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27"/>
  </p:notesMasterIdLst>
  <p:handoutMasterIdLst>
    <p:handoutMasterId r:id="rId28"/>
  </p:handoutMasterIdLst>
  <p:sldIdLst>
    <p:sldId id="284" r:id="rId8"/>
    <p:sldId id="283" r:id="rId9"/>
    <p:sldId id="285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6" r:id="rId19"/>
    <p:sldId id="297" r:id="rId20"/>
    <p:sldId id="298" r:id="rId21"/>
    <p:sldId id="280" r:id="rId22"/>
    <p:sldId id="299" r:id="rId23"/>
    <p:sldId id="300" r:id="rId24"/>
    <p:sldId id="301" r:id="rId25"/>
    <p:sldId id="304" r:id="rId26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7B8"/>
    <a:srgbClr val="063FA9"/>
    <a:srgbClr val="0056B9"/>
    <a:srgbClr val="0057A3"/>
    <a:srgbClr val="003FA8"/>
    <a:srgbClr val="1986CE"/>
    <a:srgbClr val="F8F8F8"/>
    <a:srgbClr val="CECFCF"/>
    <a:srgbClr val="F6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759" autoAdjust="0"/>
  </p:normalViewPr>
  <p:slideViewPr>
    <p:cSldViewPr snapToGrid="0">
      <p:cViewPr varScale="1">
        <p:scale>
          <a:sx n="80" d="100"/>
          <a:sy n="80" d="100"/>
        </p:scale>
        <p:origin x="-82" y="-130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32" Type="http://schemas.openxmlformats.org/officeDocument/2006/relationships/tableStyles" Target="tableStyles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‹N°›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‹N°›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35309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>
                <a:solidFill>
                  <a:prstClr val="white"/>
                </a:solidFill>
              </a:rPr>
              <a:pPr/>
              <a:t>12</a:t>
            </a:fld>
            <a:endParaRPr lang="es-ES_trad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0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13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97763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altLang="fr-FR" sz="2000" dirty="0">
                <a:ea typeface="ＭＳ Ｐゴシック" panose="020B0600070205080204" pitchFamily="34" charset="-128"/>
              </a:rPr>
              <a:t>Meeting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steering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group</a:t>
            </a:r>
            <a:r>
              <a:rPr lang="de-DE" altLang="fr-FR" sz="2000" dirty="0">
                <a:ea typeface="ＭＳ Ｐゴシック" panose="020B0600070205080204" pitchFamily="34" charset="-128"/>
              </a:rPr>
              <a:t>: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decisions</a:t>
            </a:r>
            <a:r>
              <a:rPr lang="de-DE" altLang="fr-FR" sz="2000" dirty="0">
                <a:ea typeface="ＭＳ Ｐゴシック" panose="020B0600070205080204" pitchFamily="34" charset="-128"/>
              </a:rPr>
              <a:t> on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scope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the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literature</a:t>
            </a:r>
            <a:r>
              <a:rPr lang="de-DE" altLang="fr-FR" sz="2000" dirty="0">
                <a:ea typeface="ＭＳ Ｐゴシック" panose="020B0600070205080204" pitchFamily="34" charset="-128"/>
              </a:rPr>
              <a:t> review and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taskforce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composition</a:t>
            </a:r>
            <a:endParaRPr lang="de-DE" altLang="fr-FR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de-DE" altLang="fr-FR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fr-FR" sz="2000" dirty="0" err="1">
                <a:ea typeface="ＭＳ Ｐゴシック" panose="020B0600070205080204" pitchFamily="34" charset="-128"/>
              </a:rPr>
              <a:t>Systematic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literature</a:t>
            </a:r>
            <a:r>
              <a:rPr lang="de-DE" altLang="fr-FR" sz="2000" dirty="0">
                <a:ea typeface="ＭＳ Ｐゴシック" panose="020B0600070205080204" pitchFamily="34" charset="-128"/>
              </a:rPr>
              <a:t> review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drugs</a:t>
            </a:r>
            <a:endParaRPr lang="de-DE" altLang="fr-FR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de-DE" altLang="fr-FR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fr-FR" sz="2000" dirty="0">
                <a:ea typeface="ＭＳ Ｐゴシック" panose="020B0600070205080204" pitchFamily="34" charset="-128"/>
              </a:rPr>
              <a:t>General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literature</a:t>
            </a:r>
            <a:r>
              <a:rPr lang="de-DE" altLang="fr-FR" sz="2000" dirty="0">
                <a:ea typeface="ＭＳ Ｐゴシック" panose="020B0600070205080204" pitchFamily="34" charset="-128"/>
              </a:rPr>
              <a:t> review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treatment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strategies</a:t>
            </a:r>
            <a:r>
              <a:rPr lang="de-DE" altLang="fr-FR" sz="2000" dirty="0">
                <a:ea typeface="ＭＳ Ｐゴシック" panose="020B0600070205080204" pitchFamily="34" charset="-128"/>
              </a:rPr>
              <a:t>,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prognosis</a:t>
            </a:r>
            <a:endParaRPr lang="de-DE" altLang="fr-FR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de-DE" altLang="fr-FR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fr-FR" sz="2000" dirty="0">
                <a:ea typeface="ＭＳ Ｐゴシック" panose="020B0600070205080204" pitchFamily="34" charset="-128"/>
              </a:rPr>
              <a:t>Taskforce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full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meeting</a:t>
            </a:r>
            <a:endParaRPr lang="de-DE" altLang="fr-FR" sz="20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de-DE" altLang="fr-FR" sz="1800" dirty="0" err="1">
                <a:ea typeface="ＭＳ Ｐゴシック" panose="020B0600070205080204" pitchFamily="34" charset="-128"/>
              </a:rPr>
              <a:t>Presentation</a:t>
            </a:r>
            <a:r>
              <a:rPr lang="de-DE" altLang="fr-FR" sz="1800" dirty="0">
                <a:ea typeface="ＭＳ Ｐゴシック" panose="020B0600070205080204" pitchFamily="34" charset="-128"/>
              </a:rPr>
              <a:t>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1800" dirty="0">
                <a:ea typeface="ＭＳ Ｐゴシック" panose="020B0600070205080204" pitchFamily="34" charset="-128"/>
              </a:rPr>
              <a:t>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literature</a:t>
            </a:r>
            <a:r>
              <a:rPr lang="de-DE" altLang="fr-FR" sz="1800" dirty="0">
                <a:ea typeface="ＭＳ Ｐゴシック" panose="020B0600070205080204" pitchFamily="34" charset="-128"/>
              </a:rPr>
              <a:t> review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fr-FR" sz="1800" dirty="0" err="1">
                <a:ea typeface="ＭＳ Ｐゴシック" panose="020B0600070205080204" pitchFamily="34" charset="-128"/>
              </a:rPr>
              <a:t>Discussions</a:t>
            </a:r>
            <a:r>
              <a:rPr lang="de-DE" altLang="fr-FR" sz="1800" dirty="0">
                <a:ea typeface="ＭＳ Ｐゴシック" panose="020B0600070205080204" pitchFamily="34" charset="-128"/>
              </a:rPr>
              <a:t>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based</a:t>
            </a:r>
            <a:r>
              <a:rPr lang="de-DE" altLang="fr-FR" sz="1800" dirty="0">
                <a:ea typeface="ＭＳ Ｐゴシック" panose="020B0600070205080204" pitchFamily="34" charset="-128"/>
              </a:rPr>
              <a:t> on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the</a:t>
            </a:r>
            <a:r>
              <a:rPr lang="de-DE" altLang="fr-FR" sz="1800" dirty="0">
                <a:ea typeface="ＭＳ Ｐゴシック" panose="020B0600070205080204" pitchFamily="34" charset="-128"/>
              </a:rPr>
              <a:t> 2016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recommendations</a:t>
            </a:r>
            <a:endParaRPr lang="de-DE" altLang="fr-FR" sz="1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de-DE" altLang="fr-FR" sz="1800" dirty="0">
                <a:ea typeface="ＭＳ Ｐゴシック" panose="020B0600070205080204" pitchFamily="34" charset="-128"/>
              </a:rPr>
              <a:t>Elaboration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1800" dirty="0">
                <a:ea typeface="ＭＳ Ｐゴシック" panose="020B0600070205080204" pitchFamily="34" charset="-128"/>
              </a:rPr>
              <a:t>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updated</a:t>
            </a:r>
            <a:r>
              <a:rPr lang="de-DE" altLang="fr-FR" sz="1800" dirty="0">
                <a:ea typeface="ＭＳ Ｐゴシック" panose="020B0600070205080204" pitchFamily="34" charset="-128"/>
              </a:rPr>
              <a:t> </a:t>
            </a:r>
            <a:r>
              <a:rPr lang="de-DE" altLang="fr-FR" sz="1800" dirty="0" err="1">
                <a:ea typeface="ＭＳ Ｐゴシック" panose="020B0600070205080204" pitchFamily="34" charset="-128"/>
              </a:rPr>
              <a:t>recommendations</a:t>
            </a:r>
            <a:endParaRPr lang="de-DE" altLang="fr-FR" sz="1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endParaRPr lang="de-DE" altLang="fr-FR" sz="18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fr-FR" sz="2000" dirty="0" err="1">
                <a:ea typeface="ＭＳ Ｐゴシック" panose="020B0600070205080204" pitchFamily="34" charset="-128"/>
              </a:rPr>
              <a:t>Votes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by</a:t>
            </a:r>
            <a:r>
              <a:rPr lang="de-DE" altLang="fr-FR" sz="2000" dirty="0">
                <a:ea typeface="ＭＳ Ｐゴシック" panose="020B0600070205080204" pitchFamily="34" charset="-128"/>
              </a:rPr>
              <a:t> email on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level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agreement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Taskforce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members</a:t>
            </a:r>
            <a:r>
              <a:rPr lang="de-DE" altLang="fr-FR" sz="2000" dirty="0">
                <a:ea typeface="ＭＳ Ｐゴシック" panose="020B0600070205080204" pitchFamily="34" charset="-128"/>
              </a:rPr>
              <a:t> (0-10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where</a:t>
            </a:r>
            <a:r>
              <a:rPr lang="de-DE" altLang="fr-FR" sz="2000" dirty="0">
                <a:ea typeface="ＭＳ Ｐゴシック" panose="020B0600070205080204" pitchFamily="34" charset="-128"/>
              </a:rPr>
              <a:t> 10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is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full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agreement</a:t>
            </a:r>
            <a:r>
              <a:rPr lang="de-DE" altLang="fr-FR" sz="2000" dirty="0">
                <a:ea typeface="ＭＳ Ｐゴシック" panose="020B0600070205080204" pitchFamily="34" charset="-128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de-DE" altLang="fr-FR" sz="2000" dirty="0">
                <a:ea typeface="ＭＳ Ｐゴシック" panose="020B0600070205080204" pitchFamily="34" charset="-128"/>
              </a:rPr>
              <a:t>Determination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level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of</a:t>
            </a:r>
            <a:r>
              <a:rPr lang="de-DE" altLang="fr-FR" sz="2000" dirty="0">
                <a:ea typeface="ＭＳ Ｐゴシック" panose="020B0600070205080204" pitchFamily="34" charset="-128"/>
              </a:rPr>
              <a:t> </a:t>
            </a:r>
            <a:r>
              <a:rPr lang="de-DE" altLang="fr-FR" sz="2000" dirty="0" err="1">
                <a:ea typeface="ＭＳ Ｐゴシック" panose="020B0600070205080204" pitchFamily="34" charset="-128"/>
              </a:rPr>
              <a:t>evidence</a:t>
            </a:r>
            <a:endParaRPr lang="de-DE" altLang="fr-FR" sz="2000" dirty="0">
              <a:ea typeface="ＭＳ Ｐゴシック" panose="020B0600070205080204" pitchFamily="34" charset="-128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55873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40691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68657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Slight</a:t>
            </a:r>
            <a:r>
              <a:rPr lang="fr-FR" dirty="0"/>
              <a:t> reformulation </a:t>
            </a:r>
            <a:r>
              <a:rPr lang="fr-FR" dirty="0" err="1"/>
              <a:t>taking</a:t>
            </a:r>
            <a:r>
              <a:rPr lang="fr-FR" dirty="0"/>
              <a:t> out </a:t>
            </a:r>
            <a:r>
              <a:rPr lang="fr-FR" dirty="0" err="1"/>
              <a:t>mda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sentence as </a:t>
            </a:r>
            <a:r>
              <a:rPr lang="fr-FR" dirty="0" err="1"/>
              <a:t>is</a:t>
            </a:r>
            <a:r>
              <a:rPr lang="fr-FR" dirty="0"/>
              <a:t> a score not a </a:t>
            </a:r>
            <a:r>
              <a:rPr lang="fr-FR" dirty="0" err="1"/>
              <a:t>target</a:t>
            </a:r>
            <a:r>
              <a:rPr lang="fr-FR" dirty="0"/>
              <a:t> per 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>
                <a:solidFill>
                  <a:prstClr val="white"/>
                </a:solidFill>
              </a:rPr>
              <a:pPr/>
              <a:t>7</a:t>
            </a:fld>
            <a:endParaRPr lang="es-ES_trad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10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Slight</a:t>
            </a:r>
            <a:r>
              <a:rPr lang="fr-FR" dirty="0"/>
              <a:t> reformulation </a:t>
            </a:r>
            <a:r>
              <a:rPr lang="fr-FR" dirty="0" err="1"/>
              <a:t>taking</a:t>
            </a:r>
            <a:r>
              <a:rPr lang="fr-FR" dirty="0"/>
              <a:t> out </a:t>
            </a:r>
            <a:r>
              <a:rPr lang="fr-FR" dirty="0" err="1"/>
              <a:t>mda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sentence as </a:t>
            </a:r>
            <a:r>
              <a:rPr lang="fr-FR" dirty="0" err="1"/>
              <a:t>is</a:t>
            </a:r>
            <a:r>
              <a:rPr lang="fr-FR" dirty="0"/>
              <a:t> a score not a </a:t>
            </a:r>
            <a:r>
              <a:rPr lang="fr-FR" dirty="0" err="1"/>
              <a:t>target</a:t>
            </a:r>
            <a:r>
              <a:rPr lang="fr-FR" dirty="0"/>
              <a:t> per 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>
                <a:solidFill>
                  <a:prstClr val="white"/>
                </a:solidFill>
              </a:rPr>
              <a:pPr/>
              <a:t>8</a:t>
            </a:fld>
            <a:endParaRPr lang="es-ES_trad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44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>
                <a:solidFill>
                  <a:prstClr val="white"/>
                </a:solidFill>
              </a:rPr>
              <a:pPr/>
              <a:t>9</a:t>
            </a:fld>
            <a:endParaRPr lang="es-ES_trad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05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10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62429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11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3770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11/02/2020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91" y="3920454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4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9"/>
            <a:ext cx="1400770" cy="432793"/>
            <a:chOff x="348640" y="2182281"/>
            <a:chExt cx="1400770" cy="432791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432791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432791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432791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432791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432791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30" y="315368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31" y="1207699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8" y="3839525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4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9"/>
            <a:ext cx="1400770" cy="432793"/>
            <a:chOff x="348640" y="2182281"/>
            <a:chExt cx="1400770" cy="432791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432791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432791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432791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432791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432791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8" y="3839525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4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9"/>
            <a:ext cx="1400770" cy="432793"/>
            <a:chOff x="348640" y="2182281"/>
            <a:chExt cx="1400770" cy="432791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1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1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1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1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1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8" y="3839525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4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9"/>
            <a:ext cx="1400770" cy="432793"/>
            <a:chOff x="348640" y="2182281"/>
            <a:chExt cx="1400770" cy="432791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1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1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1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1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1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8" y="3839525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4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9"/>
            <a:ext cx="1400770" cy="432793"/>
            <a:chOff x="348640" y="2182281"/>
            <a:chExt cx="1400770" cy="432791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1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1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1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1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1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30" y="2091718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2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1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‹N°›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1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11/02/2020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1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30" y="1298732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1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1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11/02/2020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31" y="2091718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2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2" y="1441460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1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1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11/02/2020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31" y="2091718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30" y="1298732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9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1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1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11/02/2020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1" y="351531"/>
            <a:ext cx="204383" cy="325636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1" y="2917926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1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1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11/02/2020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6"/>
            <a:ext cx="1400770" cy="432793"/>
            <a:chOff x="348640" y="2182281"/>
            <a:chExt cx="1400770" cy="432791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432791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432791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432791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432791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432791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1" y="628651"/>
            <a:ext cx="5381625" cy="3746501"/>
          </a:xfrm>
        </p:spPr>
        <p:txBody>
          <a:bodyPr/>
          <a:lstStyle/>
          <a:p>
            <a:pPr algn="ctr"/>
            <a:r>
              <a:rPr lang="en-US" altLang="fr-FR" sz="4000" b="1" dirty="0" smtClean="0">
                <a:solidFill>
                  <a:schemeClr val="tx2">
                    <a:lumMod val="50000"/>
                  </a:schemeClr>
                </a:solidFill>
                <a:ea typeface="ＭＳ Ｐゴシック" panose="020B0600070205080204" pitchFamily="34" charset="-128"/>
              </a:rPr>
              <a:t>EULAR </a:t>
            </a:r>
            <a:r>
              <a:rPr lang="en-US" altLang="fr-FR" sz="4000" b="1" dirty="0">
                <a:solidFill>
                  <a:schemeClr val="tx2">
                    <a:lumMod val="50000"/>
                  </a:schemeClr>
                </a:solidFill>
                <a:ea typeface="ＭＳ Ｐゴシック" panose="020B0600070205080204" pitchFamily="34" charset="-128"/>
              </a:rPr>
              <a:t>recommendations for the management of psoriatic arthritis with </a:t>
            </a:r>
            <a:r>
              <a:rPr lang="en-US" altLang="fr-FR" sz="4000" b="1" dirty="0" smtClean="0">
                <a:solidFill>
                  <a:schemeClr val="tx2">
                    <a:lumMod val="50000"/>
                  </a:schemeClr>
                </a:solidFill>
                <a:ea typeface="ＭＳ Ｐゴシック" panose="020B0600070205080204" pitchFamily="34" charset="-128"/>
              </a:rPr>
              <a:t>pharmacological </a:t>
            </a:r>
            <a:r>
              <a:rPr lang="en-US" altLang="fr-FR" sz="4000" b="1" dirty="0">
                <a:solidFill>
                  <a:schemeClr val="tx2">
                    <a:lumMod val="50000"/>
                  </a:schemeClr>
                </a:solidFill>
                <a:ea typeface="ＭＳ Ｐゴシック" panose="020B0600070205080204" pitchFamily="34" charset="-128"/>
              </a:rPr>
              <a:t>therapies: 2019 update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GB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/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 bwMode="auto">
          <a:xfrm>
            <a:off x="228600" y="5041900"/>
            <a:ext cx="8915400" cy="153233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Laure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Gossec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Xenofon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Baraliakos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Andreas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Kerschbaumer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Maarten de Wit, Iain B.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McInnes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Maxime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Dougados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Jette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Primdahl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Dennis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McGonagle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Daniel Aletaha, Andra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Balanescu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Peter Balint, Heidi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Bertheussen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Wolf-Henning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Boehncke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Gerd R. Burmester, Juan D.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Cañete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Nemanja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Damjanov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Tue Wenzel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Kragstrup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Tore K. Kvien, Robert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Landewé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Rik Lories, Helena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Marzo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-Ortega, Denis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Poddubnyy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Santiago Rodrigues, Georg Schett, Douglas J Veale, Filip van den Bosch, Désirée van der </a:t>
            </a:r>
            <a:r>
              <a:rPr lang="de-AT" altLang="fr-FR" b="0" kern="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Heijde</a:t>
            </a:r>
            <a:r>
              <a:rPr lang="de-AT" altLang="fr-FR" b="0" kern="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, Josef S. Smolen</a:t>
            </a:r>
            <a:endParaRPr lang="fr-FR" sz="1600" b="0" dirty="0"/>
          </a:p>
        </p:txBody>
      </p:sp>
    </p:spTree>
    <p:extLst>
      <p:ext uri="{BB962C8B-B14F-4D97-AF65-F5344CB8AC3E}">
        <p14:creationId xmlns:p14="http://schemas.microsoft.com/office/powerpoint/2010/main" val="3748307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432352" y="1624878"/>
            <a:ext cx="8449646" cy="3042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dirty="0"/>
              <a:t>6. </a:t>
            </a:r>
            <a:r>
              <a:rPr lang="fr-FR" dirty="0"/>
              <a:t>In </a:t>
            </a:r>
            <a:r>
              <a:rPr lang="en-US" dirty="0"/>
              <a:t>patients with peripheral arthritis and an inadequate response to at least one </a:t>
            </a:r>
            <a:r>
              <a:rPr lang="en-US" dirty="0" err="1"/>
              <a:t>csDMARD</a:t>
            </a:r>
            <a:r>
              <a:rPr lang="en-US" dirty="0"/>
              <a:t>, therapy with a </a:t>
            </a:r>
            <a:r>
              <a:rPr lang="en-US" dirty="0" err="1"/>
              <a:t>bDMARD</a:t>
            </a:r>
            <a:r>
              <a:rPr lang="en-US" dirty="0"/>
              <a:t> should be commenced; </a:t>
            </a:r>
          </a:p>
          <a:p>
            <a:pPr lvl="0">
              <a:lnSpc>
                <a:spcPct val="150000"/>
              </a:lnSpc>
            </a:pPr>
            <a:r>
              <a:rPr lang="en-US" dirty="0"/>
              <a:t>when there is relevant skin involvement, an IL17- or IL-12/23-inhibitor may be preferred.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489F37E7-E418-4E05-AF37-668E9126F89B}"/>
              </a:ext>
            </a:extLst>
          </p:cNvPr>
          <p:cNvSpPr txBox="1"/>
          <p:nvPr/>
        </p:nvSpPr>
        <p:spPr>
          <a:xfrm>
            <a:off x="432353" y="338947"/>
            <a:ext cx="3964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solidFill>
                  <a:schemeClr val="tx1"/>
                </a:solidFill>
              </a:rPr>
              <a:t>Recommendation</a:t>
            </a:r>
            <a:r>
              <a:rPr lang="fr-FR" sz="3200" dirty="0" smtClean="0">
                <a:solidFill>
                  <a:schemeClr val="tx1"/>
                </a:solidFill>
              </a:rPr>
              <a:t> 6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BABBC019-5885-4102-91C9-9F506422F21C}"/>
              </a:ext>
            </a:extLst>
          </p:cNvPr>
          <p:cNvSpPr txBox="1"/>
          <p:nvPr/>
        </p:nvSpPr>
        <p:spPr>
          <a:xfrm>
            <a:off x="518970" y="5644551"/>
            <a:ext cx="836302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fr-FR" sz="1600" b="0" dirty="0" err="1">
                <a:solidFill>
                  <a:schemeClr val="accent5">
                    <a:lumMod val="10000"/>
                  </a:schemeClr>
                </a:solidFill>
              </a:rPr>
              <a:t>bDMARDs</a:t>
            </a:r>
            <a:r>
              <a:rPr lang="en-US" altLang="fr-FR" sz="1600" b="0" dirty="0">
                <a:solidFill>
                  <a:schemeClr val="accent5">
                    <a:lumMod val="10000"/>
                  </a:schemeClr>
                </a:solidFill>
              </a:rPr>
              <a:t>= biological disease-modifying anti-rheumatic drugs, this term includes here TNF inhibitors, drugs targeting the IL17 and IL12-23 pathways</a:t>
            </a:r>
            <a:endParaRPr lang="fr-FR" altLang="fr-FR" sz="1600" b="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58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432352" y="1683697"/>
            <a:ext cx="8427365" cy="22501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fr-FR" dirty="0"/>
              <a:t>7. </a:t>
            </a:r>
            <a:r>
              <a:rPr lang="en-US" dirty="0"/>
              <a:t>In patients with peripheral arthritis and an inadequate response to at least one </a:t>
            </a:r>
            <a:r>
              <a:rPr lang="en-US" dirty="0" err="1"/>
              <a:t>csDMARD</a:t>
            </a:r>
            <a:r>
              <a:rPr lang="en-US" dirty="0"/>
              <a:t> and at least one </a:t>
            </a:r>
            <a:r>
              <a:rPr lang="en-US" dirty="0" err="1"/>
              <a:t>bDMARD</a:t>
            </a:r>
            <a:r>
              <a:rPr lang="en-US" dirty="0"/>
              <a:t>, or when a </a:t>
            </a:r>
            <a:r>
              <a:rPr lang="en-US" dirty="0" err="1"/>
              <a:t>bDMARD</a:t>
            </a:r>
            <a:r>
              <a:rPr lang="en-US" dirty="0"/>
              <a:t> is not appropriate, a JAK inhibitor may be considered. 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489F37E7-E418-4E05-AF37-668E9126F89B}"/>
              </a:ext>
            </a:extLst>
          </p:cNvPr>
          <p:cNvSpPr txBox="1"/>
          <p:nvPr/>
        </p:nvSpPr>
        <p:spPr>
          <a:xfrm>
            <a:off x="432353" y="453247"/>
            <a:ext cx="4647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solidFill>
                  <a:schemeClr val="tx1"/>
                </a:solidFill>
              </a:rPr>
              <a:t>Recommendations</a:t>
            </a:r>
            <a:r>
              <a:rPr lang="fr-FR" sz="3200" dirty="0" smtClean="0">
                <a:solidFill>
                  <a:schemeClr val="tx1"/>
                </a:solidFill>
              </a:rPr>
              <a:t> 7, 8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gray">
          <a:xfrm>
            <a:off x="432351" y="4208917"/>
            <a:ext cx="8427365" cy="22299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fr-FR" dirty="0"/>
              <a:t>8. </a:t>
            </a:r>
            <a:r>
              <a:rPr lang="en-US" dirty="0"/>
              <a:t>In patients with mild disease and an inadequate response to at least one </a:t>
            </a:r>
            <a:r>
              <a:rPr lang="en-US" dirty="0" err="1"/>
              <a:t>csDMARD</a:t>
            </a:r>
            <a:r>
              <a:rPr lang="en-US" dirty="0"/>
              <a:t>, in whom neither a </a:t>
            </a:r>
            <a:r>
              <a:rPr lang="en-US" dirty="0" err="1"/>
              <a:t>bDMARD</a:t>
            </a:r>
            <a:r>
              <a:rPr lang="en-US" dirty="0"/>
              <a:t> nor a JAK inhibitor is appropriate, a PDE4 inhibitor may be considered.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432352" y="1551442"/>
            <a:ext cx="8427365" cy="15441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fr-FR" b="1" dirty="0"/>
              <a:t>9. In </a:t>
            </a:r>
            <a:r>
              <a:rPr lang="en-US" b="1" dirty="0"/>
              <a:t>patients with unequivocal </a:t>
            </a:r>
            <a:r>
              <a:rPr lang="en-US" b="1" dirty="0" err="1"/>
              <a:t>enthesitis</a:t>
            </a:r>
            <a:r>
              <a:rPr lang="en-US" b="1" dirty="0"/>
              <a:t> and insufficient response to NSAIDs or local glucocorticoid injections, therapy with a </a:t>
            </a:r>
            <a:r>
              <a:rPr lang="en-US" b="1" dirty="0" err="1"/>
              <a:t>bDMARD</a:t>
            </a:r>
            <a:r>
              <a:rPr lang="en-US" b="1" dirty="0"/>
              <a:t> should be considered.</a:t>
            </a:r>
            <a:endParaRPr lang="fr-FR" altLang="fr-FR" sz="2133" kern="0" dirty="0">
              <a:solidFill>
                <a:srgbClr val="28476D"/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489F37E7-E418-4E05-AF37-668E9126F89B}"/>
              </a:ext>
            </a:extLst>
          </p:cNvPr>
          <p:cNvSpPr txBox="1"/>
          <p:nvPr/>
        </p:nvSpPr>
        <p:spPr>
          <a:xfrm>
            <a:off x="432354" y="453247"/>
            <a:ext cx="4761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fr-FR" sz="3200" b="1" dirty="0" err="1" smtClean="0">
                <a:solidFill>
                  <a:srgbClr val="0057B8"/>
                </a:solidFill>
                <a:ea typeface="ＭＳ Ｐゴシック" charset="0"/>
              </a:rPr>
              <a:t>Recommendations</a:t>
            </a:r>
            <a:r>
              <a:rPr lang="fr-FR" sz="3200" b="1" dirty="0" smtClean="0">
                <a:solidFill>
                  <a:srgbClr val="0057B8"/>
                </a:solidFill>
                <a:ea typeface="ＭＳ Ｐゴシック" charset="0"/>
              </a:rPr>
              <a:t> 9,10</a:t>
            </a:r>
            <a:endParaRPr lang="fr-FR" sz="3200" b="1" dirty="0">
              <a:solidFill>
                <a:srgbClr val="0057B8"/>
              </a:solidFill>
              <a:ea typeface="ＭＳ Ｐゴシック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1BC5B98A-E506-40B1-A595-D5AB8518A1A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32354" y="3272699"/>
            <a:ext cx="8427364" cy="2680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fr-FR" b="1" dirty="0"/>
              <a:t>10. </a:t>
            </a:r>
            <a:r>
              <a:rPr lang="en-US" b="1" dirty="0"/>
              <a:t>In patients with predominantly axial disease which is active and has insufficient response to NSAIDs, therapy with a </a:t>
            </a:r>
            <a:r>
              <a:rPr lang="en-US" b="1" dirty="0" err="1"/>
              <a:t>bDMARD</a:t>
            </a:r>
            <a:r>
              <a:rPr lang="en-US" b="1" dirty="0"/>
              <a:t> should be considered, which according to current practice is a TNF inhibitor; </a:t>
            </a:r>
            <a:r>
              <a:rPr lang="en-US" b="1" dirty="0" smtClean="0"/>
              <a:t>when </a:t>
            </a:r>
            <a:r>
              <a:rPr lang="en-US" b="1" dirty="0"/>
              <a:t>there is relevant skin involvement, an IL17 inhibitor may be preferred.</a:t>
            </a:r>
            <a:endParaRPr lang="fr-FR" altLang="fr-FR" sz="2133" kern="0" dirty="0">
              <a:solidFill>
                <a:srgbClr val="28476D"/>
              </a:solidFill>
              <a:ea typeface="ＭＳ Ｐゴシック" pitchFamily="34" charset="-12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432352" y="1713366"/>
            <a:ext cx="8427365" cy="2172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fr-FR" dirty="0">
                <a:solidFill>
                  <a:schemeClr val="accent5">
                    <a:lumMod val="10000"/>
                  </a:schemeClr>
                </a:solidFill>
              </a:rPr>
              <a:t>11. 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In patients who fail to respond adequately to, or are intolerant of a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</a:rPr>
              <a:t>bDMARD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, switching to another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</a:rPr>
              <a:t>bDMARD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 or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</a:rPr>
              <a:t>tsDMARD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 should be considered, including one switch within a class.</a:t>
            </a:r>
            <a:endParaRPr lang="fr-FR" altLang="fr-FR" sz="2133" b="0" kern="0" dirty="0">
              <a:solidFill>
                <a:schemeClr val="accent5">
                  <a:lumMod val="10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489F37E7-E418-4E05-AF37-668E9126F89B}"/>
              </a:ext>
            </a:extLst>
          </p:cNvPr>
          <p:cNvSpPr txBox="1"/>
          <p:nvPr/>
        </p:nvSpPr>
        <p:spPr>
          <a:xfrm>
            <a:off x="432353" y="443722"/>
            <a:ext cx="5080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solidFill>
                  <a:schemeClr val="tx1"/>
                </a:solidFill>
              </a:rPr>
              <a:t>Recommendations</a:t>
            </a:r>
            <a:r>
              <a:rPr lang="fr-FR" sz="3200" dirty="0" smtClean="0">
                <a:solidFill>
                  <a:schemeClr val="tx1"/>
                </a:solidFill>
              </a:rPr>
              <a:t> 11, 12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432352" y="4208917"/>
            <a:ext cx="8427365" cy="11660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fr-FR" dirty="0"/>
              <a:t>12. </a:t>
            </a:r>
            <a:r>
              <a:rPr lang="en-US" dirty="0"/>
              <a:t>In patients in sustained remission, cautious tapering of DMARDs may be considered.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5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90728" y="308130"/>
            <a:ext cx="8334172" cy="634545"/>
          </a:xfrm>
        </p:spPr>
        <p:txBody>
          <a:bodyPr/>
          <a:lstStyle/>
          <a:p>
            <a:r>
              <a:rPr lang="es-ES" dirty="0" err="1"/>
              <a:t>Summary</a:t>
            </a:r>
            <a:r>
              <a:rPr lang="es-ES" dirty="0"/>
              <a:t> Table Oxford Level of Evidence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graphicFrame>
        <p:nvGraphicFramePr>
          <p:cNvPr id="2" name="Espace réservé du conten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272772"/>
              </p:ext>
            </p:extLst>
          </p:nvPr>
        </p:nvGraphicFramePr>
        <p:xfrm>
          <a:off x="514553" y="977992"/>
          <a:ext cx="8229600" cy="551700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37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Recommendation number</a:t>
                      </a:r>
                      <a:endParaRPr lang="fr-F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Level of evidence</a:t>
                      </a:r>
                      <a:endParaRPr lang="fr-F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Grade of recommendation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Level of agreement (mean± standard deviation, 0-10)</a:t>
                      </a:r>
                      <a:endParaRPr lang="fr-F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1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 1.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9.4 (1.0)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4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2.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9.6 (0.8)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77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3.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3b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4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 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9.5 (1.1)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11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4.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1b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5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 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9.5 (0.8)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99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5.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9.3 (1.0)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24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6.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1b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9.4 (1.1)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24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7.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1b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9.2 (1.3)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36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+mn-lt"/>
                        </a:rPr>
                        <a:t>8.</a:t>
                      </a:r>
                      <a:endParaRPr lang="fr-FR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1b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8.5 (1.9)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24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9.</a:t>
                      </a:r>
                      <a:endParaRPr lang="fr-F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1b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9.3 (0.9)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87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10.</a:t>
                      </a:r>
                      <a:endParaRPr lang="fr-F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1b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9.7 (0.6)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87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11.</a:t>
                      </a:r>
                      <a:endParaRPr lang="fr-F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1b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: 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9.5 (1.2)</a:t>
                      </a:r>
                      <a:endParaRPr lang="fr-F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887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12.</a:t>
                      </a:r>
                      <a:endParaRPr lang="fr-FR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248" marR="112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9.5 (0.9)</a:t>
                      </a:r>
                      <a:endParaRPr lang="fr-F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9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85978" y="422432"/>
            <a:ext cx="8334172" cy="634545"/>
          </a:xfrm>
        </p:spPr>
        <p:txBody>
          <a:bodyPr/>
          <a:lstStyle/>
          <a:p>
            <a:r>
              <a:rPr lang="en-GB" dirty="0" smtClean="0">
                <a:solidFill>
                  <a:srgbClr val="0057B8"/>
                </a:solidFill>
              </a:rPr>
              <a:t>Summary </a:t>
            </a:r>
            <a:r>
              <a:rPr lang="en-GB" dirty="0">
                <a:solidFill>
                  <a:srgbClr val="0057B8"/>
                </a:solidFill>
              </a:rPr>
              <a:t>of </a:t>
            </a:r>
            <a:r>
              <a:rPr lang="en-GB" dirty="0" smtClean="0">
                <a:solidFill>
                  <a:srgbClr val="0057B8"/>
                </a:solidFill>
              </a:rPr>
              <a:t>Recommendations</a:t>
            </a:r>
            <a:endParaRPr lang="en-GB" dirty="0">
              <a:solidFill>
                <a:srgbClr val="0057B8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11/02/2020</a:t>
            </a:fld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4323482"/>
              </p:ext>
            </p:extLst>
          </p:nvPr>
        </p:nvGraphicFramePr>
        <p:xfrm>
          <a:off x="381000" y="1063625"/>
          <a:ext cx="8296275" cy="5565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849"/>
                <a:gridCol w="7196426"/>
              </a:tblGrid>
              <a:tr h="360703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Number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Recommendation</a:t>
                      </a:r>
                      <a:endParaRPr lang="fr-FR" dirty="0"/>
                    </a:p>
                  </a:txBody>
                  <a:tcPr/>
                </a:tc>
              </a:tr>
              <a:tr h="3907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Treatment should be aimed at reaching the target of remission or, alternatively, low disease activity, by regular disease activity assessment and appropriate adjustment of therapy.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7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Non-steroidal anti-inflammatory drugs may be used to relieve musculoskeletal signs and symptoms. 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07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Local injections of 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glucocorticoids</a:t>
                      </a: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should be considered as adjunctive therapy in psoriatic arthritis</a:t>
                      </a:r>
                      <a:r>
                        <a:rPr lang="en-US" sz="1300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systemic glucocorticoids may be used with caution at the lowest effective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dose</a:t>
                      </a:r>
                      <a:r>
                        <a:rPr lang="en-US" sz="1300" baseline="300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07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with polyarthritis, a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csDMARD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should be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initiated</a:t>
                      </a:r>
                      <a:r>
                        <a:rPr lang="en-US" sz="1300" baseline="300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rapidly</a:t>
                      </a:r>
                      <a:r>
                        <a:rPr lang="en-US" sz="1300" baseline="300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with methotrexate preferred in those with relevant skin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involvement</a:t>
                      </a:r>
                      <a:r>
                        <a:rPr lang="en-US" sz="1300" baseline="300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861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with mono- or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oligo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-arthritis, particularly with poor prognostic factors such as structural damage, high ESR/CRP,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dactylitis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or nail involvement, a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csDMARD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should be considered.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861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30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6.</a:t>
                      </a:r>
                      <a:endParaRPr lang="fr-FR" sz="1300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In patients with peripheral arthritis and an inadequate response to at least one </a:t>
                      </a:r>
                      <a:r>
                        <a:rPr lang="en-US" sz="1300" kern="120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csDMARD</a:t>
                      </a:r>
                      <a:r>
                        <a:rPr lang="en-US" sz="130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therapy with a </a:t>
                      </a:r>
                      <a:r>
                        <a:rPr lang="en-US" sz="1300" kern="120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bDMARD</a:t>
                      </a:r>
                      <a:r>
                        <a:rPr lang="en-US" sz="130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should be commenced; when there is relevant skin involvement, an IL17- or IL-12/23-inhibitor may be preferred.</a:t>
                      </a:r>
                      <a:endParaRPr lang="fr-FR" sz="1300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07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with peripheral arthritis and an inadequate response to at least one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csDMARD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and at least one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or when a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is not appropriate, a JAK inhibitor may be considered. 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07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with mild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disease</a:t>
                      </a:r>
                      <a:r>
                        <a:rPr lang="en-US" sz="1300" baseline="300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and an inadequate response to at least one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csDMARD</a:t>
                      </a:r>
                      <a:r>
                        <a:rPr lang="en-US" sz="1300" baseline="300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in whom neither a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nor a JAK inhibitor is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appropriate</a:t>
                      </a:r>
                      <a:r>
                        <a:rPr lang="en-US" sz="1300" baseline="300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a PDE4 inhibitor may be considered.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07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with unequivocal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enthesitis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and insufficient response to NSAIDs or local glucocorticoid injections, therapy with a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should be considered.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861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with predominantly axial disease which is active and has insufficient response to NSAIDs, therapy with a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bDMARD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should be considered, which according to current practice is a TNF inhibitor; when there is relevant skin involvement, IL-17 inhibitor may be preferred.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32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who fail to respond adequately to, or are intolerant of a bDMARD, switching to another bDMARD or tsDMARD should be considered</a:t>
                      </a:r>
                      <a:r>
                        <a:rPr lang="en-US" sz="1300" baseline="30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including one switch within a class</a:t>
                      </a:r>
                      <a:r>
                        <a:rPr lang="en-US" sz="1300" baseline="30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12.</a:t>
                      </a:r>
                      <a:endParaRPr lang="fr-FR" sz="130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patients in sustained remission, cautious tapering of DMARDs may be considered.</a:t>
                      </a:r>
                      <a:endParaRPr lang="fr-FR" sz="1300" dirty="0">
                        <a:solidFill>
                          <a:srgbClr val="0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84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t="20996" r="27500" b="22900"/>
          <a:stretch/>
        </p:blipFill>
        <p:spPr bwMode="auto">
          <a:xfrm>
            <a:off x="218627" y="257176"/>
            <a:ext cx="8925373" cy="5873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97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" t="22976" r="26983" b="7469"/>
          <a:stretch/>
        </p:blipFill>
        <p:spPr bwMode="auto">
          <a:xfrm>
            <a:off x="373342" y="333375"/>
            <a:ext cx="8113433" cy="639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2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xmlns="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961920"/>
              </p:ext>
            </p:extLst>
          </p:nvPr>
        </p:nvGraphicFramePr>
        <p:xfrm>
          <a:off x="152400" y="1039118"/>
          <a:ext cx="8696325" cy="515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7215">
                  <a:extLst>
                    <a:ext uri="{9D8B030D-6E8A-4147-A177-3AD203B41FA5}">
                      <a16:colId xmlns:a16="http://schemas.microsoft.com/office/drawing/2014/main" xmlns="" val="2483487675"/>
                    </a:ext>
                  </a:extLst>
                </a:gridCol>
                <a:gridCol w="909110">
                  <a:extLst>
                    <a:ext uri="{9D8B030D-6E8A-4147-A177-3AD203B41FA5}">
                      <a16:colId xmlns:a16="http://schemas.microsoft.com/office/drawing/2014/main" xmlns="" val="1915873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8176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Your treatment goal should be remission or low disease activity; this is achieved with check-ups and adjusting treatment if needed</a:t>
                      </a:r>
                      <a:endParaRPr lang="en-GB" sz="1600" b="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905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Non-steroidal anti-inflammatory drugs may be used to relieve pain in your joints</a:t>
                      </a:r>
                      <a:r>
                        <a:rPr lang="en-US" sz="16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lang="en-US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entheses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spine</a:t>
                      </a:r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6080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Glucocorticoid injections should be considered; low doses of glucocorticoid pills can sometimes be used</a:t>
                      </a:r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7114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with many swollen joints should be quickly treated with a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preferably methotrexate if their skin is also affected</a:t>
                      </a:r>
                      <a:endParaRPr lang="de-CH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8198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People with few swollen joints will also benefit from </a:t>
                      </a:r>
                      <a:r>
                        <a:rPr lang="en-GB" sz="1600" b="0" kern="1200" dirty="0" err="1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csDMARDs</a:t>
                      </a:r>
                      <a:r>
                        <a:rPr lang="en-GB" sz="1600" b="0" kern="1200" dirty="0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, especially if there is joint damage on X-rays, inflammation on blood tests, or disease affecting the nails or leading to swollen fingers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7175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rgbClr val="0057B8"/>
                          </a:solidFill>
                        </a:rPr>
                        <a:t>A </a:t>
                      </a:r>
                      <a:r>
                        <a:rPr lang="en-GB" sz="1600" b="0" dirty="0" err="1">
                          <a:solidFill>
                            <a:srgbClr val="0057B8"/>
                          </a:solidFill>
                        </a:rPr>
                        <a:t>bDMARD</a:t>
                      </a:r>
                      <a:r>
                        <a:rPr lang="en-GB" sz="1600" b="0" dirty="0">
                          <a:solidFill>
                            <a:srgbClr val="0057B8"/>
                          </a:solidFill>
                        </a:rPr>
                        <a:t> should be prescribed for people with </a:t>
                      </a:r>
                      <a:r>
                        <a:rPr lang="en-GB" sz="1600" b="0" kern="1200" dirty="0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swollen joints who have not responded to at least one </a:t>
                      </a:r>
                      <a:r>
                        <a:rPr lang="en-GB" sz="1600" b="0" kern="1200" dirty="0" err="1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r>
                        <a:rPr lang="en-GB" sz="1600" b="0" kern="1200" dirty="0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; if you have psoriasis as well an IL-17 or IL-12/23-inhibitor may be preferred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JAKi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may be considered if you have </a:t>
                      </a:r>
                      <a:r>
                        <a:rPr lang="en-GB" sz="1600" b="0" kern="1200" dirty="0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swollen joints 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have not responded to at least one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at least one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or for people who cannot take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bDMARDs</a:t>
                      </a:r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***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85978" y="136682"/>
            <a:ext cx="8334172" cy="634545"/>
          </a:xfrm>
        </p:spPr>
        <p:txBody>
          <a:bodyPr/>
          <a:lstStyle/>
          <a:p>
            <a:r>
              <a:rPr lang="en-GB" dirty="0"/>
              <a:t>Summary of </a:t>
            </a:r>
            <a:r>
              <a:rPr lang="en-GB" dirty="0" smtClean="0"/>
              <a:t>Recommendations</a:t>
            </a:r>
            <a:br>
              <a:rPr lang="en-GB" dirty="0" smtClean="0"/>
            </a:br>
            <a:r>
              <a:rPr lang="en-GB" dirty="0" smtClean="0"/>
              <a:t>in </a:t>
            </a:r>
            <a:r>
              <a:rPr lang="en-GB" dirty="0"/>
              <a:t>lay format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96157D-9D44-4342-AEFF-76ADE352FA4A}" type="slidenum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srgbClr val="003FA8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900" b="0" i="0" u="none" strike="noStrike" kern="1200" cap="none" spc="0" normalizeH="0" baseline="0" noProof="0" dirty="0">
              <a:ln>
                <a:noFill/>
              </a:ln>
              <a:solidFill>
                <a:srgbClr val="003FA8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400876-E198-994A-958F-F82423EE1644}" type="datetime1">
              <a:rPr kumimoji="0" lang="es-ES" sz="900" b="0" i="0" u="none" strike="noStrike" kern="1200" cap="none" spc="0" normalizeH="0" baseline="0" noProof="0" smtClean="0">
                <a:ln>
                  <a:noFill/>
                </a:ln>
                <a:solidFill>
                  <a:srgbClr val="003FA8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11/02/2020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3FA8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071A4B5-DCDD-4465-A56E-A7609A7F149B}"/>
              </a:ext>
            </a:extLst>
          </p:cNvPr>
          <p:cNvSpPr/>
          <p:nvPr/>
        </p:nvSpPr>
        <p:spPr>
          <a:xfrm>
            <a:off x="394607" y="6230591"/>
            <a:ext cx="8354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</a:b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CA8653A-B32D-4A30-97D6-D3A334379D10}"/>
              </a:ext>
            </a:extLst>
          </p:cNvPr>
          <p:cNvSpPr txBox="1"/>
          <p:nvPr/>
        </p:nvSpPr>
        <p:spPr>
          <a:xfrm>
            <a:off x="394607" y="5804953"/>
            <a:ext cx="5237791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0057B8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74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xmlns="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663915"/>
              </p:ext>
            </p:extLst>
          </p:nvPr>
        </p:nvGraphicFramePr>
        <p:xfrm>
          <a:off x="223836" y="1602741"/>
          <a:ext cx="8696325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7215">
                  <a:extLst>
                    <a:ext uri="{9D8B030D-6E8A-4147-A177-3AD203B41FA5}">
                      <a16:colId xmlns:a16="http://schemas.microsoft.com/office/drawing/2014/main" xmlns="" val="2483487675"/>
                    </a:ext>
                  </a:extLst>
                </a:gridCol>
                <a:gridCol w="909110">
                  <a:extLst>
                    <a:ext uri="{9D8B030D-6E8A-4147-A177-3AD203B41FA5}">
                      <a16:colId xmlns:a16="http://schemas.microsoft.com/office/drawing/2014/main" xmlns="" val="1915873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/>
                        <a:t>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b="1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8176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you cannot take a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JAKi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 PDE4i </a:t>
                      </a:r>
                      <a:r>
                        <a:rPr lang="en-GB" sz="1600" b="0" kern="1200" dirty="0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 considered for mild disease that has not responded to least one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endParaRPr lang="de-CH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905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rgbClr val="0057B8"/>
                          </a:solidFill>
                        </a:rPr>
                        <a:t>A </a:t>
                      </a:r>
                      <a:r>
                        <a:rPr lang="en-GB" sz="1600" b="0" dirty="0" err="1">
                          <a:solidFill>
                            <a:srgbClr val="0057B8"/>
                          </a:solidFill>
                        </a:rPr>
                        <a:t>bDMARD</a:t>
                      </a:r>
                      <a:r>
                        <a:rPr lang="en-GB" sz="1600" b="0" dirty="0">
                          <a:solidFill>
                            <a:srgbClr val="0057B8"/>
                          </a:solidFill>
                        </a:rPr>
                        <a:t> should be considered for people with </a:t>
                      </a:r>
                      <a:r>
                        <a:rPr lang="en-GB" sz="1600" b="0" dirty="0" err="1">
                          <a:solidFill>
                            <a:srgbClr val="0057B8"/>
                          </a:solidFill>
                        </a:rPr>
                        <a:t>enthesitis</a:t>
                      </a:r>
                      <a:r>
                        <a:rPr lang="en-GB" sz="1600" b="0" dirty="0">
                          <a:solidFill>
                            <a:srgbClr val="0057B8"/>
                          </a:solidFill>
                        </a:rPr>
                        <a:t> who have not got better with NSAIDs or steroid injections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6080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should be considered for people whose disease is mostly in their back and who do not get relief from NSAIDs. A </a:t>
                      </a:r>
                      <a:r>
                        <a:rPr lang="en-GB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TNFi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 the usual choice, but IL-17 inhibitors can be used if you have psoriasis as well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7114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who do not respond to or get side effects from a </a:t>
                      </a:r>
                      <a:r>
                        <a:rPr lang="en-US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be switched to a different </a:t>
                      </a:r>
                      <a:r>
                        <a:rPr lang="en-US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a </a:t>
                      </a:r>
                      <a:r>
                        <a:rPr lang="en-US" sz="16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tsDMARD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this includes one switch within the same class of medicine</a:t>
                      </a:r>
                      <a:endParaRPr lang="de-CH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8198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should be discussed if we can withdraw DMARDs with caution, in people who are in sustained remission</a:t>
                      </a:r>
                      <a:endParaRPr lang="de-CH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/>
                        <a:t>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7175550"/>
                  </a:ext>
                </a:extLst>
              </a:tr>
            </a:tbl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85978" y="136682"/>
            <a:ext cx="8334172" cy="634545"/>
          </a:xfrm>
        </p:spPr>
        <p:txBody>
          <a:bodyPr/>
          <a:lstStyle/>
          <a:p>
            <a:r>
              <a:rPr lang="en-GB" dirty="0"/>
              <a:t>Summary of </a:t>
            </a:r>
            <a:r>
              <a:rPr lang="en-GB" dirty="0" smtClean="0"/>
              <a:t>Recommendations</a:t>
            </a:r>
            <a:br>
              <a:rPr lang="en-GB" dirty="0" smtClean="0"/>
            </a:br>
            <a:r>
              <a:rPr lang="en-GB" dirty="0" smtClean="0"/>
              <a:t>in </a:t>
            </a:r>
            <a:r>
              <a:rPr lang="en-GB" dirty="0"/>
              <a:t>lay format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96157D-9D44-4342-AEFF-76ADE352FA4A}" type="slidenum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srgbClr val="003FA8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900" b="0" i="0" u="none" strike="noStrike" kern="1200" cap="none" spc="0" normalizeH="0" baseline="0" noProof="0" dirty="0">
              <a:ln>
                <a:noFill/>
              </a:ln>
              <a:solidFill>
                <a:srgbClr val="003FA8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400876-E198-994A-958F-F82423EE1644}" type="datetime1">
              <a:rPr kumimoji="0" lang="es-ES" sz="900" b="0" i="0" u="none" strike="noStrike" kern="1200" cap="none" spc="0" normalizeH="0" baseline="0" noProof="0" smtClean="0">
                <a:ln>
                  <a:noFill/>
                </a:ln>
                <a:solidFill>
                  <a:srgbClr val="003FA8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11/02/2020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3FA8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071A4B5-DCDD-4465-A56E-A7609A7F149B}"/>
              </a:ext>
            </a:extLst>
          </p:cNvPr>
          <p:cNvSpPr/>
          <p:nvPr/>
        </p:nvSpPr>
        <p:spPr>
          <a:xfrm>
            <a:off x="394607" y="6230591"/>
            <a:ext cx="8354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</a:b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CA8653A-B32D-4A30-97D6-D3A334379D10}"/>
              </a:ext>
            </a:extLst>
          </p:cNvPr>
          <p:cNvSpPr txBox="1"/>
          <p:nvPr/>
        </p:nvSpPr>
        <p:spPr>
          <a:xfrm>
            <a:off x="394607" y="5804953"/>
            <a:ext cx="5237791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0057B8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78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431957"/>
            <a:ext cx="8334172" cy="634545"/>
          </a:xfrm>
        </p:spPr>
        <p:txBody>
          <a:bodyPr/>
          <a:lstStyle/>
          <a:p>
            <a:r>
              <a:rPr lang="en-GB" dirty="0" smtClean="0"/>
              <a:t>Target </a:t>
            </a:r>
            <a:r>
              <a:rPr lang="en-GB" dirty="0"/>
              <a:t>population/question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11/02/2020</a:t>
            </a:fld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57201" y="1771651"/>
            <a:ext cx="84296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de-DE" altLang="fr-FR" sz="2000" b="0" kern="0" dirty="0" smtClean="0">
                <a:ea typeface="ＭＳ Ｐゴシック" pitchFamily="34" charset="-128"/>
              </a:rPr>
              <a:t>Target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population</a:t>
            </a:r>
            <a:r>
              <a:rPr lang="de-DE" altLang="fr-FR" sz="2000" b="0" kern="0" dirty="0" smtClean="0">
                <a:ea typeface="ＭＳ Ｐゴシック" pitchFamily="34" charset="-128"/>
              </a:rPr>
              <a:t>: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patients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with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psoriatic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arthritis</a:t>
            </a:r>
            <a:r>
              <a:rPr lang="de-DE" altLang="fr-FR" sz="2000" b="0" kern="0" dirty="0" smtClean="0">
                <a:ea typeface="ＭＳ Ｐゴシック" pitchFamily="34" charset="-128"/>
              </a:rPr>
              <a:t> (PsA)</a:t>
            </a:r>
          </a:p>
          <a:p>
            <a:pPr>
              <a:lnSpc>
                <a:spcPct val="120000"/>
              </a:lnSpc>
            </a:pPr>
            <a:endParaRPr lang="de-DE" altLang="fr-FR" sz="2000" b="0" kern="0" dirty="0" smtClean="0">
              <a:ea typeface="ＭＳ Ｐゴシック" pitchFamily="34" charset="-128"/>
            </a:endParaRPr>
          </a:p>
          <a:p>
            <a:pPr>
              <a:lnSpc>
                <a:spcPct val="120000"/>
              </a:lnSpc>
            </a:pPr>
            <a:r>
              <a:rPr lang="de-DE" altLang="fr-FR" sz="2000" b="0" kern="0" dirty="0" err="1" smtClean="0">
                <a:ea typeface="ＭＳ Ｐゴシック" pitchFamily="34" charset="-128"/>
              </a:rPr>
              <a:t>Objective</a:t>
            </a:r>
            <a:r>
              <a:rPr lang="de-DE" altLang="fr-FR" sz="2000" b="0" kern="0" dirty="0" smtClean="0">
                <a:ea typeface="ＭＳ Ｐゴシック" pitchFamily="34" charset="-128"/>
              </a:rPr>
              <a:t>: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to</a:t>
            </a:r>
            <a:r>
              <a:rPr lang="de-DE" altLang="fr-FR" sz="2000" b="0" kern="0" dirty="0" smtClean="0">
                <a:ea typeface="ＭＳ Ｐゴシック" pitchFamily="34" charset="-128"/>
              </a:rPr>
              <a:t> update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the</a:t>
            </a:r>
            <a:r>
              <a:rPr lang="de-DE" altLang="fr-FR" sz="2000" b="0" kern="0" dirty="0" smtClean="0">
                <a:ea typeface="ＭＳ Ｐゴシック" pitchFamily="34" charset="-128"/>
              </a:rPr>
              <a:t> 2015 EULAR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management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recommendations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for</a:t>
            </a:r>
            <a:r>
              <a:rPr lang="de-DE" altLang="fr-FR" sz="2000" b="0" kern="0" dirty="0" smtClean="0">
                <a:ea typeface="ＭＳ Ｐゴシック" pitchFamily="34" charset="-128"/>
              </a:rPr>
              <a:t> PsA</a:t>
            </a:r>
          </a:p>
          <a:p>
            <a:pPr lvl="1">
              <a:lnSpc>
                <a:spcPct val="180000"/>
              </a:lnSpc>
            </a:pPr>
            <a:r>
              <a:rPr lang="en-GB" altLang="fr-FR" sz="1800" b="0" kern="0" dirty="0" smtClean="0">
                <a:ea typeface="ＭＳ Ｐゴシック" pitchFamily="34" charset="-128"/>
              </a:rPr>
              <a:t>Dealing with general treatment principles</a:t>
            </a:r>
          </a:p>
          <a:p>
            <a:pPr lvl="1">
              <a:lnSpc>
                <a:spcPct val="180000"/>
              </a:lnSpc>
            </a:pPr>
            <a:r>
              <a:rPr lang="en-GB" altLang="fr-FR" sz="1800" b="0" kern="0" dirty="0" smtClean="0">
                <a:ea typeface="ＭＳ Ｐゴシック" pitchFamily="34" charset="-128"/>
              </a:rPr>
              <a:t>And pharmacological non topical treatment</a:t>
            </a:r>
            <a:endParaRPr lang="de-DE" altLang="fr-FR" sz="2000" b="0" kern="0" dirty="0" smtClean="0">
              <a:ea typeface="ＭＳ Ｐゴシック" pitchFamily="34" charset="-128"/>
            </a:endParaRPr>
          </a:p>
          <a:p>
            <a:pPr>
              <a:lnSpc>
                <a:spcPct val="150000"/>
              </a:lnSpc>
            </a:pPr>
            <a:r>
              <a:rPr lang="de-DE" altLang="fr-FR" sz="2000" b="0" kern="0" dirty="0" err="1" smtClean="0">
                <a:ea typeface="ＭＳ Ｐゴシック" pitchFamily="34" charset="-128"/>
              </a:rPr>
              <a:t>Musculoskeletal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manifestations</a:t>
            </a:r>
            <a:r>
              <a:rPr lang="de-DE" altLang="fr-FR" sz="2000" b="0" kern="0" dirty="0" smtClean="0">
                <a:ea typeface="ＭＳ Ｐゴシック" pitchFamily="34" charset="-128"/>
              </a:rPr>
              <a:t>: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rheumatologists</a:t>
            </a:r>
            <a:r>
              <a:rPr lang="de-DE" altLang="fr-FR" sz="2000" b="0" kern="0" dirty="0" smtClean="0">
                <a:ea typeface="ＭＳ Ｐゴシック" pitchFamily="34" charset="-128"/>
              </a:rPr>
              <a:t>‘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point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of</a:t>
            </a:r>
            <a:r>
              <a:rPr lang="de-DE" altLang="fr-FR" sz="2000" b="0" kern="0" dirty="0" smtClean="0">
                <a:ea typeface="ＭＳ Ｐゴシック" pitchFamily="34" charset="-128"/>
              </a:rPr>
              <a:t> </a:t>
            </a:r>
            <a:r>
              <a:rPr lang="de-DE" altLang="fr-FR" sz="2000" b="0" kern="0" dirty="0" err="1" smtClean="0">
                <a:ea typeface="ＭＳ Ｐゴシック" pitchFamily="34" charset="-128"/>
              </a:rPr>
              <a:t>view</a:t>
            </a:r>
            <a:endParaRPr lang="de-DE" altLang="fr-FR" sz="2000" b="0" kern="0" dirty="0">
              <a:ea typeface="ＭＳ Ｐゴシック" pitchFamily="34" charset="-12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479581"/>
            <a:ext cx="8334172" cy="634545"/>
          </a:xfrm>
        </p:spPr>
        <p:txBody>
          <a:bodyPr/>
          <a:lstStyle/>
          <a:p>
            <a:r>
              <a:rPr lang="en-GB" dirty="0"/>
              <a:t>Methods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47879" y="1501169"/>
            <a:ext cx="8334171" cy="4124361"/>
          </a:xfrm>
        </p:spPr>
        <p:txBody>
          <a:bodyPr/>
          <a:lstStyle/>
          <a:p>
            <a:r>
              <a:rPr lang="en-US" altLang="fr-FR" sz="1600" dirty="0">
                <a:ea typeface="ＭＳ Ｐゴシック" pitchFamily="34" charset="-128"/>
              </a:rPr>
              <a:t>According to the EULAR Standardized Operating </a:t>
            </a:r>
            <a:r>
              <a:rPr lang="en-US" altLang="fr-FR" sz="1600" dirty="0" smtClean="0">
                <a:ea typeface="ＭＳ Ｐゴシック" pitchFamily="34" charset="-128"/>
              </a:rPr>
              <a:t>Procedures</a:t>
            </a:r>
          </a:p>
          <a:p>
            <a:r>
              <a:rPr lang="de-DE" altLang="fr-FR" sz="1600" dirty="0" smtClean="0">
                <a:ea typeface="ＭＳ Ｐゴシック" pitchFamily="34" charset="-128"/>
              </a:rPr>
              <a:t>Meeting </a:t>
            </a:r>
            <a:r>
              <a:rPr lang="de-DE" altLang="fr-FR" sz="1600" dirty="0" err="1">
                <a:ea typeface="ＭＳ Ｐゴシック" pitchFamily="34" charset="-128"/>
              </a:rPr>
              <a:t>of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steering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group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smtClean="0">
                <a:ea typeface="ＭＳ Ｐゴシック" pitchFamily="34" charset="-128"/>
              </a:rPr>
              <a:t>(</a:t>
            </a:r>
            <a:r>
              <a:rPr lang="de-DE" altLang="fr-FR" sz="1600" dirty="0" err="1" smtClean="0">
                <a:ea typeface="ＭＳ Ｐゴシック" pitchFamily="34" charset="-128"/>
              </a:rPr>
              <a:t>October</a:t>
            </a:r>
            <a:r>
              <a:rPr lang="de-DE" altLang="fr-FR" sz="1600" dirty="0" smtClean="0">
                <a:ea typeface="ＭＳ Ｐゴシック" pitchFamily="34" charset="-128"/>
              </a:rPr>
              <a:t> 2018): </a:t>
            </a:r>
            <a:r>
              <a:rPr lang="de-DE" altLang="fr-FR" sz="1600" dirty="0" err="1">
                <a:ea typeface="ＭＳ Ｐゴシック" pitchFamily="34" charset="-128"/>
              </a:rPr>
              <a:t>decisions</a:t>
            </a:r>
            <a:r>
              <a:rPr lang="de-DE" altLang="fr-FR" sz="1600" dirty="0">
                <a:ea typeface="ＭＳ Ｐゴシック" pitchFamily="34" charset="-128"/>
              </a:rPr>
              <a:t> on </a:t>
            </a:r>
            <a:r>
              <a:rPr lang="de-DE" altLang="fr-FR" sz="1600" dirty="0" err="1">
                <a:ea typeface="ＭＳ Ｐゴシック" pitchFamily="34" charset="-128"/>
              </a:rPr>
              <a:t>scope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of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the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literature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review</a:t>
            </a:r>
            <a:endParaRPr lang="de-DE" altLang="fr-FR" sz="1600" dirty="0">
              <a:ea typeface="ＭＳ Ｐゴシック" pitchFamily="34" charset="-128"/>
            </a:endParaRPr>
          </a:p>
          <a:p>
            <a:r>
              <a:rPr lang="de-DE" altLang="fr-FR" sz="1600" dirty="0" err="1" smtClean="0">
                <a:ea typeface="ＭＳ Ｐゴシック" pitchFamily="34" charset="-128"/>
              </a:rPr>
              <a:t>Systematic</a:t>
            </a:r>
            <a:r>
              <a:rPr lang="de-DE" altLang="fr-FR" sz="1600" dirty="0" smtClean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literature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review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of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 smtClean="0">
                <a:ea typeface="ＭＳ Ｐゴシック" pitchFamily="34" charset="-128"/>
              </a:rPr>
              <a:t>drugs</a:t>
            </a:r>
            <a:r>
              <a:rPr lang="de-DE" altLang="fr-FR" sz="1600" dirty="0" smtClean="0">
                <a:ea typeface="ＭＳ Ｐゴシック" pitchFamily="34" charset="-128"/>
              </a:rPr>
              <a:t> </a:t>
            </a:r>
            <a:r>
              <a:rPr lang="de-DE" altLang="fr-FR" sz="1600" dirty="0" err="1" smtClean="0">
                <a:ea typeface="ＭＳ Ｐゴシック" pitchFamily="34" charset="-128"/>
              </a:rPr>
              <a:t>efficacy</a:t>
            </a:r>
            <a:r>
              <a:rPr lang="de-DE" altLang="fr-FR" sz="1600" dirty="0" smtClean="0">
                <a:ea typeface="ＭＳ Ｐゴシック" pitchFamily="34" charset="-128"/>
              </a:rPr>
              <a:t> </a:t>
            </a:r>
            <a:r>
              <a:rPr lang="de-DE" altLang="fr-FR" sz="1600" dirty="0" err="1" smtClean="0">
                <a:ea typeface="ＭＳ Ｐゴシック" pitchFamily="34" charset="-128"/>
              </a:rPr>
              <a:t>and</a:t>
            </a:r>
            <a:r>
              <a:rPr lang="de-DE" altLang="fr-FR" sz="1600" dirty="0" smtClean="0">
                <a:ea typeface="ＭＳ Ｐゴシック" pitchFamily="34" charset="-128"/>
              </a:rPr>
              <a:t> </a:t>
            </a:r>
            <a:r>
              <a:rPr lang="de-DE" altLang="fr-FR" sz="1600" dirty="0" err="1" smtClean="0">
                <a:ea typeface="ＭＳ Ｐゴシック" pitchFamily="34" charset="-128"/>
              </a:rPr>
              <a:t>safety</a:t>
            </a:r>
            <a:endParaRPr lang="de-DE" altLang="fr-FR" sz="1600" dirty="0">
              <a:ea typeface="ＭＳ Ｐゴシック" pitchFamily="34" charset="-128"/>
            </a:endParaRPr>
          </a:p>
          <a:p>
            <a:r>
              <a:rPr lang="de-DE" altLang="fr-FR" sz="1600" dirty="0" smtClean="0">
                <a:ea typeface="ＭＳ Ｐゴシック" pitchFamily="34" charset="-128"/>
              </a:rPr>
              <a:t>General </a:t>
            </a:r>
            <a:r>
              <a:rPr lang="de-DE" altLang="fr-FR" sz="1600" dirty="0" err="1">
                <a:ea typeface="ＭＳ Ｐゴシック" pitchFamily="34" charset="-128"/>
              </a:rPr>
              <a:t>literature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review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of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treatment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strategies</a:t>
            </a:r>
            <a:r>
              <a:rPr lang="de-DE" altLang="fr-FR" sz="1600" dirty="0">
                <a:ea typeface="ＭＳ Ｐゴシック" pitchFamily="34" charset="-128"/>
              </a:rPr>
              <a:t>, </a:t>
            </a:r>
            <a:r>
              <a:rPr lang="de-DE" altLang="fr-FR" sz="1600" dirty="0" err="1">
                <a:ea typeface="ＭＳ Ｐゴシック" pitchFamily="34" charset="-128"/>
              </a:rPr>
              <a:t>prognosis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and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comorbidities</a:t>
            </a:r>
            <a:endParaRPr lang="de-DE" altLang="fr-FR" sz="1600" dirty="0">
              <a:ea typeface="ＭＳ Ｐゴシック" pitchFamily="34" charset="-128"/>
            </a:endParaRPr>
          </a:p>
          <a:p>
            <a:r>
              <a:rPr lang="de-DE" altLang="fr-FR" sz="1600" dirty="0" err="1" smtClean="0">
                <a:ea typeface="ＭＳ Ｐゴシック" pitchFamily="34" charset="-128"/>
              </a:rPr>
              <a:t>Taskforce</a:t>
            </a:r>
            <a:r>
              <a:rPr lang="de-DE" altLang="fr-FR" sz="1600" dirty="0" smtClean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full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meeting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smtClean="0">
                <a:ea typeface="ＭＳ Ｐゴシック" pitchFamily="34" charset="-128"/>
              </a:rPr>
              <a:t>(May 2019): </a:t>
            </a:r>
            <a:endParaRPr lang="de-DE" altLang="fr-FR" sz="1600" dirty="0">
              <a:ea typeface="ＭＳ Ｐゴシック" pitchFamily="34" charset="-128"/>
            </a:endParaRPr>
          </a:p>
          <a:p>
            <a:pPr lvl="1"/>
            <a:r>
              <a:rPr lang="de-DE" altLang="fr-FR" sz="1400" dirty="0" err="1">
                <a:ea typeface="ＭＳ Ｐゴシック" pitchFamily="34" charset="-128"/>
              </a:rPr>
              <a:t>Presentation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of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literature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review</a:t>
            </a:r>
            <a:endParaRPr lang="de-DE" altLang="fr-FR" sz="1400" dirty="0">
              <a:ea typeface="ＭＳ Ｐゴシック" pitchFamily="34" charset="-128"/>
            </a:endParaRPr>
          </a:p>
          <a:p>
            <a:pPr lvl="1"/>
            <a:r>
              <a:rPr lang="de-DE" altLang="fr-FR" sz="1400" dirty="0" err="1">
                <a:ea typeface="ＭＳ Ｐゴシック" pitchFamily="34" charset="-128"/>
              </a:rPr>
              <a:t>Discussions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based</a:t>
            </a:r>
            <a:r>
              <a:rPr lang="de-DE" altLang="fr-FR" sz="1400" dirty="0">
                <a:ea typeface="ＭＳ Ｐゴシック" pitchFamily="34" charset="-128"/>
              </a:rPr>
              <a:t> on </a:t>
            </a:r>
            <a:r>
              <a:rPr lang="de-DE" altLang="fr-FR" sz="1400" dirty="0" err="1">
                <a:ea typeface="ＭＳ Ｐゴシック" pitchFamily="34" charset="-128"/>
              </a:rPr>
              <a:t>the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smtClean="0">
                <a:ea typeface="ＭＳ Ｐゴシック" pitchFamily="34" charset="-128"/>
              </a:rPr>
              <a:t>2015 </a:t>
            </a:r>
            <a:r>
              <a:rPr lang="de-DE" altLang="fr-FR" sz="1400" dirty="0" err="1">
                <a:ea typeface="ＭＳ Ｐゴシック" pitchFamily="34" charset="-128"/>
              </a:rPr>
              <a:t>recommendations</a:t>
            </a:r>
            <a:endParaRPr lang="de-DE" altLang="fr-FR" sz="1400" dirty="0">
              <a:ea typeface="ＭＳ Ｐゴシック" pitchFamily="34" charset="-128"/>
            </a:endParaRPr>
          </a:p>
          <a:p>
            <a:pPr lvl="1"/>
            <a:r>
              <a:rPr lang="de-DE" altLang="fr-FR" sz="1400" dirty="0">
                <a:ea typeface="ＭＳ Ｐゴシック" pitchFamily="34" charset="-128"/>
              </a:rPr>
              <a:t>Elaboration </a:t>
            </a:r>
            <a:r>
              <a:rPr lang="de-DE" altLang="fr-FR" sz="1400" dirty="0" err="1">
                <a:ea typeface="ＭＳ Ｐゴシック" pitchFamily="34" charset="-128"/>
              </a:rPr>
              <a:t>of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updated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recommendations</a:t>
            </a:r>
            <a:endParaRPr lang="de-DE" altLang="fr-FR" sz="1400" dirty="0">
              <a:ea typeface="ＭＳ Ｐゴシック" pitchFamily="34" charset="-128"/>
            </a:endParaRPr>
          </a:p>
          <a:p>
            <a:pPr lvl="1"/>
            <a:r>
              <a:rPr lang="de-DE" altLang="fr-FR" sz="1400" dirty="0">
                <a:ea typeface="ＭＳ Ｐゴシック" pitchFamily="34" charset="-128"/>
              </a:rPr>
              <a:t>Determination </a:t>
            </a:r>
            <a:r>
              <a:rPr lang="de-DE" altLang="fr-FR" sz="1400" dirty="0" err="1">
                <a:ea typeface="ＭＳ Ｐゴシック" pitchFamily="34" charset="-128"/>
              </a:rPr>
              <a:t>of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level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of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strength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and</a:t>
            </a:r>
            <a:r>
              <a:rPr lang="de-DE" altLang="fr-FR" sz="1400" dirty="0">
                <a:ea typeface="ＭＳ Ｐゴシック" pitchFamily="34" charset="-128"/>
              </a:rPr>
              <a:t> grade </a:t>
            </a:r>
            <a:r>
              <a:rPr lang="de-DE" altLang="fr-FR" sz="1400" dirty="0" err="1">
                <a:ea typeface="ＭＳ Ｐゴシック" pitchFamily="34" charset="-128"/>
              </a:rPr>
              <a:t>of</a:t>
            </a:r>
            <a:r>
              <a:rPr lang="de-DE" altLang="fr-FR" sz="1400" dirty="0">
                <a:ea typeface="ＭＳ Ｐゴシック" pitchFamily="34" charset="-128"/>
              </a:rPr>
              <a:t> </a:t>
            </a:r>
            <a:r>
              <a:rPr lang="de-DE" altLang="fr-FR" sz="1400" dirty="0" err="1">
                <a:ea typeface="ＭＳ Ｐゴシック" pitchFamily="34" charset="-128"/>
              </a:rPr>
              <a:t>recommendations</a:t>
            </a:r>
            <a:endParaRPr lang="de-DE" altLang="fr-FR" sz="1400" dirty="0">
              <a:ea typeface="ＭＳ Ｐゴシック" pitchFamily="34" charset="-128"/>
            </a:endParaRPr>
          </a:p>
          <a:p>
            <a:r>
              <a:rPr lang="de-DE" altLang="fr-FR" sz="1600" dirty="0" err="1" smtClean="0">
                <a:ea typeface="ＭＳ Ｐゴシック" pitchFamily="34" charset="-128"/>
              </a:rPr>
              <a:t>Votes</a:t>
            </a:r>
            <a:r>
              <a:rPr lang="de-DE" altLang="fr-FR" sz="1600" dirty="0" smtClean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by</a:t>
            </a:r>
            <a:r>
              <a:rPr lang="de-DE" altLang="fr-FR" sz="1600" dirty="0">
                <a:ea typeface="ＭＳ Ｐゴシック" pitchFamily="34" charset="-128"/>
              </a:rPr>
              <a:t> email on </a:t>
            </a:r>
            <a:r>
              <a:rPr lang="de-DE" altLang="fr-FR" sz="1600" dirty="0" err="1">
                <a:ea typeface="ＭＳ Ｐゴシック" pitchFamily="34" charset="-128"/>
              </a:rPr>
              <a:t>level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of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agreement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of</a:t>
            </a:r>
            <a:r>
              <a:rPr lang="de-DE" altLang="fr-FR" sz="1600" dirty="0">
                <a:ea typeface="ＭＳ Ｐゴシック" pitchFamily="34" charset="-128"/>
              </a:rPr>
              <a:t> Taskforce </a:t>
            </a:r>
            <a:r>
              <a:rPr lang="de-DE" altLang="fr-FR" sz="1600" dirty="0" err="1">
                <a:ea typeface="ＭＳ Ｐゴシック" pitchFamily="34" charset="-128"/>
              </a:rPr>
              <a:t>members</a:t>
            </a:r>
            <a:r>
              <a:rPr lang="de-DE" altLang="fr-FR" sz="1600" dirty="0">
                <a:ea typeface="ＭＳ Ｐゴシック" pitchFamily="34" charset="-128"/>
              </a:rPr>
              <a:t/>
            </a:r>
            <a:br>
              <a:rPr lang="de-DE" altLang="fr-FR" sz="1600" dirty="0">
                <a:ea typeface="ＭＳ Ｐゴシック" pitchFamily="34" charset="-128"/>
              </a:rPr>
            </a:br>
            <a:r>
              <a:rPr lang="de-DE" altLang="fr-FR" sz="1600" dirty="0">
                <a:ea typeface="ＭＳ Ｐゴシック" pitchFamily="34" charset="-128"/>
              </a:rPr>
              <a:t>(0-10 </a:t>
            </a:r>
            <a:r>
              <a:rPr lang="de-DE" altLang="fr-FR" sz="1600" dirty="0" err="1">
                <a:ea typeface="ＭＳ Ｐゴシック" pitchFamily="34" charset="-128"/>
              </a:rPr>
              <a:t>where</a:t>
            </a:r>
            <a:r>
              <a:rPr lang="de-DE" altLang="fr-FR" sz="1600" dirty="0">
                <a:ea typeface="ＭＳ Ｐゴシック" pitchFamily="34" charset="-128"/>
              </a:rPr>
              <a:t> 10 </a:t>
            </a:r>
            <a:r>
              <a:rPr lang="de-DE" altLang="fr-FR" sz="1600" dirty="0" err="1">
                <a:ea typeface="ＭＳ Ｐゴシック" pitchFamily="34" charset="-128"/>
              </a:rPr>
              <a:t>is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full</a:t>
            </a:r>
            <a:r>
              <a:rPr lang="de-DE" altLang="fr-FR" sz="1600" dirty="0">
                <a:ea typeface="ＭＳ Ｐゴシック" pitchFamily="34" charset="-128"/>
              </a:rPr>
              <a:t> </a:t>
            </a:r>
            <a:r>
              <a:rPr lang="de-DE" altLang="fr-FR" sz="1600" dirty="0" err="1">
                <a:ea typeface="ＭＳ Ｐゴシック" pitchFamily="34" charset="-128"/>
              </a:rPr>
              <a:t>agreement</a:t>
            </a:r>
            <a:r>
              <a:rPr lang="de-DE" altLang="fr-FR" sz="1600" dirty="0">
                <a:ea typeface="ＭＳ Ｐゴシック" pitchFamily="34" charset="-128"/>
              </a:rPr>
              <a:t>)</a:t>
            </a:r>
          </a:p>
          <a:p>
            <a:endParaRPr lang="en-GB" sz="1050" dirty="0"/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6457952" y="6462714"/>
            <a:ext cx="23342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F3300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3300"/>
              </a:buClr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3300"/>
              </a:buClr>
              <a:buChar char="•"/>
              <a:defRPr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3300"/>
              </a:buClr>
              <a:buChar char="–"/>
              <a:defRPr sz="16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200" b="0" dirty="0">
                <a:solidFill>
                  <a:schemeClr val="accent2"/>
                </a:solidFill>
              </a:rPr>
              <a:t>O</a:t>
            </a:r>
            <a:r>
              <a:rPr lang="de-DE" altLang="fr-FR" sz="1200" b="0" dirty="0" err="1">
                <a:solidFill>
                  <a:schemeClr val="accent2"/>
                </a:solidFill>
              </a:rPr>
              <a:t>xford</a:t>
            </a:r>
            <a:r>
              <a:rPr lang="de-DE" altLang="fr-FR" sz="1200" b="0" dirty="0">
                <a:solidFill>
                  <a:schemeClr val="accent2"/>
                </a:solidFill>
              </a:rPr>
              <a:t> </a:t>
            </a:r>
            <a:r>
              <a:rPr lang="de-DE" altLang="fr-FR" sz="1200" b="0" dirty="0" err="1">
                <a:solidFill>
                  <a:schemeClr val="accent2"/>
                </a:solidFill>
              </a:rPr>
              <a:t>levels</a:t>
            </a:r>
            <a:r>
              <a:rPr lang="de-DE" altLang="fr-FR" sz="1200" b="0" dirty="0">
                <a:solidFill>
                  <a:schemeClr val="accent2"/>
                </a:solidFill>
              </a:rPr>
              <a:t> </a:t>
            </a:r>
            <a:r>
              <a:rPr lang="de-DE" altLang="fr-FR" sz="1200" b="0" dirty="0" err="1">
                <a:solidFill>
                  <a:schemeClr val="accent2"/>
                </a:solidFill>
              </a:rPr>
              <a:t>of</a:t>
            </a:r>
            <a:r>
              <a:rPr lang="de-DE" altLang="fr-FR" sz="1200" b="0" dirty="0">
                <a:solidFill>
                  <a:schemeClr val="accent2"/>
                </a:solidFill>
              </a:rPr>
              <a:t> </a:t>
            </a:r>
            <a:r>
              <a:rPr lang="de-DE" altLang="fr-FR" sz="1200" b="0" dirty="0" err="1">
                <a:solidFill>
                  <a:schemeClr val="accent2"/>
                </a:solidFill>
              </a:rPr>
              <a:t>evidence</a:t>
            </a:r>
            <a:r>
              <a:rPr lang="en-GB" altLang="fr-FR" sz="1200" b="0" dirty="0">
                <a:solidFill>
                  <a:schemeClr val="accent2"/>
                </a:solidFill>
              </a:rPr>
              <a:t>, 2009</a:t>
            </a:r>
            <a:endParaRPr lang="fr-FR" altLang="fr-FR" sz="1200" b="0" dirty="0">
              <a:solidFill>
                <a:schemeClr val="accent2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905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9" y="328946"/>
            <a:ext cx="8334172" cy="634545"/>
          </a:xfrm>
        </p:spPr>
        <p:txBody>
          <a:bodyPr/>
          <a:lstStyle/>
          <a:p>
            <a:r>
              <a:rPr lang="en-GB" sz="3200" dirty="0"/>
              <a:t>Methods</a:t>
            </a:r>
            <a:endParaRPr lang="es-ES" sz="320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90541" y="1728229"/>
            <a:ext cx="6700837" cy="420564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solidFill>
                  <a:srgbClr val="000000"/>
                </a:solidFill>
              </a:rPr>
              <a:t>According to the EULAR Standardized Operating Procedures</a:t>
            </a:r>
            <a:r>
              <a:rPr lang="de-DE" altLang="fr-FR" sz="1800" b="1" baseline="30000" dirty="0">
                <a:solidFill>
                  <a:schemeClr val="tx2">
                    <a:lumMod val="50000"/>
                  </a:schemeClr>
                </a:solidFill>
                <a:ea typeface="ＭＳ Ｐゴシック" panose="020B0600070205080204" pitchFamily="34" charset="-128"/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 for recommendations</a:t>
            </a:r>
          </a:p>
          <a:p>
            <a:endParaRPr lang="en-GB" sz="1800" dirty="0"/>
          </a:p>
        </p:txBody>
      </p:sp>
      <p:sp>
        <p:nvSpPr>
          <p:cNvPr id="17" name="ZoneTexte 7"/>
          <p:cNvSpPr txBox="1"/>
          <p:nvPr/>
        </p:nvSpPr>
        <p:spPr>
          <a:xfrm>
            <a:off x="4189442" y="6193442"/>
            <a:ext cx="47708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 algn="r" eaLnBrk="1" hangingPunct="1">
              <a:spcBef>
                <a:spcPct val="0"/>
              </a:spcBef>
              <a:buAutoNum type="arabicPeriod"/>
            </a:pPr>
            <a:r>
              <a:rPr lang="fr-FR" sz="1100" b="0" dirty="0">
                <a:solidFill>
                  <a:srgbClr val="000000"/>
                </a:solidFill>
                <a:ea typeface="+mn-ea"/>
                <a:cs typeface="+mn-cs"/>
              </a:rPr>
              <a:t>van der </a:t>
            </a:r>
            <a:r>
              <a:rPr lang="fr-FR" sz="1100" b="0" dirty="0" err="1">
                <a:solidFill>
                  <a:srgbClr val="000000"/>
                </a:solidFill>
                <a:ea typeface="+mn-ea"/>
                <a:cs typeface="+mn-cs"/>
              </a:rPr>
              <a:t>Heijde</a:t>
            </a:r>
            <a:r>
              <a:rPr lang="fr-FR" sz="1100" b="0" dirty="0">
                <a:solidFill>
                  <a:srgbClr val="000000"/>
                </a:solidFill>
                <a:ea typeface="+mn-ea"/>
                <a:cs typeface="+mn-cs"/>
              </a:rPr>
              <a:t> D </a:t>
            </a:r>
            <a:r>
              <a:rPr lang="fr-FR" sz="1100" b="0" i="1" dirty="0">
                <a:solidFill>
                  <a:srgbClr val="000000"/>
                </a:solidFill>
                <a:ea typeface="+mn-ea"/>
                <a:cs typeface="+mn-cs"/>
              </a:rPr>
              <a:t>et al. </a:t>
            </a:r>
            <a:r>
              <a:rPr lang="fr-FR" sz="1100" b="0" dirty="0">
                <a:solidFill>
                  <a:srgbClr val="000000"/>
                </a:solidFill>
                <a:ea typeface="+mn-ea"/>
                <a:cs typeface="+mn-cs"/>
              </a:rPr>
              <a:t>Ann Rheum Dis 2016,75:3-15</a:t>
            </a:r>
          </a:p>
          <a:p>
            <a:pPr marL="228600" indent="-228600" algn="r" eaLnBrk="1" hangingPunct="1">
              <a:spcBef>
                <a:spcPct val="0"/>
              </a:spcBef>
              <a:buAutoNum type="arabicPeriod"/>
            </a:pPr>
            <a:r>
              <a:rPr lang="en-US" sz="1100" b="0" dirty="0">
                <a:solidFill>
                  <a:schemeClr val="accent5">
                    <a:lumMod val="10000"/>
                  </a:schemeClr>
                </a:solidFill>
              </a:rPr>
              <a:t>Oxford Centre for Evidence-based Medicine. Levels of Evidence 2009</a:t>
            </a:r>
            <a:endParaRPr lang="fr-FR" sz="1100" b="0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8" name="Pentagone 12">
            <a:extLst>
              <a:ext uri="{FF2B5EF4-FFF2-40B4-BE49-F238E27FC236}">
                <a16:creationId xmlns:a16="http://schemas.microsoft.com/office/drawing/2014/main" xmlns="" id="{5E64E0AF-945F-479C-AA78-79040A8BAD38}"/>
              </a:ext>
            </a:extLst>
          </p:cNvPr>
          <p:cNvSpPr/>
          <p:nvPr/>
        </p:nvSpPr>
        <p:spPr bwMode="auto">
          <a:xfrm>
            <a:off x="6924010" y="3370260"/>
            <a:ext cx="2219990" cy="1219200"/>
          </a:xfrm>
          <a:prstGeom prst="homePlate">
            <a:avLst/>
          </a:prstGeom>
          <a:solidFill>
            <a:schemeClr val="accent4">
              <a:lumMod val="50000"/>
            </a:schemeClr>
          </a:solidFill>
          <a:ln w="28575">
            <a:solidFill>
              <a:schemeClr val="bg1"/>
            </a:solidFill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1867" dirty="0">
                <a:latin typeface="Arial" pitchFamily="34" charset="0"/>
              </a:rPr>
              <a:t>     </a:t>
            </a:r>
            <a:r>
              <a:rPr lang="fr-FR" sz="1867" dirty="0" err="1" smtClean="0">
                <a:latin typeface="Arial" pitchFamily="34" charset="0"/>
              </a:rPr>
              <a:t>Dissemination</a:t>
            </a:r>
            <a:endParaRPr lang="fr-FR" sz="1867" dirty="0">
              <a:latin typeface="Arial" pitchFamily="34" charset="0"/>
            </a:endParaRPr>
          </a:p>
        </p:txBody>
      </p:sp>
      <p:sp>
        <p:nvSpPr>
          <p:cNvPr id="19" name="Pentagone 11">
            <a:extLst>
              <a:ext uri="{FF2B5EF4-FFF2-40B4-BE49-F238E27FC236}">
                <a16:creationId xmlns:a16="http://schemas.microsoft.com/office/drawing/2014/main" xmlns="" id="{1AE3C14C-AA48-408D-972C-A8CED7D1F9C2}"/>
              </a:ext>
            </a:extLst>
          </p:cNvPr>
          <p:cNvSpPr/>
          <p:nvPr/>
        </p:nvSpPr>
        <p:spPr bwMode="auto">
          <a:xfrm>
            <a:off x="5438775" y="3362495"/>
            <a:ext cx="1828800" cy="121920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1867" dirty="0">
                <a:latin typeface="Arial" pitchFamily="34" charset="0"/>
              </a:rPr>
              <a:t>Votes of agreement</a:t>
            </a:r>
            <a:endParaRPr lang="fr-FR" sz="1867" baseline="30000" dirty="0">
              <a:latin typeface="Arial" pitchFamily="34" charset="0"/>
            </a:endParaRPr>
          </a:p>
        </p:txBody>
      </p:sp>
      <p:sp>
        <p:nvSpPr>
          <p:cNvPr id="20" name="Pentagone 10">
            <a:extLst>
              <a:ext uri="{FF2B5EF4-FFF2-40B4-BE49-F238E27FC236}">
                <a16:creationId xmlns:a16="http://schemas.microsoft.com/office/drawing/2014/main" xmlns="" id="{9B9AE3A8-46AE-4616-8470-A2CD25A8DB21}"/>
              </a:ext>
            </a:extLst>
          </p:cNvPr>
          <p:cNvSpPr/>
          <p:nvPr/>
        </p:nvSpPr>
        <p:spPr bwMode="auto">
          <a:xfrm>
            <a:off x="3695703" y="3370260"/>
            <a:ext cx="1962149" cy="1219200"/>
          </a:xfrm>
          <a:prstGeom prst="homePlate">
            <a:avLst/>
          </a:prstGeom>
          <a:solidFill>
            <a:schemeClr val="accent4">
              <a:lumMod val="25000"/>
            </a:schemeClr>
          </a:solidFill>
          <a:ln w="28575">
            <a:solidFill>
              <a:schemeClr val="bg1"/>
            </a:solidFill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1867" dirty="0">
                <a:latin typeface="Arial" pitchFamily="34" charset="0"/>
              </a:rPr>
              <a:t>      Taskforce</a:t>
            </a:r>
          </a:p>
          <a:p>
            <a:pPr algn="ctr" defTabSz="1219170"/>
            <a:r>
              <a:rPr lang="fr-FR" sz="1867" dirty="0">
                <a:latin typeface="Arial" pitchFamily="34" charset="0"/>
              </a:rPr>
              <a:t>      Meeting</a:t>
            </a:r>
          </a:p>
        </p:txBody>
      </p:sp>
      <p:sp>
        <p:nvSpPr>
          <p:cNvPr id="21" name="Pentagone 9">
            <a:extLst>
              <a:ext uri="{FF2B5EF4-FFF2-40B4-BE49-F238E27FC236}">
                <a16:creationId xmlns:a16="http://schemas.microsoft.com/office/drawing/2014/main" xmlns="" id="{CE0B71FD-9605-4874-85C7-C96E0BB06B38}"/>
              </a:ext>
            </a:extLst>
          </p:cNvPr>
          <p:cNvSpPr/>
          <p:nvPr/>
        </p:nvSpPr>
        <p:spPr bwMode="auto">
          <a:xfrm>
            <a:off x="2038352" y="3362495"/>
            <a:ext cx="1916285" cy="12192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1867" dirty="0">
                <a:latin typeface="Arial" pitchFamily="34" charset="0"/>
              </a:rPr>
              <a:t>       </a:t>
            </a:r>
            <a:r>
              <a:rPr lang="fr-FR" sz="1867" dirty="0" err="1">
                <a:solidFill>
                  <a:srgbClr val="000000"/>
                </a:solidFill>
                <a:latin typeface="Arial" pitchFamily="34" charset="0"/>
              </a:rPr>
              <a:t>Systematic</a:t>
            </a:r>
            <a:endParaRPr lang="fr-FR" sz="1867" dirty="0">
              <a:solidFill>
                <a:srgbClr val="000000"/>
              </a:solidFill>
              <a:latin typeface="Arial" pitchFamily="34" charset="0"/>
            </a:endParaRPr>
          </a:p>
          <a:p>
            <a:pPr algn="ctr" defTabSz="1219170"/>
            <a:r>
              <a:rPr lang="fr-FR" sz="1867" dirty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fr-FR" sz="1867" dirty="0" smtClean="0">
                <a:solidFill>
                  <a:srgbClr val="000000"/>
                </a:solidFill>
                <a:latin typeface="Arial" pitchFamily="34" charset="0"/>
              </a:rPr>
              <a:t>   </a:t>
            </a:r>
            <a:r>
              <a:rPr lang="fr-FR" sz="1867" dirty="0" err="1">
                <a:solidFill>
                  <a:srgbClr val="000000"/>
                </a:solidFill>
                <a:latin typeface="Arial" pitchFamily="34" charset="0"/>
              </a:rPr>
              <a:t>Literature</a:t>
            </a:r>
            <a:endParaRPr lang="fr-FR" sz="1867" dirty="0">
              <a:solidFill>
                <a:srgbClr val="000000"/>
              </a:solidFill>
              <a:latin typeface="Arial" pitchFamily="34" charset="0"/>
            </a:endParaRPr>
          </a:p>
          <a:p>
            <a:pPr algn="ctr" defTabSz="1219170"/>
            <a:r>
              <a:rPr lang="fr-FR" sz="1867" dirty="0" err="1">
                <a:solidFill>
                  <a:srgbClr val="000000"/>
                </a:solidFill>
                <a:latin typeface="Arial" pitchFamily="34" charset="0"/>
              </a:rPr>
              <a:t>Review</a:t>
            </a:r>
            <a:endParaRPr lang="fr-FR" sz="1867" baseline="-25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2" name="Pentagone 2">
            <a:extLst>
              <a:ext uri="{FF2B5EF4-FFF2-40B4-BE49-F238E27FC236}">
                <a16:creationId xmlns:a16="http://schemas.microsoft.com/office/drawing/2014/main" xmlns="" id="{92DC943F-9EA2-4C88-BA4B-2154E35BA72C}"/>
              </a:ext>
            </a:extLst>
          </p:cNvPr>
          <p:cNvSpPr/>
          <p:nvPr/>
        </p:nvSpPr>
        <p:spPr bwMode="auto">
          <a:xfrm>
            <a:off x="366233" y="3370260"/>
            <a:ext cx="1951108" cy="12192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1867" dirty="0">
                <a:solidFill>
                  <a:srgbClr val="000000"/>
                </a:solidFill>
                <a:latin typeface="Arial" pitchFamily="34" charset="0"/>
              </a:rPr>
              <a:t>Meeting of </a:t>
            </a:r>
            <a:r>
              <a:rPr lang="fr-FR" sz="1867" dirty="0" err="1">
                <a:solidFill>
                  <a:srgbClr val="000000"/>
                </a:solidFill>
                <a:latin typeface="Arial" pitchFamily="34" charset="0"/>
              </a:rPr>
              <a:t>Steering</a:t>
            </a:r>
            <a:r>
              <a:rPr lang="fr-FR" sz="1867" dirty="0">
                <a:solidFill>
                  <a:srgbClr val="000000"/>
                </a:solidFill>
                <a:latin typeface="Arial" pitchFamily="34" charset="0"/>
              </a:rPr>
              <a:t> Group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2C2010B0-1FE8-407E-9257-C4F26DC7F34E}"/>
              </a:ext>
            </a:extLst>
          </p:cNvPr>
          <p:cNvSpPr txBox="1"/>
          <p:nvPr/>
        </p:nvSpPr>
        <p:spPr>
          <a:xfrm>
            <a:off x="366233" y="2915940"/>
            <a:ext cx="1484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>
                <a:solidFill>
                  <a:schemeClr val="tx1"/>
                </a:solidFill>
              </a:rPr>
              <a:t>October</a:t>
            </a:r>
            <a:r>
              <a:rPr lang="fr-FR" sz="1600" dirty="0">
                <a:solidFill>
                  <a:schemeClr val="tx1"/>
                </a:solidFill>
              </a:rPr>
              <a:t> 2018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xmlns="" id="{8C00F895-8327-4583-B39B-77B209F61FA7}"/>
              </a:ext>
            </a:extLst>
          </p:cNvPr>
          <p:cNvSpPr txBox="1"/>
          <p:nvPr/>
        </p:nvSpPr>
        <p:spPr>
          <a:xfrm>
            <a:off x="1921992" y="2792831"/>
            <a:ext cx="1848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solidFill>
                  <a:schemeClr val="tx1"/>
                </a:solidFill>
              </a:rPr>
              <a:t>Nov</a:t>
            </a:r>
            <a:r>
              <a:rPr lang="fr-FR" sz="1600" dirty="0">
                <a:solidFill>
                  <a:schemeClr val="tx1"/>
                </a:solidFill>
              </a:rPr>
              <a:t> 2018 – April 2019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xmlns="" id="{1BD8EBFC-6F5B-4976-AA35-D06D8BA7BEF6}"/>
              </a:ext>
            </a:extLst>
          </p:cNvPr>
          <p:cNvSpPr txBox="1"/>
          <p:nvPr/>
        </p:nvSpPr>
        <p:spPr>
          <a:xfrm>
            <a:off x="3946873" y="2778582"/>
            <a:ext cx="1382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tx1"/>
                </a:solidFill>
              </a:rPr>
              <a:t>14 May 2019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xmlns="" id="{1CC25B97-FEEC-4EBA-8287-D7154EA9EDB6}"/>
              </a:ext>
            </a:extLst>
          </p:cNvPr>
          <p:cNvSpPr txBox="1"/>
          <p:nvPr/>
        </p:nvSpPr>
        <p:spPr>
          <a:xfrm>
            <a:off x="5796118" y="2792831"/>
            <a:ext cx="1036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/>
                </a:solidFill>
              </a:rPr>
              <a:t>May 2019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4CF10D17-34A4-43DB-8C02-E0AE2AC32E98}"/>
              </a:ext>
            </a:extLst>
          </p:cNvPr>
          <p:cNvSpPr txBox="1"/>
          <p:nvPr/>
        </p:nvSpPr>
        <p:spPr>
          <a:xfrm>
            <a:off x="7222010" y="2776202"/>
            <a:ext cx="1335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tx1"/>
                </a:solidFill>
              </a:rPr>
              <a:t>End of </a:t>
            </a:r>
            <a:r>
              <a:rPr lang="fr-FR" sz="1600" dirty="0">
                <a:solidFill>
                  <a:schemeClr val="tx1"/>
                </a:solidFill>
              </a:rPr>
              <a:t>2019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xmlns="" id="{34F52CDE-8F76-4428-8F96-335C3E17B6F9}"/>
              </a:ext>
            </a:extLst>
          </p:cNvPr>
          <p:cNvSpPr/>
          <p:nvPr/>
        </p:nvSpPr>
        <p:spPr bwMode="auto">
          <a:xfrm>
            <a:off x="5438778" y="4891527"/>
            <a:ext cx="3177971" cy="102155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00" dirty="0" err="1">
                <a:latin typeface="Arial" pitchFamily="34" charset="0"/>
              </a:rPr>
              <a:t>Determination</a:t>
            </a:r>
            <a:r>
              <a:rPr lang="fr-FR" sz="1800" dirty="0">
                <a:latin typeface="Arial" pitchFamily="34" charset="0"/>
              </a:rPr>
              <a:t> of </a:t>
            </a:r>
            <a:r>
              <a:rPr lang="fr-FR" sz="1800" dirty="0" err="1">
                <a:latin typeface="Arial" pitchFamily="34" charset="0"/>
              </a:rPr>
              <a:t>levels</a:t>
            </a:r>
            <a:r>
              <a:rPr lang="fr-FR" sz="1800" dirty="0">
                <a:latin typeface="Arial" pitchFamily="34" charset="0"/>
              </a:rPr>
              <a:t> of </a:t>
            </a:r>
            <a:r>
              <a:rPr lang="fr-FR" sz="1800" dirty="0" err="1">
                <a:latin typeface="Arial" pitchFamily="34" charset="0"/>
              </a:rPr>
              <a:t>evidence</a:t>
            </a:r>
            <a:r>
              <a:rPr lang="fr-FR" sz="1800" dirty="0">
                <a:latin typeface="Arial" pitchFamily="34" charset="0"/>
              </a:rPr>
              <a:t> and </a:t>
            </a:r>
            <a:r>
              <a:rPr lang="fr-FR" sz="1800" dirty="0" smtClean="0">
                <a:latin typeface="Arial" pitchFamily="34" charset="0"/>
              </a:rPr>
              <a:t>grade </a:t>
            </a:r>
            <a:r>
              <a:rPr lang="fr-FR" sz="1800" dirty="0">
                <a:latin typeface="Arial" pitchFamily="34" charset="0"/>
              </a:rPr>
              <a:t>of </a:t>
            </a:r>
            <a:r>
              <a:rPr lang="fr-FR" sz="1800" dirty="0" err="1">
                <a:latin typeface="Arial" pitchFamily="34" charset="0"/>
              </a:rPr>
              <a:t>recommendations</a:t>
            </a:r>
            <a:r>
              <a:rPr lang="fr-FR" sz="1800" dirty="0">
                <a:latin typeface="Arial" pitchFamily="34" charset="0"/>
              </a:rPr>
              <a:t> </a:t>
            </a:r>
            <a:r>
              <a:rPr lang="fr-FR" sz="1800" baseline="30000" dirty="0" smtClean="0">
                <a:latin typeface="Arial" pitchFamily="34" charset="0"/>
              </a:rPr>
              <a:t>2</a:t>
            </a:r>
            <a:endParaRPr kumimoji="0" lang="fr-FR" sz="180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666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282511" y="1713367"/>
            <a:ext cx="8599488" cy="7544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90000"/>
              </a:lnSpc>
            </a:pPr>
            <a:r>
              <a:rPr lang="fr-FR" altLang="fr-FR" sz="2133" kern="0" dirty="0">
                <a:solidFill>
                  <a:schemeClr val="accent5">
                    <a:lumMod val="10000"/>
                  </a:schemeClr>
                </a:solidFill>
                <a:ea typeface="ＭＳ Ｐゴシック" pitchFamily="34" charset="-128"/>
              </a:rPr>
              <a:t>A. </a:t>
            </a:r>
            <a:r>
              <a:rPr lang="en-GB" dirty="0"/>
              <a:t>Psoriatic arthritis is a heterogeneous and potentially severe disease, which may require multidisciplinary treatment.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489F37E7-E418-4E05-AF37-668E9126F89B}"/>
              </a:ext>
            </a:extLst>
          </p:cNvPr>
          <p:cNvSpPr txBox="1"/>
          <p:nvPr/>
        </p:nvSpPr>
        <p:spPr>
          <a:xfrm>
            <a:off x="432353" y="338947"/>
            <a:ext cx="5475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>
                <a:solidFill>
                  <a:schemeClr val="tx1"/>
                </a:solidFill>
              </a:rPr>
              <a:t>Overarching</a:t>
            </a:r>
            <a:r>
              <a:rPr lang="fr-FR" sz="3200" dirty="0">
                <a:solidFill>
                  <a:schemeClr val="tx1"/>
                </a:solidFill>
              </a:rPr>
              <a:t> </a:t>
            </a:r>
            <a:r>
              <a:rPr lang="fr-FR" sz="3200" dirty="0" err="1">
                <a:solidFill>
                  <a:schemeClr val="tx1"/>
                </a:solidFill>
              </a:rPr>
              <a:t>principles</a:t>
            </a:r>
            <a:r>
              <a:rPr lang="fr-FR" sz="3200" dirty="0">
                <a:solidFill>
                  <a:schemeClr val="tx1"/>
                </a:solidFill>
              </a:rPr>
              <a:t> A-C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DDE2E17E-D2C1-47A5-858F-63291149F3A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72256" y="2717107"/>
            <a:ext cx="8599488" cy="13080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90000"/>
              </a:lnSpc>
            </a:pPr>
            <a:r>
              <a:rPr lang="fr-FR" altLang="fr-FR" sz="2133" kern="0" dirty="0">
                <a:solidFill>
                  <a:schemeClr val="accent5">
                    <a:lumMod val="10000"/>
                  </a:schemeClr>
                </a:solidFill>
                <a:ea typeface="ＭＳ Ｐゴシック" pitchFamily="34" charset="-128"/>
              </a:rPr>
              <a:t>B. </a:t>
            </a:r>
            <a:r>
              <a:rPr lang="en-GB" dirty="0"/>
              <a:t>Treatment of psoriatic arthritis patients should aim at the best care and must be based on a shared decision between the patient and the rheumatologist, considering efficacy, safety and costs.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="" xmlns:a16="http://schemas.microsoft.com/office/drawing/2014/main" id="{61F99D9C-7151-454E-A7A6-F69D43B7C20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82511" y="4377592"/>
            <a:ext cx="8589233" cy="16803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90000"/>
              </a:lnSpc>
            </a:pPr>
            <a:r>
              <a:rPr lang="fr-FR" altLang="fr-FR" sz="2133" kern="0" dirty="0">
                <a:solidFill>
                  <a:schemeClr val="accent5">
                    <a:lumMod val="10000"/>
                  </a:schemeClr>
                </a:solidFill>
                <a:ea typeface="ＭＳ Ｐゴシック" pitchFamily="34" charset="-128"/>
              </a:rPr>
              <a:t>C. </a:t>
            </a:r>
            <a:r>
              <a:rPr lang="en-GB" dirty="0"/>
              <a:t>Rheumatologists are the specialists who should primarily care for the musculoskeletal manifestations of patients with psoriatic arthritis; in the presence of clinically significant skin involvement a rheumatologist and a dermatologist should collaborate in diagnosis and management.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13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297893" y="1542680"/>
            <a:ext cx="8589233" cy="16100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90000"/>
              </a:lnSpc>
            </a:pPr>
            <a:r>
              <a:rPr lang="fr-FR" altLang="fr-FR" sz="2133" kern="0" dirty="0">
                <a:solidFill>
                  <a:schemeClr val="accent5">
                    <a:lumMod val="10000"/>
                  </a:schemeClr>
                </a:solidFill>
                <a:ea typeface="ＭＳ Ｐゴシック" pitchFamily="34" charset="-128"/>
              </a:rPr>
              <a:t>D. 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</a:rPr>
              <a:t>The primary goal of treating patients with psoriatic arthritis is to maximise health-related quality of life, through control of symptoms, prevention of structural damage, normalisation of function and social participation; abrogation of inflammation is an important component to achieve these goals.</a:t>
            </a:r>
            <a:endParaRPr lang="fr-FR" altLang="fr-FR" sz="2133" b="0" kern="0" dirty="0">
              <a:solidFill>
                <a:schemeClr val="accent5">
                  <a:lumMod val="10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489F37E7-E418-4E05-AF37-668E9126F89B}"/>
              </a:ext>
            </a:extLst>
          </p:cNvPr>
          <p:cNvSpPr txBox="1"/>
          <p:nvPr/>
        </p:nvSpPr>
        <p:spPr>
          <a:xfrm>
            <a:off x="432353" y="338947"/>
            <a:ext cx="5444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>
                <a:solidFill>
                  <a:schemeClr val="tx1"/>
                </a:solidFill>
              </a:rPr>
              <a:t>Overarching</a:t>
            </a:r>
            <a:r>
              <a:rPr lang="fr-FR" sz="3200" dirty="0">
                <a:solidFill>
                  <a:schemeClr val="tx1"/>
                </a:solidFill>
              </a:rPr>
              <a:t> </a:t>
            </a:r>
            <a:r>
              <a:rPr lang="fr-FR" sz="3200" dirty="0" err="1">
                <a:solidFill>
                  <a:schemeClr val="tx1"/>
                </a:solidFill>
              </a:rPr>
              <a:t>principles</a:t>
            </a:r>
            <a:r>
              <a:rPr lang="fr-FR" sz="3200" dirty="0">
                <a:solidFill>
                  <a:schemeClr val="tx1"/>
                </a:solidFill>
              </a:rPr>
              <a:t> D-F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C7FB4187-8383-4558-BEF2-5C9DC74EE0B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08147" y="3286859"/>
            <a:ext cx="8578979" cy="12089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100000"/>
              </a:lnSpc>
            </a:pPr>
            <a:r>
              <a:rPr lang="fr-FR" altLang="fr-FR" sz="2133" kern="0" dirty="0">
                <a:solidFill>
                  <a:schemeClr val="accent5">
                    <a:lumMod val="10000"/>
                  </a:schemeClr>
                </a:solidFill>
                <a:ea typeface="ＭＳ Ｐゴシック" pitchFamily="34" charset="-128"/>
              </a:rPr>
              <a:t>E. 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In managing patients with 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</a:rPr>
              <a:t>psoriatic arthritis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, consideration should be given to each musculoskeletal </a:t>
            </a:r>
            <a:r>
              <a:rPr lang="en-US" dirty="0"/>
              <a:t>manifestation and treatment decisions made accordingly.</a:t>
            </a:r>
            <a:endParaRPr lang="fr-FR" altLang="fr-FR" sz="2133" b="0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0C230684-3335-48BF-80B8-A8824FB0868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92766" y="4640996"/>
            <a:ext cx="8604614" cy="17121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>
              <a:lnSpc>
                <a:spcPct val="90000"/>
              </a:lnSpc>
            </a:pPr>
            <a:r>
              <a:rPr lang="fr-FR" altLang="fr-FR" sz="2133" kern="0" dirty="0">
                <a:solidFill>
                  <a:schemeClr val="accent5">
                    <a:lumMod val="10000"/>
                  </a:schemeClr>
                </a:solidFill>
                <a:ea typeface="ＭＳ Ｐゴシック" pitchFamily="34" charset="-128"/>
              </a:rPr>
              <a:t>F. 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</a:rPr>
              <a:t>When managing patients with psoriatic arthritis, non-musculoskeletal manifestations (skin, eye and gastrointestinal tract) should be taken into account; comorbidities such as metabolic syndrome, cardiovascular disease or depression should also be considered. </a:t>
            </a:r>
            <a:endParaRPr lang="fr-FR" altLang="fr-FR" sz="2133" b="0" kern="0" dirty="0">
              <a:solidFill>
                <a:schemeClr val="accent5">
                  <a:lumMod val="10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516231" y="1725021"/>
            <a:ext cx="8348609" cy="21516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en-US" b="1" dirty="0"/>
              <a:t>1. Treatment should be aimed at reaching the target of remission or, alternatively, low disease activity, by regular disease activity assessment and appropriate adjustment of therapy.</a:t>
            </a:r>
            <a:endParaRPr lang="fr-FR" altLang="fr-FR" sz="2133" kern="0" dirty="0">
              <a:solidFill>
                <a:srgbClr val="28476D"/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489F37E7-E418-4E05-AF37-668E9126F89B}"/>
              </a:ext>
            </a:extLst>
          </p:cNvPr>
          <p:cNvSpPr txBox="1"/>
          <p:nvPr/>
        </p:nvSpPr>
        <p:spPr>
          <a:xfrm>
            <a:off x="432353" y="434197"/>
            <a:ext cx="41008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fr-FR" sz="3200" b="1" dirty="0" err="1" smtClean="0">
                <a:solidFill>
                  <a:srgbClr val="0057B8"/>
                </a:solidFill>
                <a:ea typeface="ＭＳ Ｐゴシック" charset="0"/>
              </a:rPr>
              <a:t>Recommendation</a:t>
            </a:r>
            <a:r>
              <a:rPr lang="fr-FR" sz="3200" b="1" dirty="0" smtClean="0">
                <a:solidFill>
                  <a:srgbClr val="0057B8"/>
                </a:solidFill>
                <a:ea typeface="ＭＳ Ｐゴシック" charset="0"/>
              </a:rPr>
              <a:t> 1</a:t>
            </a:r>
            <a:endParaRPr lang="fr-FR" sz="3200" b="1" dirty="0">
              <a:solidFill>
                <a:srgbClr val="0057B8"/>
              </a:solidFill>
              <a:ea typeface="ＭＳ Ｐゴシック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3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489F37E7-E418-4E05-AF37-668E9126F89B}"/>
              </a:ext>
            </a:extLst>
          </p:cNvPr>
          <p:cNvSpPr txBox="1"/>
          <p:nvPr/>
        </p:nvSpPr>
        <p:spPr>
          <a:xfrm>
            <a:off x="432353" y="453247"/>
            <a:ext cx="4647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fr-FR" sz="3200" b="1" dirty="0" err="1" smtClean="0">
                <a:solidFill>
                  <a:srgbClr val="0057B8"/>
                </a:solidFill>
                <a:ea typeface="ＭＳ Ｐゴシック" charset="0"/>
              </a:rPr>
              <a:t>Recommendations</a:t>
            </a:r>
            <a:r>
              <a:rPr lang="fr-FR" sz="3200" b="1" dirty="0" smtClean="0">
                <a:solidFill>
                  <a:srgbClr val="0057B8"/>
                </a:solidFill>
                <a:ea typeface="ＭＳ Ｐゴシック" charset="0"/>
              </a:rPr>
              <a:t> 2, 3</a:t>
            </a:r>
            <a:endParaRPr lang="fr-FR" sz="3200" b="1" dirty="0">
              <a:solidFill>
                <a:srgbClr val="0057B8"/>
              </a:solidFill>
              <a:ea typeface="ＭＳ Ｐゴシック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42E19E27-A495-46EF-9CF0-7BA295C98F2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1054" y="1742888"/>
            <a:ext cx="8370944" cy="1118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fr-FR" altLang="fr-FR" sz="2133" b="1" kern="0" dirty="0">
                <a:solidFill>
                  <a:srgbClr val="F0F0F0">
                    <a:lumMod val="10000"/>
                  </a:srgbClr>
                </a:solidFill>
                <a:ea typeface="ＭＳ Ｐゴシック" pitchFamily="34" charset="-128"/>
              </a:rPr>
              <a:t>2. </a:t>
            </a:r>
            <a:r>
              <a:rPr lang="en-US" b="1" dirty="0"/>
              <a:t>Non-steroidal anti-inflammatory drugs may be used to relieve musculoskeletal signs and symptoms. </a:t>
            </a:r>
            <a:endParaRPr lang="fr-FR" altLang="fr-FR" sz="2133" kern="0" dirty="0">
              <a:solidFill>
                <a:srgbClr val="28476D"/>
              </a:solidFill>
              <a:ea typeface="ＭＳ Ｐゴシック" pitchFamily="34" charset="-128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xmlns="" id="{14153596-E7F2-4DE6-8D32-6CB01FBBEAD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6232" y="3187208"/>
            <a:ext cx="8427365" cy="21658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b="1" dirty="0"/>
              <a:t>Local injections of glucocorticoids should be considered as adjunctive therapy in psoriatic arthritis; systemic glucocorticoids may be used with caution at the lowest effective dose. </a:t>
            </a:r>
            <a:endParaRPr lang="fr-FR" altLang="fr-FR" sz="2133" kern="0" dirty="0">
              <a:solidFill>
                <a:srgbClr val="28476D"/>
              </a:solidFill>
              <a:ea typeface="ＭＳ Ｐゴシック" pitchFamily="34" charset="-12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475660" y="1627642"/>
            <a:ext cx="8449646" cy="1534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en-US" b="1" dirty="0" smtClean="0"/>
              <a:t>4. </a:t>
            </a:r>
            <a:r>
              <a:rPr lang="en-US" b="1" dirty="0"/>
              <a:t>In patients with polyarthritis, a </a:t>
            </a:r>
            <a:r>
              <a:rPr lang="en-US" b="1" dirty="0" err="1"/>
              <a:t>csDMARD</a:t>
            </a:r>
            <a:r>
              <a:rPr lang="en-US" b="1" dirty="0"/>
              <a:t> should be initiated rapidly, with methotrexate preferred in those with relevant skin involvement.</a:t>
            </a:r>
            <a:r>
              <a:rPr lang="en-US" b="1" baseline="30000" dirty="0"/>
              <a:t> </a:t>
            </a:r>
            <a:endParaRPr lang="fr-FR" altLang="fr-FR" sz="2133" kern="0" dirty="0">
              <a:solidFill>
                <a:srgbClr val="28476D"/>
              </a:solidFill>
              <a:ea typeface="ＭＳ Ｐゴシック" pitchFamily="34" charset="-12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489F37E7-E418-4E05-AF37-668E9126F89B}"/>
              </a:ext>
            </a:extLst>
          </p:cNvPr>
          <p:cNvSpPr txBox="1"/>
          <p:nvPr/>
        </p:nvSpPr>
        <p:spPr>
          <a:xfrm>
            <a:off x="102812" y="481822"/>
            <a:ext cx="7130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fr-FR" sz="3200" b="1" dirty="0" err="1" smtClean="0">
                <a:solidFill>
                  <a:srgbClr val="0057B8"/>
                </a:solidFill>
                <a:ea typeface="ＭＳ Ｐゴシック" charset="0"/>
              </a:rPr>
              <a:t>Recommendations</a:t>
            </a:r>
            <a:r>
              <a:rPr lang="fr-FR" sz="3200" b="1" dirty="0" smtClean="0">
                <a:solidFill>
                  <a:srgbClr val="0057B8"/>
                </a:solidFill>
                <a:ea typeface="ＭＳ Ｐゴシック" charset="0"/>
              </a:rPr>
              <a:t> on first DMARD</a:t>
            </a:r>
            <a:endParaRPr lang="fr-FR" sz="3200" b="1" dirty="0">
              <a:solidFill>
                <a:srgbClr val="0057B8"/>
              </a:solidFill>
              <a:ea typeface="ＭＳ Ｐゴシック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2A86DD75-D139-423F-85C6-7C9D5F3EAC2B}"/>
              </a:ext>
            </a:extLst>
          </p:cNvPr>
          <p:cNvSpPr txBox="1"/>
          <p:nvPr/>
        </p:nvSpPr>
        <p:spPr>
          <a:xfrm>
            <a:off x="518970" y="6168426"/>
            <a:ext cx="836302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fr-FR" sz="1600" dirty="0" err="1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csDMARDs</a:t>
            </a:r>
            <a:r>
              <a:rPr lang="en-US" altLang="fr-FR" sz="1600" dirty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= conventional synthetic disease-modifying anti-rheumatic drugs, such as methotrexate, sulfasalazine, or leflunomide</a:t>
            </a:r>
            <a:r>
              <a:rPr lang="fr-FR" altLang="fr-FR" sz="1600" dirty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475660" y="3325900"/>
            <a:ext cx="8449647" cy="2122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466488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algn="l" defTabSz="457200" rtl="0" fontAlgn="base">
              <a:lnSpc>
                <a:spcPts val="2400"/>
              </a:lnSpc>
              <a:spcBef>
                <a:spcPts val="1920"/>
              </a:spcBef>
              <a:spcAft>
                <a:spcPct val="0"/>
              </a:spcAft>
              <a:buFont typeface="Arial" charset="0"/>
              <a:defRPr sz="2200">
                <a:solidFill>
                  <a:srgbClr val="070605"/>
                </a:solidFill>
                <a:latin typeface="+mn-lt"/>
                <a:ea typeface="+mn-ea"/>
                <a:cs typeface="+mn-cs"/>
              </a:defRPr>
            </a:lvl1pPr>
            <a:lvl2pPr marL="457200" indent="-342900" algn="l" defTabSz="457200" rtl="0" fontAlgn="base">
              <a:lnSpc>
                <a:spcPts val="2400"/>
              </a:lnSpc>
              <a:spcBef>
                <a:spcPct val="40000"/>
              </a:spcBef>
              <a:spcAft>
                <a:spcPct val="0"/>
              </a:spcAft>
              <a:buFont typeface="Arial" pitchFamily="34" charset="0"/>
              <a:buChar char="•"/>
              <a:defRPr sz="2200">
                <a:solidFill>
                  <a:srgbClr val="070605"/>
                </a:solidFill>
                <a:latin typeface="+mn-lt"/>
                <a:cs typeface="+mn-cs"/>
              </a:defRPr>
            </a:lvl2pPr>
            <a:lvl3pPr marL="749300" indent="-228600" algn="l" defTabSz="457200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3pPr>
            <a:lvl4pPr marL="11430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4pPr>
            <a:lvl5pPr marL="1485900" indent="-228600" algn="l" defTabSz="457200" rtl="0" fontAlgn="base">
              <a:lnSpc>
                <a:spcPts val="24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200">
                <a:solidFill>
                  <a:srgbClr val="070605"/>
                </a:solidFill>
                <a:latin typeface="+mn-lt"/>
                <a:cs typeface="+mn-cs"/>
              </a:defRPr>
            </a:lvl5pPr>
            <a:lvl6pPr marL="19431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4003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8575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314700" indent="-228600" algn="l" defTabSz="457200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en-US" b="1" dirty="0" smtClean="0"/>
              <a:t>5. </a:t>
            </a:r>
            <a:r>
              <a:rPr lang="en-US" b="1" dirty="0"/>
              <a:t>In patients with mono- or oligo-arthritis, particularly with poor prognostic factors such as structural damage, high ESR/CRP, </a:t>
            </a:r>
            <a:r>
              <a:rPr lang="en-US" b="1" dirty="0" err="1"/>
              <a:t>dactylitis</a:t>
            </a:r>
            <a:r>
              <a:rPr lang="en-US" b="1" dirty="0"/>
              <a:t> or nail involvement, a </a:t>
            </a:r>
            <a:r>
              <a:rPr lang="en-US" b="1" dirty="0" err="1"/>
              <a:t>csDMARD</a:t>
            </a:r>
            <a:r>
              <a:rPr lang="en-US" b="1" dirty="0"/>
              <a:t> should be considered.</a:t>
            </a:r>
            <a:endParaRPr lang="fr-FR" altLang="fr-FR" sz="2133" kern="0" dirty="0">
              <a:solidFill>
                <a:srgbClr val="28476D"/>
              </a:solidFill>
              <a:ea typeface="ＭＳ Ｐゴシック" pitchFamily="34" charset="-128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="" xmlns:a16="http://schemas.microsoft.com/office/drawing/2014/main" id="{630DD47B-65D7-463D-9419-395FFCBEA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4422" y="7927262"/>
            <a:ext cx="279506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spcBef>
                <a:spcPct val="20000"/>
              </a:spcBef>
              <a:buClr>
                <a:srgbClr val="FF33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3300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3300"/>
              </a:buClr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3300"/>
              </a:buClr>
              <a:buChar char="–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Char char="»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lnSpc>
                <a:spcPct val="75000"/>
              </a:lnSpc>
              <a:spcBef>
                <a:spcPts val="3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fr-FR" sz="1200" b="0" dirty="0">
                <a:solidFill>
                  <a:srgbClr val="28476D"/>
                </a:solidFill>
              </a:rPr>
              <a:t>1, Kerschbaumer A </a:t>
            </a:r>
            <a:r>
              <a:rPr lang="en-GB" altLang="fr-FR" sz="1200" b="0" i="1" dirty="0">
                <a:solidFill>
                  <a:srgbClr val="28476D"/>
                </a:solidFill>
              </a:rPr>
              <a:t>et al </a:t>
            </a:r>
            <a:r>
              <a:rPr lang="en-GB" altLang="fr-FR" sz="1200" b="0" dirty="0">
                <a:solidFill>
                  <a:srgbClr val="28476D"/>
                </a:solidFill>
              </a:rPr>
              <a:t>in preparation</a:t>
            </a:r>
            <a:endParaRPr lang="en-GB" altLang="fr-FR" sz="1200" b="0" strike="sngStrike" dirty="0">
              <a:solidFill>
                <a:srgbClr val="28476D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5DE8C20E-2BC8-4FBB-AF4C-269AF2E0560D}"/>
              </a:ext>
            </a:extLst>
          </p:cNvPr>
          <p:cNvSpPr txBox="1"/>
          <p:nvPr/>
        </p:nvSpPr>
        <p:spPr>
          <a:xfrm>
            <a:off x="518970" y="5568718"/>
            <a:ext cx="834074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fr-FR" b="1" dirty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Updated list of poor prognostic </a:t>
            </a:r>
            <a:r>
              <a:rPr lang="en-US" altLang="fr-FR" b="1" dirty="0" smtClean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factors: </a:t>
            </a:r>
            <a:r>
              <a:rPr lang="en-US" altLang="fr-FR" dirty="0" smtClean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(</a:t>
            </a:r>
            <a:r>
              <a:rPr lang="en-US" altLang="fr-FR" dirty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Polyarthritis</a:t>
            </a:r>
            <a:r>
              <a:rPr lang="en-US" altLang="fr-FR" dirty="0" smtClean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), Structural damage, Elevated </a:t>
            </a:r>
            <a:r>
              <a:rPr lang="en-US" altLang="fr-FR" dirty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acute phase </a:t>
            </a:r>
            <a:r>
              <a:rPr lang="en-US" altLang="fr-FR" dirty="0" smtClean="0">
                <a:solidFill>
                  <a:srgbClr val="F0F0F0">
                    <a:lumMod val="10000"/>
                  </a:srgbClr>
                </a:solidFill>
                <a:ea typeface="ＭＳ Ｐゴシック" charset="0"/>
              </a:rPr>
              <a:t>reactants, </a:t>
            </a:r>
            <a:r>
              <a:rPr lang="en-US" altLang="fr-FR" dirty="0" err="1" smtClean="0">
                <a:solidFill>
                  <a:srgbClr val="000000"/>
                </a:solidFill>
                <a:ea typeface="ＭＳ Ｐゴシック" charset="0"/>
              </a:rPr>
              <a:t>Dactylitis</a:t>
            </a:r>
            <a:r>
              <a:rPr lang="en-US" altLang="fr-FR" dirty="0" smtClean="0">
                <a:solidFill>
                  <a:srgbClr val="000000"/>
                </a:solidFill>
                <a:ea typeface="ＭＳ Ｐゴシック" charset="0"/>
              </a:rPr>
              <a:t>, </a:t>
            </a:r>
            <a:r>
              <a:rPr lang="en-US" altLang="fr-FR" b="1" dirty="0" smtClean="0">
                <a:solidFill>
                  <a:srgbClr val="000000"/>
                </a:solidFill>
                <a:ea typeface="ＭＳ Ｐゴシック" charset="0"/>
              </a:rPr>
              <a:t>Nail </a:t>
            </a:r>
            <a:r>
              <a:rPr lang="en-US" altLang="fr-FR" b="1" dirty="0">
                <a:solidFill>
                  <a:srgbClr val="000000"/>
                </a:solidFill>
                <a:ea typeface="ＭＳ Ｐゴシック" charset="0"/>
              </a:rPr>
              <a:t>involvement</a:t>
            </a:r>
            <a:endParaRPr lang="fr-FR" altLang="fr-FR" b="1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1"/>
            <a:ext cx="7026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EULAR recommendations for the management of psoriatic arthritis: </a:t>
            </a:r>
            <a:r>
              <a:rPr lang="en-US" altLang="fr-FR" b="1" kern="0" dirty="0" smtClean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2019 </a:t>
            </a:r>
            <a:r>
              <a:rPr lang="en-US" altLang="fr-FR" b="1" kern="0" dirty="0">
                <a:solidFill>
                  <a:srgbClr val="0070C0"/>
                </a:solidFill>
                <a:latin typeface="Arial"/>
                <a:ea typeface="ＭＳ Ｐゴシック" pitchFamily="34" charset="-128"/>
              </a:rPr>
              <a:t>update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5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DocumentoInternoVidaCaixa_ItemAdded</Name>
    <Synchronization>Default</Synchronization>
    <Type>10001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DocumentoInternoVidaCaixa_ItemUpdated</Name>
    <Synchronization>Default</Synchronization>
    <Type>10002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A657DCF3FBB4E8FBE0E2468B8B113" ma:contentTypeVersion="12" ma:contentTypeDescription="Ein neues Dokument erstellen." ma:contentTypeScope="" ma:versionID="c5cb467eeffc71297c4c122f689d3962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86cb86f37046c27a074aea57b4da2cce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789459-8F73-461E-9B34-A3F40E189AD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AC9892D5-CDD6-42E0-826E-626496B48BE9}"/>
</file>

<file path=customXml/itemProps4.xml><?xml version="1.0" encoding="utf-8"?>
<ds:datastoreItem xmlns:ds="http://schemas.openxmlformats.org/officeDocument/2006/customXml" ds:itemID="{211D8D81-60A0-4CDE-8F83-56276C98843F}">
  <ds:schemaRefs>
    <ds:schemaRef ds:uri="E98DFCE1-BAE5-447a-BDCA-1BA3A3ADDCB8"/>
    <ds:schemaRef ds:uri="http://purl.org/dc/dcmitype/"/>
    <ds:schemaRef ds:uri="http://schemas.microsoft.com/sharepoint/v3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3B34FE5-AC3B-4a96-82CA-0DBA080F7269"/>
    <ds:schemaRef ds:uri="http://schemas.microsoft.com/office/2006/documentManagement/types"/>
    <ds:schemaRef ds:uri="http://purl.org/dc/elements/1.1/"/>
    <ds:schemaRef ds:uri="http://purl.org/dc/terms/"/>
    <ds:schemaRef ds:uri="be301acf-7d88-4206-bc25-f0c1637acb3f"/>
    <ds:schemaRef ds:uri="132FDA8B-444F-45f6-B04C-FDC6AA7FB290"/>
    <ds:schemaRef ds:uri="949D39CD-7166-4d84-B7B3-B133F34511FF"/>
    <ds:schemaRef ds:uri="F6190AD9-4581-4372-B2DF-FA9A6D64EB4D"/>
    <ds:schemaRef ds:uri="http://schemas.microsoft.com/office/2006/metadata/properties"/>
  </ds:schemaRefs>
</ds:datastoreItem>
</file>

<file path=customXml/itemProps5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51</TotalTime>
  <Words>2242</Words>
  <Application>Microsoft Office PowerPoint</Application>
  <PresentationFormat>Affichage à l'écran (4:3)</PresentationFormat>
  <Paragraphs>237</Paragraphs>
  <Slides>19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1" baseType="lpstr">
      <vt:lpstr>PPT EULAR presentation</vt:lpstr>
      <vt:lpstr>Blank</vt:lpstr>
      <vt:lpstr>EULAR recommendations for the management of psoriatic arthritis with pharmacological therapies: 2019 update     </vt:lpstr>
      <vt:lpstr>Target population/question</vt:lpstr>
      <vt:lpstr>Methods</vt:lpstr>
      <vt:lpstr>Methods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Summary Table Oxford Level of Evidence</vt:lpstr>
      <vt:lpstr>Summary of Recommendations</vt:lpstr>
      <vt:lpstr>Présentation PowerPoint</vt:lpstr>
      <vt:lpstr>Présentation PowerPoint</vt:lpstr>
      <vt:lpstr>Summary of Recommendations in lay format</vt:lpstr>
      <vt:lpstr>Summary of Recommendations in lay format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GOSSEC Laure</cp:lastModifiedBy>
  <cp:revision>36</cp:revision>
  <dcterms:created xsi:type="dcterms:W3CDTF">2017-10-10T13:55:03Z</dcterms:created>
  <dcterms:modified xsi:type="dcterms:W3CDTF">2020-02-11T08:50:58Z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