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34"/>
  </p:notesMasterIdLst>
  <p:handoutMasterIdLst>
    <p:handoutMasterId r:id="rId35"/>
  </p:handoutMasterIdLst>
  <p:sldIdLst>
    <p:sldId id="271" r:id="rId8"/>
    <p:sldId id="283" r:id="rId9"/>
    <p:sldId id="257" r:id="rId10"/>
    <p:sldId id="284" r:id="rId11"/>
    <p:sldId id="285" r:id="rId12"/>
    <p:sldId id="277" r:id="rId13"/>
    <p:sldId id="278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6" r:id="rId25"/>
    <p:sldId id="307" r:id="rId26"/>
    <p:sldId id="279" r:id="rId27"/>
    <p:sldId id="308" r:id="rId28"/>
    <p:sldId id="311" r:id="rId29"/>
    <p:sldId id="309" r:id="rId30"/>
    <p:sldId id="281" r:id="rId31"/>
    <p:sldId id="312" r:id="rId32"/>
    <p:sldId id="282" r:id="rId33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7B8"/>
    <a:srgbClr val="063FA9"/>
    <a:srgbClr val="0056B9"/>
    <a:srgbClr val="0057A3"/>
    <a:srgbClr val="003FA8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44" autoAdjust="0"/>
    <p:restoredTop sz="94759" autoAdjust="0"/>
  </p:normalViewPr>
  <p:slideViewPr>
    <p:cSldViewPr snapToGrid="0">
      <p:cViewPr varScale="1">
        <p:scale>
          <a:sx n="71" d="100"/>
          <a:sy n="71" d="100"/>
        </p:scale>
        <p:origin x="1362" y="14040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tableStyles" Target="tableStyles.xml"/><Relationship Id="rId21" Type="http://schemas.openxmlformats.org/officeDocument/2006/relationships/slide" Target="slides/slide1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35" Type="http://schemas.openxmlformats.org/officeDocument/2006/relationships/handoutMaster" Target="handoutMasters/handout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15/12/2018</a:t>
            </a:fld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7D958-0439-7F4F-A8FE-3E25A9388CD0}" type="datetimeFigureOut">
              <a:rPr lang="en-US" smtClean="0"/>
              <a:pPr/>
              <a:t>12/15/2018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B582-F952-C543-A39B-711FE035B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35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15/12/2018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15/12/2018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15/12/2018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15/12/2018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15/12/2018</a:t>
            </a:fld>
            <a:endParaRPr lang="en-US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  <p:sldLayoutId id="2147483890" r:id="rId10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3096" y="4075497"/>
            <a:ext cx="7685834" cy="1981863"/>
          </a:xfrm>
        </p:spPr>
        <p:txBody>
          <a:bodyPr/>
          <a:lstStyle/>
          <a:p>
            <a:r>
              <a:rPr lang="en-GB" b="1" dirty="0"/>
              <a:t>2018 update of the EULAR recommendations for the management of systemic lupus erythematosus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2. Treatment of SLE (general)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66928" y="2134126"/>
            <a:ext cx="3903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2.3 Immunosuppressive therapies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F8F8655E-580C-5442-AFFA-EE03E49224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0893044"/>
              </p:ext>
            </p:extLst>
          </p:nvPr>
        </p:nvGraphicFramePr>
        <p:xfrm>
          <a:off x="487734" y="2461665"/>
          <a:ext cx="8162834" cy="40855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879682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120008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2.3.1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patients not responding to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HCQ (alone or in combination with glucocorticoids) or patients unable to reduce glucocorticoids below doses acceptable for chronic use, addition of immunomodulating/immunosuppressive agents such as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methotrexate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67484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azathioprine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67316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mycophenolate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considered.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75309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2.3.2</a:t>
                      </a:r>
                      <a:r>
                        <a:rPr lang="en-GB" sz="16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Immunomodulating/immunosuppressive agents can be included in the initial therapy in cases of organ-threatening disease.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2.3.3 Cyclophosphamide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be used for severe organ- or life-threatening SLE as well as “rescue” therapy in patients not responding to other immunosuppressive agents.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07707049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3620248-29A2-CF4E-8D05-FDC565E40D96}"/>
              </a:ext>
            </a:extLst>
          </p:cNvPr>
          <p:cNvSpPr txBox="1"/>
          <p:nvPr/>
        </p:nvSpPr>
        <p:spPr>
          <a:xfrm>
            <a:off x="760277" y="6590099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3416647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2. Treatment of SLE (general)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90538" y="252466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2.4 Biologics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D68AF6A2-D242-AD43-9716-83B7601872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2135518"/>
              </p:ext>
            </p:extLst>
          </p:nvPr>
        </p:nvGraphicFramePr>
        <p:xfrm>
          <a:off x="490538" y="2907244"/>
          <a:ext cx="8012132" cy="302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patients with inadequate response to standard-of-care (combinations of hydroxychloroquine, glucocorticoids, other immunomodulating agents), defined as residual disease activity not allowing tapering of glucocorticoids and/or frequent relapses, add-on treatment with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belimumab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considered.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1a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2.4.2</a:t>
                      </a:r>
                      <a:r>
                        <a:rPr lang="en-GB" sz="18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organ-threatening disease refractory or with intolerance/contra-indications to standard immunosuppressive agents,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rituximab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be considered.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BEA8FCC-2937-FA45-B878-257B431A7AB8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64345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3. Specific manifestations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90538" y="2312626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.1 Skin disease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xmlns="" id="{4976305F-57C3-FA48-B342-B38F06C754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117358"/>
              </p:ext>
            </p:extLst>
          </p:nvPr>
        </p:nvGraphicFramePr>
        <p:xfrm>
          <a:off x="513547" y="2669570"/>
          <a:ext cx="8012132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First-line treatment of skin disease in SLE includes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topical agents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(glucocorticoids, calcineurin inhibitors)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0508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antimalarials</a:t>
                      </a:r>
                      <a:r>
                        <a:rPr kumimoji="0" lang="en-GB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(HCQ, quinacrine)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1a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06270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systemic glucocorticoids</a:t>
                      </a:r>
                      <a:r>
                        <a:rPr lang="en-GB" sz="18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71008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3.1.2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non-responsive cases or cases requiring high-dose glucocorticoids,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methotrexate</a:t>
                      </a:r>
                      <a:r>
                        <a:rPr kumimoji="0" lang="en-GB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3a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707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retinoids, dapsone, </a:t>
                      </a:r>
                      <a:r>
                        <a:rPr kumimoji="0" lang="en-GB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kumimoji="0" lang="en-GB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mycophenolate </a:t>
                      </a:r>
                      <a:r>
                        <a:rPr kumimoji="0" lang="en-GB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can be added.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1623497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7AFAEA-E578-9F41-BD56-467297CDA86F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465181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3. Specific manifestations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325878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.2 Neuropsychiatric disease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E48A9398-DA33-C741-84A8-4C9D05C1AC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3903308"/>
              </p:ext>
            </p:extLst>
          </p:nvPr>
        </p:nvGraphicFramePr>
        <p:xfrm>
          <a:off x="454293" y="2713721"/>
          <a:ext cx="8594504" cy="3327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7344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6781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3.2.1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Attribution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SLE - as opposed to non-SLE - related neuropsychiatric manifestations, can be facilitated by neuroimaging, investigation of cerebrospinal fluid, consideration of risk factors [type and timing of the manifestation in relation to the onset of lupus, patient age, non-neurological lupus activity, presence of antiphospholipid antibodies (</a:t>
                      </a:r>
                      <a:r>
                        <a:rPr lang="en-GB" sz="1600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)] and exclusion of confounding factors.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3.2.2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SLE-related neuropsychiatric disease includes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glucocorticoids/immunosuppressive</a:t>
                      </a:r>
                      <a:r>
                        <a:rPr lang="en-GB" sz="1600" b="1" i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agents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manifestations considered to reflect an inflammatory process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kumimoji="0" lang="en-GB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antiplatelet/anticoagulants </a:t>
                      </a: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for atherothrombotic/</a:t>
                      </a:r>
                      <a:r>
                        <a:rPr kumimoji="0" lang="en-GB" sz="1600" b="0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kumimoji="0" lang="en-GB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-related manifestations.</a:t>
                      </a: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861339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8E875C3-6E09-754C-B80C-5D7621997C41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2465835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3. Specific manifestations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325878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.3 </a:t>
            </a:r>
            <a:r>
              <a:rPr lang="en-US" sz="1800" b="1" err="1">
                <a:solidFill>
                  <a:schemeClr val="tx1">
                    <a:lumMod val="75000"/>
                  </a:schemeClr>
                </a:solidFill>
              </a:rPr>
              <a:t>Haematologic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 disease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xmlns="" id="{3736C39D-F160-964E-B352-727AA3E4B6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4561915"/>
              </p:ext>
            </p:extLst>
          </p:nvPr>
        </p:nvGraphicFramePr>
        <p:xfrm>
          <a:off x="490538" y="2734966"/>
          <a:ext cx="8012132" cy="3037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Acute treatment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lupus thrombocytopenia includes high-dose glucocorticoids (including pulses of intravenous methylprednisolone)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and/or intravenous immunoglobulin.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20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3.3.2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maintenance of response, IS/GC-sparing agents such as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mycophenolate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azathioprine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cyclosporine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be used.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1706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3.3.3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Refractory cases can be treated with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rituximab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3a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60184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cyclophosphamide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729558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C76DA08-230D-8D4B-A55B-E2339329D4C8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826799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3. Specific manifestations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20661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.4 Renal disease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3730BDFC-A68E-D14C-B0DC-64ED4FE968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897049"/>
              </p:ext>
            </p:extLst>
          </p:nvPr>
        </p:nvGraphicFramePr>
        <p:xfrm>
          <a:off x="465857" y="2560714"/>
          <a:ext cx="8301335" cy="3916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2368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48673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3.4.1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Early recognition of signs of renal involvement and - when present - performance of a diagnostic renal biopsy are essential to ensure optimal outcomes.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3.4.2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Mycophenolate</a:t>
                      </a:r>
                      <a:endParaRPr lang="en-US" sz="16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low-dose IV cyclophosphamide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recommended as initial (induction) treatment, as they have the best efficacy/toxicity ratio.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4180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3.4.3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patients at high risk for renal failure (reduced glomerular filtration rate, histologic presence of crescents or fibrinoid necrosis, or tubular atrophy/interstitial fibrosis],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mycophenolate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60184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high-dose IV cyclophosphamide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be used.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8246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3.4.4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maintenance therapy,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mycophenolate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azathioprine 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used.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6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9745684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61F3F01-6411-2B40-8CDB-7C257CD3BBA2}"/>
              </a:ext>
            </a:extLst>
          </p:cNvPr>
          <p:cNvSpPr txBox="1"/>
          <p:nvPr/>
        </p:nvSpPr>
        <p:spPr>
          <a:xfrm>
            <a:off x="727405" y="653449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313167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3. Specific manifestations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206610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.4 Renal disease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xmlns="" id="{6A0680F8-98D8-DE4D-BCDE-E7A7861106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4865675"/>
              </p:ext>
            </p:extLst>
          </p:nvPr>
        </p:nvGraphicFramePr>
        <p:xfrm>
          <a:off x="424278" y="2575942"/>
          <a:ext cx="8012132" cy="348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3.4.5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cases with stable/improved renal function but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 renal response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(persistent proteinuria &gt;1 g/24h after at least one year of immunosuppressive treatment),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repeat biopsy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distinguish chronic from active kidney lesions.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</a:rPr>
                        <a:t>3.4.6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Mycophenolate may be combined with low dose of a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calcineurin inhibitor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</a:t>
                      </a:r>
                      <a:r>
                        <a:rPr lang="en-GB" sz="1800" i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severe nephrotic syndrome</a:t>
                      </a:r>
                      <a:endParaRPr lang="en-US" i="1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</a:t>
                      </a:r>
                      <a:r>
                        <a:rPr lang="en-GB" sz="1800" i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incomplete renal response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4212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absence of uncontrolled hypertension, high chronicity index at kidney biopsy, and/or reduced GFR.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3250455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EC5B8B8-9779-5F4A-9AA2-8027639F9B78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4109407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4. Comorbidities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259618"/>
            <a:ext cx="724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_tradnl"/>
            </a:defPPr>
            <a:lvl1pPr>
              <a:defRPr sz="18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4.1 Antiphospholipid antibodies and antiphospholipid syndrome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1B55EDF8-D6AD-5E47-9C60-B8126A190B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7964121"/>
              </p:ext>
            </p:extLst>
          </p:nvPr>
        </p:nvGraphicFramePr>
        <p:xfrm>
          <a:off x="466928" y="2655454"/>
          <a:ext cx="8012132" cy="3388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4.1.1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All SLE patients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screened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diagnosis for </a:t>
                      </a:r>
                      <a:r>
                        <a:rPr lang="en-GB" sz="1800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1a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</a:rPr>
                        <a:t>4.1.2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SLE patients with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high-risk </a:t>
                      </a:r>
                      <a:r>
                        <a:rPr lang="en-GB" sz="1800" b="1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profile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(persistently positive medium/high titres or multiple positivity)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receive primary prophylaxis with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antiplatelet agents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especially if other atherosclerotic/</a:t>
                      </a:r>
                      <a:r>
                        <a:rPr lang="en-GB" sz="1800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thrombophilic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factors are present, after balancing the bleeding hazard.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2a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</a:rPr>
                        <a:t>4.1.3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secondary prevention (thrombosis, pregnancy complication/loss), the therapeutic approach should be the same as for primary anti-phospholipid syndrome.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3539803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79E724C-BD64-0446-84F1-48981C4ABD5B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79423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4. Comorbidities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259618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_tradnl"/>
            </a:defPPr>
            <a:lvl1pPr>
              <a:defRPr sz="18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4.2 Infectious diseases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xmlns="" id="{D6DC8080-F153-1243-B78A-B41FC5395E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5251593"/>
              </p:ext>
            </p:extLst>
          </p:nvPr>
        </p:nvGraphicFramePr>
        <p:xfrm>
          <a:off x="490538" y="2697322"/>
          <a:ext cx="8225564" cy="274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27304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6781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4.2.1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SLE patients should be assessed for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and disease-related risk factors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infections such advanced age/frailty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–/D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comorbidities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–/D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renal involvement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2b/B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immunosuppressive/biologic therapy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1b-2b/B-C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and high-dose glucocorticoids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1a/A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</a:rPr>
                        <a:t>4.2.2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preventative measures (including immunizations) and early recognition and treatment of infection/sepsis are recommended (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–/D)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-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D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D2C3379-C800-3B49-A4D8-96B07C8C2DD0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992180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4. Comorbidities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24278" y="2259618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_tradnl"/>
            </a:defPPr>
            <a:lvl1pPr>
              <a:defRPr sz="18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4.3 Cardiovascular disease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3790124C-48D7-9246-935A-BDA789C2FB7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1658665"/>
              </p:ext>
            </p:extLst>
          </p:nvPr>
        </p:nvGraphicFramePr>
        <p:xfrm>
          <a:off x="424278" y="2669491"/>
          <a:ext cx="8522496" cy="3119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15336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6781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728980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4.3.1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Patients with SLE should undergo regular assessment for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traditional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(1b/B-C)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disease-related risk factors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cardiovascular disease, including persistently active disease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increased disease duration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(1b/A)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medium/high titres of </a:t>
                      </a:r>
                      <a:r>
                        <a:rPr lang="en-GB" sz="1800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(1b/A)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renal involvement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(especially, persistent proteinuria and/or GFR &lt;60 ml/min) and chronic use of glucocorticoids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>
                          <a:solidFill>
                            <a:srgbClr val="000000"/>
                          </a:solidFill>
                          <a:effectLst/>
                        </a:rPr>
                        <a:t>4.3.2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Based on their individual cardiovascular risk profile, SLE patients may be candidates for prevention with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low-dose aspirin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D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and/or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lipid-lowering agents</a:t>
                      </a:r>
                      <a:r>
                        <a:rPr lang="el-GR" sz="18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D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953883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F1DC318-C283-1441-8DD1-FEA848F87742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374711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Target 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US" sz="1800" dirty="0"/>
              <a:t>Patients with systemic lupus erythematosus (SLE).</a:t>
            </a:r>
          </a:p>
          <a:p>
            <a:r>
              <a:rPr lang="en-US" sz="1800" dirty="0"/>
              <a:t>To update the previous (2007) EULAR recommendations for the management of SLE, based on available evidence and expert opinion.</a:t>
            </a: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03144" y="225305"/>
            <a:ext cx="6945795" cy="634545"/>
          </a:xfrm>
        </p:spPr>
        <p:txBody>
          <a:bodyPr/>
          <a:lstStyle/>
          <a:p>
            <a:r>
              <a:rPr lang="en-GB" sz="2400">
                <a:solidFill>
                  <a:srgbClr val="0057B8"/>
                </a:solidFill>
              </a:rPr>
              <a:t>Summary Table Oxford Level of Evidence and Agreement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0031268A-458D-4A40-9E23-74BB8F3D8A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907189"/>
              </p:ext>
            </p:extLst>
          </p:nvPr>
        </p:nvGraphicFramePr>
        <p:xfrm>
          <a:off x="342900" y="-59832983"/>
          <a:ext cx="4633815" cy="461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0569">
                  <a:extLst>
                    <a:ext uri="{9D8B030D-6E8A-4147-A177-3AD203B41FA5}">
                      <a16:colId xmlns:a16="http://schemas.microsoft.com/office/drawing/2014/main" xmlns="" val="1243422317"/>
                    </a:ext>
                  </a:extLst>
                </a:gridCol>
                <a:gridCol w="813246">
                  <a:extLst>
                    <a:ext uri="{9D8B030D-6E8A-4147-A177-3AD203B41FA5}">
                      <a16:colId xmlns:a16="http://schemas.microsoft.com/office/drawing/2014/main" xmlns="" val="1102339456"/>
                    </a:ext>
                  </a:extLst>
                </a:gridCol>
              </a:tblGrid>
              <a:tr h="2873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Overarching principles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657790"/>
                  </a:ext>
                </a:extLst>
              </a:tr>
              <a:tr h="281765"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is a multisystem disease - occasionally limited to one or few organs - diagnosed on clinical grounds in the presence of characteristic serologic abnormalities.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care is multidisciplinary, based on a shared patient-physician decision, and should consider individual, medical and societal costs. 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of organ-/life-threatening SLE includes an initial period of high-intensity immunosuppressive therapy to control disease activity, followed by a longer period of less intensive therapy to consolidate response and prevent relapses.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goals include long-term patient survival, prevention of organ damage and optimization of health-related quality of life.</a:t>
                      </a:r>
                      <a:r>
                        <a:rPr lang="en-US" sz="200">
                          <a:effectLst/>
                        </a:rPr>
                        <a:t>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321702"/>
                  </a:ext>
                </a:extLst>
              </a:tr>
              <a:tr h="609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Recommendation/Statement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Level of agreement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9359435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Goals of treatment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43295429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in SLE should aim at remission or low disease activity (2b/B) and prevention of flares (2b/B) in all organs, maintained with the lowest possible dose of glucocorticoids.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06314970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240030" indent="-2400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1.2 Flares of SLE can be treated according to the severity of organ(s) involvement by adjusting ongoing therapies (glucocorticoids, immunomodulating agents) to higher doses, switching, or adding new therapies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8877005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283252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Hydroxychloroquine (HCQ)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55427785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HCQ is recommended for all patients with SLE (1b/A), unless contraindicated, at a dose not exceeding 5 mg/kg/real BW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99564649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the absence of risk factors for retinal toxicity, ophthalmologic screening (by visual fields examination and/or spectral domain-optical coherence tomography) should be performed at baseline, after 5 years, and yearly thereafter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264123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Glucocorticoids (GC)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311121019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GC can be used at doses and route of administration that depend on the type and severity of organ involvement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990843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Pulses of intravenous methylprednisolone (usually 250–1000 mg per day, for 1–3 days) provide immediate therapeutic effect and enable the use of lower starting dose of oral GC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7005455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00">
                          <a:effectLst/>
                        </a:rPr>
                        <a:t>  </a:t>
                      </a:r>
                      <a:r>
                        <a:rPr lang="en-US" sz="100">
                          <a:effectLst/>
                        </a:rPr>
                        <a:t>For chronic maintenance treatment, GC should be minimized to less than 7.5 mg/day (prednisone equivalent) (1b/B) and, when possible, withdrawn.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901402568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Prompt initiation of immunomodulatory agents can expedite the tapering/discontinuation of GC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399828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Immunosuppressive therapies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5384184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not responding to HCQ (alone or in combination with GC) or patients unable to reduce GC below doses acceptable for chronic use, addition of immunomodulating/immunosuppressive agents such as methotrexate, (1b/B) azathioprine (2b/C) or mycophenolate (2a/B) should be considered.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0466221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Immunomodulating/immunosuppressive agents can be included in the initial therapy in cases of organ-threatening disease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9211851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Cyclophosphamide can be used for severe organ- or life-threatening SLE as well as “rescue” therapy in patients not responding to other immunosuppressive agents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721716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Biologics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17378656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with inadequate response to standard-of-care (combinations of HCQ and GC with or without immunosuppressive agents), defined as residual disease activity not allowing tapering of glucocorticoids and/or frequent relapses, add-on treatment with belimumab should be considered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9.20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52773070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organ-threatening disease refractory or with intolerance/contraindications to standard immunosuppressive agents, rituximab can be considered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0550300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Specific manifestations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21833455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Skin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3300488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First-line treatment of skin disease in SLE includes topical agents (GC, calcineurin inhibitors) (2b/B), antimalarials (HCQ, quinacrine) (1a/A) and/or systemic GC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2144809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non-responsive cases or cases requiring high-dose GC, methotrexate (3a/B), retinoids (4/C), dapsone (4/C) or mycophenolate (4/C) can be added.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8105233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Neuropsychiatric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088352437"/>
                  </a:ext>
                </a:extLst>
              </a:tr>
              <a:tr h="222439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Attribution to SLE - as opposed to non-SLE - related neuropsychiatric manifestations, is essential and can be facilitated by neuroimaging, investigation of cerebrospinal fluid, consideration of risk factors [type and timing of the manifestation in relation to the onset of lupus, patient age, non-neurological lupus activity, presence of antiphospholipid antibodies (aPL)] and exclusion of confounding factors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782493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SLE-related neuropsychiatric disease includes glucocorticoids/immunosuppressive agents for manifestations considered to reflect an inflammatory process (1b/A), and antiplatelet/anticoagulants for atherothrombotic/aPL-related manifestations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1147841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Hematologic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46903092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Acute treatment of lupus thrombocytopenia includes high-dose GC (including pulses of intravenous methylprednisolone) (4/C) and/or intravenous immunoglobulin G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520235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of response, immunosuppressive/GC-sparing agents such as mycophenolate (2b/C), azathioprine (2b/C), or cyclosporine (4/C) can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838100885"/>
                  </a:ext>
                </a:extLst>
              </a:tr>
              <a:tr h="6192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Refractory cases can be treated with rituximab (3a/C) or cyclophosphamide (4/C). 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6962566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Renal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466931273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Early recognition of signs of renal involvement and - when present - performance of a diagnostic renal biopsy are essential to ensure optimal outcomes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254452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(1a/A) or low-dose IV cyclophosphamide (2a/B) are recommended as initial (induction) treatment, as they have the best efficacy/toxicity ratio.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352105292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at high risk for renal failure (reduced glomerular filtration rate, histologic presence of fibrous crescents or fibrinoid necrosis, or tubular atrophy/interstitial fibrosis], similar regimens may be considered but high-dose IV cyclophosphamide can also be used (1b/A).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6730309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therapy, mycophenolate (1a/A) or azathioprine (1a/A) should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233031965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cases with stable/improved renal function but incomplete renal response (persistent proteinuria &gt;0.8-1 g/24h after at least one year of immunosuppressive treatment), repeat biopsy can distinguish chronic from active kidney lesions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05745768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may be combined with low dose of a calcineurin inhibitor in severe nephrotic syndrome (2b/C) or incomplete renal response (4/C), in the absence of uncontrolled hypertension, high chronicity index at kidney biopsy and/or reduced GFR.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9.50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74048184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Comorbidities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3487399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Antiphospholipid syndrome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0165381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All SLE patients should be screened at diagnosis for aPL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13631009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with high-risk aPL profile (persistently positive medium/high titres or multiple positivity) may receive primary prophylaxis with antiplatelet agents (2a/C), especially if other atherosclerotic/thrombophilic factors are present, after balancing the bleeding hazard.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67822262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secondary prevention (thrombosis, pregnancy complication/loss), the therapeutic approach should be the same as for primary anti-phospholipid syndrome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2361814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Infectious diseases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712400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should be assessed for general and disease-related risk factors for infections, such as advanced age/frailty (–/D), diabetes mellitus (–/D), renal involvement (2b/B), immunosuppressive/biologic therapy (1b-2b/B-C) and use of GC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77635191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General preventative measures (including immunizations) and early recognition and treatment of infection/sepsis are recommended (–/D).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7321372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Cardiovascular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520311079"/>
                  </a:ext>
                </a:extLst>
              </a:tr>
              <a:tr h="190257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Patients with SLE should undergo regular assessment for traditional (1b/B-C) and disease-related risk factors for cardiovascular disease, including persistently active disease (1b/B), increased disease duration (1b/A), medium/high titres of aPL (1b/A), renal involvement (1b/B) (especially, persistent proteinuria and/or GFR &lt;60 ml/min) and chronic use of GC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792287364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Based on their individual cardiovascular risk profile, SLE patients may be candidates for preventative strategies as in the general population, including low-dose aspirin (2b/D) and/or lipid-lowering agents (2b/D).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9926727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C91E5487-46F5-5547-8DA2-A0B265702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59358"/>
              </p:ext>
            </p:extLst>
          </p:nvPr>
        </p:nvGraphicFramePr>
        <p:xfrm>
          <a:off x="342900" y="1283597"/>
          <a:ext cx="8628822" cy="555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5774">
                  <a:extLst>
                    <a:ext uri="{9D8B030D-6E8A-4147-A177-3AD203B41FA5}">
                      <a16:colId xmlns:a16="http://schemas.microsoft.com/office/drawing/2014/main" xmlns="" val="861804990"/>
                    </a:ext>
                  </a:extLst>
                </a:gridCol>
                <a:gridCol w="863048">
                  <a:extLst>
                    <a:ext uri="{9D8B030D-6E8A-4147-A177-3AD203B41FA5}">
                      <a16:colId xmlns:a16="http://schemas.microsoft.com/office/drawing/2014/main" xmlns="" val="151678296"/>
                    </a:ext>
                  </a:extLst>
                </a:gridCol>
              </a:tblGrid>
              <a:tr h="351465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Recommendation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 b="1">
                          <a:latin typeface="+mn-lt"/>
                        </a:rPr>
                        <a:t>Level of agreement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490169"/>
                  </a:ext>
                </a:extLst>
              </a:tr>
              <a:tr h="21628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Goals of treatment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0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163360678"/>
                  </a:ext>
                </a:extLst>
              </a:tr>
              <a:tr h="315640">
                <a:tc>
                  <a:txBody>
                    <a:bodyPr/>
                    <a:lstStyle/>
                    <a:p>
                      <a:pPr marL="0" lvl="1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 Treatment in SLE should aim at remission or the lowest possible level of disease activity and prevention of flares in all organs, maintained with the lowest possible dose of glucocorticoids.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10.0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880060572"/>
                  </a:ext>
                </a:extLst>
              </a:tr>
              <a:tr h="3156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 Flares of SLE can be treated according to the severity of organ(s) involvement by adjusting ongoing therapies (glucocorticoids, immunomodulating agents) to higher doses, switching, or adding new therapies </a:t>
                      </a:r>
                      <a:r>
                        <a:rPr lang="en-GB" sz="10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(2b/C)</a:t>
                      </a: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32472789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Treatment of SLE (general)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71028621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 Hydroxychloroquine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05607652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2.1.1 HCQ is recommended for all patients with SLE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(1b/A)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unless contraindicated, at a dose not exceeding 5 mg/kg/real BW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(3b/C)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95621942"/>
                  </a:ext>
                </a:extLst>
              </a:tr>
              <a:tr h="315640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2.1.2 In the absence of risk factors for retinal toxicity, ophthalmologic screening (by visual fields examination and/or spectral domain-optical coherence tomography) should be performed at baseline, after 5 years, and yearly thereafter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(2b/B)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56983495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 Glucocorticoids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60597987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2.2.1 GC can be used at doses and route of administration that depend on the type and severity of organ involvement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6328403"/>
                  </a:ext>
                </a:extLst>
              </a:tr>
              <a:tr h="315640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2.2.2 Pulses of intravenous methylprednisolone (usually 250–1000 mg per day, for 1–3 days) provide immediate therapeutic effect and enable the use of lower starting dose of oral GC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(3b/C)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24472863"/>
                  </a:ext>
                </a:extLst>
              </a:tr>
              <a:tr h="315640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2.2.3 For chronic maintenance treatment, GC should be minimized to less than 7.5 mg/day (prednisone equivalent)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(1b/B)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and, when possible, withdrawn. 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7369056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2.2.4 Prompt initiation of immunomodulatory agents can expedite the tapering/discontinuation of GC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(2b/B)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12716991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2.3 Immunosuppressive therapies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04389939"/>
                  </a:ext>
                </a:extLst>
              </a:tr>
              <a:tr h="583241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2.3.1 In patients not responding to HCQ (alone or in combination with GC) or patients unable to reduce GC below doses acceptable for chronic use, addition of immunomodulating/immunosuppressive agents such as methotrexate,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(1b/B) 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azathioprine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 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 mycophenolate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(2a/B) 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should be considered.</a:t>
                      </a:r>
                      <a:endParaRPr lang="en-US" sz="1000" b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63713383"/>
                  </a:ext>
                </a:extLst>
              </a:tr>
              <a:tr h="243322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2.3.2 Immunomodulating/immunosuppressive agents can be included in the initial therapy in cases of organ-threatening disease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000" b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00935319"/>
                  </a:ext>
                </a:extLst>
              </a:tr>
              <a:tr h="380473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2.3.3 Cyclophosphamide can be used for severe organ- or life-threatening SLE as well as “rescue” therapy in patients not responding to other immunosuppressive agents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1000" b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26848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0031268A-458D-4A40-9E23-74BB8F3D8A7E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-59832983"/>
          <a:ext cx="4633815" cy="461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0569">
                  <a:extLst>
                    <a:ext uri="{9D8B030D-6E8A-4147-A177-3AD203B41FA5}">
                      <a16:colId xmlns:a16="http://schemas.microsoft.com/office/drawing/2014/main" xmlns="" val="1243422317"/>
                    </a:ext>
                  </a:extLst>
                </a:gridCol>
                <a:gridCol w="813246">
                  <a:extLst>
                    <a:ext uri="{9D8B030D-6E8A-4147-A177-3AD203B41FA5}">
                      <a16:colId xmlns:a16="http://schemas.microsoft.com/office/drawing/2014/main" xmlns="" val="1102339456"/>
                    </a:ext>
                  </a:extLst>
                </a:gridCol>
              </a:tblGrid>
              <a:tr h="2873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Overarching principles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657790"/>
                  </a:ext>
                </a:extLst>
              </a:tr>
              <a:tr h="281765"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is a multisystem disease - occasionally limited to one or few organs - diagnosed on clinical grounds in the presence of characteristic serologic abnormalities.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care is multidisciplinary, based on a shared patient-physician decision, and should consider individual, medical and societal costs. 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of organ-/life-threatening SLE includes an initial period of high-intensity immunosuppressive therapy to control disease activity, followed by a longer period of less intensive therapy to consolidate response and prevent relapses.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goals include long-term patient survival, prevention of organ damage and optimization of health-related quality of life.</a:t>
                      </a:r>
                      <a:r>
                        <a:rPr lang="en-US" sz="200">
                          <a:effectLst/>
                        </a:rPr>
                        <a:t>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321702"/>
                  </a:ext>
                </a:extLst>
              </a:tr>
              <a:tr h="609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Recommendation/Statement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Level of agreement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9359435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Goals of treatment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43295429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in SLE should aim at remission or low disease activity (2b/B) and prevention of flares (2b/B) in all organs, maintained with the lowest possible dose of glucocorticoids.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06314970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240030" indent="-2400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1.2 Flares of SLE can be treated according to the severity of organ(s) involvement by adjusting ongoing therapies (glucocorticoids, immunomodulating agents) to higher doses, switching, or adding new therapies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8877005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283252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Hydroxychloroquine (HCQ)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55427785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HCQ is recommended for all patients with SLE (1b/A), unless contraindicated, at a dose not exceeding 5 mg/kg/real BW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99564649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the absence of risk factors for retinal toxicity, ophthalmologic screening (by visual fields examination and/or spectral domain-optical coherence tomography) should be performed at baseline, after 5 years, and yearly thereafter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264123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Glucocorticoids (GC)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311121019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GC can be used at doses and route of administration that depend on the type and severity of organ involvement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990843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Pulses of intravenous methylprednisolone (usually 250–1000 mg per day, for 1–3 days) provide immediate therapeutic effect and enable the use of lower starting dose of oral GC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7005455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00">
                          <a:effectLst/>
                        </a:rPr>
                        <a:t>  </a:t>
                      </a:r>
                      <a:r>
                        <a:rPr lang="en-US" sz="100">
                          <a:effectLst/>
                        </a:rPr>
                        <a:t>For chronic maintenance treatment, GC should be minimized to less than 7.5 mg/day (prednisone equivalent) (1b/B) and, when possible, withdrawn.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901402568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Prompt initiation of immunomodulatory agents can expedite the tapering/discontinuation of GC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399828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Immunosuppressive therapies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5384184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not responding to HCQ (alone or in combination with GC) or patients unable to reduce GC below doses acceptable for chronic use, addition of immunomodulating/immunosuppressive agents such as methotrexate, (1b/B) azathioprine (2b/C) or mycophenolate (2a/B) should be considered.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0466221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Immunomodulating/immunosuppressive agents can be included in the initial therapy in cases of organ-threatening disease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9211851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Cyclophosphamide can be used for severe organ- or life-threatening SLE as well as “rescue” therapy in patients not responding to other immunosuppressive agents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721716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Biologics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17378656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with inadequate response to standard-of-care (combinations of HCQ and GC with or without immunosuppressive agents), defined as residual disease activity not allowing tapering of glucocorticoids and/or frequent relapses, add-on treatment with belimumab should be considered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9.20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52773070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organ-threatening disease refractory or with intolerance/contraindications to standard immunosuppressive agents, rituximab can be considered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0550300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Specific manifestations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21833455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Skin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3300488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First-line treatment of skin disease in SLE includes topical agents (GC, calcineurin inhibitors) (2b/B), antimalarials (HCQ, quinacrine) (1a/A) and/or systemic GC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2144809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non-responsive cases or cases requiring high-dose GC, methotrexate (3a/B), retinoids (4/C), dapsone (4/C) or mycophenolate (4/C) can be added.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8105233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Neuropsychiatric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088352437"/>
                  </a:ext>
                </a:extLst>
              </a:tr>
              <a:tr h="222439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Attribution to SLE - as opposed to non-SLE - related neuropsychiatric manifestations, is essential and can be facilitated by neuroimaging, investigation of cerebrospinal fluid, consideration of risk factors [type and timing of the manifestation in relation to the onset of lupus, patient age, non-neurological lupus activity, presence of antiphospholipid antibodies (aPL)] and exclusion of confounding factors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782493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SLE-related neuropsychiatric disease includes glucocorticoids/immunosuppressive agents for manifestations considered to reflect an inflammatory process (1b/A), and antiplatelet/anticoagulants for atherothrombotic/aPL-related manifestations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1147841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Hematologic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46903092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Acute treatment of lupus thrombocytopenia includes high-dose GC (including pulses of intravenous methylprednisolone) (4/C) and/or intravenous immunoglobulin G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520235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of response, immunosuppressive/GC-sparing agents such as mycophenolate (2b/C), azathioprine (2b/C), or cyclosporine (4/C) can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838100885"/>
                  </a:ext>
                </a:extLst>
              </a:tr>
              <a:tr h="6192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Refractory cases can be treated with rituximab (3a/C) or cyclophosphamide (4/C). 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6962566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Renal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466931273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Early recognition of signs of renal involvement and - when present - performance of a diagnostic renal biopsy are essential to ensure optimal outcomes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254452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(1a/A) or low-dose IV cyclophosphamide (2a/B) are recommended as initial (induction) treatment, as they have the best efficacy/toxicity ratio.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352105292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at high risk for renal failure (reduced glomerular filtration rate, histologic presence of fibrous crescents or fibrinoid necrosis, or tubular atrophy/interstitial fibrosis], similar regimens may be considered but high-dose IV cyclophosphamide can also be used (1b/A).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6730309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therapy, mycophenolate (1a/A) or azathioprine (1a/A) should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233031965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cases with stable/improved renal function but incomplete renal response (persistent proteinuria &gt;0.8-1 g/24h after at least one year of immunosuppressive treatment), repeat biopsy can distinguish chronic from active kidney lesions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05745768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may be combined with low dose of a calcineurin inhibitor in severe nephrotic syndrome (2b/C) or incomplete renal response (4/C), in the absence of uncontrolled hypertension, high chronicity index at kidney biopsy and/or reduced GFR.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9.50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74048184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Comorbidities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3487399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Antiphospholipid syndrome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0165381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All SLE patients should be screened at diagnosis for aPL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13631009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with high-risk aPL profile (persistently positive medium/high titres or multiple positivity) may receive primary prophylaxis with antiplatelet agents (2a/C), especially if other atherosclerotic/thrombophilic factors are present, after balancing the bleeding hazard.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67822262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secondary prevention (thrombosis, pregnancy complication/loss), the therapeutic approach should be the same as for primary anti-phospholipid syndrome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2361814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Infectious diseases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712400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should be assessed for general and disease-related risk factors for infections, such as advanced age/frailty (–/D), diabetes mellitus (–/D), renal involvement (2b/B), immunosuppressive/biologic therapy (1b-2b/B-C) and use of GC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77635191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General preventative measures (including immunizations) and early recognition and treatment of infection/sepsis are recommended (–/D).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7321372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Cardiovascular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520311079"/>
                  </a:ext>
                </a:extLst>
              </a:tr>
              <a:tr h="190257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Patients with SLE should undergo regular assessment for traditional (1b/B-C) and disease-related risk factors for cardiovascular disease, including persistently active disease (1b/B), increased disease duration (1b/A), medium/high titres of aPL (1b/A), renal involvement (1b/B) (especially, persistent proteinuria and/or GFR &lt;60 ml/min) and chronic use of GC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792287364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Based on their individual cardiovascular risk profile, SLE patients may be candidates for preventative strategies as in the general population, including low-dose aspirin (2b/D) and/or lipid-lowering agents (2b/D).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9926727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C91E5487-46F5-5547-8DA2-A0B265702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12322"/>
              </p:ext>
            </p:extLst>
          </p:nvPr>
        </p:nvGraphicFramePr>
        <p:xfrm>
          <a:off x="342900" y="1363565"/>
          <a:ext cx="8628822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8204">
                  <a:extLst>
                    <a:ext uri="{9D8B030D-6E8A-4147-A177-3AD203B41FA5}">
                      <a16:colId xmlns:a16="http://schemas.microsoft.com/office/drawing/2014/main" xmlns="" val="861804990"/>
                    </a:ext>
                  </a:extLst>
                </a:gridCol>
                <a:gridCol w="900618">
                  <a:extLst>
                    <a:ext uri="{9D8B030D-6E8A-4147-A177-3AD203B41FA5}">
                      <a16:colId xmlns:a16="http://schemas.microsoft.com/office/drawing/2014/main" xmlns="" val="151678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Recommendation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 b="1">
                          <a:latin typeface="+mn-lt"/>
                        </a:rPr>
                        <a:t>Level of agreement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490169"/>
                  </a:ext>
                </a:extLst>
              </a:tr>
              <a:tr h="20309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2.4 Biologics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0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163360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2.4.1 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patients with inadequate response to standard-of-care (combinations of HCQ and GC with or without immunosuppressive agents), defined as residual disease activity not allowing tapering of glucocorticoids and/or frequent relapses, add-on treatment with belimumab should be considered (</a:t>
                      </a:r>
                      <a:r>
                        <a:rPr lang="en-US" sz="10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1a/A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880060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2.4.2 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organ-threatening disease refractory or with intolerance/contraindications to standard immunosuppressive agents, rituximab can be considered (</a:t>
                      </a:r>
                      <a:r>
                        <a:rPr lang="en-US" sz="10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2b/C</a:t>
                      </a:r>
                      <a:r>
                        <a:rPr lang="en-US" sz="10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).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32472789"/>
                  </a:ext>
                </a:extLst>
              </a:tr>
              <a:tr h="25430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Specific manifestations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71028621"/>
                  </a:ext>
                </a:extLst>
              </a:tr>
              <a:tr h="25179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3.1 Skin disease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05607652"/>
                  </a:ext>
                </a:extLst>
              </a:tr>
              <a:tr h="222225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3.1.1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First-line treatment of skin disease in SLE includes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topical agents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(GC, calcineurin inhibitors)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(2b/B)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antimalarials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(HCQ, quinacrine)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(1a/A)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and/or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systemic GC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000">
                          <a:effectLst/>
                          <a:latin typeface="+mn-lt"/>
                        </a:rPr>
                        <a:t>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10.0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595621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3.1.2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 non-responsive cases or cases requiring high-dose GC,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methotrexate (3a/B)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retinoids (4/C), dapsone (4/C) or mycophenolate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 be added.</a:t>
                      </a:r>
                      <a:r>
                        <a:rPr lang="en-US" sz="1000">
                          <a:effectLst/>
                          <a:latin typeface="+mn-lt"/>
                        </a:rPr>
                        <a:t>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56983495"/>
                  </a:ext>
                </a:extLst>
              </a:tr>
              <a:tr h="22727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 Neuropsychiatric disease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60597987"/>
                  </a:ext>
                </a:extLst>
              </a:tr>
              <a:tr h="457198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3.2.1 Attribution to SLE - as opposed to non-SLE - related neuropsychiatric manifestations, is essential and can be facilitated by neuroimaging, investigation of cerebrospinal fluid, consideration of risk factors [type and timing of the manifestation in relation to the onset of lupus, patient age, non-neurological lupus activity, presence of antiphospholipid antibodies (</a:t>
                      </a:r>
                      <a:r>
                        <a:rPr lang="en-US" sz="10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aPL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)] and exclusion of confounding factors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6328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3.2.2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Treatment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of SLE-related neuropsychiatric disease includes glucocorticoids/immunosuppressive</a:t>
                      </a:r>
                      <a:r>
                        <a:rPr lang="en-GB" sz="1000" i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agents for manifestations considered to reflect an inflammatory process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(1b/A)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and antiplatelet/anticoagulants for atherothrombotic/</a:t>
                      </a:r>
                      <a:r>
                        <a:rPr lang="en-GB" sz="10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aPL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-related manifestations (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2b/C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).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en-US" sz="10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24472863"/>
                  </a:ext>
                </a:extLst>
              </a:tr>
              <a:tr h="21204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 </a:t>
                      </a:r>
                      <a:r>
                        <a:rPr kumimoji="0" lang="en-US" sz="1200" b="1" i="0" u="none" strike="noStrike" kern="1200" cap="none" spc="0" normalizeH="0" baseline="0" noProof="0" err="1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Haematologic</a:t>
                      </a: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disease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7369056"/>
                  </a:ext>
                </a:extLst>
              </a:tr>
              <a:tr h="201256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3.3.1 Acute treatment of lupus thrombocytopenia includes high-dose GC (including pulses of intravenous methylprednisolone)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and/or intravenous immunoglobulin G </a:t>
                      </a: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312716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3.3.2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maintenance of response, immunosuppressive/GC-sparing agents such as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mycophenolate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azathioprine (2b/C)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or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cyclosporine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 be used.</a:t>
                      </a:r>
                      <a:r>
                        <a:rPr lang="en-US" sz="1000">
                          <a:effectLst/>
                          <a:latin typeface="+mn-lt"/>
                        </a:rPr>
                        <a:t> </a:t>
                      </a:r>
                      <a:endParaRPr lang="en-US" sz="1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04389939"/>
                  </a:ext>
                </a:extLst>
              </a:tr>
              <a:tr h="201256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000" b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3.3.3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Refractory cases can be treated with 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rituximab (3a/C) 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cyclophosphamide (4/C)</a:t>
                      </a:r>
                      <a:r>
                        <a:rPr lang="en-GB" sz="10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GB" sz="10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000" b="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200" b="1">
                          <a:latin typeface="+mn-lt"/>
                        </a:rPr>
                        <a:t>9.65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63713383"/>
                  </a:ext>
                </a:extLst>
              </a:tr>
            </a:tbl>
          </a:graphicData>
        </a:graphic>
      </p:graphicFrame>
      <p:sp>
        <p:nvSpPr>
          <p:cNvPr id="10" name="Título 4">
            <a:extLst>
              <a:ext uri="{FF2B5EF4-FFF2-40B4-BE49-F238E27FC236}">
                <a16:creationId xmlns:a16="http://schemas.microsoft.com/office/drawing/2014/main" xmlns="" id="{AE66B222-328F-E24C-9495-2084D913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44" y="225305"/>
            <a:ext cx="6945795" cy="634545"/>
          </a:xfrm>
        </p:spPr>
        <p:txBody>
          <a:bodyPr/>
          <a:lstStyle/>
          <a:p>
            <a:r>
              <a:rPr lang="en-GB" sz="2400">
                <a:solidFill>
                  <a:srgbClr val="0057B8"/>
                </a:solidFill>
              </a:rPr>
              <a:t>Summary Table Oxford Level of Evidence and Agreement</a:t>
            </a:r>
          </a:p>
        </p:txBody>
      </p:sp>
    </p:spTree>
    <p:extLst>
      <p:ext uri="{BB962C8B-B14F-4D97-AF65-F5344CB8AC3E}">
        <p14:creationId xmlns:p14="http://schemas.microsoft.com/office/powerpoint/2010/main" val="2697395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0031268A-458D-4A40-9E23-74BB8F3D8A7E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-59832983"/>
          <a:ext cx="4633815" cy="461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0569">
                  <a:extLst>
                    <a:ext uri="{9D8B030D-6E8A-4147-A177-3AD203B41FA5}">
                      <a16:colId xmlns:a16="http://schemas.microsoft.com/office/drawing/2014/main" xmlns="" val="1243422317"/>
                    </a:ext>
                  </a:extLst>
                </a:gridCol>
                <a:gridCol w="813246">
                  <a:extLst>
                    <a:ext uri="{9D8B030D-6E8A-4147-A177-3AD203B41FA5}">
                      <a16:colId xmlns:a16="http://schemas.microsoft.com/office/drawing/2014/main" xmlns="" val="1102339456"/>
                    </a:ext>
                  </a:extLst>
                </a:gridCol>
              </a:tblGrid>
              <a:tr h="2873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Overarching principles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657790"/>
                  </a:ext>
                </a:extLst>
              </a:tr>
              <a:tr h="281765"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is a multisystem disease - occasionally limited to one or few organs - diagnosed on clinical grounds in the presence of characteristic serologic abnormalities.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care is multidisciplinary, based on a shared patient-physician decision, and should consider individual, medical and societal costs. 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of organ-/life-threatening SLE includes an initial period of high-intensity immunosuppressive therapy to control disease activity, followed by a longer period of less intensive therapy to consolidate response and prevent relapses.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goals include long-term patient survival, prevention of organ damage and optimization of health-related quality of life.</a:t>
                      </a:r>
                      <a:r>
                        <a:rPr lang="en-US" sz="200">
                          <a:effectLst/>
                        </a:rPr>
                        <a:t>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321702"/>
                  </a:ext>
                </a:extLst>
              </a:tr>
              <a:tr h="609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Recommendation/Statement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Level of agreement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9359435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Goals of treatment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43295429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in SLE should aim at remission or low disease activity (2b/B) and prevention of flares (2b/B) in all organs, maintained with the lowest possible dose of glucocorticoids.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06314970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240030" indent="-2400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1.2 Flares of SLE can be treated according to the severity of organ(s) involvement by adjusting ongoing therapies (glucocorticoids, immunomodulating agents) to higher doses, switching, or adding new therapies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8877005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283252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Hydroxychloroquine (HCQ)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55427785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HCQ is recommended for all patients with SLE (1b/A), unless contraindicated, at a dose not exceeding 5 mg/kg/real BW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99564649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the absence of risk factors for retinal toxicity, ophthalmologic screening (by visual fields examination and/or spectral domain-optical coherence tomography) should be performed at baseline, after 5 years, and yearly thereafter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264123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Glucocorticoids (GC)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311121019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GC can be used at doses and route of administration that depend on the type and severity of organ involvement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990843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Pulses of intravenous methylprednisolone (usually 250–1000 mg per day, for 1–3 days) provide immediate therapeutic effect and enable the use of lower starting dose of oral GC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7005455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00">
                          <a:effectLst/>
                        </a:rPr>
                        <a:t>  </a:t>
                      </a:r>
                      <a:r>
                        <a:rPr lang="en-US" sz="100">
                          <a:effectLst/>
                        </a:rPr>
                        <a:t>For chronic maintenance treatment, GC should be minimized to less than 7.5 mg/day (prednisone equivalent) (1b/B) and, when possible, withdrawn.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901402568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Prompt initiation of immunomodulatory agents can expedite the tapering/discontinuation of GC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399828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Immunosuppressive therapies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5384184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not responding to HCQ (alone or in combination with GC) or patients unable to reduce GC below doses acceptable for chronic use, addition of immunomodulating/immunosuppressive agents such as methotrexate, (1b/B) azathioprine (2b/C) or mycophenolate (2a/B) should be considered.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0466221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Immunomodulating/immunosuppressive agents can be included in the initial therapy in cases of organ-threatening disease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9211851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Cyclophosphamide can be used for severe organ- or life-threatening SLE as well as “rescue” therapy in patients not responding to other immunosuppressive agents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721716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Biologics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17378656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with inadequate response to standard-of-care (combinations of HCQ and GC with or without immunosuppressive agents), defined as residual disease activity not allowing tapering of glucocorticoids and/or frequent relapses, add-on treatment with belimumab should be considered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9.20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52773070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organ-threatening disease refractory or with intolerance/contraindications to standard immunosuppressive agents, rituximab can be considered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0550300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Specific manifestations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21833455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Skin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3300488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First-line treatment of skin disease in SLE includes topical agents (GC, calcineurin inhibitors) (2b/B), antimalarials (HCQ, quinacrine) (1a/A) and/or systemic GC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2144809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non-responsive cases or cases requiring high-dose GC, methotrexate (3a/B), retinoids (4/C), dapsone (4/C) or mycophenolate (4/C) can be added.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8105233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Neuropsychiatric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088352437"/>
                  </a:ext>
                </a:extLst>
              </a:tr>
              <a:tr h="222439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Attribution to SLE - as opposed to non-SLE - related neuropsychiatric manifestations, is essential and can be facilitated by neuroimaging, investigation of cerebrospinal fluid, consideration of risk factors [type and timing of the manifestation in relation to the onset of lupus, patient age, non-neurological lupus activity, presence of antiphospholipid antibodies (aPL)] and exclusion of confounding factors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782493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SLE-related neuropsychiatric disease includes glucocorticoids/immunosuppressive agents for manifestations considered to reflect an inflammatory process (1b/A), and antiplatelet/anticoagulants for atherothrombotic/aPL-related manifestations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1147841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Hematologic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46903092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Acute treatment of lupus thrombocytopenia includes high-dose GC (including pulses of intravenous methylprednisolone) (4/C) and/or intravenous immunoglobulin G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520235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of response, immunosuppressive/GC-sparing agents such as mycophenolate (2b/C), azathioprine (2b/C), or cyclosporine (4/C) can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838100885"/>
                  </a:ext>
                </a:extLst>
              </a:tr>
              <a:tr h="6192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Refractory cases can be treated with rituximab (3a/C) or cyclophosphamide (4/C). 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6962566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Renal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466931273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Early recognition of signs of renal involvement and - when present - performance of a diagnostic renal biopsy are essential to ensure optimal outcomes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254452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(1a/A) or low-dose IV cyclophosphamide (2a/B) are recommended as initial (induction) treatment, as they have the best efficacy/toxicity ratio.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352105292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at high risk for renal failure (reduced glomerular filtration rate, histologic presence of fibrous crescents or fibrinoid necrosis, or tubular atrophy/interstitial fibrosis], similar regimens may be considered but high-dose IV cyclophosphamide can also be used (1b/A).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6730309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therapy, mycophenolate (1a/A) or azathioprine (1a/A) should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233031965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cases with stable/improved renal function but incomplete renal response (persistent proteinuria &gt;0.8-1 g/24h after at least one year of immunosuppressive treatment), repeat biopsy can distinguish chronic from active kidney lesions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05745768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may be combined with low dose of a calcineurin inhibitor in severe nephrotic syndrome (2b/C) or incomplete renal response (4/C), in the absence of uncontrolled hypertension, high chronicity index at kidney biopsy and/or reduced GFR.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9.50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74048184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Comorbidities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3487399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Antiphospholipid syndrome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0165381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All SLE patients should be screened at diagnosis for aPL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13631009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with high-risk aPL profile (persistently positive medium/high titres or multiple positivity) may receive primary prophylaxis with antiplatelet agents (2a/C), especially if other atherosclerotic/thrombophilic factors are present, after balancing the bleeding hazard.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67822262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secondary prevention (thrombosis, pregnancy complication/loss), the therapeutic approach should be the same as for primary anti-phospholipid syndrome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2361814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Infectious diseases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712400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should be assessed for general and disease-related risk factors for infections, such as advanced age/frailty (–/D), diabetes mellitus (–/D), renal involvement (2b/B), immunosuppressive/biologic therapy (1b-2b/B-C) and use of GC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77635191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General preventative measures (including immunizations) and early recognition and treatment of infection/sepsis are recommended (–/D).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7321372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Cardiovascular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520311079"/>
                  </a:ext>
                </a:extLst>
              </a:tr>
              <a:tr h="190257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Patients with SLE should undergo regular assessment for traditional (1b/B-C) and disease-related risk factors for cardiovascular disease, including persistently active disease (1b/B), increased disease duration (1b/A), medium/high titres of aPL (1b/A), renal involvement (1b/B) (especially, persistent proteinuria and/or GFR &lt;60 ml/min) and chronic use of GC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792287364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Based on their individual cardiovascular risk profile, SLE patients may be candidates for preventative strategies as in the general population, including low-dose aspirin (2b/D) and/or lipid-lowering agents (2b/D).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9926727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C91E5487-46F5-5547-8DA2-A0B265702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052678"/>
              </p:ext>
            </p:extLst>
          </p:nvPr>
        </p:nvGraphicFramePr>
        <p:xfrm>
          <a:off x="303144" y="1485439"/>
          <a:ext cx="8628822" cy="4549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5774">
                  <a:extLst>
                    <a:ext uri="{9D8B030D-6E8A-4147-A177-3AD203B41FA5}">
                      <a16:colId xmlns:a16="http://schemas.microsoft.com/office/drawing/2014/main" xmlns="" val="861804990"/>
                    </a:ext>
                  </a:extLst>
                </a:gridCol>
                <a:gridCol w="863048">
                  <a:extLst>
                    <a:ext uri="{9D8B030D-6E8A-4147-A177-3AD203B41FA5}">
                      <a16:colId xmlns:a16="http://schemas.microsoft.com/office/drawing/2014/main" xmlns="" val="151678296"/>
                    </a:ext>
                  </a:extLst>
                </a:gridCol>
              </a:tblGrid>
              <a:tr h="701009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Recommendation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Level of agreement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490169"/>
                  </a:ext>
                </a:extLst>
              </a:tr>
              <a:tr h="43139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 Renal disease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00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163360678"/>
                  </a:ext>
                </a:extLst>
              </a:tr>
              <a:tr h="552216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3.4.1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Early recognition of signs of renal involvement and - when present - performance of a diagnostic renal biopsy are essential to ensure optimal outcomes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(2b/B)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880060572"/>
                  </a:ext>
                </a:extLst>
              </a:tr>
              <a:tr h="53923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3.4.2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Mycophenolate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(1a/A)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or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low-dose IV cyclophosphamide (2a/B)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are recommended as initial (induction) treatment, as they have the best efficacy/toxicity ratio.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32472789"/>
                  </a:ext>
                </a:extLst>
              </a:tr>
              <a:tr h="80885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3.4.3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 patients at high risk for renal failure (reduced glomerular filtration rate, histologic presence of fibrous crescents or fibrinoid necrosis, or tubular atrophy/interstitial fibrosis], similar regimens may be considered but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high-dose IV cyclophosphamide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can also be used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(1b/A)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71028621"/>
                  </a:ext>
                </a:extLst>
              </a:tr>
              <a:tr h="425437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3.4.4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maintenance therapy,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mycophenolate (1a/A)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or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azathioprine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(1a/A)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should be used.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05607652"/>
                  </a:ext>
                </a:extLst>
              </a:tr>
              <a:tr h="539238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3.4.5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 cases with stable/improved renal function but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incomplete renal response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(persistent proteinuria &gt;0.8-1 g/24h after at least one year of immunosuppressive treatment),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repeat biopsy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distinguish chronic from active kidney lesions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(4/C)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595621942"/>
                  </a:ext>
                </a:extLst>
              </a:tr>
              <a:tr h="552216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3.4.6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Mycophenolate may be combined with low dose of a calcineurin inhibitor in severe nephrotic syndrome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(2b/C)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or incomplete renal response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4/C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), in the absence of uncontrolled hypertension, high chronicity index at kidney biopsy and/or reduced GFR.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9.50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56983495"/>
                  </a:ext>
                </a:extLst>
              </a:tr>
            </a:tbl>
          </a:graphicData>
        </a:graphic>
      </p:graphicFrame>
      <p:sp>
        <p:nvSpPr>
          <p:cNvPr id="10" name="Título 4">
            <a:extLst>
              <a:ext uri="{FF2B5EF4-FFF2-40B4-BE49-F238E27FC236}">
                <a16:creationId xmlns:a16="http://schemas.microsoft.com/office/drawing/2014/main" xmlns="" id="{6E02C5A8-DC08-7B4E-B812-676A8AF69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44" y="225305"/>
            <a:ext cx="6945795" cy="634545"/>
          </a:xfrm>
        </p:spPr>
        <p:txBody>
          <a:bodyPr/>
          <a:lstStyle/>
          <a:p>
            <a:r>
              <a:rPr lang="en-GB" sz="2000">
                <a:solidFill>
                  <a:srgbClr val="0057B8"/>
                </a:solidFill>
              </a:rPr>
              <a:t>Summary Table Oxford Level of Evidence and Agreement</a:t>
            </a:r>
          </a:p>
        </p:txBody>
      </p:sp>
    </p:spTree>
    <p:extLst>
      <p:ext uri="{BB962C8B-B14F-4D97-AF65-F5344CB8AC3E}">
        <p14:creationId xmlns:p14="http://schemas.microsoft.com/office/powerpoint/2010/main" val="2887350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0031268A-458D-4A40-9E23-74BB8F3D8A7E}"/>
              </a:ext>
            </a:extLst>
          </p:cNvPr>
          <p:cNvGraphicFramePr>
            <a:graphicFrameLocks noGrp="1"/>
          </p:cNvGraphicFramePr>
          <p:nvPr/>
        </p:nvGraphicFramePr>
        <p:xfrm>
          <a:off x="342900" y="-59832983"/>
          <a:ext cx="4633815" cy="4614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0569">
                  <a:extLst>
                    <a:ext uri="{9D8B030D-6E8A-4147-A177-3AD203B41FA5}">
                      <a16:colId xmlns:a16="http://schemas.microsoft.com/office/drawing/2014/main" xmlns="" val="1243422317"/>
                    </a:ext>
                  </a:extLst>
                </a:gridCol>
                <a:gridCol w="813246">
                  <a:extLst>
                    <a:ext uri="{9D8B030D-6E8A-4147-A177-3AD203B41FA5}">
                      <a16:colId xmlns:a16="http://schemas.microsoft.com/office/drawing/2014/main" xmlns="" val="1102339456"/>
                    </a:ext>
                  </a:extLst>
                </a:gridCol>
              </a:tblGrid>
              <a:tr h="28736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Overarching principles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657790"/>
                  </a:ext>
                </a:extLst>
              </a:tr>
              <a:tr h="281765"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is a multisystem disease - occasionally limited to one or few organs - diagnosed on clinical grounds in the presence of characteristic serologic abnormalities.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SLE care is multidisciplinary, based on a shared patient-physician decision, and should consider individual, medical and societal costs. 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of organ-/life-threatening SLE includes an initial period of high-intensity immunosuppressive therapy to control disease activity, followed by a longer period of less intensive therapy to consolidate response and prevent relapses.</a:t>
                      </a:r>
                      <a:endParaRPr lang="en-US" sz="2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 pitchFamily="2" charset="2"/>
                        <a:buChar char=""/>
                      </a:pPr>
                      <a:r>
                        <a:rPr lang="en-US" sz="100">
                          <a:effectLst/>
                        </a:rPr>
                        <a:t>Treatment goals include long-term patient survival, prevention of organ damage and optimization of health-related quality of life.</a:t>
                      </a:r>
                      <a:r>
                        <a:rPr lang="en-US" sz="200">
                          <a:effectLst/>
                        </a:rPr>
                        <a:t>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1321702"/>
                  </a:ext>
                </a:extLst>
              </a:tr>
              <a:tr h="609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Recommendation/Statement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Level of agreement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9359435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Goals of treatment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43295429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in SLE should aim at remission or low disease activity (2b/B) and prevention of flares (2b/B) in all organs, maintained with the lowest possible dose of glucocorticoids.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06314970"/>
                  </a:ext>
                </a:extLst>
              </a:tr>
              <a:tr h="93101">
                <a:tc>
                  <a:txBody>
                    <a:bodyPr/>
                    <a:lstStyle/>
                    <a:p>
                      <a:pPr marL="240030" indent="-2400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1.2 Flares of SLE can be treated according to the severity of organ(s) involvement by adjusting ongoing therapies (glucocorticoids, immunomodulating agents) to higher doses, switching, or adding new therapies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8877005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283252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Hydroxychloroquine (HCQ)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55427785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HCQ is recommended for all patients with SLE (1b/A), unless contraindicated, at a dose not exceeding 5 mg/kg/real BW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99564649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the absence of risk factors for retinal toxicity, ophthalmologic screening (by visual fields examination and/or spectral domain-optical coherence tomography) should be performed at baseline, after 5 years, and yearly thereafter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2641237"/>
                  </a:ext>
                </a:extLst>
              </a:tr>
              <a:tr h="2873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Glucocorticoids (GC)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311121019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GC can be used at doses and route of administration that depend on the type and severity of organ involvement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0990843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Pulses of intravenous methylprednisolone (usually 250–1000 mg per day, for 1–3 days) provide immediate therapeutic effect and enable the use of lower starting dose of oral GC (3b/C).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7005455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00">
                          <a:effectLst/>
                        </a:rPr>
                        <a:t>  </a:t>
                      </a:r>
                      <a:r>
                        <a:rPr lang="en-US" sz="100">
                          <a:effectLst/>
                        </a:rPr>
                        <a:t>For chronic maintenance treatment, GC should be minimized to less than 7.5 mg/day (prednisone equivalent) (1b/B) and, when possible, withdrawn.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901402568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Prompt initiation of immunomodulatory agents can expedite the tapering/discontinuation of GC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399828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Immunosuppressive therapies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5384184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not responding to HCQ (alone or in combination with GC) or patients unable to reduce GC below doses acceptable for chronic use, addition of immunomodulating/immunosuppressive agents such as methotrexate, (1b/B) azathioprine (2b/C) or mycophenolate (2a/B) should be considered.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0466221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Immunomodulating/immunosuppressive agents can be included in the initial therapy in cases of organ-threatening disease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9211851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Cyclophosphamide can be used for severe organ- or life-threatening SLE as well as “rescue” therapy in patients not responding to other immunosuppressive agents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62721716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Biologics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617378656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with inadequate response to standard-of-care (combinations of HCQ and GC with or without immunosuppressive agents), defined as residual disease activity not allowing tapering of glucocorticoids and/or frequent relapses, add-on treatment with belimumab should be considered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9.20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52773070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organ-threatening disease refractory or with intolerance/contraindications to standard immunosuppressive agents, rituximab can be considered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10550300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Specific manifestations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21833455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Skin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33004889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First-line treatment of skin disease in SLE includes topical agents (GC, calcineurin inhibitors) (2b/B), antimalarials (HCQ, quinacrine) (1a/A) and/or systemic GC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22144809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non-responsive cases or cases requiring high-dose GC, methotrexate (3a/B), retinoids (4/C), dapsone (4/C) or mycophenolate (4/C) can be added.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8105233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Neuropsychiatric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088352437"/>
                  </a:ext>
                </a:extLst>
              </a:tr>
              <a:tr h="222439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Attribution to SLE - as opposed to non-SLE - related neuropsychiatric manifestations, is essential and can be facilitated by neuroimaging, investigation of cerebrospinal fluid, consideration of risk factors [type and timing of the manifestation in relation to the onset of lupus, patient age, non-neurological lupus activity, presence of antiphospholipid antibodies (aPL)] and exclusion of confounding factors (2b/C).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74782493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Treatment of SLE-related neuropsychiatric disease includes glucocorticoids/immunosuppressive agents for manifestations considered to reflect an inflammatory process (1b/A), and antiplatelet/anticoagulants for atherothrombotic/aPL-related manifestations (2b/C).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011478418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Hematologic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246903092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Acute treatment of lupus thrombocytopenia includes high-dose GC (including pulses of intravenous methylprednisolone) (4/C) and/or intravenous immunoglobulin G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555202351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of response, immunosuppressive/GC-sparing agents such as mycophenolate (2b/C), azathioprine (2b/C), or cyclosporine (4/C) can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838100885"/>
                  </a:ext>
                </a:extLst>
              </a:tr>
              <a:tr h="6192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12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Refractory cases can be treated with rituximab (3a/C) or cyclophosphamide (4/C). 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9.65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69625667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Renal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466931273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Early recognition of signs of renal involvement and - when present - performance of a diagnostic renal biopsy are essential to ensure optimal outcomes (2b/B).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925445274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(1a/A) or low-dose IV cyclophosphamide (2a/B) are recommended as initial (induction) treatment, as they have the best efficacy/toxicity ratio.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352105292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patients at high risk for renal failure (reduced glomerular filtration rate, histologic presence of fibrous crescents or fibrinoid necrosis, or tubular atrophy/interstitial fibrosis], similar regimens may be considered but high-dose IV cyclophosphamide can also be used (1b/A).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67303096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maintenance therapy, mycophenolate (1a/A) or azathioprine (1a/A) should be used.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9.75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233031965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 cases with stable/improved renal function but incomplete renal response (persistent proteinuria &gt;0.8-1 g/24h after at least one year of immunosuppressive treatment), repeat biopsy can distinguish chronic from active kidney lesions (4/C).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05745768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Mycophenolate may be combined with low dose of a calcineurin inhibitor in severe nephrotic syndrome (2b/C) or incomplete renal response (4/C), in the absence of uncontrolled hypertension, high chronicity index at kidney biopsy and/or reduced GFR.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9.50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74048184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 startAt="2"/>
                      </a:pPr>
                      <a:r>
                        <a:rPr lang="en-US" sz="100">
                          <a:effectLst/>
                        </a:rPr>
                        <a:t>Comorbidities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34873999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Antiphospholipid syndrome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90165381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All SLE patients should be screened at diagnosis for aPL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4136310098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with high-risk aPL profile (persistently positive medium/high titres or multiple positivity) may receive primary prophylaxis with antiplatelet agents (2a/C), especially if other atherosclerotic/thrombophilic factors are present, after balancing the bleeding hazard.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9.45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678222628"/>
                  </a:ext>
                </a:extLst>
              </a:tr>
              <a:tr h="93710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For secondary prevention (thrombosis, pregnancy complication/loss), the therapeutic approach should be the same as for primary anti-phospholipid syndrome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10.0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2361814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Infectious diseases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3337124001"/>
                  </a:ext>
                </a:extLst>
              </a:tr>
              <a:tr h="158075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SLE patients should be assessed for general and disease-related risk factors for infections, such as advanced age/frailty (–/D), diabetes mellitus (–/D), renal involvement (2b/B), immunosuppressive/biologic therapy (1b-2b/B-C) and use of GC (1a/A).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77635191"/>
                  </a:ext>
                </a:extLst>
              </a:tr>
              <a:tr h="61528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General preventative measures (including immunizations) and early recognition and treatment of infection/sepsis are recommended (–/D).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9.90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173213722"/>
                  </a:ext>
                </a:extLst>
              </a:tr>
              <a:tr h="29346">
                <a:tc>
                  <a:txBody>
                    <a:bodyPr/>
                    <a:lstStyle/>
                    <a:p>
                      <a:pPr marL="742950" lvl="1" indent="-28575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Cardiovascular disease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 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520311079"/>
                  </a:ext>
                </a:extLst>
              </a:tr>
              <a:tr h="190257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Patients with SLE should undergo regular assessment for traditional (1b/B-C) and disease-related risk factors for cardiovascular disease, including persistently active disease (1b/B), increased disease duration (1b/A), medium/high titres of aPL (1b/A), renal involvement (1b/B) (especially, persistent proteinuria and/or GFR &lt;60 ml/min) and chronic use of GC (1b/B).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2792287364"/>
                  </a:ext>
                </a:extLst>
              </a:tr>
              <a:tr h="125892">
                <a:tc>
                  <a:txBody>
                    <a:bodyPr/>
                    <a:lstStyle/>
                    <a:p>
                      <a:pPr marL="1143000" lvl="2" indent="-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">
                          <a:effectLst/>
                        </a:rPr>
                        <a:t>Based on their individual cardiovascular risk profile, SLE patients may be candidates for preventative strategies as in the general population, including low-dose aspirin (2b/D) and/or lipid-lowering agents (2b/D). 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">
                          <a:effectLst/>
                        </a:rPr>
                        <a:t>9.85</a:t>
                      </a:r>
                      <a:endParaRPr lang="en-US" sz="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777" marR="8777" marT="0" marB="0" anchor="ctr"/>
                </a:tc>
                <a:extLst>
                  <a:ext uri="{0D108BD9-81ED-4DB2-BD59-A6C34878D82A}">
                    <a16:rowId xmlns:a16="http://schemas.microsoft.com/office/drawing/2014/main" xmlns="" val="149926727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C91E5487-46F5-5547-8DA2-A0B2657026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359194"/>
              </p:ext>
            </p:extLst>
          </p:nvPr>
        </p:nvGraphicFramePr>
        <p:xfrm>
          <a:off x="257589" y="1287938"/>
          <a:ext cx="8628822" cy="519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5774">
                  <a:extLst>
                    <a:ext uri="{9D8B030D-6E8A-4147-A177-3AD203B41FA5}">
                      <a16:colId xmlns:a16="http://schemas.microsoft.com/office/drawing/2014/main" xmlns="" val="861804990"/>
                    </a:ext>
                  </a:extLst>
                </a:gridCol>
                <a:gridCol w="863048">
                  <a:extLst>
                    <a:ext uri="{9D8B030D-6E8A-4147-A177-3AD203B41FA5}">
                      <a16:colId xmlns:a16="http://schemas.microsoft.com/office/drawing/2014/main" xmlns="" val="151678296"/>
                    </a:ext>
                  </a:extLst>
                </a:gridCol>
              </a:tblGrid>
              <a:tr h="509411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Recommendation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r>
                        <a:rPr lang="en-US" sz="1000">
                          <a:latin typeface="+mn-lt"/>
                        </a:rPr>
                        <a:t>Level of agreement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8490169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marL="0" marR="0" lvl="1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Comorbidities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60597987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4.1 Antiphospholipid antibodies and antiphospholipid syndrome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6328403"/>
                  </a:ext>
                </a:extLst>
              </a:tr>
              <a:tr h="309158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4.1.1 All SLE patients should be screened at diagnosis for </a:t>
                      </a:r>
                      <a:r>
                        <a:rPr lang="en-US" sz="11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aPL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(1a/A)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24472863"/>
                  </a:ext>
                </a:extLst>
              </a:tr>
              <a:tr h="587783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4.1.2 SLE patients with high-risk </a:t>
                      </a:r>
                      <a:r>
                        <a:rPr lang="en-US" sz="11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aPL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profile (persistently positive medium/high </a:t>
                      </a:r>
                      <a:r>
                        <a:rPr lang="en-US" sz="11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titres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or multiple positivity)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may receive primary prophylaxis with antiplatelet agents 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(2a/C)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especially if other atherosclerotic/</a:t>
                      </a:r>
                      <a:r>
                        <a:rPr lang="en-US" sz="11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thrombophilic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factors are present, after balancing the bleeding hazard.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87369056"/>
                  </a:ext>
                </a:extLst>
              </a:tr>
              <a:tr h="391855">
                <a:tc>
                  <a:txBody>
                    <a:bodyPr/>
                    <a:lstStyle/>
                    <a:p>
                      <a:pPr marL="0" lvl="2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4.1.3 For secondary prevention (thrombosis, pregnancy complication/loss), the therapeutic approach should be the same as for primary anti-phospholipid syndrome </a:t>
                      </a: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(1b/B)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12716991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 Infectious diseases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04389939"/>
                  </a:ext>
                </a:extLst>
              </a:tr>
              <a:tr h="513581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4.2.1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SLE patients should be assessed for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general and disease-related risk factors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for infections, such as advanced age/frailty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–/D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), diabetes mellitus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–/D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), renal involvement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2b/B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), immunosuppressive/biologic therapy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1b-2b/B-C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 and use of GC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1a/A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9588890"/>
                  </a:ext>
                </a:extLst>
              </a:tr>
              <a:tr h="391855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4.2.2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General preventative measures (including immunizations) and early recognition and treatment of infection/sepsis are recommended (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–/D)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100">
                          <a:effectLst/>
                          <a:latin typeface="+mn-lt"/>
                        </a:rPr>
                        <a:t> 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9.90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87535836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7B8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4.3 Cardiovascular disease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Font typeface="+mj-lt"/>
                        <a:buNone/>
                      </a:pPr>
                      <a:endParaRPr lang="en-US" sz="1200" b="1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63713383"/>
                  </a:ext>
                </a:extLst>
              </a:tr>
              <a:tr h="684774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4.3.1 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with SLE should undergo regular assessment for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traditional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(1b/B-C) 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disease-related risk factors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cardiovascular disease, including persistently active disease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increased disease duration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(1b/A)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medium/high titres of </a:t>
                      </a:r>
                      <a:r>
                        <a:rPr lang="en-GB" sz="1100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(1b/A)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renal involvement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(especially, persistent proteinuria and/or GFR &lt;60 ml/min) and chronic use of GC </a:t>
                      </a:r>
                      <a:r>
                        <a:rPr lang="en-GB" sz="11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(1b/B)</a:t>
                      </a:r>
                      <a:r>
                        <a:rPr lang="en-GB" sz="11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100">
                        <a:solidFill>
                          <a:srgbClr val="0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05008623"/>
                  </a:ext>
                </a:extLst>
              </a:tr>
              <a:tr h="391855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4.3.2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Based on their individual cardiovascular risk profile, SLE patients may be candidates for preventative strategies as in the general population, including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low-dose aspirin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(2b/D)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and/or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lipid-lowering agents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(2b/D)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13757445"/>
                  </a:ext>
                </a:extLst>
              </a:tr>
            </a:tbl>
          </a:graphicData>
        </a:graphic>
      </p:graphicFrame>
      <p:sp>
        <p:nvSpPr>
          <p:cNvPr id="10" name="Título 4">
            <a:extLst>
              <a:ext uri="{FF2B5EF4-FFF2-40B4-BE49-F238E27FC236}">
                <a16:creationId xmlns:a16="http://schemas.microsoft.com/office/drawing/2014/main" xmlns="" id="{6E02C5A8-DC08-7B4E-B812-676A8AF69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44" y="225305"/>
            <a:ext cx="6945795" cy="634545"/>
          </a:xfrm>
        </p:spPr>
        <p:txBody>
          <a:bodyPr/>
          <a:lstStyle/>
          <a:p>
            <a:r>
              <a:rPr lang="en-GB" sz="2000">
                <a:solidFill>
                  <a:srgbClr val="0057B8"/>
                </a:solidFill>
              </a:rPr>
              <a:t>Summary Table Oxford Level of Evidence and Agreement</a:t>
            </a:r>
          </a:p>
        </p:txBody>
      </p:sp>
    </p:spTree>
    <p:extLst>
      <p:ext uri="{BB962C8B-B14F-4D97-AF65-F5344CB8AC3E}">
        <p14:creationId xmlns:p14="http://schemas.microsoft.com/office/powerpoint/2010/main" val="1263327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xmlns="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855731"/>
              </p:ext>
            </p:extLst>
          </p:nvPr>
        </p:nvGraphicFramePr>
        <p:xfrm>
          <a:off x="394403" y="1436914"/>
          <a:ext cx="8334376" cy="4499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147">
                  <a:extLst>
                    <a:ext uri="{9D8B030D-6E8A-4147-A177-3AD203B41FA5}">
                      <a16:colId xmlns:a16="http://schemas.microsoft.com/office/drawing/2014/main" xmlns="" val="2483487675"/>
                    </a:ext>
                  </a:extLst>
                </a:gridCol>
                <a:gridCol w="1083229">
                  <a:extLst>
                    <a:ext uri="{9D8B030D-6E8A-4147-A177-3AD203B41FA5}">
                      <a16:colId xmlns:a16="http://schemas.microsoft.com/office/drawing/2014/main" xmlns="" val="1915873303"/>
                    </a:ext>
                  </a:extLst>
                </a:gridCol>
              </a:tblGrid>
              <a:tr h="4235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38176849"/>
                  </a:ext>
                </a:extLst>
              </a:tr>
              <a:tr h="49568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The goal of treatment in lupus is to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control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activity of the disease and prevent flares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609051744"/>
                  </a:ext>
                </a:extLst>
              </a:tr>
              <a:tr h="495680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All patients with SLE should receive hydroxychloroquine, with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regular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monitoring for eye toxicity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736080627"/>
                  </a:ext>
                </a:extLst>
              </a:tr>
              <a:tr h="61111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Glucocorticoids (GC, cortisone) can help to control symptoms when the disease is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active.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In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the long-term its dose must not exceed 7.5 mg/day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of prednisone</a:t>
                      </a:r>
                      <a:endParaRPr lang="en-GB" sz="12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197114741"/>
                  </a:ext>
                </a:extLst>
              </a:tr>
              <a:tr h="61111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Immunosuppressive drugs such as methotrexate, azathioprine and mycophenolate can be used to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better control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the disease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and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allow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using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less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glucocorticoids</a:t>
                      </a:r>
                      <a:endParaRPr lang="en-GB" sz="1200" b="1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768198260"/>
                  </a:ext>
                </a:extLst>
              </a:tr>
              <a:tr h="61111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When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lupus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cannot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be controlled with the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conventional drugs biologic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drugs like belimumab or rituximab can be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55740809"/>
                  </a:ext>
                </a:extLst>
              </a:tr>
              <a:tr h="61111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Skin disease in lupus is initially treated with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creams/ointments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or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hydroxychloroquine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, with or without oral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glucocorticoids.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When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these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do not control the disease, </a:t>
                      </a:r>
                      <a:r>
                        <a:rPr lang="en-GB" sz="1200" b="1" noProof="0" dirty="0" err="1">
                          <a:solidFill>
                            <a:srgbClr val="000000"/>
                          </a:solidFill>
                        </a:rPr>
                        <a:t>immunosuppressives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 or biologics can be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321232557"/>
                  </a:ext>
                </a:extLst>
              </a:tr>
              <a:tr h="611112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Symptoms involving the brain and nervous system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are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not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always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due to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lupus. When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caused</a:t>
                      </a:r>
                      <a:r>
                        <a:rPr lang="en-GB" sz="1200" b="1" baseline="0" noProof="0" dirty="0" smtClean="0">
                          <a:solidFill>
                            <a:srgbClr val="000000"/>
                          </a:solidFill>
                        </a:rPr>
                        <a:t> by </a:t>
                      </a:r>
                      <a:r>
                        <a:rPr lang="en-GB" sz="1200" b="1" noProof="0" dirty="0" smtClean="0">
                          <a:solidFill>
                            <a:srgbClr val="000000"/>
                          </a:solidFill>
                        </a:rPr>
                        <a:t> lupus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, immunosuppressive drugs or aspirin/anticoagulants are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695495516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94607" y="251469"/>
            <a:ext cx="8334172" cy="634545"/>
          </a:xfrm>
        </p:spPr>
        <p:txBody>
          <a:bodyPr/>
          <a:lstStyle/>
          <a:p>
            <a:r>
              <a:rPr lang="en-GB" sz="2000">
                <a:solidFill>
                  <a:srgbClr val="0057B8"/>
                </a:solidFill>
              </a:rPr>
              <a:t>Summary of Recommendations in lay format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071A4B5-DCDD-4465-A56E-A7609A7F149B}"/>
              </a:ext>
            </a:extLst>
          </p:cNvPr>
          <p:cNvSpPr/>
          <p:nvPr/>
        </p:nvSpPr>
        <p:spPr>
          <a:xfrm>
            <a:off x="394607" y="6144866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r>
              <a:rPr kumimoji="0" lang="en-GB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/>
            </a:r>
            <a:br>
              <a:rPr kumimoji="0" lang="en-GB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xmlns="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035726"/>
              </p:ext>
            </p:extLst>
          </p:nvPr>
        </p:nvGraphicFramePr>
        <p:xfrm>
          <a:off x="394403" y="1405907"/>
          <a:ext cx="8334376" cy="4591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147">
                  <a:extLst>
                    <a:ext uri="{9D8B030D-6E8A-4147-A177-3AD203B41FA5}">
                      <a16:colId xmlns:a16="http://schemas.microsoft.com/office/drawing/2014/main" xmlns="" val="2483487675"/>
                    </a:ext>
                  </a:extLst>
                </a:gridCol>
                <a:gridCol w="1083229">
                  <a:extLst>
                    <a:ext uri="{9D8B030D-6E8A-4147-A177-3AD203B41FA5}">
                      <a16:colId xmlns:a16="http://schemas.microsoft.com/office/drawing/2014/main" xmlns="" val="1915873303"/>
                    </a:ext>
                  </a:extLst>
                </a:gridCol>
              </a:tblGrid>
              <a:tr h="4486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1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938176849"/>
                  </a:ext>
                </a:extLst>
              </a:tr>
              <a:tr h="64726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Severe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drops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in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platelets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or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low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blood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counts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from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smtClean="0">
                          <a:solidFill>
                            <a:srgbClr val="000000"/>
                          </a:solidFill>
                        </a:rPr>
                        <a:t>SLE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are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treated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with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GC and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immunosuppressive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drugs; in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case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of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relapses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,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rituximab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should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be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considered</a:t>
                      </a:r>
                      <a:endParaRPr lang="de-CH" sz="12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45525790"/>
                  </a:ext>
                </a:extLst>
              </a:tr>
              <a:tr h="64726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Biospy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of the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kidney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is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essential to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diagnose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kidney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involvement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in </a:t>
                      </a:r>
                      <a:r>
                        <a:rPr lang="de-CH" sz="1200" b="1" baseline="0" dirty="0" err="1" smtClean="0">
                          <a:solidFill>
                            <a:srgbClr val="000000"/>
                          </a:solidFill>
                        </a:rPr>
                        <a:t>lupus.I</a:t>
                      </a: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mmunosuppressive</a:t>
                      </a:r>
                      <a:r>
                        <a:rPr lang="de-CH" sz="12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drugs of first-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choice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are</a:t>
                      </a:r>
                      <a:r>
                        <a:rPr lang="de-CH" sz="12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mycophenolate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mofetil </a:t>
                      </a:r>
                      <a:r>
                        <a:rPr lang="de-CH" sz="1200" b="1" dirty="0" smtClean="0">
                          <a:solidFill>
                            <a:srgbClr val="000000"/>
                          </a:solidFill>
                        </a:rPr>
                        <a:t>and</a:t>
                      </a:r>
                      <a:r>
                        <a:rPr lang="de-CH" sz="12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 smtClean="0">
                          <a:solidFill>
                            <a:srgbClr val="000000"/>
                          </a:solidFill>
                        </a:rPr>
                        <a:t>cyclophosphamide</a:t>
                      </a:r>
                      <a:endParaRPr lang="de-CH" sz="12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220090282"/>
                  </a:ext>
                </a:extLst>
              </a:tr>
              <a:tr h="64726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A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second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kidney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biopsy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may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be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considered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in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cases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of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incomplete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response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after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one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year</a:t>
                      </a:r>
                      <a:r>
                        <a:rPr lang="de-CH" sz="1200" b="1" dirty="0">
                          <a:solidFill>
                            <a:srgbClr val="000000"/>
                          </a:solidFill>
                        </a:rPr>
                        <a:t> of </a:t>
                      </a:r>
                      <a:r>
                        <a:rPr lang="de-CH" sz="1200" b="1" dirty="0" err="1">
                          <a:solidFill>
                            <a:srgbClr val="000000"/>
                          </a:solidFill>
                        </a:rPr>
                        <a:t>treatment</a:t>
                      </a:r>
                      <a:endParaRPr lang="de-CH" sz="12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87526112"/>
                  </a:ext>
                </a:extLst>
              </a:tr>
              <a:tr h="647269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Patients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with lupus should be tested for antiphospholipid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antibodies,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because the latter are associated with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blood clots (thrombosis),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pregnancy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loses s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and other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complications</a:t>
                      </a:r>
                      <a:r>
                        <a:rPr lang="en-GB" sz="1200" b="1" baseline="0" dirty="0" smtClean="0">
                          <a:solidFill>
                            <a:srgbClr val="000000"/>
                          </a:solidFill>
                        </a:rPr>
                        <a:t> such as strokes. </a:t>
                      </a:r>
                      <a:endParaRPr lang="en-GB" sz="12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093208520"/>
                  </a:ext>
                </a:extLst>
              </a:tr>
              <a:tr h="647269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Patients with SLE have an increased risk for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infections</a:t>
                      </a:r>
                      <a:r>
                        <a:rPr lang="en-GB" sz="1200" b="1" baseline="0" dirty="0" smtClean="0">
                          <a:solidFill>
                            <a:srgbClr val="000000"/>
                          </a:solidFill>
                        </a:rPr>
                        <a:t> and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should be vaccinated against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influenza and pneumococcus, as well as human papilloma virus (adolescents)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/>
                        <a:t>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14330484"/>
                  </a:ext>
                </a:extLst>
              </a:tr>
              <a:tr h="90617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Patients with SLE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may suffer</a:t>
                      </a:r>
                      <a:r>
                        <a:rPr lang="en-GB" sz="1200" b="1" baseline="0" dirty="0" smtClean="0">
                          <a:solidFill>
                            <a:srgbClr val="000000"/>
                          </a:solidFill>
                        </a:rPr>
                        <a:t> more from heart attacks and strokes. To decrease the risk for these complications, quitting smoking, and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control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of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high 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blood pressure, </a:t>
                      </a:r>
                      <a:r>
                        <a:rPr lang="en-GB" sz="1200" b="1" noProof="0" dirty="0">
                          <a:solidFill>
                            <a:srgbClr val="000000"/>
                          </a:solidFill>
                        </a:rPr>
                        <a:t>dyslipidaemia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</a:rPr>
                        <a:t>, </a:t>
                      </a:r>
                      <a:r>
                        <a:rPr lang="en-GB" sz="1200" b="1" dirty="0" smtClean="0">
                          <a:solidFill>
                            <a:srgbClr val="000000"/>
                          </a:solidFill>
                        </a:rPr>
                        <a:t>diabetes are essential. </a:t>
                      </a:r>
                      <a:endParaRPr lang="en-GB" sz="12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CH" sz="1200" b="1" dirty="0"/>
                        <a:t>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728741592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94607" y="251469"/>
            <a:ext cx="8334172" cy="634545"/>
          </a:xfrm>
        </p:spPr>
        <p:txBody>
          <a:bodyPr/>
          <a:lstStyle/>
          <a:p>
            <a:r>
              <a:rPr lang="en-GB" sz="2000">
                <a:solidFill>
                  <a:srgbClr val="0057B8"/>
                </a:solidFill>
              </a:rPr>
              <a:t>Summary of Recommendations in lay format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071A4B5-DCDD-4465-A56E-A7609A7F149B}"/>
              </a:ext>
            </a:extLst>
          </p:cNvPr>
          <p:cNvSpPr/>
          <p:nvPr/>
        </p:nvSpPr>
        <p:spPr>
          <a:xfrm>
            <a:off x="394607" y="6144866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r>
              <a:rPr kumimoji="0" lang="en-GB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/>
            </a:r>
            <a:br>
              <a:rPr kumimoji="0" lang="en-GB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581306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307902" y="331322"/>
            <a:ext cx="8334172" cy="634545"/>
          </a:xfrm>
        </p:spPr>
        <p:txBody>
          <a:bodyPr/>
          <a:lstStyle/>
          <a:p>
            <a:r>
              <a:rPr lang="en-GB">
                <a:solidFill>
                  <a:srgbClr val="0057B8"/>
                </a:solidFill>
              </a:rPr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ED05D670-BE44-9A47-AF18-0F38A6ADE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059040"/>
              </p:ext>
            </p:extLst>
          </p:nvPr>
        </p:nvGraphicFramePr>
        <p:xfrm>
          <a:off x="1015508" y="1830246"/>
          <a:ext cx="6918960" cy="48209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675380">
                  <a:extLst>
                    <a:ext uri="{9D8B030D-6E8A-4147-A177-3AD203B41FA5}">
                      <a16:colId xmlns:a16="http://schemas.microsoft.com/office/drawing/2014/main" xmlns="" val="3050937964"/>
                    </a:ext>
                  </a:extLst>
                </a:gridCol>
                <a:gridCol w="3243580">
                  <a:extLst>
                    <a:ext uri="{9D8B030D-6E8A-4147-A177-3AD203B41FA5}">
                      <a16:colId xmlns:a16="http://schemas.microsoft.com/office/drawing/2014/main" xmlns="" val="21009613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Kostopoulou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 (SLR fellow #2)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rgbClr val="000000"/>
                          </a:solidFill>
                        </a:rPr>
                        <a:t>JN. Larsen (</a:t>
                      </a:r>
                      <a:r>
                        <a:rPr lang="en-US" sz="1600" b="0" i="1">
                          <a:solidFill>
                            <a:srgbClr val="000000"/>
                          </a:solidFill>
                        </a:rPr>
                        <a:t>nurse</a:t>
                      </a:r>
                      <a:r>
                        <a:rPr lang="en-US" sz="1600" b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b="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175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Alunno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</a:rPr>
                        <a:t>EMEUNET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K.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Lerstrom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</a:rPr>
                        <a:t>patient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4762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Aringer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G Moroni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5890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I.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Bajema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Mosca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068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JN.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Boletis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M. Schneider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3460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R.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Cervera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JS. Smolen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2357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Doria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E.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Svenugsson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106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C. Gordon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V.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Tesar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2119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M.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Govoni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Tincani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0964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F. 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Houssiau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AM. </a:t>
                      </a:r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Troldborg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</a:rPr>
                        <a:t>EMEUNET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228603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D. Jayne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R. Van Vollenhoven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6291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err="1">
                          <a:solidFill>
                            <a:srgbClr val="000000"/>
                          </a:solidFill>
                        </a:rPr>
                        <a:t>M.Kouloumas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1600" i="1">
                          <a:solidFill>
                            <a:srgbClr val="000000"/>
                          </a:solidFill>
                        </a:rPr>
                        <a:t>patient</a:t>
                      </a:r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G. </a:t>
                      </a:r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Bertsias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 (methodologist)</a:t>
                      </a:r>
                      <a:endParaRPr lang="en-US" sz="1600" b="1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253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0000"/>
                          </a:solidFill>
                        </a:rPr>
                        <a:t>A. Kuhn</a:t>
                      </a:r>
                      <a:endParaRPr lang="en-US" sz="1600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D. </a:t>
                      </a:r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Boumpas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convenor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600" b="1" i="1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3131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14A9166-C264-5E49-8A80-2C743C92100E}"/>
              </a:ext>
            </a:extLst>
          </p:cNvPr>
          <p:cNvSpPr txBox="1"/>
          <p:nvPr/>
        </p:nvSpPr>
        <p:spPr>
          <a:xfrm>
            <a:off x="994154" y="1491692"/>
            <a:ext cx="1385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Task Force</a:t>
            </a:r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A431CCB-54A6-E945-8706-43E3B4BB1CAA}"/>
              </a:ext>
            </a:extLst>
          </p:cNvPr>
          <p:cNvSpPr txBox="1"/>
          <p:nvPr/>
        </p:nvSpPr>
        <p:spPr>
          <a:xfrm>
            <a:off x="2556255" y="6659143"/>
            <a:ext cx="65227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der </a:t>
            </a:r>
            <a:r>
              <a:rPr lang="en-US" sz="900" b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Heijde</a:t>
            </a:r>
            <a:r>
              <a:rPr lang="en-US" sz="9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D, et al. </a:t>
            </a:r>
            <a:r>
              <a:rPr lang="en-US" sz="900" b="0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 Rheum Dis</a:t>
            </a:r>
            <a:r>
              <a:rPr lang="en-US" sz="900" b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2015; 74: 8-13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40CD0E-161A-AF48-9F88-0EACC863E256}"/>
              </a:ext>
            </a:extLst>
          </p:cNvPr>
          <p:cNvSpPr txBox="1"/>
          <p:nvPr/>
        </p:nvSpPr>
        <p:spPr>
          <a:xfrm>
            <a:off x="3328416" y="167640"/>
            <a:ext cx="5663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US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of the EULAR Recommendations for the management of SLE</a:t>
            </a:r>
          </a:p>
        </p:txBody>
      </p:sp>
      <p:sp>
        <p:nvSpPr>
          <p:cNvPr id="6" name="ZoneTexte 2">
            <a:extLst>
              <a:ext uri="{FF2B5EF4-FFF2-40B4-BE49-F238E27FC236}">
                <a16:creationId xmlns:a16="http://schemas.microsoft.com/office/drawing/2014/main" xmlns="" id="{7186DFBD-B018-CD46-AB90-17DBE07155C7}"/>
              </a:ext>
            </a:extLst>
          </p:cNvPr>
          <p:cNvSpPr txBox="1"/>
          <p:nvPr/>
        </p:nvSpPr>
        <p:spPr>
          <a:xfrm>
            <a:off x="3099973" y="1799926"/>
            <a:ext cx="253468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Consensual approach</a:t>
            </a:r>
          </a:p>
        </p:txBody>
      </p:sp>
      <p:sp>
        <p:nvSpPr>
          <p:cNvPr id="7" name="ZoneTexte 4">
            <a:extLst>
              <a:ext uri="{FF2B5EF4-FFF2-40B4-BE49-F238E27FC236}">
                <a16:creationId xmlns:a16="http://schemas.microsoft.com/office/drawing/2014/main" xmlns="" id="{721C8F15-ADE9-A64D-AFE3-E2EE1B6E2914}"/>
              </a:ext>
            </a:extLst>
          </p:cNvPr>
          <p:cNvSpPr txBox="1"/>
          <p:nvPr/>
        </p:nvSpPr>
        <p:spPr>
          <a:xfrm>
            <a:off x="2453720" y="3241304"/>
            <a:ext cx="386341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Systematic literature research (SLR)</a:t>
            </a:r>
          </a:p>
        </p:txBody>
      </p:sp>
      <p:sp>
        <p:nvSpPr>
          <p:cNvPr id="8" name="ZoneTexte 5">
            <a:extLst>
              <a:ext uri="{FF2B5EF4-FFF2-40B4-BE49-F238E27FC236}">
                <a16:creationId xmlns:a16="http://schemas.microsoft.com/office/drawing/2014/main" xmlns="" id="{825A1330-C221-2345-9CE2-18F004F694F4}"/>
              </a:ext>
            </a:extLst>
          </p:cNvPr>
          <p:cNvSpPr txBox="1"/>
          <p:nvPr/>
        </p:nvSpPr>
        <p:spPr>
          <a:xfrm>
            <a:off x="3115993" y="5147061"/>
            <a:ext cx="253468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sz="1600" b="1">
                <a:solidFill>
                  <a:srgbClr val="000000"/>
                </a:solidFill>
                <a:ea typeface="+mn-ea"/>
                <a:cs typeface="+mn-cs"/>
              </a:rPr>
              <a:t>Consensual approach</a:t>
            </a:r>
          </a:p>
        </p:txBody>
      </p:sp>
      <p:sp>
        <p:nvSpPr>
          <p:cNvPr id="9" name="ZoneTexte 6">
            <a:extLst>
              <a:ext uri="{FF2B5EF4-FFF2-40B4-BE49-F238E27FC236}">
                <a16:creationId xmlns:a16="http://schemas.microsoft.com/office/drawing/2014/main" xmlns="" id="{176E36D7-699F-D249-912C-D1F83FBF2B6F}"/>
              </a:ext>
            </a:extLst>
          </p:cNvPr>
          <p:cNvSpPr txBox="1"/>
          <p:nvPr/>
        </p:nvSpPr>
        <p:spPr>
          <a:xfrm>
            <a:off x="2458474" y="6097982"/>
            <a:ext cx="384042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 eaLnBrk="1" hangingPunct="1">
              <a:spcBef>
                <a:spcPct val="0"/>
              </a:spcBef>
            </a:pPr>
            <a:r>
              <a:rPr lang="fr-FR" sz="2000" b="1">
                <a:solidFill>
                  <a:srgbClr val="000000"/>
                </a:solidFill>
                <a:ea typeface="+mn-ea"/>
                <a:cs typeface="+mn-cs"/>
              </a:rPr>
              <a:t>FINAL </a:t>
            </a:r>
            <a:r>
              <a:rPr lang="en-GB" sz="2000" b="1">
                <a:solidFill>
                  <a:srgbClr val="000000"/>
                </a:solidFill>
                <a:ea typeface="+mn-ea"/>
                <a:cs typeface="+mn-cs"/>
              </a:rPr>
              <a:t>Recommendations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D7DBFC9-1670-AB48-8A51-0F2CF4B0708B}"/>
              </a:ext>
            </a:extLst>
          </p:cNvPr>
          <p:cNvSpPr txBox="1"/>
          <p:nvPr/>
        </p:nvSpPr>
        <p:spPr>
          <a:xfrm>
            <a:off x="4766814" y="2372830"/>
            <a:ext cx="4019377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Main research questions </a:t>
            </a:r>
            <a:r>
              <a:rPr lang="en-US" sz="1600" b="0">
                <a:solidFill>
                  <a:srgbClr val="002060"/>
                </a:solidFill>
              </a:rPr>
              <a:t>(including specific topics of interest)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E73D069-5C56-5649-AE11-4694E08D0D69}"/>
              </a:ext>
            </a:extLst>
          </p:cNvPr>
          <p:cNvSpPr txBox="1"/>
          <p:nvPr/>
        </p:nvSpPr>
        <p:spPr>
          <a:xfrm>
            <a:off x="4621040" y="3883617"/>
            <a:ext cx="4356859" cy="118069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Extrapolation of the SLR results </a:t>
            </a:r>
            <a:r>
              <a:rPr lang="en-US" sz="1600" b="0">
                <a:solidFill>
                  <a:srgbClr val="002060"/>
                </a:solidFill>
              </a:rPr>
              <a:t>to inform clinically relevant topics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0" i="1">
                <a:solidFill>
                  <a:srgbClr val="002060"/>
                </a:solidFill>
              </a:rPr>
              <a:t>Draft of initial statements </a:t>
            </a:r>
            <a:r>
              <a:rPr lang="en-US" sz="1600" b="0">
                <a:solidFill>
                  <a:srgbClr val="002060"/>
                </a:solidFill>
              </a:rPr>
              <a:t>based on available evidence and expert opinion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293BF4B9-81F0-9341-A407-0456424E6F6C}"/>
              </a:ext>
            </a:extLst>
          </p:cNvPr>
          <p:cNvCxnSpPr/>
          <p:nvPr/>
        </p:nvCxnSpPr>
        <p:spPr>
          <a:xfrm>
            <a:off x="4367314" y="2347221"/>
            <a:ext cx="0" cy="667648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969A8F71-838E-2740-AC59-76B18B5EDACD}"/>
              </a:ext>
            </a:extLst>
          </p:cNvPr>
          <p:cNvCxnSpPr/>
          <p:nvPr/>
        </p:nvCxnSpPr>
        <p:spPr>
          <a:xfrm>
            <a:off x="4367314" y="3837897"/>
            <a:ext cx="0" cy="11520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xmlns="" id="{EF767BCD-1679-0F4D-8452-7A4055728592}"/>
              </a:ext>
            </a:extLst>
          </p:cNvPr>
          <p:cNvCxnSpPr/>
          <p:nvPr/>
        </p:nvCxnSpPr>
        <p:spPr>
          <a:xfrm>
            <a:off x="4367314" y="5650929"/>
            <a:ext cx="0" cy="3600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>
            <a:extLst>
              <a:ext uri="{FF2B5EF4-FFF2-40B4-BE49-F238E27FC236}">
                <a16:creationId xmlns:a16="http://schemas.microsoft.com/office/drawing/2014/main" xmlns="" id="{6D1AB5CB-2E4D-8448-A37E-6DD3CE56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ítulo 4">
            <a:extLst>
              <a:ext uri="{FF2B5EF4-FFF2-40B4-BE49-F238E27FC236}">
                <a16:creationId xmlns:a16="http://schemas.microsoft.com/office/drawing/2014/main" xmlns="" id="{3B77805E-BE6E-0841-AE18-F1DC611E8556}"/>
              </a:ext>
            </a:extLst>
          </p:cNvPr>
          <p:cNvSpPr txBox="1">
            <a:spLocks/>
          </p:cNvSpPr>
          <p:nvPr/>
        </p:nvSpPr>
        <p:spPr>
          <a:xfrm>
            <a:off x="466928" y="1232470"/>
            <a:ext cx="8334172" cy="634545"/>
          </a:xfrm>
        </p:spPr>
        <p:txBody>
          <a:bodyPr/>
          <a:lstStyle>
            <a:lvl1pPr eaLnBrk="1" hangingPunct="1">
              <a:spcBef>
                <a:spcPct val="0"/>
              </a:spcBef>
              <a:defRPr sz="2800" b="0" i="0">
                <a:solidFill>
                  <a:srgbClr val="0056B9"/>
                </a:solidFill>
                <a:latin typeface="+mj-lt"/>
                <a:cs typeface="+mj-cs"/>
              </a:defRPr>
            </a:lvl1pPr>
            <a:lvl2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2pPr>
            <a:lvl3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3pPr>
            <a:lvl4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4pPr>
            <a:lvl5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sz="2400"/>
              <a:t>Methods/methodological</a:t>
            </a:r>
            <a:r>
              <a:rPr lang="es-ES" sz="2400"/>
              <a:t> </a:t>
            </a:r>
            <a:r>
              <a:rPr lang="es-ES" sz="2400" err="1"/>
              <a:t>approach</a:t>
            </a:r>
            <a:endParaRPr lang="es-ES" sz="2400"/>
          </a:p>
        </p:txBody>
      </p:sp>
    </p:spTree>
    <p:extLst>
      <p:ext uri="{BB962C8B-B14F-4D97-AF65-F5344CB8AC3E}">
        <p14:creationId xmlns:p14="http://schemas.microsoft.com/office/powerpoint/2010/main" val="210591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40CD0E-161A-AF48-9F88-0EACC863E256}"/>
              </a:ext>
            </a:extLst>
          </p:cNvPr>
          <p:cNvSpPr txBox="1"/>
          <p:nvPr/>
        </p:nvSpPr>
        <p:spPr>
          <a:xfrm>
            <a:off x="3413760" y="167640"/>
            <a:ext cx="55778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US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of the EULAR Recommendations for the management of SLE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xmlns="" id="{6D1AB5CB-2E4D-8448-A37E-6DD3CE56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ítulo 4">
            <a:extLst>
              <a:ext uri="{FF2B5EF4-FFF2-40B4-BE49-F238E27FC236}">
                <a16:creationId xmlns:a16="http://schemas.microsoft.com/office/drawing/2014/main" xmlns="" id="{3B77805E-BE6E-0841-AE18-F1DC611E8556}"/>
              </a:ext>
            </a:extLst>
          </p:cNvPr>
          <p:cNvSpPr txBox="1">
            <a:spLocks/>
          </p:cNvSpPr>
          <p:nvPr/>
        </p:nvSpPr>
        <p:spPr>
          <a:xfrm>
            <a:off x="466928" y="1232470"/>
            <a:ext cx="8334172" cy="634545"/>
          </a:xfrm>
        </p:spPr>
        <p:txBody>
          <a:bodyPr/>
          <a:lstStyle>
            <a:lvl1pPr eaLnBrk="1" hangingPunct="1">
              <a:spcBef>
                <a:spcPct val="0"/>
              </a:spcBef>
              <a:defRPr sz="2800" b="0" i="0">
                <a:solidFill>
                  <a:srgbClr val="0056B9"/>
                </a:solidFill>
                <a:latin typeface="+mj-lt"/>
                <a:cs typeface="+mj-cs"/>
              </a:defRPr>
            </a:lvl1pPr>
            <a:lvl2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2pPr>
            <a:lvl3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3pPr>
            <a:lvl4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4pPr>
            <a:lvl5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sz="2400"/>
              <a:t>Methods/methodological</a:t>
            </a:r>
            <a:r>
              <a:rPr lang="es-ES" sz="2400"/>
              <a:t> </a:t>
            </a:r>
            <a:r>
              <a:rPr lang="es-ES" sz="2400" err="1"/>
              <a:t>approach</a:t>
            </a:r>
            <a:endParaRPr lang="es-ES" sz="240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xmlns="" id="{8E75F1E4-B690-AE43-96FF-67F8E0FC3DE9}"/>
              </a:ext>
            </a:extLst>
          </p:cNvPr>
          <p:cNvSpPr txBox="1">
            <a:spLocks/>
          </p:cNvSpPr>
          <p:nvPr/>
        </p:nvSpPr>
        <p:spPr>
          <a:xfrm>
            <a:off x="277876" y="1867015"/>
            <a:ext cx="8801099" cy="482334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  <a:buFont typeface="Wingdings" charset="2"/>
              <a:buAutoNum type="alphaUcPeriod"/>
            </a:pPr>
            <a:r>
              <a:rPr lang="en-US" sz="1600" b="1" kern="0">
                <a:solidFill>
                  <a:srgbClr val="000000"/>
                </a:solidFill>
              </a:rPr>
              <a:t>Pharmacologic treatment of SLE </a:t>
            </a:r>
            <a:r>
              <a:rPr lang="en-US" sz="1600" b="0" kern="0">
                <a:solidFill>
                  <a:srgbClr val="000000"/>
                </a:solidFill>
              </a:rPr>
              <a:t>(Questions 1 to 5)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Glucocorticoids</a:t>
            </a:r>
            <a:r>
              <a:rPr lang="en-US" sz="1600" b="0" kern="0">
                <a:solidFill>
                  <a:srgbClr val="000000"/>
                </a:solidFill>
              </a:rPr>
              <a:t>   </a:t>
            </a:r>
            <a:r>
              <a:rPr lang="en-US" sz="1500" b="0" kern="0">
                <a:solidFill>
                  <a:srgbClr val="000000"/>
                </a:solidFill>
              </a:rPr>
              <a:t>(different regimens; acute versus chronic treatment; “safe” dose; tapering schemes; steroid-free regimens)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Antimalarials</a:t>
            </a:r>
            <a:r>
              <a:rPr lang="en-US" sz="1500" b="0" kern="0">
                <a:solidFill>
                  <a:srgbClr val="000000"/>
                </a:solidFill>
              </a:rPr>
              <a:t>    (optimal dose during maintenance)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 err="1">
                <a:solidFill>
                  <a:srgbClr val="000000"/>
                </a:solidFill>
              </a:rPr>
              <a:t>Immunosuppressives</a:t>
            </a:r>
            <a:r>
              <a:rPr lang="en-US" sz="1600" b="1" kern="0">
                <a:solidFill>
                  <a:srgbClr val="000000"/>
                </a:solidFill>
              </a:rPr>
              <a:t>/</a:t>
            </a:r>
            <a:r>
              <a:rPr lang="en-US" sz="1600" b="1" kern="0" err="1">
                <a:solidFill>
                  <a:srgbClr val="000000"/>
                </a:solidFill>
              </a:rPr>
              <a:t>cytotoxics</a:t>
            </a:r>
            <a:r>
              <a:rPr lang="en-US" sz="1500" b="1" kern="0">
                <a:solidFill>
                  <a:srgbClr val="000000"/>
                </a:solidFill>
              </a:rPr>
              <a:t>  </a:t>
            </a:r>
            <a:r>
              <a:rPr lang="en-US" sz="1500" b="0" kern="0">
                <a:solidFill>
                  <a:srgbClr val="000000"/>
                </a:solidFill>
              </a:rPr>
              <a:t>  (methotrexate, azathioprine, mycophenolate, cyclophosphamide)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Calcineurin inhibitors (CNIs)     </a:t>
            </a:r>
            <a:r>
              <a:rPr lang="en-US" sz="1500" b="0" kern="0">
                <a:solidFill>
                  <a:srgbClr val="000000"/>
                </a:solidFill>
              </a:rPr>
              <a:t>(use in renal and non-renal lupus)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Biologics      </a:t>
            </a:r>
            <a:r>
              <a:rPr lang="en-US" sz="1500" b="0" kern="0">
                <a:solidFill>
                  <a:srgbClr val="000000"/>
                </a:solidFill>
              </a:rPr>
              <a:t>(evidence on belimumab and off-label agents; indications and use as induction versus maintenance) </a:t>
            </a:r>
          </a:p>
          <a:p>
            <a:pPr marL="514350" indent="-514350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  <a:buFont typeface="Wingdings" charset="2"/>
              <a:buAutoNum type="alphaUcPeriod"/>
            </a:pPr>
            <a:r>
              <a:rPr lang="en-US" sz="1600" b="1" kern="0">
                <a:solidFill>
                  <a:srgbClr val="000000"/>
                </a:solidFill>
              </a:rPr>
              <a:t>Management of specific manifestations </a:t>
            </a:r>
            <a:r>
              <a:rPr lang="en-US" sz="1600" b="0" kern="0">
                <a:solidFill>
                  <a:srgbClr val="000000"/>
                </a:solidFill>
              </a:rPr>
              <a:t>(Questions 6 to 10)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Skin manifestations     </a:t>
            </a:r>
            <a:r>
              <a:rPr lang="en-US" sz="1500" b="0" kern="0">
                <a:solidFill>
                  <a:srgbClr val="000000"/>
                </a:solidFill>
              </a:rPr>
              <a:t>(topical and systemic treatments; according to different subtypes) 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Lupus Nephritis </a:t>
            </a:r>
            <a:r>
              <a:rPr lang="en-US" sz="1500" b="0" kern="0">
                <a:solidFill>
                  <a:srgbClr val="000000"/>
                </a:solidFill>
              </a:rPr>
              <a:t>  (comparative efficacy of induction regimens; long-term efficacy data; role of CNIs in multi-target regimens)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NPSLE</a:t>
            </a:r>
            <a:r>
              <a:rPr lang="en-US" sz="1500" b="0" kern="0">
                <a:solidFill>
                  <a:srgbClr val="000000"/>
                </a:solidFill>
              </a:rPr>
              <a:t>     (attribution of NP events; indications for immunosuppressive or biologic treatment)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APS</a:t>
            </a:r>
          </a:p>
          <a:p>
            <a:pPr lvl="1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</a:pPr>
            <a:r>
              <a:rPr lang="en-US" sz="1600" b="1" kern="0">
                <a:solidFill>
                  <a:srgbClr val="000000"/>
                </a:solidFill>
              </a:rPr>
              <a:t>SLE flares   </a:t>
            </a:r>
            <a:r>
              <a:rPr lang="en-US" sz="1500" b="0" kern="0">
                <a:solidFill>
                  <a:srgbClr val="000000"/>
                </a:solidFill>
              </a:rPr>
              <a:t> (prevention of flares; therapeutic agents specifically tested for flares)</a:t>
            </a:r>
            <a:endParaRPr lang="en-US" sz="1600" b="1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3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40CD0E-161A-AF48-9F88-0EACC863E256}"/>
              </a:ext>
            </a:extLst>
          </p:cNvPr>
          <p:cNvSpPr txBox="1"/>
          <p:nvPr/>
        </p:nvSpPr>
        <p:spPr>
          <a:xfrm>
            <a:off x="3962400" y="167640"/>
            <a:ext cx="502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en-US" sz="110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of the EULAR Recommendations for the management of SLE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xmlns="" id="{6D1AB5CB-2E4D-8448-A37E-6DD3CE56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ítulo 4">
            <a:extLst>
              <a:ext uri="{FF2B5EF4-FFF2-40B4-BE49-F238E27FC236}">
                <a16:creationId xmlns:a16="http://schemas.microsoft.com/office/drawing/2014/main" xmlns="" id="{3B77805E-BE6E-0841-AE18-F1DC611E8556}"/>
              </a:ext>
            </a:extLst>
          </p:cNvPr>
          <p:cNvSpPr txBox="1">
            <a:spLocks/>
          </p:cNvSpPr>
          <p:nvPr/>
        </p:nvSpPr>
        <p:spPr>
          <a:xfrm>
            <a:off x="466928" y="1232470"/>
            <a:ext cx="8334172" cy="634545"/>
          </a:xfrm>
        </p:spPr>
        <p:txBody>
          <a:bodyPr/>
          <a:lstStyle>
            <a:lvl1pPr eaLnBrk="1" hangingPunct="1">
              <a:spcBef>
                <a:spcPct val="0"/>
              </a:spcBef>
              <a:defRPr sz="2800" b="0" i="0">
                <a:solidFill>
                  <a:srgbClr val="0056B9"/>
                </a:solidFill>
                <a:latin typeface="+mj-lt"/>
                <a:cs typeface="+mj-cs"/>
              </a:defRPr>
            </a:lvl1pPr>
            <a:lvl2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2pPr>
            <a:lvl3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3pPr>
            <a:lvl4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4pPr>
            <a:lvl5pPr eaLnBrk="1" hangingPunct="1">
              <a:spcBef>
                <a:spcPct val="0"/>
              </a:spcBef>
              <a:defRPr i="1">
                <a:solidFill>
                  <a:srgbClr val="058AD4"/>
                </a:solidFill>
                <a:latin typeface="Arial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i="1">
                <a:solidFill>
                  <a:srgbClr val="058AD4"/>
                </a:solidFill>
                <a:latin typeface="Arial" pitchFamily="34" charset="0"/>
              </a:defRPr>
            </a:lvl9pPr>
          </a:lstStyle>
          <a:p>
            <a:r>
              <a:rPr lang="en-GB" sz="2400"/>
              <a:t>Methods/methodological</a:t>
            </a:r>
            <a:r>
              <a:rPr lang="es-ES" sz="2400"/>
              <a:t> </a:t>
            </a:r>
            <a:r>
              <a:rPr lang="es-ES" sz="2400" err="1"/>
              <a:t>approach</a:t>
            </a:r>
            <a:endParaRPr lang="es-ES" sz="240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xmlns="" id="{8E75F1E4-B690-AE43-96FF-67F8E0FC3DE9}"/>
              </a:ext>
            </a:extLst>
          </p:cNvPr>
          <p:cNvSpPr txBox="1">
            <a:spLocks/>
          </p:cNvSpPr>
          <p:nvPr/>
        </p:nvSpPr>
        <p:spPr>
          <a:xfrm>
            <a:off x="277876" y="1946527"/>
            <a:ext cx="8801099" cy="482334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514350" lvl="0" indent="-51435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+mj-lt"/>
              <a:buAutoNum type="alphaUcPeriod" startAt="3"/>
            </a:pPr>
            <a:r>
              <a:rPr lang="en-US" sz="1600">
                <a:solidFill>
                  <a:srgbClr val="000000"/>
                </a:solidFill>
                <a:ea typeface="+mn-ea"/>
              </a:rPr>
              <a:t>Monitoring SLE and treatment targets </a:t>
            </a:r>
            <a:r>
              <a:rPr lang="en-US" sz="1600" b="0">
                <a:solidFill>
                  <a:srgbClr val="000000"/>
                </a:solidFill>
                <a:ea typeface="+mn-ea"/>
              </a:rPr>
              <a:t>(Questions 11 to 13)</a:t>
            </a:r>
          </a:p>
          <a:p>
            <a:pPr marL="685800" lvl="1" indent="-22860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ea typeface="+mn-ea"/>
              </a:rPr>
              <a:t>Assessment of disease activity and organ damage </a:t>
            </a:r>
            <a:r>
              <a:rPr lang="en-US" sz="1500" b="0">
                <a:solidFill>
                  <a:srgbClr val="000000"/>
                </a:solidFill>
                <a:ea typeface="+mn-ea"/>
              </a:rPr>
              <a:t>  (how often, by what means)</a:t>
            </a:r>
          </a:p>
          <a:p>
            <a:pPr marL="685800" lvl="1" indent="-22860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ea typeface="+mn-ea"/>
              </a:rPr>
              <a:t>Therapeutic target(s)</a:t>
            </a:r>
          </a:p>
          <a:p>
            <a:pPr marL="685800" lvl="1" indent="-22860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ea typeface="+mn-ea"/>
              </a:rPr>
              <a:t>Duration of maintenance immunosuppressive/biologic treatment</a:t>
            </a:r>
          </a:p>
          <a:p>
            <a:pPr marL="514350" lvl="0" indent="-51435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AutoNum type="alphaUcPeriod" startAt="3"/>
            </a:pPr>
            <a:endParaRPr lang="en-US" sz="1600">
              <a:solidFill>
                <a:srgbClr val="000000"/>
              </a:solidFill>
              <a:ea typeface="+mn-ea"/>
            </a:endParaRPr>
          </a:p>
          <a:p>
            <a:pPr marL="514350" lvl="0" indent="-51435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AutoNum type="alphaUcPeriod" startAt="3"/>
            </a:pPr>
            <a:r>
              <a:rPr lang="en-US" sz="1600">
                <a:solidFill>
                  <a:srgbClr val="000000"/>
                </a:solidFill>
                <a:ea typeface="+mn-ea"/>
              </a:rPr>
              <a:t>Comorbidities and adjunct therapy </a:t>
            </a:r>
            <a:r>
              <a:rPr lang="en-US" sz="1600" b="0">
                <a:solidFill>
                  <a:srgbClr val="000000"/>
                </a:solidFill>
                <a:ea typeface="+mn-ea"/>
              </a:rPr>
              <a:t>(Question 14)</a:t>
            </a:r>
          </a:p>
          <a:p>
            <a:pPr marL="685800" lvl="1" indent="-228600" fontAlgn="auto"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600">
                <a:solidFill>
                  <a:srgbClr val="000000"/>
                </a:solidFill>
                <a:ea typeface="+mn-ea"/>
              </a:rPr>
              <a:t>Focus on cardiovascular disease and infections</a:t>
            </a:r>
            <a:r>
              <a:rPr lang="en-US" sz="1600" b="0">
                <a:solidFill>
                  <a:srgbClr val="000000"/>
                </a:solidFill>
                <a:ea typeface="+mn-ea"/>
              </a:rPr>
              <a:t> </a:t>
            </a:r>
            <a:r>
              <a:rPr lang="en-US" sz="1500" b="0">
                <a:solidFill>
                  <a:srgbClr val="000000"/>
                </a:solidFill>
                <a:ea typeface="+mn-ea"/>
              </a:rPr>
              <a:t>  (risk stratification, prevention)</a:t>
            </a:r>
          </a:p>
          <a:p>
            <a:pPr marL="514350" indent="-514350">
              <a:spcBef>
                <a:spcPts val="600"/>
              </a:spcBef>
              <a:spcAft>
                <a:spcPts val="0"/>
              </a:spcAft>
              <a:buClr>
                <a:schemeClr val="accent4">
                  <a:lumMod val="50000"/>
                </a:schemeClr>
              </a:buClr>
              <a:buFont typeface="Wingdings" charset="2"/>
              <a:buAutoNum type="alphaUcPeriod"/>
            </a:pPr>
            <a:endParaRPr lang="en-US" sz="1600" b="1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41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Overarching</a:t>
            </a:r>
            <a:r>
              <a:rPr lang="es-ES"/>
              <a:t> </a:t>
            </a:r>
            <a:r>
              <a:rPr lang="en-GB"/>
              <a:t>principles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387416" y="2051961"/>
            <a:ext cx="8334171" cy="4124361"/>
          </a:xfrm>
        </p:spPr>
        <p:txBody>
          <a:bodyPr/>
          <a:lstStyle/>
          <a:p>
            <a:pPr lvl="0" algn="just">
              <a:lnSpc>
                <a:spcPts val="2900"/>
              </a:lnSpc>
            </a:pPr>
            <a:r>
              <a:rPr lang="en-GB" sz="1600">
                <a:solidFill>
                  <a:srgbClr val="000000"/>
                </a:solidFill>
              </a:rPr>
              <a:t>SLE is a multisystem disease - occasionally limited to one or few organs - diagnosed on clinical grounds in the presence of characteristic serologic abnormalities.</a:t>
            </a:r>
            <a:endParaRPr lang="en-US" sz="1600">
              <a:solidFill>
                <a:srgbClr val="000000"/>
              </a:solidFill>
            </a:endParaRPr>
          </a:p>
          <a:p>
            <a:pPr lvl="0" algn="just">
              <a:lnSpc>
                <a:spcPts val="2900"/>
              </a:lnSpc>
            </a:pPr>
            <a:r>
              <a:rPr lang="en-GB" sz="1600">
                <a:solidFill>
                  <a:srgbClr val="000000"/>
                </a:solidFill>
              </a:rPr>
              <a:t>SLE care is multidisciplinary, based on a shared patient-physician decision, and should consider individual, medical and societal costs.</a:t>
            </a:r>
            <a:endParaRPr lang="en-US" sz="1600">
              <a:solidFill>
                <a:srgbClr val="000000"/>
              </a:solidFill>
            </a:endParaRPr>
          </a:p>
          <a:p>
            <a:pPr lvl="0" algn="just">
              <a:lnSpc>
                <a:spcPts val="2900"/>
              </a:lnSpc>
            </a:pPr>
            <a:r>
              <a:rPr lang="en-GB" sz="1600">
                <a:solidFill>
                  <a:srgbClr val="000000"/>
                </a:solidFill>
              </a:rPr>
              <a:t>Treatment of organ-/life-threatening SLE includes an initial period of high-intensity immunosuppressive therapy to control disease activity, followed by a longer period of less intensive therapy to consolidate response and prevent relapses.</a:t>
            </a:r>
            <a:endParaRPr lang="en-US" sz="1600">
              <a:solidFill>
                <a:srgbClr val="000000"/>
              </a:solidFill>
            </a:endParaRPr>
          </a:p>
          <a:p>
            <a:pPr algn="just">
              <a:lnSpc>
                <a:spcPts val="2900"/>
              </a:lnSpc>
            </a:pPr>
            <a:r>
              <a:rPr lang="en-GB" sz="1600">
                <a:solidFill>
                  <a:srgbClr val="000000"/>
                </a:solidFill>
              </a:rPr>
              <a:t>Treatment goals include long-term patient survival, prevention of organ damage and optimization of health-related quality of life. </a:t>
            </a:r>
            <a:endParaRPr lang="en-US" sz="1600">
              <a:solidFill>
                <a:srgbClr val="000000"/>
              </a:solidFill>
            </a:endParaRPr>
          </a:p>
          <a:p>
            <a:endParaRPr lang="en-GB" sz="1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GB" sz="2400" b="1">
                <a:solidFill>
                  <a:srgbClr val="000000"/>
                </a:solidFill>
              </a:rPr>
              <a:t>1. Goals of treatment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723C4A96-EA4F-A047-941D-CDDE31153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043972"/>
              </p:ext>
            </p:extLst>
          </p:nvPr>
        </p:nvGraphicFramePr>
        <p:xfrm>
          <a:off x="539552" y="2749492"/>
          <a:ext cx="8229600" cy="247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946448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in SLE should aim at remission or low disease activity and prevention of flares in all organs, maintained with the lowest possible dose of glucocorticoids.</a:t>
                      </a:r>
                      <a:endParaRPr lang="en-US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Flares of SLE can be treated according to the severity of organ(s) involvement by adjusting ongoing therapies (glucocorticoids, immunomodulating agents) to higher doses, switching, or adding new therapies.</a:t>
                      </a:r>
                      <a:endParaRPr lang="en-US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b="1" kern="120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CAC5138-E99A-4D4F-81C4-B50DF456A4AD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2. Treatment of SLE (general)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490538" y="2651454"/>
            <a:ext cx="281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2.1 Hydroxychloroquine</a:t>
            </a:r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xmlns="" id="{970741F0-4014-8F47-93F6-E852C77496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904501"/>
              </p:ext>
            </p:extLst>
          </p:nvPr>
        </p:nvGraphicFramePr>
        <p:xfrm>
          <a:off x="519214" y="3060542"/>
          <a:ext cx="8229600" cy="229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946448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LoE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HCQ is recommended for all patients with SLE</a:t>
                      </a:r>
                      <a:r>
                        <a:rPr lang="en-GB" sz="18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GB" sz="1800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a </a:t>
                      </a:r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dose not exceeding 5 mg/kg/real BW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GB" sz="18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3b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69593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18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2.2.2</a:t>
                      </a:r>
                      <a:r>
                        <a:rPr lang="en-GB" sz="18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absence of risk factors for retinal toxicity, ophthalmologic screening (by visual fields examination and/or spectral domain-optical coherence tomography) should be performed at baseline, after 5 years, and yearly thereafter.</a:t>
                      </a:r>
                      <a:r>
                        <a:rPr lang="en-US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GB" sz="18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A95D30-ED12-C04D-9D38-C08512A35C2A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238319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/>
              <a:t>Individual Recommendations</a:t>
            </a:r>
            <a:br>
              <a:rPr lang="en-GB" sz="2400"/>
            </a:br>
            <a:r>
              <a:rPr lang="en-US" sz="2400" b="1">
                <a:solidFill>
                  <a:srgbClr val="000000"/>
                </a:solidFill>
              </a:rPr>
              <a:t>2. Treatment of SLE (general)</a:t>
            </a:r>
            <a:endParaRPr lang="en-GB" sz="2400" b="1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15/12/2018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29AA6D2-7500-9142-96A2-F83D2B9E60B8}"/>
              </a:ext>
            </a:extLst>
          </p:cNvPr>
          <p:cNvSpPr txBox="1"/>
          <p:nvPr/>
        </p:nvSpPr>
        <p:spPr>
          <a:xfrm>
            <a:off x="503790" y="2544943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>
                <a:solidFill>
                  <a:schemeClr val="tx1">
                    <a:lumMod val="75000"/>
                  </a:schemeClr>
                </a:solidFill>
              </a:rPr>
              <a:t>2.2 Glucocorticoids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xmlns="" id="{92B3A7BB-B29F-0647-AEEC-626E566CDE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700602"/>
              </p:ext>
            </p:extLst>
          </p:nvPr>
        </p:nvGraphicFramePr>
        <p:xfrm>
          <a:off x="565644" y="2914275"/>
          <a:ext cx="8229600" cy="3175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3072">
                  <a:extLst>
                    <a:ext uri="{9D8B030D-6E8A-4147-A177-3AD203B41FA5}">
                      <a16:colId xmlns:a16="http://schemas.microsoft.com/office/drawing/2014/main" xmlns="" val="145306972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3430337204"/>
                    </a:ext>
                  </a:extLst>
                </a:gridCol>
                <a:gridCol w="946448">
                  <a:extLst>
                    <a:ext uri="{9D8B030D-6E8A-4147-A177-3AD203B41FA5}">
                      <a16:colId xmlns:a16="http://schemas.microsoft.com/office/drawing/2014/main" xmlns="" val="2478669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kern="120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LoE</a:t>
                      </a:r>
                      <a:endParaRPr lang="en-US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err="1">
                          <a:solidFill>
                            <a:srgbClr val="000000"/>
                          </a:solidFill>
                        </a:rPr>
                        <a:t>GoR</a:t>
                      </a:r>
                      <a:endParaRPr lang="en-US" sz="1600" b="1">
                        <a:solidFill>
                          <a:srgbClr val="00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6857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2.2.1</a:t>
                      </a:r>
                      <a:r>
                        <a:rPr lang="en-GB" sz="16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Glucocorticoids can be used at doses and route of administration that depend on the type and severity of organ involvement.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4178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2.2.2</a:t>
                      </a:r>
                      <a:r>
                        <a:rPr lang="en-GB" sz="1600" b="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Pulses of intravenous methylprednisolone (usually 500–1000 mg per day, for 1–3 days) provide immediate therapeutic effect and enable the use of lower starting dose of oral glucocorticoids.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3b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7511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2.2.3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chronic maintenance treatment, glucocorticoids should be minimized to less than 7.5 mg/day (prednisone equivalent) and, if possible, withdrawn.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1b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45346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GB" sz="1600" b="1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2.2.4</a:t>
                      </a:r>
                      <a:r>
                        <a:rPr lang="en-GB" sz="16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Prompt initiation of immunomodulatory agents can expedite the tapering/discontinuation of glucocorticoids.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GB" sz="1600" b="1" kern="120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2b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704063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121FB18-CFE9-5746-9C5A-DF96E6608D81}"/>
              </a:ext>
            </a:extLst>
          </p:cNvPr>
          <p:cNvSpPr txBox="1"/>
          <p:nvPr/>
        </p:nvSpPr>
        <p:spPr>
          <a:xfrm>
            <a:off x="539552" y="6224974"/>
            <a:ext cx="36102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0" err="1">
                <a:solidFill>
                  <a:srgbClr val="000000"/>
                </a:solidFill>
              </a:rPr>
              <a:t>LoE</a:t>
            </a:r>
            <a:r>
              <a:rPr lang="en-US" sz="1050" b="0">
                <a:solidFill>
                  <a:srgbClr val="000000"/>
                </a:solidFill>
              </a:rPr>
              <a:t>: Level of Evidence; </a:t>
            </a:r>
            <a:r>
              <a:rPr lang="en-US" sz="1050" b="0" err="1">
                <a:solidFill>
                  <a:srgbClr val="000000"/>
                </a:solidFill>
              </a:rPr>
              <a:t>GoR</a:t>
            </a:r>
            <a:r>
              <a:rPr lang="en-US" sz="1050" b="0">
                <a:solidFill>
                  <a:srgbClr val="000000"/>
                </a:solidFill>
              </a:rPr>
              <a:t>: Grade of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353852812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8" ma:contentTypeDescription="Ein neues Dokument erstellen." ma:contentTypeScope="" ma:versionID="cf33edc7c58d74189dec3462fdd7ac84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562b1fb28dd5c84ddb76eba8a8fa35ef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1D8D81-60A0-4CDE-8F83-56276C98843F}">
  <ds:schemaRefs>
    <ds:schemaRef ds:uri="http://purl.org/dc/terms/"/>
    <ds:schemaRef ds:uri="E98DFCE1-BAE5-447a-BDCA-1BA3A3ADDCB8"/>
    <ds:schemaRef ds:uri="http://www.w3.org/XML/1998/namespace"/>
    <ds:schemaRef ds:uri="http://schemas.microsoft.com/office/2006/documentManagement/types"/>
    <ds:schemaRef ds:uri="949D39CD-7166-4d84-B7B3-B133F34511FF"/>
    <ds:schemaRef ds:uri="D3B34FE5-AC3B-4a96-82CA-0DBA080F7269"/>
    <ds:schemaRef ds:uri="F6190AD9-4581-4372-B2DF-FA9A6D64EB4D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be301acf-7d88-4206-bc25-f0c1637acb3f"/>
    <ds:schemaRef ds:uri="http://purl.org/dc/elements/1.1/"/>
    <ds:schemaRef ds:uri="132FDA8B-444F-45f6-B04C-FDC6AA7FB290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07BCCB4-BDB8-4202-8273-B943B3540E43}"/>
</file>

<file path=customXml/itemProps3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239</TotalTime>
  <Words>8441</Words>
  <Application>Microsoft Office PowerPoint</Application>
  <PresentationFormat>Προβολή στην οθόνη (4:3)</PresentationFormat>
  <Paragraphs>868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26</vt:i4>
      </vt:variant>
    </vt:vector>
  </HeadingPairs>
  <TitlesOfParts>
    <vt:vector size="35" baseType="lpstr">
      <vt:lpstr>ＭＳ Ｐゴシック</vt:lpstr>
      <vt:lpstr>Arial</vt:lpstr>
      <vt:lpstr>Calibri</vt:lpstr>
      <vt:lpstr>Symbol</vt:lpstr>
      <vt:lpstr>Times</vt:lpstr>
      <vt:lpstr>Times New Roman</vt:lpstr>
      <vt:lpstr>Wingdings</vt:lpstr>
      <vt:lpstr>PPT EULAR presentation</vt:lpstr>
      <vt:lpstr>Blank</vt:lpstr>
      <vt:lpstr>2018 update of the EULAR recommendations for the management of systemic lupus erythematosus</vt:lpstr>
      <vt:lpstr>Target population/question</vt:lpstr>
      <vt:lpstr>Παρουσίαση του PowerPoint</vt:lpstr>
      <vt:lpstr>Παρουσίαση του PowerPoint</vt:lpstr>
      <vt:lpstr>Παρουσίαση του PowerPoint</vt:lpstr>
      <vt:lpstr>Overarching principles</vt:lpstr>
      <vt:lpstr>Individual Recommendations 1. Goals of treatment</vt:lpstr>
      <vt:lpstr>Individual Recommendations 2. Treatment of SLE (general)</vt:lpstr>
      <vt:lpstr>Individual Recommendations 2. Treatment of SLE (general)</vt:lpstr>
      <vt:lpstr>Individual Recommendations 2. Treatment of SLE (general)</vt:lpstr>
      <vt:lpstr>Individual Recommendations 2. Treatment of SLE (general)</vt:lpstr>
      <vt:lpstr>Individual Recommendations 3. Specific manifestations</vt:lpstr>
      <vt:lpstr>Individual Recommendations 3. Specific manifestations</vt:lpstr>
      <vt:lpstr>Individual Recommendations 3. Specific manifestations</vt:lpstr>
      <vt:lpstr>Individual Recommendations 3. Specific manifestations</vt:lpstr>
      <vt:lpstr>Individual Recommendations 3. Specific manifestations</vt:lpstr>
      <vt:lpstr>Individual Recommendations 4. Comorbidities</vt:lpstr>
      <vt:lpstr>Individual Recommendations 4. Comorbidities</vt:lpstr>
      <vt:lpstr>Individual Recommendations 4. Comorbidities</vt:lpstr>
      <vt:lpstr>Summary Table Oxford Level of Evidence and Agreement</vt:lpstr>
      <vt:lpstr>Summary Table Oxford Level of Evidence and Agreement</vt:lpstr>
      <vt:lpstr>Summary Table Oxford Level of Evidence and Agreement</vt:lpstr>
      <vt:lpstr>Summary Table Oxford Level of Evidence and Agreement</vt:lpstr>
      <vt:lpstr>Summary of Recommendations in lay format </vt:lpstr>
      <vt:lpstr>Summary of Recommendations in lay format </vt:lpstr>
      <vt:lpstr>Acknowledgements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Dimitris Bmp</cp:lastModifiedBy>
  <cp:revision>60</cp:revision>
  <dcterms:created xsi:type="dcterms:W3CDTF">2017-10-10T13:55:03Z</dcterms:created>
  <dcterms:modified xsi:type="dcterms:W3CDTF">2018-12-15T15:35:46Z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