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6"/>
    <p:sldMasterId id="2147483888" r:id="rId7"/>
  </p:sldMasterIdLst>
  <p:notesMasterIdLst>
    <p:notesMasterId r:id="rId34"/>
  </p:notesMasterIdLst>
  <p:handoutMasterIdLst>
    <p:handoutMasterId r:id="rId35"/>
  </p:handoutMasterIdLst>
  <p:sldIdLst>
    <p:sldId id="271" r:id="rId8"/>
    <p:sldId id="283" r:id="rId9"/>
    <p:sldId id="257" r:id="rId10"/>
    <p:sldId id="284" r:id="rId11"/>
    <p:sldId id="285" r:id="rId12"/>
    <p:sldId id="277" r:id="rId13"/>
    <p:sldId id="278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6" r:id="rId25"/>
    <p:sldId id="307" r:id="rId26"/>
    <p:sldId id="279" r:id="rId27"/>
    <p:sldId id="308" r:id="rId28"/>
    <p:sldId id="311" r:id="rId29"/>
    <p:sldId id="309" r:id="rId30"/>
    <p:sldId id="281" r:id="rId31"/>
    <p:sldId id="312" r:id="rId32"/>
    <p:sldId id="282" r:id="rId33"/>
  </p:sldIdLst>
  <p:sldSz cx="9144000" cy="6858000" type="screen4x3"/>
  <p:notesSz cx="6797675" cy="9926638"/>
  <p:defaultTextStyle>
    <a:defPPr>
      <a:defRPr lang="es-ES_tradnl"/>
    </a:defPPr>
    <a:lvl1pPr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47">
          <p15:clr>
            <a:srgbClr val="A4A3A4"/>
          </p15:clr>
        </p15:guide>
        <p15:guide id="2" pos="55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57B8"/>
    <a:srgbClr val="063FA9"/>
    <a:srgbClr val="0056B9"/>
    <a:srgbClr val="0057A3"/>
    <a:srgbClr val="003FA8"/>
    <a:srgbClr val="1986CE"/>
    <a:srgbClr val="F8F8F8"/>
    <a:srgbClr val="CECFCF"/>
    <a:srgbClr val="F6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44" autoAdjust="0"/>
    <p:restoredTop sz="94759" autoAdjust="0"/>
  </p:normalViewPr>
  <p:slideViewPr>
    <p:cSldViewPr snapToGrid="0">
      <p:cViewPr varScale="1">
        <p:scale>
          <a:sx n="71" d="100"/>
          <a:sy n="71" d="100"/>
        </p:scale>
        <p:origin x="1362" y="14040"/>
      </p:cViewPr>
      <p:guideLst>
        <p:guide orient="horz" pos="747"/>
        <p:guide pos="5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-3451" y="-82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21" Type="http://schemas.openxmlformats.org/officeDocument/2006/relationships/slide" Target="slides/slide14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35" Type="http://schemas.openxmlformats.org/officeDocument/2006/relationships/handoutMaster" Target="handoutMasters/handout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985E38B0-27C5-3F47-9942-78CA6AAD1B09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7800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4875"/>
            <a:ext cx="498792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8163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777C8E66-A4CA-3644-85C9-53BE1798D601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146371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CC6E1000-1FBE-7344-AEE7-008587FEC10F}" type="datetime1">
              <a:rPr lang="es-ES" smtClean="0"/>
              <a:pPr/>
              <a:t>15/12/2018</a:t>
            </a:fld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F096157D-9D44-4342-AEFF-76ADE352FA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989" y="3920452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4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5" name="Agrupar 16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6" name="Elipse 17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0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7D958-0439-7F4F-A8FE-3E25A9388CD0}" type="datetimeFigureOut">
              <a:rPr lang="en-US" smtClean="0"/>
              <a:pPr/>
              <a:t>12/15/2018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B582-F952-C543-A39B-711FE035B1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355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315366"/>
            <a:ext cx="8334171" cy="634545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466929" y="1207698"/>
            <a:ext cx="8334171" cy="5313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444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shutterstock_32506967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6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2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3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545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11489140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64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744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shutterstock_2277422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028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8" y="2091717"/>
            <a:ext cx="833417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BA3F73F8-1884-0E40-983C-CDED2351A66E}" type="datetime1">
              <a:rPr lang="es-ES" smtClean="0"/>
              <a:t>15/12/2018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1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ly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9" b="13832"/>
          <a:stretch/>
        </p:blipFill>
        <p:spPr>
          <a:xfrm>
            <a:off x="466928" y="1943100"/>
            <a:ext cx="8334172" cy="4285948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C169FB8-1BE0-E845-9C2A-AF36E4CC9869}" type="datetime1">
              <a:rPr lang="es-ES" smtClean="0"/>
              <a:t>15/12/2018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5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384472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9" y="1298730"/>
            <a:ext cx="38383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6" name="Imagen 5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8" r="3174" b="271"/>
          <a:stretch/>
        </p:blipFill>
        <p:spPr>
          <a:xfrm>
            <a:off x="4620380" y="1441459"/>
            <a:ext cx="4180719" cy="4787589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409C76EE-2EB6-5A47-8F28-5B769792FE36}" type="datetime1">
              <a:rPr lang="es-ES" smtClean="0"/>
              <a:t>15/12/2018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22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8334171" cy="154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7" name="Imagen 6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 b="36232"/>
          <a:stretch/>
        </p:blipFill>
        <p:spPr>
          <a:xfrm>
            <a:off x="466928" y="3676650"/>
            <a:ext cx="8334172" cy="2552398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B3EE45F-8683-D246-A5F0-93394021D3FB}" type="datetime1">
              <a:rPr lang="es-ES" smtClean="0"/>
              <a:t>15/12/2018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7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7"/>
          <p:cNvSpPr>
            <a:spLocks noChangeArrowheads="1"/>
          </p:cNvSpPr>
          <p:nvPr/>
        </p:nvSpPr>
        <p:spPr bwMode="auto">
          <a:xfrm>
            <a:off x="342900" y="266700"/>
            <a:ext cx="1752600" cy="495300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>
              <a:ea typeface="+mn-ea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0" y="307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>
              <a:ea typeface="+mn-ea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C99BF2F7-53DD-304F-938B-FF02BFE4BA3F}" type="datetime1">
              <a:rPr lang="es-ES" smtClean="0"/>
              <a:t>15/12/2018</a:t>
            </a:fld>
            <a:endParaRPr lang="en-US"/>
          </a:p>
        </p:txBody>
      </p:sp>
      <p:pic>
        <p:nvPicPr>
          <p:cNvPr id="2" name="Imagen 1" descr="Logo Eular RGB.pn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144" y="288589"/>
            <a:ext cx="1597582" cy="912904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491832" y="1080032"/>
            <a:ext cx="1400770" cy="211662"/>
            <a:chOff x="348640" y="2182281"/>
            <a:chExt cx="1400770" cy="211662"/>
          </a:xfrm>
        </p:grpSpPr>
        <p:sp>
          <p:nvSpPr>
            <p:cNvPr id="4" name="Elipse 3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53" r:id="rId2"/>
    <p:sldLayoutId id="2147483858" r:id="rId3"/>
    <p:sldLayoutId id="2147483859" r:id="rId4"/>
    <p:sldLayoutId id="2147483860" r:id="rId5"/>
    <p:sldLayoutId id="2147483857" r:id="rId6"/>
    <p:sldLayoutId id="2147483861" r:id="rId7"/>
    <p:sldLayoutId id="2147483862" r:id="rId8"/>
    <p:sldLayoutId id="2147483863" r:id="rId9"/>
    <p:sldLayoutId id="2147483890" r:id="rId10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058AD4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27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3096" y="4075497"/>
            <a:ext cx="7685834" cy="1981863"/>
          </a:xfrm>
        </p:spPr>
        <p:txBody>
          <a:bodyPr/>
          <a:lstStyle/>
          <a:p>
            <a:r>
              <a:rPr lang="en-GB" b="1" dirty="0"/>
              <a:t>2018 update of the EULAR recommendations for the management of systemic lupus erythematosus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29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/>
              <a:t>Individual Recommendations</a:t>
            </a:r>
            <a:br>
              <a:rPr lang="en-GB" sz="2400"/>
            </a:br>
            <a:r>
              <a:rPr lang="en-US" sz="2400" b="1">
                <a:solidFill>
                  <a:srgbClr val="000000"/>
                </a:solidFill>
              </a:rPr>
              <a:t>2. Treatment of SLE (general)</a:t>
            </a:r>
            <a:endParaRPr lang="en-GB" sz="2400" b="1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9AA6D2-7500-9142-96A2-F83D2B9E60B8}"/>
              </a:ext>
            </a:extLst>
          </p:cNvPr>
          <p:cNvSpPr txBox="1"/>
          <p:nvPr/>
        </p:nvSpPr>
        <p:spPr>
          <a:xfrm>
            <a:off x="466928" y="2134126"/>
            <a:ext cx="3903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>
                <a:solidFill>
                  <a:schemeClr val="tx1">
                    <a:lumMod val="75000"/>
                  </a:schemeClr>
                </a:solidFill>
              </a:rPr>
              <a:t>2.3 Immunosuppressive therapies</a:t>
            </a: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xmlns="" id="{F8F8655E-580C-5442-AFFA-EE03E49224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0893044"/>
              </p:ext>
            </p:extLst>
          </p:nvPr>
        </p:nvGraphicFramePr>
        <p:xfrm>
          <a:off x="487734" y="2461665"/>
          <a:ext cx="8162834" cy="40855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63072">
                  <a:extLst>
                    <a:ext uri="{9D8B030D-6E8A-4147-A177-3AD203B41FA5}">
                      <a16:colId xmlns:a16="http://schemas.microsoft.com/office/drawing/2014/main" xmlns="" val="145306972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3430337204"/>
                    </a:ext>
                  </a:extLst>
                </a:gridCol>
                <a:gridCol w="879682">
                  <a:extLst>
                    <a:ext uri="{9D8B030D-6E8A-4147-A177-3AD203B41FA5}">
                      <a16:colId xmlns:a16="http://schemas.microsoft.com/office/drawing/2014/main" xmlns="" val="24786693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Recommendation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err="1">
                          <a:solidFill>
                            <a:srgbClr val="000000"/>
                          </a:solidFill>
                        </a:rPr>
                        <a:t>LoE</a:t>
                      </a:r>
                      <a:endParaRPr lang="en-US" sz="1600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err="1">
                          <a:solidFill>
                            <a:srgbClr val="000000"/>
                          </a:solidFill>
                        </a:rPr>
                        <a:t>GoR</a:t>
                      </a:r>
                      <a:endParaRPr lang="en-US" sz="1600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8570142"/>
                  </a:ext>
                </a:extLst>
              </a:tr>
              <a:tr h="120008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2.3.1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patients not responding to</a:t>
                      </a: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HCQ (alone or in combination with glucocorticoids) or patients unable to reduce glucocorticoids below doses acceptable for chronic use, addition of immunomodulating/immunosuppressive agents such as</a:t>
                      </a:r>
                      <a:endParaRPr lang="en-GB" sz="16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1780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methotrexate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1b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B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67484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azathioprine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B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67316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</a:t>
                      </a: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mycophenolate 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should be considered.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GB" sz="16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2a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B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75309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2.3.2</a:t>
                      </a:r>
                      <a:r>
                        <a:rPr lang="en-GB" sz="1600" b="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Immunomodulating/immunosuppressive agents can be included in the initial therapy in cases of organ-threatening disease.</a:t>
                      </a:r>
                      <a:endParaRPr lang="en-US" sz="16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27511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2.3.3 Cyclophosphamide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can be used for severe organ- or life-threatening SLE as well as “rescue” therapy in patients not responding to other immunosuppressive agents. </a:t>
                      </a:r>
                      <a:endParaRPr lang="en-US" sz="16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0770704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3620248-29A2-CF4E-8D05-FDC565E40D96}"/>
              </a:ext>
            </a:extLst>
          </p:cNvPr>
          <p:cNvSpPr txBox="1"/>
          <p:nvPr/>
        </p:nvSpPr>
        <p:spPr>
          <a:xfrm>
            <a:off x="760277" y="6590099"/>
            <a:ext cx="36102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0" err="1">
                <a:solidFill>
                  <a:srgbClr val="000000"/>
                </a:solidFill>
              </a:rPr>
              <a:t>LoE</a:t>
            </a:r>
            <a:r>
              <a:rPr lang="en-US" sz="1050" b="0">
                <a:solidFill>
                  <a:srgbClr val="000000"/>
                </a:solidFill>
              </a:rPr>
              <a:t>: Level of Evidence; </a:t>
            </a:r>
            <a:r>
              <a:rPr lang="en-US" sz="1050" b="0" err="1">
                <a:solidFill>
                  <a:srgbClr val="000000"/>
                </a:solidFill>
              </a:rPr>
              <a:t>GoR</a:t>
            </a:r>
            <a:r>
              <a:rPr lang="en-US" sz="1050" b="0">
                <a:solidFill>
                  <a:srgbClr val="000000"/>
                </a:solidFill>
              </a:rPr>
              <a:t>: Grade of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3416647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/>
              <a:t>Individual Recommendations</a:t>
            </a:r>
            <a:br>
              <a:rPr lang="en-GB" sz="2400"/>
            </a:br>
            <a:r>
              <a:rPr lang="en-US" sz="2400" b="1">
                <a:solidFill>
                  <a:srgbClr val="000000"/>
                </a:solidFill>
              </a:rPr>
              <a:t>2. Treatment of SLE (general)</a:t>
            </a:r>
            <a:endParaRPr lang="en-GB" sz="2400" b="1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9AA6D2-7500-9142-96A2-F83D2B9E60B8}"/>
              </a:ext>
            </a:extLst>
          </p:cNvPr>
          <p:cNvSpPr txBox="1"/>
          <p:nvPr/>
        </p:nvSpPr>
        <p:spPr>
          <a:xfrm>
            <a:off x="490538" y="2524660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>
                <a:solidFill>
                  <a:schemeClr val="tx1">
                    <a:lumMod val="75000"/>
                  </a:schemeClr>
                </a:solidFill>
              </a:rPr>
              <a:t>2.4 Biologics</a:t>
            </a: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xmlns="" id="{D68AF6A2-D242-AD43-9716-83B7601872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2135518"/>
              </p:ext>
            </p:extLst>
          </p:nvPr>
        </p:nvGraphicFramePr>
        <p:xfrm>
          <a:off x="490538" y="2907244"/>
          <a:ext cx="8012132" cy="3022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63072">
                  <a:extLst>
                    <a:ext uri="{9D8B030D-6E8A-4147-A177-3AD203B41FA5}">
                      <a16:colId xmlns:a16="http://schemas.microsoft.com/office/drawing/2014/main" xmlns="" val="145306972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3430337204"/>
                    </a:ext>
                  </a:extLst>
                </a:gridCol>
                <a:gridCol w="728980">
                  <a:extLst>
                    <a:ext uri="{9D8B030D-6E8A-4147-A177-3AD203B41FA5}">
                      <a16:colId xmlns:a16="http://schemas.microsoft.com/office/drawing/2014/main" xmlns="" val="24786693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err="1">
                          <a:solidFill>
                            <a:srgbClr val="000000"/>
                          </a:solidFill>
                        </a:rPr>
                        <a:t>LoE</a:t>
                      </a:r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err="1">
                          <a:solidFill>
                            <a:srgbClr val="000000"/>
                          </a:solidFill>
                        </a:rPr>
                        <a:t>GoR</a:t>
                      </a:r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857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2.4.1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patients with inadequate response to standard-of-care (combinations of hydroxychloroquine, glucocorticoids, other immunomodulating agents), defined as residual disease activity not allowing tapering of glucocorticoids and/or frequent relapses, add-on treatment with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belimumab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should be considered.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1a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A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1780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2.4.2</a:t>
                      </a:r>
                      <a:r>
                        <a:rPr lang="en-GB" sz="1800" b="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organ-threatening disease refractory or with intolerance/contra-indications to standard immunosuppressive agents,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rituximab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can be considered.</a:t>
                      </a:r>
                      <a:r>
                        <a:rPr lang="en-US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2751138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BEA8FCC-2937-FA45-B878-257B431A7AB8}"/>
              </a:ext>
            </a:extLst>
          </p:cNvPr>
          <p:cNvSpPr txBox="1"/>
          <p:nvPr/>
        </p:nvSpPr>
        <p:spPr>
          <a:xfrm>
            <a:off x="539552" y="6224974"/>
            <a:ext cx="36102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0" err="1">
                <a:solidFill>
                  <a:srgbClr val="000000"/>
                </a:solidFill>
              </a:rPr>
              <a:t>LoE</a:t>
            </a:r>
            <a:r>
              <a:rPr lang="en-US" sz="1050" b="0">
                <a:solidFill>
                  <a:srgbClr val="000000"/>
                </a:solidFill>
              </a:rPr>
              <a:t>: Level of Evidence; </a:t>
            </a:r>
            <a:r>
              <a:rPr lang="en-US" sz="1050" b="0" err="1">
                <a:solidFill>
                  <a:srgbClr val="000000"/>
                </a:solidFill>
              </a:rPr>
              <a:t>GoR</a:t>
            </a:r>
            <a:r>
              <a:rPr lang="en-US" sz="1050" b="0">
                <a:solidFill>
                  <a:srgbClr val="000000"/>
                </a:solidFill>
              </a:rPr>
              <a:t>: Grade of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164345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/>
              <a:t>Individual Recommendations</a:t>
            </a:r>
            <a:br>
              <a:rPr lang="en-GB" sz="2400"/>
            </a:br>
            <a:r>
              <a:rPr lang="en-US" sz="2400" b="1">
                <a:solidFill>
                  <a:srgbClr val="000000"/>
                </a:solidFill>
              </a:rPr>
              <a:t>3. Specific manifestations</a:t>
            </a:r>
            <a:endParaRPr lang="en-GB" sz="2400" b="1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9AA6D2-7500-9142-96A2-F83D2B9E60B8}"/>
              </a:ext>
            </a:extLst>
          </p:cNvPr>
          <p:cNvSpPr txBox="1"/>
          <p:nvPr/>
        </p:nvSpPr>
        <p:spPr>
          <a:xfrm>
            <a:off x="490538" y="2312626"/>
            <a:ext cx="1967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>
                <a:solidFill>
                  <a:schemeClr val="tx1">
                    <a:lumMod val="75000"/>
                  </a:schemeClr>
                </a:solidFill>
              </a:rPr>
              <a:t>3</a:t>
            </a:r>
            <a:r>
              <a:rPr lang="en-US" sz="1800" b="1">
                <a:solidFill>
                  <a:schemeClr val="tx1">
                    <a:lumMod val="75000"/>
                  </a:schemeClr>
                </a:solidFill>
              </a:rPr>
              <a:t>.1 Skin disease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xmlns="" id="{4976305F-57C3-FA48-B342-B38F06C754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5117358"/>
              </p:ext>
            </p:extLst>
          </p:nvPr>
        </p:nvGraphicFramePr>
        <p:xfrm>
          <a:off x="513547" y="2669570"/>
          <a:ext cx="8012132" cy="3235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63072">
                  <a:extLst>
                    <a:ext uri="{9D8B030D-6E8A-4147-A177-3AD203B41FA5}">
                      <a16:colId xmlns:a16="http://schemas.microsoft.com/office/drawing/2014/main" xmlns="" val="145306972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3430337204"/>
                    </a:ext>
                  </a:extLst>
                </a:gridCol>
                <a:gridCol w="728980">
                  <a:extLst>
                    <a:ext uri="{9D8B030D-6E8A-4147-A177-3AD203B41FA5}">
                      <a16:colId xmlns:a16="http://schemas.microsoft.com/office/drawing/2014/main" xmlns="" val="24786693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Recommendation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err="1">
                          <a:solidFill>
                            <a:srgbClr val="000000"/>
                          </a:solidFill>
                        </a:rPr>
                        <a:t>LoE</a:t>
                      </a:r>
                      <a:endParaRPr lang="en-US" sz="1800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err="1">
                          <a:solidFill>
                            <a:srgbClr val="000000"/>
                          </a:solidFill>
                        </a:rPr>
                        <a:t>GoR</a:t>
                      </a:r>
                      <a:endParaRPr lang="en-US" sz="1800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857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3.1.1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First-line treatment of skin disease in SLE includes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1780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topical agents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(glucocorticoids, calcineurin inhibitors)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0000"/>
                          </a:solidFill>
                        </a:rPr>
                        <a:t>B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05080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antimalarials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(HCQ, quinacrine)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0000"/>
                          </a:solidFill>
                        </a:rPr>
                        <a:t>1a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0000"/>
                          </a:solidFill>
                        </a:rPr>
                        <a:t>A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06270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systemic glucocorticoids</a:t>
                      </a:r>
                      <a:r>
                        <a:rPr lang="en-GB" sz="1800" b="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0000"/>
                          </a:solidFill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71008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3.1.2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non-responsive cases or cases requiring high-dose glucocorticoids, 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27511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methotrexate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0000"/>
                          </a:solidFill>
                        </a:rPr>
                        <a:t>3a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0000"/>
                          </a:solidFill>
                        </a:rPr>
                        <a:t>B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5707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retinoids, dapsone, 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</a:t>
                      </a:r>
                      <a:r>
                        <a:rPr kumimoji="0" lang="en-GB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mycophenolate 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can be added.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0000"/>
                          </a:solidFill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1623497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C7AFAEA-E578-9F41-BD56-467297CDA86F}"/>
              </a:ext>
            </a:extLst>
          </p:cNvPr>
          <p:cNvSpPr txBox="1"/>
          <p:nvPr/>
        </p:nvSpPr>
        <p:spPr>
          <a:xfrm>
            <a:off x="539552" y="6224974"/>
            <a:ext cx="36102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0" err="1">
                <a:solidFill>
                  <a:srgbClr val="000000"/>
                </a:solidFill>
              </a:rPr>
              <a:t>LoE</a:t>
            </a:r>
            <a:r>
              <a:rPr lang="en-US" sz="1050" b="0">
                <a:solidFill>
                  <a:srgbClr val="000000"/>
                </a:solidFill>
              </a:rPr>
              <a:t>: Level of Evidence; </a:t>
            </a:r>
            <a:r>
              <a:rPr lang="en-US" sz="1050" b="0" err="1">
                <a:solidFill>
                  <a:srgbClr val="000000"/>
                </a:solidFill>
              </a:rPr>
              <a:t>GoR</a:t>
            </a:r>
            <a:r>
              <a:rPr lang="en-US" sz="1050" b="0">
                <a:solidFill>
                  <a:srgbClr val="000000"/>
                </a:solidFill>
              </a:rPr>
              <a:t>: Grade of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1465181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/>
              <a:t>Individual Recommendations</a:t>
            </a:r>
            <a:br>
              <a:rPr lang="en-GB" sz="2400"/>
            </a:br>
            <a:r>
              <a:rPr lang="en-US" sz="2400" b="1">
                <a:solidFill>
                  <a:srgbClr val="000000"/>
                </a:solidFill>
              </a:rPr>
              <a:t>3. Specific manifestations</a:t>
            </a:r>
            <a:endParaRPr lang="en-GB" sz="2400" b="1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9AA6D2-7500-9142-96A2-F83D2B9E60B8}"/>
              </a:ext>
            </a:extLst>
          </p:cNvPr>
          <p:cNvSpPr txBox="1"/>
          <p:nvPr/>
        </p:nvSpPr>
        <p:spPr>
          <a:xfrm>
            <a:off x="424278" y="2325878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>
                <a:solidFill>
                  <a:schemeClr val="tx1">
                    <a:lumMod val="75000"/>
                  </a:schemeClr>
                </a:solidFill>
              </a:rPr>
              <a:t>3</a:t>
            </a:r>
            <a:r>
              <a:rPr lang="en-US" sz="1800" b="1">
                <a:solidFill>
                  <a:schemeClr val="tx1">
                    <a:lumMod val="75000"/>
                  </a:schemeClr>
                </a:solidFill>
              </a:rPr>
              <a:t>.2 Neuropsychiatric disease</a:t>
            </a: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xmlns="" id="{E48A9398-DA33-C741-84A8-4C9D05C1AC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3903308"/>
              </p:ext>
            </p:extLst>
          </p:nvPr>
        </p:nvGraphicFramePr>
        <p:xfrm>
          <a:off x="454293" y="2713721"/>
          <a:ext cx="8594504" cy="3327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87344">
                  <a:extLst>
                    <a:ext uri="{9D8B030D-6E8A-4147-A177-3AD203B41FA5}">
                      <a16:colId xmlns:a16="http://schemas.microsoft.com/office/drawing/2014/main" xmlns="" val="1453069725"/>
                    </a:ext>
                  </a:extLst>
                </a:gridCol>
                <a:gridCol w="678180">
                  <a:extLst>
                    <a:ext uri="{9D8B030D-6E8A-4147-A177-3AD203B41FA5}">
                      <a16:colId xmlns:a16="http://schemas.microsoft.com/office/drawing/2014/main" xmlns="" val="3430337204"/>
                    </a:ext>
                  </a:extLst>
                </a:gridCol>
                <a:gridCol w="728980">
                  <a:extLst>
                    <a:ext uri="{9D8B030D-6E8A-4147-A177-3AD203B41FA5}">
                      <a16:colId xmlns:a16="http://schemas.microsoft.com/office/drawing/2014/main" xmlns="" val="24786693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Recommendation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err="1">
                          <a:solidFill>
                            <a:srgbClr val="000000"/>
                          </a:solidFill>
                        </a:rPr>
                        <a:t>LoE</a:t>
                      </a:r>
                      <a:endParaRPr lang="en-US" sz="1600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err="1">
                          <a:solidFill>
                            <a:srgbClr val="000000"/>
                          </a:solidFill>
                        </a:rPr>
                        <a:t>GoR</a:t>
                      </a:r>
                      <a:endParaRPr lang="en-US" sz="1600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857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3.2.1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Attribution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SLE - as opposed to non-SLE - related neuropsychiatric manifestations, can be facilitated by neuroimaging, investigation of cerebrospinal fluid, consideration of risk factors [type and timing of the manifestation in relation to the onset of lupus, patient age, non-neurological lupus activity, presence of antiphospholipid antibodies (</a:t>
                      </a:r>
                      <a:r>
                        <a:rPr lang="en-GB" sz="1600" kern="12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)] and exclusion of confounding factors. </a:t>
                      </a:r>
                      <a:endParaRPr lang="en-US" sz="16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1780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3.2.2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Treatment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SLE-related neuropsychiatric disease includes </a:t>
                      </a: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glucocorticoids/immunosuppressive</a:t>
                      </a:r>
                      <a:r>
                        <a:rPr lang="en-GB" sz="1600" b="1" i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agents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manifestations considered to reflect an inflammatory process</a:t>
                      </a:r>
                      <a:endParaRPr lang="en-US" sz="16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1b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A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27511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and </a:t>
                      </a:r>
                      <a:r>
                        <a:rPr kumimoji="0" lang="en-GB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antiplatelet/anticoagulants </a:t>
                      </a:r>
                      <a:r>
                        <a:rPr kumimoji="0" lang="en-GB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for atherothrombotic/</a:t>
                      </a:r>
                      <a:r>
                        <a:rPr kumimoji="0" lang="en-GB" sz="16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aPL</a:t>
                      </a:r>
                      <a:r>
                        <a:rPr kumimoji="0" lang="en-GB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-related manifestations.</a:t>
                      </a: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6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7861339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8E875C3-6E09-754C-B80C-5D7621997C41}"/>
              </a:ext>
            </a:extLst>
          </p:cNvPr>
          <p:cNvSpPr txBox="1"/>
          <p:nvPr/>
        </p:nvSpPr>
        <p:spPr>
          <a:xfrm>
            <a:off x="539552" y="6224974"/>
            <a:ext cx="36102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0" err="1">
                <a:solidFill>
                  <a:srgbClr val="000000"/>
                </a:solidFill>
              </a:rPr>
              <a:t>LoE</a:t>
            </a:r>
            <a:r>
              <a:rPr lang="en-US" sz="1050" b="0">
                <a:solidFill>
                  <a:srgbClr val="000000"/>
                </a:solidFill>
              </a:rPr>
              <a:t>: Level of Evidence; </a:t>
            </a:r>
            <a:r>
              <a:rPr lang="en-US" sz="1050" b="0" err="1">
                <a:solidFill>
                  <a:srgbClr val="000000"/>
                </a:solidFill>
              </a:rPr>
              <a:t>GoR</a:t>
            </a:r>
            <a:r>
              <a:rPr lang="en-US" sz="1050" b="0">
                <a:solidFill>
                  <a:srgbClr val="000000"/>
                </a:solidFill>
              </a:rPr>
              <a:t>: Grade of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2465835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/>
              <a:t>Individual Recommendations</a:t>
            </a:r>
            <a:br>
              <a:rPr lang="en-GB" sz="2400"/>
            </a:br>
            <a:r>
              <a:rPr lang="en-US" sz="2400" b="1">
                <a:solidFill>
                  <a:srgbClr val="000000"/>
                </a:solidFill>
              </a:rPr>
              <a:t>3. Specific manifestations</a:t>
            </a:r>
            <a:endParaRPr lang="en-GB" sz="2400" b="1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9AA6D2-7500-9142-96A2-F83D2B9E60B8}"/>
              </a:ext>
            </a:extLst>
          </p:cNvPr>
          <p:cNvSpPr txBox="1"/>
          <p:nvPr/>
        </p:nvSpPr>
        <p:spPr>
          <a:xfrm>
            <a:off x="424278" y="2325878"/>
            <a:ext cx="2993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>
                <a:solidFill>
                  <a:schemeClr val="tx1">
                    <a:lumMod val="75000"/>
                  </a:schemeClr>
                </a:solidFill>
              </a:rPr>
              <a:t>3</a:t>
            </a:r>
            <a:r>
              <a:rPr lang="en-US" sz="1800" b="1">
                <a:solidFill>
                  <a:schemeClr val="tx1">
                    <a:lumMod val="75000"/>
                  </a:schemeClr>
                </a:solidFill>
              </a:rPr>
              <a:t>.3 </a:t>
            </a:r>
            <a:r>
              <a:rPr lang="en-US" sz="1800" b="1" err="1">
                <a:solidFill>
                  <a:schemeClr val="tx1">
                    <a:lumMod val="75000"/>
                  </a:schemeClr>
                </a:solidFill>
              </a:rPr>
              <a:t>Haematologic</a:t>
            </a:r>
            <a:r>
              <a:rPr lang="en-US" sz="1800" b="1">
                <a:solidFill>
                  <a:schemeClr val="tx1">
                    <a:lumMod val="75000"/>
                  </a:schemeClr>
                </a:solidFill>
              </a:rPr>
              <a:t> disease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xmlns="" id="{3736C39D-F160-964E-B352-727AA3E4B6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4561915"/>
              </p:ext>
            </p:extLst>
          </p:nvPr>
        </p:nvGraphicFramePr>
        <p:xfrm>
          <a:off x="490538" y="2734966"/>
          <a:ext cx="8012132" cy="3037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63072">
                  <a:extLst>
                    <a:ext uri="{9D8B030D-6E8A-4147-A177-3AD203B41FA5}">
                      <a16:colId xmlns:a16="http://schemas.microsoft.com/office/drawing/2014/main" xmlns="" val="145306972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3430337204"/>
                    </a:ext>
                  </a:extLst>
                </a:gridCol>
                <a:gridCol w="728980">
                  <a:extLst>
                    <a:ext uri="{9D8B030D-6E8A-4147-A177-3AD203B41FA5}">
                      <a16:colId xmlns:a16="http://schemas.microsoft.com/office/drawing/2014/main" xmlns="" val="24786693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>
                          <a:solidFill>
                            <a:srgbClr val="000000"/>
                          </a:solidFill>
                        </a:rPr>
                        <a:t>LoE</a:t>
                      </a:r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>
                          <a:solidFill>
                            <a:srgbClr val="000000"/>
                          </a:solidFill>
                        </a:rPr>
                        <a:t>GoR</a:t>
                      </a:r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857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3.3.1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Acute treatment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lupus thrombocytopenia includes high-dose glucocorticoids (including pulses of intravenous methylprednisolone)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and/or intravenous immunoglobulin.</a:t>
                      </a:r>
                      <a:r>
                        <a:rPr lang="en-US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20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1780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3.3.2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maintenance of response, IS/GC-sparing agents such as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mycophenolate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azathioprine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27511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cyclosporine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can be used.</a:t>
                      </a:r>
                      <a:r>
                        <a:rPr lang="en-US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1706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3.3.3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Refractory cases can be treated with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rituximab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3a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60184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cyclophosphamide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1729558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C76DA08-230D-8D4B-A55B-E2339329D4C8}"/>
              </a:ext>
            </a:extLst>
          </p:cNvPr>
          <p:cNvSpPr txBox="1"/>
          <p:nvPr/>
        </p:nvSpPr>
        <p:spPr>
          <a:xfrm>
            <a:off x="539552" y="6224974"/>
            <a:ext cx="36102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0" err="1">
                <a:solidFill>
                  <a:srgbClr val="000000"/>
                </a:solidFill>
              </a:rPr>
              <a:t>LoE</a:t>
            </a:r>
            <a:r>
              <a:rPr lang="en-US" sz="1050" b="0">
                <a:solidFill>
                  <a:srgbClr val="000000"/>
                </a:solidFill>
              </a:rPr>
              <a:t>: Level of Evidence; </a:t>
            </a:r>
            <a:r>
              <a:rPr lang="en-US" sz="1050" b="0" err="1">
                <a:solidFill>
                  <a:srgbClr val="000000"/>
                </a:solidFill>
              </a:rPr>
              <a:t>GoR</a:t>
            </a:r>
            <a:r>
              <a:rPr lang="en-US" sz="1050" b="0">
                <a:solidFill>
                  <a:srgbClr val="000000"/>
                </a:solidFill>
              </a:rPr>
              <a:t>: Grade of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1826799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/>
              <a:t>Individual Recommendations</a:t>
            </a:r>
            <a:br>
              <a:rPr lang="en-GB" sz="2400"/>
            </a:br>
            <a:r>
              <a:rPr lang="en-US" sz="2400" b="1">
                <a:solidFill>
                  <a:srgbClr val="000000"/>
                </a:solidFill>
              </a:rPr>
              <a:t>3. Specific manifestations</a:t>
            </a:r>
            <a:endParaRPr lang="en-GB" sz="2400" b="1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9AA6D2-7500-9142-96A2-F83D2B9E60B8}"/>
              </a:ext>
            </a:extLst>
          </p:cNvPr>
          <p:cNvSpPr txBox="1"/>
          <p:nvPr/>
        </p:nvSpPr>
        <p:spPr>
          <a:xfrm>
            <a:off x="424278" y="2206610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>
                <a:solidFill>
                  <a:schemeClr val="tx1">
                    <a:lumMod val="75000"/>
                  </a:schemeClr>
                </a:solidFill>
              </a:rPr>
              <a:t>3</a:t>
            </a:r>
            <a:r>
              <a:rPr lang="en-US" sz="1800" b="1">
                <a:solidFill>
                  <a:schemeClr val="tx1">
                    <a:lumMod val="75000"/>
                  </a:schemeClr>
                </a:solidFill>
              </a:rPr>
              <a:t>.4 Renal disease</a:t>
            </a: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xmlns="" id="{3730BDFC-A68E-D14C-B0DC-64ED4FE968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3897049"/>
              </p:ext>
            </p:extLst>
          </p:nvPr>
        </p:nvGraphicFramePr>
        <p:xfrm>
          <a:off x="465857" y="2560714"/>
          <a:ext cx="8301335" cy="3916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23682">
                  <a:extLst>
                    <a:ext uri="{9D8B030D-6E8A-4147-A177-3AD203B41FA5}">
                      <a16:colId xmlns:a16="http://schemas.microsoft.com/office/drawing/2014/main" xmlns="" val="1453069725"/>
                    </a:ext>
                  </a:extLst>
                </a:gridCol>
                <a:gridCol w="748673">
                  <a:extLst>
                    <a:ext uri="{9D8B030D-6E8A-4147-A177-3AD203B41FA5}">
                      <a16:colId xmlns:a16="http://schemas.microsoft.com/office/drawing/2014/main" xmlns="" val="3430337204"/>
                    </a:ext>
                  </a:extLst>
                </a:gridCol>
                <a:gridCol w="728980">
                  <a:extLst>
                    <a:ext uri="{9D8B030D-6E8A-4147-A177-3AD203B41FA5}">
                      <a16:colId xmlns:a16="http://schemas.microsoft.com/office/drawing/2014/main" xmlns="" val="24786693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err="1">
                          <a:solidFill>
                            <a:srgbClr val="000000"/>
                          </a:solidFill>
                        </a:rPr>
                        <a:t>LoE</a:t>
                      </a:r>
                      <a:endParaRPr lang="en-US" sz="1600" b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err="1">
                          <a:solidFill>
                            <a:srgbClr val="000000"/>
                          </a:solidFill>
                        </a:rPr>
                        <a:t>GoR</a:t>
                      </a:r>
                      <a:endParaRPr lang="en-US" sz="1600" b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857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3.4.1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Early recognition of signs of renal involvement and - when present - performance of a diagnostic renal biopsy are essential to ensure optimal outcomes.</a:t>
                      </a:r>
                      <a:endParaRPr lang="en-US" sz="16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B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1780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3.4.2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Mycophenolate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1a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A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27511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 </a:t>
                      </a: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low-dose IV cyclophosphamide 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 recommended as initial (induction) treatment, as they have the best efficacy/toxicity ratio.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16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2a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B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4180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3.4.3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patients at high risk for renal failure (reduced glomerular filtration rate, histologic presence of crescents or fibrinoid necrosis, or tubular atrophy/interstitial fibrosis], </a:t>
                      </a: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mycophenolate</a:t>
                      </a:r>
                      <a:endParaRPr lang="en-US" sz="16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B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60184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 </a:t>
                      </a: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high-dose IV cyclophosphamide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can be used. </a:t>
                      </a:r>
                      <a:endParaRPr lang="en-US" sz="16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1b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A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8246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3.4.4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maintenance therapy, </a:t>
                      </a: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mycophenolate 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 </a:t>
                      </a: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azathioprine 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should be used.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16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1a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A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9745684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61F3F01-6411-2B40-8CDB-7C257CD3BBA2}"/>
              </a:ext>
            </a:extLst>
          </p:cNvPr>
          <p:cNvSpPr txBox="1"/>
          <p:nvPr/>
        </p:nvSpPr>
        <p:spPr>
          <a:xfrm>
            <a:off x="727405" y="6534494"/>
            <a:ext cx="36102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0" err="1">
                <a:solidFill>
                  <a:srgbClr val="000000"/>
                </a:solidFill>
              </a:rPr>
              <a:t>LoE</a:t>
            </a:r>
            <a:r>
              <a:rPr lang="en-US" sz="1050" b="0">
                <a:solidFill>
                  <a:srgbClr val="000000"/>
                </a:solidFill>
              </a:rPr>
              <a:t>: Level of Evidence; </a:t>
            </a:r>
            <a:r>
              <a:rPr lang="en-US" sz="1050" b="0" err="1">
                <a:solidFill>
                  <a:srgbClr val="000000"/>
                </a:solidFill>
              </a:rPr>
              <a:t>GoR</a:t>
            </a:r>
            <a:r>
              <a:rPr lang="en-US" sz="1050" b="0">
                <a:solidFill>
                  <a:srgbClr val="000000"/>
                </a:solidFill>
              </a:rPr>
              <a:t>: Grade of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1313167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/>
              <a:t>Individual Recommendations</a:t>
            </a:r>
            <a:br>
              <a:rPr lang="en-GB" sz="2400"/>
            </a:br>
            <a:r>
              <a:rPr lang="en-US" sz="2400" b="1">
                <a:solidFill>
                  <a:srgbClr val="000000"/>
                </a:solidFill>
              </a:rPr>
              <a:t>3. Specific manifestations</a:t>
            </a:r>
            <a:endParaRPr lang="en-GB" sz="2400" b="1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9AA6D2-7500-9142-96A2-F83D2B9E60B8}"/>
              </a:ext>
            </a:extLst>
          </p:cNvPr>
          <p:cNvSpPr txBox="1"/>
          <p:nvPr/>
        </p:nvSpPr>
        <p:spPr>
          <a:xfrm>
            <a:off x="424278" y="2206610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>
                <a:solidFill>
                  <a:schemeClr val="tx1">
                    <a:lumMod val="75000"/>
                  </a:schemeClr>
                </a:solidFill>
              </a:rPr>
              <a:t>3</a:t>
            </a:r>
            <a:r>
              <a:rPr lang="en-US" sz="1800" b="1">
                <a:solidFill>
                  <a:schemeClr val="tx1">
                    <a:lumMod val="75000"/>
                  </a:schemeClr>
                </a:solidFill>
              </a:rPr>
              <a:t>.4 Renal disease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xmlns="" id="{6A0680F8-98D8-DE4D-BCDE-E7A7861106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4865675"/>
              </p:ext>
            </p:extLst>
          </p:nvPr>
        </p:nvGraphicFramePr>
        <p:xfrm>
          <a:off x="424278" y="2575942"/>
          <a:ext cx="8012132" cy="348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63072">
                  <a:extLst>
                    <a:ext uri="{9D8B030D-6E8A-4147-A177-3AD203B41FA5}">
                      <a16:colId xmlns:a16="http://schemas.microsoft.com/office/drawing/2014/main" xmlns="" val="145306972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3430337204"/>
                    </a:ext>
                  </a:extLst>
                </a:gridCol>
                <a:gridCol w="728980">
                  <a:extLst>
                    <a:ext uri="{9D8B030D-6E8A-4147-A177-3AD203B41FA5}">
                      <a16:colId xmlns:a16="http://schemas.microsoft.com/office/drawing/2014/main" xmlns="" val="24786693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>
                          <a:solidFill>
                            <a:srgbClr val="000000"/>
                          </a:solidFill>
                        </a:rPr>
                        <a:t>LoE</a:t>
                      </a:r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>
                          <a:solidFill>
                            <a:srgbClr val="000000"/>
                          </a:solidFill>
                        </a:rPr>
                        <a:t>GoR</a:t>
                      </a:r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857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3.4.5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cases with stable/improved renal function but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incomplete renal response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(persistent proteinuria &gt;1 g/24h after at least one year of immunosuppressive treatment),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repeat biopsy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distinguish chronic from active kidney lesions.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1780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rgbClr val="000000"/>
                          </a:solidFill>
                          <a:effectLst/>
                        </a:rPr>
                        <a:t>3.4.6</a:t>
                      </a:r>
                      <a:r>
                        <a:rPr lang="en-US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Mycophenolate may be combined with low dose of a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calcineurin inhibitor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</a:t>
                      </a:r>
                      <a:r>
                        <a:rPr lang="en-GB" sz="1800" i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severe nephrotic syndrome</a:t>
                      </a:r>
                      <a:endParaRPr lang="en-US" i="1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27511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 </a:t>
                      </a:r>
                      <a:r>
                        <a:rPr lang="en-GB" sz="1800" i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incomplete renal response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4212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the absence of uncontrolled hypertension, high chronicity index at kidney biopsy, and/or reduced GFR.</a:t>
                      </a:r>
                      <a:r>
                        <a:rPr lang="en-US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3250455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EC5B8B8-9779-5F4A-9AA2-8027639F9B78}"/>
              </a:ext>
            </a:extLst>
          </p:cNvPr>
          <p:cNvSpPr txBox="1"/>
          <p:nvPr/>
        </p:nvSpPr>
        <p:spPr>
          <a:xfrm>
            <a:off x="539552" y="6224974"/>
            <a:ext cx="36102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0" err="1">
                <a:solidFill>
                  <a:srgbClr val="000000"/>
                </a:solidFill>
              </a:rPr>
              <a:t>LoE</a:t>
            </a:r>
            <a:r>
              <a:rPr lang="en-US" sz="1050" b="0">
                <a:solidFill>
                  <a:srgbClr val="000000"/>
                </a:solidFill>
              </a:rPr>
              <a:t>: Level of Evidence; </a:t>
            </a:r>
            <a:r>
              <a:rPr lang="en-US" sz="1050" b="0" err="1">
                <a:solidFill>
                  <a:srgbClr val="000000"/>
                </a:solidFill>
              </a:rPr>
              <a:t>GoR</a:t>
            </a:r>
            <a:r>
              <a:rPr lang="en-US" sz="1050" b="0">
                <a:solidFill>
                  <a:srgbClr val="000000"/>
                </a:solidFill>
              </a:rPr>
              <a:t>: Grade of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4109407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/>
              <a:t>Individual Recommendations</a:t>
            </a:r>
            <a:br>
              <a:rPr lang="en-GB" sz="2400"/>
            </a:br>
            <a:r>
              <a:rPr lang="en-US" sz="2400" b="1">
                <a:solidFill>
                  <a:srgbClr val="000000"/>
                </a:solidFill>
              </a:rPr>
              <a:t>4. Comorbidities</a:t>
            </a:r>
            <a:endParaRPr lang="en-GB" sz="2400" b="1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9AA6D2-7500-9142-96A2-F83D2B9E60B8}"/>
              </a:ext>
            </a:extLst>
          </p:cNvPr>
          <p:cNvSpPr txBox="1"/>
          <p:nvPr/>
        </p:nvSpPr>
        <p:spPr>
          <a:xfrm>
            <a:off x="424278" y="2259618"/>
            <a:ext cx="7242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_tradnl"/>
            </a:defPPr>
            <a:lvl1pPr>
              <a:defRPr sz="1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4.1 Antiphospholipid antibodies and antiphospholipid syndrome</a:t>
            </a: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xmlns="" id="{1B55EDF8-D6AD-5E47-9C60-B8126A190B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7964121"/>
              </p:ext>
            </p:extLst>
          </p:nvPr>
        </p:nvGraphicFramePr>
        <p:xfrm>
          <a:off x="466928" y="2655454"/>
          <a:ext cx="8012132" cy="3388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63072">
                  <a:extLst>
                    <a:ext uri="{9D8B030D-6E8A-4147-A177-3AD203B41FA5}">
                      <a16:colId xmlns:a16="http://schemas.microsoft.com/office/drawing/2014/main" xmlns="" val="145306972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3430337204"/>
                    </a:ext>
                  </a:extLst>
                </a:gridCol>
                <a:gridCol w="728980">
                  <a:extLst>
                    <a:ext uri="{9D8B030D-6E8A-4147-A177-3AD203B41FA5}">
                      <a16:colId xmlns:a16="http://schemas.microsoft.com/office/drawing/2014/main" xmlns="" val="24786693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>
                          <a:solidFill>
                            <a:srgbClr val="000000"/>
                          </a:solidFill>
                        </a:rPr>
                        <a:t>LoE</a:t>
                      </a:r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>
                          <a:solidFill>
                            <a:srgbClr val="000000"/>
                          </a:solidFill>
                        </a:rPr>
                        <a:t>GoR</a:t>
                      </a:r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857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4.1.1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All SLE patients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should be screened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 diagnosis for </a:t>
                      </a:r>
                      <a:r>
                        <a:rPr lang="en-GB" sz="1800" kern="12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20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0000"/>
                          </a:solidFill>
                        </a:rPr>
                        <a:t>1a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0000"/>
                          </a:solidFill>
                        </a:rPr>
                        <a:t>A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1780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rgbClr val="000000"/>
                          </a:solidFill>
                          <a:effectLst/>
                        </a:rPr>
                        <a:t>4.1.2</a:t>
                      </a:r>
                      <a:r>
                        <a:rPr lang="en-US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SLE patients with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high-risk </a:t>
                      </a:r>
                      <a:r>
                        <a:rPr lang="en-GB" sz="1800" b="1" kern="12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profile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(persistently positive medium/high titres or multiple positivity)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 receive primary prophylaxis with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antiplatelet agents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especially if other atherosclerotic/</a:t>
                      </a:r>
                      <a:r>
                        <a:rPr lang="en-GB" sz="1800" kern="12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thrombophilic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factors are present, after balancing the bleeding hazard.</a:t>
                      </a:r>
                      <a:r>
                        <a:rPr lang="en-US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2a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27511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rgbClr val="000000"/>
                          </a:solidFill>
                          <a:effectLst/>
                        </a:rPr>
                        <a:t>4.1.3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secondary prevention (thrombosis, pregnancy complication/loss), the therapeutic approach should be the same as for primary anti-phospholipid syndrome.</a:t>
                      </a:r>
                      <a:r>
                        <a:rPr lang="en-US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1b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B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3539803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79E724C-BD64-0446-84F1-48981C4ABD5B}"/>
              </a:ext>
            </a:extLst>
          </p:cNvPr>
          <p:cNvSpPr txBox="1"/>
          <p:nvPr/>
        </p:nvSpPr>
        <p:spPr>
          <a:xfrm>
            <a:off x="539552" y="6224974"/>
            <a:ext cx="36102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0" err="1">
                <a:solidFill>
                  <a:srgbClr val="000000"/>
                </a:solidFill>
              </a:rPr>
              <a:t>LoE</a:t>
            </a:r>
            <a:r>
              <a:rPr lang="en-US" sz="1050" b="0">
                <a:solidFill>
                  <a:srgbClr val="000000"/>
                </a:solidFill>
              </a:rPr>
              <a:t>: Level of Evidence; </a:t>
            </a:r>
            <a:r>
              <a:rPr lang="en-US" sz="1050" b="0" err="1">
                <a:solidFill>
                  <a:srgbClr val="000000"/>
                </a:solidFill>
              </a:rPr>
              <a:t>GoR</a:t>
            </a:r>
            <a:r>
              <a:rPr lang="en-US" sz="1050" b="0">
                <a:solidFill>
                  <a:srgbClr val="000000"/>
                </a:solidFill>
              </a:rPr>
              <a:t>: Grade of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179423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/>
              <a:t>Individual Recommendations</a:t>
            </a:r>
            <a:br>
              <a:rPr lang="en-GB" sz="2400"/>
            </a:br>
            <a:r>
              <a:rPr lang="en-US" sz="2400" b="1">
                <a:solidFill>
                  <a:srgbClr val="000000"/>
                </a:solidFill>
              </a:rPr>
              <a:t>4. Comorbidities</a:t>
            </a:r>
            <a:endParaRPr lang="en-GB" sz="2400" b="1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9AA6D2-7500-9142-96A2-F83D2B9E60B8}"/>
              </a:ext>
            </a:extLst>
          </p:cNvPr>
          <p:cNvSpPr txBox="1"/>
          <p:nvPr/>
        </p:nvSpPr>
        <p:spPr>
          <a:xfrm>
            <a:off x="424278" y="2259618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_tradnl"/>
            </a:defPPr>
            <a:lvl1pPr>
              <a:defRPr sz="1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4.2 Infectious diseases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xmlns="" id="{D6DC8080-F153-1243-B78A-B41FC5395E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5251593"/>
              </p:ext>
            </p:extLst>
          </p:nvPr>
        </p:nvGraphicFramePr>
        <p:xfrm>
          <a:off x="490538" y="2697322"/>
          <a:ext cx="8225564" cy="274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27304">
                  <a:extLst>
                    <a:ext uri="{9D8B030D-6E8A-4147-A177-3AD203B41FA5}">
                      <a16:colId xmlns:a16="http://schemas.microsoft.com/office/drawing/2014/main" xmlns="" val="1453069725"/>
                    </a:ext>
                  </a:extLst>
                </a:gridCol>
                <a:gridCol w="678180">
                  <a:extLst>
                    <a:ext uri="{9D8B030D-6E8A-4147-A177-3AD203B41FA5}">
                      <a16:colId xmlns:a16="http://schemas.microsoft.com/office/drawing/2014/main" xmlns="" val="34303372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4786693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>
                          <a:solidFill>
                            <a:srgbClr val="000000"/>
                          </a:solidFill>
                        </a:rPr>
                        <a:t>LoE</a:t>
                      </a:r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>
                          <a:solidFill>
                            <a:srgbClr val="000000"/>
                          </a:solidFill>
                        </a:rPr>
                        <a:t>GoR</a:t>
                      </a:r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857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4.2.1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SLE patients should be assessed for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general and disease-related risk factors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infections such advanced age/frailty (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–/D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comorbidities (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–/D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renal involvement (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2b/B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immunosuppressive/biologic therapy (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1b-2b/B-C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and high-dose glucocorticoids (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1a/A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1780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rgbClr val="000000"/>
                          </a:solidFill>
                          <a:effectLst/>
                        </a:rPr>
                        <a:t>4.2.2</a:t>
                      </a:r>
                      <a:r>
                        <a:rPr lang="en-US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General preventative measures (including immunizations) and early recognition and treatment of infection/sepsis are recommended (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–/D)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-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D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2751138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D2C3379-C800-3B49-A4D8-96B07C8C2DD0}"/>
              </a:ext>
            </a:extLst>
          </p:cNvPr>
          <p:cNvSpPr txBox="1"/>
          <p:nvPr/>
        </p:nvSpPr>
        <p:spPr>
          <a:xfrm>
            <a:off x="539552" y="6224974"/>
            <a:ext cx="36102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0" err="1">
                <a:solidFill>
                  <a:srgbClr val="000000"/>
                </a:solidFill>
              </a:rPr>
              <a:t>LoE</a:t>
            </a:r>
            <a:r>
              <a:rPr lang="en-US" sz="1050" b="0">
                <a:solidFill>
                  <a:srgbClr val="000000"/>
                </a:solidFill>
              </a:rPr>
              <a:t>: Level of Evidence; </a:t>
            </a:r>
            <a:r>
              <a:rPr lang="en-US" sz="1050" b="0" err="1">
                <a:solidFill>
                  <a:srgbClr val="000000"/>
                </a:solidFill>
              </a:rPr>
              <a:t>GoR</a:t>
            </a:r>
            <a:r>
              <a:rPr lang="en-US" sz="1050" b="0">
                <a:solidFill>
                  <a:srgbClr val="000000"/>
                </a:solidFill>
              </a:rPr>
              <a:t>: Grade of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992180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/>
              <a:t>Individual Recommendations</a:t>
            </a:r>
            <a:br>
              <a:rPr lang="en-GB" sz="2400"/>
            </a:br>
            <a:r>
              <a:rPr lang="en-US" sz="2400" b="1">
                <a:solidFill>
                  <a:srgbClr val="000000"/>
                </a:solidFill>
              </a:rPr>
              <a:t>4. Comorbidities</a:t>
            </a:r>
            <a:endParaRPr lang="en-GB" sz="2400" b="1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9AA6D2-7500-9142-96A2-F83D2B9E60B8}"/>
              </a:ext>
            </a:extLst>
          </p:cNvPr>
          <p:cNvSpPr txBox="1"/>
          <p:nvPr/>
        </p:nvSpPr>
        <p:spPr>
          <a:xfrm>
            <a:off x="424278" y="2259618"/>
            <a:ext cx="3147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_tradnl"/>
            </a:defPPr>
            <a:lvl1pPr>
              <a:defRPr sz="1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4.3 Cardiovascular disease</a:t>
            </a: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xmlns="" id="{3790124C-48D7-9246-935A-BDA789C2FB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1658665"/>
              </p:ext>
            </p:extLst>
          </p:nvPr>
        </p:nvGraphicFramePr>
        <p:xfrm>
          <a:off x="424278" y="2669491"/>
          <a:ext cx="8522496" cy="311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15336">
                  <a:extLst>
                    <a:ext uri="{9D8B030D-6E8A-4147-A177-3AD203B41FA5}">
                      <a16:colId xmlns:a16="http://schemas.microsoft.com/office/drawing/2014/main" xmlns="" val="1453069725"/>
                    </a:ext>
                  </a:extLst>
                </a:gridCol>
                <a:gridCol w="678180">
                  <a:extLst>
                    <a:ext uri="{9D8B030D-6E8A-4147-A177-3AD203B41FA5}">
                      <a16:colId xmlns:a16="http://schemas.microsoft.com/office/drawing/2014/main" xmlns="" val="3430337204"/>
                    </a:ext>
                  </a:extLst>
                </a:gridCol>
                <a:gridCol w="728980">
                  <a:extLst>
                    <a:ext uri="{9D8B030D-6E8A-4147-A177-3AD203B41FA5}">
                      <a16:colId xmlns:a16="http://schemas.microsoft.com/office/drawing/2014/main" xmlns="" val="24786693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>
                          <a:solidFill>
                            <a:srgbClr val="000000"/>
                          </a:solidFill>
                        </a:rPr>
                        <a:t>LoE</a:t>
                      </a:r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>
                          <a:solidFill>
                            <a:srgbClr val="000000"/>
                          </a:solidFill>
                        </a:rPr>
                        <a:t>GoR</a:t>
                      </a:r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857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4.3.1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Patients with SLE should undergo regular assessment for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traditional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(1b/B-C)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disease-related risk factors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cardiovascular disease, including persistently active disease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(1b/B)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increased disease duration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(1b/A)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medium/high titres of </a:t>
                      </a:r>
                      <a:r>
                        <a:rPr lang="en-GB" sz="1800" kern="12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(1b/A)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renal involvement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(1b/B)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(especially, persistent proteinuria and/or GFR &lt;60 ml/min) and chronic use of glucocorticoids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(1b/B)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1780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rgbClr val="000000"/>
                          </a:solidFill>
                          <a:effectLst/>
                        </a:rPr>
                        <a:t>4.3.2</a:t>
                      </a:r>
                      <a:r>
                        <a:rPr lang="en-US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Based on their individual cardiovascular risk profile, SLE patients may be candidates for prevention with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low-dose aspirin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D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27511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and/or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lipid-lowering agents</a:t>
                      </a:r>
                      <a:r>
                        <a:rPr lang="el-GR" sz="1800" b="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D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9538832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F1DC318-C283-1441-8DD1-FEA848F87742}"/>
              </a:ext>
            </a:extLst>
          </p:cNvPr>
          <p:cNvSpPr txBox="1"/>
          <p:nvPr/>
        </p:nvSpPr>
        <p:spPr>
          <a:xfrm>
            <a:off x="539552" y="6224974"/>
            <a:ext cx="36102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0" err="1">
                <a:solidFill>
                  <a:srgbClr val="000000"/>
                </a:solidFill>
              </a:rPr>
              <a:t>LoE</a:t>
            </a:r>
            <a:r>
              <a:rPr lang="en-US" sz="1050" b="0">
                <a:solidFill>
                  <a:srgbClr val="000000"/>
                </a:solidFill>
              </a:rPr>
              <a:t>: Level of Evidence; </a:t>
            </a:r>
            <a:r>
              <a:rPr lang="en-US" sz="1050" b="0" err="1">
                <a:solidFill>
                  <a:srgbClr val="000000"/>
                </a:solidFill>
              </a:rPr>
              <a:t>GoR</a:t>
            </a:r>
            <a:r>
              <a:rPr lang="en-US" sz="1050" b="0">
                <a:solidFill>
                  <a:srgbClr val="000000"/>
                </a:solidFill>
              </a:rPr>
              <a:t>: Grade of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3747114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Target population/question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r>
              <a:rPr lang="en-US" sz="1800" dirty="0"/>
              <a:t>Patients with systemic lupus erythematosus (SLE).</a:t>
            </a:r>
          </a:p>
          <a:p>
            <a:r>
              <a:rPr lang="en-US" sz="1800" dirty="0"/>
              <a:t>To update the previous (2007) EULAR recommendations for the management of SLE, based on available evidence and expert opinion.</a:t>
            </a:r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319304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03144" y="225305"/>
            <a:ext cx="6945795" cy="634545"/>
          </a:xfrm>
        </p:spPr>
        <p:txBody>
          <a:bodyPr/>
          <a:lstStyle/>
          <a:p>
            <a:r>
              <a:rPr lang="en-GB" sz="2400">
                <a:solidFill>
                  <a:srgbClr val="0057B8"/>
                </a:solidFill>
              </a:rPr>
              <a:t>Summary Table Oxford Level of Evidence and Agreement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0031268A-458D-4A40-9E23-74BB8F3D8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907189"/>
              </p:ext>
            </p:extLst>
          </p:nvPr>
        </p:nvGraphicFramePr>
        <p:xfrm>
          <a:off x="342900" y="-59832983"/>
          <a:ext cx="4633815" cy="4614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0569">
                  <a:extLst>
                    <a:ext uri="{9D8B030D-6E8A-4147-A177-3AD203B41FA5}">
                      <a16:colId xmlns:a16="http://schemas.microsoft.com/office/drawing/2014/main" xmlns="" val="1243422317"/>
                    </a:ext>
                  </a:extLst>
                </a:gridCol>
                <a:gridCol w="813246">
                  <a:extLst>
                    <a:ext uri="{9D8B030D-6E8A-4147-A177-3AD203B41FA5}">
                      <a16:colId xmlns:a16="http://schemas.microsoft.com/office/drawing/2014/main" xmlns="" val="1102339456"/>
                    </a:ext>
                  </a:extLst>
                </a:gridCol>
              </a:tblGrid>
              <a:tr h="28736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Overarching principles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90657790"/>
                  </a:ext>
                </a:extLst>
              </a:tr>
              <a:tr h="281765">
                <a:tc gridSpan="2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Symbol" pitchFamily="2" charset="2"/>
                        <a:buChar char=""/>
                      </a:pPr>
                      <a:r>
                        <a:rPr lang="en-US" sz="100">
                          <a:effectLst/>
                        </a:rPr>
                        <a:t>SLE is a multisystem disease - occasionally limited to one or few organs - diagnosed on clinical grounds in the presence of characteristic serologic abnormalities.</a:t>
                      </a:r>
                      <a:endParaRPr lang="en-US" sz="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Symbol" pitchFamily="2" charset="2"/>
                        <a:buChar char=""/>
                      </a:pPr>
                      <a:r>
                        <a:rPr lang="en-US" sz="100">
                          <a:effectLst/>
                        </a:rPr>
                        <a:t>SLE care is multidisciplinary, based on a shared patient-physician decision, and should consider individual, medical and societal costs. </a:t>
                      </a:r>
                      <a:endParaRPr lang="en-US" sz="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Symbol" pitchFamily="2" charset="2"/>
                        <a:buChar char=""/>
                      </a:pPr>
                      <a:r>
                        <a:rPr lang="en-US" sz="100">
                          <a:effectLst/>
                        </a:rPr>
                        <a:t>Treatment of organ-/life-threatening SLE includes an initial period of high-intensity immunosuppressive therapy to control disease activity, followed by a longer period of less intensive therapy to consolidate response and prevent relapses.</a:t>
                      </a:r>
                      <a:endParaRPr lang="en-US" sz="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Symbol" pitchFamily="2" charset="2"/>
                        <a:buChar char=""/>
                      </a:pPr>
                      <a:r>
                        <a:rPr lang="en-US" sz="100">
                          <a:effectLst/>
                        </a:rPr>
                        <a:t>Treatment goals include long-term patient survival, prevention of organ damage and optimization of health-related quality of life.</a:t>
                      </a:r>
                      <a:r>
                        <a:rPr lang="en-US" sz="200">
                          <a:effectLst/>
                        </a:rPr>
                        <a:t>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11321702"/>
                  </a:ext>
                </a:extLst>
              </a:tr>
              <a:tr h="6091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Recommendation/Statement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Level of agreement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19359435"/>
                  </a:ext>
                </a:extLst>
              </a:tr>
              <a:tr h="2873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Goals of treatment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4243295429"/>
                  </a:ext>
                </a:extLst>
              </a:tr>
              <a:tr h="93101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Treatment in SLE should aim at remission or low disease activity (2b/B) and prevention of flares (2b/B) in all organs, maintained with the lowest possible dose of glucocorticoids.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10.0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606314970"/>
                  </a:ext>
                </a:extLst>
              </a:tr>
              <a:tr h="93101">
                <a:tc>
                  <a:txBody>
                    <a:bodyPr/>
                    <a:lstStyle/>
                    <a:p>
                      <a:pPr marL="240030" indent="-24003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1.2 Flares of SLE can be treated according to the severity of organ(s) involvement by adjusting ongoing therapies (glucocorticoids, immunomodulating agents) to higher doses, switching, or adding new therapies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088770057"/>
                  </a:ext>
                </a:extLst>
              </a:tr>
              <a:tr h="2873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Treatment of SLE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55283252"/>
                  </a:ext>
                </a:extLst>
              </a:tr>
              <a:tr h="2873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Hydroxychloroquine (HCQ)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155427785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HCQ is recommended for all patients with SLE (1b/A), unless contraindicated, at a dose not exceeding 5 mg/kg/real BW (3b/C).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9.65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399564649"/>
                  </a:ext>
                </a:extLst>
              </a:tr>
              <a:tr h="125892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the absence of risk factors for retinal toxicity, ophthalmologic screening (by visual fields examination and/or spectral domain-optical coherence tomography) should be performed at baseline, after 5 years, and yearly thereafter (2b/B).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9.75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742641237"/>
                  </a:ext>
                </a:extLst>
              </a:tr>
              <a:tr h="2873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Glucocorticoids (GC)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311121019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GC can be used at doses and route of administration that depend on the type and severity of organ involvement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099084374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Pulses of intravenous methylprednisolone (usually 250–1000 mg per day, for 1–3 days) provide immediate therapeutic effect and enable the use of lower starting dose of oral GC (3b/C).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670054558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GB" sz="100">
                          <a:effectLst/>
                        </a:rPr>
                        <a:t>  </a:t>
                      </a:r>
                      <a:r>
                        <a:rPr lang="en-US" sz="100">
                          <a:effectLst/>
                        </a:rPr>
                        <a:t>For chronic maintenance treatment, GC should be minimized to less than 7.5 mg/day (prednisone equivalent) (1b/B) and, when possible, withdrawn.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9.65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901402568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Prompt initiation of immunomodulatory agents can expedite the tapering/discontinuation of GC (2b/B).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623998288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Immunosuppressive therapies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253841848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patients not responding to HCQ (alone or in combination with GC) or patients unable to reduce GC below doses acceptable for chronic use, addition of immunomodulating/immunosuppressive agents such as methotrexate, (1b/B) azathioprine (2b/C) or mycophenolate (2a/B) should be considered.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004662216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Immunomodulating/immunosuppressive agents can be included in the initial therapy in cases of organ-threatening disease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992118519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Cyclophosphamide can be used for severe organ- or life-threatening SLE as well as “rescue” therapy in patients not responding to other immunosuppressive agents (2b/C).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627217162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Biologics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617378656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patients with inadequate response to standard-of-care (combinations of HCQ and GC with or without immunosuppressive agents), defined as residual disease activity not allowing tapering of glucocorticoids and/or frequent relapses, add-on treatment with belimumab should be considered (1a/A).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9.20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527730701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organ-threatening disease refractory or with intolerance/contraindications to standard immunosuppressive agents, rituximab can be considered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10550300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 startAt="2"/>
                      </a:pPr>
                      <a:r>
                        <a:rPr lang="en-US" sz="100">
                          <a:effectLst/>
                        </a:rPr>
                        <a:t>Specific manifestations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221833455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Skin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933004889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First-line treatment of skin disease in SLE includes topical agents (GC, calcineurin inhibitors) (2b/B), antimalarials (HCQ, quinacrine) (1a/A) and/or systemic GC (4/C).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4221448091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non-responsive cases or cases requiring high-dose GC, methotrexate (3a/B), retinoids (4/C), dapsone (4/C) or mycophenolate (4/C) can be added.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281052337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Neuropsychiatric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4088352437"/>
                  </a:ext>
                </a:extLst>
              </a:tr>
              <a:tr h="222439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Attribution to SLE - as opposed to non-SLE - related neuropsychiatric manifestations, is essential and can be facilitated by neuroimaging, investigation of cerebrospinal fluid, consideration of risk factors [type and timing of the manifestation in relation to the onset of lupus, patient age, non-neurological lupus activity, presence of antiphospholipid antibodies (aPL)] and exclusion of confounding factors (2b/C).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10.0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747824931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Treatment of SLE-related neuropsychiatric disease includes glucocorticoids/immunosuppressive agents for manifestations considered to reflect an inflammatory process (1b/A), and antiplatelet/anticoagulants for atherothrombotic/aPL-related manifestations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011478418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Hematologic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246903092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Acute treatment of lupus thrombocytopenia includes high-dose GC (including pulses of intravenous methylprednisolone) (4/C) and/or intravenous immunoglobulin G (4/C).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555202351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For maintenance of response, immunosuppressive/GC-sparing agents such as mycophenolate (2b/C), azathioprine (2b/C), or cyclosporine (4/C) can be used.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9.75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838100885"/>
                  </a:ext>
                </a:extLst>
              </a:tr>
              <a:tr h="61926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Refractory cases can be treated with rituximab (3a/C) or cyclophosphamide (4/C). 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9.65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69625667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Renal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466931273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Early recognition of signs of renal involvement and - when present - performance of a diagnostic renal biopsy are essential to ensure optimal outcomes (2b/B).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925445274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Mycophenolate (1a/A) or low-dose IV cyclophosphamide (2a/B) are recommended as initial (induction) treatment, as they have the best efficacy/toxicity ratio.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352105292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patients at high risk for renal failure (reduced glomerular filtration rate, histologic presence of fibrous crescents or fibrinoid necrosis, or tubular atrophy/interstitial fibrosis], similar regimens may be considered but high-dose IV cyclophosphamide can also be used (1b/A).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9.45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67303096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For maintenance therapy, mycophenolate (1a/A) or azathioprine (1a/A) should be used.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9.75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233031965"/>
                  </a:ext>
                </a:extLst>
              </a:tr>
              <a:tr h="125892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cases with stable/improved renal function but incomplete renal response (persistent proteinuria &gt;0.8-1 g/24h after at least one year of immunosuppressive treatment), repeat biopsy can distinguish chronic from active kidney lesions (4/C).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05745768"/>
                  </a:ext>
                </a:extLst>
              </a:tr>
              <a:tr h="125892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Mycophenolate may be combined with low dose of a calcineurin inhibitor in severe nephrotic syndrome (2b/C) or incomplete renal response (4/C), in the absence of uncontrolled hypertension, high chronicity index at kidney biopsy and/or reduced GFR.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9.50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740481849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 startAt="2"/>
                      </a:pPr>
                      <a:r>
                        <a:rPr lang="en-US" sz="100">
                          <a:effectLst/>
                        </a:rPr>
                        <a:t>Comorbidities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34873999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Antiphospholipid syndrome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0165381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All SLE patients should be screened at diagnosis for aPL (1a/A).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10.0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4136310098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SLE patients with high-risk aPL profile (persistently positive medium/high titres or multiple positivity) may receive primary prophylaxis with antiplatelet agents (2a/C), especially if other atherosclerotic/thrombophilic factors are present, after balancing the bleeding hazard.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9.45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678222628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For secondary prevention (thrombosis, pregnancy complication/loss), the therapeutic approach should be the same as for primary anti-phospholipid syndrome (1b/B).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10.0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332361814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Infectious diseases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337124001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SLE patients should be assessed for general and disease-related risk factors for infections, such as advanced age/frailty (–/D), diabetes mellitus (–/D), renal involvement (2b/B), immunosuppressive/biologic therapy (1b-2b/B-C) and use of GC (1a/A).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477635191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General preventative measures (including immunizations) and early recognition and treatment of infection/sepsis are recommended (–/D).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173213722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Cardiovascular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520311079"/>
                  </a:ext>
                </a:extLst>
              </a:tr>
              <a:tr h="190257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Patients with SLE should undergo regular assessment for traditional (1b/B-C) and disease-related risk factors for cardiovascular disease, including persistently active disease (1b/B), increased disease duration (1b/A), medium/high titres of aPL (1b/A), renal involvement (1b/B) (especially, persistent proteinuria and/or GFR &lt;60 ml/min) and chronic use of GC (1b/B).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792287364"/>
                  </a:ext>
                </a:extLst>
              </a:tr>
              <a:tr h="125892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Based on their individual cardiovascular risk profile, SLE patients may be candidates for preventative strategies as in the general population, including low-dose aspirin (2b/D) and/or lipid-lowering agents (2b/D).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49926727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C91E5487-46F5-5547-8DA2-A0B2657026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759358"/>
              </p:ext>
            </p:extLst>
          </p:nvPr>
        </p:nvGraphicFramePr>
        <p:xfrm>
          <a:off x="342900" y="1283597"/>
          <a:ext cx="8628822" cy="555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65774">
                  <a:extLst>
                    <a:ext uri="{9D8B030D-6E8A-4147-A177-3AD203B41FA5}">
                      <a16:colId xmlns:a16="http://schemas.microsoft.com/office/drawing/2014/main" xmlns="" val="861804990"/>
                    </a:ext>
                  </a:extLst>
                </a:gridCol>
                <a:gridCol w="863048">
                  <a:extLst>
                    <a:ext uri="{9D8B030D-6E8A-4147-A177-3AD203B41FA5}">
                      <a16:colId xmlns:a16="http://schemas.microsoft.com/office/drawing/2014/main" xmlns="" val="151678296"/>
                    </a:ext>
                  </a:extLst>
                </a:gridCol>
              </a:tblGrid>
              <a:tr h="351465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>
                          <a:latin typeface="+mn-lt"/>
                        </a:rPr>
                        <a:t>Recommendation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 b="1">
                          <a:latin typeface="+mn-lt"/>
                        </a:rPr>
                        <a:t>Level of agreement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28490169"/>
                  </a:ext>
                </a:extLst>
              </a:tr>
              <a:tr h="21628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Goals of treatment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0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163360678"/>
                  </a:ext>
                </a:extLst>
              </a:tr>
              <a:tr h="315640">
                <a:tc>
                  <a:txBody>
                    <a:bodyPr/>
                    <a:lstStyle/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 Treatment in SLE should aim at remission or the lowest possible level of disease activity and prevention of flares in all organs, maintained with the lowest possible dose of glucocorticoids.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10.0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880060572"/>
                  </a:ext>
                </a:extLst>
              </a:tr>
              <a:tr h="3156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 Flares of SLE can be treated according to the severity of organ(s) involvement by adjusting ongoing therapies (glucocorticoids, immunomodulating agents) to higher doses, switching, or adding new therapies </a:t>
                      </a:r>
                      <a:r>
                        <a:rPr lang="en-GB" sz="10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(2b/C)</a:t>
                      </a:r>
                      <a:r>
                        <a:rPr lang="en-GB" sz="1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9.95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32472789"/>
                  </a:ext>
                </a:extLst>
              </a:tr>
              <a:tr h="24332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Treatment of SLE (general)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2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371028621"/>
                  </a:ext>
                </a:extLst>
              </a:tr>
              <a:tr h="24332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 Hydroxychloroquine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2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405607652"/>
                  </a:ext>
                </a:extLst>
              </a:tr>
              <a:tr h="243322">
                <a:tc>
                  <a:txBody>
                    <a:bodyPr/>
                    <a:lstStyle/>
                    <a:p>
                      <a:pPr marL="0" lvl="2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2.1.1 HCQ is recommended for all patients with SLE 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(1b/A)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unless contraindicated, at a dose not exceeding 5 mg/kg/real BW 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(3b/C)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9.65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95621942"/>
                  </a:ext>
                </a:extLst>
              </a:tr>
              <a:tr h="315640">
                <a:tc>
                  <a:txBody>
                    <a:bodyPr/>
                    <a:lstStyle/>
                    <a:p>
                      <a:pPr marL="0" lvl="2" indent="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2.1.2 In the absence of risk factors for retinal toxicity, ophthalmologic screening (by visual fields examination and/or spectral domain-optical coherence tomography) should be performed at baseline, after 5 years, and yearly thereafter 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(2b/B)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9.75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556983495"/>
                  </a:ext>
                </a:extLst>
              </a:tr>
              <a:tr h="24332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 Glucocorticoids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2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60597987"/>
                  </a:ext>
                </a:extLst>
              </a:tr>
              <a:tr h="243322">
                <a:tc>
                  <a:txBody>
                    <a:bodyPr/>
                    <a:lstStyle/>
                    <a:p>
                      <a:pPr marL="0" lvl="2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2.2.1 GC can be used at doses and route of administration that depend on the type and severity of organ involvement 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(2b/C)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9.95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86328403"/>
                  </a:ext>
                </a:extLst>
              </a:tr>
              <a:tr h="315640">
                <a:tc>
                  <a:txBody>
                    <a:bodyPr/>
                    <a:lstStyle/>
                    <a:p>
                      <a:pPr marL="0" lvl="2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2.2.2 Pulses of intravenous methylprednisolone (usually 250–1000 mg per day, for 1–3 days) provide immediate therapeutic effect and enable the use of lower starting dose of oral GC 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(3b/C)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9.85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24472863"/>
                  </a:ext>
                </a:extLst>
              </a:tr>
              <a:tr h="315640">
                <a:tc>
                  <a:txBody>
                    <a:bodyPr/>
                    <a:lstStyle/>
                    <a:p>
                      <a:pPr marL="0" lvl="2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2.2.3 For chronic maintenance treatment, GC should be minimized to less than 7.5 mg/day (prednisone equivalent) 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(1b/B)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and, when possible, withdrawn. 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9.65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687369056"/>
                  </a:ext>
                </a:extLst>
              </a:tr>
              <a:tr h="243322">
                <a:tc>
                  <a:txBody>
                    <a:bodyPr/>
                    <a:lstStyle/>
                    <a:p>
                      <a:pPr marL="0" lvl="2" indent="0" algn="just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2.2.4 Prompt initiation of immunomodulatory agents can expedite the tapering/discontinuation of GC 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(2b/B)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9.90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312716991"/>
                  </a:ext>
                </a:extLst>
              </a:tr>
              <a:tr h="24332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7B8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 Immunosuppressive therapies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2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04389939"/>
                  </a:ext>
                </a:extLst>
              </a:tr>
              <a:tr h="583241">
                <a:tc>
                  <a:txBody>
                    <a:bodyPr/>
                    <a:lstStyle/>
                    <a:p>
                      <a:pPr marL="0" lvl="2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2.3.1 In patients not responding to HCQ (alone or in combination with GC) or patients unable to reduce GC below doses acceptable for chronic use, addition of immunomodulating/immunosuppressive agents such as methotrexate, 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(1b/B) </a:t>
                      </a: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azathioprine 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(2b/C) </a:t>
                      </a: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or mycophenolate 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(2a/B) </a:t>
                      </a: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should be considered.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1">
                          <a:latin typeface="+mn-lt"/>
                        </a:rPr>
                        <a:t>9.85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2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63713383"/>
                  </a:ext>
                </a:extLst>
              </a:tr>
              <a:tr h="243322">
                <a:tc>
                  <a:txBody>
                    <a:bodyPr/>
                    <a:lstStyle/>
                    <a:p>
                      <a:pPr marL="0" lvl="2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2.3.2 Immunomodulating/immunosuppressive agents can be included in the initial therapy in cases of organ-threatening disease 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(2b/C)</a:t>
                      </a: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1">
                          <a:latin typeface="+mn-lt"/>
                        </a:rPr>
                        <a:t>9.85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00935319"/>
                  </a:ext>
                </a:extLst>
              </a:tr>
              <a:tr h="380473">
                <a:tc>
                  <a:txBody>
                    <a:bodyPr/>
                    <a:lstStyle/>
                    <a:p>
                      <a:pPr marL="0" lvl="2" indent="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2.3.3 Cyclophosphamide can be used for severe organ- or life-threatening SLE as well as “rescue” therapy in patients not responding to other immunosuppressive agents 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(2b/C)</a:t>
                      </a: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9.90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626848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7569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0031268A-458D-4A40-9E23-74BB8F3D8A7E}"/>
              </a:ext>
            </a:extLst>
          </p:cNvPr>
          <p:cNvGraphicFramePr>
            <a:graphicFrameLocks noGrp="1"/>
          </p:cNvGraphicFramePr>
          <p:nvPr/>
        </p:nvGraphicFramePr>
        <p:xfrm>
          <a:off x="342900" y="-59832983"/>
          <a:ext cx="4633815" cy="4614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0569">
                  <a:extLst>
                    <a:ext uri="{9D8B030D-6E8A-4147-A177-3AD203B41FA5}">
                      <a16:colId xmlns:a16="http://schemas.microsoft.com/office/drawing/2014/main" xmlns="" val="1243422317"/>
                    </a:ext>
                  </a:extLst>
                </a:gridCol>
                <a:gridCol w="813246">
                  <a:extLst>
                    <a:ext uri="{9D8B030D-6E8A-4147-A177-3AD203B41FA5}">
                      <a16:colId xmlns:a16="http://schemas.microsoft.com/office/drawing/2014/main" xmlns="" val="1102339456"/>
                    </a:ext>
                  </a:extLst>
                </a:gridCol>
              </a:tblGrid>
              <a:tr h="28736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Overarching principles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90657790"/>
                  </a:ext>
                </a:extLst>
              </a:tr>
              <a:tr h="281765">
                <a:tc gridSpan="2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Symbol" pitchFamily="2" charset="2"/>
                        <a:buChar char=""/>
                      </a:pPr>
                      <a:r>
                        <a:rPr lang="en-US" sz="100">
                          <a:effectLst/>
                        </a:rPr>
                        <a:t>SLE is a multisystem disease - occasionally limited to one or few organs - diagnosed on clinical grounds in the presence of characteristic serologic abnormalities.</a:t>
                      </a:r>
                      <a:endParaRPr lang="en-US" sz="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Symbol" pitchFamily="2" charset="2"/>
                        <a:buChar char=""/>
                      </a:pPr>
                      <a:r>
                        <a:rPr lang="en-US" sz="100">
                          <a:effectLst/>
                        </a:rPr>
                        <a:t>SLE care is multidisciplinary, based on a shared patient-physician decision, and should consider individual, medical and societal costs. </a:t>
                      </a:r>
                      <a:endParaRPr lang="en-US" sz="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Symbol" pitchFamily="2" charset="2"/>
                        <a:buChar char=""/>
                      </a:pPr>
                      <a:r>
                        <a:rPr lang="en-US" sz="100">
                          <a:effectLst/>
                        </a:rPr>
                        <a:t>Treatment of organ-/life-threatening SLE includes an initial period of high-intensity immunosuppressive therapy to control disease activity, followed by a longer period of less intensive therapy to consolidate response and prevent relapses.</a:t>
                      </a:r>
                      <a:endParaRPr lang="en-US" sz="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Symbol" pitchFamily="2" charset="2"/>
                        <a:buChar char=""/>
                      </a:pPr>
                      <a:r>
                        <a:rPr lang="en-US" sz="100">
                          <a:effectLst/>
                        </a:rPr>
                        <a:t>Treatment goals include long-term patient survival, prevention of organ damage and optimization of health-related quality of life.</a:t>
                      </a:r>
                      <a:r>
                        <a:rPr lang="en-US" sz="200">
                          <a:effectLst/>
                        </a:rPr>
                        <a:t>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11321702"/>
                  </a:ext>
                </a:extLst>
              </a:tr>
              <a:tr h="6091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Recommendation/Statement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Level of agreement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19359435"/>
                  </a:ext>
                </a:extLst>
              </a:tr>
              <a:tr h="2873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Goals of treatment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4243295429"/>
                  </a:ext>
                </a:extLst>
              </a:tr>
              <a:tr h="93101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Treatment in SLE should aim at remission or low disease activity (2b/B) and prevention of flares (2b/B) in all organs, maintained with the lowest possible dose of glucocorticoids.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10.0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606314970"/>
                  </a:ext>
                </a:extLst>
              </a:tr>
              <a:tr h="93101">
                <a:tc>
                  <a:txBody>
                    <a:bodyPr/>
                    <a:lstStyle/>
                    <a:p>
                      <a:pPr marL="240030" indent="-24003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1.2 Flares of SLE can be treated according to the severity of organ(s) involvement by adjusting ongoing therapies (glucocorticoids, immunomodulating agents) to higher doses, switching, or adding new therapies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088770057"/>
                  </a:ext>
                </a:extLst>
              </a:tr>
              <a:tr h="2873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Treatment of SLE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55283252"/>
                  </a:ext>
                </a:extLst>
              </a:tr>
              <a:tr h="2873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Hydroxychloroquine (HCQ)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155427785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HCQ is recommended for all patients with SLE (1b/A), unless contraindicated, at a dose not exceeding 5 mg/kg/real BW (3b/C).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9.65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399564649"/>
                  </a:ext>
                </a:extLst>
              </a:tr>
              <a:tr h="125892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the absence of risk factors for retinal toxicity, ophthalmologic screening (by visual fields examination and/or spectral domain-optical coherence tomography) should be performed at baseline, after 5 years, and yearly thereafter (2b/B).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9.75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742641237"/>
                  </a:ext>
                </a:extLst>
              </a:tr>
              <a:tr h="2873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Glucocorticoids (GC)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311121019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GC can be used at doses and route of administration that depend on the type and severity of organ involvement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099084374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Pulses of intravenous methylprednisolone (usually 250–1000 mg per day, for 1–3 days) provide immediate therapeutic effect and enable the use of lower starting dose of oral GC (3b/C).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670054558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GB" sz="100">
                          <a:effectLst/>
                        </a:rPr>
                        <a:t>  </a:t>
                      </a:r>
                      <a:r>
                        <a:rPr lang="en-US" sz="100">
                          <a:effectLst/>
                        </a:rPr>
                        <a:t>For chronic maintenance treatment, GC should be minimized to less than 7.5 mg/day (prednisone equivalent) (1b/B) and, when possible, withdrawn.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9.65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901402568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Prompt initiation of immunomodulatory agents can expedite the tapering/discontinuation of GC (2b/B).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623998288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Immunosuppressive therapies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253841848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patients not responding to HCQ (alone or in combination with GC) or patients unable to reduce GC below doses acceptable for chronic use, addition of immunomodulating/immunosuppressive agents such as methotrexate, (1b/B) azathioprine (2b/C) or mycophenolate (2a/B) should be considered.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004662216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Immunomodulating/immunosuppressive agents can be included in the initial therapy in cases of organ-threatening disease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992118519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Cyclophosphamide can be used for severe organ- or life-threatening SLE as well as “rescue” therapy in patients not responding to other immunosuppressive agents (2b/C).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627217162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Biologics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617378656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patients with inadequate response to standard-of-care (combinations of HCQ and GC with or without immunosuppressive agents), defined as residual disease activity not allowing tapering of glucocorticoids and/or frequent relapses, add-on treatment with belimumab should be considered (1a/A).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9.20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527730701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organ-threatening disease refractory or with intolerance/contraindications to standard immunosuppressive agents, rituximab can be considered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10550300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 startAt="2"/>
                      </a:pPr>
                      <a:r>
                        <a:rPr lang="en-US" sz="100">
                          <a:effectLst/>
                        </a:rPr>
                        <a:t>Specific manifestations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221833455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Skin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933004889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First-line treatment of skin disease in SLE includes topical agents (GC, calcineurin inhibitors) (2b/B), antimalarials (HCQ, quinacrine) (1a/A) and/or systemic GC (4/C).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4221448091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non-responsive cases or cases requiring high-dose GC, methotrexate (3a/B), retinoids (4/C), dapsone (4/C) or mycophenolate (4/C) can be added.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281052337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Neuropsychiatric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4088352437"/>
                  </a:ext>
                </a:extLst>
              </a:tr>
              <a:tr h="222439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Attribution to SLE - as opposed to non-SLE - related neuropsychiatric manifestations, is essential and can be facilitated by neuroimaging, investigation of cerebrospinal fluid, consideration of risk factors [type and timing of the manifestation in relation to the onset of lupus, patient age, non-neurological lupus activity, presence of antiphospholipid antibodies (aPL)] and exclusion of confounding factors (2b/C).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10.0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747824931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Treatment of SLE-related neuropsychiatric disease includes glucocorticoids/immunosuppressive agents for manifestations considered to reflect an inflammatory process (1b/A), and antiplatelet/anticoagulants for atherothrombotic/aPL-related manifestations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011478418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Hematologic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246903092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Acute treatment of lupus thrombocytopenia includes high-dose GC (including pulses of intravenous methylprednisolone) (4/C) and/or intravenous immunoglobulin G (4/C).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555202351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For maintenance of response, immunosuppressive/GC-sparing agents such as mycophenolate (2b/C), azathioprine (2b/C), or cyclosporine (4/C) can be used.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9.75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838100885"/>
                  </a:ext>
                </a:extLst>
              </a:tr>
              <a:tr h="61926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Refractory cases can be treated with rituximab (3a/C) or cyclophosphamide (4/C). 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9.65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69625667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Renal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466931273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Early recognition of signs of renal involvement and - when present - performance of a diagnostic renal biopsy are essential to ensure optimal outcomes (2b/B).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925445274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Mycophenolate (1a/A) or low-dose IV cyclophosphamide (2a/B) are recommended as initial (induction) treatment, as they have the best efficacy/toxicity ratio.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352105292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patients at high risk for renal failure (reduced glomerular filtration rate, histologic presence of fibrous crescents or fibrinoid necrosis, or tubular atrophy/interstitial fibrosis], similar regimens may be considered but high-dose IV cyclophosphamide can also be used (1b/A).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9.45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67303096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For maintenance therapy, mycophenolate (1a/A) or azathioprine (1a/A) should be used.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9.75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233031965"/>
                  </a:ext>
                </a:extLst>
              </a:tr>
              <a:tr h="125892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cases with stable/improved renal function but incomplete renal response (persistent proteinuria &gt;0.8-1 g/24h after at least one year of immunosuppressive treatment), repeat biopsy can distinguish chronic from active kidney lesions (4/C).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05745768"/>
                  </a:ext>
                </a:extLst>
              </a:tr>
              <a:tr h="125892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Mycophenolate may be combined with low dose of a calcineurin inhibitor in severe nephrotic syndrome (2b/C) or incomplete renal response (4/C), in the absence of uncontrolled hypertension, high chronicity index at kidney biopsy and/or reduced GFR.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9.50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740481849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 startAt="2"/>
                      </a:pPr>
                      <a:r>
                        <a:rPr lang="en-US" sz="100">
                          <a:effectLst/>
                        </a:rPr>
                        <a:t>Comorbidities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34873999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Antiphospholipid syndrome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0165381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All SLE patients should be screened at diagnosis for aPL (1a/A).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10.0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4136310098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SLE patients with high-risk aPL profile (persistently positive medium/high titres or multiple positivity) may receive primary prophylaxis with antiplatelet agents (2a/C), especially if other atherosclerotic/thrombophilic factors are present, after balancing the bleeding hazard.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9.45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678222628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For secondary prevention (thrombosis, pregnancy complication/loss), the therapeutic approach should be the same as for primary anti-phospholipid syndrome (1b/B).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10.0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332361814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Infectious diseases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337124001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SLE patients should be assessed for general and disease-related risk factors for infections, such as advanced age/frailty (–/D), diabetes mellitus (–/D), renal involvement (2b/B), immunosuppressive/biologic therapy (1b-2b/B-C) and use of GC (1a/A).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477635191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General preventative measures (including immunizations) and early recognition and treatment of infection/sepsis are recommended (–/D).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173213722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Cardiovascular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520311079"/>
                  </a:ext>
                </a:extLst>
              </a:tr>
              <a:tr h="190257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Patients with SLE should undergo regular assessment for traditional (1b/B-C) and disease-related risk factors for cardiovascular disease, including persistently active disease (1b/B), increased disease duration (1b/A), medium/high titres of aPL (1b/A), renal involvement (1b/B) (especially, persistent proteinuria and/or GFR &lt;60 ml/min) and chronic use of GC (1b/B).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792287364"/>
                  </a:ext>
                </a:extLst>
              </a:tr>
              <a:tr h="125892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Based on their individual cardiovascular risk profile, SLE patients may be candidates for preventative strategies as in the general population, including low-dose aspirin (2b/D) and/or lipid-lowering agents (2b/D).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49926727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C91E5487-46F5-5547-8DA2-A0B2657026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112322"/>
              </p:ext>
            </p:extLst>
          </p:nvPr>
        </p:nvGraphicFramePr>
        <p:xfrm>
          <a:off x="342900" y="1363565"/>
          <a:ext cx="8628822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28204">
                  <a:extLst>
                    <a:ext uri="{9D8B030D-6E8A-4147-A177-3AD203B41FA5}">
                      <a16:colId xmlns:a16="http://schemas.microsoft.com/office/drawing/2014/main" xmlns="" val="861804990"/>
                    </a:ext>
                  </a:extLst>
                </a:gridCol>
                <a:gridCol w="900618">
                  <a:extLst>
                    <a:ext uri="{9D8B030D-6E8A-4147-A177-3AD203B41FA5}">
                      <a16:colId xmlns:a16="http://schemas.microsoft.com/office/drawing/2014/main" xmlns="" val="1516782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>
                          <a:latin typeface="+mn-lt"/>
                        </a:rPr>
                        <a:t>Recommendation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 b="1">
                          <a:latin typeface="+mn-lt"/>
                        </a:rPr>
                        <a:t>Level of agreement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28490169"/>
                  </a:ext>
                </a:extLst>
              </a:tr>
              <a:tr h="20309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2.4 Biologics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0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163360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2.4.1 </a:t>
                      </a: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patients with inadequate response to standard-of-care (combinations of HCQ and GC with or without immunosuppressive agents), defined as residual disease activity not allowing tapering of glucocorticoids and/or frequent relapses, add-on treatment with belimumab should be considered (</a:t>
                      </a:r>
                      <a:r>
                        <a:rPr lang="en-US" sz="10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1a/A</a:t>
                      </a: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 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9.20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880060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2.4.2 </a:t>
                      </a: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organ-threatening disease refractory or with intolerance/contraindications to standard immunosuppressive agents, rituximab can be considered (</a:t>
                      </a:r>
                      <a:r>
                        <a:rPr lang="en-US" sz="10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2b/C</a:t>
                      </a: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 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9.85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32472789"/>
                  </a:ext>
                </a:extLst>
              </a:tr>
              <a:tr h="25430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Specific manifestations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2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371028621"/>
                  </a:ext>
                </a:extLst>
              </a:tr>
              <a:tr h="25179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 Skin disease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2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405607652"/>
                  </a:ext>
                </a:extLst>
              </a:tr>
              <a:tr h="222225">
                <a:tc>
                  <a:txBody>
                    <a:bodyPr/>
                    <a:lstStyle/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3.1.1 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First-line treatment of skin disease in SLE includes 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topical agents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(GC, calcineurin inhibitors) 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(2b/B)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antimalarials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(HCQ, quinacrine)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(1a/A) 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and/or 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systemic GC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(4/C)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en-US" sz="1000">
                          <a:effectLst/>
                          <a:latin typeface="+mn-lt"/>
                        </a:rPr>
                        <a:t> 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10.0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95621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3.1.2 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 non-responsive cases or cases requiring high-dose GC, 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methotrexate (3a/B)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retinoids (4/C), dapsone (4/C) or mycophenolate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(4/C) 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can be added.</a:t>
                      </a:r>
                      <a:r>
                        <a:rPr lang="en-US" sz="1000">
                          <a:effectLst/>
                          <a:latin typeface="+mn-lt"/>
                        </a:rPr>
                        <a:t> 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9.85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556983495"/>
                  </a:ext>
                </a:extLst>
              </a:tr>
              <a:tr h="22727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3.2 Neuropsychiatric disease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2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60597987"/>
                  </a:ext>
                </a:extLst>
              </a:tr>
              <a:tr h="457198">
                <a:tc>
                  <a:txBody>
                    <a:bodyPr/>
                    <a:lstStyle/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3.2.1 Attribution to SLE - as opposed to non-SLE - related neuropsychiatric manifestations, is essential and can be facilitated by neuroimaging, investigation of cerebrospinal fluid, consideration of risk factors [type and timing of the manifestation in relation to the onset of lupus, patient age, non-neurological lupus activity, presence of antiphospholipid antibodies (</a:t>
                      </a:r>
                      <a:r>
                        <a:rPr lang="en-US" sz="10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aPL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)] and exclusion of confounding factors 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(2b/C)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9.65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86328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3.2.2 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Treatment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of SLE-related neuropsychiatric disease includes glucocorticoids/immunosuppressive</a:t>
                      </a: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agents for manifestations considered to reflect an inflammatory process 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(1b/A)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and antiplatelet/anticoagulants for atherothrombotic/</a:t>
                      </a:r>
                      <a:r>
                        <a:rPr lang="en-GB" sz="10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aPL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-related manifestations (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2b/C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).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9.85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24472863"/>
                  </a:ext>
                </a:extLst>
              </a:tr>
              <a:tr h="21204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7B8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3.3 </a:t>
                      </a:r>
                      <a:r>
                        <a:rPr kumimoji="0" lang="en-US" sz="1200" b="1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057B8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Haematologic</a:t>
                      </a:r>
                      <a:r>
                        <a:rPr kumimoji="0" lang="en-US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7B8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disease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2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687369056"/>
                  </a:ext>
                </a:extLst>
              </a:tr>
              <a:tr h="201256">
                <a:tc>
                  <a:txBody>
                    <a:bodyPr/>
                    <a:lstStyle/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3.3.1 Acute treatment of lupus thrombocytopenia includes high-dose GC (including pulses of intravenous methylprednisolone) 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(4/C)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and/or intravenous immunoglobulin G 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(4/C)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9.95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3127169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3.3.2 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 maintenance of response, immunosuppressive/GC-sparing agents such as 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mycophenolate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(2b/C)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azathioprine (2b/C)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or 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cyclosporine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(4/C) 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can be used.</a:t>
                      </a:r>
                      <a:r>
                        <a:rPr lang="en-US" sz="1000">
                          <a:effectLst/>
                          <a:latin typeface="+mn-lt"/>
                        </a:rPr>
                        <a:t> 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9.75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04389939"/>
                  </a:ext>
                </a:extLst>
              </a:tr>
              <a:tr h="201256">
                <a:tc>
                  <a:txBody>
                    <a:bodyPr/>
                    <a:lstStyle/>
                    <a:p>
                      <a:pPr marL="0" marR="0" lvl="2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3.3.3 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Refractory cases can be treated with 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rituximab (3a/C) 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or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cyclophosphamide (4/C)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200" b="1">
                          <a:latin typeface="+mn-lt"/>
                        </a:rPr>
                        <a:t>9.65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63713383"/>
                  </a:ext>
                </a:extLst>
              </a:tr>
            </a:tbl>
          </a:graphicData>
        </a:graphic>
      </p:graphicFrame>
      <p:sp>
        <p:nvSpPr>
          <p:cNvPr id="10" name="Título 4">
            <a:extLst>
              <a:ext uri="{FF2B5EF4-FFF2-40B4-BE49-F238E27FC236}">
                <a16:creationId xmlns:a16="http://schemas.microsoft.com/office/drawing/2014/main" xmlns="" id="{AE66B222-328F-E24C-9495-2084D9139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144" y="225305"/>
            <a:ext cx="6945795" cy="634545"/>
          </a:xfrm>
        </p:spPr>
        <p:txBody>
          <a:bodyPr/>
          <a:lstStyle/>
          <a:p>
            <a:r>
              <a:rPr lang="en-GB" sz="2400">
                <a:solidFill>
                  <a:srgbClr val="0057B8"/>
                </a:solidFill>
              </a:rPr>
              <a:t>Summary Table Oxford Level of Evidence and Agreement</a:t>
            </a:r>
          </a:p>
        </p:txBody>
      </p:sp>
    </p:spTree>
    <p:extLst>
      <p:ext uri="{BB962C8B-B14F-4D97-AF65-F5344CB8AC3E}">
        <p14:creationId xmlns:p14="http://schemas.microsoft.com/office/powerpoint/2010/main" val="26973959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0031268A-458D-4A40-9E23-74BB8F3D8A7E}"/>
              </a:ext>
            </a:extLst>
          </p:cNvPr>
          <p:cNvGraphicFramePr>
            <a:graphicFrameLocks noGrp="1"/>
          </p:cNvGraphicFramePr>
          <p:nvPr/>
        </p:nvGraphicFramePr>
        <p:xfrm>
          <a:off x="342900" y="-59832983"/>
          <a:ext cx="4633815" cy="4614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0569">
                  <a:extLst>
                    <a:ext uri="{9D8B030D-6E8A-4147-A177-3AD203B41FA5}">
                      <a16:colId xmlns:a16="http://schemas.microsoft.com/office/drawing/2014/main" xmlns="" val="1243422317"/>
                    </a:ext>
                  </a:extLst>
                </a:gridCol>
                <a:gridCol w="813246">
                  <a:extLst>
                    <a:ext uri="{9D8B030D-6E8A-4147-A177-3AD203B41FA5}">
                      <a16:colId xmlns:a16="http://schemas.microsoft.com/office/drawing/2014/main" xmlns="" val="1102339456"/>
                    </a:ext>
                  </a:extLst>
                </a:gridCol>
              </a:tblGrid>
              <a:tr h="28736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Overarching principles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90657790"/>
                  </a:ext>
                </a:extLst>
              </a:tr>
              <a:tr h="281765">
                <a:tc gridSpan="2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Symbol" pitchFamily="2" charset="2"/>
                        <a:buChar char=""/>
                      </a:pPr>
                      <a:r>
                        <a:rPr lang="en-US" sz="100">
                          <a:effectLst/>
                        </a:rPr>
                        <a:t>SLE is a multisystem disease - occasionally limited to one or few organs - diagnosed on clinical grounds in the presence of characteristic serologic abnormalities.</a:t>
                      </a:r>
                      <a:endParaRPr lang="en-US" sz="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Symbol" pitchFamily="2" charset="2"/>
                        <a:buChar char=""/>
                      </a:pPr>
                      <a:r>
                        <a:rPr lang="en-US" sz="100">
                          <a:effectLst/>
                        </a:rPr>
                        <a:t>SLE care is multidisciplinary, based on a shared patient-physician decision, and should consider individual, medical and societal costs. </a:t>
                      </a:r>
                      <a:endParaRPr lang="en-US" sz="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Symbol" pitchFamily="2" charset="2"/>
                        <a:buChar char=""/>
                      </a:pPr>
                      <a:r>
                        <a:rPr lang="en-US" sz="100">
                          <a:effectLst/>
                        </a:rPr>
                        <a:t>Treatment of organ-/life-threatening SLE includes an initial period of high-intensity immunosuppressive therapy to control disease activity, followed by a longer period of less intensive therapy to consolidate response and prevent relapses.</a:t>
                      </a:r>
                      <a:endParaRPr lang="en-US" sz="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Symbol" pitchFamily="2" charset="2"/>
                        <a:buChar char=""/>
                      </a:pPr>
                      <a:r>
                        <a:rPr lang="en-US" sz="100">
                          <a:effectLst/>
                        </a:rPr>
                        <a:t>Treatment goals include long-term patient survival, prevention of organ damage and optimization of health-related quality of life.</a:t>
                      </a:r>
                      <a:r>
                        <a:rPr lang="en-US" sz="200">
                          <a:effectLst/>
                        </a:rPr>
                        <a:t>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11321702"/>
                  </a:ext>
                </a:extLst>
              </a:tr>
              <a:tr h="6091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Recommendation/Statement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Level of agreement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19359435"/>
                  </a:ext>
                </a:extLst>
              </a:tr>
              <a:tr h="2873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Goals of treatment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4243295429"/>
                  </a:ext>
                </a:extLst>
              </a:tr>
              <a:tr h="93101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Treatment in SLE should aim at remission or low disease activity (2b/B) and prevention of flares (2b/B) in all organs, maintained with the lowest possible dose of glucocorticoids.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10.0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606314970"/>
                  </a:ext>
                </a:extLst>
              </a:tr>
              <a:tr h="93101">
                <a:tc>
                  <a:txBody>
                    <a:bodyPr/>
                    <a:lstStyle/>
                    <a:p>
                      <a:pPr marL="240030" indent="-24003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1.2 Flares of SLE can be treated according to the severity of organ(s) involvement by adjusting ongoing therapies (glucocorticoids, immunomodulating agents) to higher doses, switching, or adding new therapies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088770057"/>
                  </a:ext>
                </a:extLst>
              </a:tr>
              <a:tr h="2873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Treatment of SLE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55283252"/>
                  </a:ext>
                </a:extLst>
              </a:tr>
              <a:tr h="2873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Hydroxychloroquine (HCQ)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155427785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HCQ is recommended for all patients with SLE (1b/A), unless contraindicated, at a dose not exceeding 5 mg/kg/real BW (3b/C).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9.65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399564649"/>
                  </a:ext>
                </a:extLst>
              </a:tr>
              <a:tr h="125892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the absence of risk factors for retinal toxicity, ophthalmologic screening (by visual fields examination and/or spectral domain-optical coherence tomography) should be performed at baseline, after 5 years, and yearly thereafter (2b/B).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9.75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742641237"/>
                  </a:ext>
                </a:extLst>
              </a:tr>
              <a:tr h="2873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Glucocorticoids (GC)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311121019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GC can be used at doses and route of administration that depend on the type and severity of organ involvement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099084374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Pulses of intravenous methylprednisolone (usually 250–1000 mg per day, for 1–3 days) provide immediate therapeutic effect and enable the use of lower starting dose of oral GC (3b/C).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670054558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GB" sz="100">
                          <a:effectLst/>
                        </a:rPr>
                        <a:t>  </a:t>
                      </a:r>
                      <a:r>
                        <a:rPr lang="en-US" sz="100">
                          <a:effectLst/>
                        </a:rPr>
                        <a:t>For chronic maintenance treatment, GC should be minimized to less than 7.5 mg/day (prednisone equivalent) (1b/B) and, when possible, withdrawn.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9.65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901402568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Prompt initiation of immunomodulatory agents can expedite the tapering/discontinuation of GC (2b/B).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623998288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Immunosuppressive therapies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253841848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patients not responding to HCQ (alone or in combination with GC) or patients unable to reduce GC below doses acceptable for chronic use, addition of immunomodulating/immunosuppressive agents such as methotrexate, (1b/B) azathioprine (2b/C) or mycophenolate (2a/B) should be considered.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004662216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Immunomodulating/immunosuppressive agents can be included in the initial therapy in cases of organ-threatening disease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992118519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Cyclophosphamide can be used for severe organ- or life-threatening SLE as well as “rescue” therapy in patients not responding to other immunosuppressive agents (2b/C).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627217162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Biologics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617378656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patients with inadequate response to standard-of-care (combinations of HCQ and GC with or without immunosuppressive agents), defined as residual disease activity not allowing tapering of glucocorticoids and/or frequent relapses, add-on treatment with belimumab should be considered (1a/A).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9.20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527730701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organ-threatening disease refractory or with intolerance/contraindications to standard immunosuppressive agents, rituximab can be considered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10550300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 startAt="2"/>
                      </a:pPr>
                      <a:r>
                        <a:rPr lang="en-US" sz="100">
                          <a:effectLst/>
                        </a:rPr>
                        <a:t>Specific manifestations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221833455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Skin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933004889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First-line treatment of skin disease in SLE includes topical agents (GC, calcineurin inhibitors) (2b/B), antimalarials (HCQ, quinacrine) (1a/A) and/or systemic GC (4/C).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4221448091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non-responsive cases or cases requiring high-dose GC, methotrexate (3a/B), retinoids (4/C), dapsone (4/C) or mycophenolate (4/C) can be added.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281052337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Neuropsychiatric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4088352437"/>
                  </a:ext>
                </a:extLst>
              </a:tr>
              <a:tr h="222439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Attribution to SLE - as opposed to non-SLE - related neuropsychiatric manifestations, is essential and can be facilitated by neuroimaging, investigation of cerebrospinal fluid, consideration of risk factors [type and timing of the manifestation in relation to the onset of lupus, patient age, non-neurological lupus activity, presence of antiphospholipid antibodies (aPL)] and exclusion of confounding factors (2b/C).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10.0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747824931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Treatment of SLE-related neuropsychiatric disease includes glucocorticoids/immunosuppressive agents for manifestations considered to reflect an inflammatory process (1b/A), and antiplatelet/anticoagulants for atherothrombotic/aPL-related manifestations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011478418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Hematologic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246903092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Acute treatment of lupus thrombocytopenia includes high-dose GC (including pulses of intravenous methylprednisolone) (4/C) and/or intravenous immunoglobulin G (4/C).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555202351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For maintenance of response, immunosuppressive/GC-sparing agents such as mycophenolate (2b/C), azathioprine (2b/C), or cyclosporine (4/C) can be used.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9.75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838100885"/>
                  </a:ext>
                </a:extLst>
              </a:tr>
              <a:tr h="61926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Refractory cases can be treated with rituximab (3a/C) or cyclophosphamide (4/C). 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9.65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69625667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Renal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466931273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Early recognition of signs of renal involvement and - when present - performance of a diagnostic renal biopsy are essential to ensure optimal outcomes (2b/B).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925445274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Mycophenolate (1a/A) or low-dose IV cyclophosphamide (2a/B) are recommended as initial (induction) treatment, as they have the best efficacy/toxicity ratio.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352105292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patients at high risk for renal failure (reduced glomerular filtration rate, histologic presence of fibrous crescents or fibrinoid necrosis, or tubular atrophy/interstitial fibrosis], similar regimens may be considered but high-dose IV cyclophosphamide can also be used (1b/A).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9.45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67303096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For maintenance therapy, mycophenolate (1a/A) or azathioprine (1a/A) should be used.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9.75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233031965"/>
                  </a:ext>
                </a:extLst>
              </a:tr>
              <a:tr h="125892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cases with stable/improved renal function but incomplete renal response (persistent proteinuria &gt;0.8-1 g/24h after at least one year of immunosuppressive treatment), repeat biopsy can distinguish chronic from active kidney lesions (4/C).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05745768"/>
                  </a:ext>
                </a:extLst>
              </a:tr>
              <a:tr h="125892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Mycophenolate may be combined with low dose of a calcineurin inhibitor in severe nephrotic syndrome (2b/C) or incomplete renal response (4/C), in the absence of uncontrolled hypertension, high chronicity index at kidney biopsy and/or reduced GFR.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9.50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740481849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 startAt="2"/>
                      </a:pPr>
                      <a:r>
                        <a:rPr lang="en-US" sz="100">
                          <a:effectLst/>
                        </a:rPr>
                        <a:t>Comorbidities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34873999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Antiphospholipid syndrome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0165381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All SLE patients should be screened at diagnosis for aPL (1a/A).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10.0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4136310098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SLE patients with high-risk aPL profile (persistently positive medium/high titres or multiple positivity) may receive primary prophylaxis with antiplatelet agents (2a/C), especially if other atherosclerotic/thrombophilic factors are present, after balancing the bleeding hazard.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9.45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678222628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For secondary prevention (thrombosis, pregnancy complication/loss), the therapeutic approach should be the same as for primary anti-phospholipid syndrome (1b/B).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10.0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332361814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Infectious diseases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337124001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SLE patients should be assessed for general and disease-related risk factors for infections, such as advanced age/frailty (–/D), diabetes mellitus (–/D), renal involvement (2b/B), immunosuppressive/biologic therapy (1b-2b/B-C) and use of GC (1a/A).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477635191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General preventative measures (including immunizations) and early recognition and treatment of infection/sepsis are recommended (–/D).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173213722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Cardiovascular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520311079"/>
                  </a:ext>
                </a:extLst>
              </a:tr>
              <a:tr h="190257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Patients with SLE should undergo regular assessment for traditional (1b/B-C) and disease-related risk factors for cardiovascular disease, including persistently active disease (1b/B), increased disease duration (1b/A), medium/high titres of aPL (1b/A), renal involvement (1b/B) (especially, persistent proteinuria and/or GFR &lt;60 ml/min) and chronic use of GC (1b/B).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792287364"/>
                  </a:ext>
                </a:extLst>
              </a:tr>
              <a:tr h="125892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Based on their individual cardiovascular risk profile, SLE patients may be candidates for preventative strategies as in the general population, including low-dose aspirin (2b/D) and/or lipid-lowering agents (2b/D).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49926727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C91E5487-46F5-5547-8DA2-A0B2657026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052678"/>
              </p:ext>
            </p:extLst>
          </p:nvPr>
        </p:nvGraphicFramePr>
        <p:xfrm>
          <a:off x="303144" y="1485439"/>
          <a:ext cx="8628822" cy="4549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65774">
                  <a:extLst>
                    <a:ext uri="{9D8B030D-6E8A-4147-A177-3AD203B41FA5}">
                      <a16:colId xmlns:a16="http://schemas.microsoft.com/office/drawing/2014/main" xmlns="" val="861804990"/>
                    </a:ext>
                  </a:extLst>
                </a:gridCol>
                <a:gridCol w="863048">
                  <a:extLst>
                    <a:ext uri="{9D8B030D-6E8A-4147-A177-3AD203B41FA5}">
                      <a16:colId xmlns:a16="http://schemas.microsoft.com/office/drawing/2014/main" xmlns="" val="151678296"/>
                    </a:ext>
                  </a:extLst>
                </a:gridCol>
              </a:tblGrid>
              <a:tr h="701009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>
                          <a:latin typeface="+mn-lt"/>
                        </a:rPr>
                        <a:t>Recommendation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>
                          <a:latin typeface="+mn-lt"/>
                        </a:rPr>
                        <a:t>Level of agreement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28490169"/>
                  </a:ext>
                </a:extLst>
              </a:tr>
              <a:tr h="43139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 Renal disease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0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163360678"/>
                  </a:ext>
                </a:extLst>
              </a:tr>
              <a:tr h="552216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3.4.1 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Early recognition of signs of renal involvement and - when present - performance of a diagnostic renal biopsy are essential to ensure optimal outcomes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(2b/B)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en-US" sz="1100">
                          <a:effectLst/>
                          <a:latin typeface="+mn-lt"/>
                        </a:rPr>
                        <a:t> 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9.95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80060572"/>
                  </a:ext>
                </a:extLst>
              </a:tr>
              <a:tr h="53923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3.4.2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Mycophenolate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(1a/A)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or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low-dose IV cyclophosphamide (2a/B)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are recommended as initial (induction) treatment, as they have the best efficacy/toxicity ratio.</a:t>
                      </a:r>
                      <a:r>
                        <a:rPr lang="en-US" sz="1100">
                          <a:effectLst/>
                          <a:latin typeface="+mn-lt"/>
                        </a:rPr>
                        <a:t> 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732472789"/>
                  </a:ext>
                </a:extLst>
              </a:tr>
              <a:tr h="80885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3.4.3 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 patients at high risk for renal failure (reduced glomerular filtration rate, histologic presence of fibrous crescents or fibrinoid necrosis, or tubular atrophy/interstitial fibrosis], similar regimens may be considered but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high-dose IV cyclophosphamide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can also be used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(1b/A)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9.45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71028621"/>
                  </a:ext>
                </a:extLst>
              </a:tr>
              <a:tr h="425437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3.4.4 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 maintenance therapy,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mycophenolate (1a/A)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or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azathioprine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(1a/A) 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should be used.</a:t>
                      </a:r>
                      <a:r>
                        <a:rPr lang="en-US" sz="1100">
                          <a:effectLst/>
                          <a:latin typeface="+mn-lt"/>
                        </a:rPr>
                        <a:t> 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05607652"/>
                  </a:ext>
                </a:extLst>
              </a:tr>
              <a:tr h="539238">
                <a:tc>
                  <a:txBody>
                    <a:bodyPr/>
                    <a:lstStyle/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3.4.5 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 cases with stable/improved renal function but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incomplete renal response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(persistent proteinuria &gt;0.8-1 g/24h after at least one year of immunosuppressive treatment),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repeat biopsy 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can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distinguish chronic from active kidney lesions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(4/C)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en-US" sz="1100">
                          <a:effectLst/>
                          <a:latin typeface="+mn-lt"/>
                        </a:rPr>
                        <a:t> 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95621942"/>
                  </a:ext>
                </a:extLst>
              </a:tr>
              <a:tr h="552216">
                <a:tc>
                  <a:txBody>
                    <a:bodyPr/>
                    <a:lstStyle/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3.4.6 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Mycophenolate may be combined with low dose of a calcineurin inhibitor in severe nephrotic syndrome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(2b/C)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or incomplete renal response (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4/C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), in the absence of uncontrolled hypertension, high chronicity index at kidney biopsy and/or reduced GFR.</a:t>
                      </a:r>
                      <a:r>
                        <a:rPr lang="en-US" sz="1100">
                          <a:effectLst/>
                          <a:latin typeface="+mn-lt"/>
                        </a:rPr>
                        <a:t> 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9.50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556983495"/>
                  </a:ext>
                </a:extLst>
              </a:tr>
            </a:tbl>
          </a:graphicData>
        </a:graphic>
      </p:graphicFrame>
      <p:sp>
        <p:nvSpPr>
          <p:cNvPr id="10" name="Título 4">
            <a:extLst>
              <a:ext uri="{FF2B5EF4-FFF2-40B4-BE49-F238E27FC236}">
                <a16:creationId xmlns:a16="http://schemas.microsoft.com/office/drawing/2014/main" xmlns="" id="{6E02C5A8-DC08-7B4E-B812-676A8AF69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144" y="225305"/>
            <a:ext cx="6945795" cy="634545"/>
          </a:xfrm>
        </p:spPr>
        <p:txBody>
          <a:bodyPr/>
          <a:lstStyle/>
          <a:p>
            <a:r>
              <a:rPr lang="en-GB" sz="2000">
                <a:solidFill>
                  <a:srgbClr val="0057B8"/>
                </a:solidFill>
              </a:rPr>
              <a:t>Summary Table Oxford Level of Evidence and Agreement</a:t>
            </a:r>
          </a:p>
        </p:txBody>
      </p:sp>
    </p:spTree>
    <p:extLst>
      <p:ext uri="{BB962C8B-B14F-4D97-AF65-F5344CB8AC3E}">
        <p14:creationId xmlns:p14="http://schemas.microsoft.com/office/powerpoint/2010/main" val="2887350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0031268A-458D-4A40-9E23-74BB8F3D8A7E}"/>
              </a:ext>
            </a:extLst>
          </p:cNvPr>
          <p:cNvGraphicFramePr>
            <a:graphicFrameLocks noGrp="1"/>
          </p:cNvGraphicFramePr>
          <p:nvPr/>
        </p:nvGraphicFramePr>
        <p:xfrm>
          <a:off x="342900" y="-59832983"/>
          <a:ext cx="4633815" cy="4614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0569">
                  <a:extLst>
                    <a:ext uri="{9D8B030D-6E8A-4147-A177-3AD203B41FA5}">
                      <a16:colId xmlns:a16="http://schemas.microsoft.com/office/drawing/2014/main" xmlns="" val="1243422317"/>
                    </a:ext>
                  </a:extLst>
                </a:gridCol>
                <a:gridCol w="813246">
                  <a:extLst>
                    <a:ext uri="{9D8B030D-6E8A-4147-A177-3AD203B41FA5}">
                      <a16:colId xmlns:a16="http://schemas.microsoft.com/office/drawing/2014/main" xmlns="" val="1102339456"/>
                    </a:ext>
                  </a:extLst>
                </a:gridCol>
              </a:tblGrid>
              <a:tr h="28736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Overarching principles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90657790"/>
                  </a:ext>
                </a:extLst>
              </a:tr>
              <a:tr h="281765">
                <a:tc gridSpan="2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Symbol" pitchFamily="2" charset="2"/>
                        <a:buChar char=""/>
                      </a:pPr>
                      <a:r>
                        <a:rPr lang="en-US" sz="100">
                          <a:effectLst/>
                        </a:rPr>
                        <a:t>SLE is a multisystem disease - occasionally limited to one or few organs - diagnosed on clinical grounds in the presence of characteristic serologic abnormalities.</a:t>
                      </a:r>
                      <a:endParaRPr lang="en-US" sz="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Symbol" pitchFamily="2" charset="2"/>
                        <a:buChar char=""/>
                      </a:pPr>
                      <a:r>
                        <a:rPr lang="en-US" sz="100">
                          <a:effectLst/>
                        </a:rPr>
                        <a:t>SLE care is multidisciplinary, based on a shared patient-physician decision, and should consider individual, medical and societal costs. </a:t>
                      </a:r>
                      <a:endParaRPr lang="en-US" sz="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Symbol" pitchFamily="2" charset="2"/>
                        <a:buChar char=""/>
                      </a:pPr>
                      <a:r>
                        <a:rPr lang="en-US" sz="100">
                          <a:effectLst/>
                        </a:rPr>
                        <a:t>Treatment of organ-/life-threatening SLE includes an initial period of high-intensity immunosuppressive therapy to control disease activity, followed by a longer period of less intensive therapy to consolidate response and prevent relapses.</a:t>
                      </a:r>
                      <a:endParaRPr lang="en-US" sz="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Symbol" pitchFamily="2" charset="2"/>
                        <a:buChar char=""/>
                      </a:pPr>
                      <a:r>
                        <a:rPr lang="en-US" sz="100">
                          <a:effectLst/>
                        </a:rPr>
                        <a:t>Treatment goals include long-term patient survival, prevention of organ damage and optimization of health-related quality of life.</a:t>
                      </a:r>
                      <a:r>
                        <a:rPr lang="en-US" sz="200">
                          <a:effectLst/>
                        </a:rPr>
                        <a:t>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11321702"/>
                  </a:ext>
                </a:extLst>
              </a:tr>
              <a:tr h="6091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Recommendation/Statement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Level of agreement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19359435"/>
                  </a:ext>
                </a:extLst>
              </a:tr>
              <a:tr h="2873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Goals of treatment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4243295429"/>
                  </a:ext>
                </a:extLst>
              </a:tr>
              <a:tr h="93101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Treatment in SLE should aim at remission or low disease activity (2b/B) and prevention of flares (2b/B) in all organs, maintained with the lowest possible dose of glucocorticoids.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10.0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606314970"/>
                  </a:ext>
                </a:extLst>
              </a:tr>
              <a:tr h="93101">
                <a:tc>
                  <a:txBody>
                    <a:bodyPr/>
                    <a:lstStyle/>
                    <a:p>
                      <a:pPr marL="240030" indent="-24003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1.2 Flares of SLE can be treated according to the severity of organ(s) involvement by adjusting ongoing therapies (glucocorticoids, immunomodulating agents) to higher doses, switching, or adding new therapies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088770057"/>
                  </a:ext>
                </a:extLst>
              </a:tr>
              <a:tr h="2873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Treatment of SLE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55283252"/>
                  </a:ext>
                </a:extLst>
              </a:tr>
              <a:tr h="2873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Hydroxychloroquine (HCQ)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155427785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HCQ is recommended for all patients with SLE (1b/A), unless contraindicated, at a dose not exceeding 5 mg/kg/real BW (3b/C).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9.65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399564649"/>
                  </a:ext>
                </a:extLst>
              </a:tr>
              <a:tr h="125892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the absence of risk factors for retinal toxicity, ophthalmologic screening (by visual fields examination and/or spectral domain-optical coherence tomography) should be performed at baseline, after 5 years, and yearly thereafter (2b/B).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9.75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742641237"/>
                  </a:ext>
                </a:extLst>
              </a:tr>
              <a:tr h="2873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Glucocorticoids (GC)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311121019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GC can be used at doses and route of administration that depend on the type and severity of organ involvement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099084374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Pulses of intravenous methylprednisolone (usually 250–1000 mg per day, for 1–3 days) provide immediate therapeutic effect and enable the use of lower starting dose of oral GC (3b/C).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670054558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GB" sz="100">
                          <a:effectLst/>
                        </a:rPr>
                        <a:t>  </a:t>
                      </a:r>
                      <a:r>
                        <a:rPr lang="en-US" sz="100">
                          <a:effectLst/>
                        </a:rPr>
                        <a:t>For chronic maintenance treatment, GC should be minimized to less than 7.5 mg/day (prednisone equivalent) (1b/B) and, when possible, withdrawn.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9.65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901402568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Prompt initiation of immunomodulatory agents can expedite the tapering/discontinuation of GC (2b/B).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623998288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Immunosuppressive therapies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253841848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patients not responding to HCQ (alone or in combination with GC) or patients unable to reduce GC below doses acceptable for chronic use, addition of immunomodulating/immunosuppressive agents such as methotrexate, (1b/B) azathioprine (2b/C) or mycophenolate (2a/B) should be considered.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004662216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Immunomodulating/immunosuppressive agents can be included in the initial therapy in cases of organ-threatening disease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992118519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Cyclophosphamide can be used for severe organ- or life-threatening SLE as well as “rescue” therapy in patients not responding to other immunosuppressive agents (2b/C).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627217162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Biologics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617378656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patients with inadequate response to standard-of-care (combinations of HCQ and GC with or without immunosuppressive agents), defined as residual disease activity not allowing tapering of glucocorticoids and/or frequent relapses, add-on treatment with belimumab should be considered (1a/A).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9.20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527730701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organ-threatening disease refractory or with intolerance/contraindications to standard immunosuppressive agents, rituximab can be considered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10550300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 startAt="2"/>
                      </a:pPr>
                      <a:r>
                        <a:rPr lang="en-US" sz="100">
                          <a:effectLst/>
                        </a:rPr>
                        <a:t>Specific manifestations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221833455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Skin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933004889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First-line treatment of skin disease in SLE includes topical agents (GC, calcineurin inhibitors) (2b/B), antimalarials (HCQ, quinacrine) (1a/A) and/or systemic GC (4/C).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4221448091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non-responsive cases or cases requiring high-dose GC, methotrexate (3a/B), retinoids (4/C), dapsone (4/C) or mycophenolate (4/C) can be added.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281052337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Neuropsychiatric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4088352437"/>
                  </a:ext>
                </a:extLst>
              </a:tr>
              <a:tr h="222439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Attribution to SLE - as opposed to non-SLE - related neuropsychiatric manifestations, is essential and can be facilitated by neuroimaging, investigation of cerebrospinal fluid, consideration of risk factors [type and timing of the manifestation in relation to the onset of lupus, patient age, non-neurological lupus activity, presence of antiphospholipid antibodies (aPL)] and exclusion of confounding factors (2b/C).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10.0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747824931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Treatment of SLE-related neuropsychiatric disease includes glucocorticoids/immunosuppressive agents for manifestations considered to reflect an inflammatory process (1b/A), and antiplatelet/anticoagulants for atherothrombotic/aPL-related manifestations (2b/C).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011478418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Hematologic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246903092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Acute treatment of lupus thrombocytopenia includes high-dose GC (including pulses of intravenous methylprednisolone) (4/C) and/or intravenous immunoglobulin G (4/C).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555202351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For maintenance of response, immunosuppressive/GC-sparing agents such as mycophenolate (2b/C), azathioprine (2b/C), or cyclosporine (4/C) can be used.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9.75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838100885"/>
                  </a:ext>
                </a:extLst>
              </a:tr>
              <a:tr h="61926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Refractory cases can be treated with rituximab (3a/C) or cyclophosphamide (4/C). 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9.65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69625667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Renal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466931273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Early recognition of signs of renal involvement and - when present - performance of a diagnostic renal biopsy are essential to ensure optimal outcomes (2b/B).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925445274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Mycophenolate (1a/A) or low-dose IV cyclophosphamide (2a/B) are recommended as initial (induction) treatment, as they have the best efficacy/toxicity ratio.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352105292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patients at high risk for renal failure (reduced glomerular filtration rate, histologic presence of fibrous crescents or fibrinoid necrosis, or tubular atrophy/interstitial fibrosis], similar regimens may be considered but high-dose IV cyclophosphamide can also be used (1b/A).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9.45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67303096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For maintenance therapy, mycophenolate (1a/A) or azathioprine (1a/A) should be used.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9.75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233031965"/>
                  </a:ext>
                </a:extLst>
              </a:tr>
              <a:tr h="125892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 cases with stable/improved renal function but incomplete renal response (persistent proteinuria &gt;0.8-1 g/24h after at least one year of immunosuppressive treatment), repeat biopsy can distinguish chronic from active kidney lesions (4/C).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05745768"/>
                  </a:ext>
                </a:extLst>
              </a:tr>
              <a:tr h="125892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Mycophenolate may be combined with low dose of a calcineurin inhibitor in severe nephrotic syndrome (2b/C) or incomplete renal response (4/C), in the absence of uncontrolled hypertension, high chronicity index at kidney biopsy and/or reduced GFR.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9.50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740481849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 startAt="2"/>
                      </a:pPr>
                      <a:r>
                        <a:rPr lang="en-US" sz="100">
                          <a:effectLst/>
                        </a:rPr>
                        <a:t>Comorbidities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34873999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Antiphospholipid syndrome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90165381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All SLE patients should be screened at diagnosis for aPL (1a/A).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10.0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4136310098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SLE patients with high-risk aPL profile (persistently positive medium/high titres or multiple positivity) may receive primary prophylaxis with antiplatelet agents (2a/C), especially if other atherosclerotic/thrombophilic factors are present, after balancing the bleeding hazard.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9.45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678222628"/>
                  </a:ext>
                </a:extLst>
              </a:tr>
              <a:tr h="93710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For secondary prevention (thrombosis, pregnancy complication/loss), the therapeutic approach should be the same as for primary anti-phospholipid syndrome (1b/B).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10.0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332361814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Infectious diseases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3337124001"/>
                  </a:ext>
                </a:extLst>
              </a:tr>
              <a:tr h="158075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SLE patients should be assessed for general and disease-related risk factors for infections, such as advanced age/frailty (–/D), diabetes mellitus (–/D), renal involvement (2b/B), immunosuppressive/biologic therapy (1b-2b/B-C) and use of GC (1a/A).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477635191"/>
                  </a:ext>
                </a:extLst>
              </a:tr>
              <a:tr h="61528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General preventative measures (including immunizations) and early recognition and treatment of infection/sepsis are recommended (–/D).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9.90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173213722"/>
                  </a:ext>
                </a:extLst>
              </a:tr>
              <a:tr h="29346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Cardiovascular disease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 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520311079"/>
                  </a:ext>
                </a:extLst>
              </a:tr>
              <a:tr h="190257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Patients with SLE should undergo regular assessment for traditional (1b/B-C) and disease-related risk factors for cardiovascular disease, including persistently active disease (1b/B), increased disease duration (1b/A), medium/high titres of aPL (1b/A), renal involvement (1b/B) (especially, persistent proteinuria and/or GFR &lt;60 ml/min) and chronic use of GC (1b/B).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2792287364"/>
                  </a:ext>
                </a:extLst>
              </a:tr>
              <a:tr h="125892">
                <a:tc>
                  <a:txBody>
                    <a:bodyPr/>
                    <a:lstStyle/>
                    <a:p>
                      <a:pPr marL="1143000" lvl="2" indent="-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">
                          <a:effectLst/>
                        </a:rPr>
                        <a:t>Based on their individual cardiovascular risk profile, SLE patients may be candidates for preventative strategies as in the general population, including low-dose aspirin (2b/D) and/or lipid-lowering agents (2b/D). 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">
                          <a:effectLst/>
                        </a:rPr>
                        <a:t>9.85</a:t>
                      </a:r>
                      <a:endParaRPr lang="en-US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77" marR="8777" marT="0" marB="0" anchor="ctr"/>
                </a:tc>
                <a:extLst>
                  <a:ext uri="{0D108BD9-81ED-4DB2-BD59-A6C34878D82A}">
                    <a16:rowId xmlns:a16="http://schemas.microsoft.com/office/drawing/2014/main" xmlns="" val="149926727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C91E5487-46F5-5547-8DA2-A0B2657026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359194"/>
              </p:ext>
            </p:extLst>
          </p:nvPr>
        </p:nvGraphicFramePr>
        <p:xfrm>
          <a:off x="257589" y="1287938"/>
          <a:ext cx="8628822" cy="5190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65774">
                  <a:extLst>
                    <a:ext uri="{9D8B030D-6E8A-4147-A177-3AD203B41FA5}">
                      <a16:colId xmlns:a16="http://schemas.microsoft.com/office/drawing/2014/main" xmlns="" val="861804990"/>
                    </a:ext>
                  </a:extLst>
                </a:gridCol>
                <a:gridCol w="863048">
                  <a:extLst>
                    <a:ext uri="{9D8B030D-6E8A-4147-A177-3AD203B41FA5}">
                      <a16:colId xmlns:a16="http://schemas.microsoft.com/office/drawing/2014/main" xmlns="" val="151678296"/>
                    </a:ext>
                  </a:extLst>
                </a:gridCol>
              </a:tblGrid>
              <a:tr h="509411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>
                          <a:latin typeface="+mn-lt"/>
                        </a:rPr>
                        <a:t>Recommendation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>
                          <a:latin typeface="+mn-lt"/>
                        </a:rPr>
                        <a:t>Level of agreement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28490169"/>
                  </a:ext>
                </a:extLst>
              </a:tr>
              <a:tr h="352670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Comorbidities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2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60597987"/>
                  </a:ext>
                </a:extLst>
              </a:tr>
              <a:tr h="35267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7B8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4.1 Antiphospholipid antibodies and antiphospholipid syndrome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2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86328403"/>
                  </a:ext>
                </a:extLst>
              </a:tr>
              <a:tr h="309158">
                <a:tc>
                  <a:txBody>
                    <a:bodyPr/>
                    <a:lstStyle/>
                    <a:p>
                      <a:pPr marL="0" lvl="2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4.1.1 All SLE patients should be screened at diagnosis for </a:t>
                      </a:r>
                      <a:r>
                        <a:rPr lang="en-US" sz="11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aPL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(1a/A)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24472863"/>
                  </a:ext>
                </a:extLst>
              </a:tr>
              <a:tr h="587783">
                <a:tc>
                  <a:txBody>
                    <a:bodyPr/>
                    <a:lstStyle/>
                    <a:p>
                      <a:pPr marL="0" lvl="2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4.1.2 SLE patients with high-risk </a:t>
                      </a:r>
                      <a:r>
                        <a:rPr lang="en-US" sz="11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aPL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profile (persistently positive medium/high </a:t>
                      </a:r>
                      <a:r>
                        <a:rPr lang="en-US" sz="11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titres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or multiple positivity)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may receive primary prophylaxis with antiplatelet agents 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(2a/C)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especially if other atherosclerotic/</a:t>
                      </a:r>
                      <a:r>
                        <a:rPr lang="en-US" sz="11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thrombophilic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factors are present, after balancing the bleeding hazard.</a:t>
                      </a:r>
                      <a:endParaRPr lang="en-US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9.45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87369056"/>
                  </a:ext>
                </a:extLst>
              </a:tr>
              <a:tr h="391855">
                <a:tc>
                  <a:txBody>
                    <a:bodyPr/>
                    <a:lstStyle/>
                    <a:p>
                      <a:pPr marL="0" lvl="2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4.1.3 For secondary prevention (thrombosis, pregnancy complication/loss), the therapeutic approach should be the same as for primary anti-phospholipid syndrome 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(1b/B)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12716991"/>
                  </a:ext>
                </a:extLst>
              </a:tr>
              <a:tr h="35267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7B8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4.2 Infectious diseases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2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04389939"/>
                  </a:ext>
                </a:extLst>
              </a:tr>
              <a:tr h="513581">
                <a:tc>
                  <a:txBody>
                    <a:bodyPr/>
                    <a:lstStyle/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4.2.1 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SLE patients should be assessed for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general and disease-related risk factors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for infections, such as advanced age/frailty (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–/D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), diabetes mellitus (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–/D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), renal involvement (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2b/B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), immunosuppressive/biologic therapy (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1b-2b/B-C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and use of GC (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1a/A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).</a:t>
                      </a:r>
                      <a:r>
                        <a:rPr lang="en-US" sz="1100">
                          <a:effectLst/>
                          <a:latin typeface="+mn-lt"/>
                        </a:rPr>
                        <a:t> </a:t>
                      </a:r>
                      <a:endParaRPr lang="en-US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9588890"/>
                  </a:ext>
                </a:extLst>
              </a:tr>
              <a:tr h="391855">
                <a:tc>
                  <a:txBody>
                    <a:bodyPr/>
                    <a:lstStyle/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4.2.2 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General preventative measures (including immunizations) and early recognition and treatment of infection/sepsis are recommended (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–/D)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en-US" sz="1100">
                          <a:effectLst/>
                          <a:latin typeface="+mn-lt"/>
                        </a:rPr>
                        <a:t> </a:t>
                      </a:r>
                      <a:endParaRPr lang="en-US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9.90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787535836"/>
                  </a:ext>
                </a:extLst>
              </a:tr>
              <a:tr h="35267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7B8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4.3 Cardiovascular disease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2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63713383"/>
                  </a:ext>
                </a:extLst>
              </a:tr>
              <a:tr h="684774">
                <a:tc>
                  <a:txBody>
                    <a:bodyPr/>
                    <a:lstStyle/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4.3.1 </a:t>
                      </a: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Patients with SLE should undergo regular assessment for </a:t>
                      </a: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traditional</a:t>
                      </a: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(1b/B-C) </a:t>
                      </a: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disease-related risk factors</a:t>
                      </a: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cardiovascular disease, including persistently active disease </a:t>
                      </a: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(1b/B)</a:t>
                      </a: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increased disease duration </a:t>
                      </a: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(1b/A)</a:t>
                      </a: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medium/high titres of </a:t>
                      </a:r>
                      <a:r>
                        <a:rPr lang="en-GB" sz="1100" kern="12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</a:t>
                      </a: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(1b/A)</a:t>
                      </a: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renal involvement </a:t>
                      </a: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(1b/B)</a:t>
                      </a: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(especially, persistent proteinuria and/or GFR &lt;60 ml/min) and chronic use of GC </a:t>
                      </a: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(1b/B)</a:t>
                      </a: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9.85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05008623"/>
                  </a:ext>
                </a:extLst>
              </a:tr>
              <a:tr h="391855">
                <a:tc>
                  <a:txBody>
                    <a:bodyPr/>
                    <a:lstStyle/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4.3.2 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Based on their individual cardiovascular risk profile, SLE patients may be candidates for preventative strategies as in the general population, including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low-dose aspirin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(2b/D)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and/or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lipid-lowering agents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(2b/D)</a:t>
                      </a: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endParaRPr lang="en-US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9.85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13757445"/>
                  </a:ext>
                </a:extLst>
              </a:tr>
            </a:tbl>
          </a:graphicData>
        </a:graphic>
      </p:graphicFrame>
      <p:sp>
        <p:nvSpPr>
          <p:cNvPr id="10" name="Título 4">
            <a:extLst>
              <a:ext uri="{FF2B5EF4-FFF2-40B4-BE49-F238E27FC236}">
                <a16:creationId xmlns:a16="http://schemas.microsoft.com/office/drawing/2014/main" xmlns="" id="{6E02C5A8-DC08-7B4E-B812-676A8AF69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144" y="225305"/>
            <a:ext cx="6945795" cy="634545"/>
          </a:xfrm>
        </p:spPr>
        <p:txBody>
          <a:bodyPr/>
          <a:lstStyle/>
          <a:p>
            <a:r>
              <a:rPr lang="en-GB" sz="2000">
                <a:solidFill>
                  <a:srgbClr val="0057B8"/>
                </a:solidFill>
              </a:rPr>
              <a:t>Summary Table Oxford Level of Evidence and Agreement</a:t>
            </a:r>
          </a:p>
        </p:txBody>
      </p:sp>
    </p:spTree>
    <p:extLst>
      <p:ext uri="{BB962C8B-B14F-4D97-AF65-F5344CB8AC3E}">
        <p14:creationId xmlns:p14="http://schemas.microsoft.com/office/powerpoint/2010/main" val="1263327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xmlns="" id="{67B55446-FF41-4809-82FD-4D2A5BC534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7855731"/>
              </p:ext>
            </p:extLst>
          </p:nvPr>
        </p:nvGraphicFramePr>
        <p:xfrm>
          <a:off x="394403" y="1436914"/>
          <a:ext cx="8334376" cy="4499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1147">
                  <a:extLst>
                    <a:ext uri="{9D8B030D-6E8A-4147-A177-3AD203B41FA5}">
                      <a16:colId xmlns:a16="http://schemas.microsoft.com/office/drawing/2014/main" xmlns="" val="2483487675"/>
                    </a:ext>
                  </a:extLst>
                </a:gridCol>
                <a:gridCol w="1083229">
                  <a:extLst>
                    <a:ext uri="{9D8B030D-6E8A-4147-A177-3AD203B41FA5}">
                      <a16:colId xmlns:a16="http://schemas.microsoft.com/office/drawing/2014/main" xmlns="" val="1915873303"/>
                    </a:ext>
                  </a:extLst>
                </a:gridCol>
              </a:tblGrid>
              <a:tr h="4235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200" b="1"/>
                        <a:t>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938176849"/>
                  </a:ext>
                </a:extLst>
              </a:tr>
              <a:tr h="495680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The goal of treatment in lupus is to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control </a:t>
                      </a: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activity of the disease and prevent flares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200" b="1"/>
                        <a:t>****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609051744"/>
                  </a:ext>
                </a:extLst>
              </a:tr>
              <a:tr h="495680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All patients with SLE should receive hydroxychloroquine, with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regular</a:t>
                      </a:r>
                      <a:r>
                        <a:rPr lang="en-GB" sz="1200" b="1" baseline="0" noProof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monitoring for eye toxicity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200" b="1"/>
                        <a:t>****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36080627"/>
                  </a:ext>
                </a:extLst>
              </a:tr>
              <a:tr h="611112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Glucocorticoids (GC, cortisone) can help to control symptoms when the disease is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active.</a:t>
                      </a:r>
                      <a:r>
                        <a:rPr lang="en-GB" sz="1200" b="1" baseline="0" noProof="0" dirty="0" smtClean="0">
                          <a:solidFill>
                            <a:srgbClr val="000000"/>
                          </a:solidFill>
                        </a:rPr>
                        <a:t> In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the long-term its dose must not exceed 7.5 mg/day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of prednisone</a:t>
                      </a:r>
                      <a:endParaRPr lang="en-GB" sz="1200" b="1" noProof="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200" b="1"/>
                        <a:t>****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197114741"/>
                  </a:ext>
                </a:extLst>
              </a:tr>
              <a:tr h="611112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Immunosuppressive drugs such as methotrexate, azathioprine and mycophenolate can be used to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better control </a:t>
                      </a: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the disease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and</a:t>
                      </a:r>
                      <a:r>
                        <a:rPr lang="en-GB" sz="1200" b="1" baseline="0" noProof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allow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using </a:t>
                      </a: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less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glucocorticoids</a:t>
                      </a:r>
                      <a:endParaRPr lang="en-GB" sz="1200" b="1" noProof="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200" b="1"/>
                        <a:t>***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68198260"/>
                  </a:ext>
                </a:extLst>
              </a:tr>
              <a:tr h="611112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When</a:t>
                      </a:r>
                      <a:r>
                        <a:rPr lang="en-GB" sz="1200" b="1" baseline="0" noProof="0" dirty="0" smtClean="0">
                          <a:solidFill>
                            <a:srgbClr val="000000"/>
                          </a:solidFill>
                        </a:rPr>
                        <a:t> lupus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cannot </a:t>
                      </a: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be controlled with the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conventional drugs biologic </a:t>
                      </a: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drugs like belimumab or rituximab can be used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200" b="1"/>
                        <a:t>****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955740809"/>
                  </a:ext>
                </a:extLst>
              </a:tr>
              <a:tr h="611112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Skin disease in lupus is initially treated with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creams/ointments</a:t>
                      </a:r>
                      <a:r>
                        <a:rPr lang="en-GB" sz="1200" b="1" baseline="0" noProof="0" dirty="0" smtClean="0">
                          <a:solidFill>
                            <a:srgbClr val="000000"/>
                          </a:solidFill>
                        </a:rPr>
                        <a:t> or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hydroxychloroquine</a:t>
                      </a: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, with or without oral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glucocorticoids.</a:t>
                      </a:r>
                      <a:r>
                        <a:rPr lang="en-GB" sz="1200" b="1" baseline="0" noProof="0" dirty="0" smtClean="0">
                          <a:solidFill>
                            <a:srgbClr val="000000"/>
                          </a:solidFill>
                        </a:rPr>
                        <a:t> When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these </a:t>
                      </a: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do not control the disease, </a:t>
                      </a:r>
                      <a:r>
                        <a:rPr lang="en-GB" sz="1200" b="1" noProof="0" dirty="0" err="1">
                          <a:solidFill>
                            <a:srgbClr val="000000"/>
                          </a:solidFill>
                        </a:rPr>
                        <a:t>immunosuppressives</a:t>
                      </a: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 or biologics can be used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200" b="1"/>
                        <a:t>****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21232557"/>
                  </a:ext>
                </a:extLst>
              </a:tr>
              <a:tr h="611112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Symptoms involving the brain and nervous system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are</a:t>
                      </a:r>
                      <a:r>
                        <a:rPr lang="en-GB" sz="1200" b="1" baseline="0" noProof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not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always </a:t>
                      </a: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due to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lupus. When</a:t>
                      </a:r>
                      <a:r>
                        <a:rPr lang="en-GB" sz="1200" b="1" baseline="0" noProof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 caused</a:t>
                      </a:r>
                      <a:r>
                        <a:rPr lang="en-GB" sz="1200" b="1" baseline="0" noProof="0" dirty="0" smtClean="0">
                          <a:solidFill>
                            <a:srgbClr val="000000"/>
                          </a:solidFill>
                        </a:rPr>
                        <a:t> by </a:t>
                      </a:r>
                      <a:r>
                        <a:rPr lang="en-GB" sz="1200" b="1" noProof="0" dirty="0" smtClean="0">
                          <a:solidFill>
                            <a:srgbClr val="000000"/>
                          </a:solidFill>
                        </a:rPr>
                        <a:t> lupus</a:t>
                      </a: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, immunosuppressive drugs or aspirin/anticoagulants are used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200" b="1"/>
                        <a:t>****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95495516"/>
                  </a:ext>
                </a:extLst>
              </a:tr>
            </a:tbl>
          </a:graphicData>
        </a:graphic>
      </p:graphicFrame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94607" y="251469"/>
            <a:ext cx="8334172" cy="634545"/>
          </a:xfrm>
        </p:spPr>
        <p:txBody>
          <a:bodyPr/>
          <a:lstStyle/>
          <a:p>
            <a:r>
              <a:rPr lang="en-GB" sz="2000">
                <a:solidFill>
                  <a:srgbClr val="0057B8"/>
                </a:solidFill>
              </a:rPr>
              <a:t>Summary of Recommendations in lay format 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071A4B5-DCDD-4465-A56E-A7609A7F149B}"/>
              </a:ext>
            </a:extLst>
          </p:cNvPr>
          <p:cNvSpPr/>
          <p:nvPr/>
        </p:nvSpPr>
        <p:spPr>
          <a:xfrm>
            <a:off x="394607" y="6144866"/>
            <a:ext cx="83547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1 star (*) means it is a weak recommendation with limited scientific evidence; 2 stars (**) means it is a weak recommendation with some scientific evidence; 3 stars (***) means it is a strong recommendation with quite a lot of scientific evidence; 4 stars (****) means it is a strong recommendation supported with a lot of scientific evidence. </a:t>
            </a: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/>
            </a:r>
            <a:b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</a:b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Recommendations with just 1 or 2 stars are based mainly on expert opinion and not backed up by appropriate clinical studies, but may be as important as those with 3 and 4 stars.</a:t>
            </a:r>
            <a:endParaRPr kumimoji="0" lang="en-GB" sz="800" b="0" i="0" u="none" strike="noStrike" kern="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67907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xmlns="" id="{67B55446-FF41-4809-82FD-4D2A5BC534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9035726"/>
              </p:ext>
            </p:extLst>
          </p:nvPr>
        </p:nvGraphicFramePr>
        <p:xfrm>
          <a:off x="394403" y="1405907"/>
          <a:ext cx="8334376" cy="4591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1147">
                  <a:extLst>
                    <a:ext uri="{9D8B030D-6E8A-4147-A177-3AD203B41FA5}">
                      <a16:colId xmlns:a16="http://schemas.microsoft.com/office/drawing/2014/main" xmlns="" val="2483487675"/>
                    </a:ext>
                  </a:extLst>
                </a:gridCol>
                <a:gridCol w="1083229">
                  <a:extLst>
                    <a:ext uri="{9D8B030D-6E8A-4147-A177-3AD203B41FA5}">
                      <a16:colId xmlns:a16="http://schemas.microsoft.com/office/drawing/2014/main" xmlns="" val="1915873303"/>
                    </a:ext>
                  </a:extLst>
                </a:gridCol>
              </a:tblGrid>
              <a:tr h="4486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b="1" dirty="0"/>
                        <a:t>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200" b="1"/>
                        <a:t>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938176849"/>
                  </a:ext>
                </a:extLst>
              </a:tr>
              <a:tr h="647269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Severe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drops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in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platelets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or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 smtClean="0">
                          <a:solidFill>
                            <a:srgbClr val="000000"/>
                          </a:solidFill>
                        </a:rPr>
                        <a:t>low</a:t>
                      </a:r>
                      <a:r>
                        <a:rPr lang="de-CH" sz="1200" b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baseline="0" dirty="0" err="1" smtClean="0">
                          <a:solidFill>
                            <a:srgbClr val="000000"/>
                          </a:solidFill>
                        </a:rPr>
                        <a:t>blood</a:t>
                      </a:r>
                      <a:r>
                        <a:rPr lang="de-CH" sz="1200" b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baseline="0" dirty="0" err="1" smtClean="0">
                          <a:solidFill>
                            <a:srgbClr val="000000"/>
                          </a:solidFill>
                        </a:rPr>
                        <a:t>counts</a:t>
                      </a:r>
                      <a:r>
                        <a:rPr lang="de-CH" sz="1200" b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 smtClean="0">
                          <a:solidFill>
                            <a:srgbClr val="000000"/>
                          </a:solidFill>
                        </a:rPr>
                        <a:t>from</a:t>
                      </a:r>
                      <a:r>
                        <a:rPr lang="de-CH" sz="1200" b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smtClean="0">
                          <a:solidFill>
                            <a:srgbClr val="000000"/>
                          </a:solidFill>
                        </a:rPr>
                        <a:t>SLE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are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treated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with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GC and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immunosuppressive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drugs; in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case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of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relapses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rituximab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should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be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considered</a:t>
                      </a:r>
                      <a:endParaRPr lang="de-CH" sz="12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200" b="1"/>
                        <a:t>***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45525790"/>
                  </a:ext>
                </a:extLst>
              </a:tr>
              <a:tr h="647269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1" dirty="0" err="1" smtClean="0">
                          <a:solidFill>
                            <a:srgbClr val="000000"/>
                          </a:solidFill>
                        </a:rPr>
                        <a:t>Biospy</a:t>
                      </a:r>
                      <a:r>
                        <a:rPr lang="de-CH" sz="1200" b="1" baseline="0" dirty="0" smtClean="0">
                          <a:solidFill>
                            <a:srgbClr val="000000"/>
                          </a:solidFill>
                        </a:rPr>
                        <a:t> of the </a:t>
                      </a:r>
                      <a:r>
                        <a:rPr lang="de-CH" sz="1200" b="1" baseline="0" dirty="0" err="1" smtClean="0">
                          <a:solidFill>
                            <a:srgbClr val="000000"/>
                          </a:solidFill>
                        </a:rPr>
                        <a:t>kidney</a:t>
                      </a:r>
                      <a:r>
                        <a:rPr lang="de-CH" sz="1200" b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baseline="0" dirty="0" err="1" smtClean="0">
                          <a:solidFill>
                            <a:srgbClr val="000000"/>
                          </a:solidFill>
                        </a:rPr>
                        <a:t>is</a:t>
                      </a:r>
                      <a:r>
                        <a:rPr lang="de-CH" sz="1200" b="1" baseline="0" dirty="0" smtClean="0">
                          <a:solidFill>
                            <a:srgbClr val="000000"/>
                          </a:solidFill>
                        </a:rPr>
                        <a:t> essential to </a:t>
                      </a:r>
                      <a:r>
                        <a:rPr lang="de-CH" sz="1200" b="1" baseline="0" dirty="0" err="1" smtClean="0">
                          <a:solidFill>
                            <a:srgbClr val="000000"/>
                          </a:solidFill>
                        </a:rPr>
                        <a:t>diagnose</a:t>
                      </a:r>
                      <a:r>
                        <a:rPr lang="de-CH" sz="1200" b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baseline="0" dirty="0" err="1" smtClean="0">
                          <a:solidFill>
                            <a:srgbClr val="000000"/>
                          </a:solidFill>
                        </a:rPr>
                        <a:t>kidney</a:t>
                      </a:r>
                      <a:r>
                        <a:rPr lang="de-CH" sz="1200" b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baseline="0" dirty="0" err="1" smtClean="0">
                          <a:solidFill>
                            <a:srgbClr val="000000"/>
                          </a:solidFill>
                        </a:rPr>
                        <a:t>involvement</a:t>
                      </a:r>
                      <a:r>
                        <a:rPr lang="de-CH" sz="1200" b="1" baseline="0" dirty="0" smtClean="0">
                          <a:solidFill>
                            <a:srgbClr val="000000"/>
                          </a:solidFill>
                        </a:rPr>
                        <a:t> in </a:t>
                      </a:r>
                      <a:r>
                        <a:rPr lang="de-CH" sz="1200" b="1" baseline="0" dirty="0" err="1" smtClean="0">
                          <a:solidFill>
                            <a:srgbClr val="000000"/>
                          </a:solidFill>
                        </a:rPr>
                        <a:t>lupus.I</a:t>
                      </a:r>
                      <a:r>
                        <a:rPr lang="de-CH" sz="1200" b="1" dirty="0" err="1" smtClean="0">
                          <a:solidFill>
                            <a:srgbClr val="000000"/>
                          </a:solidFill>
                        </a:rPr>
                        <a:t>mmunosuppressive</a:t>
                      </a:r>
                      <a:r>
                        <a:rPr lang="de-CH" sz="1200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drugs of first-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choice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 smtClean="0">
                          <a:solidFill>
                            <a:srgbClr val="000000"/>
                          </a:solidFill>
                        </a:rPr>
                        <a:t>are</a:t>
                      </a:r>
                      <a:r>
                        <a:rPr lang="de-CH" sz="1200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mycophenolate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mofetil </a:t>
                      </a:r>
                      <a:r>
                        <a:rPr lang="de-CH" sz="1200" b="1" dirty="0" smtClean="0">
                          <a:solidFill>
                            <a:srgbClr val="000000"/>
                          </a:solidFill>
                        </a:rPr>
                        <a:t>and</a:t>
                      </a:r>
                      <a:r>
                        <a:rPr lang="de-CH" sz="1200" b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 smtClean="0">
                          <a:solidFill>
                            <a:srgbClr val="000000"/>
                          </a:solidFill>
                        </a:rPr>
                        <a:t>cyclophosphamide</a:t>
                      </a:r>
                      <a:endParaRPr lang="de-CH" sz="12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200" b="1"/>
                        <a:t>****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20090282"/>
                  </a:ext>
                </a:extLst>
              </a:tr>
              <a:tr h="647269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A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second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kidney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biopsy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may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be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considered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in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cases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of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incomplete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response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after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one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year</a:t>
                      </a:r>
                      <a:r>
                        <a:rPr lang="de-CH" sz="1200" b="1" dirty="0">
                          <a:solidFill>
                            <a:srgbClr val="000000"/>
                          </a:solidFill>
                        </a:rPr>
                        <a:t> of </a:t>
                      </a:r>
                      <a:r>
                        <a:rPr lang="de-CH" sz="1200" b="1" dirty="0" err="1">
                          <a:solidFill>
                            <a:srgbClr val="000000"/>
                          </a:solidFill>
                        </a:rPr>
                        <a:t>treatment</a:t>
                      </a:r>
                      <a:endParaRPr lang="de-CH" sz="12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200" b="1"/>
                        <a:t>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7526112"/>
                  </a:ext>
                </a:extLst>
              </a:tr>
              <a:tr h="647269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1" dirty="0" smtClean="0">
                          <a:solidFill>
                            <a:srgbClr val="000000"/>
                          </a:solidFill>
                        </a:rPr>
                        <a:t>Patients </a:t>
                      </a:r>
                      <a:r>
                        <a:rPr lang="en-GB" sz="1200" b="1" dirty="0">
                          <a:solidFill>
                            <a:srgbClr val="000000"/>
                          </a:solidFill>
                        </a:rPr>
                        <a:t>with lupus should be tested for antiphospholipid </a:t>
                      </a:r>
                      <a:r>
                        <a:rPr lang="en-GB" sz="1200" b="1" dirty="0" smtClean="0">
                          <a:solidFill>
                            <a:srgbClr val="000000"/>
                          </a:solidFill>
                        </a:rPr>
                        <a:t>antibodies, </a:t>
                      </a:r>
                      <a:r>
                        <a:rPr lang="en-GB" sz="1200" b="1" dirty="0">
                          <a:solidFill>
                            <a:srgbClr val="000000"/>
                          </a:solidFill>
                        </a:rPr>
                        <a:t>because the latter are associated with </a:t>
                      </a:r>
                      <a:r>
                        <a:rPr lang="en-GB" sz="1200" b="1" dirty="0" smtClean="0">
                          <a:solidFill>
                            <a:srgbClr val="000000"/>
                          </a:solidFill>
                        </a:rPr>
                        <a:t>blood clots (thrombosis), </a:t>
                      </a:r>
                      <a:r>
                        <a:rPr lang="en-GB" sz="1200" b="1" dirty="0">
                          <a:solidFill>
                            <a:srgbClr val="000000"/>
                          </a:solidFill>
                        </a:rPr>
                        <a:t>pregnancy </a:t>
                      </a:r>
                      <a:r>
                        <a:rPr lang="en-GB" sz="1200" b="1" dirty="0" smtClean="0">
                          <a:solidFill>
                            <a:srgbClr val="000000"/>
                          </a:solidFill>
                        </a:rPr>
                        <a:t>loses s </a:t>
                      </a:r>
                      <a:r>
                        <a:rPr lang="en-GB" sz="1200" b="1" dirty="0">
                          <a:solidFill>
                            <a:srgbClr val="000000"/>
                          </a:solidFill>
                        </a:rPr>
                        <a:t>and other </a:t>
                      </a:r>
                      <a:r>
                        <a:rPr lang="en-GB" sz="1200" b="1" dirty="0" smtClean="0">
                          <a:solidFill>
                            <a:srgbClr val="000000"/>
                          </a:solidFill>
                        </a:rPr>
                        <a:t>complications</a:t>
                      </a:r>
                      <a:r>
                        <a:rPr lang="en-GB" sz="1200" b="1" baseline="0" dirty="0" smtClean="0">
                          <a:solidFill>
                            <a:srgbClr val="000000"/>
                          </a:solidFill>
                        </a:rPr>
                        <a:t> such as strokes. </a:t>
                      </a:r>
                      <a:endParaRPr lang="en-GB" sz="12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200" b="1"/>
                        <a:t>****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93208520"/>
                  </a:ext>
                </a:extLst>
              </a:tr>
              <a:tr h="647269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</a:rPr>
                        <a:t>Patients with SLE have an increased risk for </a:t>
                      </a:r>
                      <a:r>
                        <a:rPr lang="en-GB" sz="1200" b="1" dirty="0" smtClean="0">
                          <a:solidFill>
                            <a:srgbClr val="000000"/>
                          </a:solidFill>
                        </a:rPr>
                        <a:t>infections</a:t>
                      </a:r>
                      <a:r>
                        <a:rPr lang="en-GB" sz="1200" b="1" baseline="0" dirty="0" smtClean="0">
                          <a:solidFill>
                            <a:srgbClr val="000000"/>
                          </a:solidFill>
                        </a:rPr>
                        <a:t> and </a:t>
                      </a:r>
                      <a:r>
                        <a:rPr lang="en-GB" sz="1200" b="1" dirty="0" smtClean="0">
                          <a:solidFill>
                            <a:srgbClr val="000000"/>
                          </a:solidFill>
                        </a:rPr>
                        <a:t>should be vaccinated against </a:t>
                      </a:r>
                      <a:r>
                        <a:rPr lang="en-GB" sz="1200" b="1" dirty="0">
                          <a:solidFill>
                            <a:srgbClr val="000000"/>
                          </a:solidFill>
                        </a:rPr>
                        <a:t>influenza and pneumococcus, as well as human papilloma virus (adolescents)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200" b="1"/>
                        <a:t>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14330484"/>
                  </a:ext>
                </a:extLst>
              </a:tr>
              <a:tr h="906177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</a:rPr>
                        <a:t>Patients with SLE </a:t>
                      </a:r>
                      <a:r>
                        <a:rPr lang="en-GB" sz="1200" b="1" dirty="0" smtClean="0">
                          <a:solidFill>
                            <a:srgbClr val="000000"/>
                          </a:solidFill>
                        </a:rPr>
                        <a:t>may suffer</a:t>
                      </a:r>
                      <a:r>
                        <a:rPr lang="en-GB" sz="1200" b="1" baseline="0" dirty="0" smtClean="0">
                          <a:solidFill>
                            <a:srgbClr val="000000"/>
                          </a:solidFill>
                        </a:rPr>
                        <a:t> more from heart attacks and strokes. To decrease the risk for these complications, quitting smoking, and </a:t>
                      </a:r>
                      <a:r>
                        <a:rPr lang="en-GB" sz="1200" b="1" dirty="0" smtClean="0">
                          <a:solidFill>
                            <a:srgbClr val="000000"/>
                          </a:solidFill>
                        </a:rPr>
                        <a:t>control </a:t>
                      </a:r>
                      <a:r>
                        <a:rPr lang="en-GB" sz="1200" b="1" dirty="0">
                          <a:solidFill>
                            <a:srgbClr val="000000"/>
                          </a:solidFill>
                        </a:rPr>
                        <a:t>of </a:t>
                      </a:r>
                      <a:r>
                        <a:rPr lang="en-GB" sz="1200" b="1" dirty="0" smtClean="0">
                          <a:solidFill>
                            <a:srgbClr val="000000"/>
                          </a:solidFill>
                        </a:rPr>
                        <a:t>high </a:t>
                      </a:r>
                      <a:r>
                        <a:rPr lang="en-GB" sz="1200" b="1" dirty="0">
                          <a:solidFill>
                            <a:srgbClr val="000000"/>
                          </a:solidFill>
                        </a:rPr>
                        <a:t>blood pressure, </a:t>
                      </a:r>
                      <a:r>
                        <a:rPr lang="en-GB" sz="1200" b="1" noProof="0" dirty="0">
                          <a:solidFill>
                            <a:srgbClr val="000000"/>
                          </a:solidFill>
                        </a:rPr>
                        <a:t>dyslipidaemia</a:t>
                      </a:r>
                      <a:r>
                        <a:rPr lang="en-GB" sz="1200" b="1" dirty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GB" sz="1200" b="1" dirty="0" smtClean="0">
                          <a:solidFill>
                            <a:srgbClr val="000000"/>
                          </a:solidFill>
                        </a:rPr>
                        <a:t>diabetes are essential. </a:t>
                      </a:r>
                      <a:endParaRPr lang="en-GB" sz="12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200" b="1" dirty="0"/>
                        <a:t>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28741592"/>
                  </a:ext>
                </a:extLst>
              </a:tr>
            </a:tbl>
          </a:graphicData>
        </a:graphic>
      </p:graphicFrame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94607" y="251469"/>
            <a:ext cx="8334172" cy="634545"/>
          </a:xfrm>
        </p:spPr>
        <p:txBody>
          <a:bodyPr/>
          <a:lstStyle/>
          <a:p>
            <a:r>
              <a:rPr lang="en-GB" sz="2000">
                <a:solidFill>
                  <a:srgbClr val="0057B8"/>
                </a:solidFill>
              </a:rPr>
              <a:t>Summary of Recommendations in lay format 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071A4B5-DCDD-4465-A56E-A7609A7F149B}"/>
              </a:ext>
            </a:extLst>
          </p:cNvPr>
          <p:cNvSpPr/>
          <p:nvPr/>
        </p:nvSpPr>
        <p:spPr>
          <a:xfrm>
            <a:off x="394607" y="6144866"/>
            <a:ext cx="83547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1 star (*) means it is a weak recommendation with limited scientific evidence; 2 stars (**) means it is a weak recommendation with some scientific evidence; 3 stars (***) means it is a strong recommendation with quite a lot of scientific evidence; 4 stars (****) means it is a strong recommendation supported with a lot of scientific evidence. </a:t>
            </a: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/>
            </a:r>
            <a:b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</a:b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Recommendations with just 1 or 2 stars are based mainly on expert opinion and not backed up by appropriate clinical studies, but may be as important as those with 3 and 4 stars.</a:t>
            </a:r>
            <a:endParaRPr kumimoji="0" lang="en-GB" sz="800" b="0" i="0" u="none" strike="noStrike" kern="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581306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07902" y="331322"/>
            <a:ext cx="8334172" cy="634545"/>
          </a:xfrm>
        </p:spPr>
        <p:txBody>
          <a:bodyPr/>
          <a:lstStyle/>
          <a:p>
            <a:r>
              <a:rPr lang="en-GB">
                <a:solidFill>
                  <a:srgbClr val="0057B8"/>
                </a:solidFill>
              </a:rPr>
              <a:t>Acknowledgements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ED05D670-BE44-9A47-AF18-0F38A6ADEA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059040"/>
              </p:ext>
            </p:extLst>
          </p:nvPr>
        </p:nvGraphicFramePr>
        <p:xfrm>
          <a:off x="1015508" y="1830246"/>
          <a:ext cx="6918960" cy="48209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675380">
                  <a:extLst>
                    <a:ext uri="{9D8B030D-6E8A-4147-A177-3AD203B41FA5}">
                      <a16:colId xmlns:a16="http://schemas.microsoft.com/office/drawing/2014/main" xmlns="" val="3050937964"/>
                    </a:ext>
                  </a:extLst>
                </a:gridCol>
                <a:gridCol w="3243580">
                  <a:extLst>
                    <a:ext uri="{9D8B030D-6E8A-4147-A177-3AD203B41FA5}">
                      <a16:colId xmlns:a16="http://schemas.microsoft.com/office/drawing/2014/main" xmlns="" val="21009613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M. </a:t>
                      </a:r>
                      <a:r>
                        <a:rPr lang="en-US" sz="1600" err="1">
                          <a:solidFill>
                            <a:srgbClr val="000000"/>
                          </a:solidFill>
                        </a:rPr>
                        <a:t>Kostopoulou</a:t>
                      </a: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 (SLR fellow #2)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>
                          <a:solidFill>
                            <a:srgbClr val="000000"/>
                          </a:solidFill>
                        </a:rPr>
                        <a:t>JN. Larsen (</a:t>
                      </a:r>
                      <a:r>
                        <a:rPr lang="en-US" sz="1600" b="0" i="1">
                          <a:solidFill>
                            <a:srgbClr val="000000"/>
                          </a:solidFill>
                        </a:rPr>
                        <a:t>nurse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b="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1758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A. </a:t>
                      </a:r>
                      <a:r>
                        <a:rPr lang="en-US" sz="1600" err="1">
                          <a:solidFill>
                            <a:srgbClr val="000000"/>
                          </a:solidFill>
                        </a:rPr>
                        <a:t>Alunno</a:t>
                      </a: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1600" i="1">
                          <a:solidFill>
                            <a:srgbClr val="000000"/>
                          </a:solidFill>
                        </a:rPr>
                        <a:t>EMEUNET</a:t>
                      </a: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K. </a:t>
                      </a:r>
                      <a:r>
                        <a:rPr lang="en-US" sz="1600" err="1">
                          <a:solidFill>
                            <a:srgbClr val="000000"/>
                          </a:solidFill>
                        </a:rPr>
                        <a:t>Lerstrom</a:t>
                      </a: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1600" i="1">
                          <a:solidFill>
                            <a:srgbClr val="000000"/>
                          </a:solidFill>
                        </a:rPr>
                        <a:t>patient</a:t>
                      </a: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47628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M. </a:t>
                      </a:r>
                      <a:r>
                        <a:rPr lang="en-US" sz="1600" err="1">
                          <a:solidFill>
                            <a:srgbClr val="000000"/>
                          </a:solidFill>
                        </a:rPr>
                        <a:t>Aringer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G Moroni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85890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I. </a:t>
                      </a:r>
                      <a:r>
                        <a:rPr lang="en-US" sz="1600" err="1">
                          <a:solidFill>
                            <a:srgbClr val="000000"/>
                          </a:solidFill>
                        </a:rPr>
                        <a:t>Bajema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M. </a:t>
                      </a:r>
                      <a:r>
                        <a:rPr lang="en-US" sz="1600" err="1">
                          <a:solidFill>
                            <a:srgbClr val="000000"/>
                          </a:solidFill>
                        </a:rPr>
                        <a:t>Mosca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0682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JN. </a:t>
                      </a:r>
                      <a:r>
                        <a:rPr lang="en-US" sz="1600" err="1">
                          <a:solidFill>
                            <a:srgbClr val="000000"/>
                          </a:solidFill>
                        </a:rPr>
                        <a:t>Boletis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M. Schneider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93460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R. </a:t>
                      </a:r>
                      <a:r>
                        <a:rPr lang="en-US" sz="1600" err="1">
                          <a:solidFill>
                            <a:srgbClr val="000000"/>
                          </a:solidFill>
                        </a:rPr>
                        <a:t>Cervera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JS. Smolen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623577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A. </a:t>
                      </a:r>
                      <a:r>
                        <a:rPr lang="en-US" sz="1600" err="1">
                          <a:solidFill>
                            <a:srgbClr val="000000"/>
                          </a:solidFill>
                        </a:rPr>
                        <a:t>Doria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E. </a:t>
                      </a:r>
                      <a:r>
                        <a:rPr lang="en-US" sz="1600" err="1">
                          <a:solidFill>
                            <a:srgbClr val="000000"/>
                          </a:solidFill>
                        </a:rPr>
                        <a:t>Svenugsson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106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C. Gordon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V. </a:t>
                      </a:r>
                      <a:r>
                        <a:rPr lang="en-US" sz="1600" err="1">
                          <a:solidFill>
                            <a:srgbClr val="000000"/>
                          </a:solidFill>
                        </a:rPr>
                        <a:t>Tesar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32119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M. </a:t>
                      </a:r>
                      <a:r>
                        <a:rPr lang="en-US" sz="1600" err="1">
                          <a:solidFill>
                            <a:srgbClr val="000000"/>
                          </a:solidFill>
                        </a:rPr>
                        <a:t>Govoni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A. </a:t>
                      </a:r>
                      <a:r>
                        <a:rPr lang="en-US" sz="1600" err="1">
                          <a:solidFill>
                            <a:srgbClr val="000000"/>
                          </a:solidFill>
                        </a:rPr>
                        <a:t>Tincani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0964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F.  </a:t>
                      </a:r>
                      <a:r>
                        <a:rPr lang="en-US" sz="1600" err="1">
                          <a:solidFill>
                            <a:srgbClr val="000000"/>
                          </a:solidFill>
                        </a:rPr>
                        <a:t>Houssiau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AM. </a:t>
                      </a:r>
                      <a:r>
                        <a:rPr lang="en-US" sz="1600" err="1">
                          <a:solidFill>
                            <a:srgbClr val="000000"/>
                          </a:solidFill>
                        </a:rPr>
                        <a:t>Troldborg</a:t>
                      </a: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1600" i="1">
                          <a:solidFill>
                            <a:srgbClr val="000000"/>
                          </a:solidFill>
                        </a:rPr>
                        <a:t>EMEUNET</a:t>
                      </a: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22860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D. Jayne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R. Van Vollenhoven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16291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err="1">
                          <a:solidFill>
                            <a:srgbClr val="000000"/>
                          </a:solidFill>
                        </a:rPr>
                        <a:t>M.Kouloumas</a:t>
                      </a: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1600" i="1">
                          <a:solidFill>
                            <a:srgbClr val="000000"/>
                          </a:solidFill>
                        </a:rPr>
                        <a:t>patient</a:t>
                      </a:r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G. </a:t>
                      </a:r>
                      <a:r>
                        <a:rPr lang="en-US" sz="1600" b="1" err="1">
                          <a:solidFill>
                            <a:srgbClr val="000000"/>
                          </a:solidFill>
                        </a:rPr>
                        <a:t>Bertsias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 (methodologist)</a:t>
                      </a:r>
                      <a:endParaRPr lang="en-US" sz="1600" b="1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2538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0000"/>
                          </a:solidFill>
                        </a:rPr>
                        <a:t>A. Kuhn</a:t>
                      </a:r>
                      <a:endParaRPr lang="en-US" sz="1600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D. </a:t>
                      </a:r>
                      <a:r>
                        <a:rPr lang="en-US" sz="1600" b="1" err="1">
                          <a:solidFill>
                            <a:srgbClr val="000000"/>
                          </a:solidFill>
                        </a:rPr>
                        <a:t>Boumpas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1600" b="1" err="1">
                          <a:solidFill>
                            <a:srgbClr val="000000"/>
                          </a:solidFill>
                        </a:rPr>
                        <a:t>convenor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b="1" i="1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573131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14A9166-C264-5E49-8A80-2C743C92100E}"/>
              </a:ext>
            </a:extLst>
          </p:cNvPr>
          <p:cNvSpPr txBox="1"/>
          <p:nvPr/>
        </p:nvSpPr>
        <p:spPr>
          <a:xfrm>
            <a:off x="994154" y="1491692"/>
            <a:ext cx="1385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>
                <a:solidFill>
                  <a:srgbClr val="000000"/>
                </a:solidFill>
              </a:rPr>
              <a:t>Task Force</a:t>
            </a:r>
          </a:p>
        </p:txBody>
      </p:sp>
    </p:spTree>
    <p:extLst>
      <p:ext uri="{BB962C8B-B14F-4D97-AF65-F5344CB8AC3E}">
        <p14:creationId xmlns:p14="http://schemas.microsoft.com/office/powerpoint/2010/main" val="1111115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A431CCB-54A6-E945-8706-43E3B4BB1CAA}"/>
              </a:ext>
            </a:extLst>
          </p:cNvPr>
          <p:cNvSpPr txBox="1"/>
          <p:nvPr/>
        </p:nvSpPr>
        <p:spPr>
          <a:xfrm>
            <a:off x="2556255" y="6659143"/>
            <a:ext cx="65227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 der </a:t>
            </a:r>
            <a:r>
              <a:rPr lang="en-US" sz="900" b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Heijde</a:t>
            </a:r>
            <a:r>
              <a:rPr lang="en-US" sz="9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D, et al. </a:t>
            </a:r>
            <a:r>
              <a:rPr lang="en-US" sz="900" b="0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 Rheum Dis</a:t>
            </a:r>
            <a:r>
              <a:rPr lang="en-US" sz="9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2015; 74: 8-13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340CD0E-161A-AF48-9F88-0EACC863E256}"/>
              </a:ext>
            </a:extLst>
          </p:cNvPr>
          <p:cNvSpPr txBox="1"/>
          <p:nvPr/>
        </p:nvSpPr>
        <p:spPr>
          <a:xfrm>
            <a:off x="3328416" y="167640"/>
            <a:ext cx="5663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</a:t>
            </a:r>
            <a:r>
              <a:rPr lang="en-US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 of the EULAR Recommendations for the management of SLE</a:t>
            </a:r>
          </a:p>
        </p:txBody>
      </p:sp>
      <p:sp>
        <p:nvSpPr>
          <p:cNvPr id="6" name="ZoneTexte 2">
            <a:extLst>
              <a:ext uri="{FF2B5EF4-FFF2-40B4-BE49-F238E27FC236}">
                <a16:creationId xmlns:a16="http://schemas.microsoft.com/office/drawing/2014/main" xmlns="" id="{7186DFBD-B018-CD46-AB90-17DBE07155C7}"/>
              </a:ext>
            </a:extLst>
          </p:cNvPr>
          <p:cNvSpPr txBox="1"/>
          <p:nvPr/>
        </p:nvSpPr>
        <p:spPr>
          <a:xfrm>
            <a:off x="3099973" y="1799926"/>
            <a:ext cx="2534682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GB" sz="1600" b="1">
                <a:solidFill>
                  <a:srgbClr val="000000"/>
                </a:solidFill>
                <a:ea typeface="+mn-ea"/>
                <a:cs typeface="+mn-cs"/>
              </a:rPr>
              <a:t>Consensual approach</a:t>
            </a:r>
          </a:p>
        </p:txBody>
      </p:sp>
      <p:sp>
        <p:nvSpPr>
          <p:cNvPr id="7" name="ZoneTexte 4">
            <a:extLst>
              <a:ext uri="{FF2B5EF4-FFF2-40B4-BE49-F238E27FC236}">
                <a16:creationId xmlns:a16="http://schemas.microsoft.com/office/drawing/2014/main" xmlns="" id="{721C8F15-ADE9-A64D-AFE3-E2EE1B6E2914}"/>
              </a:ext>
            </a:extLst>
          </p:cNvPr>
          <p:cNvSpPr txBox="1"/>
          <p:nvPr/>
        </p:nvSpPr>
        <p:spPr>
          <a:xfrm>
            <a:off x="2453720" y="3241304"/>
            <a:ext cx="3863412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GB" sz="1600" b="1">
                <a:solidFill>
                  <a:srgbClr val="000000"/>
                </a:solidFill>
                <a:ea typeface="+mn-ea"/>
                <a:cs typeface="+mn-cs"/>
              </a:rPr>
              <a:t>Systematic literature research (SLR)</a:t>
            </a:r>
          </a:p>
        </p:txBody>
      </p:sp>
      <p:sp>
        <p:nvSpPr>
          <p:cNvPr id="8" name="ZoneTexte 5">
            <a:extLst>
              <a:ext uri="{FF2B5EF4-FFF2-40B4-BE49-F238E27FC236}">
                <a16:creationId xmlns:a16="http://schemas.microsoft.com/office/drawing/2014/main" xmlns="" id="{825A1330-C221-2345-9CE2-18F004F694F4}"/>
              </a:ext>
            </a:extLst>
          </p:cNvPr>
          <p:cNvSpPr txBox="1"/>
          <p:nvPr/>
        </p:nvSpPr>
        <p:spPr>
          <a:xfrm>
            <a:off x="3115993" y="5147061"/>
            <a:ext cx="2534682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GB" sz="1600" b="1">
                <a:solidFill>
                  <a:srgbClr val="000000"/>
                </a:solidFill>
                <a:ea typeface="+mn-ea"/>
                <a:cs typeface="+mn-cs"/>
              </a:rPr>
              <a:t>Consensual approach</a:t>
            </a:r>
          </a:p>
        </p:txBody>
      </p:sp>
      <p:sp>
        <p:nvSpPr>
          <p:cNvPr id="9" name="ZoneTexte 6">
            <a:extLst>
              <a:ext uri="{FF2B5EF4-FFF2-40B4-BE49-F238E27FC236}">
                <a16:creationId xmlns:a16="http://schemas.microsoft.com/office/drawing/2014/main" xmlns="" id="{176E36D7-699F-D249-912C-D1F83FBF2B6F}"/>
              </a:ext>
            </a:extLst>
          </p:cNvPr>
          <p:cNvSpPr txBox="1"/>
          <p:nvPr/>
        </p:nvSpPr>
        <p:spPr>
          <a:xfrm>
            <a:off x="2458474" y="6097982"/>
            <a:ext cx="384042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fr-FR" sz="2000" b="1">
                <a:solidFill>
                  <a:srgbClr val="000000"/>
                </a:solidFill>
                <a:ea typeface="+mn-ea"/>
                <a:cs typeface="+mn-cs"/>
              </a:rPr>
              <a:t>FINAL </a:t>
            </a:r>
            <a:r>
              <a:rPr lang="en-GB" sz="2000" b="1">
                <a:solidFill>
                  <a:srgbClr val="000000"/>
                </a:solidFill>
                <a:ea typeface="+mn-ea"/>
                <a:cs typeface="+mn-cs"/>
              </a:rPr>
              <a:t>Recommendations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D7DBFC9-1670-AB48-8A51-0F2CF4B0708B}"/>
              </a:ext>
            </a:extLst>
          </p:cNvPr>
          <p:cNvSpPr txBox="1"/>
          <p:nvPr/>
        </p:nvSpPr>
        <p:spPr>
          <a:xfrm>
            <a:off x="4766814" y="2372830"/>
            <a:ext cx="4019377" cy="56514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b="0" i="1">
                <a:solidFill>
                  <a:srgbClr val="002060"/>
                </a:solidFill>
              </a:rPr>
              <a:t>Main research questions </a:t>
            </a:r>
            <a:r>
              <a:rPr lang="en-US" sz="1600" b="0">
                <a:solidFill>
                  <a:srgbClr val="002060"/>
                </a:solidFill>
              </a:rPr>
              <a:t>(including specific topics of interest)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E73D069-5C56-5649-AE11-4694E08D0D69}"/>
              </a:ext>
            </a:extLst>
          </p:cNvPr>
          <p:cNvSpPr txBox="1"/>
          <p:nvPr/>
        </p:nvSpPr>
        <p:spPr>
          <a:xfrm>
            <a:off x="4621040" y="3883617"/>
            <a:ext cx="4356859" cy="118069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b="0" i="1">
                <a:solidFill>
                  <a:srgbClr val="002060"/>
                </a:solidFill>
              </a:rPr>
              <a:t>Extrapolation of the SLR results </a:t>
            </a:r>
            <a:r>
              <a:rPr lang="en-US" sz="1600" b="0">
                <a:solidFill>
                  <a:srgbClr val="002060"/>
                </a:solidFill>
              </a:rPr>
              <a:t>to inform clinically relevant topics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b="0" i="1">
                <a:solidFill>
                  <a:srgbClr val="002060"/>
                </a:solidFill>
              </a:rPr>
              <a:t>Draft of initial statements </a:t>
            </a:r>
            <a:r>
              <a:rPr lang="en-US" sz="1600" b="0">
                <a:solidFill>
                  <a:srgbClr val="002060"/>
                </a:solidFill>
              </a:rPr>
              <a:t>based on available evidence and expert opinion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293BF4B9-81F0-9341-A407-0456424E6F6C}"/>
              </a:ext>
            </a:extLst>
          </p:cNvPr>
          <p:cNvCxnSpPr/>
          <p:nvPr/>
        </p:nvCxnSpPr>
        <p:spPr>
          <a:xfrm>
            <a:off x="4367314" y="2347221"/>
            <a:ext cx="0" cy="667648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969A8F71-838E-2740-AC59-76B18B5EDACD}"/>
              </a:ext>
            </a:extLst>
          </p:cNvPr>
          <p:cNvCxnSpPr/>
          <p:nvPr/>
        </p:nvCxnSpPr>
        <p:spPr>
          <a:xfrm>
            <a:off x="4367314" y="3837897"/>
            <a:ext cx="0" cy="115200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EF767BCD-1679-0F4D-8452-7A4055728592}"/>
              </a:ext>
            </a:extLst>
          </p:cNvPr>
          <p:cNvCxnSpPr/>
          <p:nvPr/>
        </p:nvCxnSpPr>
        <p:spPr>
          <a:xfrm>
            <a:off x="4367314" y="5650929"/>
            <a:ext cx="0" cy="36000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9">
            <a:extLst>
              <a:ext uri="{FF2B5EF4-FFF2-40B4-BE49-F238E27FC236}">
                <a16:creationId xmlns:a16="http://schemas.microsoft.com/office/drawing/2014/main" xmlns="" id="{6D1AB5CB-2E4D-8448-A37E-6DD3CE561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Título 4">
            <a:extLst>
              <a:ext uri="{FF2B5EF4-FFF2-40B4-BE49-F238E27FC236}">
                <a16:creationId xmlns:a16="http://schemas.microsoft.com/office/drawing/2014/main" xmlns="" id="{3B77805E-BE6E-0841-AE18-F1DC611E8556}"/>
              </a:ext>
            </a:extLst>
          </p:cNvPr>
          <p:cNvSpPr txBox="1">
            <a:spLocks/>
          </p:cNvSpPr>
          <p:nvPr/>
        </p:nvSpPr>
        <p:spPr>
          <a:xfrm>
            <a:off x="466928" y="1232470"/>
            <a:ext cx="8334172" cy="634545"/>
          </a:xfrm>
        </p:spPr>
        <p:txBody>
          <a:bodyPr/>
          <a:lstStyle>
            <a:lvl1pPr eaLnBrk="1" hangingPunct="1">
              <a:spcBef>
                <a:spcPct val="0"/>
              </a:spcBef>
              <a:defRPr sz="2800" b="0" i="0">
                <a:solidFill>
                  <a:srgbClr val="0056B9"/>
                </a:solidFill>
                <a:latin typeface="+mj-lt"/>
                <a:cs typeface="+mj-cs"/>
              </a:defRPr>
            </a:lvl1pPr>
            <a:lvl2pPr eaLnBrk="1" hangingPunct="1">
              <a:spcBef>
                <a:spcPct val="0"/>
              </a:spcBef>
              <a:defRPr i="1">
                <a:solidFill>
                  <a:srgbClr val="058AD4"/>
                </a:solidFill>
                <a:latin typeface="Arial" pitchFamily="34" charset="0"/>
              </a:defRPr>
            </a:lvl2pPr>
            <a:lvl3pPr eaLnBrk="1" hangingPunct="1">
              <a:spcBef>
                <a:spcPct val="0"/>
              </a:spcBef>
              <a:defRPr i="1">
                <a:solidFill>
                  <a:srgbClr val="058AD4"/>
                </a:solidFill>
                <a:latin typeface="Arial" pitchFamily="34" charset="0"/>
              </a:defRPr>
            </a:lvl3pPr>
            <a:lvl4pPr eaLnBrk="1" hangingPunct="1">
              <a:spcBef>
                <a:spcPct val="0"/>
              </a:spcBef>
              <a:defRPr i="1">
                <a:solidFill>
                  <a:srgbClr val="058AD4"/>
                </a:solidFill>
                <a:latin typeface="Arial" pitchFamily="34" charset="0"/>
              </a:defRPr>
            </a:lvl4pPr>
            <a:lvl5pPr eaLnBrk="1" hangingPunct="1">
              <a:spcBef>
                <a:spcPct val="0"/>
              </a:spcBef>
              <a:defRPr i="1">
                <a:solidFill>
                  <a:srgbClr val="058AD4"/>
                </a:solidFill>
                <a:latin typeface="Aria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i="1">
                <a:solidFill>
                  <a:srgbClr val="058AD4"/>
                </a:solidFill>
                <a:latin typeface="Aria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i="1">
                <a:solidFill>
                  <a:srgbClr val="058AD4"/>
                </a:solidFill>
                <a:latin typeface="Aria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i="1">
                <a:solidFill>
                  <a:srgbClr val="058AD4"/>
                </a:solidFill>
                <a:latin typeface="Aria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en-GB" sz="2400"/>
              <a:t>Methods/methodological</a:t>
            </a:r>
            <a:r>
              <a:rPr lang="es-ES" sz="2400"/>
              <a:t> </a:t>
            </a:r>
            <a:r>
              <a:rPr lang="es-ES" sz="2400" err="1"/>
              <a:t>approach</a:t>
            </a:r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2105914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340CD0E-161A-AF48-9F88-0EACC863E256}"/>
              </a:ext>
            </a:extLst>
          </p:cNvPr>
          <p:cNvSpPr txBox="1"/>
          <p:nvPr/>
        </p:nvSpPr>
        <p:spPr>
          <a:xfrm>
            <a:off x="3413760" y="167640"/>
            <a:ext cx="55778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</a:t>
            </a:r>
            <a:r>
              <a:rPr lang="en-US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 of the EULAR Recommendations for the management of SLE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xmlns="" id="{6D1AB5CB-2E4D-8448-A37E-6DD3CE561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Título 4">
            <a:extLst>
              <a:ext uri="{FF2B5EF4-FFF2-40B4-BE49-F238E27FC236}">
                <a16:creationId xmlns:a16="http://schemas.microsoft.com/office/drawing/2014/main" xmlns="" id="{3B77805E-BE6E-0841-AE18-F1DC611E8556}"/>
              </a:ext>
            </a:extLst>
          </p:cNvPr>
          <p:cNvSpPr txBox="1">
            <a:spLocks/>
          </p:cNvSpPr>
          <p:nvPr/>
        </p:nvSpPr>
        <p:spPr>
          <a:xfrm>
            <a:off x="466928" y="1232470"/>
            <a:ext cx="8334172" cy="634545"/>
          </a:xfrm>
        </p:spPr>
        <p:txBody>
          <a:bodyPr/>
          <a:lstStyle>
            <a:lvl1pPr eaLnBrk="1" hangingPunct="1">
              <a:spcBef>
                <a:spcPct val="0"/>
              </a:spcBef>
              <a:defRPr sz="2800" b="0" i="0">
                <a:solidFill>
                  <a:srgbClr val="0056B9"/>
                </a:solidFill>
                <a:latin typeface="+mj-lt"/>
                <a:cs typeface="+mj-cs"/>
              </a:defRPr>
            </a:lvl1pPr>
            <a:lvl2pPr eaLnBrk="1" hangingPunct="1">
              <a:spcBef>
                <a:spcPct val="0"/>
              </a:spcBef>
              <a:defRPr i="1">
                <a:solidFill>
                  <a:srgbClr val="058AD4"/>
                </a:solidFill>
                <a:latin typeface="Arial" pitchFamily="34" charset="0"/>
              </a:defRPr>
            </a:lvl2pPr>
            <a:lvl3pPr eaLnBrk="1" hangingPunct="1">
              <a:spcBef>
                <a:spcPct val="0"/>
              </a:spcBef>
              <a:defRPr i="1">
                <a:solidFill>
                  <a:srgbClr val="058AD4"/>
                </a:solidFill>
                <a:latin typeface="Arial" pitchFamily="34" charset="0"/>
              </a:defRPr>
            </a:lvl3pPr>
            <a:lvl4pPr eaLnBrk="1" hangingPunct="1">
              <a:spcBef>
                <a:spcPct val="0"/>
              </a:spcBef>
              <a:defRPr i="1">
                <a:solidFill>
                  <a:srgbClr val="058AD4"/>
                </a:solidFill>
                <a:latin typeface="Arial" pitchFamily="34" charset="0"/>
              </a:defRPr>
            </a:lvl4pPr>
            <a:lvl5pPr eaLnBrk="1" hangingPunct="1">
              <a:spcBef>
                <a:spcPct val="0"/>
              </a:spcBef>
              <a:defRPr i="1">
                <a:solidFill>
                  <a:srgbClr val="058AD4"/>
                </a:solidFill>
                <a:latin typeface="Aria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i="1">
                <a:solidFill>
                  <a:srgbClr val="058AD4"/>
                </a:solidFill>
                <a:latin typeface="Aria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i="1">
                <a:solidFill>
                  <a:srgbClr val="058AD4"/>
                </a:solidFill>
                <a:latin typeface="Aria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i="1">
                <a:solidFill>
                  <a:srgbClr val="058AD4"/>
                </a:solidFill>
                <a:latin typeface="Aria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en-GB" sz="2400"/>
              <a:t>Methods/methodological</a:t>
            </a:r>
            <a:r>
              <a:rPr lang="es-ES" sz="2400"/>
              <a:t> </a:t>
            </a:r>
            <a:r>
              <a:rPr lang="es-ES" sz="2400" err="1"/>
              <a:t>approach</a:t>
            </a:r>
            <a:endParaRPr lang="es-ES" sz="2400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xmlns="" id="{8E75F1E4-B690-AE43-96FF-67F8E0FC3DE9}"/>
              </a:ext>
            </a:extLst>
          </p:cNvPr>
          <p:cNvSpPr txBox="1">
            <a:spLocks/>
          </p:cNvSpPr>
          <p:nvPr/>
        </p:nvSpPr>
        <p:spPr>
          <a:xfrm>
            <a:off x="277876" y="1867015"/>
            <a:ext cx="8801099" cy="482334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514350" indent="-514350"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charset="2"/>
              <a:buAutoNum type="alphaUcPeriod"/>
            </a:pPr>
            <a:r>
              <a:rPr lang="en-US" sz="1600" b="1" kern="0">
                <a:solidFill>
                  <a:srgbClr val="000000"/>
                </a:solidFill>
              </a:rPr>
              <a:t>Pharmacologic treatment of SLE </a:t>
            </a:r>
            <a:r>
              <a:rPr lang="en-US" sz="1600" b="0" kern="0">
                <a:solidFill>
                  <a:srgbClr val="000000"/>
                </a:solidFill>
              </a:rPr>
              <a:t>(Questions 1 to 5)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</a:pPr>
            <a:r>
              <a:rPr lang="en-US" sz="1600" b="1" kern="0">
                <a:solidFill>
                  <a:srgbClr val="000000"/>
                </a:solidFill>
              </a:rPr>
              <a:t>Glucocorticoids</a:t>
            </a:r>
            <a:r>
              <a:rPr lang="en-US" sz="1600" b="0" kern="0">
                <a:solidFill>
                  <a:srgbClr val="000000"/>
                </a:solidFill>
              </a:rPr>
              <a:t>   </a:t>
            </a:r>
            <a:r>
              <a:rPr lang="en-US" sz="1500" b="0" kern="0">
                <a:solidFill>
                  <a:srgbClr val="000000"/>
                </a:solidFill>
              </a:rPr>
              <a:t>(different regimens; acute versus chronic treatment; “safe” dose; tapering schemes; steroid-free regimens)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</a:pPr>
            <a:r>
              <a:rPr lang="en-US" sz="1600" b="1" kern="0">
                <a:solidFill>
                  <a:srgbClr val="000000"/>
                </a:solidFill>
              </a:rPr>
              <a:t>Antimalarials</a:t>
            </a:r>
            <a:r>
              <a:rPr lang="en-US" sz="1500" b="0" kern="0">
                <a:solidFill>
                  <a:srgbClr val="000000"/>
                </a:solidFill>
              </a:rPr>
              <a:t>    (optimal dose during maintenance)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</a:pPr>
            <a:r>
              <a:rPr lang="en-US" sz="1600" b="1" kern="0" err="1">
                <a:solidFill>
                  <a:srgbClr val="000000"/>
                </a:solidFill>
              </a:rPr>
              <a:t>Immunosuppressives</a:t>
            </a:r>
            <a:r>
              <a:rPr lang="en-US" sz="1600" b="1" kern="0">
                <a:solidFill>
                  <a:srgbClr val="000000"/>
                </a:solidFill>
              </a:rPr>
              <a:t>/</a:t>
            </a:r>
            <a:r>
              <a:rPr lang="en-US" sz="1600" b="1" kern="0" err="1">
                <a:solidFill>
                  <a:srgbClr val="000000"/>
                </a:solidFill>
              </a:rPr>
              <a:t>cytotoxics</a:t>
            </a:r>
            <a:r>
              <a:rPr lang="en-US" sz="1500" b="1" kern="0">
                <a:solidFill>
                  <a:srgbClr val="000000"/>
                </a:solidFill>
              </a:rPr>
              <a:t>  </a:t>
            </a:r>
            <a:r>
              <a:rPr lang="en-US" sz="1500" b="0" kern="0">
                <a:solidFill>
                  <a:srgbClr val="000000"/>
                </a:solidFill>
              </a:rPr>
              <a:t>  (methotrexate, azathioprine, mycophenolate, cyclophosphamide)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</a:pPr>
            <a:r>
              <a:rPr lang="en-US" sz="1600" b="1" kern="0">
                <a:solidFill>
                  <a:srgbClr val="000000"/>
                </a:solidFill>
              </a:rPr>
              <a:t>Calcineurin inhibitors (CNIs)     </a:t>
            </a:r>
            <a:r>
              <a:rPr lang="en-US" sz="1500" b="0" kern="0">
                <a:solidFill>
                  <a:srgbClr val="000000"/>
                </a:solidFill>
              </a:rPr>
              <a:t>(use in renal and non-renal lupus)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</a:pPr>
            <a:r>
              <a:rPr lang="en-US" sz="1600" b="1" kern="0">
                <a:solidFill>
                  <a:srgbClr val="000000"/>
                </a:solidFill>
              </a:rPr>
              <a:t>Biologics      </a:t>
            </a:r>
            <a:r>
              <a:rPr lang="en-US" sz="1500" b="0" kern="0">
                <a:solidFill>
                  <a:srgbClr val="000000"/>
                </a:solidFill>
              </a:rPr>
              <a:t>(evidence on belimumab and off-label agents; indications and use as induction versus maintenance) 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charset="2"/>
              <a:buAutoNum type="alphaUcPeriod"/>
            </a:pPr>
            <a:r>
              <a:rPr lang="en-US" sz="1600" b="1" kern="0">
                <a:solidFill>
                  <a:srgbClr val="000000"/>
                </a:solidFill>
              </a:rPr>
              <a:t>Management of specific manifestations </a:t>
            </a:r>
            <a:r>
              <a:rPr lang="en-US" sz="1600" b="0" kern="0">
                <a:solidFill>
                  <a:srgbClr val="000000"/>
                </a:solidFill>
              </a:rPr>
              <a:t>(Questions 6 to 10)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</a:pPr>
            <a:r>
              <a:rPr lang="en-US" sz="1600" b="1" kern="0">
                <a:solidFill>
                  <a:srgbClr val="000000"/>
                </a:solidFill>
              </a:rPr>
              <a:t>Skin manifestations     </a:t>
            </a:r>
            <a:r>
              <a:rPr lang="en-US" sz="1500" b="0" kern="0">
                <a:solidFill>
                  <a:srgbClr val="000000"/>
                </a:solidFill>
              </a:rPr>
              <a:t>(topical and systemic treatments; according to different subtypes) 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</a:pPr>
            <a:r>
              <a:rPr lang="en-US" sz="1600" b="1" kern="0">
                <a:solidFill>
                  <a:srgbClr val="000000"/>
                </a:solidFill>
              </a:rPr>
              <a:t>Lupus Nephritis </a:t>
            </a:r>
            <a:r>
              <a:rPr lang="en-US" sz="1500" b="0" kern="0">
                <a:solidFill>
                  <a:srgbClr val="000000"/>
                </a:solidFill>
              </a:rPr>
              <a:t>  (comparative efficacy of induction regimens; long-term efficacy data; role of CNIs in multi-target regimens)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</a:pPr>
            <a:r>
              <a:rPr lang="en-US" sz="1600" b="1" kern="0">
                <a:solidFill>
                  <a:srgbClr val="000000"/>
                </a:solidFill>
              </a:rPr>
              <a:t>NPSLE</a:t>
            </a:r>
            <a:r>
              <a:rPr lang="en-US" sz="1500" b="0" kern="0">
                <a:solidFill>
                  <a:srgbClr val="000000"/>
                </a:solidFill>
              </a:rPr>
              <a:t>     (attribution of NP events; indications for immunosuppressive or biologic treatment)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</a:pPr>
            <a:r>
              <a:rPr lang="en-US" sz="1600" b="1" kern="0">
                <a:solidFill>
                  <a:srgbClr val="000000"/>
                </a:solidFill>
              </a:rPr>
              <a:t>APS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</a:pPr>
            <a:r>
              <a:rPr lang="en-US" sz="1600" b="1" kern="0">
                <a:solidFill>
                  <a:srgbClr val="000000"/>
                </a:solidFill>
              </a:rPr>
              <a:t>SLE flares   </a:t>
            </a:r>
            <a:r>
              <a:rPr lang="en-US" sz="1500" b="0" kern="0">
                <a:solidFill>
                  <a:srgbClr val="000000"/>
                </a:solidFill>
              </a:rPr>
              <a:t> (prevention of flares; therapeutic agents specifically tested for flares)</a:t>
            </a:r>
            <a:endParaRPr lang="en-US" sz="1600" b="1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537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340CD0E-161A-AF48-9F88-0EACC863E256}"/>
              </a:ext>
            </a:extLst>
          </p:cNvPr>
          <p:cNvSpPr txBox="1"/>
          <p:nvPr/>
        </p:nvSpPr>
        <p:spPr>
          <a:xfrm>
            <a:off x="3962400" y="167640"/>
            <a:ext cx="5029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</a:t>
            </a:r>
            <a:r>
              <a:rPr lang="en-US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 of the EULAR Recommendations for the management of SLE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xmlns="" id="{6D1AB5CB-2E4D-8448-A37E-6DD3CE561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Título 4">
            <a:extLst>
              <a:ext uri="{FF2B5EF4-FFF2-40B4-BE49-F238E27FC236}">
                <a16:creationId xmlns:a16="http://schemas.microsoft.com/office/drawing/2014/main" xmlns="" id="{3B77805E-BE6E-0841-AE18-F1DC611E8556}"/>
              </a:ext>
            </a:extLst>
          </p:cNvPr>
          <p:cNvSpPr txBox="1">
            <a:spLocks/>
          </p:cNvSpPr>
          <p:nvPr/>
        </p:nvSpPr>
        <p:spPr>
          <a:xfrm>
            <a:off x="466928" y="1232470"/>
            <a:ext cx="8334172" cy="634545"/>
          </a:xfrm>
        </p:spPr>
        <p:txBody>
          <a:bodyPr/>
          <a:lstStyle>
            <a:lvl1pPr eaLnBrk="1" hangingPunct="1">
              <a:spcBef>
                <a:spcPct val="0"/>
              </a:spcBef>
              <a:defRPr sz="2800" b="0" i="0">
                <a:solidFill>
                  <a:srgbClr val="0056B9"/>
                </a:solidFill>
                <a:latin typeface="+mj-lt"/>
                <a:cs typeface="+mj-cs"/>
              </a:defRPr>
            </a:lvl1pPr>
            <a:lvl2pPr eaLnBrk="1" hangingPunct="1">
              <a:spcBef>
                <a:spcPct val="0"/>
              </a:spcBef>
              <a:defRPr i="1">
                <a:solidFill>
                  <a:srgbClr val="058AD4"/>
                </a:solidFill>
                <a:latin typeface="Arial" pitchFamily="34" charset="0"/>
              </a:defRPr>
            </a:lvl2pPr>
            <a:lvl3pPr eaLnBrk="1" hangingPunct="1">
              <a:spcBef>
                <a:spcPct val="0"/>
              </a:spcBef>
              <a:defRPr i="1">
                <a:solidFill>
                  <a:srgbClr val="058AD4"/>
                </a:solidFill>
                <a:latin typeface="Arial" pitchFamily="34" charset="0"/>
              </a:defRPr>
            </a:lvl3pPr>
            <a:lvl4pPr eaLnBrk="1" hangingPunct="1">
              <a:spcBef>
                <a:spcPct val="0"/>
              </a:spcBef>
              <a:defRPr i="1">
                <a:solidFill>
                  <a:srgbClr val="058AD4"/>
                </a:solidFill>
                <a:latin typeface="Arial" pitchFamily="34" charset="0"/>
              </a:defRPr>
            </a:lvl4pPr>
            <a:lvl5pPr eaLnBrk="1" hangingPunct="1">
              <a:spcBef>
                <a:spcPct val="0"/>
              </a:spcBef>
              <a:defRPr i="1">
                <a:solidFill>
                  <a:srgbClr val="058AD4"/>
                </a:solidFill>
                <a:latin typeface="Aria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i="1">
                <a:solidFill>
                  <a:srgbClr val="058AD4"/>
                </a:solidFill>
                <a:latin typeface="Aria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i="1">
                <a:solidFill>
                  <a:srgbClr val="058AD4"/>
                </a:solidFill>
                <a:latin typeface="Aria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i="1">
                <a:solidFill>
                  <a:srgbClr val="058AD4"/>
                </a:solidFill>
                <a:latin typeface="Aria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en-GB" sz="2400"/>
              <a:t>Methods/methodological</a:t>
            </a:r>
            <a:r>
              <a:rPr lang="es-ES" sz="2400"/>
              <a:t> </a:t>
            </a:r>
            <a:r>
              <a:rPr lang="es-ES" sz="2400" err="1"/>
              <a:t>approach</a:t>
            </a:r>
            <a:endParaRPr lang="es-ES" sz="2400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xmlns="" id="{8E75F1E4-B690-AE43-96FF-67F8E0FC3DE9}"/>
              </a:ext>
            </a:extLst>
          </p:cNvPr>
          <p:cNvSpPr txBox="1">
            <a:spLocks/>
          </p:cNvSpPr>
          <p:nvPr/>
        </p:nvSpPr>
        <p:spPr>
          <a:xfrm>
            <a:off x="277876" y="1946527"/>
            <a:ext cx="8801099" cy="482334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514350" lvl="0" indent="-514350" fontAlgn="auto">
              <a:spcBef>
                <a:spcPts val="600"/>
              </a:spcBef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+mj-lt"/>
              <a:buAutoNum type="alphaUcPeriod" startAt="3"/>
            </a:pPr>
            <a:r>
              <a:rPr lang="en-US" sz="1600">
                <a:solidFill>
                  <a:srgbClr val="000000"/>
                </a:solidFill>
                <a:ea typeface="+mn-ea"/>
              </a:rPr>
              <a:t>Monitoring SLE and treatment targets </a:t>
            </a:r>
            <a:r>
              <a:rPr lang="en-US" sz="1600" b="0">
                <a:solidFill>
                  <a:srgbClr val="000000"/>
                </a:solidFill>
                <a:ea typeface="+mn-ea"/>
              </a:rPr>
              <a:t>(Questions 11 to 13)</a:t>
            </a:r>
          </a:p>
          <a:p>
            <a:pPr marL="685800" lvl="1" indent="-228600" fontAlgn="auto">
              <a:spcBef>
                <a:spcPts val="600"/>
              </a:spcBef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0000"/>
                </a:solidFill>
                <a:ea typeface="+mn-ea"/>
              </a:rPr>
              <a:t>Assessment of disease activity and organ damage </a:t>
            </a:r>
            <a:r>
              <a:rPr lang="en-US" sz="1500" b="0">
                <a:solidFill>
                  <a:srgbClr val="000000"/>
                </a:solidFill>
                <a:ea typeface="+mn-ea"/>
              </a:rPr>
              <a:t>  (how often, by what means)</a:t>
            </a:r>
          </a:p>
          <a:p>
            <a:pPr marL="685800" lvl="1" indent="-228600" fontAlgn="auto">
              <a:spcBef>
                <a:spcPts val="600"/>
              </a:spcBef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0000"/>
                </a:solidFill>
                <a:ea typeface="+mn-ea"/>
              </a:rPr>
              <a:t>Therapeutic target(s)</a:t>
            </a:r>
          </a:p>
          <a:p>
            <a:pPr marL="685800" lvl="1" indent="-228600" fontAlgn="auto">
              <a:spcBef>
                <a:spcPts val="600"/>
              </a:spcBef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0000"/>
                </a:solidFill>
                <a:ea typeface="+mn-ea"/>
              </a:rPr>
              <a:t>Duration of maintenance immunosuppressive/biologic treatment</a:t>
            </a:r>
          </a:p>
          <a:p>
            <a:pPr marL="514350" lvl="0" indent="-514350" fontAlgn="auto">
              <a:spcBef>
                <a:spcPts val="600"/>
              </a:spcBef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AutoNum type="alphaUcPeriod" startAt="3"/>
            </a:pPr>
            <a:endParaRPr lang="en-US" sz="1600">
              <a:solidFill>
                <a:srgbClr val="000000"/>
              </a:solidFill>
              <a:ea typeface="+mn-ea"/>
            </a:endParaRPr>
          </a:p>
          <a:p>
            <a:pPr marL="514350" lvl="0" indent="-514350" fontAlgn="auto">
              <a:spcBef>
                <a:spcPts val="600"/>
              </a:spcBef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AutoNum type="alphaUcPeriod" startAt="3"/>
            </a:pPr>
            <a:r>
              <a:rPr lang="en-US" sz="1600">
                <a:solidFill>
                  <a:srgbClr val="000000"/>
                </a:solidFill>
                <a:ea typeface="+mn-ea"/>
              </a:rPr>
              <a:t>Comorbidities and adjunct therapy </a:t>
            </a:r>
            <a:r>
              <a:rPr lang="en-US" sz="1600" b="0">
                <a:solidFill>
                  <a:srgbClr val="000000"/>
                </a:solidFill>
                <a:ea typeface="+mn-ea"/>
              </a:rPr>
              <a:t>(Question 14)</a:t>
            </a:r>
          </a:p>
          <a:p>
            <a:pPr marL="685800" lvl="1" indent="-228600" fontAlgn="auto">
              <a:spcBef>
                <a:spcPts val="600"/>
              </a:spcBef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0000"/>
                </a:solidFill>
                <a:ea typeface="+mn-ea"/>
              </a:rPr>
              <a:t>Focus on cardiovascular disease and infections</a:t>
            </a:r>
            <a:r>
              <a:rPr lang="en-US" sz="1600" b="0">
                <a:solidFill>
                  <a:srgbClr val="000000"/>
                </a:solidFill>
                <a:ea typeface="+mn-ea"/>
              </a:rPr>
              <a:t> </a:t>
            </a:r>
            <a:r>
              <a:rPr lang="en-US" sz="1500" b="0">
                <a:solidFill>
                  <a:srgbClr val="000000"/>
                </a:solidFill>
                <a:ea typeface="+mn-ea"/>
              </a:rPr>
              <a:t>  (risk stratification, prevention)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charset="2"/>
              <a:buAutoNum type="alphaUcPeriod"/>
            </a:pPr>
            <a:endParaRPr lang="en-US" sz="1600" b="1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417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Overarching</a:t>
            </a:r>
            <a:r>
              <a:rPr lang="es-ES"/>
              <a:t> </a:t>
            </a:r>
            <a:r>
              <a:rPr lang="en-GB"/>
              <a:t>principles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387416" y="2051961"/>
            <a:ext cx="8334171" cy="4124361"/>
          </a:xfrm>
        </p:spPr>
        <p:txBody>
          <a:bodyPr/>
          <a:lstStyle/>
          <a:p>
            <a:pPr lvl="0" algn="just">
              <a:lnSpc>
                <a:spcPts val="2900"/>
              </a:lnSpc>
            </a:pPr>
            <a:r>
              <a:rPr lang="en-GB" sz="1600">
                <a:solidFill>
                  <a:srgbClr val="000000"/>
                </a:solidFill>
              </a:rPr>
              <a:t>SLE is a multisystem disease - occasionally limited to one or few organs - diagnosed on clinical grounds in the presence of characteristic serologic abnormalities.</a:t>
            </a:r>
            <a:endParaRPr lang="en-US" sz="1600">
              <a:solidFill>
                <a:srgbClr val="000000"/>
              </a:solidFill>
            </a:endParaRPr>
          </a:p>
          <a:p>
            <a:pPr lvl="0" algn="just">
              <a:lnSpc>
                <a:spcPts val="2900"/>
              </a:lnSpc>
            </a:pPr>
            <a:r>
              <a:rPr lang="en-GB" sz="1600">
                <a:solidFill>
                  <a:srgbClr val="000000"/>
                </a:solidFill>
              </a:rPr>
              <a:t>SLE care is multidisciplinary, based on a shared patient-physician decision, and should consider individual, medical and societal costs.</a:t>
            </a:r>
            <a:endParaRPr lang="en-US" sz="1600">
              <a:solidFill>
                <a:srgbClr val="000000"/>
              </a:solidFill>
            </a:endParaRPr>
          </a:p>
          <a:p>
            <a:pPr lvl="0" algn="just">
              <a:lnSpc>
                <a:spcPts val="2900"/>
              </a:lnSpc>
            </a:pPr>
            <a:r>
              <a:rPr lang="en-GB" sz="1600">
                <a:solidFill>
                  <a:srgbClr val="000000"/>
                </a:solidFill>
              </a:rPr>
              <a:t>Treatment of organ-/life-threatening SLE includes an initial period of high-intensity immunosuppressive therapy to control disease activity, followed by a longer period of less intensive therapy to consolidate response and prevent relapses.</a:t>
            </a:r>
            <a:endParaRPr lang="en-US" sz="1600">
              <a:solidFill>
                <a:srgbClr val="000000"/>
              </a:solidFill>
            </a:endParaRPr>
          </a:p>
          <a:p>
            <a:pPr algn="just">
              <a:lnSpc>
                <a:spcPts val="2900"/>
              </a:lnSpc>
            </a:pPr>
            <a:r>
              <a:rPr lang="en-GB" sz="1600">
                <a:solidFill>
                  <a:srgbClr val="000000"/>
                </a:solidFill>
              </a:rPr>
              <a:t>Treatment goals include long-term patient survival, prevention of organ damage and optimization of health-related quality of life. </a:t>
            </a:r>
            <a:endParaRPr lang="en-US" sz="1600">
              <a:solidFill>
                <a:srgbClr val="000000"/>
              </a:solidFill>
            </a:endParaRPr>
          </a:p>
          <a:p>
            <a:endParaRPr lang="en-GB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232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/>
              <a:t>Individual Recommendations</a:t>
            </a:r>
            <a:br>
              <a:rPr lang="en-GB" sz="2400"/>
            </a:br>
            <a:r>
              <a:rPr lang="en-GB" sz="2400" b="1">
                <a:solidFill>
                  <a:srgbClr val="000000"/>
                </a:solidFill>
              </a:rPr>
              <a:t>1. Goals of treatment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xmlns="" id="{723C4A96-EA4F-A047-941D-CDDE311539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5043972"/>
              </p:ext>
            </p:extLst>
          </p:nvPr>
        </p:nvGraphicFramePr>
        <p:xfrm>
          <a:off x="539552" y="2749492"/>
          <a:ext cx="8229600" cy="2473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63072">
                  <a:extLst>
                    <a:ext uri="{9D8B030D-6E8A-4147-A177-3AD203B41FA5}">
                      <a16:colId xmlns:a16="http://schemas.microsoft.com/office/drawing/2014/main" xmlns="" val="145306972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3430337204"/>
                    </a:ext>
                  </a:extLst>
                </a:gridCol>
                <a:gridCol w="946448">
                  <a:extLst>
                    <a:ext uri="{9D8B030D-6E8A-4147-A177-3AD203B41FA5}">
                      <a16:colId xmlns:a16="http://schemas.microsoft.com/office/drawing/2014/main" xmlns="" val="24786693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>
                          <a:solidFill>
                            <a:srgbClr val="000000"/>
                          </a:solidFill>
                        </a:rPr>
                        <a:t>LoE</a:t>
                      </a:r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>
                          <a:solidFill>
                            <a:srgbClr val="000000"/>
                          </a:solidFill>
                        </a:rPr>
                        <a:t>GoR</a:t>
                      </a:r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857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Treatment in SLE should aim at remission or low disease activity and prevention of flares in all organs, maintained with the lowest possible dose of glucocorticoids.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B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1780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Flares of SLE can be treated according to the severity of organ(s) involvement by adjusting ongoing therapies (glucocorticoids, immunomodulating agents) to higher doses, switching, or adding new therapies.</a:t>
                      </a:r>
                      <a:endParaRPr lang="en-US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2b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2751138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CAC5138-E99A-4D4F-81C4-B50DF456A4AD}"/>
              </a:ext>
            </a:extLst>
          </p:cNvPr>
          <p:cNvSpPr txBox="1"/>
          <p:nvPr/>
        </p:nvSpPr>
        <p:spPr>
          <a:xfrm>
            <a:off x="539552" y="6224974"/>
            <a:ext cx="36102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0" err="1">
                <a:solidFill>
                  <a:srgbClr val="000000"/>
                </a:solidFill>
              </a:rPr>
              <a:t>LoE</a:t>
            </a:r>
            <a:r>
              <a:rPr lang="en-US" sz="1050" b="0">
                <a:solidFill>
                  <a:srgbClr val="000000"/>
                </a:solidFill>
              </a:rPr>
              <a:t>: Level of Evidence; </a:t>
            </a:r>
            <a:r>
              <a:rPr lang="en-US" sz="1050" b="0" err="1">
                <a:solidFill>
                  <a:srgbClr val="000000"/>
                </a:solidFill>
              </a:rPr>
              <a:t>GoR</a:t>
            </a:r>
            <a:r>
              <a:rPr lang="en-US" sz="1050" b="0">
                <a:solidFill>
                  <a:srgbClr val="000000"/>
                </a:solidFill>
              </a:rPr>
              <a:t>: Grade of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3287656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/>
              <a:t>Individual Recommendations</a:t>
            </a:r>
            <a:br>
              <a:rPr lang="en-GB" sz="2400"/>
            </a:br>
            <a:r>
              <a:rPr lang="en-US" sz="2400" b="1">
                <a:solidFill>
                  <a:srgbClr val="000000"/>
                </a:solidFill>
              </a:rPr>
              <a:t>2. Treatment of SLE (general)</a:t>
            </a:r>
            <a:endParaRPr lang="en-GB" sz="2400" b="1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9AA6D2-7500-9142-96A2-F83D2B9E60B8}"/>
              </a:ext>
            </a:extLst>
          </p:cNvPr>
          <p:cNvSpPr txBox="1"/>
          <p:nvPr/>
        </p:nvSpPr>
        <p:spPr>
          <a:xfrm>
            <a:off x="490538" y="2651454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>
                <a:solidFill>
                  <a:schemeClr val="tx1">
                    <a:lumMod val="75000"/>
                  </a:schemeClr>
                </a:solidFill>
              </a:rPr>
              <a:t>2.1 Hydroxychloroquine</a:t>
            </a:r>
          </a:p>
        </p:txBody>
      </p:sp>
      <p:graphicFrame>
        <p:nvGraphicFramePr>
          <p:cNvPr id="13" name="Content Placeholder 3">
            <a:extLst>
              <a:ext uri="{FF2B5EF4-FFF2-40B4-BE49-F238E27FC236}">
                <a16:creationId xmlns:a16="http://schemas.microsoft.com/office/drawing/2014/main" xmlns="" id="{970741F0-4014-8F47-93F6-E852C77496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1904501"/>
              </p:ext>
            </p:extLst>
          </p:nvPr>
        </p:nvGraphicFramePr>
        <p:xfrm>
          <a:off x="519214" y="3060542"/>
          <a:ext cx="8229600" cy="2291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63072">
                  <a:extLst>
                    <a:ext uri="{9D8B030D-6E8A-4147-A177-3AD203B41FA5}">
                      <a16:colId xmlns:a16="http://schemas.microsoft.com/office/drawing/2014/main" xmlns="" val="145306972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3430337204"/>
                    </a:ext>
                  </a:extLst>
                </a:gridCol>
                <a:gridCol w="946448">
                  <a:extLst>
                    <a:ext uri="{9D8B030D-6E8A-4147-A177-3AD203B41FA5}">
                      <a16:colId xmlns:a16="http://schemas.microsoft.com/office/drawing/2014/main" xmlns="" val="24786693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>
                          <a:solidFill>
                            <a:srgbClr val="000000"/>
                          </a:solidFill>
                        </a:rPr>
                        <a:t>LoE</a:t>
                      </a:r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>
                          <a:solidFill>
                            <a:srgbClr val="000000"/>
                          </a:solidFill>
                        </a:rPr>
                        <a:t>GoR</a:t>
                      </a:r>
                      <a:endParaRPr lang="en-US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8570142"/>
                  </a:ext>
                </a:extLst>
              </a:tr>
              <a:tr h="320040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2.2.1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HCQ is recommended for all patients with SLE</a:t>
                      </a:r>
                      <a:r>
                        <a:rPr lang="en-GB" sz="1800" b="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endParaRPr lang="en-GB" sz="180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 a </a:t>
                      </a:r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dose not exceeding 5 mg/kg/real BW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GB" sz="18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1b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A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1780371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3b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69593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GB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2.2.2</a:t>
                      </a:r>
                      <a:r>
                        <a:rPr lang="en-GB" sz="1800" b="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the absence of risk factors for retinal toxicity, ophthalmologic screening (by visual fields examination and/or spectral domain-optical coherence tomography) should be performed at baseline, after 5 years, and yearly thereafter.</a:t>
                      </a:r>
                      <a:r>
                        <a:rPr lang="en-US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GB" sz="18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B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2751138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6A95D30-ED12-C04D-9D38-C08512A35C2A}"/>
              </a:ext>
            </a:extLst>
          </p:cNvPr>
          <p:cNvSpPr txBox="1"/>
          <p:nvPr/>
        </p:nvSpPr>
        <p:spPr>
          <a:xfrm>
            <a:off x="539552" y="6224974"/>
            <a:ext cx="36102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0" err="1">
                <a:solidFill>
                  <a:srgbClr val="000000"/>
                </a:solidFill>
              </a:rPr>
              <a:t>LoE</a:t>
            </a:r>
            <a:r>
              <a:rPr lang="en-US" sz="1050" b="0">
                <a:solidFill>
                  <a:srgbClr val="000000"/>
                </a:solidFill>
              </a:rPr>
              <a:t>: Level of Evidence; </a:t>
            </a:r>
            <a:r>
              <a:rPr lang="en-US" sz="1050" b="0" err="1">
                <a:solidFill>
                  <a:srgbClr val="000000"/>
                </a:solidFill>
              </a:rPr>
              <a:t>GoR</a:t>
            </a:r>
            <a:r>
              <a:rPr lang="en-US" sz="1050" b="0">
                <a:solidFill>
                  <a:srgbClr val="000000"/>
                </a:solidFill>
              </a:rPr>
              <a:t>: Grade of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2383190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/>
              <a:t>Individual Recommendations</a:t>
            </a:r>
            <a:br>
              <a:rPr lang="en-GB" sz="2400"/>
            </a:br>
            <a:r>
              <a:rPr lang="en-US" sz="2400" b="1">
                <a:solidFill>
                  <a:srgbClr val="000000"/>
                </a:solidFill>
              </a:rPr>
              <a:t>2. Treatment of SLE (general)</a:t>
            </a:r>
            <a:endParaRPr lang="en-GB" sz="2400" b="1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15/12/2018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9AA6D2-7500-9142-96A2-F83D2B9E60B8}"/>
              </a:ext>
            </a:extLst>
          </p:cNvPr>
          <p:cNvSpPr txBox="1"/>
          <p:nvPr/>
        </p:nvSpPr>
        <p:spPr>
          <a:xfrm>
            <a:off x="503790" y="2544943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>
                <a:solidFill>
                  <a:schemeClr val="tx1">
                    <a:lumMod val="75000"/>
                  </a:schemeClr>
                </a:solidFill>
              </a:rPr>
              <a:t>2.2 Glucocorticoids</a:t>
            </a: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xmlns="" id="{92B3A7BB-B29F-0647-AEEC-626E566CDE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4700602"/>
              </p:ext>
            </p:extLst>
          </p:nvPr>
        </p:nvGraphicFramePr>
        <p:xfrm>
          <a:off x="565644" y="2914275"/>
          <a:ext cx="8229600" cy="3175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63072">
                  <a:extLst>
                    <a:ext uri="{9D8B030D-6E8A-4147-A177-3AD203B41FA5}">
                      <a16:colId xmlns:a16="http://schemas.microsoft.com/office/drawing/2014/main" xmlns="" val="145306972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3430337204"/>
                    </a:ext>
                  </a:extLst>
                </a:gridCol>
                <a:gridCol w="946448">
                  <a:extLst>
                    <a:ext uri="{9D8B030D-6E8A-4147-A177-3AD203B41FA5}">
                      <a16:colId xmlns:a16="http://schemas.microsoft.com/office/drawing/2014/main" xmlns="" val="24786693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kern="12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LoE</a:t>
                      </a:r>
                      <a:endParaRPr lang="en-US" sz="16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err="1">
                          <a:solidFill>
                            <a:srgbClr val="000000"/>
                          </a:solidFill>
                        </a:rPr>
                        <a:t>GoR</a:t>
                      </a:r>
                      <a:endParaRPr lang="en-US" sz="1600" b="1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857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2.2.1</a:t>
                      </a:r>
                      <a:r>
                        <a:rPr lang="en-GB" sz="1600" b="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Glucocorticoids can be used at doses and route of administration that depend on the type and severity of organ involvement.</a:t>
                      </a:r>
                      <a:endParaRPr lang="en-GB" sz="16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1780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2.2.2</a:t>
                      </a:r>
                      <a:r>
                        <a:rPr lang="en-GB" sz="1600" b="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Pulses of intravenous methylprednisolone (usually 500–1000 mg per day, for 1–3 days) provide immediate therapeutic effect and enable the use of lower starting dose of oral glucocorticoids.</a:t>
                      </a:r>
                      <a:endParaRPr lang="en-GB" sz="16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3b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C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27511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2.2.3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chronic maintenance treatment, glucocorticoids should be minimized to less than 7.5 mg/day (prednisone equivalent) and, if possible, withdrawn.</a:t>
                      </a:r>
                      <a:endParaRPr lang="en-GB" sz="16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1b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B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45346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GB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2.2.4</a:t>
                      </a:r>
                      <a:r>
                        <a:rPr lang="en-GB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Prompt initiation of immunomodulatory agents can expedite the tapering/discontinuation of glucocorticoids.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GB" sz="16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2b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0000"/>
                          </a:solidFill>
                        </a:rPr>
                        <a:t>B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7040632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121FB18-CFE9-5746-9C5A-DF96E6608D81}"/>
              </a:ext>
            </a:extLst>
          </p:cNvPr>
          <p:cNvSpPr txBox="1"/>
          <p:nvPr/>
        </p:nvSpPr>
        <p:spPr>
          <a:xfrm>
            <a:off x="539552" y="6224974"/>
            <a:ext cx="36102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0" err="1">
                <a:solidFill>
                  <a:srgbClr val="000000"/>
                </a:solidFill>
              </a:rPr>
              <a:t>LoE</a:t>
            </a:r>
            <a:r>
              <a:rPr lang="en-US" sz="1050" b="0">
                <a:solidFill>
                  <a:srgbClr val="000000"/>
                </a:solidFill>
              </a:rPr>
              <a:t>: Level of Evidence; </a:t>
            </a:r>
            <a:r>
              <a:rPr lang="en-US" sz="1050" b="0" err="1">
                <a:solidFill>
                  <a:srgbClr val="000000"/>
                </a:solidFill>
              </a:rPr>
              <a:t>GoR</a:t>
            </a:r>
            <a:r>
              <a:rPr lang="en-US" sz="1050" b="0">
                <a:solidFill>
                  <a:srgbClr val="000000"/>
                </a:solidFill>
              </a:rPr>
              <a:t>: Grade of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1353852812"/>
      </p:ext>
    </p:extLst>
  </p:cSld>
  <p:clrMapOvr>
    <a:masterClrMapping/>
  </p:clrMapOvr>
</p:sld>
</file>

<file path=ppt/theme/theme1.xml><?xml version="1.0" encoding="utf-8"?>
<a:theme xmlns:a="http://schemas.openxmlformats.org/drawingml/2006/main" name="PPT EULAR presentation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2F2F2F"/>
      </a:folHlink>
    </a:clrScheme>
    <a:fontScheme name="1_plantilla presentac VidaCaixa Previsión Social castellano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lantilla presentac VidaCaixa Previsión Social castella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005B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08A657DCF3FBB4E8FBE0E2468B8B113" ma:contentTypeVersion="8" ma:contentTypeDescription="Ein neues Dokument erstellen." ma:contentTypeScope="" ma:versionID="cf33edc7c58d74189dec3462fdd7ac84">
  <xsd:schema xmlns:xsd="http://www.w3.org/2001/XMLSchema" xmlns:xs="http://www.w3.org/2001/XMLSchema" xmlns:p="http://schemas.microsoft.com/office/2006/metadata/properties" xmlns:ns2="1fe62f42-115c-4e23-b11d-d52080b3ae5f" xmlns:ns3="5c339dfd-a95f-4f81-844c-7253b04fe2d8" targetNamespace="http://schemas.microsoft.com/office/2006/metadata/properties" ma:root="true" ma:fieldsID="562b1fb28dd5c84ddb76eba8a8fa35ef" ns2:_="" ns3:_="">
    <xsd:import namespace="1fe62f42-115c-4e23-b11d-d52080b3ae5f"/>
    <xsd:import namespace="5c339dfd-a95f-4f81-844c-7253b04fe2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e62f42-115c-4e23-b11d-d52080b3ae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339dfd-a95f-4f81-844c-7253b04fe2d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LongProperties xmlns="http://schemas.microsoft.com/office/2006/metadata/longProperties"/>
</file>

<file path=customXml/item4.xml><?xml version="1.0" encoding="utf-8"?>
<?mso-contentType ?>
<spe:Receivers xmlns:spe="http://schemas.microsoft.com/sharepoint/events">
  <Receiver>
    <Name>DocumentoInternoVidaCaixa_ItemAdded</Name>
    <Synchronization>Default</Synchronization>
    <Type>10001</Type>
    <SequenceNumber>1000</SequenceNumber>
    <Assembly>IntranetCustom, Version=1.0.0.0, Culture=neutral, PublicKeyToken=61ccf9164fa8ad57</Assembly>
    <Class>IntranetCustom.Fields_and_ContentTypes.DocumentoInternoVidaCaixaEventReceiver</Class>
    <Data/>
    <Filter/>
  </Receiver>
  <Receiver>
    <Name>DocumentoInternoVidaCaixa_ItemUpdated</Name>
    <Synchronization>Default</Synchronization>
    <Type>10002</Type>
    <SequenceNumber>1000</SequenceNumber>
    <Assembly>IntranetCustom, Version=1.0.0.0, Culture=neutral, PublicKeyToken=61ccf9164fa8ad57</Assembly>
    <Class>IntranetCustom.Fields_and_ContentTypes.DocumentoInternoVidaCaixaEventReceiver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1D8D81-60A0-4CDE-8F83-56276C98843F}">
  <ds:schemaRefs>
    <ds:schemaRef ds:uri="http://purl.org/dc/terms/"/>
    <ds:schemaRef ds:uri="E98DFCE1-BAE5-447a-BDCA-1BA3A3ADDCB8"/>
    <ds:schemaRef ds:uri="http://www.w3.org/XML/1998/namespace"/>
    <ds:schemaRef ds:uri="http://schemas.microsoft.com/office/2006/documentManagement/types"/>
    <ds:schemaRef ds:uri="949D39CD-7166-4d84-B7B3-B133F34511FF"/>
    <ds:schemaRef ds:uri="D3B34FE5-AC3B-4a96-82CA-0DBA080F7269"/>
    <ds:schemaRef ds:uri="F6190AD9-4581-4372-B2DF-FA9A6D64EB4D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be301acf-7d88-4206-bc25-f0c1637acb3f"/>
    <ds:schemaRef ds:uri="http://purl.org/dc/elements/1.1/"/>
    <ds:schemaRef ds:uri="132FDA8B-444F-45f6-B04C-FDC6AA7FB290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07BCCB4-BDB8-4202-8273-B943B3540E43}"/>
</file>

<file path=customXml/itemProps3.xml><?xml version="1.0" encoding="utf-8"?>
<ds:datastoreItem xmlns:ds="http://schemas.openxmlformats.org/officeDocument/2006/customXml" ds:itemID="{8B375BF9-3C35-4C6D-8997-27DCBE2ABBEF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5C789459-8F73-461E-9B34-A3F40E189AD5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0DE97A49-F646-4B69-85FE-92FF14AA03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EULAR presentation</Template>
  <TotalTime>239</TotalTime>
  <Words>8441</Words>
  <Application>Microsoft Office PowerPoint</Application>
  <PresentationFormat>Προβολή στην οθόνη (4:3)</PresentationFormat>
  <Paragraphs>868</Paragraphs>
  <Slides>26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26</vt:i4>
      </vt:variant>
    </vt:vector>
  </HeadingPairs>
  <TitlesOfParts>
    <vt:vector size="35" baseType="lpstr">
      <vt:lpstr>ＭＳ Ｐゴシック</vt:lpstr>
      <vt:lpstr>Arial</vt:lpstr>
      <vt:lpstr>Calibri</vt:lpstr>
      <vt:lpstr>Symbol</vt:lpstr>
      <vt:lpstr>Times</vt:lpstr>
      <vt:lpstr>Times New Roman</vt:lpstr>
      <vt:lpstr>Wingdings</vt:lpstr>
      <vt:lpstr>PPT EULAR presentation</vt:lpstr>
      <vt:lpstr>Blank</vt:lpstr>
      <vt:lpstr>2018 update of the EULAR recommendations for the management of systemic lupus erythematosus</vt:lpstr>
      <vt:lpstr>Target population/question</vt:lpstr>
      <vt:lpstr>Παρουσίαση του PowerPoint</vt:lpstr>
      <vt:lpstr>Παρουσίαση του PowerPoint</vt:lpstr>
      <vt:lpstr>Παρουσίαση του PowerPoint</vt:lpstr>
      <vt:lpstr>Overarching principles</vt:lpstr>
      <vt:lpstr>Individual Recommendations 1. Goals of treatment</vt:lpstr>
      <vt:lpstr>Individual Recommendations 2. Treatment of SLE (general)</vt:lpstr>
      <vt:lpstr>Individual Recommendations 2. Treatment of SLE (general)</vt:lpstr>
      <vt:lpstr>Individual Recommendations 2. Treatment of SLE (general)</vt:lpstr>
      <vt:lpstr>Individual Recommendations 2. Treatment of SLE (general)</vt:lpstr>
      <vt:lpstr>Individual Recommendations 3. Specific manifestations</vt:lpstr>
      <vt:lpstr>Individual Recommendations 3. Specific manifestations</vt:lpstr>
      <vt:lpstr>Individual Recommendations 3. Specific manifestations</vt:lpstr>
      <vt:lpstr>Individual Recommendations 3. Specific manifestations</vt:lpstr>
      <vt:lpstr>Individual Recommendations 3. Specific manifestations</vt:lpstr>
      <vt:lpstr>Individual Recommendations 4. Comorbidities</vt:lpstr>
      <vt:lpstr>Individual Recommendations 4. Comorbidities</vt:lpstr>
      <vt:lpstr>Individual Recommendations 4. Comorbidities</vt:lpstr>
      <vt:lpstr>Summary Table Oxford Level of Evidence and Agreement</vt:lpstr>
      <vt:lpstr>Summary Table Oxford Level of Evidence and Agreement</vt:lpstr>
      <vt:lpstr>Summary Table Oxford Level of Evidence and Agreement</vt:lpstr>
      <vt:lpstr>Summary Table Oxford Level of Evidence and Agreement</vt:lpstr>
      <vt:lpstr>Summary of Recommendations in lay format </vt:lpstr>
      <vt:lpstr>Summary of Recommendations in lay format </vt:lpstr>
      <vt:lpstr>Acknowledgements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 Patrizia</dc:creator>
  <cp:lastModifiedBy>Dimitris Bmp</cp:lastModifiedBy>
  <cp:revision>60</cp:revision>
  <dcterms:created xsi:type="dcterms:W3CDTF">2017-10-10T13:55:03Z</dcterms:created>
  <dcterms:modified xsi:type="dcterms:W3CDTF">2018-12-15T15:35:46Z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RMWZVRDHCRQH-457-297</vt:lpwstr>
  </property>
  <property fmtid="{D5CDD505-2E9C-101B-9397-08002B2CF9AE}" pid="3" name="_dlc_DocIdItemGuid">
    <vt:lpwstr>585317ea-a069-480b-8ac0-03d5a132d1fd</vt:lpwstr>
  </property>
  <property fmtid="{D5CDD505-2E9C-101B-9397-08002B2CF9AE}" pid="4" name="_dlc_DocIdUrl">
    <vt:lpwstr>https://intranetsegurcaixaadeslas/area-trabajo/canal empresas/_layouts/DocIdRedir.aspx?ID=RMWZVRDHCRQH-457-297, RMWZVRDHCRQH-457-297</vt:lpwstr>
  </property>
  <property fmtid="{D5CDD505-2E9C-101B-9397-08002B2CF9AE}" pid="5" name="TaxKeywordTaxHTField">
    <vt:lpwstr/>
  </property>
  <property fmtid="{D5CDD505-2E9C-101B-9397-08002B2CF9AE}" pid="6" name="TaxKeyword">
    <vt:lpwstr/>
  </property>
  <property fmtid="{D5CDD505-2E9C-101B-9397-08002B2CF9AE}" pid="7" name="TipoDocumento">
    <vt:lpwstr/>
  </property>
  <property fmtid="{D5CDD505-2E9C-101B-9397-08002B2CF9AE}" pid="8" name="Producto">
    <vt:lpwstr/>
  </property>
  <property fmtid="{D5CDD505-2E9C-101B-9397-08002B2CF9AE}" pid="9" name="Tema">
    <vt:lpwstr/>
  </property>
  <property fmtid="{D5CDD505-2E9C-101B-9397-08002B2CF9AE}" pid="10" name="Tema_0">
    <vt:lpwstr/>
  </property>
  <property fmtid="{D5CDD505-2E9C-101B-9397-08002B2CF9AE}" pid="11" name="Departamento">
    <vt:lpwstr/>
  </property>
  <property fmtid="{D5CDD505-2E9C-101B-9397-08002B2CF9AE}" pid="12" name="Departamento_0">
    <vt:lpwstr/>
  </property>
  <property fmtid="{D5CDD505-2E9C-101B-9397-08002B2CF9AE}" pid="13" name="Producto_0">
    <vt:lpwstr/>
  </property>
  <property fmtid="{D5CDD505-2E9C-101B-9397-08002B2CF9AE}" pid="14" name="Lenguaje">
    <vt:lpwstr/>
  </property>
  <property fmtid="{D5CDD505-2E9C-101B-9397-08002B2CF9AE}" pid="15" name="TipoDocumento_0">
    <vt:lpwstr/>
  </property>
  <property fmtid="{D5CDD505-2E9C-101B-9397-08002B2CF9AE}" pid="16" name="Lenguaje_0">
    <vt:lpwstr/>
  </property>
  <property fmtid="{D5CDD505-2E9C-101B-9397-08002B2CF9AE}" pid="17" name="TaxCatchAll">
    <vt:lpwstr/>
  </property>
  <property fmtid="{D5CDD505-2E9C-101B-9397-08002B2CF9AE}" pid="18" name="Description">
    <vt:lpwstr/>
  </property>
  <property fmtid="{D5CDD505-2E9C-101B-9397-08002B2CF9AE}" pid="19" name="ContentTypeId">
    <vt:lpwstr>0x010100408A657DCF3FBB4E8FBE0E2468B8B113</vt:lpwstr>
  </property>
</Properties>
</file>