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9" r:id="rId2"/>
    <p:sldId id="410" r:id="rId3"/>
    <p:sldId id="383" r:id="rId4"/>
    <p:sldId id="330" r:id="rId5"/>
    <p:sldId id="382" r:id="rId6"/>
    <p:sldId id="329" r:id="rId7"/>
    <p:sldId id="446" r:id="rId8"/>
    <p:sldId id="445" r:id="rId9"/>
    <p:sldId id="447" r:id="rId10"/>
    <p:sldId id="450" r:id="rId11"/>
    <p:sldId id="386" r:id="rId12"/>
    <p:sldId id="451" r:id="rId13"/>
    <p:sldId id="452" r:id="rId14"/>
    <p:sldId id="389" r:id="rId15"/>
    <p:sldId id="426" r:id="rId16"/>
    <p:sldId id="429" r:id="rId17"/>
    <p:sldId id="414" r:id="rId18"/>
    <p:sldId id="415" r:id="rId19"/>
    <p:sldId id="430" r:id="rId20"/>
    <p:sldId id="442" r:id="rId21"/>
    <p:sldId id="443" r:id="rId22"/>
    <p:sldId id="431" r:id="rId23"/>
    <p:sldId id="432" r:id="rId24"/>
    <p:sldId id="417" r:id="rId25"/>
    <p:sldId id="397" r:id="rId26"/>
    <p:sldId id="433" r:id="rId27"/>
    <p:sldId id="400" r:id="rId28"/>
    <p:sldId id="434" r:id="rId29"/>
    <p:sldId id="435" r:id="rId30"/>
    <p:sldId id="436" r:id="rId31"/>
    <p:sldId id="437" r:id="rId32"/>
    <p:sldId id="441" r:id="rId33"/>
    <p:sldId id="438" r:id="rId34"/>
    <p:sldId id="439" r:id="rId35"/>
    <p:sldId id="453" r:id="rId36"/>
    <p:sldId id="418" r:id="rId37"/>
    <p:sldId id="367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ie Geenen" initials="RG" lastIdx="1" clrIdx="0">
    <p:extLst>
      <p:ext uri="{19B8F6BF-5375-455C-9EA6-DF929625EA0E}">
        <p15:presenceInfo xmlns:p15="http://schemas.microsoft.com/office/powerpoint/2012/main" userId="88764a28c8f7c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ECFF"/>
    <a:srgbClr val="66CCFF"/>
    <a:srgbClr val="3366CC"/>
    <a:srgbClr val="0066FF"/>
    <a:srgbClr val="000066"/>
    <a:srgbClr val="FFFFCC"/>
    <a:srgbClr val="0099FF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>
      <p:cViewPr varScale="1">
        <p:scale>
          <a:sx n="74" d="100"/>
          <a:sy n="74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164F42C-21F2-4FE8-9C42-3956115BFF5A}" type="datetimeFigureOut">
              <a:rPr lang="nl-NL"/>
              <a:pPr>
                <a:defRPr/>
              </a:pPr>
              <a:t>16-8-2017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D226451-7BEA-4C15-9E6F-1ACB5AA257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75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376D50-6F71-4A15-BD59-4C0545E4292C}" type="datetimeFigureOut">
              <a:rPr lang="en-GB"/>
              <a:pPr>
                <a:defRPr/>
              </a:pPr>
              <a:t>16/08/2017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DF557B-A5D7-4DE9-945F-6232FD09957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6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1433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14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99730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15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5840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16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9816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17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5272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18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84262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90355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20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9703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21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85055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22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41992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23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293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3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02854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24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05082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25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89273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26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59088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27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40204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28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11603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29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18766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30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50971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31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85128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32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66047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33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766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4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7943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34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72418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35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21880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36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065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5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7814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6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7166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7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8938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11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0142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12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3189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B3BBE-C53B-43CA-9FCA-D0B51D8A325E}" type="slidenum">
              <a:rPr lang="nl-NL" smtClean="0"/>
              <a:pPr eaLnBrk="1" hangingPunct="1"/>
              <a:t>13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87638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0"/>
          <p:cNvSpPr/>
          <p:nvPr userDrawn="1"/>
        </p:nvSpPr>
        <p:spPr>
          <a:xfrm>
            <a:off x="0" y="4005263"/>
            <a:ext cx="12192000" cy="2376065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Rechthoek 22"/>
          <p:cNvSpPr/>
          <p:nvPr userDrawn="1"/>
        </p:nvSpPr>
        <p:spPr>
          <a:xfrm>
            <a:off x="0" y="333376"/>
            <a:ext cx="1295400" cy="100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-3176" y="6381328"/>
            <a:ext cx="12192000" cy="476672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3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376"/>
            <a:ext cx="8079317" cy="1223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73239"/>
            <a:ext cx="10972800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5F36-66DB-4918-B8C9-5EC412F55DCD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32E6-BC4C-4266-A136-C3CB1546194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71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700809"/>
            <a:ext cx="2921429" cy="4425355"/>
          </a:xfrm>
          <a:prstGeom prst="rect">
            <a:avLst/>
          </a:prstGeom>
        </p:spPr>
        <p:txBody>
          <a:bodyPr vert="eaVert"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6673"/>
            <a:ext cx="8026400" cy="56494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3863-8EAB-4A8A-AE36-6CC4BC4E6417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370D0-B160-495D-80E1-FC9D3DA60B4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17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30F36BB-B212-47D4-AA04-CB8B04B59D5F}" type="datetimeFigureOut">
              <a:rPr lang="nl-NL" smtClean="0"/>
              <a:t>16-8-2017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238F5B0-F542-43EF-8850-46F90A25C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7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376"/>
            <a:ext cx="8079317" cy="1223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1247040" cy="4353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1929-627B-4360-A06B-F078B62459D0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888B6-8244-4DE8-81C9-A5E6360D12D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42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E8E03-F192-49D4-9B1D-0A00A6D3FC1D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CD71A-66B1-463C-BCF6-2FA897DA34D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8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376"/>
            <a:ext cx="8079317" cy="1223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5384800" cy="42813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42DD-6DED-44E9-892D-6EDA3DC6A98D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4269-422D-485D-9733-DBDDCC51A7F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376"/>
            <a:ext cx="8079317" cy="1223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3134"/>
            <a:ext cx="5386917" cy="9277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24944"/>
            <a:ext cx="5386917" cy="32012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53134"/>
            <a:ext cx="5389033" cy="9277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24945"/>
            <a:ext cx="5389033" cy="32012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E8C5-FF62-41B6-8EAC-069494A63D2A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53F9-E066-4E4A-BC08-86FB6C3E458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6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376"/>
            <a:ext cx="8079317" cy="12239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B2FD9-9D42-4010-B696-FB9644BE4EC9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2BAC-9FAC-44B9-B526-54B2D8560EC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14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AF96B-B488-4D9E-9A02-BB1F928866D5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0741-4EFA-43D8-B449-32BBD572EBF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40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8688" cy="1283742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72816"/>
            <a:ext cx="6801875" cy="435334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72816"/>
            <a:ext cx="4011084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861B-1B2C-480A-87B5-0F7B1E557070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6DEF7-A923-415B-98E1-ED98D84F87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01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7435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045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494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A1B5-7707-40B5-B02B-9E66EA9AAB98}" type="datetimeFigureOut">
              <a:rPr lang="en-GB"/>
              <a:pPr>
                <a:defRPr/>
              </a:pPr>
              <a:t>16/08/2017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367" y="6356351"/>
            <a:ext cx="806450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733" y="6356351"/>
            <a:ext cx="9736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82AF-7958-49FD-B35C-31584118556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15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8351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hoek 18"/>
          <p:cNvSpPr/>
          <p:nvPr userDrawn="1"/>
        </p:nvSpPr>
        <p:spPr>
          <a:xfrm>
            <a:off x="-3176" y="-26988"/>
            <a:ext cx="12192000" cy="142876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0" name="Rechthoek 19"/>
          <p:cNvSpPr/>
          <p:nvPr userDrawn="1"/>
        </p:nvSpPr>
        <p:spPr>
          <a:xfrm>
            <a:off x="-3176" y="6381328"/>
            <a:ext cx="12192000" cy="476672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2" name="Tekstvak 1"/>
          <p:cNvSpPr txBox="1"/>
          <p:nvPr userDrawn="1"/>
        </p:nvSpPr>
        <p:spPr>
          <a:xfrm>
            <a:off x="5630969" y="6362164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 err="1" smtClean="0">
                <a:solidFill>
                  <a:schemeClr val="bg1"/>
                </a:solidFill>
                <a:latin typeface="+mn-lt"/>
              </a:rPr>
              <a:t>eular</a:t>
            </a:r>
            <a:endParaRPr lang="nl-NL" sz="2800" b="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9FD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D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D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D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9FD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9FD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9FD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9FD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9FD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19" Type="http://schemas.openxmlformats.org/officeDocument/2006/relationships/image" Target="../media/image27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38638"/>
            <a:ext cx="12192000" cy="6896637"/>
          </a:xfrm>
          <a:prstGeom prst="rect">
            <a:avLst/>
          </a:prstGeom>
          <a:solidFill>
            <a:srgbClr val="33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1052736"/>
            <a:ext cx="12192000" cy="5216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0" y="-273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EULAR recommendations for the health professional’s approach to pain management in inflammatory arthritis and osteoarthritis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23622" y="6341258"/>
            <a:ext cx="8744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EULAR HP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management task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(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HPR029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07" y="1412777"/>
            <a:ext cx="8196587" cy="45170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1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echte verbindingslijn met pijl 15"/>
          <p:cNvCxnSpPr/>
          <p:nvPr/>
        </p:nvCxnSpPr>
        <p:spPr>
          <a:xfrm>
            <a:off x="6125579" y="1459346"/>
            <a:ext cx="3" cy="37252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6125580" y="3403562"/>
            <a:ext cx="0" cy="37252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191344" y="3814820"/>
            <a:ext cx="11809312" cy="232504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pain management plan including one or more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 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(shared decision making, stepped approach)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 treatment</a:t>
            </a:r>
          </a:p>
          <a:p>
            <a:pPr marL="342900" indent="-342900" algn="ctr">
              <a:buAutoNum type="alphaLcPeriod"/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434549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and exercise</a:t>
            </a:r>
          </a:p>
        </p:txBody>
      </p:sp>
      <p:sp>
        <p:nvSpPr>
          <p:cNvPr id="20" name="Rechthoek 19"/>
          <p:cNvSpPr/>
          <p:nvPr/>
        </p:nvSpPr>
        <p:spPr>
          <a:xfrm>
            <a:off x="2393167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and assistive devices</a:t>
            </a:r>
          </a:p>
        </p:txBody>
      </p:sp>
      <p:sp>
        <p:nvSpPr>
          <p:cNvPr id="21" name="Rechthoek 20"/>
          <p:cNvSpPr/>
          <p:nvPr/>
        </p:nvSpPr>
        <p:spPr>
          <a:xfrm>
            <a:off x="4351785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and social interventions</a:t>
            </a:r>
          </a:p>
        </p:txBody>
      </p:sp>
      <p:sp>
        <p:nvSpPr>
          <p:cNvPr id="22" name="Rechthoek 21"/>
          <p:cNvSpPr/>
          <p:nvPr/>
        </p:nvSpPr>
        <p:spPr>
          <a:xfrm>
            <a:off x="6310403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sp>
        <p:nvSpPr>
          <p:cNvPr id="23" name="Rechthoek 22"/>
          <p:cNvSpPr/>
          <p:nvPr/>
        </p:nvSpPr>
        <p:spPr>
          <a:xfrm>
            <a:off x="8269021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management</a:t>
            </a:r>
          </a:p>
        </p:txBody>
      </p:sp>
      <p:sp>
        <p:nvSpPr>
          <p:cNvPr id="24" name="Rechthoek 23"/>
          <p:cNvSpPr/>
          <p:nvPr/>
        </p:nvSpPr>
        <p:spPr>
          <a:xfrm>
            <a:off x="191344" y="1844824"/>
            <a:ext cx="11809312" cy="1771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Patients’ needs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preferences,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marL="257175" indent="-257175" algn="ctr">
              <a:buFontTx/>
              <a:buAutoNum type="alphaL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and ongoing pain treatments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and joint damage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Pain-related (biopsychosocial) factors that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need attention</a:t>
            </a:r>
          </a:p>
        </p:txBody>
      </p:sp>
      <p:sp>
        <p:nvSpPr>
          <p:cNvPr id="25" name="Rechthoek 24"/>
          <p:cNvSpPr/>
          <p:nvPr/>
        </p:nvSpPr>
        <p:spPr>
          <a:xfrm>
            <a:off x="191339" y="151826"/>
            <a:ext cx="11809319" cy="1494049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principles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Patient-centered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ramework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Biopsychosocial perspective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inflammatory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arthritis and osteoarthritis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 localized and generalized pain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10227638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&amp; joint-specific management</a:t>
            </a:r>
          </a:p>
        </p:txBody>
      </p:sp>
    </p:spTree>
    <p:extLst>
      <p:ext uri="{BB962C8B-B14F-4D97-AF65-F5344CB8AC3E}">
        <p14:creationId xmlns:p14="http://schemas.microsoft.com/office/powerpoint/2010/main" val="922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Overarching principle 1</a:t>
            </a:r>
          </a:p>
        </p:txBody>
      </p:sp>
      <p:sp>
        <p:nvSpPr>
          <p:cNvPr id="4" name="Text Box 1101"/>
          <p:cNvSpPr txBox="1">
            <a:spLocks noChangeArrowheads="1"/>
          </p:cNvSpPr>
          <p:nvPr/>
        </p:nvSpPr>
        <p:spPr bwMode="auto">
          <a:xfrm>
            <a:off x="1524001" y="1052737"/>
            <a:ext cx="8784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nl-NL" sz="2800" dirty="0">
                <a:solidFill>
                  <a:srgbClr val="000066"/>
                </a:solidFill>
                <a:cs typeface="Times New Roman" pitchFamily="18" charset="0"/>
              </a:rPr>
              <a:t>The health professional is </a:t>
            </a:r>
            <a:r>
              <a:rPr lang="nl-NL" sz="2800" dirty="0" err="1">
                <a:solidFill>
                  <a:srgbClr val="000066"/>
                </a:solidFill>
                <a:cs typeface="Times New Roman" pitchFamily="18" charset="0"/>
              </a:rPr>
              <a:t>guided</a:t>
            </a:r>
            <a:r>
              <a:rPr lang="nl-NL" sz="28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nl-NL" sz="2800" dirty="0" err="1">
                <a:solidFill>
                  <a:srgbClr val="000066"/>
                </a:solidFill>
                <a:cs typeface="Times New Roman" pitchFamily="18" charset="0"/>
              </a:rPr>
              <a:t>by</a:t>
            </a:r>
            <a:r>
              <a:rPr lang="en-US" sz="2800" dirty="0">
                <a:solidFill>
                  <a:srgbClr val="000066"/>
                </a:solidFill>
              </a:rPr>
              <a:t> a patient-centered framework </a:t>
            </a:r>
            <a:r>
              <a:rPr lang="en-US" sz="2800" b="1" dirty="0">
                <a:solidFill>
                  <a:srgbClr val="C00000"/>
                </a:solidFill>
              </a:rPr>
              <a:t>throughout</a:t>
            </a:r>
            <a:r>
              <a:rPr lang="en-US" sz="2800" dirty="0">
                <a:solidFill>
                  <a:srgbClr val="000066"/>
                </a:solidFill>
              </a:rPr>
              <a:t> the assessment and management process.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884039" y="3356993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Patient-</a:t>
            </a:r>
            <a:r>
              <a:rPr lang="en-GB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centered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care </a:t>
            </a:r>
          </a:p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respectful of and responsive to individual patient preferences, needs and values, and ensuring that patient values guide clinical decisions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(Institute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medicine, 2001).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7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3683732" y="116633"/>
            <a:ext cx="4824536" cy="6194735"/>
            <a:chOff x="3683732" y="116633"/>
            <a:chExt cx="4824536" cy="6194735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3732" y="2420888"/>
              <a:ext cx="4824536" cy="3890480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/>
          </p:nvSpPr>
          <p:spPr>
            <a:xfrm>
              <a:off x="6096000" y="116633"/>
              <a:ext cx="72008" cy="2304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Box 1101"/>
          <p:cNvSpPr txBox="1">
            <a:spLocks noChangeArrowheads="1"/>
          </p:cNvSpPr>
          <p:nvPr/>
        </p:nvSpPr>
        <p:spPr bwMode="auto">
          <a:xfrm>
            <a:off x="1199457" y="836712"/>
            <a:ext cx="9793087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nl-NL" sz="2800" dirty="0" smtClean="0">
                <a:solidFill>
                  <a:srgbClr val="000066"/>
                </a:solidFill>
                <a:cs typeface="Times New Roman" pitchFamily="18" charset="0"/>
              </a:rPr>
              <a:t>The </a:t>
            </a:r>
            <a:r>
              <a:rPr lang="nl-NL" sz="2800" dirty="0">
                <a:solidFill>
                  <a:srgbClr val="000066"/>
                </a:solidFill>
                <a:cs typeface="Times New Roman" pitchFamily="18" charset="0"/>
              </a:rPr>
              <a:t>health professional </a:t>
            </a:r>
            <a:r>
              <a:rPr lang="en-US" sz="2800" dirty="0">
                <a:solidFill>
                  <a:srgbClr val="000066"/>
                </a:solidFill>
              </a:rPr>
              <a:t>understands that (any type of) pain encompasses multiple and mutually interacting biological, psychological and social components</a:t>
            </a: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0" y="116633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Overarching principle </a:t>
            </a:r>
            <a:r>
              <a:rPr lang="en-US" sz="4000" b="1" dirty="0" smtClean="0">
                <a:solidFill>
                  <a:srgbClr val="C00000"/>
                </a:solidFill>
              </a:rPr>
              <a:t>2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16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683732" y="116633"/>
            <a:ext cx="4824536" cy="6194735"/>
            <a:chOff x="3683732" y="116633"/>
            <a:chExt cx="4824536" cy="6194735"/>
          </a:xfrm>
        </p:grpSpPr>
        <p:pic>
          <p:nvPicPr>
            <p:cNvPr id="44" name="Afbeelding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3732" y="2420888"/>
              <a:ext cx="4824536" cy="3890480"/>
            </a:xfrm>
            <a:prstGeom prst="rect">
              <a:avLst/>
            </a:prstGeom>
          </p:spPr>
        </p:pic>
        <p:sp>
          <p:nvSpPr>
            <p:cNvPr id="2" name="Rechthoek 1"/>
            <p:cNvSpPr/>
            <p:nvPr/>
          </p:nvSpPr>
          <p:spPr>
            <a:xfrm>
              <a:off x="6096000" y="116633"/>
              <a:ext cx="72008" cy="2304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 Box 1027"/>
          <p:cNvSpPr txBox="1">
            <a:spLocks noChangeArrowheads="1"/>
          </p:cNvSpPr>
          <p:nvPr/>
        </p:nvSpPr>
        <p:spPr bwMode="auto">
          <a:xfrm>
            <a:off x="0" y="116633"/>
            <a:ext cx="12192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Overarching principle </a:t>
            </a:r>
            <a:r>
              <a:rPr lang="en-US" sz="4000" b="1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9094" y="1988840"/>
            <a:ext cx="34206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Pain severity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Inflammation and joint damage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Neurophysiological processes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Physical (dis)ability</a:t>
            </a:r>
            <a:endParaRPr lang="en-US" sz="2800" dirty="0"/>
          </a:p>
        </p:txBody>
      </p:sp>
      <p:sp>
        <p:nvSpPr>
          <p:cNvPr id="45" name="Tekstvak 44"/>
          <p:cNvSpPr txBox="1"/>
          <p:nvPr/>
        </p:nvSpPr>
        <p:spPr>
          <a:xfrm>
            <a:off x="8472264" y="1988840"/>
            <a:ext cx="33959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Psychological vulnerabilities and resilience</a:t>
            </a:r>
          </a:p>
          <a:p>
            <a:pPr algn="r"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Social factors</a:t>
            </a:r>
          </a:p>
          <a:p>
            <a:pPr algn="r"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Sleep quality</a:t>
            </a:r>
          </a:p>
          <a:p>
            <a:pPr algn="r">
              <a:spcBef>
                <a:spcPts val="1800"/>
              </a:spcBef>
              <a:spcAft>
                <a:spcPts val="1800"/>
              </a:spcAft>
            </a:pPr>
            <a:r>
              <a:rPr lang="en-US" sz="2800" dirty="0" smtClean="0"/>
              <a:t>Obesity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427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101"/>
          <p:cNvSpPr txBox="1">
            <a:spLocks noChangeArrowheads="1"/>
          </p:cNvSpPr>
          <p:nvPr/>
        </p:nvSpPr>
        <p:spPr bwMode="auto">
          <a:xfrm>
            <a:off x="1559498" y="1124745"/>
            <a:ext cx="91085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en-US" sz="2800" dirty="0">
                <a:solidFill>
                  <a:srgbClr val="000066"/>
                </a:solidFill>
              </a:rPr>
              <a:t>The health professional has basic knowledge of the pathology, treatment, and sequelae of inflammatory arthritis and osteoarthritis.</a:t>
            </a:r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Overarching principle </a:t>
            </a:r>
            <a:r>
              <a:rPr lang="en-US" sz="4000" b="1" dirty="0" smtClean="0">
                <a:solidFill>
                  <a:srgbClr val="C00000"/>
                </a:solidFill>
              </a:rPr>
              <a:t>3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32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101"/>
          <p:cNvSpPr txBox="1">
            <a:spLocks noChangeArrowheads="1"/>
          </p:cNvSpPr>
          <p:nvPr/>
        </p:nvSpPr>
        <p:spPr bwMode="auto">
          <a:xfrm>
            <a:off x="1559498" y="963886"/>
            <a:ext cx="91085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en-US" sz="2800" dirty="0">
                <a:solidFill>
                  <a:srgbClr val="000066"/>
                </a:solidFill>
              </a:rPr>
              <a:t>The health professional is able to differentiate between localized and “centralized” pain and is aware that these types of pain may coexist.</a:t>
            </a:r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Overarching principle </a:t>
            </a:r>
            <a:r>
              <a:rPr lang="en-US" sz="4000" b="1" dirty="0" smtClean="0">
                <a:solidFill>
                  <a:srgbClr val="C00000"/>
                </a:solidFill>
              </a:rPr>
              <a:t>4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2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/>
          <p:cNvSpPr/>
          <p:nvPr/>
        </p:nvSpPr>
        <p:spPr>
          <a:xfrm>
            <a:off x="2207568" y="2132856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9.9</a:t>
            </a:r>
          </a:p>
        </p:txBody>
      </p:sp>
      <p:sp>
        <p:nvSpPr>
          <p:cNvPr id="25" name="Ovaal 24"/>
          <p:cNvSpPr/>
          <p:nvPr/>
        </p:nvSpPr>
        <p:spPr>
          <a:xfrm>
            <a:off x="2207568" y="3188973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9.8</a:t>
            </a:r>
          </a:p>
        </p:txBody>
      </p:sp>
      <p:sp>
        <p:nvSpPr>
          <p:cNvPr id="26" name="Ovaal 25"/>
          <p:cNvSpPr/>
          <p:nvPr/>
        </p:nvSpPr>
        <p:spPr>
          <a:xfrm>
            <a:off x="2207568" y="4245090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8.9</a:t>
            </a:r>
          </a:p>
        </p:txBody>
      </p:sp>
      <p:sp>
        <p:nvSpPr>
          <p:cNvPr id="27" name="Ovaal 26"/>
          <p:cNvSpPr/>
          <p:nvPr/>
        </p:nvSpPr>
        <p:spPr>
          <a:xfrm>
            <a:off x="2207568" y="5301208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9.7</a:t>
            </a:r>
          </a:p>
        </p:txBody>
      </p:sp>
      <p:sp>
        <p:nvSpPr>
          <p:cNvPr id="28" name="Text Box 1027"/>
          <p:cNvSpPr txBox="1">
            <a:spLocks noChangeArrowheads="1"/>
          </p:cNvSpPr>
          <p:nvPr/>
        </p:nvSpPr>
        <p:spPr bwMode="auto">
          <a:xfrm>
            <a:off x="1775521" y="116632"/>
            <a:ext cx="85613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Overarching principles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/>
              <a:t>level of agreement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/>
              <a:t>(</a:t>
            </a:r>
            <a:r>
              <a:rPr lang="en-US" sz="2800" b="1" dirty="0">
                <a:solidFill>
                  <a:srgbClr val="C00000"/>
                </a:solidFill>
              </a:rPr>
              <a:t>0</a:t>
            </a:r>
            <a:r>
              <a:rPr lang="en-US" sz="2800" b="1" dirty="0"/>
              <a:t> = completely disagree, </a:t>
            </a:r>
            <a:r>
              <a:rPr lang="en-US" sz="2800" b="1" dirty="0">
                <a:solidFill>
                  <a:srgbClr val="C00000"/>
                </a:solidFill>
              </a:rPr>
              <a:t>10</a:t>
            </a:r>
            <a:r>
              <a:rPr lang="en-US" sz="2800" b="1" dirty="0"/>
              <a:t> = </a:t>
            </a:r>
            <a:r>
              <a:rPr lang="en-US" sz="2800" b="1" dirty="0" err="1"/>
              <a:t>completey</a:t>
            </a:r>
            <a:r>
              <a:rPr lang="en-US" sz="2800" b="1" dirty="0"/>
              <a:t> agree) 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3496074" y="2272518"/>
            <a:ext cx="567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Patient-centered framework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496074" y="3000339"/>
            <a:ext cx="6056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b. Knowledge of inflammatory</a:t>
            </a:r>
          </a:p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arthritis and osteoarthritis</a:t>
            </a:r>
            <a:endParaRPr lang="en-US" sz="3200" dirty="0"/>
          </a:p>
        </p:txBody>
      </p:sp>
      <p:sp>
        <p:nvSpPr>
          <p:cNvPr id="31" name="Tekstvak 30"/>
          <p:cNvSpPr txBox="1"/>
          <p:nvPr/>
        </p:nvSpPr>
        <p:spPr>
          <a:xfrm>
            <a:off x="3496073" y="4220604"/>
            <a:ext cx="54382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c. Differentiate localized and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generalized pain</a:t>
            </a:r>
            <a:endParaRPr lang="en-US" sz="3200" dirty="0"/>
          </a:p>
        </p:txBody>
      </p:sp>
      <p:sp>
        <p:nvSpPr>
          <p:cNvPr id="32" name="Tekstvak 31"/>
          <p:cNvSpPr txBox="1"/>
          <p:nvPr/>
        </p:nvSpPr>
        <p:spPr>
          <a:xfrm>
            <a:off x="3496073" y="5440870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d. Biopsychosocial perspective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8065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echte verbindingslijn met pijl 14"/>
          <p:cNvCxnSpPr/>
          <p:nvPr/>
        </p:nvCxnSpPr>
        <p:spPr>
          <a:xfrm>
            <a:off x="6125579" y="1459346"/>
            <a:ext cx="3" cy="37252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6125580" y="3403562"/>
            <a:ext cx="0" cy="37252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191344" y="3814820"/>
            <a:ext cx="11809312" cy="232504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pain management plan including one or more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 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(shared decision making, stepped approach)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 treatment</a:t>
            </a:r>
          </a:p>
          <a:p>
            <a:pPr marL="342900" indent="-342900" algn="ctr">
              <a:buAutoNum type="alphaLcPeriod"/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434549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and exercise</a:t>
            </a:r>
          </a:p>
        </p:txBody>
      </p:sp>
      <p:sp>
        <p:nvSpPr>
          <p:cNvPr id="19" name="Rechthoek 18"/>
          <p:cNvSpPr/>
          <p:nvPr/>
        </p:nvSpPr>
        <p:spPr>
          <a:xfrm>
            <a:off x="2393167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and assistive devices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351785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and social interventions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310403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sp>
        <p:nvSpPr>
          <p:cNvPr id="22" name="Rechthoek 21"/>
          <p:cNvSpPr/>
          <p:nvPr/>
        </p:nvSpPr>
        <p:spPr>
          <a:xfrm>
            <a:off x="8269021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management</a:t>
            </a:r>
          </a:p>
        </p:txBody>
      </p:sp>
      <p:sp>
        <p:nvSpPr>
          <p:cNvPr id="23" name="Rechthoek 22"/>
          <p:cNvSpPr/>
          <p:nvPr/>
        </p:nvSpPr>
        <p:spPr>
          <a:xfrm>
            <a:off x="191344" y="1844824"/>
            <a:ext cx="11809312" cy="1771048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Patients’ needs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preferences,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marL="257175" indent="-257175" algn="ctr">
              <a:buFontTx/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and ongoing pain treatments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and joint damage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Pain-related (biopsychosocial) factors that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need attention</a:t>
            </a:r>
          </a:p>
        </p:txBody>
      </p:sp>
      <p:sp>
        <p:nvSpPr>
          <p:cNvPr id="24" name="Rechthoek 23"/>
          <p:cNvSpPr/>
          <p:nvPr/>
        </p:nvSpPr>
        <p:spPr>
          <a:xfrm>
            <a:off x="191339" y="151826"/>
            <a:ext cx="11809319" cy="14940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principles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Patient-centered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ramework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Biopsychosocial perspective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inflammatory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arthritis and osteoarthritis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 localized and generalized pain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10227638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&amp; joint-specific management</a:t>
            </a:r>
          </a:p>
        </p:txBody>
      </p:sp>
    </p:spTree>
    <p:extLst>
      <p:ext uri="{BB962C8B-B14F-4D97-AF65-F5344CB8AC3E}">
        <p14:creationId xmlns:p14="http://schemas.microsoft.com/office/powerpoint/2010/main" val="798662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Assessment 1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dirty="0"/>
              <a:t>Use a patient-centered approach to assess…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 Box 1101"/>
          <p:cNvSpPr txBox="1">
            <a:spLocks noChangeArrowheads="1"/>
          </p:cNvSpPr>
          <p:nvPr/>
        </p:nvSpPr>
        <p:spPr bwMode="auto">
          <a:xfrm>
            <a:off x="1807741" y="1340768"/>
            <a:ext cx="84969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nl-NL" sz="2800" dirty="0">
                <a:solidFill>
                  <a:srgbClr val="000066"/>
                </a:solidFill>
              </a:rPr>
              <a:t>P</a:t>
            </a:r>
            <a:r>
              <a:rPr lang="en-US" sz="2800" dirty="0" err="1">
                <a:solidFill>
                  <a:srgbClr val="000066"/>
                </a:solidFill>
              </a:rPr>
              <a:t>atient’s</a:t>
            </a:r>
            <a:r>
              <a:rPr lang="en-US" sz="2800" dirty="0">
                <a:solidFill>
                  <a:srgbClr val="000066"/>
                </a:solidFill>
              </a:rPr>
              <a:t> needs, preferences, and priorities regarding pain management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Patient’s priority activities, values and goals in daily life. </a:t>
            </a:r>
            <a:endParaRPr lang="nl-NL" sz="2800" dirty="0">
              <a:solidFill>
                <a:srgbClr val="000066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3428999"/>
            <a:ext cx="3406191" cy="2804999"/>
          </a:xfrm>
          <a:prstGeom prst="rect">
            <a:avLst/>
          </a:prstGeom>
        </p:spPr>
      </p:pic>
      <p:sp>
        <p:nvSpPr>
          <p:cNvPr id="8" name="Ovale toelichting 7"/>
          <p:cNvSpPr/>
          <p:nvPr/>
        </p:nvSpPr>
        <p:spPr>
          <a:xfrm>
            <a:off x="5663952" y="2910476"/>
            <a:ext cx="886809" cy="764698"/>
          </a:xfrm>
          <a:prstGeom prst="wedgeEllipseCallout">
            <a:avLst>
              <a:gd name="adj1" fmla="val 75115"/>
              <a:gd name="adj2" fmla="val 572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cap="small" dirty="0" smtClean="0">
                <a:solidFill>
                  <a:schemeClr val="tx1"/>
                </a:solidFill>
              </a:rPr>
              <a:t>?</a:t>
            </a:r>
            <a:endParaRPr lang="en-US" sz="4400" b="1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81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775521" y="116632"/>
            <a:ext cx="85613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Assessment </a:t>
            </a:r>
            <a:r>
              <a:rPr lang="en-US" sz="4000" b="1" dirty="0" smtClean="0">
                <a:solidFill>
                  <a:srgbClr val="C00000"/>
                </a:solidFill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smtClean="0"/>
              <a:t>Use a patient-centered approach to assess…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 Box 1101"/>
          <p:cNvSpPr txBox="1">
            <a:spLocks noChangeArrowheads="1"/>
          </p:cNvSpPr>
          <p:nvPr/>
        </p:nvSpPr>
        <p:spPr bwMode="auto">
          <a:xfrm>
            <a:off x="1807741" y="1844825"/>
            <a:ext cx="8496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66"/>
                </a:solidFill>
              </a:rPr>
              <a:t>…the patient’s pain characteristics including intensity, type, spread, and quality.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810" y="3168328"/>
            <a:ext cx="4952381" cy="2780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826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1842379" y="11663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" name="Text Box 1101"/>
          <p:cNvSpPr txBox="1">
            <a:spLocks noChangeArrowheads="1"/>
          </p:cNvSpPr>
          <p:nvPr/>
        </p:nvSpPr>
        <p:spPr bwMode="auto">
          <a:xfrm>
            <a:off x="1974935" y="3833666"/>
            <a:ext cx="8296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800" b="1" dirty="0">
                <a:solidFill>
                  <a:srgbClr val="C00000"/>
                </a:solidFill>
              </a:rPr>
              <a:t>Health professionals should have knowledge and skills to offer the first principles of assessment and </a:t>
            </a:r>
            <a:r>
              <a:rPr lang="en-GB" sz="2800" b="1" dirty="0" smtClean="0">
                <a:solidFill>
                  <a:srgbClr val="C00000"/>
                </a:solidFill>
              </a:rPr>
              <a:t>management </a:t>
            </a:r>
            <a:r>
              <a:rPr lang="en-GB" sz="2800" b="1" dirty="0">
                <a:solidFill>
                  <a:srgbClr val="C00000"/>
                </a:solidFill>
              </a:rPr>
              <a:t>of pain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270645" y="2743006"/>
            <a:ext cx="7704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Paris (2014), a </a:t>
            </a:r>
            <a:r>
              <a:rPr lang="en-GB" sz="2800" dirty="0" err="1"/>
              <a:t>eular</a:t>
            </a:r>
            <a:r>
              <a:rPr lang="en-GB" sz="2800" dirty="0"/>
              <a:t> health professional &amp; ARHP steering group concluded that…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96" y="1196752"/>
            <a:ext cx="5924550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2423045" y="5355213"/>
            <a:ext cx="770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Funded by </a:t>
            </a:r>
            <a:r>
              <a:rPr lang="en-GB" sz="2800" b="1" dirty="0" err="1">
                <a:solidFill>
                  <a:srgbClr val="0066FF"/>
                </a:solidFill>
              </a:rPr>
              <a:t>eular</a:t>
            </a:r>
            <a:r>
              <a:rPr lang="en-GB" sz="2800" dirty="0"/>
              <a:t>, a task force was established</a:t>
            </a:r>
          </a:p>
        </p:txBody>
      </p:sp>
    </p:spTree>
    <p:extLst>
      <p:ext uri="{BB962C8B-B14F-4D97-AF65-F5344CB8AC3E}">
        <p14:creationId xmlns:p14="http://schemas.microsoft.com/office/powerpoint/2010/main" val="460643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775521" y="116632"/>
            <a:ext cx="85613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Assessment 3</a:t>
            </a:r>
          </a:p>
          <a:p>
            <a:pPr algn="ctr" eaLnBrk="1" hangingPunct="1">
              <a:spcBef>
                <a:spcPts val="0"/>
              </a:spcBef>
            </a:pPr>
            <a:endParaRPr lang="en-US" sz="2400" dirty="0"/>
          </a:p>
          <a:p>
            <a:pPr algn="ctr" eaLnBrk="1" hangingPunct="1">
              <a:spcBef>
                <a:spcPts val="0"/>
              </a:spcBef>
            </a:pPr>
            <a:r>
              <a:rPr lang="en-US" sz="3200" dirty="0"/>
              <a:t>Use a patient-centered approach to assess…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 Box 1101"/>
          <p:cNvSpPr txBox="1">
            <a:spLocks noChangeArrowheads="1"/>
          </p:cNvSpPr>
          <p:nvPr/>
        </p:nvSpPr>
        <p:spPr bwMode="auto">
          <a:xfrm>
            <a:off x="1807741" y="1844825"/>
            <a:ext cx="849694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66"/>
                </a:solidFill>
              </a:rPr>
              <a:t>…previous and ongoing pain treatments and the efficacy of these treatments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59" y="3140968"/>
            <a:ext cx="4564881" cy="3028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371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Assessment 4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dirty="0"/>
              <a:t>Use a patient-centered approach to assess…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 Box 1101"/>
          <p:cNvSpPr txBox="1">
            <a:spLocks noChangeArrowheads="1"/>
          </p:cNvSpPr>
          <p:nvPr/>
        </p:nvSpPr>
        <p:spPr bwMode="auto">
          <a:xfrm>
            <a:off x="1807741" y="1451680"/>
            <a:ext cx="8496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66"/>
                </a:solidFill>
              </a:rPr>
              <a:t>…current inflammation and joint damage as sources of pain, and whether these are adequately treated.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94" y="3110458"/>
            <a:ext cx="2982838" cy="2982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2506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767408" y="116632"/>
            <a:ext cx="10801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Assessment 5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dirty="0"/>
              <a:t>Use a patient-centered approach to assess </a:t>
            </a:r>
            <a:r>
              <a:rPr lang="en-US" sz="3200" dirty="0" smtClean="0"/>
              <a:t>pain-related (biopsychosocial) factors </a:t>
            </a:r>
            <a:r>
              <a:rPr lang="en-US" sz="3200" dirty="0"/>
              <a:t>that may be important: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 Box 1101"/>
          <p:cNvSpPr txBox="1">
            <a:spLocks noChangeArrowheads="1"/>
          </p:cNvSpPr>
          <p:nvPr/>
        </p:nvSpPr>
        <p:spPr bwMode="auto">
          <a:xfrm>
            <a:off x="1874322" y="2060848"/>
            <a:ext cx="8496944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the nature and extent of pain-related disability.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beliefs and emotions about pain and pain-related disability. </a:t>
            </a:r>
            <a:endParaRPr lang="nl-NL" sz="2800" dirty="0">
              <a:solidFill>
                <a:srgbClr val="000066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social influences related to pain and its consequences.</a:t>
            </a:r>
            <a:endParaRPr lang="nl-NL" sz="2800" dirty="0">
              <a:solidFill>
                <a:srgbClr val="000066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sleep problems.</a:t>
            </a:r>
            <a:endParaRPr lang="nl-NL" sz="2800" dirty="0">
              <a:solidFill>
                <a:srgbClr val="000066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obesity.</a:t>
            </a:r>
            <a:endParaRPr lang="nl-NL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5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/>
          <p:cNvSpPr/>
          <p:nvPr/>
        </p:nvSpPr>
        <p:spPr>
          <a:xfrm>
            <a:off x="1991544" y="1340768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9.7</a:t>
            </a:r>
          </a:p>
        </p:txBody>
      </p:sp>
      <p:sp>
        <p:nvSpPr>
          <p:cNvPr id="25" name="Ovaal 24"/>
          <p:cNvSpPr/>
          <p:nvPr/>
        </p:nvSpPr>
        <p:spPr>
          <a:xfrm>
            <a:off x="1991544" y="2348880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9.2</a:t>
            </a:r>
          </a:p>
        </p:txBody>
      </p:sp>
      <p:sp>
        <p:nvSpPr>
          <p:cNvPr id="26" name="Ovaal 25"/>
          <p:cNvSpPr/>
          <p:nvPr/>
        </p:nvSpPr>
        <p:spPr>
          <a:xfrm>
            <a:off x="1991544" y="3356992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9.2</a:t>
            </a:r>
          </a:p>
        </p:txBody>
      </p:sp>
      <p:sp>
        <p:nvSpPr>
          <p:cNvPr id="27" name="Ovaal 26"/>
          <p:cNvSpPr/>
          <p:nvPr/>
        </p:nvSpPr>
        <p:spPr>
          <a:xfrm>
            <a:off x="1991544" y="4365104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9.1</a:t>
            </a:r>
          </a:p>
        </p:txBody>
      </p:sp>
      <p:sp>
        <p:nvSpPr>
          <p:cNvPr id="28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Assessment: level of agreement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/>
              <a:t>(0=completely disagree, 10 = </a:t>
            </a:r>
            <a:r>
              <a:rPr lang="en-US" sz="2800" b="1" dirty="0" err="1"/>
              <a:t>completey</a:t>
            </a:r>
            <a:r>
              <a:rPr lang="en-US" sz="2800" b="1" dirty="0"/>
              <a:t> agree) 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3287689" y="1340768"/>
            <a:ext cx="6056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Patient’s needs, preferences,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priorities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287689" y="2610927"/>
            <a:ext cx="605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b. Pain characteristics</a:t>
            </a:r>
            <a:endParaRPr lang="en-US" sz="3200" dirty="0"/>
          </a:p>
        </p:txBody>
      </p:sp>
      <p:sp>
        <p:nvSpPr>
          <p:cNvPr id="31" name="Tekstvak 30"/>
          <p:cNvSpPr txBox="1"/>
          <p:nvPr/>
        </p:nvSpPr>
        <p:spPr>
          <a:xfrm>
            <a:off x="3287688" y="3388641"/>
            <a:ext cx="4580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c. Previous and ongoing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treatments</a:t>
            </a:r>
            <a:endParaRPr lang="en-US" sz="3200" dirty="0"/>
          </a:p>
        </p:txBody>
      </p:sp>
      <p:sp>
        <p:nvSpPr>
          <p:cNvPr id="32" name="Tekstvak 31"/>
          <p:cNvSpPr txBox="1"/>
          <p:nvPr/>
        </p:nvSpPr>
        <p:spPr>
          <a:xfrm>
            <a:off x="3287689" y="4658800"/>
            <a:ext cx="6240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d. Inflammation and joint damage</a:t>
            </a:r>
            <a:endParaRPr lang="en-US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3287689" y="5436514"/>
            <a:ext cx="5307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e. Pain-related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US" sz="3200" dirty="0"/>
          </a:p>
        </p:txBody>
      </p:sp>
      <p:sp>
        <p:nvSpPr>
          <p:cNvPr id="12" name="Ovaal 11"/>
          <p:cNvSpPr/>
          <p:nvPr/>
        </p:nvSpPr>
        <p:spPr>
          <a:xfrm>
            <a:off x="1991544" y="5373216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9.8</a:t>
            </a:r>
          </a:p>
        </p:txBody>
      </p:sp>
    </p:spTree>
    <p:extLst>
      <p:ext uri="{BB962C8B-B14F-4D97-AF65-F5344CB8AC3E}">
        <p14:creationId xmlns:p14="http://schemas.microsoft.com/office/powerpoint/2010/main" val="30580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chte verbindingslijn met pijl 19"/>
          <p:cNvCxnSpPr/>
          <p:nvPr/>
        </p:nvCxnSpPr>
        <p:spPr>
          <a:xfrm>
            <a:off x="6125579" y="1459346"/>
            <a:ext cx="3" cy="37252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6125580" y="3403562"/>
            <a:ext cx="0" cy="37252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hoek 21"/>
          <p:cNvSpPr/>
          <p:nvPr/>
        </p:nvSpPr>
        <p:spPr>
          <a:xfrm>
            <a:off x="191344" y="3814820"/>
            <a:ext cx="11809312" cy="232504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pain management plan including one or more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(shared decision making, stepped approach)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 treatment</a:t>
            </a:r>
          </a:p>
          <a:p>
            <a:pPr marL="342900" indent="-342900" algn="ctr">
              <a:buAutoNum type="alphaLcPeriod"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434549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and exercise</a:t>
            </a:r>
          </a:p>
        </p:txBody>
      </p:sp>
      <p:sp>
        <p:nvSpPr>
          <p:cNvPr id="24" name="Rechthoek 23"/>
          <p:cNvSpPr/>
          <p:nvPr/>
        </p:nvSpPr>
        <p:spPr>
          <a:xfrm>
            <a:off x="2393167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and assistive devices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351785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and social interventions</a:t>
            </a:r>
          </a:p>
        </p:txBody>
      </p:sp>
      <p:sp>
        <p:nvSpPr>
          <p:cNvPr id="26" name="Rechthoek 25"/>
          <p:cNvSpPr/>
          <p:nvPr/>
        </p:nvSpPr>
        <p:spPr>
          <a:xfrm>
            <a:off x="6310403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sp>
        <p:nvSpPr>
          <p:cNvPr id="27" name="Rechthoek 26"/>
          <p:cNvSpPr/>
          <p:nvPr/>
        </p:nvSpPr>
        <p:spPr>
          <a:xfrm>
            <a:off x="8269021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management</a:t>
            </a:r>
          </a:p>
        </p:txBody>
      </p:sp>
      <p:sp>
        <p:nvSpPr>
          <p:cNvPr id="28" name="Rechthoek 27"/>
          <p:cNvSpPr/>
          <p:nvPr/>
        </p:nvSpPr>
        <p:spPr>
          <a:xfrm>
            <a:off x="191344" y="1844824"/>
            <a:ext cx="11809312" cy="1771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Patients’ needs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preferences,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marL="257175" indent="-257175" algn="ctr">
              <a:buFontTx/>
              <a:buAutoNum type="alphaL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and ongoing pain treatments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and joint damage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Pain-related (biopsychosocial) factors that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need attention</a:t>
            </a:r>
          </a:p>
        </p:txBody>
      </p:sp>
      <p:sp>
        <p:nvSpPr>
          <p:cNvPr id="29" name="Rechthoek 28"/>
          <p:cNvSpPr/>
          <p:nvPr/>
        </p:nvSpPr>
        <p:spPr>
          <a:xfrm>
            <a:off x="191339" y="151826"/>
            <a:ext cx="11809319" cy="149404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principles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Patient-centered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ramework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Biopsychosocial perspective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inflammatory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arthritis and osteoarthritis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 localized and generalized pain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10227638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&amp; joint-specific management</a:t>
            </a:r>
          </a:p>
        </p:txBody>
      </p:sp>
    </p:spTree>
    <p:extLst>
      <p:ext uri="{BB962C8B-B14F-4D97-AF65-F5344CB8AC3E}">
        <p14:creationId xmlns:p14="http://schemas.microsoft.com/office/powerpoint/2010/main" val="3112237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Management recommendation 1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smtClean="0"/>
              <a:t>Personalized management </a:t>
            </a:r>
            <a:r>
              <a:rPr lang="en-US" sz="3200" b="1" dirty="0"/>
              <a:t>plan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 Box 1101"/>
          <p:cNvSpPr txBox="1">
            <a:spLocks noChangeArrowheads="1"/>
          </p:cNvSpPr>
          <p:nvPr/>
        </p:nvSpPr>
        <p:spPr bwMode="auto">
          <a:xfrm>
            <a:off x="2135560" y="1412776"/>
            <a:ext cx="828092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000066"/>
                </a:solidFill>
              </a:rPr>
              <a:t>Guided by the </a:t>
            </a:r>
            <a:r>
              <a:rPr lang="en-US" sz="2800" dirty="0" smtClean="0">
                <a:solidFill>
                  <a:srgbClr val="000066"/>
                </a:solidFill>
              </a:rPr>
              <a:t>1) </a:t>
            </a:r>
            <a:r>
              <a:rPr lang="en-US" sz="2800" dirty="0" smtClean="0">
                <a:solidFill>
                  <a:srgbClr val="C00000"/>
                </a:solidFill>
              </a:rPr>
              <a:t>expressed needs </a:t>
            </a:r>
            <a:r>
              <a:rPr lang="en-US" sz="2800" dirty="0">
                <a:solidFill>
                  <a:srgbClr val="C00000"/>
                </a:solidFill>
              </a:rPr>
              <a:t>of the patient </a:t>
            </a:r>
            <a:r>
              <a:rPr lang="en-US" sz="2800" dirty="0">
                <a:solidFill>
                  <a:srgbClr val="000066"/>
                </a:solidFill>
              </a:rPr>
              <a:t>and </a:t>
            </a:r>
            <a:r>
              <a:rPr lang="en-US" sz="2800" dirty="0" smtClean="0">
                <a:solidFill>
                  <a:srgbClr val="000066"/>
                </a:solidFill>
              </a:rPr>
              <a:t>2) the </a:t>
            </a:r>
            <a:r>
              <a:rPr lang="en-US" sz="2800" dirty="0" smtClean="0">
                <a:solidFill>
                  <a:srgbClr val="C00000"/>
                </a:solidFill>
              </a:rPr>
              <a:t>health professional’s assessment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>
                <a:solidFill>
                  <a:srgbClr val="000066"/>
                </a:solidFill>
              </a:rPr>
              <a:t>and </a:t>
            </a:r>
            <a:r>
              <a:rPr lang="en-US" sz="2800" dirty="0" smtClean="0">
                <a:solidFill>
                  <a:srgbClr val="000066"/>
                </a:solidFill>
              </a:rPr>
              <a:t>3) taking </a:t>
            </a:r>
            <a:r>
              <a:rPr lang="en-US" sz="2800" dirty="0">
                <a:solidFill>
                  <a:srgbClr val="000066"/>
                </a:solidFill>
              </a:rPr>
              <a:t>into account </a:t>
            </a:r>
            <a:r>
              <a:rPr lang="en-US" sz="2800" dirty="0">
                <a:solidFill>
                  <a:srgbClr val="C00000"/>
                </a:solidFill>
              </a:rPr>
              <a:t>evidence-based treatment </a:t>
            </a:r>
            <a:r>
              <a:rPr lang="en-US" sz="2800" dirty="0" smtClean="0">
                <a:solidFill>
                  <a:srgbClr val="C00000"/>
                </a:solidFill>
              </a:rPr>
              <a:t>options</a:t>
            </a:r>
            <a:r>
              <a:rPr lang="en-US" sz="2800" dirty="0" smtClean="0">
                <a:solidFill>
                  <a:srgbClr val="000066"/>
                </a:solidFill>
              </a:rPr>
              <a:t>…</a:t>
            </a:r>
          </a:p>
          <a:p>
            <a:r>
              <a:rPr lang="en-US" sz="2800" dirty="0" smtClean="0">
                <a:solidFill>
                  <a:srgbClr val="000066"/>
                </a:solidFill>
              </a:rPr>
              <a:t>...through </a:t>
            </a:r>
            <a:r>
              <a:rPr lang="en-US" sz="2800" dirty="0">
                <a:solidFill>
                  <a:srgbClr val="000066"/>
                </a:solidFill>
              </a:rPr>
              <a:t>shared decision </a:t>
            </a:r>
            <a:r>
              <a:rPr lang="en-US" sz="2800" dirty="0" smtClean="0">
                <a:solidFill>
                  <a:srgbClr val="000066"/>
                </a:solidFill>
              </a:rPr>
              <a:t>making…</a:t>
            </a:r>
          </a:p>
          <a:p>
            <a:r>
              <a:rPr lang="en-US" sz="2800" dirty="0" smtClean="0">
                <a:solidFill>
                  <a:srgbClr val="000066"/>
                </a:solidFill>
              </a:rPr>
              <a:t>…the </a:t>
            </a:r>
            <a:r>
              <a:rPr lang="en-US" sz="2800" dirty="0">
                <a:solidFill>
                  <a:srgbClr val="000066"/>
                </a:solidFill>
              </a:rPr>
              <a:t>patient should receive a personalized management </a:t>
            </a:r>
            <a:r>
              <a:rPr lang="en-US" sz="2800" dirty="0" smtClean="0">
                <a:solidFill>
                  <a:srgbClr val="000066"/>
                </a:solidFill>
              </a:rPr>
              <a:t>plan… </a:t>
            </a:r>
          </a:p>
          <a:p>
            <a:r>
              <a:rPr lang="en-US" sz="2800" dirty="0" smtClean="0">
                <a:solidFill>
                  <a:srgbClr val="000066"/>
                </a:solidFill>
              </a:rPr>
              <a:t>…with </a:t>
            </a:r>
            <a:r>
              <a:rPr lang="en-US" sz="2800" dirty="0">
                <a:solidFill>
                  <a:srgbClr val="000066"/>
                </a:solidFill>
              </a:rPr>
              <a:t>the aim of reducing pain and pain-related distress and improving pain-related function and participation in daily life. </a:t>
            </a: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continued on next slide…)</a:t>
            </a: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56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Management recommendation 1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/>
              <a:t>Management plan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 Box 1101"/>
          <p:cNvSpPr txBox="1">
            <a:spLocks noChangeArrowheads="1"/>
          </p:cNvSpPr>
          <p:nvPr/>
        </p:nvSpPr>
        <p:spPr bwMode="auto">
          <a:xfrm>
            <a:off x="2279577" y="1316962"/>
            <a:ext cx="7845089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>
                <a:solidFill>
                  <a:srgbClr val="000066"/>
                </a:solidFill>
              </a:rPr>
              <a:t>Management starts with an explanation of the biopsychosocial nature of pain.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>
                <a:solidFill>
                  <a:srgbClr val="000066"/>
                </a:solidFill>
              </a:rPr>
              <a:t>Self-management support includes education </a:t>
            </a:r>
            <a:r>
              <a:rPr lang="en-US" sz="2600" dirty="0" smtClean="0">
                <a:solidFill>
                  <a:srgbClr val="000066"/>
                </a:solidFill>
              </a:rPr>
              <a:t>(open discussion, providing </a:t>
            </a:r>
            <a:r>
              <a:rPr lang="en-US" sz="2600" dirty="0">
                <a:solidFill>
                  <a:srgbClr val="000066"/>
                </a:solidFill>
              </a:rPr>
              <a:t>brochures or links to online resources, encouragement to stay active, sleep hygiene </a:t>
            </a:r>
            <a:r>
              <a:rPr lang="en-US" sz="2600" dirty="0" smtClean="0">
                <a:solidFill>
                  <a:srgbClr val="000066"/>
                </a:solidFill>
              </a:rPr>
              <a:t>behaviors, </a:t>
            </a:r>
            <a:r>
              <a:rPr lang="en-US" sz="2600" dirty="0">
                <a:solidFill>
                  <a:srgbClr val="000066"/>
                </a:solidFill>
              </a:rPr>
              <a:t>and so on).</a:t>
            </a:r>
            <a:endParaRPr lang="nl-NL" sz="2600" dirty="0">
              <a:solidFill>
                <a:srgbClr val="000066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smtClean="0">
                <a:solidFill>
                  <a:srgbClr val="000066"/>
                </a:solidFill>
              </a:rPr>
              <a:t>Treatment </a:t>
            </a:r>
            <a:r>
              <a:rPr lang="en-US" sz="2600" dirty="0">
                <a:solidFill>
                  <a:srgbClr val="000066"/>
                </a:solidFill>
              </a:rPr>
              <a:t>may include referral to a specialist, monotherapy or multidisciplinary treatment (in a stepped-care approach</a:t>
            </a:r>
            <a:r>
              <a:rPr lang="en-US" sz="2600" dirty="0" smtClean="0">
                <a:solidFill>
                  <a:srgbClr val="000066"/>
                </a:solidFill>
              </a:rPr>
              <a:t>).</a:t>
            </a:r>
            <a:endParaRPr lang="en-US" sz="2600" dirty="0">
              <a:solidFill>
                <a:srgbClr val="000066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>
                <a:solidFill>
                  <a:srgbClr val="000066"/>
                </a:solidFill>
              </a:rPr>
              <a:t>Specifically it may include referral to </a:t>
            </a:r>
            <a:r>
              <a:rPr lang="en-US" sz="2600" dirty="0" smtClean="0">
                <a:solidFill>
                  <a:srgbClr val="000066"/>
                </a:solidFill>
              </a:rPr>
              <a:t>five (or more) </a:t>
            </a:r>
            <a:r>
              <a:rPr lang="en-US" sz="2600" dirty="0">
                <a:solidFill>
                  <a:srgbClr val="000066"/>
                </a:solidFill>
              </a:rPr>
              <a:t>treatment options that are </a:t>
            </a:r>
            <a:r>
              <a:rPr lang="en-US" sz="2600" dirty="0" smtClean="0">
                <a:solidFill>
                  <a:srgbClr val="000066"/>
                </a:solidFill>
              </a:rPr>
              <a:t>shown now. </a:t>
            </a:r>
            <a:endParaRPr lang="nl-NL" sz="2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/>
              <a:t>Management option 1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Physical activity and exercise</a:t>
            </a:r>
            <a:endParaRPr lang="nl-NL" sz="4000" b="1" dirty="0">
              <a:solidFill>
                <a:srgbClr val="C0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070900" y="1484785"/>
            <a:ext cx="85613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66"/>
                </a:solidFill>
              </a:rPr>
              <a:t>If the patient is not able to initiate physical activity and exercises without help, then discuss the possibility for supervised graded physical exercise or strength training. </a:t>
            </a:r>
          </a:p>
          <a:p>
            <a:endParaRPr lang="en-US" sz="2800" dirty="0">
              <a:solidFill>
                <a:srgbClr val="000066"/>
              </a:solidFill>
            </a:endParaRPr>
          </a:p>
          <a:p>
            <a:pPr algn="ctr"/>
            <a:r>
              <a:rPr lang="en-US" sz="2800" dirty="0">
                <a:solidFill>
                  <a:srgbClr val="000066"/>
                </a:solidFill>
              </a:rPr>
              <a:t>If psychosocial factors such as fear of movement or catastrophizing cognitions underlie a disabled, sedentary lifestyle, consider a multidisciplinary intervention including cognitive-behavioral management.</a:t>
            </a:r>
            <a:endParaRPr lang="nl-NL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21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/>
              <a:t>Management option 2</a:t>
            </a:r>
          </a:p>
          <a:p>
            <a:pPr algn="ctr" eaLnBrk="1" hangingPunct="1">
              <a:spcBef>
                <a:spcPts val="0"/>
              </a:spcBef>
            </a:pPr>
            <a:r>
              <a:rPr lang="nl-NL" sz="4000" b="1" dirty="0">
                <a:solidFill>
                  <a:srgbClr val="C00000"/>
                </a:solidFill>
              </a:rPr>
              <a:t>Aids </a:t>
            </a:r>
            <a:r>
              <a:rPr lang="nl-NL" sz="4000" b="1" dirty="0" err="1">
                <a:solidFill>
                  <a:srgbClr val="C00000"/>
                </a:solidFill>
              </a:rPr>
              <a:t>and</a:t>
            </a:r>
            <a:r>
              <a:rPr lang="nl-NL" sz="4000" b="1" dirty="0">
                <a:solidFill>
                  <a:srgbClr val="C00000"/>
                </a:solidFill>
              </a:rPr>
              <a:t> </a:t>
            </a:r>
            <a:r>
              <a:rPr lang="nl-NL" sz="4000" b="1" dirty="0" err="1">
                <a:solidFill>
                  <a:srgbClr val="C00000"/>
                </a:solidFill>
              </a:rPr>
              <a:t>Assistive</a:t>
            </a:r>
            <a:r>
              <a:rPr lang="nl-NL" sz="4000" b="1" dirty="0">
                <a:solidFill>
                  <a:srgbClr val="C00000"/>
                </a:solidFill>
              </a:rPr>
              <a:t> </a:t>
            </a:r>
            <a:r>
              <a:rPr lang="nl-NL" sz="4000" b="1" dirty="0" err="1">
                <a:solidFill>
                  <a:srgbClr val="C00000"/>
                </a:solidFill>
              </a:rPr>
              <a:t>devices</a:t>
            </a:r>
            <a:endParaRPr lang="nl-NL" sz="4000" b="1" dirty="0">
              <a:solidFill>
                <a:srgbClr val="C0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070900" y="1484785"/>
            <a:ext cx="856138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66"/>
                </a:solidFill>
              </a:rPr>
              <a:t>The occupational therapist can: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offer education about appropriate ways to use joints and ergonomic principles,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solidFill>
                  <a:srgbClr val="000066"/>
                </a:solidFill>
              </a:rPr>
              <a:t>appraise </a:t>
            </a:r>
            <a:r>
              <a:rPr lang="en-US" sz="2800" dirty="0">
                <a:solidFill>
                  <a:srgbClr val="000066"/>
                </a:solidFill>
              </a:rPr>
              <a:t>the need for the use of an aid or assistive device,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give advice about how to acquire it,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fit the customized aid to the patient,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offer training in the use </a:t>
            </a:r>
            <a:r>
              <a:rPr lang="en-US" sz="2800" dirty="0" smtClean="0">
                <a:solidFill>
                  <a:srgbClr val="000066"/>
                </a:solidFill>
              </a:rPr>
              <a:t>of it</a:t>
            </a:r>
            <a:r>
              <a:rPr lang="en-US" sz="2800" dirty="0">
                <a:solidFill>
                  <a:srgbClr val="000066"/>
                </a:solidFill>
              </a:rPr>
              <a:t>,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refer to the appropriate specialist who will do this, e.g., orthopedic shoemaker. </a:t>
            </a:r>
            <a:endParaRPr lang="nl-NL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9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524000" y="116633"/>
            <a:ext cx="91082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600" b="1" dirty="0"/>
              <a:t>Management option 3</a:t>
            </a:r>
          </a:p>
          <a:p>
            <a:pPr algn="ctr" eaLnBrk="1" hangingPunct="1">
              <a:spcBef>
                <a:spcPts val="0"/>
              </a:spcBef>
            </a:pPr>
            <a:r>
              <a:rPr lang="nl-NL" sz="3600" b="1" dirty="0" err="1">
                <a:solidFill>
                  <a:srgbClr val="C00000"/>
                </a:solidFill>
              </a:rPr>
              <a:t>Psychological</a:t>
            </a:r>
            <a:r>
              <a:rPr lang="nl-NL" sz="3600" b="1" dirty="0">
                <a:solidFill>
                  <a:srgbClr val="C00000"/>
                </a:solidFill>
              </a:rPr>
              <a:t> </a:t>
            </a:r>
            <a:r>
              <a:rPr lang="nl-NL" sz="3600" b="1" dirty="0" err="1">
                <a:solidFill>
                  <a:srgbClr val="C00000"/>
                </a:solidFill>
              </a:rPr>
              <a:t>and</a:t>
            </a:r>
            <a:r>
              <a:rPr lang="nl-NL" sz="3600" b="1" dirty="0">
                <a:solidFill>
                  <a:srgbClr val="C00000"/>
                </a:solidFill>
              </a:rPr>
              <a:t> </a:t>
            </a:r>
            <a:r>
              <a:rPr lang="nl-NL" sz="3600" b="1" dirty="0" err="1">
                <a:solidFill>
                  <a:srgbClr val="C00000"/>
                </a:solidFill>
              </a:rPr>
              <a:t>social</a:t>
            </a:r>
            <a:r>
              <a:rPr lang="nl-NL" sz="3600" b="1" dirty="0">
                <a:solidFill>
                  <a:srgbClr val="C00000"/>
                </a:solidFill>
              </a:rPr>
              <a:t> </a:t>
            </a:r>
            <a:r>
              <a:rPr lang="nl-NL" sz="3600" b="1" dirty="0" err="1">
                <a:solidFill>
                  <a:srgbClr val="C00000"/>
                </a:solidFill>
              </a:rPr>
              <a:t>interventions</a:t>
            </a:r>
            <a:endParaRPr lang="nl-NL" sz="3600" b="1" dirty="0">
              <a:solidFill>
                <a:srgbClr val="C0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070900" y="1484785"/>
            <a:ext cx="85613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rgbClr val="000066"/>
                </a:solidFill>
              </a:rPr>
              <a:t>If there are indications that social variables or psychological vulnerabilities interfere with effective pain management and functional </a:t>
            </a:r>
            <a:r>
              <a:rPr lang="en-US" sz="2800" dirty="0" smtClean="0">
                <a:solidFill>
                  <a:srgbClr val="000066"/>
                </a:solidFill>
              </a:rPr>
              <a:t>status…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srgbClr val="000066"/>
                </a:solidFill>
              </a:rPr>
              <a:t>…then discuss </a:t>
            </a:r>
            <a:r>
              <a:rPr lang="en-US" sz="2800" dirty="0">
                <a:solidFill>
                  <a:srgbClr val="000066"/>
                </a:solidFill>
              </a:rPr>
              <a:t>(depending on the severity) reference to a psychologist, social worker, self-management support program, cognitive-behavioral intervention, or multidisciplinary treatment. </a:t>
            </a:r>
            <a:endParaRPr lang="en-US" sz="2800" dirty="0" smtClean="0">
              <a:solidFill>
                <a:srgbClr val="000066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66"/>
                </a:solidFill>
              </a:rPr>
              <a:t>In </a:t>
            </a:r>
            <a:r>
              <a:rPr lang="en-US" sz="2800" dirty="0">
                <a:solidFill>
                  <a:srgbClr val="000066"/>
                </a:solidFill>
              </a:rPr>
              <a:t>case of psychopathology (e.g., depression and anxiety) discuss treatment options with patient’s primary care physician.</a:t>
            </a:r>
            <a:endParaRPr lang="nl-NL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5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1851820" y="11663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Task force: varied people</a:t>
            </a:r>
          </a:p>
        </p:txBody>
      </p:sp>
      <p:sp>
        <p:nvSpPr>
          <p:cNvPr id="9" name="Text Box 1101"/>
          <p:cNvSpPr txBox="1">
            <a:spLocks noChangeArrowheads="1"/>
          </p:cNvSpPr>
          <p:nvPr/>
        </p:nvSpPr>
        <p:spPr bwMode="auto">
          <a:xfrm>
            <a:off x="3359696" y="749018"/>
            <a:ext cx="6408712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000" dirty="0" err="1"/>
              <a:t>Pernilla</a:t>
            </a:r>
            <a:r>
              <a:rPr lang="en-GB" sz="2000" dirty="0"/>
              <a:t> </a:t>
            </a:r>
            <a:r>
              <a:rPr lang="en-US" sz="2000" dirty="0" err="1"/>
              <a:t>Åsenlöf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Sweden  physiotherapist</a:t>
            </a:r>
          </a:p>
          <a:p>
            <a:r>
              <a:rPr lang="en-US" sz="2000" dirty="0"/>
              <a:t>Stefan Bergman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Sweden  general practitioner</a:t>
            </a:r>
          </a:p>
          <a:p>
            <a:r>
              <a:rPr lang="en-US" sz="2000" dirty="0"/>
              <a:t>Susana </a:t>
            </a:r>
            <a:r>
              <a:rPr lang="en-US" sz="2000" dirty="0" err="1"/>
              <a:t>Capela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Portugal  rheumatologist</a:t>
            </a:r>
          </a:p>
          <a:p>
            <a:r>
              <a:rPr lang="en-GB" sz="2000" dirty="0"/>
              <a:t>Robin Christensen 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Denmark  epidemiologist</a:t>
            </a:r>
          </a:p>
          <a:p>
            <a:r>
              <a:rPr lang="en-GB" sz="2000" dirty="0"/>
              <a:t>César </a:t>
            </a:r>
            <a:r>
              <a:rPr lang="en-GB" sz="2000" dirty="0" err="1"/>
              <a:t>Fernández</a:t>
            </a:r>
            <a:r>
              <a:rPr lang="en-GB" sz="2000" dirty="0"/>
              <a:t> de </a:t>
            </a:r>
            <a:r>
              <a:rPr lang="en-GB" sz="2000" dirty="0" err="1"/>
              <a:t>las</a:t>
            </a:r>
            <a:r>
              <a:rPr lang="en-GB" sz="2000" dirty="0"/>
              <a:t> </a:t>
            </a:r>
            <a:r>
              <a:rPr lang="en-GB" sz="2000" dirty="0" err="1"/>
              <a:t>Peñas</a:t>
            </a:r>
            <a:r>
              <a:rPr lang="en-GB" sz="2000" dirty="0"/>
              <a:t> 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Spain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physiotherapist </a:t>
            </a:r>
          </a:p>
          <a:p>
            <a:r>
              <a:rPr lang="en-GB" sz="2000" dirty="0"/>
              <a:t>Rinie Geenen 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Netherlands  project lead</a:t>
            </a:r>
          </a:p>
          <a:p>
            <a:r>
              <a:rPr lang="en-US" sz="2000" dirty="0"/>
              <a:t>Afton </a:t>
            </a:r>
            <a:r>
              <a:rPr lang="en-US" sz="2000" dirty="0" err="1"/>
              <a:t>Hassett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USA  psychologist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/>
              <a:t>Karen </a:t>
            </a:r>
            <a:r>
              <a:rPr lang="en-US" sz="2000" dirty="0" err="1"/>
              <a:t>Huisinga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USA  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nurse practitioner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/>
              <a:t>Mai Elin </a:t>
            </a:r>
            <a:r>
              <a:rPr lang="en-US" sz="2000" dirty="0" err="1"/>
              <a:t>Husebø</a:t>
            </a:r>
            <a:r>
              <a:rPr lang="en-US" sz="2000" dirty="0"/>
              <a:t>  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Norway  nurse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 err="1"/>
              <a:t>Albère</a:t>
            </a:r>
            <a:r>
              <a:rPr lang="en-GB" sz="2000" dirty="0"/>
              <a:t> </a:t>
            </a:r>
            <a:r>
              <a:rPr lang="en-GB" sz="2000" dirty="0" err="1"/>
              <a:t>Köke</a:t>
            </a:r>
            <a:r>
              <a:rPr lang="en-GB" sz="2000" dirty="0"/>
              <a:t>  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Netherlands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physiotherapist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/>
              <a:t>Cécile </a:t>
            </a:r>
            <a:r>
              <a:rPr lang="en-GB" sz="2000" dirty="0" err="1"/>
              <a:t>Overman</a:t>
            </a:r>
            <a:r>
              <a:rPr lang="en-GB" sz="2000" dirty="0"/>
              <a:t> 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Netherlands  research fellow</a:t>
            </a:r>
          </a:p>
          <a:p>
            <a:r>
              <a:rPr lang="en-US" sz="2000" dirty="0"/>
              <a:t>Zoe Paskins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United Kingdom  rheumatologist</a:t>
            </a:r>
          </a:p>
          <a:p>
            <a:r>
              <a:rPr lang="en-US" sz="2000" dirty="0"/>
              <a:t>Irene </a:t>
            </a:r>
            <a:r>
              <a:rPr lang="en-US" sz="2000" dirty="0" err="1"/>
              <a:t>Pitsilidou</a:t>
            </a:r>
            <a:r>
              <a:rPr lang="en-US" sz="2000" dirty="0"/>
              <a:t> 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Cypre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patient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representative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/>
              <a:t>Sarah Ryan 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United Kingdom  nurse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 err="1"/>
              <a:t>Carine</a:t>
            </a:r>
            <a:r>
              <a:rPr lang="en-GB" sz="2000" dirty="0"/>
              <a:t> </a:t>
            </a:r>
            <a:r>
              <a:rPr lang="en-GB" sz="2000" dirty="0" err="1"/>
              <a:t>Savel</a:t>
            </a:r>
            <a:r>
              <a:rPr lang="en-GB" sz="2000" dirty="0"/>
              <a:t>  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France  nurse</a:t>
            </a:r>
          </a:p>
          <a:p>
            <a:r>
              <a:rPr lang="en-US" sz="2000" dirty="0"/>
              <a:t>Guy </a:t>
            </a:r>
            <a:r>
              <a:rPr lang="en-US" sz="2000" dirty="0" err="1"/>
              <a:t>Severijns</a:t>
            </a:r>
            <a:r>
              <a:rPr lang="en-US" sz="2000" dirty="0"/>
              <a:t>  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Belgium 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patient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representative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 err="1"/>
              <a:t>Michaela</a:t>
            </a:r>
            <a:r>
              <a:rPr lang="nl-NL" sz="2000" dirty="0"/>
              <a:t> Stoffer  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Austria 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occupational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therapist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/>
              <a:t>Johan </a:t>
            </a:r>
            <a:r>
              <a:rPr lang="en-GB" sz="2000" dirty="0" err="1"/>
              <a:t>Vlaeyen</a:t>
            </a:r>
            <a:r>
              <a:rPr lang="en-GB" sz="2000" dirty="0"/>
              <a:t> 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Belgium 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psychologist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3143672" y="764704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1851820" y="116633"/>
            <a:ext cx="85613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Task force: varied countries</a:t>
            </a:r>
          </a:p>
        </p:txBody>
      </p:sp>
      <p:sp>
        <p:nvSpPr>
          <p:cNvPr id="15" name="Text Box 1101"/>
          <p:cNvSpPr txBox="1">
            <a:spLocks noChangeArrowheads="1"/>
          </p:cNvSpPr>
          <p:nvPr/>
        </p:nvSpPr>
        <p:spPr bwMode="auto">
          <a:xfrm>
            <a:off x="3359696" y="749018"/>
            <a:ext cx="6408712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000" dirty="0" err="1"/>
              <a:t>Pernilla</a:t>
            </a:r>
            <a:r>
              <a:rPr lang="en-GB" sz="2000" dirty="0"/>
              <a:t> </a:t>
            </a:r>
            <a:r>
              <a:rPr lang="en-US" sz="2000" dirty="0" err="1"/>
              <a:t>Åsenlöf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Sweden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physiotherapist</a:t>
            </a:r>
          </a:p>
          <a:p>
            <a:r>
              <a:rPr lang="en-US" sz="2000" dirty="0"/>
              <a:t>Stefan Bergman  </a:t>
            </a:r>
            <a:r>
              <a:rPr lang="en-US" sz="2000" dirty="0">
                <a:solidFill>
                  <a:srgbClr val="FF0000"/>
                </a:solidFill>
              </a:rPr>
              <a:t>Sweden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general practitioner</a:t>
            </a:r>
          </a:p>
          <a:p>
            <a:r>
              <a:rPr lang="en-US" sz="2000" dirty="0"/>
              <a:t>Susana </a:t>
            </a:r>
            <a:r>
              <a:rPr lang="en-US" sz="2000" dirty="0" err="1"/>
              <a:t>Capela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Portugal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rheumatologist</a:t>
            </a:r>
          </a:p>
          <a:p>
            <a:r>
              <a:rPr lang="en-GB" sz="2000" dirty="0"/>
              <a:t>Robin Christensen  </a:t>
            </a:r>
            <a:r>
              <a:rPr lang="en-GB" sz="2000" dirty="0">
                <a:solidFill>
                  <a:srgbClr val="FF0000"/>
                </a:solidFill>
              </a:rPr>
              <a:t>Denmark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epidemiologist</a:t>
            </a:r>
          </a:p>
          <a:p>
            <a:r>
              <a:rPr lang="en-GB" sz="2000" dirty="0"/>
              <a:t>César </a:t>
            </a:r>
            <a:r>
              <a:rPr lang="en-GB" sz="2000" dirty="0" err="1"/>
              <a:t>Fernández</a:t>
            </a:r>
            <a:r>
              <a:rPr lang="en-GB" sz="2000" dirty="0"/>
              <a:t> de </a:t>
            </a:r>
            <a:r>
              <a:rPr lang="en-GB" sz="2000" dirty="0" err="1"/>
              <a:t>las</a:t>
            </a:r>
            <a:r>
              <a:rPr lang="en-GB" sz="2000" dirty="0"/>
              <a:t> </a:t>
            </a:r>
            <a:r>
              <a:rPr lang="en-GB" sz="2000" dirty="0" err="1"/>
              <a:t>Peñas</a:t>
            </a:r>
            <a:r>
              <a:rPr lang="en-GB" sz="2000" dirty="0"/>
              <a:t>  </a:t>
            </a:r>
            <a:r>
              <a:rPr lang="en-GB" sz="2000" dirty="0">
                <a:solidFill>
                  <a:srgbClr val="FF0000"/>
                </a:solidFill>
              </a:rPr>
              <a:t>Spain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physiotherapist </a:t>
            </a:r>
          </a:p>
          <a:p>
            <a:r>
              <a:rPr lang="en-GB" sz="2000" dirty="0"/>
              <a:t>Rinie Geenen  </a:t>
            </a:r>
            <a:r>
              <a:rPr lang="en-GB" sz="2000" dirty="0">
                <a:solidFill>
                  <a:srgbClr val="FF0000"/>
                </a:solidFill>
              </a:rPr>
              <a:t>Netherlands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project lead</a:t>
            </a:r>
          </a:p>
          <a:p>
            <a:r>
              <a:rPr lang="en-US" sz="2000" dirty="0"/>
              <a:t>Afton </a:t>
            </a:r>
            <a:r>
              <a:rPr lang="en-US" sz="2000" dirty="0" err="1"/>
              <a:t>Hassett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FF9900"/>
                </a:solidFill>
              </a:rPr>
              <a:t>USA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psychologist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/>
              <a:t>Karen </a:t>
            </a:r>
            <a:r>
              <a:rPr lang="en-US" sz="2000" dirty="0" err="1"/>
              <a:t>Huisinga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FF9900"/>
                </a:solidFill>
              </a:rPr>
              <a:t>USA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nurse practitioner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/>
              <a:t>Mai Elin </a:t>
            </a:r>
            <a:r>
              <a:rPr lang="en-US" sz="2000" dirty="0" err="1"/>
              <a:t>Husebø</a:t>
            </a:r>
            <a:r>
              <a:rPr lang="en-US" sz="2000" dirty="0"/>
              <a:t>  </a:t>
            </a:r>
            <a:r>
              <a:rPr lang="nl-NL" sz="2000" dirty="0">
                <a:solidFill>
                  <a:srgbClr val="FF0000"/>
                </a:solidFill>
              </a:rPr>
              <a:t>Norway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nurse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 err="1"/>
              <a:t>Albère</a:t>
            </a:r>
            <a:r>
              <a:rPr lang="en-GB" sz="2000" dirty="0"/>
              <a:t> </a:t>
            </a:r>
            <a:r>
              <a:rPr lang="en-GB" sz="2000" dirty="0" err="1"/>
              <a:t>Köke</a:t>
            </a:r>
            <a:r>
              <a:rPr lang="en-GB" sz="2000" dirty="0"/>
              <a:t>  </a:t>
            </a:r>
            <a:r>
              <a:rPr lang="nl-NL" sz="2000" dirty="0">
                <a:solidFill>
                  <a:srgbClr val="FF0000"/>
                </a:solidFill>
              </a:rPr>
              <a:t>Netherlands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physiotherapist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/>
              <a:t>Cécile </a:t>
            </a:r>
            <a:r>
              <a:rPr lang="en-GB" sz="2000" dirty="0" err="1"/>
              <a:t>Overman</a:t>
            </a:r>
            <a:r>
              <a:rPr lang="en-GB" sz="2000" dirty="0"/>
              <a:t>  </a:t>
            </a:r>
            <a:r>
              <a:rPr lang="en-GB" sz="2000" dirty="0">
                <a:solidFill>
                  <a:srgbClr val="FF0000"/>
                </a:solidFill>
              </a:rPr>
              <a:t>Netherlands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research fellow</a:t>
            </a:r>
          </a:p>
          <a:p>
            <a:r>
              <a:rPr lang="en-US" sz="2000" dirty="0"/>
              <a:t>Zoe Paskins  </a:t>
            </a:r>
            <a:r>
              <a:rPr lang="en-US" sz="2000" dirty="0">
                <a:solidFill>
                  <a:srgbClr val="FF0000"/>
                </a:solidFill>
              </a:rPr>
              <a:t>United Kingdom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rheumatologist</a:t>
            </a:r>
          </a:p>
          <a:p>
            <a:r>
              <a:rPr lang="en-US" sz="2000" dirty="0"/>
              <a:t>Irene </a:t>
            </a:r>
            <a:r>
              <a:rPr lang="en-US" sz="2000" dirty="0" err="1"/>
              <a:t>Pitsilidou</a:t>
            </a:r>
            <a:r>
              <a:rPr lang="en-US" sz="2000" dirty="0"/>
              <a:t>  </a:t>
            </a:r>
            <a:r>
              <a:rPr lang="nl-NL" sz="2000" dirty="0" err="1">
                <a:solidFill>
                  <a:srgbClr val="FF0000"/>
                </a:solidFill>
              </a:rPr>
              <a:t>Cypre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patient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representative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/>
              <a:t>Sarah Ryan  </a:t>
            </a:r>
            <a:r>
              <a:rPr lang="en-GB" sz="2000" dirty="0">
                <a:solidFill>
                  <a:srgbClr val="FF0000"/>
                </a:solidFill>
              </a:rPr>
              <a:t>United Kingdom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nurse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 err="1"/>
              <a:t>Carine</a:t>
            </a:r>
            <a:r>
              <a:rPr lang="en-GB" sz="2000" dirty="0"/>
              <a:t> </a:t>
            </a:r>
            <a:r>
              <a:rPr lang="en-GB" sz="2000" dirty="0" err="1"/>
              <a:t>Savel</a:t>
            </a:r>
            <a:r>
              <a:rPr lang="en-GB" sz="2000" dirty="0"/>
              <a:t>  </a:t>
            </a:r>
            <a:r>
              <a:rPr lang="nl-NL" sz="2000" dirty="0">
                <a:solidFill>
                  <a:srgbClr val="FF0000"/>
                </a:solidFill>
              </a:rPr>
              <a:t>France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nurse</a:t>
            </a:r>
          </a:p>
          <a:p>
            <a:r>
              <a:rPr lang="en-US" sz="2000" dirty="0"/>
              <a:t>Guy </a:t>
            </a:r>
            <a:r>
              <a:rPr lang="en-US" sz="2000" dirty="0" err="1"/>
              <a:t>Severijns</a:t>
            </a:r>
            <a:r>
              <a:rPr lang="en-US" sz="2000" dirty="0"/>
              <a:t>  </a:t>
            </a:r>
            <a:r>
              <a:rPr lang="nl-NL" sz="2000" dirty="0">
                <a:solidFill>
                  <a:srgbClr val="FF0000"/>
                </a:solidFill>
              </a:rPr>
              <a:t>Belgium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patient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representative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 err="1"/>
              <a:t>Michaela</a:t>
            </a:r>
            <a:r>
              <a:rPr lang="nl-NL" sz="2000" dirty="0"/>
              <a:t> Stoffer  </a:t>
            </a:r>
            <a:r>
              <a:rPr lang="nl-NL" sz="2000" dirty="0">
                <a:solidFill>
                  <a:srgbClr val="FF0000"/>
                </a:solidFill>
              </a:rPr>
              <a:t>Austria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occupational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therapist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sz="2000" dirty="0"/>
              <a:t>Johan </a:t>
            </a:r>
            <a:r>
              <a:rPr lang="en-GB" sz="2000" dirty="0" err="1"/>
              <a:t>Vlaeyen</a:t>
            </a:r>
            <a:r>
              <a:rPr lang="en-GB" sz="2000" dirty="0"/>
              <a:t>  </a:t>
            </a:r>
            <a:r>
              <a:rPr lang="en-GB" sz="2000" dirty="0">
                <a:solidFill>
                  <a:srgbClr val="FF0000"/>
                </a:solidFill>
              </a:rPr>
              <a:t>Belgium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psychologist</a:t>
            </a: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1027"/>
          <p:cNvSpPr txBox="1">
            <a:spLocks noChangeArrowheads="1"/>
          </p:cNvSpPr>
          <p:nvPr/>
        </p:nvSpPr>
        <p:spPr bwMode="auto">
          <a:xfrm>
            <a:off x="1560512" y="116701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Task force: varied professions/roles</a:t>
            </a:r>
          </a:p>
        </p:txBody>
      </p:sp>
      <p:sp>
        <p:nvSpPr>
          <p:cNvPr id="17" name="Text Box 1101"/>
          <p:cNvSpPr txBox="1">
            <a:spLocks noChangeArrowheads="1"/>
          </p:cNvSpPr>
          <p:nvPr/>
        </p:nvSpPr>
        <p:spPr bwMode="auto">
          <a:xfrm>
            <a:off x="3359696" y="749018"/>
            <a:ext cx="6408712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000" dirty="0" err="1"/>
              <a:t>Pernilla</a:t>
            </a:r>
            <a:r>
              <a:rPr lang="en-GB" sz="2000" dirty="0"/>
              <a:t> </a:t>
            </a:r>
            <a:r>
              <a:rPr lang="en-US" sz="2000" dirty="0" err="1"/>
              <a:t>Åsenlöf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Sweden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rgbClr val="0000FF"/>
                </a:solidFill>
              </a:rPr>
              <a:t>physiotherapist</a:t>
            </a:r>
          </a:p>
          <a:p>
            <a:r>
              <a:rPr lang="en-US" sz="2000" dirty="0"/>
              <a:t>Stefan Bergman  </a:t>
            </a:r>
            <a:r>
              <a:rPr lang="en-US" sz="2000" dirty="0">
                <a:solidFill>
                  <a:srgbClr val="FF0000"/>
                </a:solidFill>
              </a:rPr>
              <a:t>Sweden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rgbClr val="0000FF"/>
                </a:solidFill>
              </a:rPr>
              <a:t>general practitioner</a:t>
            </a:r>
          </a:p>
          <a:p>
            <a:r>
              <a:rPr lang="en-US" sz="2000" dirty="0"/>
              <a:t>Susana </a:t>
            </a:r>
            <a:r>
              <a:rPr lang="en-US" sz="2000" dirty="0" err="1"/>
              <a:t>Capela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Portugal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rgbClr val="0000FF"/>
                </a:solidFill>
              </a:rPr>
              <a:t>rheumatologist</a:t>
            </a:r>
          </a:p>
          <a:p>
            <a:r>
              <a:rPr lang="en-GB" sz="2000" dirty="0"/>
              <a:t>Robin Christensen  </a:t>
            </a:r>
            <a:r>
              <a:rPr lang="en-GB" sz="2000" dirty="0">
                <a:solidFill>
                  <a:srgbClr val="FF0000"/>
                </a:solidFill>
              </a:rPr>
              <a:t>Denmark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GB" sz="2000" dirty="0" smtClean="0">
                <a:solidFill>
                  <a:srgbClr val="0000FF"/>
                </a:solidFill>
              </a:rPr>
              <a:t>epidemiologist</a:t>
            </a:r>
          </a:p>
          <a:p>
            <a:r>
              <a:rPr lang="en-GB" sz="2000" dirty="0" smtClean="0"/>
              <a:t>César </a:t>
            </a:r>
            <a:r>
              <a:rPr lang="en-GB" sz="2000" dirty="0" err="1" smtClean="0"/>
              <a:t>Fernández</a:t>
            </a:r>
            <a:r>
              <a:rPr lang="en-GB" sz="2000" dirty="0" smtClean="0"/>
              <a:t> de las </a:t>
            </a:r>
            <a:r>
              <a:rPr lang="en-GB" sz="2000" dirty="0" err="1" smtClean="0"/>
              <a:t>Peñas</a:t>
            </a:r>
            <a:r>
              <a:rPr lang="en-GB" sz="2000" dirty="0" smtClean="0"/>
              <a:t>  </a:t>
            </a:r>
            <a:r>
              <a:rPr lang="en-GB" sz="2000" dirty="0" smtClean="0">
                <a:solidFill>
                  <a:srgbClr val="FF0000"/>
                </a:solidFill>
              </a:rPr>
              <a:t>Spain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physiotherapist </a:t>
            </a:r>
          </a:p>
          <a:p>
            <a:r>
              <a:rPr lang="en-GB" sz="2000" dirty="0" smtClean="0"/>
              <a:t>Rinie </a:t>
            </a:r>
            <a:r>
              <a:rPr lang="en-GB" sz="2000" dirty="0"/>
              <a:t>Geenen  </a:t>
            </a:r>
            <a:r>
              <a:rPr lang="en-GB" sz="2000" dirty="0">
                <a:solidFill>
                  <a:srgbClr val="FF0000"/>
                </a:solidFill>
              </a:rPr>
              <a:t>Netherlands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GB" sz="2000" dirty="0">
                <a:solidFill>
                  <a:srgbClr val="0000FF"/>
                </a:solidFill>
              </a:rPr>
              <a:t>project lead</a:t>
            </a:r>
          </a:p>
          <a:p>
            <a:r>
              <a:rPr lang="en-US" sz="2000" dirty="0"/>
              <a:t>Afton </a:t>
            </a:r>
            <a:r>
              <a:rPr lang="en-US" sz="2000" dirty="0" err="1"/>
              <a:t>Hassett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USA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rgbClr val="0000FF"/>
                </a:solidFill>
              </a:rPr>
              <a:t>psychologist</a:t>
            </a:r>
            <a:endParaRPr lang="nl-NL" sz="2000" dirty="0">
              <a:solidFill>
                <a:srgbClr val="0000FF"/>
              </a:solidFill>
            </a:endParaRPr>
          </a:p>
          <a:p>
            <a:r>
              <a:rPr lang="en-US" sz="2000" dirty="0"/>
              <a:t>Karen </a:t>
            </a:r>
            <a:r>
              <a:rPr lang="en-US" sz="2000" dirty="0" err="1"/>
              <a:t>Huisinga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USA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>
                <a:solidFill>
                  <a:srgbClr val="0000FF"/>
                </a:solidFill>
              </a:rPr>
              <a:t>nurse practitioner</a:t>
            </a:r>
            <a:endParaRPr lang="en-GB" sz="2000" dirty="0">
              <a:solidFill>
                <a:srgbClr val="0000FF"/>
              </a:solidFill>
            </a:endParaRPr>
          </a:p>
          <a:p>
            <a:r>
              <a:rPr lang="en-US" sz="2000" dirty="0"/>
              <a:t>Mai Elin </a:t>
            </a:r>
            <a:r>
              <a:rPr lang="en-US" sz="2000" dirty="0" err="1"/>
              <a:t>Husebø</a:t>
            </a:r>
            <a:r>
              <a:rPr lang="en-US" sz="2000" dirty="0"/>
              <a:t>  </a:t>
            </a:r>
            <a:r>
              <a:rPr lang="nl-NL" sz="2000" dirty="0">
                <a:solidFill>
                  <a:srgbClr val="FF0000"/>
                </a:solidFill>
              </a:rPr>
              <a:t>Norway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>
                <a:solidFill>
                  <a:srgbClr val="0000FF"/>
                </a:solidFill>
              </a:rPr>
              <a:t>nurse</a:t>
            </a:r>
            <a:endParaRPr lang="en-GB" sz="2000" dirty="0">
              <a:solidFill>
                <a:srgbClr val="0000FF"/>
              </a:solidFill>
            </a:endParaRPr>
          </a:p>
          <a:p>
            <a:r>
              <a:rPr lang="en-GB" sz="2000" dirty="0" err="1"/>
              <a:t>Albère</a:t>
            </a:r>
            <a:r>
              <a:rPr lang="en-GB" sz="2000" dirty="0"/>
              <a:t> </a:t>
            </a:r>
            <a:r>
              <a:rPr lang="en-GB" sz="2000" dirty="0" err="1"/>
              <a:t>Köke</a:t>
            </a:r>
            <a:r>
              <a:rPr lang="en-GB" sz="2000" dirty="0"/>
              <a:t>  </a:t>
            </a:r>
            <a:r>
              <a:rPr lang="nl-NL" sz="2000" dirty="0">
                <a:solidFill>
                  <a:srgbClr val="FF0000"/>
                </a:solidFill>
              </a:rPr>
              <a:t>Netherlands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rgbClr val="0000FF"/>
                </a:solidFill>
              </a:rPr>
              <a:t>physiotherapist</a:t>
            </a:r>
            <a:endParaRPr lang="nl-NL" sz="2000" dirty="0">
              <a:solidFill>
                <a:srgbClr val="0000FF"/>
              </a:solidFill>
            </a:endParaRPr>
          </a:p>
          <a:p>
            <a:r>
              <a:rPr lang="en-GB" sz="2000" dirty="0"/>
              <a:t>Cécile </a:t>
            </a:r>
            <a:r>
              <a:rPr lang="en-GB" sz="2000" dirty="0" err="1"/>
              <a:t>Overman</a:t>
            </a:r>
            <a:r>
              <a:rPr lang="en-GB" sz="2000" dirty="0"/>
              <a:t>  </a:t>
            </a:r>
            <a:r>
              <a:rPr lang="en-GB" sz="2000" dirty="0">
                <a:solidFill>
                  <a:srgbClr val="FF0000"/>
                </a:solidFill>
              </a:rPr>
              <a:t>Netherlands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GB" sz="2000" dirty="0">
                <a:solidFill>
                  <a:srgbClr val="0000FF"/>
                </a:solidFill>
              </a:rPr>
              <a:t>research fellow</a:t>
            </a:r>
          </a:p>
          <a:p>
            <a:r>
              <a:rPr lang="en-US" sz="2000" dirty="0"/>
              <a:t>Zoe Paskins  </a:t>
            </a:r>
            <a:r>
              <a:rPr lang="en-US" sz="2000" dirty="0">
                <a:solidFill>
                  <a:srgbClr val="FF0000"/>
                </a:solidFill>
              </a:rPr>
              <a:t>United Kingdom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rgbClr val="0000FF"/>
                </a:solidFill>
              </a:rPr>
              <a:t>rheumatologist</a:t>
            </a:r>
          </a:p>
          <a:p>
            <a:r>
              <a:rPr lang="en-US" sz="2000" dirty="0"/>
              <a:t>Irene </a:t>
            </a:r>
            <a:r>
              <a:rPr lang="en-US" sz="2000" dirty="0" err="1"/>
              <a:t>Pitsilidou</a:t>
            </a:r>
            <a:r>
              <a:rPr lang="en-US" sz="2000" dirty="0"/>
              <a:t>  </a:t>
            </a:r>
            <a:r>
              <a:rPr lang="nl-NL" sz="2000" dirty="0" err="1">
                <a:solidFill>
                  <a:srgbClr val="FF0000"/>
                </a:solidFill>
              </a:rPr>
              <a:t>Cypre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 err="1">
                <a:solidFill>
                  <a:srgbClr val="0000FF"/>
                </a:solidFill>
              </a:rPr>
              <a:t>patient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representative</a:t>
            </a:r>
            <a:endParaRPr lang="nl-NL" sz="2000" dirty="0">
              <a:solidFill>
                <a:srgbClr val="0000FF"/>
              </a:solidFill>
            </a:endParaRPr>
          </a:p>
          <a:p>
            <a:r>
              <a:rPr lang="en-GB" sz="2000" dirty="0"/>
              <a:t>Sarah Ryan  </a:t>
            </a:r>
            <a:r>
              <a:rPr lang="en-GB" sz="2000" dirty="0">
                <a:solidFill>
                  <a:srgbClr val="FF0000"/>
                </a:solidFill>
              </a:rPr>
              <a:t>United Kingdom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GB" sz="2000" dirty="0">
                <a:solidFill>
                  <a:srgbClr val="0000FF"/>
                </a:solidFill>
              </a:rPr>
              <a:t>nurse</a:t>
            </a:r>
            <a:endParaRPr lang="nl-NL" sz="2000" dirty="0">
              <a:solidFill>
                <a:srgbClr val="0000FF"/>
              </a:solidFill>
            </a:endParaRPr>
          </a:p>
          <a:p>
            <a:r>
              <a:rPr lang="en-GB" sz="2000" dirty="0" err="1"/>
              <a:t>Carine</a:t>
            </a:r>
            <a:r>
              <a:rPr lang="en-GB" sz="2000" dirty="0"/>
              <a:t> </a:t>
            </a:r>
            <a:r>
              <a:rPr lang="en-GB" sz="2000" dirty="0" err="1"/>
              <a:t>Savel</a:t>
            </a:r>
            <a:r>
              <a:rPr lang="en-GB" sz="2000" dirty="0"/>
              <a:t>  </a:t>
            </a:r>
            <a:r>
              <a:rPr lang="nl-NL" sz="2000" dirty="0">
                <a:solidFill>
                  <a:srgbClr val="FF0000"/>
                </a:solidFill>
              </a:rPr>
              <a:t>France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>
                <a:solidFill>
                  <a:srgbClr val="0000FF"/>
                </a:solidFill>
              </a:rPr>
              <a:t>nurse</a:t>
            </a:r>
          </a:p>
          <a:p>
            <a:r>
              <a:rPr lang="en-US" sz="2000" dirty="0"/>
              <a:t>Guy </a:t>
            </a:r>
            <a:r>
              <a:rPr lang="en-US" sz="2000" dirty="0" err="1"/>
              <a:t>Severijns</a:t>
            </a:r>
            <a:r>
              <a:rPr lang="en-US" sz="2000" dirty="0"/>
              <a:t>  </a:t>
            </a:r>
            <a:r>
              <a:rPr lang="nl-NL" sz="2000" dirty="0">
                <a:solidFill>
                  <a:srgbClr val="FF0000"/>
                </a:solidFill>
              </a:rPr>
              <a:t>Belgium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 err="1">
                <a:solidFill>
                  <a:srgbClr val="0000FF"/>
                </a:solidFill>
              </a:rPr>
              <a:t>patient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representative</a:t>
            </a:r>
            <a:endParaRPr lang="nl-NL" sz="2000" dirty="0">
              <a:solidFill>
                <a:srgbClr val="0000FF"/>
              </a:solidFill>
            </a:endParaRPr>
          </a:p>
          <a:p>
            <a:r>
              <a:rPr lang="nl-NL" sz="2000" dirty="0" err="1"/>
              <a:t>Michaela</a:t>
            </a:r>
            <a:r>
              <a:rPr lang="nl-NL" sz="2000" dirty="0"/>
              <a:t> Stoffer  </a:t>
            </a:r>
            <a:r>
              <a:rPr lang="nl-NL" sz="2000" dirty="0">
                <a:solidFill>
                  <a:srgbClr val="FF0000"/>
                </a:solidFill>
              </a:rPr>
              <a:t>Austria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 err="1">
                <a:solidFill>
                  <a:srgbClr val="0000FF"/>
                </a:solidFill>
              </a:rPr>
              <a:t>occupational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therapist</a:t>
            </a:r>
            <a:endParaRPr lang="nl-NL" sz="2000" dirty="0">
              <a:solidFill>
                <a:srgbClr val="0000FF"/>
              </a:solidFill>
            </a:endParaRPr>
          </a:p>
          <a:p>
            <a:r>
              <a:rPr lang="en-GB" sz="2000" dirty="0"/>
              <a:t>Johan </a:t>
            </a:r>
            <a:r>
              <a:rPr lang="en-GB" sz="2000" dirty="0" err="1"/>
              <a:t>Vlaeyen</a:t>
            </a:r>
            <a:r>
              <a:rPr lang="en-GB" sz="2000" dirty="0"/>
              <a:t>  </a:t>
            </a:r>
            <a:r>
              <a:rPr lang="en-GB" sz="2000" dirty="0">
                <a:solidFill>
                  <a:srgbClr val="FF0000"/>
                </a:solidFill>
              </a:rPr>
              <a:t>Belgium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l-NL" sz="2000" dirty="0" err="1">
                <a:solidFill>
                  <a:srgbClr val="0000FF"/>
                </a:solidFill>
              </a:rPr>
              <a:t>psychologist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4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524000" y="116633"/>
            <a:ext cx="910828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/>
              <a:t>Management option 4</a:t>
            </a:r>
          </a:p>
          <a:p>
            <a:pPr algn="ctr" eaLnBrk="1" hangingPunct="1">
              <a:spcBef>
                <a:spcPts val="0"/>
              </a:spcBef>
            </a:pPr>
            <a:r>
              <a:rPr lang="nl-NL" sz="3600" b="1" dirty="0">
                <a:solidFill>
                  <a:srgbClr val="C00000"/>
                </a:solidFill>
              </a:rPr>
              <a:t>Sleep </a:t>
            </a:r>
            <a:r>
              <a:rPr lang="nl-NL" sz="3600" b="1" dirty="0" err="1">
                <a:solidFill>
                  <a:srgbClr val="C00000"/>
                </a:solidFill>
              </a:rPr>
              <a:t>hygiene</a:t>
            </a:r>
            <a:r>
              <a:rPr lang="nl-NL" sz="3600" b="1" dirty="0">
                <a:solidFill>
                  <a:srgbClr val="C00000"/>
                </a:solidFill>
              </a:rPr>
              <a:t> </a:t>
            </a:r>
            <a:r>
              <a:rPr lang="nl-NL" sz="3600" b="1" dirty="0" err="1">
                <a:solidFill>
                  <a:srgbClr val="C00000"/>
                </a:solidFill>
              </a:rPr>
              <a:t>practices</a:t>
            </a:r>
            <a:endParaRPr lang="nl-NL" sz="3600" b="1" dirty="0">
              <a:solidFill>
                <a:srgbClr val="C0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070900" y="1484785"/>
            <a:ext cx="856138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66"/>
                </a:solidFill>
              </a:rPr>
              <a:t>If sleep is disturbed: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inquire about causes (e.g., pain, enduring worrying, unfavorable sleeping habits)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offer basic advice on sleep hygiene practices.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66"/>
                </a:solidFill>
              </a:rPr>
              <a:t>If sleep remains (severely) disturbed: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66"/>
                </a:solidFill>
              </a:rPr>
              <a:t>refer to a therapist or program aimed at restoring sleep, or to a specialized sleep clinic.</a:t>
            </a:r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3212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1524000" y="116633"/>
            <a:ext cx="910828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/>
              <a:t>Management option 5</a:t>
            </a:r>
          </a:p>
          <a:p>
            <a:pPr algn="ctr" eaLnBrk="1" hangingPunct="1">
              <a:spcBef>
                <a:spcPts val="0"/>
              </a:spcBef>
            </a:pPr>
            <a:r>
              <a:rPr lang="nl-NL" sz="3600" b="1" dirty="0" err="1">
                <a:solidFill>
                  <a:srgbClr val="C00000"/>
                </a:solidFill>
              </a:rPr>
              <a:t>Weight</a:t>
            </a:r>
            <a:r>
              <a:rPr lang="nl-NL" sz="3600" b="1" dirty="0">
                <a:solidFill>
                  <a:srgbClr val="C00000"/>
                </a:solidFill>
              </a:rPr>
              <a:t> management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070900" y="1484785"/>
            <a:ext cx="8561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66"/>
                </a:solidFill>
              </a:rPr>
              <a:t>If </a:t>
            </a:r>
            <a:r>
              <a:rPr lang="en-GB" sz="2800" dirty="0">
                <a:solidFill>
                  <a:srgbClr val="000066"/>
                </a:solidFill>
              </a:rPr>
              <a:t>(morbid) obesity is an interfering factor, discuss this with the patient and signpost appropriate </a:t>
            </a:r>
            <a:r>
              <a:rPr lang="en-US" sz="2800" dirty="0">
                <a:solidFill>
                  <a:srgbClr val="000066"/>
                </a:solidFill>
              </a:rPr>
              <a:t>specialized </a:t>
            </a:r>
            <a:r>
              <a:rPr lang="en-GB" sz="2800" dirty="0">
                <a:solidFill>
                  <a:srgbClr val="000066"/>
                </a:solidFill>
              </a:rPr>
              <a:t>weight management support </a:t>
            </a:r>
            <a:endParaRPr lang="en-GB" sz="2800" dirty="0" smtClean="0">
              <a:solidFill>
                <a:srgbClr val="000066"/>
              </a:solidFill>
            </a:endParaRPr>
          </a:p>
          <a:p>
            <a:pPr algn="ctr"/>
            <a:endParaRPr lang="en-GB" sz="2800" dirty="0">
              <a:solidFill>
                <a:srgbClr val="000066"/>
              </a:solidFill>
            </a:endParaRPr>
          </a:p>
          <a:p>
            <a:pPr algn="ctr"/>
            <a:r>
              <a:rPr lang="en-GB" sz="2800" dirty="0" smtClean="0">
                <a:solidFill>
                  <a:srgbClr val="000066"/>
                </a:solidFill>
              </a:rPr>
              <a:t>e.g</a:t>
            </a:r>
            <a:r>
              <a:rPr lang="en-GB" sz="2800" dirty="0">
                <a:solidFill>
                  <a:srgbClr val="000066"/>
                </a:solidFill>
              </a:rPr>
              <a:t>., </a:t>
            </a:r>
            <a:r>
              <a:rPr lang="en-GB" sz="2800" dirty="0" smtClean="0">
                <a:solidFill>
                  <a:srgbClr val="000066"/>
                </a:solidFill>
              </a:rPr>
              <a:t>dietician</a:t>
            </a:r>
            <a:r>
              <a:rPr lang="en-GB" sz="2800" dirty="0">
                <a:solidFill>
                  <a:srgbClr val="000066"/>
                </a:solidFill>
              </a:rPr>
              <a:t>, community </a:t>
            </a:r>
            <a:r>
              <a:rPr lang="en-GB" sz="2800" dirty="0" smtClean="0">
                <a:solidFill>
                  <a:srgbClr val="000066"/>
                </a:solidFill>
              </a:rPr>
              <a:t>lifestyle </a:t>
            </a:r>
            <a:r>
              <a:rPr lang="en-GB" sz="2800" dirty="0">
                <a:solidFill>
                  <a:srgbClr val="000066"/>
                </a:solidFill>
              </a:rPr>
              <a:t>services, </a:t>
            </a:r>
            <a:endParaRPr lang="en-GB" sz="2800" dirty="0" smtClean="0">
              <a:solidFill>
                <a:srgbClr val="000066"/>
              </a:solidFill>
            </a:endParaRPr>
          </a:p>
          <a:p>
            <a:pPr algn="ctr"/>
            <a:r>
              <a:rPr lang="en-GB" sz="2800" dirty="0" smtClean="0">
                <a:solidFill>
                  <a:srgbClr val="000066"/>
                </a:solidFill>
              </a:rPr>
              <a:t>bariatric clinic/surgery.</a:t>
            </a:r>
            <a:endParaRPr lang="nl-NL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91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27"/>
          <p:cNvSpPr txBox="1">
            <a:spLocks noChangeArrowheads="1"/>
          </p:cNvSpPr>
          <p:nvPr/>
        </p:nvSpPr>
        <p:spPr bwMode="auto">
          <a:xfrm>
            <a:off x="0" y="190382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option 6</a:t>
            </a:r>
            <a:endParaRPr lang="nl-NL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nl-NL" sz="3600" b="1" dirty="0" err="1" smtClean="0">
                <a:solidFill>
                  <a:srgbClr val="C00000"/>
                </a:solidFill>
              </a:rPr>
              <a:t>Pharmacological</a:t>
            </a:r>
            <a:r>
              <a:rPr lang="nl-NL" sz="3600" b="1" dirty="0" smtClean="0">
                <a:solidFill>
                  <a:srgbClr val="C00000"/>
                </a:solidFill>
              </a:rPr>
              <a:t> </a:t>
            </a:r>
            <a:r>
              <a:rPr lang="nl-NL" sz="3600" b="1" dirty="0" err="1">
                <a:solidFill>
                  <a:srgbClr val="C00000"/>
                </a:solidFill>
              </a:rPr>
              <a:t>pain</a:t>
            </a:r>
            <a:r>
              <a:rPr lang="nl-NL" sz="3600" b="1" dirty="0">
                <a:solidFill>
                  <a:srgbClr val="C00000"/>
                </a:solidFill>
              </a:rPr>
              <a:t> management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797450" y="1829142"/>
            <a:ext cx="856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66"/>
                </a:solidFill>
              </a:rPr>
              <a:t>Pharmacological and joint-specific treatment options are summarized and updated in existing </a:t>
            </a:r>
            <a:r>
              <a:rPr lang="en-US" sz="2800" dirty="0" err="1" smtClean="0">
                <a:solidFill>
                  <a:srgbClr val="000066"/>
                </a:solidFill>
              </a:rPr>
              <a:t>eular</a:t>
            </a:r>
            <a:r>
              <a:rPr lang="en-US" sz="2800" dirty="0" smtClean="0">
                <a:solidFill>
                  <a:srgbClr val="000066"/>
                </a:solidFill>
              </a:rPr>
              <a:t>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65633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vak 28"/>
          <p:cNvSpPr txBox="1"/>
          <p:nvPr/>
        </p:nvSpPr>
        <p:spPr>
          <a:xfrm>
            <a:off x="1983906" y="2924218"/>
            <a:ext cx="591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983906" y="3863950"/>
            <a:ext cx="6056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Multidisciplinary </a:t>
            </a:r>
          </a:p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treatment</a:t>
            </a:r>
            <a:endParaRPr lang="en-US" sz="3200" dirty="0"/>
          </a:p>
        </p:txBody>
      </p:sp>
      <p:sp>
        <p:nvSpPr>
          <p:cNvPr id="3" name="Ovaal 2"/>
          <p:cNvSpPr/>
          <p:nvPr/>
        </p:nvSpPr>
        <p:spPr>
          <a:xfrm>
            <a:off x="5879976" y="2907667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9.3</a:t>
            </a:r>
          </a:p>
        </p:txBody>
      </p:sp>
      <p:sp>
        <p:nvSpPr>
          <p:cNvPr id="25" name="Ovaal 24"/>
          <p:cNvSpPr/>
          <p:nvPr/>
        </p:nvSpPr>
        <p:spPr>
          <a:xfrm>
            <a:off x="5879976" y="3970511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9.6</a:t>
            </a:r>
          </a:p>
        </p:txBody>
      </p:sp>
      <p:sp>
        <p:nvSpPr>
          <p:cNvPr id="28" name="Text Box 1027"/>
          <p:cNvSpPr txBox="1">
            <a:spLocks noChangeArrowheads="1"/>
          </p:cNvSpPr>
          <p:nvPr/>
        </p:nvSpPr>
        <p:spPr bwMode="auto">
          <a:xfrm>
            <a:off x="0" y="116633"/>
            <a:ext cx="1219199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Management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>
                <a:solidFill>
                  <a:srgbClr val="006600"/>
                </a:solidFill>
              </a:rPr>
              <a:t>level of agreement</a:t>
            </a:r>
            <a:r>
              <a:rPr lang="en-US" sz="2800" b="1" dirty="0"/>
              <a:t>, </a:t>
            </a:r>
            <a:r>
              <a:rPr lang="en-US" sz="2800" b="1" u="sng" dirty="0" smtClean="0">
                <a:solidFill>
                  <a:srgbClr val="000099"/>
                </a:solidFill>
              </a:rPr>
              <a:t>effect on pain</a:t>
            </a:r>
            <a:r>
              <a:rPr lang="en-US" sz="2800" b="1" dirty="0" smtClean="0"/>
              <a:t>, GRADE (level of quality)</a:t>
            </a:r>
            <a:endParaRPr lang="en-US" sz="28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6908634" y="2996953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000099"/>
                </a:solidFill>
              </a:rPr>
              <a:t>Unclear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⊕ ⊕</a:t>
            </a:r>
          </a:p>
        </p:txBody>
      </p:sp>
      <p:sp>
        <p:nvSpPr>
          <p:cNvPr id="4" name="Rechthoek 3"/>
          <p:cNvSpPr/>
          <p:nvPr/>
        </p:nvSpPr>
        <p:spPr>
          <a:xfrm>
            <a:off x="6908634" y="4110173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>
                <a:solidFill>
                  <a:srgbClr val="000099"/>
                </a:solidFill>
              </a:rPr>
              <a:t>Unkown</a:t>
            </a:r>
            <a:endParaRPr lang="en-US" sz="3200" u="sng" dirty="0">
              <a:solidFill>
                <a:srgbClr val="000099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919537" y="5805264"/>
            <a:ext cx="835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High ⊕⊕⊕⊕, Moderate ⊕⊕⊕, Low ⊕⊕</a:t>
            </a:r>
            <a:r>
              <a:rPr lang="nl-NL" sz="2400" dirty="0">
                <a:solidFill>
                  <a:srgbClr val="C00000"/>
                </a:solidFill>
              </a:rPr>
              <a:t>, </a:t>
            </a:r>
            <a:r>
              <a:rPr lang="en-US" sz="2400" dirty="0">
                <a:solidFill>
                  <a:srgbClr val="C00000"/>
                </a:solidFill>
              </a:rPr>
              <a:t>Very low ⊕</a:t>
            </a:r>
          </a:p>
        </p:txBody>
      </p:sp>
      <p:sp>
        <p:nvSpPr>
          <p:cNvPr id="10" name="Ovaal 9"/>
          <p:cNvSpPr/>
          <p:nvPr/>
        </p:nvSpPr>
        <p:spPr>
          <a:xfrm>
            <a:off x="5881656" y="1844824"/>
            <a:ext cx="864096" cy="86409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9.6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85586" y="1984485"/>
            <a:ext cx="367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Personalized plan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908634" y="1984485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>
                <a:solidFill>
                  <a:srgbClr val="000099"/>
                </a:solidFill>
              </a:rPr>
              <a:t>Unkown</a:t>
            </a:r>
            <a:endParaRPr lang="en-US" sz="3200" u="sng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9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vak 28"/>
          <p:cNvSpPr txBox="1"/>
          <p:nvPr/>
        </p:nvSpPr>
        <p:spPr>
          <a:xfrm>
            <a:off x="1775522" y="1655222"/>
            <a:ext cx="421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Physical activity/exercise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775521" y="2483314"/>
            <a:ext cx="432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Aids/assistive devices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1775521" y="3311406"/>
            <a:ext cx="432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Psychological/social</a:t>
            </a:r>
            <a:endParaRPr lang="en-US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1775521" y="4139498"/>
            <a:ext cx="432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Sleep hygiene practices</a:t>
            </a:r>
            <a:endParaRPr lang="en-US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1775521" y="4967590"/>
            <a:ext cx="432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Weight management</a:t>
            </a:r>
            <a:endParaRPr lang="en-US" sz="2800" dirty="0"/>
          </a:p>
        </p:txBody>
      </p:sp>
      <p:sp>
        <p:nvSpPr>
          <p:cNvPr id="3" name="Ovaal 2"/>
          <p:cNvSpPr/>
          <p:nvPr/>
        </p:nvSpPr>
        <p:spPr>
          <a:xfrm>
            <a:off x="6096000" y="1556792"/>
            <a:ext cx="720080" cy="72008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9.8</a:t>
            </a:r>
          </a:p>
        </p:txBody>
      </p:sp>
      <p:sp>
        <p:nvSpPr>
          <p:cNvPr id="25" name="Ovaal 24"/>
          <p:cNvSpPr/>
          <p:nvPr/>
        </p:nvSpPr>
        <p:spPr>
          <a:xfrm>
            <a:off x="6096000" y="2384884"/>
            <a:ext cx="720080" cy="72008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8.1</a:t>
            </a:r>
          </a:p>
        </p:txBody>
      </p:sp>
      <p:sp>
        <p:nvSpPr>
          <p:cNvPr id="4" name="Rechthoek 3"/>
          <p:cNvSpPr/>
          <p:nvPr/>
        </p:nvSpPr>
        <p:spPr>
          <a:xfrm>
            <a:off x="7062424" y="2483314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Unclear/good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⊕⊕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7062424" y="1655222"/>
            <a:ext cx="3498073" cy="523220"/>
            <a:chOff x="5602338" y="1514982"/>
            <a:chExt cx="3498073" cy="523220"/>
          </a:xfrm>
        </p:grpSpPr>
        <p:sp>
          <p:nvSpPr>
            <p:cNvPr id="2" name="Tekstvak 1"/>
            <p:cNvSpPr txBox="1"/>
            <p:nvPr/>
          </p:nvSpPr>
          <p:spPr>
            <a:xfrm>
              <a:off x="5602338" y="1514982"/>
              <a:ext cx="3498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99"/>
                  </a:solidFill>
                </a:rPr>
                <a:t>Unclear/good</a:t>
              </a:r>
              <a:r>
                <a:rPr lang="en-US" sz="2800" dirty="0"/>
                <a:t> </a:t>
              </a:r>
              <a:r>
                <a:rPr lang="en-US" sz="2800" dirty="0">
                  <a:solidFill>
                    <a:srgbClr val="C00000"/>
                  </a:solidFill>
                </a:rPr>
                <a:t>⊕⊕⊕</a:t>
              </a:r>
            </a:p>
          </p:txBody>
        </p:sp>
        <p:sp>
          <p:nvSpPr>
            <p:cNvPr id="6" name="Rechthoek 5"/>
            <p:cNvSpPr/>
            <p:nvPr/>
          </p:nvSpPr>
          <p:spPr>
            <a:xfrm>
              <a:off x="8820472" y="1524273"/>
              <a:ext cx="152026" cy="513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4" name="Ovaal 13"/>
          <p:cNvSpPr/>
          <p:nvPr/>
        </p:nvSpPr>
        <p:spPr>
          <a:xfrm>
            <a:off x="6096000" y="3212976"/>
            <a:ext cx="720080" cy="72008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9.1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7062423" y="3311406"/>
            <a:ext cx="2236510" cy="523220"/>
            <a:chOff x="5652120" y="3573016"/>
            <a:chExt cx="2236510" cy="523220"/>
          </a:xfrm>
        </p:grpSpPr>
        <p:sp>
          <p:nvSpPr>
            <p:cNvPr id="17" name="Tekstvak 16"/>
            <p:cNvSpPr txBox="1"/>
            <p:nvPr/>
          </p:nvSpPr>
          <p:spPr>
            <a:xfrm>
              <a:off x="5652120" y="3573016"/>
              <a:ext cx="2236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99"/>
                  </a:solidFill>
                </a:rPr>
                <a:t>Good</a:t>
              </a:r>
              <a:r>
                <a:rPr lang="en-US" sz="2800" dirty="0"/>
                <a:t> </a:t>
              </a:r>
              <a:r>
                <a:rPr lang="en-US" sz="2800" dirty="0">
                  <a:solidFill>
                    <a:srgbClr val="C00000"/>
                  </a:solidFill>
                </a:rPr>
                <a:t>⊕⊕⊕</a:t>
              </a: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7596336" y="3582307"/>
              <a:ext cx="152026" cy="513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0" name="Ovaal 19"/>
          <p:cNvSpPr/>
          <p:nvPr/>
        </p:nvSpPr>
        <p:spPr>
          <a:xfrm>
            <a:off x="6096000" y="4041068"/>
            <a:ext cx="720080" cy="72008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8.4</a:t>
            </a:r>
          </a:p>
        </p:txBody>
      </p:sp>
      <p:sp>
        <p:nvSpPr>
          <p:cNvPr id="21" name="Rechthoek 20"/>
          <p:cNvSpPr/>
          <p:nvPr/>
        </p:nvSpPr>
        <p:spPr>
          <a:xfrm>
            <a:off x="7062424" y="4139498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Unclear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Ovaal 21"/>
          <p:cNvSpPr/>
          <p:nvPr/>
        </p:nvSpPr>
        <p:spPr>
          <a:xfrm>
            <a:off x="6096000" y="4869160"/>
            <a:ext cx="720080" cy="72008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8.2</a:t>
            </a:r>
          </a:p>
        </p:txBody>
      </p:sp>
      <p:sp>
        <p:nvSpPr>
          <p:cNvPr id="23" name="Rechthoek 22"/>
          <p:cNvSpPr/>
          <p:nvPr/>
        </p:nvSpPr>
        <p:spPr>
          <a:xfrm>
            <a:off x="7062424" y="4967590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Good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⊕⊕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1919537" y="5805264"/>
            <a:ext cx="835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High ⊕⊕⊕⊕, Moderate ⊕⊕⊕, Low ⊕⊕</a:t>
            </a:r>
            <a:r>
              <a:rPr lang="nl-NL" sz="2400" dirty="0">
                <a:solidFill>
                  <a:srgbClr val="C00000"/>
                </a:solidFill>
              </a:rPr>
              <a:t>, </a:t>
            </a:r>
            <a:r>
              <a:rPr lang="en-US" sz="2400" dirty="0">
                <a:solidFill>
                  <a:srgbClr val="C00000"/>
                </a:solidFill>
              </a:rPr>
              <a:t>Very low ⊕</a:t>
            </a:r>
          </a:p>
        </p:txBody>
      </p:sp>
      <p:sp>
        <p:nvSpPr>
          <p:cNvPr id="26" name="Text Box 1027"/>
          <p:cNvSpPr txBox="1">
            <a:spLocks noChangeArrowheads="1"/>
          </p:cNvSpPr>
          <p:nvPr/>
        </p:nvSpPr>
        <p:spPr bwMode="auto">
          <a:xfrm>
            <a:off x="0" y="116633"/>
            <a:ext cx="1219199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Management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>
                <a:solidFill>
                  <a:srgbClr val="006600"/>
                </a:solidFill>
              </a:rPr>
              <a:t>level of agreement</a:t>
            </a:r>
            <a:r>
              <a:rPr lang="en-US" sz="2800" b="1" dirty="0"/>
              <a:t>, </a:t>
            </a:r>
            <a:r>
              <a:rPr lang="en-US" sz="2800" b="1" u="sng" dirty="0" smtClean="0">
                <a:solidFill>
                  <a:srgbClr val="000099"/>
                </a:solidFill>
              </a:rPr>
              <a:t>effect on pain</a:t>
            </a:r>
            <a:r>
              <a:rPr lang="en-US" sz="2800" b="1" dirty="0" smtClean="0"/>
              <a:t>, GRADE (level of quality)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180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1855789" y="11663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C00000"/>
                </a:solidFill>
              </a:rPr>
              <a:t>Summary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79375" y="800120"/>
            <a:ext cx="112332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000066"/>
                </a:solidFill>
              </a:rPr>
              <a:t>The </a:t>
            </a:r>
            <a:r>
              <a:rPr lang="en-GB" sz="2200" dirty="0">
                <a:solidFill>
                  <a:srgbClr val="000066"/>
                </a:solidFill>
              </a:rPr>
              <a:t>benefits of the health professional approach to pain management for people with inflammatory arthritis (IA)</a:t>
            </a:r>
            <a:r>
              <a:rPr lang="en-GB" sz="2200" b="1" dirty="0">
                <a:solidFill>
                  <a:srgbClr val="000066"/>
                </a:solidFill>
              </a:rPr>
              <a:t>*</a:t>
            </a:r>
            <a:r>
              <a:rPr lang="en-GB" sz="2200" dirty="0">
                <a:solidFill>
                  <a:srgbClr val="000066"/>
                </a:solidFill>
              </a:rPr>
              <a:t> and osteoarthritis (OA</a:t>
            </a:r>
            <a:r>
              <a:rPr lang="en-GB" sz="2200" dirty="0" smtClean="0">
                <a:solidFill>
                  <a:srgbClr val="000066"/>
                </a:solidFill>
              </a:rPr>
              <a:t>) are supported by 184 systematic reviews.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66"/>
                </a:solidFill>
              </a:rPr>
              <a:t>The </a:t>
            </a:r>
            <a:r>
              <a:rPr lang="en-US" sz="2200" dirty="0">
                <a:solidFill>
                  <a:srgbClr val="000066"/>
                </a:solidFill>
              </a:rPr>
              <a:t>task force emphasized the importance for the health professional to adopt a patient-centered framework within a biopsychosocial perspective, to have sufficient</a:t>
            </a:r>
            <a:r>
              <a:rPr lang="nl-NL" sz="2200" dirty="0">
                <a:solidFill>
                  <a:srgbClr val="000066"/>
                </a:solidFill>
              </a:rPr>
              <a:t> </a:t>
            </a:r>
            <a:r>
              <a:rPr lang="en-US" sz="2200" dirty="0">
                <a:solidFill>
                  <a:srgbClr val="000066"/>
                </a:solidFill>
              </a:rPr>
              <a:t> knowledge of IA and OA pathogenesis, and the</a:t>
            </a:r>
            <a:r>
              <a:rPr lang="nl-NL" sz="2200" dirty="0">
                <a:solidFill>
                  <a:srgbClr val="000066"/>
                </a:solidFill>
              </a:rPr>
              <a:t> </a:t>
            </a:r>
            <a:r>
              <a:rPr lang="en-US" sz="2200" dirty="0">
                <a:solidFill>
                  <a:srgbClr val="000066"/>
                </a:solidFill>
              </a:rPr>
              <a:t> ability to differentiate localized and generalized </a:t>
            </a:r>
            <a:r>
              <a:rPr lang="en-US" sz="2200" dirty="0" smtClean="0">
                <a:solidFill>
                  <a:srgbClr val="000066"/>
                </a:solidFill>
              </a:rPr>
              <a:t>pain.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0066"/>
                </a:solidFill>
              </a:rPr>
              <a:t>The assessment of patient needs, preferences and priorities; pain characteristics; previous and ongoing pain treatments; inflammation and joint damage; and psychological and other pain-related factors was deemed important</a:t>
            </a:r>
            <a:r>
              <a:rPr lang="en-US" sz="2200" dirty="0" smtClean="0">
                <a:solidFill>
                  <a:srgbClr val="000066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0066"/>
                </a:solidFill>
              </a:rPr>
              <a:t>Guided by </a:t>
            </a:r>
            <a:r>
              <a:rPr lang="en-US" sz="2200" dirty="0" smtClean="0">
                <a:solidFill>
                  <a:srgbClr val="000066"/>
                </a:solidFill>
              </a:rPr>
              <a:t>expressed </a:t>
            </a:r>
            <a:r>
              <a:rPr lang="en-US" sz="2200" dirty="0">
                <a:solidFill>
                  <a:srgbClr val="000066"/>
                </a:solidFill>
              </a:rPr>
              <a:t>needs of the </a:t>
            </a:r>
            <a:r>
              <a:rPr lang="en-US" sz="2200" dirty="0" smtClean="0">
                <a:solidFill>
                  <a:srgbClr val="000066"/>
                </a:solidFill>
              </a:rPr>
              <a:t>patient, the </a:t>
            </a:r>
            <a:r>
              <a:rPr lang="en-US" sz="2200" dirty="0">
                <a:solidFill>
                  <a:srgbClr val="000066"/>
                </a:solidFill>
              </a:rPr>
              <a:t>health professional’s </a:t>
            </a:r>
            <a:r>
              <a:rPr lang="en-US" sz="2200" dirty="0" smtClean="0">
                <a:solidFill>
                  <a:srgbClr val="000066"/>
                </a:solidFill>
              </a:rPr>
              <a:t>assessment, and taking </a:t>
            </a:r>
            <a:r>
              <a:rPr lang="en-US" sz="2200" dirty="0">
                <a:solidFill>
                  <a:srgbClr val="000066"/>
                </a:solidFill>
              </a:rPr>
              <a:t>into account evidence-based treatment </a:t>
            </a:r>
            <a:r>
              <a:rPr lang="en-US" sz="2200" dirty="0" smtClean="0">
                <a:solidFill>
                  <a:srgbClr val="000066"/>
                </a:solidFill>
              </a:rPr>
              <a:t>options, pain </a:t>
            </a:r>
            <a:r>
              <a:rPr lang="en-US" sz="2200" dirty="0">
                <a:solidFill>
                  <a:srgbClr val="000066"/>
                </a:solidFill>
              </a:rPr>
              <a:t>management typically includes education possibly complemented by physical activity and exercise, aids and assistive devices, psychological and social interventions, sleep hygiene education, weight management, pharmacological and joint-specific treatment options, and interdisciplinary pain management.</a:t>
            </a:r>
            <a:endParaRPr lang="en-GB" sz="2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echte verbindingslijn met pijl 23"/>
          <p:cNvCxnSpPr/>
          <p:nvPr/>
        </p:nvCxnSpPr>
        <p:spPr>
          <a:xfrm>
            <a:off x="6125579" y="1459346"/>
            <a:ext cx="3" cy="3725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6125580" y="3403562"/>
            <a:ext cx="0" cy="3725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191344" y="3814820"/>
            <a:ext cx="11809312" cy="2325046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pain management plan including one or more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(shared decision making, stepped approach)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 treatment</a:t>
            </a:r>
          </a:p>
          <a:p>
            <a:pPr marL="342900" indent="-342900" algn="ctr">
              <a:buAutoNum type="alphaLcPeriod"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434549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and exercise</a:t>
            </a:r>
          </a:p>
        </p:txBody>
      </p:sp>
      <p:sp>
        <p:nvSpPr>
          <p:cNvPr id="28" name="Rechthoek 27"/>
          <p:cNvSpPr/>
          <p:nvPr/>
        </p:nvSpPr>
        <p:spPr>
          <a:xfrm>
            <a:off x="2393167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and assistive devices</a:t>
            </a:r>
          </a:p>
        </p:txBody>
      </p:sp>
      <p:sp>
        <p:nvSpPr>
          <p:cNvPr id="29" name="Rechthoek 28"/>
          <p:cNvSpPr/>
          <p:nvPr/>
        </p:nvSpPr>
        <p:spPr>
          <a:xfrm>
            <a:off x="4351785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and social interventions</a:t>
            </a:r>
          </a:p>
        </p:txBody>
      </p:sp>
      <p:sp>
        <p:nvSpPr>
          <p:cNvPr id="30" name="Rechthoek 29"/>
          <p:cNvSpPr/>
          <p:nvPr/>
        </p:nvSpPr>
        <p:spPr>
          <a:xfrm>
            <a:off x="6310403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sp>
        <p:nvSpPr>
          <p:cNvPr id="31" name="Rechthoek 30"/>
          <p:cNvSpPr/>
          <p:nvPr/>
        </p:nvSpPr>
        <p:spPr>
          <a:xfrm>
            <a:off x="8269021" y="5707818"/>
            <a:ext cx="1629003" cy="92850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management</a:t>
            </a:r>
          </a:p>
        </p:txBody>
      </p:sp>
      <p:sp>
        <p:nvSpPr>
          <p:cNvPr id="32" name="Rechthoek 31"/>
          <p:cNvSpPr/>
          <p:nvPr/>
        </p:nvSpPr>
        <p:spPr>
          <a:xfrm>
            <a:off x="191344" y="1844824"/>
            <a:ext cx="11809312" cy="1771048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Patients’ needs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preferences,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marL="257175" indent="-257175" algn="ctr">
              <a:buFontTx/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and ongoing pain treatments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and joint damage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Pain-related (biopsychosocial) factors that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need attention</a:t>
            </a:r>
          </a:p>
        </p:txBody>
      </p:sp>
      <p:sp>
        <p:nvSpPr>
          <p:cNvPr id="33" name="Rechthoek 32"/>
          <p:cNvSpPr/>
          <p:nvPr/>
        </p:nvSpPr>
        <p:spPr>
          <a:xfrm>
            <a:off x="191339" y="151826"/>
            <a:ext cx="11809319" cy="1494049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principles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Patient-centered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ramework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Biopsychosocial perspective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inflammatory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arthritis and osteoarthritis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 localized and generalized pain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10227638" y="5707818"/>
            <a:ext cx="1629003" cy="9285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&amp; joint-specific management</a:t>
            </a:r>
          </a:p>
        </p:txBody>
      </p:sp>
    </p:spTree>
    <p:extLst>
      <p:ext uri="{BB962C8B-B14F-4D97-AF65-F5344CB8AC3E}">
        <p14:creationId xmlns:p14="http://schemas.microsoft.com/office/powerpoint/2010/main" val="2882712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0099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FF3399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99663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00CC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487488" y="1587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en-US" sz="4400" b="1" dirty="0">
                <a:solidFill>
                  <a:srgbClr val="3366CC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Thanks for your attention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77" y="1686992"/>
            <a:ext cx="966142" cy="1208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88" y="3080913"/>
            <a:ext cx="1084978" cy="1242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41" y="4509121"/>
            <a:ext cx="1224483" cy="1224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7" y="4509469"/>
            <a:ext cx="1224135" cy="1224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77" y="1686993"/>
            <a:ext cx="1204969" cy="1204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50" y="3083534"/>
            <a:ext cx="1237740" cy="1237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23" y="1686993"/>
            <a:ext cx="1007275" cy="1219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37" y="1686992"/>
            <a:ext cx="872461" cy="1237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63" y="4509467"/>
            <a:ext cx="1224137" cy="1224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75" y="3090337"/>
            <a:ext cx="1224137" cy="1224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95" y="3090164"/>
            <a:ext cx="878816" cy="1224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70" y="3090337"/>
            <a:ext cx="1224134" cy="1224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52" y="4509121"/>
            <a:ext cx="1224483" cy="1224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00" y="1686993"/>
            <a:ext cx="1208357" cy="1208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28" y="4509815"/>
            <a:ext cx="917841" cy="1223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090336"/>
            <a:ext cx="1224136" cy="1224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70" y="1686993"/>
            <a:ext cx="1215973" cy="1224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70" y="4509121"/>
            <a:ext cx="856142" cy="12244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48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1855789" y="11663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Objective of the task force</a:t>
            </a:r>
          </a:p>
        </p:txBody>
      </p:sp>
      <p:sp>
        <p:nvSpPr>
          <p:cNvPr id="9" name="Text Box 1101"/>
          <p:cNvSpPr txBox="1">
            <a:spLocks noChangeArrowheads="1"/>
          </p:cNvSpPr>
          <p:nvPr/>
        </p:nvSpPr>
        <p:spPr bwMode="auto">
          <a:xfrm>
            <a:off x="2135559" y="955169"/>
            <a:ext cx="871296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>
              <a:buAutoNum type="arabicParenR"/>
            </a:pPr>
            <a:r>
              <a:rPr lang="en-GB" sz="2800" dirty="0" smtClean="0">
                <a:solidFill>
                  <a:srgbClr val="000066"/>
                </a:solidFill>
              </a:rPr>
              <a:t>To </a:t>
            </a:r>
            <a:r>
              <a:rPr lang="en-GB" sz="2800" dirty="0">
                <a:solidFill>
                  <a:srgbClr val="000066"/>
                </a:solidFill>
              </a:rPr>
              <a:t>identify the scientific evidence associated with the benefits of the health </a:t>
            </a:r>
            <a:r>
              <a:rPr lang="en-GB" sz="2800" dirty="0" smtClean="0">
                <a:solidFill>
                  <a:srgbClr val="000066"/>
                </a:solidFill>
              </a:rPr>
              <a:t>professional approach </a:t>
            </a:r>
            <a:r>
              <a:rPr lang="en-GB" sz="2800" dirty="0">
                <a:solidFill>
                  <a:srgbClr val="000066"/>
                </a:solidFill>
              </a:rPr>
              <a:t>to pain management for people with inflammatory arthritis (IA)</a:t>
            </a:r>
            <a:r>
              <a:rPr lang="en-GB" sz="2800" b="1" dirty="0">
                <a:solidFill>
                  <a:srgbClr val="000066"/>
                </a:solidFill>
              </a:rPr>
              <a:t>*</a:t>
            </a:r>
            <a:r>
              <a:rPr lang="en-GB" sz="2800" dirty="0">
                <a:solidFill>
                  <a:srgbClr val="000066"/>
                </a:solidFill>
              </a:rPr>
              <a:t> and osteoarthritis (OA</a:t>
            </a:r>
            <a:r>
              <a:rPr lang="en-GB" sz="2800" dirty="0" smtClean="0">
                <a:solidFill>
                  <a:srgbClr val="000066"/>
                </a:solidFill>
              </a:rPr>
              <a:t>).</a:t>
            </a:r>
          </a:p>
          <a:p>
            <a:pPr marL="514350" indent="-514350">
              <a:buFontTx/>
              <a:buAutoNum type="arabicParenR"/>
            </a:pPr>
            <a:r>
              <a:rPr lang="en-GB" sz="2800" dirty="0" smtClean="0">
                <a:solidFill>
                  <a:srgbClr val="000066"/>
                </a:solidFill>
              </a:rPr>
              <a:t>To </a:t>
            </a:r>
            <a:r>
              <a:rPr lang="en-GB" sz="2800" dirty="0">
                <a:solidFill>
                  <a:srgbClr val="000066"/>
                </a:solidFill>
              </a:rPr>
              <a:t>provide recommendations</a:t>
            </a:r>
            <a:r>
              <a:rPr lang="en-GB" sz="2800" i="1" dirty="0">
                <a:solidFill>
                  <a:srgbClr val="000066"/>
                </a:solidFill>
              </a:rPr>
              <a:t> </a:t>
            </a:r>
            <a:r>
              <a:rPr lang="en-GB" sz="2800" dirty="0">
                <a:solidFill>
                  <a:srgbClr val="000066"/>
                </a:solidFill>
              </a:rPr>
              <a:t>that enable health professionals in rheumatology to provide knowledgeable pain management support for people with IA and OA</a:t>
            </a:r>
            <a:r>
              <a:rPr lang="en-GB" sz="2800" dirty="0" smtClean="0">
                <a:solidFill>
                  <a:srgbClr val="000066"/>
                </a:solidFill>
              </a:rPr>
              <a:t>.</a:t>
            </a:r>
          </a:p>
          <a:p>
            <a:pPr marL="396000" indent="-396000"/>
            <a:endParaRPr lang="en-GB" sz="2800" dirty="0">
              <a:solidFill>
                <a:srgbClr val="000066"/>
              </a:solidFill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2135559" y="5069066"/>
            <a:ext cx="7848872" cy="1024231"/>
            <a:chOff x="539552" y="4997057"/>
            <a:chExt cx="7848872" cy="1024231"/>
          </a:xfrm>
        </p:grpSpPr>
        <p:sp>
          <p:nvSpPr>
            <p:cNvPr id="3" name="Tekstvak 2"/>
            <p:cNvSpPr txBox="1"/>
            <p:nvPr/>
          </p:nvSpPr>
          <p:spPr>
            <a:xfrm>
              <a:off x="899592" y="5067181"/>
              <a:ext cx="74888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rheumatoid arthritis, </a:t>
              </a:r>
              <a:r>
                <a:rPr lang="en-US" sz="2800" dirty="0" err="1">
                  <a:solidFill>
                    <a:srgbClr val="C00000"/>
                  </a:solidFill>
                </a:rPr>
                <a:t>spondyloarthropathies</a:t>
              </a:r>
              <a:r>
                <a:rPr lang="en-US" sz="2800" dirty="0">
                  <a:solidFill>
                    <a:srgbClr val="C00000"/>
                  </a:solidFill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</a:rPr>
                <a:t>psoriatric</a:t>
              </a:r>
              <a:r>
                <a:rPr lang="en-US" sz="2800" dirty="0">
                  <a:solidFill>
                    <a:srgbClr val="C00000"/>
                  </a:solidFill>
                </a:rPr>
                <a:t> arthritis</a:t>
              </a: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539552" y="4997057"/>
              <a:ext cx="364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</a:rPr>
                <a:t>*</a:t>
              </a:r>
            </a:p>
          </p:txBody>
        </p:sp>
      </p:grpSp>
      <p:sp>
        <p:nvSpPr>
          <p:cNvPr id="6" name="Tekstvak 5"/>
          <p:cNvSpPr txBox="1"/>
          <p:nvPr/>
        </p:nvSpPr>
        <p:spPr>
          <a:xfrm>
            <a:off x="2135559" y="2796674"/>
            <a:ext cx="850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indent="-396000"/>
            <a:endParaRPr lang="en-US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0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0" y="116632"/>
            <a:ext cx="1219199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Methods</a:t>
            </a:r>
          </a:p>
        </p:txBody>
      </p:sp>
      <p:sp>
        <p:nvSpPr>
          <p:cNvPr id="9" name="Text Box 1101"/>
          <p:cNvSpPr txBox="1">
            <a:spLocks noChangeArrowheads="1"/>
          </p:cNvSpPr>
          <p:nvPr/>
        </p:nvSpPr>
        <p:spPr bwMode="auto">
          <a:xfrm>
            <a:off x="1947862" y="1225199"/>
            <a:ext cx="8296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66"/>
                </a:solidFill>
              </a:rPr>
              <a:t>Standardised</a:t>
            </a:r>
            <a:r>
              <a:rPr lang="en-US" sz="2800" dirty="0">
                <a:solidFill>
                  <a:srgbClr val="000066"/>
                </a:solidFill>
              </a:rPr>
              <a:t> operating procedures for </a:t>
            </a:r>
            <a:r>
              <a:rPr lang="en-US" sz="2800" dirty="0" err="1">
                <a:solidFill>
                  <a:srgbClr val="000066"/>
                </a:solidFill>
              </a:rPr>
              <a:t>eular</a:t>
            </a:r>
            <a:r>
              <a:rPr lang="en-US" sz="2800" dirty="0">
                <a:solidFill>
                  <a:srgbClr val="000066"/>
                </a:solidFill>
              </a:rPr>
              <a:t>-endorsed recommendations (Van der </a:t>
            </a:r>
            <a:r>
              <a:rPr lang="en-US" sz="2800" dirty="0" err="1">
                <a:solidFill>
                  <a:srgbClr val="000066"/>
                </a:solidFill>
              </a:rPr>
              <a:t>Heijde</a:t>
            </a:r>
            <a:r>
              <a:rPr lang="en-US" sz="2800" dirty="0">
                <a:solidFill>
                  <a:srgbClr val="000066"/>
                </a:solidFill>
              </a:rPr>
              <a:t> et al. Ann Rheum Dis 2015;74:8-13).</a:t>
            </a:r>
            <a:endParaRPr lang="en-GB" sz="2800" dirty="0">
              <a:solidFill>
                <a:srgbClr val="000066"/>
              </a:solidFill>
            </a:endParaRPr>
          </a:p>
        </p:txBody>
      </p:sp>
      <p:sp>
        <p:nvSpPr>
          <p:cNvPr id="4" name="Text Box 1101"/>
          <p:cNvSpPr txBox="1">
            <a:spLocks noChangeArrowheads="1"/>
          </p:cNvSpPr>
          <p:nvPr/>
        </p:nvSpPr>
        <p:spPr bwMode="auto">
          <a:xfrm>
            <a:off x="1415479" y="4779149"/>
            <a:ext cx="93610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66"/>
                </a:solidFill>
              </a:rPr>
              <a:t>This involves a combination of </a:t>
            </a:r>
            <a:r>
              <a:rPr lang="en-US" sz="2800" dirty="0">
                <a:solidFill>
                  <a:srgbClr val="C00000"/>
                </a:solidFill>
              </a:rPr>
              <a:t>systematic literature review </a:t>
            </a:r>
            <a:r>
              <a:rPr lang="en-US" sz="2800" dirty="0">
                <a:solidFill>
                  <a:srgbClr val="000066"/>
                </a:solidFill>
              </a:rPr>
              <a:t>(C</a:t>
            </a:r>
            <a:r>
              <a:rPr lang="en-GB" sz="2800" dirty="0" err="1">
                <a:solidFill>
                  <a:srgbClr val="000066"/>
                </a:solidFill>
              </a:rPr>
              <a:t>écile</a:t>
            </a:r>
            <a:r>
              <a:rPr lang="en-GB" sz="2800" dirty="0">
                <a:solidFill>
                  <a:srgbClr val="000066"/>
                </a:solidFill>
              </a:rPr>
              <a:t> Overman)</a:t>
            </a:r>
            <a:r>
              <a:rPr lang="en-GB" sz="2800" dirty="0"/>
              <a:t> </a:t>
            </a:r>
            <a:r>
              <a:rPr lang="en-US" sz="2800" dirty="0">
                <a:solidFill>
                  <a:srgbClr val="000066"/>
                </a:solidFill>
              </a:rPr>
              <a:t>and </a:t>
            </a:r>
            <a:r>
              <a:rPr lang="en-US" sz="2800" dirty="0">
                <a:solidFill>
                  <a:srgbClr val="C00000"/>
                </a:solidFill>
              </a:rPr>
              <a:t>clinical expertise </a:t>
            </a:r>
            <a:r>
              <a:rPr lang="en-US" sz="2800" dirty="0">
                <a:solidFill>
                  <a:srgbClr val="000066"/>
                </a:solidFill>
              </a:rPr>
              <a:t>(task force).</a:t>
            </a:r>
            <a:endParaRPr lang="en-GB" sz="2800" dirty="0">
              <a:solidFill>
                <a:srgbClr val="000066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44" y="2471554"/>
            <a:ext cx="7998910" cy="2160240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0" y="819914"/>
            <a:ext cx="407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1784632" y="819914"/>
            <a:ext cx="4073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27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Scope as defined by task force</a:t>
            </a:r>
          </a:p>
        </p:txBody>
      </p:sp>
      <p:sp>
        <p:nvSpPr>
          <p:cNvPr id="9" name="Text Box 1101"/>
          <p:cNvSpPr txBox="1">
            <a:spLocks noChangeArrowheads="1"/>
          </p:cNvSpPr>
          <p:nvPr/>
        </p:nvSpPr>
        <p:spPr bwMode="auto">
          <a:xfrm>
            <a:off x="1908075" y="1052737"/>
            <a:ext cx="8296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en-US" sz="2800" b="1" dirty="0">
                <a:solidFill>
                  <a:srgbClr val="000066"/>
                </a:solidFill>
              </a:rPr>
              <a:t>Target users</a:t>
            </a:r>
          </a:p>
          <a:p>
            <a:pPr marL="241200" algn="ctr"/>
            <a:r>
              <a:rPr lang="en-US" sz="2800" dirty="0">
                <a:solidFill>
                  <a:srgbClr val="000066"/>
                </a:solidFill>
              </a:rPr>
              <a:t>Health professionals in the field of rheumatology, including rheumatologists.</a:t>
            </a:r>
            <a:endParaRPr lang="nl-NL" sz="2800" b="1" dirty="0">
              <a:solidFill>
                <a:srgbClr val="000066"/>
              </a:solidFill>
            </a:endParaRPr>
          </a:p>
        </p:txBody>
      </p:sp>
      <p:sp>
        <p:nvSpPr>
          <p:cNvPr id="4" name="Text Box 1101"/>
          <p:cNvSpPr txBox="1">
            <a:spLocks noChangeArrowheads="1"/>
          </p:cNvSpPr>
          <p:nvPr/>
        </p:nvSpPr>
        <p:spPr bwMode="auto">
          <a:xfrm>
            <a:off x="1908075" y="2551771"/>
            <a:ext cx="8296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en-US" sz="2800" b="1" dirty="0">
                <a:solidFill>
                  <a:srgbClr val="000066"/>
                </a:solidFill>
              </a:rPr>
              <a:t>Target population </a:t>
            </a:r>
          </a:p>
          <a:p>
            <a:pPr marL="241200" algn="ctr"/>
            <a:r>
              <a:rPr lang="en-US" sz="2800" dirty="0">
                <a:solidFill>
                  <a:srgbClr val="000066"/>
                </a:solidFill>
              </a:rPr>
              <a:t>Patients with osteoarthritis and patients with inflammatory arthritis (rheumatoid arthritis, </a:t>
            </a:r>
            <a:r>
              <a:rPr lang="en-US" sz="2800" dirty="0" err="1">
                <a:solidFill>
                  <a:srgbClr val="000066"/>
                </a:solidFill>
              </a:rPr>
              <a:t>spondyloarthropathies</a:t>
            </a:r>
            <a:r>
              <a:rPr lang="en-US" sz="2800" dirty="0">
                <a:solidFill>
                  <a:srgbClr val="000066"/>
                </a:solidFill>
              </a:rPr>
              <a:t>, and psoriatic arthritis).</a:t>
            </a:r>
          </a:p>
        </p:txBody>
      </p:sp>
      <p:sp>
        <p:nvSpPr>
          <p:cNvPr id="5" name="Text Box 1101"/>
          <p:cNvSpPr txBox="1">
            <a:spLocks noChangeArrowheads="1"/>
          </p:cNvSpPr>
          <p:nvPr/>
        </p:nvSpPr>
        <p:spPr bwMode="auto">
          <a:xfrm>
            <a:off x="1703512" y="4491118"/>
            <a:ext cx="87849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en-US" sz="2800" b="1" dirty="0">
                <a:solidFill>
                  <a:srgbClr val="000066"/>
                </a:solidFill>
              </a:rPr>
              <a:t>Primary outcome in systematic literature review </a:t>
            </a:r>
          </a:p>
          <a:p>
            <a:pPr marL="241200" algn="ctr"/>
            <a:r>
              <a:rPr lang="en-US" sz="2800" dirty="0">
                <a:solidFill>
                  <a:srgbClr val="000066"/>
                </a:solidFill>
              </a:rPr>
              <a:t>Pain (however, the outcome of pain management also includes functioning and well-being)</a:t>
            </a:r>
            <a:endParaRPr lang="nl-NL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1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1775521" y="116633"/>
            <a:ext cx="856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C00000"/>
                </a:solidFill>
              </a:rPr>
              <a:t>Systematic literature review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Text Box 1101"/>
          <p:cNvSpPr txBox="1">
            <a:spLocks noChangeArrowheads="1"/>
          </p:cNvSpPr>
          <p:nvPr/>
        </p:nvSpPr>
        <p:spPr bwMode="auto">
          <a:xfrm>
            <a:off x="1908075" y="1052737"/>
            <a:ext cx="8296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en-US" sz="2800" b="1" dirty="0" smtClean="0">
                <a:solidFill>
                  <a:srgbClr val="000066"/>
                </a:solidFill>
              </a:rPr>
              <a:t>Bibliographic databases</a:t>
            </a:r>
            <a:endParaRPr lang="en-US" sz="2800" b="1" dirty="0">
              <a:solidFill>
                <a:srgbClr val="000066"/>
              </a:solidFill>
            </a:endParaRPr>
          </a:p>
          <a:p>
            <a:pPr marL="241200" algn="ctr"/>
            <a:r>
              <a:rPr lang="en-US" sz="2800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Cochrane</a:t>
            </a:r>
            <a:r>
              <a:rPr lang="en-US" sz="28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Embase</a:t>
            </a:r>
            <a:r>
              <a:rPr lang="en-US" sz="28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PsycINFo</a:t>
            </a:r>
            <a:r>
              <a:rPr lang="en-US" sz="28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PubMed, Scopus, </a:t>
            </a:r>
            <a:r>
              <a:rPr lang="en-US" sz="2800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Web </a:t>
            </a:r>
            <a:r>
              <a:rPr lang="en-US" sz="28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Science</a:t>
            </a:r>
            <a:endParaRPr lang="nl-NL" sz="2800" b="1" dirty="0">
              <a:solidFill>
                <a:srgbClr val="000066"/>
              </a:solidFill>
            </a:endParaRPr>
          </a:p>
        </p:txBody>
      </p:sp>
      <p:sp>
        <p:nvSpPr>
          <p:cNvPr id="4" name="Text Box 1101"/>
          <p:cNvSpPr txBox="1">
            <a:spLocks noChangeArrowheads="1"/>
          </p:cNvSpPr>
          <p:nvPr/>
        </p:nvSpPr>
        <p:spPr bwMode="auto">
          <a:xfrm>
            <a:off x="1908075" y="2551771"/>
            <a:ext cx="8296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en-US" sz="2800" b="1" dirty="0">
                <a:solidFill>
                  <a:srgbClr val="000066"/>
                </a:solidFill>
              </a:rPr>
              <a:t>Target population </a:t>
            </a:r>
          </a:p>
          <a:p>
            <a:pPr marL="241200" algn="ctr"/>
            <a:r>
              <a:rPr lang="en-US" sz="2800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Diseases </a:t>
            </a:r>
            <a:r>
              <a:rPr lang="en-US" sz="28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interest in the </a:t>
            </a:r>
            <a:r>
              <a:rPr lang="en-US" sz="2800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title, word </a:t>
            </a:r>
            <a:r>
              <a:rPr lang="en-US" sz="28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‘pain’ and a word referring to a mode of intervention or care in the </a:t>
            </a:r>
            <a:r>
              <a:rPr lang="en-US" sz="2800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title, </a:t>
            </a:r>
            <a:r>
              <a:rPr lang="en-US" sz="28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abstract, or key words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5" name="Text Box 1101"/>
          <p:cNvSpPr txBox="1">
            <a:spLocks noChangeArrowheads="1"/>
          </p:cNvSpPr>
          <p:nvPr/>
        </p:nvSpPr>
        <p:spPr bwMode="auto">
          <a:xfrm>
            <a:off x="1703512" y="4491118"/>
            <a:ext cx="87849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41200" algn="ctr"/>
            <a:r>
              <a:rPr lang="en-US" sz="2800" b="1" dirty="0" smtClean="0">
                <a:solidFill>
                  <a:srgbClr val="000066"/>
                </a:solidFill>
              </a:rPr>
              <a:t>The search was limited to: </a:t>
            </a:r>
            <a:endParaRPr lang="en-US" sz="2800" b="1" dirty="0">
              <a:solidFill>
                <a:srgbClr val="000066"/>
              </a:solidFill>
            </a:endParaRPr>
          </a:p>
          <a:p>
            <a:pPr algn="ctr"/>
            <a:r>
              <a:rPr lang="en-US" sz="2800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Systematic </a:t>
            </a:r>
            <a:r>
              <a:rPr lang="en-US" sz="2800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reviews, meta-analyses, (practice) guidelines and recommendations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1458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88744" y="206999"/>
            <a:ext cx="2514599" cy="7349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found in multiple bibliographic systems using specified keywords 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2914)</a:t>
            </a:r>
          </a:p>
        </p:txBody>
      </p:sp>
      <p:sp>
        <p:nvSpPr>
          <p:cNvPr id="5" name="Rechthoek 4"/>
          <p:cNvSpPr/>
          <p:nvPr/>
        </p:nvSpPr>
        <p:spPr>
          <a:xfrm>
            <a:off x="3288744" y="1466224"/>
            <a:ext cx="2514599" cy="4895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 and abstracts screened 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1569)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288744" y="2480015"/>
            <a:ext cx="2514599" cy="4895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management specified 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451)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288744" y="3493806"/>
            <a:ext cx="2514599" cy="4895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Searched for full texts</a:t>
            </a:r>
          </a:p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214)</a:t>
            </a:r>
          </a:p>
        </p:txBody>
      </p:sp>
      <p:sp>
        <p:nvSpPr>
          <p:cNvPr id="17" name="Rechthoek 16"/>
          <p:cNvSpPr/>
          <p:nvPr/>
        </p:nvSpPr>
        <p:spPr>
          <a:xfrm>
            <a:off x="3288744" y="4507597"/>
            <a:ext cx="2514599" cy="4895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text obtained</a:t>
            </a:r>
          </a:p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197)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288744" y="5521389"/>
            <a:ext cx="2514599" cy="7183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in systematic literature review</a:t>
            </a:r>
          </a:p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184)</a:t>
            </a:r>
          </a:p>
        </p:txBody>
      </p:sp>
      <p:sp>
        <p:nvSpPr>
          <p:cNvPr id="19" name="Rechthoek 18"/>
          <p:cNvSpPr/>
          <p:nvPr/>
        </p:nvSpPr>
        <p:spPr>
          <a:xfrm>
            <a:off x="6440512" y="916627"/>
            <a:ext cx="2514599" cy="4895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 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1345)</a:t>
            </a:r>
          </a:p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Duplicates</a:t>
            </a:r>
          </a:p>
        </p:txBody>
      </p:sp>
      <p:sp>
        <p:nvSpPr>
          <p:cNvPr id="20" name="Rechthoek 19"/>
          <p:cNvSpPr/>
          <p:nvPr/>
        </p:nvSpPr>
        <p:spPr>
          <a:xfrm>
            <a:off x="6440512" y="1845015"/>
            <a:ext cx="2514599" cy="4895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 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1118)</a:t>
            </a:r>
          </a:p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meeting inclusion criteria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440512" y="2773403"/>
            <a:ext cx="2514599" cy="9165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 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237)</a:t>
            </a:r>
          </a:p>
          <a:p>
            <a:pPr algn="ctr"/>
            <a:r>
              <a:rPr lang="nl-NL" sz="1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</a:t>
            </a:r>
            <a:r>
              <a:rPr lang="nl-NL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nl-NL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nl-NL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l-NL" sz="1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nutraceuticals</a:t>
            </a:r>
            <a:r>
              <a:rPr lang="nl-NL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nl-NL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9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  <a:endParaRPr lang="nl-NL" sz="139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6440512" y="4128811"/>
            <a:ext cx="2514599" cy="4895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 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17)</a:t>
            </a:r>
          </a:p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full text available</a:t>
            </a:r>
          </a:p>
        </p:txBody>
      </p:sp>
      <p:sp>
        <p:nvSpPr>
          <p:cNvPr id="23" name="Rechthoek 22"/>
          <p:cNvSpPr/>
          <p:nvPr/>
        </p:nvSpPr>
        <p:spPr>
          <a:xfrm>
            <a:off x="6440512" y="5057199"/>
            <a:ext cx="2514599" cy="4895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 (</a:t>
            </a:r>
            <a:r>
              <a:rPr lang="en-US" sz="139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13)</a:t>
            </a:r>
          </a:p>
          <a:p>
            <a:pPr algn="ctr"/>
            <a:r>
              <a:rPr lang="en-US" sz="139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meeting inclusion criteria</a:t>
            </a:r>
          </a:p>
        </p:txBody>
      </p:sp>
      <p:cxnSp>
        <p:nvCxnSpPr>
          <p:cNvPr id="25" name="Rechte verbindingslijn met pijl 24"/>
          <p:cNvCxnSpPr>
            <a:stCxn id="4" idx="2"/>
            <a:endCxn id="5" idx="0"/>
          </p:cNvCxnSpPr>
          <p:nvPr/>
        </p:nvCxnSpPr>
        <p:spPr>
          <a:xfrm>
            <a:off x="4546044" y="941981"/>
            <a:ext cx="0" cy="5242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>
            <a:stCxn id="5" idx="2"/>
            <a:endCxn id="15" idx="0"/>
          </p:cNvCxnSpPr>
          <p:nvPr/>
        </p:nvCxnSpPr>
        <p:spPr>
          <a:xfrm>
            <a:off x="4546044" y="1955772"/>
            <a:ext cx="0" cy="5242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>
            <a:stCxn id="15" idx="2"/>
            <a:endCxn id="16" idx="0"/>
          </p:cNvCxnSpPr>
          <p:nvPr/>
        </p:nvCxnSpPr>
        <p:spPr>
          <a:xfrm>
            <a:off x="4546044" y="2969563"/>
            <a:ext cx="0" cy="5242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16" idx="2"/>
            <a:endCxn id="17" idx="0"/>
          </p:cNvCxnSpPr>
          <p:nvPr/>
        </p:nvCxnSpPr>
        <p:spPr>
          <a:xfrm>
            <a:off x="4546044" y="3983354"/>
            <a:ext cx="0" cy="5242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stCxn id="17" idx="2"/>
            <a:endCxn id="18" idx="0"/>
          </p:cNvCxnSpPr>
          <p:nvPr/>
        </p:nvCxnSpPr>
        <p:spPr>
          <a:xfrm>
            <a:off x="4546044" y="4997145"/>
            <a:ext cx="0" cy="5242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H="1" flipV="1">
            <a:off x="4546043" y="1202680"/>
            <a:ext cx="1888079" cy="284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 flipH="1" flipV="1">
            <a:off x="4547774" y="2216471"/>
            <a:ext cx="1888079" cy="284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H="1" flipV="1">
            <a:off x="4544305" y="3230262"/>
            <a:ext cx="1888079" cy="284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flipH="1" flipV="1">
            <a:off x="4551237" y="4244053"/>
            <a:ext cx="1888079" cy="284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H="1" flipV="1">
            <a:off x="4547768" y="5257844"/>
            <a:ext cx="1888079" cy="284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echte verbindingslijn met pijl 15"/>
          <p:cNvCxnSpPr/>
          <p:nvPr/>
        </p:nvCxnSpPr>
        <p:spPr>
          <a:xfrm>
            <a:off x="6125579" y="1459346"/>
            <a:ext cx="3" cy="37252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6125580" y="3403562"/>
            <a:ext cx="0" cy="3725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191344" y="3814820"/>
            <a:ext cx="11809312" cy="2325046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pain management plan including one or more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(shared decision making, stepped approach)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options</a:t>
            </a:r>
          </a:p>
          <a:p>
            <a:pPr marL="342900" indent="-342900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 treatment</a:t>
            </a:r>
          </a:p>
          <a:p>
            <a:pPr marL="342900" indent="-342900" algn="ctr">
              <a:buAutoNum type="alphaLcPeriod"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434549" y="5707818"/>
            <a:ext cx="1629003" cy="928509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 and exercise</a:t>
            </a:r>
          </a:p>
        </p:txBody>
      </p:sp>
      <p:sp>
        <p:nvSpPr>
          <p:cNvPr id="20" name="Rechthoek 19"/>
          <p:cNvSpPr/>
          <p:nvPr/>
        </p:nvSpPr>
        <p:spPr>
          <a:xfrm>
            <a:off x="2393167" y="5707818"/>
            <a:ext cx="1629003" cy="928509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and assistive devices</a:t>
            </a:r>
          </a:p>
        </p:txBody>
      </p:sp>
      <p:sp>
        <p:nvSpPr>
          <p:cNvPr id="21" name="Rechthoek 20"/>
          <p:cNvSpPr/>
          <p:nvPr/>
        </p:nvSpPr>
        <p:spPr>
          <a:xfrm>
            <a:off x="4351785" y="5707818"/>
            <a:ext cx="1629003" cy="928509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and social interventions</a:t>
            </a:r>
          </a:p>
        </p:txBody>
      </p:sp>
      <p:sp>
        <p:nvSpPr>
          <p:cNvPr id="22" name="Rechthoek 21"/>
          <p:cNvSpPr/>
          <p:nvPr/>
        </p:nvSpPr>
        <p:spPr>
          <a:xfrm>
            <a:off x="6310403" y="5707818"/>
            <a:ext cx="1629003" cy="928509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</p:txBody>
      </p:sp>
      <p:sp>
        <p:nvSpPr>
          <p:cNvPr id="23" name="Rechthoek 22"/>
          <p:cNvSpPr/>
          <p:nvPr/>
        </p:nvSpPr>
        <p:spPr>
          <a:xfrm>
            <a:off x="8269021" y="5707818"/>
            <a:ext cx="1629003" cy="928509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management</a:t>
            </a:r>
          </a:p>
        </p:txBody>
      </p:sp>
      <p:sp>
        <p:nvSpPr>
          <p:cNvPr id="24" name="Rechthoek 23"/>
          <p:cNvSpPr/>
          <p:nvPr/>
        </p:nvSpPr>
        <p:spPr>
          <a:xfrm>
            <a:off x="191344" y="1844824"/>
            <a:ext cx="11809312" cy="1771048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Patients’ needs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preferences,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marL="257175" indent="-257175" algn="ctr">
              <a:buFontTx/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and ongoing pain treatments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and joint damage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Pain-related (biopsychosocial) factors that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need attention</a:t>
            </a:r>
          </a:p>
        </p:txBody>
      </p:sp>
      <p:sp>
        <p:nvSpPr>
          <p:cNvPr id="25" name="Rechthoek 24"/>
          <p:cNvSpPr/>
          <p:nvPr/>
        </p:nvSpPr>
        <p:spPr>
          <a:xfrm>
            <a:off x="191339" y="151826"/>
            <a:ext cx="11809319" cy="1494049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54000" rIns="81000" bIns="54000" rtlCol="0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principles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Patient-centered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ramework</a:t>
            </a:r>
          </a:p>
          <a:p>
            <a:pPr marL="257175" indent="-257175" algn="ctr">
              <a:buAutoNum type="alphaL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Biopsychosocial perspective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inflammatory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arthritis and osteoarthritis</a:t>
            </a:r>
          </a:p>
          <a:p>
            <a:pPr marL="257175" indent="-257175" algn="ctr"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 localized and generalized pain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10227638" y="5707818"/>
            <a:ext cx="1629003" cy="928509"/>
          </a:xfrm>
          <a:prstGeom prst="rect">
            <a:avLst/>
          </a:prstGeom>
          <a:solidFill>
            <a:srgbClr val="F8F8F8"/>
          </a:solidFill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54000" rIns="81000" bIns="54000" rtlCol="0" anchor="ctr"/>
          <a:lstStyle/>
          <a:p>
            <a:pPr algn="ctr"/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&amp; joint-specific management</a:t>
            </a:r>
          </a:p>
        </p:txBody>
      </p:sp>
    </p:spTree>
    <p:extLst>
      <p:ext uri="{BB962C8B-B14F-4D97-AF65-F5344CB8AC3E}">
        <p14:creationId xmlns:p14="http://schemas.microsoft.com/office/powerpoint/2010/main" val="23594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</TotalTime>
  <Words>2233</Words>
  <Application>Microsoft Office PowerPoint</Application>
  <PresentationFormat>Breedbeeld</PresentationFormat>
  <Paragraphs>424</Paragraphs>
  <Slides>37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Calibri</vt:lpstr>
      <vt:lpstr>Times New Roman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Ritchie</dc:creator>
  <cp:lastModifiedBy>Rinie Geenen</cp:lastModifiedBy>
  <cp:revision>565</cp:revision>
  <dcterms:created xsi:type="dcterms:W3CDTF">2011-09-24T21:42:58Z</dcterms:created>
  <dcterms:modified xsi:type="dcterms:W3CDTF">2017-08-16T18:10:21Z</dcterms:modified>
</cp:coreProperties>
</file>