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handoutMasterIdLst>
    <p:handoutMasterId r:id="rId40"/>
  </p:handoutMasterIdLst>
  <p:sldIdLst>
    <p:sldId id="409" r:id="rId2"/>
    <p:sldId id="410" r:id="rId3"/>
    <p:sldId id="383" r:id="rId4"/>
    <p:sldId id="330" r:id="rId5"/>
    <p:sldId id="382" r:id="rId6"/>
    <p:sldId id="329" r:id="rId7"/>
    <p:sldId id="446" r:id="rId8"/>
    <p:sldId id="445" r:id="rId9"/>
    <p:sldId id="447" r:id="rId10"/>
    <p:sldId id="450" r:id="rId11"/>
    <p:sldId id="386" r:id="rId12"/>
    <p:sldId id="451" r:id="rId13"/>
    <p:sldId id="452" r:id="rId14"/>
    <p:sldId id="389" r:id="rId15"/>
    <p:sldId id="426" r:id="rId16"/>
    <p:sldId id="429" r:id="rId17"/>
    <p:sldId id="414" r:id="rId18"/>
    <p:sldId id="415" r:id="rId19"/>
    <p:sldId id="430" r:id="rId20"/>
    <p:sldId id="442" r:id="rId21"/>
    <p:sldId id="443" r:id="rId22"/>
    <p:sldId id="431" r:id="rId23"/>
    <p:sldId id="432" r:id="rId24"/>
    <p:sldId id="417" r:id="rId25"/>
    <p:sldId id="397" r:id="rId26"/>
    <p:sldId id="433" r:id="rId27"/>
    <p:sldId id="400" r:id="rId28"/>
    <p:sldId id="434" r:id="rId29"/>
    <p:sldId id="435" r:id="rId30"/>
    <p:sldId id="436" r:id="rId31"/>
    <p:sldId id="437" r:id="rId32"/>
    <p:sldId id="441" r:id="rId33"/>
    <p:sldId id="438" r:id="rId34"/>
    <p:sldId id="439" r:id="rId35"/>
    <p:sldId id="453" r:id="rId36"/>
    <p:sldId id="418" r:id="rId37"/>
    <p:sldId id="367" r:id="rId38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inie Geenen" initials="RG" lastIdx="1" clrIdx="0">
    <p:extLst>
      <p:ext uri="{19B8F6BF-5375-455C-9EA6-DF929625EA0E}">
        <p15:presenceInfo xmlns:p15="http://schemas.microsoft.com/office/powerpoint/2012/main" userId="88764a28c8f7cbeb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CC"/>
    <a:srgbClr val="CCECFF"/>
    <a:srgbClr val="66CCFF"/>
    <a:srgbClr val="3366CC"/>
    <a:srgbClr val="0066FF"/>
    <a:srgbClr val="000066"/>
    <a:srgbClr val="FFFFCC"/>
    <a:srgbClr val="0099FF"/>
    <a:srgbClr val="000099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162" autoAdjust="0"/>
    <p:restoredTop sz="94660"/>
  </p:normalViewPr>
  <p:slideViewPr>
    <p:cSldViewPr>
      <p:cViewPr varScale="1">
        <p:scale>
          <a:sx n="74" d="100"/>
          <a:sy n="74" d="100"/>
        </p:scale>
        <p:origin x="450" y="66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60" d="100"/>
          <a:sy n="60" d="100"/>
        </p:scale>
        <p:origin x="-2490" y="-78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7164F42C-21F2-4FE8-9C42-3956115BFF5A}" type="datetimeFigureOut">
              <a:rPr lang="nl-NL"/>
              <a:pPr>
                <a:defRPr/>
              </a:pPr>
              <a:t>16-8-2017</a:t>
            </a:fld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AD226451-7BEA-4C15-9E6F-1ACB5AA2575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97503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03376D50-6F71-4A15-BD59-4C0545E4292C}" type="datetimeFigureOut">
              <a:rPr lang="en-GB"/>
              <a:pPr>
                <a:defRPr/>
              </a:pPr>
              <a:t>16/08/2017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GB" noProof="0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FEDF557B-A5D7-4DE9-945F-6232FD09957A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596852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86B3BBE-C53B-43CA-9FCA-D0B51D8A325E}" type="slidenum">
              <a:rPr lang="nl-NL" smtClean="0"/>
              <a:pPr eaLnBrk="1" hangingPunct="1"/>
              <a:t>2</a:t>
            </a:fld>
            <a:endParaRPr lang="nl-NL" smtClean="0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nl-NL" smtClean="0"/>
          </a:p>
        </p:txBody>
      </p:sp>
    </p:spTree>
    <p:extLst>
      <p:ext uri="{BB962C8B-B14F-4D97-AF65-F5344CB8AC3E}">
        <p14:creationId xmlns:p14="http://schemas.microsoft.com/office/powerpoint/2010/main" val="2014338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86B3BBE-C53B-43CA-9FCA-D0B51D8A325E}" type="slidenum">
              <a:rPr lang="nl-NL" smtClean="0"/>
              <a:pPr eaLnBrk="1" hangingPunct="1"/>
              <a:t>14</a:t>
            </a:fld>
            <a:endParaRPr lang="nl-NL" smtClean="0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nl-NL" smtClean="0"/>
          </a:p>
        </p:txBody>
      </p:sp>
    </p:spTree>
    <p:extLst>
      <p:ext uri="{BB962C8B-B14F-4D97-AF65-F5344CB8AC3E}">
        <p14:creationId xmlns:p14="http://schemas.microsoft.com/office/powerpoint/2010/main" val="35997309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86B3BBE-C53B-43CA-9FCA-D0B51D8A325E}" type="slidenum">
              <a:rPr lang="nl-NL" smtClean="0"/>
              <a:pPr eaLnBrk="1" hangingPunct="1"/>
              <a:t>15</a:t>
            </a:fld>
            <a:endParaRPr lang="nl-NL" smtClean="0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nl-NL" smtClean="0"/>
          </a:p>
        </p:txBody>
      </p:sp>
    </p:spTree>
    <p:extLst>
      <p:ext uri="{BB962C8B-B14F-4D97-AF65-F5344CB8AC3E}">
        <p14:creationId xmlns:p14="http://schemas.microsoft.com/office/powerpoint/2010/main" val="16584082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86B3BBE-C53B-43CA-9FCA-D0B51D8A325E}" type="slidenum">
              <a:rPr lang="nl-NL" smtClean="0"/>
              <a:pPr eaLnBrk="1" hangingPunct="1"/>
              <a:t>16</a:t>
            </a:fld>
            <a:endParaRPr lang="nl-NL" smtClean="0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nl-NL" smtClean="0"/>
          </a:p>
        </p:txBody>
      </p:sp>
    </p:spTree>
    <p:extLst>
      <p:ext uri="{BB962C8B-B14F-4D97-AF65-F5344CB8AC3E}">
        <p14:creationId xmlns:p14="http://schemas.microsoft.com/office/powerpoint/2010/main" val="2298167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86B3BBE-C53B-43CA-9FCA-D0B51D8A325E}" type="slidenum">
              <a:rPr lang="nl-NL" smtClean="0"/>
              <a:pPr eaLnBrk="1" hangingPunct="1"/>
              <a:t>17</a:t>
            </a:fld>
            <a:endParaRPr lang="nl-NL" smtClean="0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nl-NL" smtClean="0"/>
          </a:p>
        </p:txBody>
      </p:sp>
    </p:spTree>
    <p:extLst>
      <p:ext uri="{BB962C8B-B14F-4D97-AF65-F5344CB8AC3E}">
        <p14:creationId xmlns:p14="http://schemas.microsoft.com/office/powerpoint/2010/main" val="135272250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86B3BBE-C53B-43CA-9FCA-D0B51D8A325E}" type="slidenum">
              <a:rPr lang="nl-NL" smtClean="0"/>
              <a:pPr eaLnBrk="1" hangingPunct="1"/>
              <a:t>18</a:t>
            </a:fld>
            <a:endParaRPr lang="nl-NL" smtClean="0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nl-NL" smtClean="0"/>
          </a:p>
        </p:txBody>
      </p:sp>
    </p:spTree>
    <p:extLst>
      <p:ext uri="{BB962C8B-B14F-4D97-AF65-F5344CB8AC3E}">
        <p14:creationId xmlns:p14="http://schemas.microsoft.com/office/powerpoint/2010/main" val="20842623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86B3BBE-C53B-43CA-9FCA-D0B51D8A325E}" type="slidenum">
              <a:rPr lang="nl-NL" smtClean="0"/>
              <a:pPr eaLnBrk="1" hangingPunct="1"/>
              <a:t>19</a:t>
            </a:fld>
            <a:endParaRPr lang="nl-NL" smtClean="0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nl-NL" smtClean="0"/>
          </a:p>
        </p:txBody>
      </p:sp>
    </p:spTree>
    <p:extLst>
      <p:ext uri="{BB962C8B-B14F-4D97-AF65-F5344CB8AC3E}">
        <p14:creationId xmlns:p14="http://schemas.microsoft.com/office/powerpoint/2010/main" val="219035590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86B3BBE-C53B-43CA-9FCA-D0B51D8A325E}" type="slidenum">
              <a:rPr lang="nl-NL" smtClean="0"/>
              <a:pPr eaLnBrk="1" hangingPunct="1"/>
              <a:t>20</a:t>
            </a:fld>
            <a:endParaRPr lang="nl-NL" smtClean="0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nl-NL" smtClean="0"/>
          </a:p>
        </p:txBody>
      </p:sp>
    </p:spTree>
    <p:extLst>
      <p:ext uri="{BB962C8B-B14F-4D97-AF65-F5344CB8AC3E}">
        <p14:creationId xmlns:p14="http://schemas.microsoft.com/office/powerpoint/2010/main" val="239703599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86B3BBE-C53B-43CA-9FCA-D0B51D8A325E}" type="slidenum">
              <a:rPr lang="nl-NL" smtClean="0"/>
              <a:pPr eaLnBrk="1" hangingPunct="1"/>
              <a:t>21</a:t>
            </a:fld>
            <a:endParaRPr lang="nl-NL" smtClean="0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nl-NL" smtClean="0"/>
          </a:p>
        </p:txBody>
      </p:sp>
    </p:spTree>
    <p:extLst>
      <p:ext uri="{BB962C8B-B14F-4D97-AF65-F5344CB8AC3E}">
        <p14:creationId xmlns:p14="http://schemas.microsoft.com/office/powerpoint/2010/main" val="308505565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86B3BBE-C53B-43CA-9FCA-D0B51D8A325E}" type="slidenum">
              <a:rPr lang="nl-NL" smtClean="0"/>
              <a:pPr eaLnBrk="1" hangingPunct="1"/>
              <a:t>22</a:t>
            </a:fld>
            <a:endParaRPr lang="nl-NL" smtClean="0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nl-NL" smtClean="0"/>
          </a:p>
        </p:txBody>
      </p:sp>
    </p:spTree>
    <p:extLst>
      <p:ext uri="{BB962C8B-B14F-4D97-AF65-F5344CB8AC3E}">
        <p14:creationId xmlns:p14="http://schemas.microsoft.com/office/powerpoint/2010/main" val="324199299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86B3BBE-C53B-43CA-9FCA-D0B51D8A325E}" type="slidenum">
              <a:rPr lang="nl-NL" smtClean="0"/>
              <a:pPr eaLnBrk="1" hangingPunct="1"/>
              <a:t>23</a:t>
            </a:fld>
            <a:endParaRPr lang="nl-NL" smtClean="0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nl-NL" smtClean="0"/>
          </a:p>
        </p:txBody>
      </p:sp>
    </p:spTree>
    <p:extLst>
      <p:ext uri="{BB962C8B-B14F-4D97-AF65-F5344CB8AC3E}">
        <p14:creationId xmlns:p14="http://schemas.microsoft.com/office/powerpoint/2010/main" val="262932317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86B3BBE-C53B-43CA-9FCA-D0B51D8A325E}" type="slidenum">
              <a:rPr lang="nl-NL" smtClean="0"/>
              <a:pPr eaLnBrk="1" hangingPunct="1"/>
              <a:t>3</a:t>
            </a:fld>
            <a:endParaRPr lang="nl-NL" smtClean="0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nl-NL" smtClean="0"/>
          </a:p>
        </p:txBody>
      </p:sp>
    </p:spTree>
    <p:extLst>
      <p:ext uri="{BB962C8B-B14F-4D97-AF65-F5344CB8AC3E}">
        <p14:creationId xmlns:p14="http://schemas.microsoft.com/office/powerpoint/2010/main" val="290285455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86B3BBE-C53B-43CA-9FCA-D0B51D8A325E}" type="slidenum">
              <a:rPr lang="nl-NL" smtClean="0"/>
              <a:pPr eaLnBrk="1" hangingPunct="1"/>
              <a:t>24</a:t>
            </a:fld>
            <a:endParaRPr lang="nl-NL" smtClean="0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nl-NL" smtClean="0"/>
          </a:p>
        </p:txBody>
      </p:sp>
    </p:spTree>
    <p:extLst>
      <p:ext uri="{BB962C8B-B14F-4D97-AF65-F5344CB8AC3E}">
        <p14:creationId xmlns:p14="http://schemas.microsoft.com/office/powerpoint/2010/main" val="130508218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86B3BBE-C53B-43CA-9FCA-D0B51D8A325E}" type="slidenum">
              <a:rPr lang="nl-NL" smtClean="0"/>
              <a:pPr eaLnBrk="1" hangingPunct="1"/>
              <a:t>25</a:t>
            </a:fld>
            <a:endParaRPr lang="nl-NL" smtClean="0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nl-NL" smtClean="0"/>
          </a:p>
        </p:txBody>
      </p:sp>
    </p:spTree>
    <p:extLst>
      <p:ext uri="{BB962C8B-B14F-4D97-AF65-F5344CB8AC3E}">
        <p14:creationId xmlns:p14="http://schemas.microsoft.com/office/powerpoint/2010/main" val="228927346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86B3BBE-C53B-43CA-9FCA-D0B51D8A325E}" type="slidenum">
              <a:rPr lang="nl-NL" smtClean="0"/>
              <a:pPr eaLnBrk="1" hangingPunct="1"/>
              <a:t>26</a:t>
            </a:fld>
            <a:endParaRPr lang="nl-NL" smtClean="0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nl-NL" smtClean="0"/>
          </a:p>
        </p:txBody>
      </p:sp>
    </p:spTree>
    <p:extLst>
      <p:ext uri="{BB962C8B-B14F-4D97-AF65-F5344CB8AC3E}">
        <p14:creationId xmlns:p14="http://schemas.microsoft.com/office/powerpoint/2010/main" val="245908830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86B3BBE-C53B-43CA-9FCA-D0B51D8A325E}" type="slidenum">
              <a:rPr lang="nl-NL" smtClean="0"/>
              <a:pPr eaLnBrk="1" hangingPunct="1"/>
              <a:t>27</a:t>
            </a:fld>
            <a:endParaRPr lang="nl-NL" smtClean="0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nl-NL" smtClean="0"/>
          </a:p>
        </p:txBody>
      </p:sp>
    </p:spTree>
    <p:extLst>
      <p:ext uri="{BB962C8B-B14F-4D97-AF65-F5344CB8AC3E}">
        <p14:creationId xmlns:p14="http://schemas.microsoft.com/office/powerpoint/2010/main" val="3440204871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86B3BBE-C53B-43CA-9FCA-D0B51D8A325E}" type="slidenum">
              <a:rPr lang="nl-NL" smtClean="0"/>
              <a:pPr eaLnBrk="1" hangingPunct="1"/>
              <a:t>28</a:t>
            </a:fld>
            <a:endParaRPr lang="nl-NL" smtClean="0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nl-NL" smtClean="0"/>
          </a:p>
        </p:txBody>
      </p:sp>
    </p:spTree>
    <p:extLst>
      <p:ext uri="{BB962C8B-B14F-4D97-AF65-F5344CB8AC3E}">
        <p14:creationId xmlns:p14="http://schemas.microsoft.com/office/powerpoint/2010/main" val="141160332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86B3BBE-C53B-43CA-9FCA-D0B51D8A325E}" type="slidenum">
              <a:rPr lang="nl-NL" smtClean="0"/>
              <a:pPr eaLnBrk="1" hangingPunct="1"/>
              <a:t>29</a:t>
            </a:fld>
            <a:endParaRPr lang="nl-NL" smtClean="0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nl-NL" smtClean="0"/>
          </a:p>
        </p:txBody>
      </p:sp>
    </p:spTree>
    <p:extLst>
      <p:ext uri="{BB962C8B-B14F-4D97-AF65-F5344CB8AC3E}">
        <p14:creationId xmlns:p14="http://schemas.microsoft.com/office/powerpoint/2010/main" val="241876644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86B3BBE-C53B-43CA-9FCA-D0B51D8A325E}" type="slidenum">
              <a:rPr lang="nl-NL" smtClean="0"/>
              <a:pPr eaLnBrk="1" hangingPunct="1"/>
              <a:t>30</a:t>
            </a:fld>
            <a:endParaRPr lang="nl-NL" smtClean="0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nl-NL" smtClean="0"/>
          </a:p>
        </p:txBody>
      </p:sp>
    </p:spTree>
    <p:extLst>
      <p:ext uri="{BB962C8B-B14F-4D97-AF65-F5344CB8AC3E}">
        <p14:creationId xmlns:p14="http://schemas.microsoft.com/office/powerpoint/2010/main" val="355097116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86B3BBE-C53B-43CA-9FCA-D0B51D8A325E}" type="slidenum">
              <a:rPr lang="nl-NL" smtClean="0"/>
              <a:pPr eaLnBrk="1" hangingPunct="1"/>
              <a:t>31</a:t>
            </a:fld>
            <a:endParaRPr lang="nl-NL" smtClean="0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nl-NL" smtClean="0"/>
          </a:p>
        </p:txBody>
      </p:sp>
    </p:spTree>
    <p:extLst>
      <p:ext uri="{BB962C8B-B14F-4D97-AF65-F5344CB8AC3E}">
        <p14:creationId xmlns:p14="http://schemas.microsoft.com/office/powerpoint/2010/main" val="208512885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86B3BBE-C53B-43CA-9FCA-D0B51D8A325E}" type="slidenum">
              <a:rPr lang="nl-NL" smtClean="0"/>
              <a:pPr eaLnBrk="1" hangingPunct="1"/>
              <a:t>32</a:t>
            </a:fld>
            <a:endParaRPr lang="nl-NL" smtClean="0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nl-NL" smtClean="0"/>
          </a:p>
        </p:txBody>
      </p:sp>
    </p:spTree>
    <p:extLst>
      <p:ext uri="{BB962C8B-B14F-4D97-AF65-F5344CB8AC3E}">
        <p14:creationId xmlns:p14="http://schemas.microsoft.com/office/powerpoint/2010/main" val="336604781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86B3BBE-C53B-43CA-9FCA-D0B51D8A325E}" type="slidenum">
              <a:rPr lang="nl-NL" smtClean="0"/>
              <a:pPr eaLnBrk="1" hangingPunct="1"/>
              <a:t>33</a:t>
            </a:fld>
            <a:endParaRPr lang="nl-NL" smtClean="0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nl-NL" smtClean="0"/>
          </a:p>
        </p:txBody>
      </p:sp>
    </p:spTree>
    <p:extLst>
      <p:ext uri="{BB962C8B-B14F-4D97-AF65-F5344CB8AC3E}">
        <p14:creationId xmlns:p14="http://schemas.microsoft.com/office/powerpoint/2010/main" val="2176628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86B3BBE-C53B-43CA-9FCA-D0B51D8A325E}" type="slidenum">
              <a:rPr lang="nl-NL" smtClean="0"/>
              <a:pPr eaLnBrk="1" hangingPunct="1"/>
              <a:t>4</a:t>
            </a:fld>
            <a:endParaRPr lang="nl-NL" smtClean="0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nl-NL" smtClean="0"/>
          </a:p>
        </p:txBody>
      </p:sp>
    </p:spTree>
    <p:extLst>
      <p:ext uri="{BB962C8B-B14F-4D97-AF65-F5344CB8AC3E}">
        <p14:creationId xmlns:p14="http://schemas.microsoft.com/office/powerpoint/2010/main" val="327943423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86B3BBE-C53B-43CA-9FCA-D0B51D8A325E}" type="slidenum">
              <a:rPr lang="nl-NL" smtClean="0"/>
              <a:pPr eaLnBrk="1" hangingPunct="1"/>
              <a:t>34</a:t>
            </a:fld>
            <a:endParaRPr lang="nl-NL" smtClean="0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nl-NL" smtClean="0"/>
          </a:p>
        </p:txBody>
      </p:sp>
    </p:spTree>
    <p:extLst>
      <p:ext uri="{BB962C8B-B14F-4D97-AF65-F5344CB8AC3E}">
        <p14:creationId xmlns:p14="http://schemas.microsoft.com/office/powerpoint/2010/main" val="67241838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86B3BBE-C53B-43CA-9FCA-D0B51D8A325E}" type="slidenum">
              <a:rPr lang="nl-NL" smtClean="0"/>
              <a:pPr eaLnBrk="1" hangingPunct="1"/>
              <a:t>35</a:t>
            </a:fld>
            <a:endParaRPr lang="nl-NL" smtClean="0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nl-NL" smtClean="0"/>
          </a:p>
        </p:txBody>
      </p:sp>
    </p:spTree>
    <p:extLst>
      <p:ext uri="{BB962C8B-B14F-4D97-AF65-F5344CB8AC3E}">
        <p14:creationId xmlns:p14="http://schemas.microsoft.com/office/powerpoint/2010/main" val="372188057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86B3BBE-C53B-43CA-9FCA-D0B51D8A325E}" type="slidenum">
              <a:rPr lang="nl-NL" smtClean="0"/>
              <a:pPr eaLnBrk="1" hangingPunct="1"/>
              <a:t>36</a:t>
            </a:fld>
            <a:endParaRPr lang="nl-NL" smtClean="0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nl-NL" smtClean="0"/>
          </a:p>
        </p:txBody>
      </p:sp>
    </p:spTree>
    <p:extLst>
      <p:ext uri="{BB962C8B-B14F-4D97-AF65-F5344CB8AC3E}">
        <p14:creationId xmlns:p14="http://schemas.microsoft.com/office/powerpoint/2010/main" val="3006509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86B3BBE-C53B-43CA-9FCA-D0B51D8A325E}" type="slidenum">
              <a:rPr lang="nl-NL" smtClean="0"/>
              <a:pPr eaLnBrk="1" hangingPunct="1"/>
              <a:t>5</a:t>
            </a:fld>
            <a:endParaRPr lang="nl-NL" smtClean="0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nl-NL" smtClean="0"/>
          </a:p>
        </p:txBody>
      </p:sp>
    </p:spTree>
    <p:extLst>
      <p:ext uri="{BB962C8B-B14F-4D97-AF65-F5344CB8AC3E}">
        <p14:creationId xmlns:p14="http://schemas.microsoft.com/office/powerpoint/2010/main" val="16781481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86B3BBE-C53B-43CA-9FCA-D0B51D8A325E}" type="slidenum">
              <a:rPr lang="nl-NL" smtClean="0"/>
              <a:pPr eaLnBrk="1" hangingPunct="1"/>
              <a:t>6</a:t>
            </a:fld>
            <a:endParaRPr lang="nl-NL" smtClean="0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nl-NL" smtClean="0"/>
          </a:p>
        </p:txBody>
      </p:sp>
    </p:spTree>
    <p:extLst>
      <p:ext uri="{BB962C8B-B14F-4D97-AF65-F5344CB8AC3E}">
        <p14:creationId xmlns:p14="http://schemas.microsoft.com/office/powerpoint/2010/main" val="16716647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86B3BBE-C53B-43CA-9FCA-D0B51D8A325E}" type="slidenum">
              <a:rPr lang="nl-NL" smtClean="0"/>
              <a:pPr eaLnBrk="1" hangingPunct="1"/>
              <a:t>7</a:t>
            </a:fld>
            <a:endParaRPr lang="nl-NL" smtClean="0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nl-NL" smtClean="0"/>
          </a:p>
        </p:txBody>
      </p:sp>
    </p:spTree>
    <p:extLst>
      <p:ext uri="{BB962C8B-B14F-4D97-AF65-F5344CB8AC3E}">
        <p14:creationId xmlns:p14="http://schemas.microsoft.com/office/powerpoint/2010/main" val="17893884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86B3BBE-C53B-43CA-9FCA-D0B51D8A325E}" type="slidenum">
              <a:rPr lang="nl-NL" smtClean="0"/>
              <a:pPr eaLnBrk="1" hangingPunct="1"/>
              <a:t>11</a:t>
            </a:fld>
            <a:endParaRPr lang="nl-NL" smtClean="0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nl-NL" smtClean="0"/>
          </a:p>
        </p:txBody>
      </p:sp>
    </p:spTree>
    <p:extLst>
      <p:ext uri="{BB962C8B-B14F-4D97-AF65-F5344CB8AC3E}">
        <p14:creationId xmlns:p14="http://schemas.microsoft.com/office/powerpoint/2010/main" val="19014259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86B3BBE-C53B-43CA-9FCA-D0B51D8A325E}" type="slidenum">
              <a:rPr lang="nl-NL" smtClean="0"/>
              <a:pPr eaLnBrk="1" hangingPunct="1"/>
              <a:t>12</a:t>
            </a:fld>
            <a:endParaRPr lang="nl-NL" smtClean="0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nl-NL" smtClean="0"/>
          </a:p>
        </p:txBody>
      </p:sp>
    </p:spTree>
    <p:extLst>
      <p:ext uri="{BB962C8B-B14F-4D97-AF65-F5344CB8AC3E}">
        <p14:creationId xmlns:p14="http://schemas.microsoft.com/office/powerpoint/2010/main" val="22318958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386B3BBE-C53B-43CA-9FCA-D0B51D8A325E}" type="slidenum">
              <a:rPr lang="nl-NL" smtClean="0"/>
              <a:pPr eaLnBrk="1" hangingPunct="1"/>
              <a:t>13</a:t>
            </a:fld>
            <a:endParaRPr lang="nl-NL" smtClean="0"/>
          </a:p>
        </p:txBody>
      </p:sp>
      <p:sp>
        <p:nvSpPr>
          <p:cNvPr id="40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nl-NL" smtClean="0"/>
          </a:p>
        </p:txBody>
      </p:sp>
    </p:spTree>
    <p:extLst>
      <p:ext uri="{BB962C8B-B14F-4D97-AF65-F5344CB8AC3E}">
        <p14:creationId xmlns:p14="http://schemas.microsoft.com/office/powerpoint/2010/main" val="28763845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20"/>
          <p:cNvSpPr/>
          <p:nvPr userDrawn="1"/>
        </p:nvSpPr>
        <p:spPr>
          <a:xfrm>
            <a:off x="0" y="4005263"/>
            <a:ext cx="12192000" cy="2376065"/>
          </a:xfrm>
          <a:prstGeom prst="rect">
            <a:avLst/>
          </a:prstGeom>
          <a:solidFill>
            <a:srgbClr val="33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/>
          </a:p>
        </p:txBody>
      </p:sp>
      <p:sp>
        <p:nvSpPr>
          <p:cNvPr id="3" name="Rechthoek 22"/>
          <p:cNvSpPr/>
          <p:nvPr userDrawn="1"/>
        </p:nvSpPr>
        <p:spPr>
          <a:xfrm>
            <a:off x="0" y="333376"/>
            <a:ext cx="1295400" cy="10080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/>
          </a:p>
        </p:txBody>
      </p:sp>
      <p:sp>
        <p:nvSpPr>
          <p:cNvPr id="4" name="Rechthoek 3"/>
          <p:cNvSpPr/>
          <p:nvPr userDrawn="1"/>
        </p:nvSpPr>
        <p:spPr>
          <a:xfrm>
            <a:off x="-3176" y="6381328"/>
            <a:ext cx="12192000" cy="476672"/>
          </a:xfrm>
          <a:prstGeom prst="rect">
            <a:avLst/>
          </a:prstGeom>
          <a:solidFill>
            <a:srgbClr val="3366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415327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33376"/>
            <a:ext cx="8079317" cy="12239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773239"/>
            <a:ext cx="10972800" cy="43529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1549400" cy="3857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EF5F36-66DB-4918-B8C9-5EC412F55DCD}" type="datetimeFigureOut">
              <a:rPr lang="en-GB"/>
              <a:pPr>
                <a:defRPr/>
              </a:pPr>
              <a:t>16/08/2017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56367" y="6356351"/>
            <a:ext cx="8064500" cy="3857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733" y="6356351"/>
            <a:ext cx="973667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2FA32E6-BC4C-4266-A136-C3CB1546194D}" type="slidenum">
              <a:rPr lang="en-GB"/>
              <a:pPr>
                <a:defRPr/>
              </a:pPr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27110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700809"/>
            <a:ext cx="2921429" cy="4425355"/>
          </a:xfrm>
          <a:prstGeom prst="rect">
            <a:avLst/>
          </a:prstGeom>
        </p:spPr>
        <p:txBody>
          <a:bodyPr vert="eaVert" anchor="t"/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476673"/>
            <a:ext cx="8026400" cy="5649491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1549400" cy="3857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9B3863-8EAB-4A8A-AE36-6CC4BC4E6417}" type="datetimeFigureOut">
              <a:rPr lang="en-GB"/>
              <a:pPr>
                <a:defRPr/>
              </a:pPr>
              <a:t>16/08/2017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56367" y="6356351"/>
            <a:ext cx="8064500" cy="3857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733" y="6356351"/>
            <a:ext cx="973667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2370D0-B160-495D-80E1-FC9D3DA60B43}" type="slidenum">
              <a:rPr lang="en-GB"/>
              <a:pPr>
                <a:defRPr/>
              </a:pPr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681781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smtClean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E30F36BB-B212-47D4-AA04-CB8B04B59D5F}" type="datetimeFigureOut">
              <a:rPr lang="nl-NL" smtClean="0"/>
              <a:t>16-8-2017</a:t>
            </a:fld>
            <a:endParaRPr lang="nl-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nl-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0238F5B0-F542-43EF-8850-46F90A25C15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57700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33376"/>
            <a:ext cx="8079317" cy="12239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772816"/>
            <a:ext cx="11247040" cy="435334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1549400" cy="3857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D541929-627B-4360-A06B-F078B62459D0}" type="datetimeFigureOut">
              <a:rPr lang="en-GB"/>
              <a:pPr>
                <a:defRPr/>
              </a:pPr>
              <a:t>16/08/2017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56367" y="6356351"/>
            <a:ext cx="8064500" cy="3857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733" y="6356351"/>
            <a:ext cx="973667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F888B6-8244-4DE8-81C9-A5E6360D12D1}" type="slidenum">
              <a:rPr lang="en-GB"/>
              <a:pPr>
                <a:defRPr/>
              </a:pPr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17425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1549400" cy="3857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DE8E03-F192-49D4-9B1D-0A00A6D3FC1D}" type="datetimeFigureOut">
              <a:rPr lang="en-GB"/>
              <a:pPr>
                <a:defRPr/>
              </a:pPr>
              <a:t>16/08/2017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56367" y="6356351"/>
            <a:ext cx="8064500" cy="3857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733" y="6356351"/>
            <a:ext cx="973667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CCD71A-66B1-463C-BCF6-2FA897DA34D1}" type="slidenum">
              <a:rPr lang="en-GB"/>
              <a:pPr>
                <a:defRPr/>
              </a:pPr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078151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33376"/>
            <a:ext cx="8079317" cy="12239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844825"/>
            <a:ext cx="5384800" cy="4281339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844825"/>
            <a:ext cx="5384800" cy="4281339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1549400" cy="3857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F5842DD-6DED-44E9-892D-6EDA3DC6A98D}" type="datetimeFigureOut">
              <a:rPr lang="en-GB"/>
              <a:pPr>
                <a:defRPr/>
              </a:pPr>
              <a:t>16/08/2017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56367" y="6356351"/>
            <a:ext cx="8064500" cy="3857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733" y="6356351"/>
            <a:ext cx="973667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034269-422D-485D-9733-DBDDCC51A7F5}" type="slidenum">
              <a:rPr lang="en-GB"/>
              <a:pPr>
                <a:defRPr/>
              </a:pPr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203867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33376"/>
            <a:ext cx="8079317" cy="12239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853134"/>
            <a:ext cx="5386917" cy="92779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924944"/>
            <a:ext cx="5386917" cy="320121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853134"/>
            <a:ext cx="5389033" cy="927794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924945"/>
            <a:ext cx="5389033" cy="320121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1549400" cy="3857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1BE8C5-FF62-41B6-8EAC-069494A63D2A}" type="datetimeFigureOut">
              <a:rPr lang="en-GB"/>
              <a:pPr>
                <a:defRPr/>
              </a:pPr>
              <a:t>16/08/2017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56367" y="6356351"/>
            <a:ext cx="8064500" cy="3857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733" y="6356351"/>
            <a:ext cx="973667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D853F9-E066-4E4A-BC08-86FB6C3E4582}" type="slidenum">
              <a:rPr lang="en-GB"/>
              <a:pPr>
                <a:defRPr/>
              </a:pPr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516216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33376"/>
            <a:ext cx="8079317" cy="1223963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1549400" cy="3857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5B2FD9-9D42-4010-B696-FB9644BE4EC9}" type="datetimeFigureOut">
              <a:rPr lang="en-GB"/>
              <a:pPr>
                <a:defRPr/>
              </a:pPr>
              <a:t>16/08/2017</a:t>
            </a:fld>
            <a:endParaRPr lang="en-GB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56367" y="6356351"/>
            <a:ext cx="8064500" cy="3857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733" y="6356351"/>
            <a:ext cx="973667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502BAC-9FAC-44B9-B526-54B2D8560EC2}" type="slidenum">
              <a:rPr lang="en-GB"/>
              <a:pPr>
                <a:defRPr/>
              </a:pPr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97147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1549400" cy="3857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CEAF96B-B488-4D9E-9A02-BB1F928866D5}" type="datetimeFigureOut">
              <a:rPr lang="en-GB"/>
              <a:pPr>
                <a:defRPr/>
              </a:pPr>
              <a:t>16/08/2017</a:t>
            </a:fld>
            <a:endParaRPr lang="en-GB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56367" y="6356351"/>
            <a:ext cx="8064500" cy="3857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733" y="6356351"/>
            <a:ext cx="973667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3B0741-4EFA-43D8-B449-32BBD572EBF3}" type="slidenum">
              <a:rPr lang="en-GB"/>
              <a:pPr>
                <a:defRPr/>
              </a:pPr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694017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8688" cy="1283742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1772816"/>
            <a:ext cx="6801875" cy="4353347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772816"/>
            <a:ext cx="4011084" cy="43533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1549400" cy="3857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FBB861B-1B2C-480A-87B5-0F7B1E557070}" type="datetimeFigureOut">
              <a:rPr lang="en-GB"/>
              <a:pPr>
                <a:defRPr/>
              </a:pPr>
              <a:t>16/08/2017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56367" y="6356351"/>
            <a:ext cx="8064500" cy="3857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733" y="6356351"/>
            <a:ext cx="973667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46DEF7-A923-415B-98E1-ED98D84F8770}" type="slidenum">
              <a:rPr lang="en-GB"/>
              <a:pPr>
                <a:defRPr/>
              </a:pPr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410168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9045" y="4800600"/>
            <a:ext cx="7315200" cy="566738"/>
          </a:xfrm>
          <a:prstGeom prst="rect">
            <a:avLst/>
          </a:prstGeom>
        </p:spPr>
        <p:txBody>
          <a:bodyPr/>
          <a:lstStyle>
            <a:lvl1pPr algn="l">
              <a:defRPr sz="2000" b="1"/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7435" y="612775"/>
            <a:ext cx="7315200" cy="41148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89045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1549400" cy="3857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10A1B5-7707-40B5-B02B-9E66EA9AAB98}" type="datetimeFigureOut">
              <a:rPr lang="en-GB"/>
              <a:pPr>
                <a:defRPr/>
              </a:pPr>
              <a:t>16/08/2017</a:t>
            </a:fld>
            <a:endParaRPr lang="en-GB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256367" y="6356351"/>
            <a:ext cx="8064500" cy="3857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733" y="6356351"/>
            <a:ext cx="973667" cy="365125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D782AF-7958-49FD-B35C-315841185565}" type="slidenum">
              <a:rPr lang="en-GB"/>
              <a:pPr>
                <a:defRPr/>
              </a:pPr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501509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2"/>
          <p:cNvPicPr>
            <a:picLocks noChangeAspect="1" noChangeArrowheads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350" y="0"/>
            <a:ext cx="12198351" cy="11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Rechthoek 18"/>
          <p:cNvSpPr/>
          <p:nvPr userDrawn="1"/>
        </p:nvSpPr>
        <p:spPr>
          <a:xfrm>
            <a:off x="-3176" y="-26988"/>
            <a:ext cx="12192000" cy="142876"/>
          </a:xfrm>
          <a:prstGeom prst="rect">
            <a:avLst/>
          </a:prstGeom>
          <a:solidFill>
            <a:srgbClr val="3366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/>
          </a:p>
        </p:txBody>
      </p:sp>
      <p:sp>
        <p:nvSpPr>
          <p:cNvPr id="20" name="Rechthoek 19"/>
          <p:cNvSpPr/>
          <p:nvPr userDrawn="1"/>
        </p:nvSpPr>
        <p:spPr>
          <a:xfrm>
            <a:off x="-3176" y="6381328"/>
            <a:ext cx="12192000" cy="476672"/>
          </a:xfrm>
          <a:prstGeom prst="rect">
            <a:avLst/>
          </a:prstGeom>
          <a:solidFill>
            <a:srgbClr val="3366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nl-NL" dirty="0"/>
          </a:p>
        </p:txBody>
      </p:sp>
      <p:sp>
        <p:nvSpPr>
          <p:cNvPr id="2" name="Tekstvak 1"/>
          <p:cNvSpPr txBox="1"/>
          <p:nvPr userDrawn="1"/>
        </p:nvSpPr>
        <p:spPr>
          <a:xfrm>
            <a:off x="5630969" y="6362164"/>
            <a:ext cx="93006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sz="2800" b="0" dirty="0" err="1" smtClean="0">
                <a:solidFill>
                  <a:schemeClr val="bg1"/>
                </a:solidFill>
                <a:latin typeface="+mn-lt"/>
              </a:rPr>
              <a:t>eular</a:t>
            </a:r>
            <a:endParaRPr lang="nl-NL" sz="2800" b="0" dirty="0">
              <a:solidFill>
                <a:schemeClr val="bg1"/>
              </a:solidFill>
              <a:latin typeface="+mn-lt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  <p:sldLayoutId id="2147483918" r:id="rId12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kern="1200">
          <a:solidFill>
            <a:srgbClr val="009FDB"/>
          </a:solidFill>
          <a:latin typeface="Arial" pitchFamily="34" charset="0"/>
          <a:ea typeface="+mj-ea"/>
          <a:cs typeface="Arial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009FDB"/>
          </a:solidFill>
          <a:latin typeface="Arial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009FDB"/>
          </a:solidFill>
          <a:latin typeface="Arial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009FDB"/>
          </a:solidFill>
          <a:latin typeface="Arial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009FDB"/>
          </a:solidFill>
          <a:latin typeface="Arial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rgbClr val="009FDB"/>
          </a:solidFill>
          <a:latin typeface="Arial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rgbClr val="009FDB"/>
          </a:solidFill>
          <a:latin typeface="Arial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rgbClr val="009FDB"/>
          </a:solidFill>
          <a:latin typeface="Arial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rgbClr val="009FDB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16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1400" kern="1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g"/><Relationship Id="rId13" Type="http://schemas.openxmlformats.org/officeDocument/2006/relationships/image" Target="../media/image21.jpg"/><Relationship Id="rId18" Type="http://schemas.openxmlformats.org/officeDocument/2006/relationships/image" Target="../media/image26.jpg"/><Relationship Id="rId3" Type="http://schemas.openxmlformats.org/officeDocument/2006/relationships/image" Target="../media/image11.jpg"/><Relationship Id="rId7" Type="http://schemas.openxmlformats.org/officeDocument/2006/relationships/image" Target="../media/image15.jpg"/><Relationship Id="rId12" Type="http://schemas.openxmlformats.org/officeDocument/2006/relationships/image" Target="../media/image20.jpg"/><Relationship Id="rId17" Type="http://schemas.openxmlformats.org/officeDocument/2006/relationships/image" Target="../media/image25.jpg"/><Relationship Id="rId2" Type="http://schemas.openxmlformats.org/officeDocument/2006/relationships/image" Target="../media/image10.jpeg"/><Relationship Id="rId16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11" Type="http://schemas.openxmlformats.org/officeDocument/2006/relationships/image" Target="../media/image19.jpg"/><Relationship Id="rId5" Type="http://schemas.openxmlformats.org/officeDocument/2006/relationships/image" Target="../media/image13.jpg"/><Relationship Id="rId15" Type="http://schemas.openxmlformats.org/officeDocument/2006/relationships/image" Target="../media/image23.jpg"/><Relationship Id="rId10" Type="http://schemas.openxmlformats.org/officeDocument/2006/relationships/image" Target="../media/image18.jpg"/><Relationship Id="rId19" Type="http://schemas.openxmlformats.org/officeDocument/2006/relationships/image" Target="../media/image27.png"/><Relationship Id="rId4" Type="http://schemas.openxmlformats.org/officeDocument/2006/relationships/image" Target="../media/image12.jpg"/><Relationship Id="rId9" Type="http://schemas.openxmlformats.org/officeDocument/2006/relationships/image" Target="../media/image17.jpg"/><Relationship Id="rId14" Type="http://schemas.openxmlformats.org/officeDocument/2006/relationships/image" Target="../media/image22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hthoek 8"/>
          <p:cNvSpPr/>
          <p:nvPr/>
        </p:nvSpPr>
        <p:spPr>
          <a:xfrm>
            <a:off x="0" y="-38638"/>
            <a:ext cx="12192000" cy="6896637"/>
          </a:xfrm>
          <a:prstGeom prst="rect">
            <a:avLst/>
          </a:prstGeom>
          <a:solidFill>
            <a:srgbClr val="3366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3" name="Rechthoek 2"/>
          <p:cNvSpPr/>
          <p:nvPr/>
        </p:nvSpPr>
        <p:spPr>
          <a:xfrm>
            <a:off x="0" y="1052736"/>
            <a:ext cx="12192000" cy="521683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kstvak 5"/>
          <p:cNvSpPr txBox="1"/>
          <p:nvPr/>
        </p:nvSpPr>
        <p:spPr>
          <a:xfrm>
            <a:off x="0" y="-27384"/>
            <a:ext cx="121920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solidFill>
                  <a:schemeClr val="bg1"/>
                </a:solidFill>
              </a:rPr>
              <a:t>EULAR recommendations for the health professional’s approach to pain management in inflammatory arthritis and osteoarthritis</a:t>
            </a:r>
            <a:endParaRPr lang="nl-NL" sz="2800" dirty="0">
              <a:solidFill>
                <a:schemeClr val="bg1"/>
              </a:solidFill>
            </a:endParaRPr>
          </a:p>
        </p:txBody>
      </p:sp>
      <p:sp>
        <p:nvSpPr>
          <p:cNvPr id="7" name="Tekstvak 6"/>
          <p:cNvSpPr txBox="1"/>
          <p:nvPr/>
        </p:nvSpPr>
        <p:spPr>
          <a:xfrm>
            <a:off x="1723622" y="6341258"/>
            <a:ext cx="87447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EULAR HP 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pain management task </a:t>
            </a:r>
            <a:r>
              <a:rPr lang="en-US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force (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HPR029</a:t>
            </a:r>
            <a:r>
              <a:rPr lang="en-US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nl-NL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Afbeelding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7707" y="1412777"/>
            <a:ext cx="8196587" cy="4517048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10148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Rechte verbindingslijn met pijl 15"/>
          <p:cNvCxnSpPr/>
          <p:nvPr/>
        </p:nvCxnSpPr>
        <p:spPr>
          <a:xfrm>
            <a:off x="6125579" y="1459346"/>
            <a:ext cx="3" cy="372524"/>
          </a:xfrm>
          <a:prstGeom prst="straightConnector1">
            <a:avLst/>
          </a:prstGeom>
          <a:ln w="28575">
            <a:solidFill>
              <a:schemeClr val="bg1">
                <a:lumMod val="65000"/>
              </a:schemeClr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echte verbindingslijn met pijl 16"/>
          <p:cNvCxnSpPr/>
          <p:nvPr/>
        </p:nvCxnSpPr>
        <p:spPr>
          <a:xfrm>
            <a:off x="6125580" y="3403562"/>
            <a:ext cx="0" cy="372525"/>
          </a:xfrm>
          <a:prstGeom prst="straightConnector1">
            <a:avLst/>
          </a:prstGeom>
          <a:ln w="28575">
            <a:solidFill>
              <a:schemeClr val="bg1">
                <a:lumMod val="65000"/>
              </a:schemeClr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hthoek 17"/>
          <p:cNvSpPr/>
          <p:nvPr/>
        </p:nvSpPr>
        <p:spPr>
          <a:xfrm>
            <a:off x="191344" y="3814820"/>
            <a:ext cx="11809312" cy="2325046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81000" tIns="54000" rIns="81000" bIns="54000" rtlCol="0" anchor="ctr" anchorCtr="0">
            <a:spAutoFit/>
          </a:bodyPr>
          <a:lstStyle/>
          <a:p>
            <a:pPr algn="ctr"/>
            <a:r>
              <a:rPr lang="en-US" b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Management</a:t>
            </a:r>
          </a:p>
          <a:p>
            <a:pPr algn="ctr"/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Personalized pain management plan including one or more </a:t>
            </a:r>
            <a:r>
              <a:rPr lang="en-US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management options </a:t>
            </a:r>
          </a:p>
          <a:p>
            <a:pPr algn="ctr"/>
            <a:r>
              <a:rPr lang="en-US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(shared decision making, stepped approach)</a:t>
            </a:r>
          </a:p>
          <a:p>
            <a:pPr marL="342900" indent="-342900" algn="ctr">
              <a:buAutoNum type="alphaLcPeriod"/>
            </a:pPr>
            <a:r>
              <a:rPr lang="en-US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</a:t>
            </a:r>
          </a:p>
          <a:p>
            <a:pPr marL="342900" indent="-342900" algn="ctr">
              <a:buAutoNum type="alphaLcPeriod"/>
            </a:pPr>
            <a:r>
              <a:rPr lang="en-US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Management options</a:t>
            </a:r>
          </a:p>
          <a:p>
            <a:pPr marL="342900" indent="-342900" algn="ctr">
              <a:buAutoNum type="alphaLcPeriod"/>
            </a:pPr>
            <a:r>
              <a:rPr lang="en-US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Multidisciplinary treatment</a:t>
            </a:r>
          </a:p>
          <a:p>
            <a:pPr marL="342900" indent="-342900" algn="ctr">
              <a:buAutoNum type="alphaLcPeriod"/>
            </a:pPr>
            <a:endParaRPr lang="en-US" dirty="0" smtClean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b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hthoek 18"/>
          <p:cNvSpPr/>
          <p:nvPr/>
        </p:nvSpPr>
        <p:spPr>
          <a:xfrm>
            <a:off x="434549" y="5707818"/>
            <a:ext cx="1629003" cy="928509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000" tIns="54000" rIns="81000" bIns="54000" rtlCol="0" anchor="ctr"/>
          <a:lstStyle/>
          <a:p>
            <a:pPr algn="ctr"/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Physical activity and exercise</a:t>
            </a:r>
          </a:p>
        </p:txBody>
      </p:sp>
      <p:sp>
        <p:nvSpPr>
          <p:cNvPr id="20" name="Rechthoek 19"/>
          <p:cNvSpPr/>
          <p:nvPr/>
        </p:nvSpPr>
        <p:spPr>
          <a:xfrm>
            <a:off x="2393167" y="5707818"/>
            <a:ext cx="1629003" cy="928509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000" tIns="54000" rIns="81000" bIns="54000" rtlCol="0" anchor="ctr"/>
          <a:lstStyle/>
          <a:p>
            <a:pPr algn="ctr"/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Aids and assistive devices</a:t>
            </a:r>
          </a:p>
        </p:txBody>
      </p:sp>
      <p:sp>
        <p:nvSpPr>
          <p:cNvPr id="21" name="Rechthoek 20"/>
          <p:cNvSpPr/>
          <p:nvPr/>
        </p:nvSpPr>
        <p:spPr>
          <a:xfrm>
            <a:off x="4351785" y="5707818"/>
            <a:ext cx="1629003" cy="928509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000" tIns="54000" rIns="81000" bIns="54000" rtlCol="0" anchor="ctr"/>
          <a:lstStyle/>
          <a:p>
            <a:pPr algn="ctr"/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Psychological and social interventions</a:t>
            </a:r>
          </a:p>
        </p:txBody>
      </p:sp>
      <p:sp>
        <p:nvSpPr>
          <p:cNvPr id="22" name="Rechthoek 21"/>
          <p:cNvSpPr/>
          <p:nvPr/>
        </p:nvSpPr>
        <p:spPr>
          <a:xfrm>
            <a:off x="6310403" y="5707818"/>
            <a:ext cx="1629003" cy="928509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000" tIns="54000" rIns="81000" bIns="54000" rtlCol="0" anchor="ctr"/>
          <a:lstStyle/>
          <a:p>
            <a:pPr algn="ctr"/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Sleep</a:t>
            </a:r>
          </a:p>
          <a:p>
            <a:pPr algn="ctr"/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hygiene</a:t>
            </a:r>
          </a:p>
          <a:p>
            <a:pPr algn="ctr"/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practices</a:t>
            </a:r>
          </a:p>
        </p:txBody>
      </p:sp>
      <p:sp>
        <p:nvSpPr>
          <p:cNvPr id="23" name="Rechthoek 22"/>
          <p:cNvSpPr/>
          <p:nvPr/>
        </p:nvSpPr>
        <p:spPr>
          <a:xfrm>
            <a:off x="8269021" y="5707818"/>
            <a:ext cx="1629003" cy="928509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000" tIns="54000" rIns="81000" bIns="54000" rtlCol="0" anchor="ctr"/>
          <a:lstStyle/>
          <a:p>
            <a:pPr algn="ctr"/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Weight management</a:t>
            </a:r>
          </a:p>
        </p:txBody>
      </p:sp>
      <p:sp>
        <p:nvSpPr>
          <p:cNvPr id="24" name="Rechthoek 23"/>
          <p:cNvSpPr/>
          <p:nvPr/>
        </p:nvSpPr>
        <p:spPr>
          <a:xfrm>
            <a:off x="191344" y="1844824"/>
            <a:ext cx="11809312" cy="1771048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81000" tIns="54000" rIns="81000" bIns="54000" rtlCol="0" anchor="ctr" anchorCtr="0">
            <a:spAutoFit/>
          </a:bodyPr>
          <a:lstStyle/>
          <a:p>
            <a:pPr algn="ctr"/>
            <a:r>
              <a:rPr lang="en-US" b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Assessment</a:t>
            </a:r>
          </a:p>
          <a:p>
            <a:pPr marL="257175" indent="-257175" algn="ctr">
              <a:buAutoNum type="alphaLcPeriod"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Patients’ needs</a:t>
            </a:r>
            <a:r>
              <a:rPr lang="en-US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preferences,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priorities</a:t>
            </a:r>
          </a:p>
          <a:p>
            <a:pPr marL="257175" indent="-257175" algn="ctr">
              <a:buAutoNum type="alphaLcPeriod"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Pain </a:t>
            </a:r>
            <a:r>
              <a:rPr lang="en-US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characteristics</a:t>
            </a:r>
          </a:p>
          <a:p>
            <a:pPr marL="257175" indent="-257175" algn="ctr">
              <a:buFontTx/>
              <a:buAutoNum type="alphaLcPeriod"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Previous and ongoing pain treatments</a:t>
            </a:r>
          </a:p>
          <a:p>
            <a:pPr marL="257175" indent="-257175" algn="ctr">
              <a:buAutoNum type="alphaLcPeriod"/>
            </a:pPr>
            <a:r>
              <a:rPr lang="en-US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Inflammation and joint damage</a:t>
            </a:r>
          </a:p>
          <a:p>
            <a:pPr marL="257175" indent="-257175" algn="ctr">
              <a:buAutoNum type="alphaLcPeriod"/>
            </a:pPr>
            <a:r>
              <a:rPr lang="en-US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Pain-related (biopsychosocial) factors that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might need attention</a:t>
            </a:r>
          </a:p>
        </p:txBody>
      </p:sp>
      <p:sp>
        <p:nvSpPr>
          <p:cNvPr id="25" name="Rechthoek 24"/>
          <p:cNvSpPr/>
          <p:nvPr/>
        </p:nvSpPr>
        <p:spPr>
          <a:xfrm>
            <a:off x="191339" y="151826"/>
            <a:ext cx="11809319" cy="1494049"/>
          </a:xfrm>
          <a:prstGeom prst="rect">
            <a:avLst/>
          </a:prstGeom>
          <a:solidFill>
            <a:srgbClr val="CCEC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81000" tIns="54000" rIns="81000" bIns="54000" rtlCol="0" anchor="ctr" anchorCtr="0">
            <a:spAutoFit/>
          </a:bodyPr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Overarching principles</a:t>
            </a:r>
            <a:endPara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57175" indent="-257175" algn="ctr">
              <a:buAutoNum type="alphaLcPeriod"/>
            </a:pP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Patient-centered 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ramework</a:t>
            </a:r>
          </a:p>
          <a:p>
            <a:pPr marL="257175" indent="-257175" algn="ctr">
              <a:buAutoNum type="alphaLcPeriod"/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Biopsychosocial perspective</a:t>
            </a:r>
          </a:p>
          <a:p>
            <a:pPr marL="257175" indent="-257175" algn="ctr">
              <a:buAutoNum type="alphaLcPeriod"/>
            </a:pP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Knowledge of inflammatory 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arthritis and osteoarthritis</a:t>
            </a:r>
          </a:p>
          <a:p>
            <a:pPr marL="257175" indent="-257175" algn="ctr">
              <a:buAutoNum type="alphaLcPeriod"/>
            </a:pP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Differentiate localized and generalized pain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Rechthoek 29"/>
          <p:cNvSpPr/>
          <p:nvPr/>
        </p:nvSpPr>
        <p:spPr>
          <a:xfrm>
            <a:off x="10227638" y="5707818"/>
            <a:ext cx="1629003" cy="928509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000" tIns="54000" rIns="81000" bIns="54000" rtlCol="0" anchor="ctr"/>
          <a:lstStyle/>
          <a:p>
            <a:pPr algn="ctr"/>
            <a:r>
              <a:rPr lang="en-US" i="1" dirty="0" err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Pharmacol</a:t>
            </a:r>
            <a:r>
              <a:rPr lang="en-US" i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&amp; joint-specific management</a:t>
            </a:r>
          </a:p>
        </p:txBody>
      </p:sp>
    </p:spTree>
    <p:extLst>
      <p:ext uri="{BB962C8B-B14F-4D97-AF65-F5344CB8AC3E}">
        <p14:creationId xmlns:p14="http://schemas.microsoft.com/office/powerpoint/2010/main" val="922064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1027"/>
          <p:cNvSpPr txBox="1">
            <a:spLocks noChangeArrowheads="1"/>
          </p:cNvSpPr>
          <p:nvPr/>
        </p:nvSpPr>
        <p:spPr bwMode="auto">
          <a:xfrm>
            <a:off x="1775521" y="116633"/>
            <a:ext cx="856138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4000" b="1" dirty="0">
                <a:solidFill>
                  <a:srgbClr val="C00000"/>
                </a:solidFill>
              </a:rPr>
              <a:t>Overarching principle 1</a:t>
            </a:r>
          </a:p>
        </p:txBody>
      </p:sp>
      <p:sp>
        <p:nvSpPr>
          <p:cNvPr id="4" name="Text Box 1101"/>
          <p:cNvSpPr txBox="1">
            <a:spLocks noChangeArrowheads="1"/>
          </p:cNvSpPr>
          <p:nvPr/>
        </p:nvSpPr>
        <p:spPr bwMode="auto">
          <a:xfrm>
            <a:off x="1524001" y="1052737"/>
            <a:ext cx="8784975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241200" algn="ctr"/>
            <a:r>
              <a:rPr lang="nl-NL" sz="2800" dirty="0">
                <a:solidFill>
                  <a:srgbClr val="000066"/>
                </a:solidFill>
                <a:cs typeface="Times New Roman" pitchFamily="18" charset="0"/>
              </a:rPr>
              <a:t>The health professional is </a:t>
            </a:r>
            <a:r>
              <a:rPr lang="nl-NL" sz="2800" dirty="0" err="1">
                <a:solidFill>
                  <a:srgbClr val="000066"/>
                </a:solidFill>
                <a:cs typeface="Times New Roman" pitchFamily="18" charset="0"/>
              </a:rPr>
              <a:t>guided</a:t>
            </a:r>
            <a:r>
              <a:rPr lang="nl-NL" sz="2800" dirty="0">
                <a:solidFill>
                  <a:srgbClr val="000066"/>
                </a:solidFill>
                <a:cs typeface="Times New Roman" pitchFamily="18" charset="0"/>
              </a:rPr>
              <a:t> </a:t>
            </a:r>
            <a:r>
              <a:rPr lang="nl-NL" sz="2800" dirty="0" err="1">
                <a:solidFill>
                  <a:srgbClr val="000066"/>
                </a:solidFill>
                <a:cs typeface="Times New Roman" pitchFamily="18" charset="0"/>
              </a:rPr>
              <a:t>by</a:t>
            </a:r>
            <a:r>
              <a:rPr lang="en-US" sz="2800" dirty="0">
                <a:solidFill>
                  <a:srgbClr val="000066"/>
                </a:solidFill>
              </a:rPr>
              <a:t> a patient-centered framework </a:t>
            </a:r>
            <a:r>
              <a:rPr lang="en-US" sz="2800" b="1" dirty="0">
                <a:solidFill>
                  <a:srgbClr val="C00000"/>
                </a:solidFill>
              </a:rPr>
              <a:t>throughout</a:t>
            </a:r>
            <a:r>
              <a:rPr lang="en-US" sz="2800" dirty="0">
                <a:solidFill>
                  <a:srgbClr val="000066"/>
                </a:solidFill>
              </a:rPr>
              <a:t> the assessment and management process.</a:t>
            </a:r>
          </a:p>
        </p:txBody>
      </p:sp>
      <p:sp>
        <p:nvSpPr>
          <p:cNvPr id="3" name="Tekstvak 2"/>
          <p:cNvSpPr txBox="1"/>
          <p:nvPr/>
        </p:nvSpPr>
        <p:spPr>
          <a:xfrm>
            <a:off x="1884039" y="3356993"/>
            <a:ext cx="806489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Patient-</a:t>
            </a:r>
            <a:r>
              <a:rPr lang="en-GB" sz="280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centered</a:t>
            </a:r>
            <a:r>
              <a:rPr lang="en-GB" sz="2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care </a:t>
            </a:r>
          </a:p>
          <a:p>
            <a:pPr algn="ctr"/>
            <a:r>
              <a:rPr lang="en-GB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is respectful of and responsive to individual patient preferences, needs and values, and ensuring that patient values guide clinical decisions </a:t>
            </a:r>
            <a:r>
              <a:rPr lang="en-GB" sz="2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(Institute </a:t>
            </a:r>
            <a:r>
              <a:rPr lang="en-GB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of medicine, 2001). </a:t>
            </a:r>
            <a:endParaRPr lang="en-US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35778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ep 5"/>
          <p:cNvGrpSpPr/>
          <p:nvPr/>
        </p:nvGrpSpPr>
        <p:grpSpPr>
          <a:xfrm>
            <a:off x="3683732" y="116633"/>
            <a:ext cx="4824536" cy="6194735"/>
            <a:chOff x="3683732" y="116633"/>
            <a:chExt cx="4824536" cy="6194735"/>
          </a:xfrm>
        </p:grpSpPr>
        <p:pic>
          <p:nvPicPr>
            <p:cNvPr id="7" name="Afbeelding 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683732" y="2420888"/>
              <a:ext cx="4824536" cy="3890480"/>
            </a:xfrm>
            <a:prstGeom prst="rect">
              <a:avLst/>
            </a:prstGeom>
          </p:spPr>
        </p:pic>
        <p:sp>
          <p:nvSpPr>
            <p:cNvPr id="8" name="Rechthoek 7"/>
            <p:cNvSpPr/>
            <p:nvPr/>
          </p:nvSpPr>
          <p:spPr>
            <a:xfrm>
              <a:off x="6096000" y="116633"/>
              <a:ext cx="72008" cy="230425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4" name="Text Box 1101"/>
          <p:cNvSpPr txBox="1">
            <a:spLocks noChangeArrowheads="1"/>
          </p:cNvSpPr>
          <p:nvPr/>
        </p:nvSpPr>
        <p:spPr bwMode="auto">
          <a:xfrm>
            <a:off x="1199457" y="836712"/>
            <a:ext cx="9793087" cy="1384995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241200" algn="ctr"/>
            <a:r>
              <a:rPr lang="nl-NL" sz="2800" dirty="0" smtClean="0">
                <a:solidFill>
                  <a:srgbClr val="000066"/>
                </a:solidFill>
                <a:cs typeface="Times New Roman" pitchFamily="18" charset="0"/>
              </a:rPr>
              <a:t>The </a:t>
            </a:r>
            <a:r>
              <a:rPr lang="nl-NL" sz="2800" dirty="0">
                <a:solidFill>
                  <a:srgbClr val="000066"/>
                </a:solidFill>
                <a:cs typeface="Times New Roman" pitchFamily="18" charset="0"/>
              </a:rPr>
              <a:t>health professional </a:t>
            </a:r>
            <a:r>
              <a:rPr lang="en-US" sz="2800" dirty="0">
                <a:solidFill>
                  <a:srgbClr val="000066"/>
                </a:solidFill>
              </a:rPr>
              <a:t>understands that (any type of) pain encompasses multiple and mutually interacting biological, psychological and social components</a:t>
            </a:r>
          </a:p>
        </p:txBody>
      </p:sp>
      <p:sp>
        <p:nvSpPr>
          <p:cNvPr id="5" name="Text Box 1027"/>
          <p:cNvSpPr txBox="1">
            <a:spLocks noChangeArrowheads="1"/>
          </p:cNvSpPr>
          <p:nvPr/>
        </p:nvSpPr>
        <p:spPr bwMode="auto">
          <a:xfrm>
            <a:off x="0" y="116633"/>
            <a:ext cx="12192000" cy="708025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4000" b="1" dirty="0">
                <a:solidFill>
                  <a:srgbClr val="C00000"/>
                </a:solidFill>
              </a:rPr>
              <a:t>Overarching principle </a:t>
            </a:r>
            <a:r>
              <a:rPr lang="en-US" sz="4000" b="1" dirty="0" smtClean="0">
                <a:solidFill>
                  <a:srgbClr val="C00000"/>
                </a:solidFill>
              </a:rPr>
              <a:t>2</a:t>
            </a:r>
            <a:endParaRPr lang="en-US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14169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ep 2"/>
          <p:cNvGrpSpPr/>
          <p:nvPr/>
        </p:nvGrpSpPr>
        <p:grpSpPr>
          <a:xfrm>
            <a:off x="3683732" y="116633"/>
            <a:ext cx="4824536" cy="6194735"/>
            <a:chOff x="3683732" y="116633"/>
            <a:chExt cx="4824536" cy="6194735"/>
          </a:xfrm>
        </p:grpSpPr>
        <p:pic>
          <p:nvPicPr>
            <p:cNvPr id="44" name="Afbeelding 43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683732" y="2420888"/>
              <a:ext cx="4824536" cy="3890480"/>
            </a:xfrm>
            <a:prstGeom prst="rect">
              <a:avLst/>
            </a:prstGeom>
          </p:spPr>
        </p:pic>
        <p:sp>
          <p:nvSpPr>
            <p:cNvPr id="2" name="Rechthoek 1"/>
            <p:cNvSpPr/>
            <p:nvPr/>
          </p:nvSpPr>
          <p:spPr>
            <a:xfrm>
              <a:off x="6096000" y="116633"/>
              <a:ext cx="72008" cy="2304255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3" name="Text Box 1027"/>
          <p:cNvSpPr txBox="1">
            <a:spLocks noChangeArrowheads="1"/>
          </p:cNvSpPr>
          <p:nvPr/>
        </p:nvSpPr>
        <p:spPr bwMode="auto">
          <a:xfrm>
            <a:off x="0" y="116633"/>
            <a:ext cx="12192000" cy="707886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4000" b="1" dirty="0">
                <a:solidFill>
                  <a:srgbClr val="C00000"/>
                </a:solidFill>
              </a:rPr>
              <a:t>Overarching principle </a:t>
            </a:r>
            <a:r>
              <a:rPr lang="en-US" sz="4000" b="1" dirty="0" smtClean="0">
                <a:solidFill>
                  <a:srgbClr val="C00000"/>
                </a:solidFill>
              </a:rPr>
              <a:t>2</a:t>
            </a:r>
          </a:p>
        </p:txBody>
      </p:sp>
      <p:sp>
        <p:nvSpPr>
          <p:cNvPr id="4" name="Tekstvak 3"/>
          <p:cNvSpPr txBox="1"/>
          <p:nvPr/>
        </p:nvSpPr>
        <p:spPr>
          <a:xfrm>
            <a:off x="299094" y="1988840"/>
            <a:ext cx="342064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800"/>
              </a:spcBef>
              <a:spcAft>
                <a:spcPts val="1800"/>
              </a:spcAft>
            </a:pPr>
            <a:r>
              <a:rPr lang="en-US" sz="2800" dirty="0" smtClean="0"/>
              <a:t>Pain severity</a:t>
            </a:r>
          </a:p>
          <a:p>
            <a:pPr>
              <a:spcBef>
                <a:spcPts val="1800"/>
              </a:spcBef>
              <a:spcAft>
                <a:spcPts val="1800"/>
              </a:spcAft>
            </a:pPr>
            <a:r>
              <a:rPr lang="en-US" sz="2800" dirty="0" smtClean="0"/>
              <a:t>Inflammation and joint damage</a:t>
            </a:r>
          </a:p>
          <a:p>
            <a:pPr>
              <a:spcBef>
                <a:spcPts val="1800"/>
              </a:spcBef>
              <a:spcAft>
                <a:spcPts val="1800"/>
              </a:spcAft>
            </a:pPr>
            <a:r>
              <a:rPr lang="en-US" sz="2800" dirty="0" smtClean="0"/>
              <a:t>Neurophysiological processes</a:t>
            </a:r>
          </a:p>
          <a:p>
            <a:pPr>
              <a:spcBef>
                <a:spcPts val="1800"/>
              </a:spcBef>
              <a:spcAft>
                <a:spcPts val="1800"/>
              </a:spcAft>
            </a:pPr>
            <a:r>
              <a:rPr lang="en-US" sz="2800" dirty="0" smtClean="0"/>
              <a:t>Physical (dis)ability</a:t>
            </a:r>
            <a:endParaRPr lang="en-US" sz="2800" dirty="0"/>
          </a:p>
        </p:txBody>
      </p:sp>
      <p:sp>
        <p:nvSpPr>
          <p:cNvPr id="45" name="Tekstvak 44"/>
          <p:cNvSpPr txBox="1"/>
          <p:nvPr/>
        </p:nvSpPr>
        <p:spPr>
          <a:xfrm>
            <a:off x="8472264" y="1988840"/>
            <a:ext cx="3395962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Bef>
                <a:spcPts val="1800"/>
              </a:spcBef>
              <a:spcAft>
                <a:spcPts val="1800"/>
              </a:spcAft>
            </a:pPr>
            <a:r>
              <a:rPr lang="en-US" sz="2800" dirty="0" smtClean="0"/>
              <a:t>Psychological vulnerabilities and resilience</a:t>
            </a:r>
          </a:p>
          <a:p>
            <a:pPr algn="r">
              <a:spcBef>
                <a:spcPts val="1800"/>
              </a:spcBef>
              <a:spcAft>
                <a:spcPts val="1800"/>
              </a:spcAft>
            </a:pPr>
            <a:r>
              <a:rPr lang="en-US" sz="2800" dirty="0" smtClean="0"/>
              <a:t>Social factors</a:t>
            </a:r>
          </a:p>
          <a:p>
            <a:pPr algn="r">
              <a:spcBef>
                <a:spcPts val="1800"/>
              </a:spcBef>
              <a:spcAft>
                <a:spcPts val="1800"/>
              </a:spcAft>
            </a:pPr>
            <a:r>
              <a:rPr lang="en-US" sz="2800" dirty="0" smtClean="0"/>
              <a:t>Sleep quality</a:t>
            </a:r>
          </a:p>
          <a:p>
            <a:pPr algn="r">
              <a:spcBef>
                <a:spcPts val="1800"/>
              </a:spcBef>
              <a:spcAft>
                <a:spcPts val="1800"/>
              </a:spcAft>
            </a:pPr>
            <a:r>
              <a:rPr lang="en-US" sz="2800" dirty="0" smtClean="0"/>
              <a:t>Obesity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55427609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Box 1101"/>
          <p:cNvSpPr txBox="1">
            <a:spLocks noChangeArrowheads="1"/>
          </p:cNvSpPr>
          <p:nvPr/>
        </p:nvSpPr>
        <p:spPr bwMode="auto">
          <a:xfrm>
            <a:off x="1559498" y="1124745"/>
            <a:ext cx="9108503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241200" algn="ctr"/>
            <a:r>
              <a:rPr lang="en-US" sz="2800" dirty="0">
                <a:solidFill>
                  <a:srgbClr val="000066"/>
                </a:solidFill>
              </a:rPr>
              <a:t>The health professional has basic knowledge of the pathology, treatment, and sequelae of inflammatory arthritis and osteoarthritis.</a:t>
            </a:r>
          </a:p>
        </p:txBody>
      </p:sp>
      <p:sp>
        <p:nvSpPr>
          <p:cNvPr id="4" name="Text Box 1027"/>
          <p:cNvSpPr txBox="1">
            <a:spLocks noChangeArrowheads="1"/>
          </p:cNvSpPr>
          <p:nvPr/>
        </p:nvSpPr>
        <p:spPr bwMode="auto">
          <a:xfrm>
            <a:off x="1775521" y="116633"/>
            <a:ext cx="856138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4000" b="1" dirty="0">
                <a:solidFill>
                  <a:srgbClr val="C00000"/>
                </a:solidFill>
              </a:rPr>
              <a:t>Overarching principle </a:t>
            </a:r>
            <a:r>
              <a:rPr lang="en-US" sz="4000" b="1" dirty="0" smtClean="0">
                <a:solidFill>
                  <a:srgbClr val="C00000"/>
                </a:solidFill>
              </a:rPr>
              <a:t>3</a:t>
            </a:r>
            <a:endParaRPr lang="en-US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813274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 Box 1101"/>
          <p:cNvSpPr txBox="1">
            <a:spLocks noChangeArrowheads="1"/>
          </p:cNvSpPr>
          <p:nvPr/>
        </p:nvSpPr>
        <p:spPr bwMode="auto">
          <a:xfrm>
            <a:off x="1559498" y="963886"/>
            <a:ext cx="9108503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241200" algn="ctr"/>
            <a:r>
              <a:rPr lang="en-US" sz="2800" dirty="0">
                <a:solidFill>
                  <a:srgbClr val="000066"/>
                </a:solidFill>
              </a:rPr>
              <a:t>The health professional is able to differentiate between localized and “centralized” pain and is aware that these types of pain may coexist.</a:t>
            </a:r>
          </a:p>
        </p:txBody>
      </p:sp>
      <p:sp>
        <p:nvSpPr>
          <p:cNvPr id="4" name="Text Box 1027"/>
          <p:cNvSpPr txBox="1">
            <a:spLocks noChangeArrowheads="1"/>
          </p:cNvSpPr>
          <p:nvPr/>
        </p:nvSpPr>
        <p:spPr bwMode="auto">
          <a:xfrm>
            <a:off x="1775521" y="116633"/>
            <a:ext cx="856138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4000" b="1" dirty="0">
                <a:solidFill>
                  <a:srgbClr val="C00000"/>
                </a:solidFill>
              </a:rPr>
              <a:t>Overarching principle </a:t>
            </a:r>
            <a:r>
              <a:rPr lang="en-US" sz="4000" b="1" dirty="0" smtClean="0">
                <a:solidFill>
                  <a:srgbClr val="C00000"/>
                </a:solidFill>
              </a:rPr>
              <a:t>4</a:t>
            </a:r>
            <a:endParaRPr lang="en-US" sz="4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259294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al 2"/>
          <p:cNvSpPr/>
          <p:nvPr/>
        </p:nvSpPr>
        <p:spPr>
          <a:xfrm>
            <a:off x="2207568" y="2132856"/>
            <a:ext cx="864096" cy="864096"/>
          </a:xfrm>
          <a:prstGeom prst="ellipse">
            <a:avLst/>
          </a:prstGeom>
          <a:solidFill>
            <a:srgbClr val="0066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9.9</a:t>
            </a:r>
          </a:p>
        </p:txBody>
      </p:sp>
      <p:sp>
        <p:nvSpPr>
          <p:cNvPr id="25" name="Ovaal 24"/>
          <p:cNvSpPr/>
          <p:nvPr/>
        </p:nvSpPr>
        <p:spPr>
          <a:xfrm>
            <a:off x="2207568" y="3188973"/>
            <a:ext cx="864096" cy="864096"/>
          </a:xfrm>
          <a:prstGeom prst="ellipse">
            <a:avLst/>
          </a:prstGeom>
          <a:solidFill>
            <a:srgbClr val="0066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9.8</a:t>
            </a:r>
          </a:p>
        </p:txBody>
      </p:sp>
      <p:sp>
        <p:nvSpPr>
          <p:cNvPr id="26" name="Ovaal 25"/>
          <p:cNvSpPr/>
          <p:nvPr/>
        </p:nvSpPr>
        <p:spPr>
          <a:xfrm>
            <a:off x="2207568" y="4245090"/>
            <a:ext cx="864096" cy="864096"/>
          </a:xfrm>
          <a:prstGeom prst="ellipse">
            <a:avLst/>
          </a:prstGeom>
          <a:solidFill>
            <a:srgbClr val="0066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8.9</a:t>
            </a:r>
          </a:p>
        </p:txBody>
      </p:sp>
      <p:sp>
        <p:nvSpPr>
          <p:cNvPr id="27" name="Ovaal 26"/>
          <p:cNvSpPr/>
          <p:nvPr/>
        </p:nvSpPr>
        <p:spPr>
          <a:xfrm>
            <a:off x="2207568" y="5301208"/>
            <a:ext cx="864096" cy="864096"/>
          </a:xfrm>
          <a:prstGeom prst="ellipse">
            <a:avLst/>
          </a:prstGeom>
          <a:solidFill>
            <a:srgbClr val="0066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9.7</a:t>
            </a:r>
          </a:p>
        </p:txBody>
      </p:sp>
      <p:sp>
        <p:nvSpPr>
          <p:cNvPr id="28" name="Text Box 1027"/>
          <p:cNvSpPr txBox="1">
            <a:spLocks noChangeArrowheads="1"/>
          </p:cNvSpPr>
          <p:nvPr/>
        </p:nvSpPr>
        <p:spPr bwMode="auto">
          <a:xfrm>
            <a:off x="1775521" y="116632"/>
            <a:ext cx="8561387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</a:pPr>
            <a:r>
              <a:rPr lang="en-US" sz="4000" b="1" dirty="0">
                <a:solidFill>
                  <a:srgbClr val="C00000"/>
                </a:solidFill>
              </a:rPr>
              <a:t>Overarching principles</a:t>
            </a:r>
          </a:p>
          <a:p>
            <a:pPr algn="ctr" eaLnBrk="1" hangingPunct="1">
              <a:spcBef>
                <a:spcPts val="0"/>
              </a:spcBef>
            </a:pPr>
            <a:r>
              <a:rPr lang="en-US" sz="2800" b="1" dirty="0"/>
              <a:t>level of agreement </a:t>
            </a:r>
          </a:p>
          <a:p>
            <a:pPr algn="ctr" eaLnBrk="1" hangingPunct="1">
              <a:spcBef>
                <a:spcPts val="0"/>
              </a:spcBef>
            </a:pPr>
            <a:r>
              <a:rPr lang="en-US" sz="2800" b="1" dirty="0"/>
              <a:t>(</a:t>
            </a:r>
            <a:r>
              <a:rPr lang="en-US" sz="2800" b="1" dirty="0">
                <a:solidFill>
                  <a:srgbClr val="C00000"/>
                </a:solidFill>
              </a:rPr>
              <a:t>0</a:t>
            </a:r>
            <a:r>
              <a:rPr lang="en-US" sz="2800" b="1" dirty="0"/>
              <a:t> = completely disagree, </a:t>
            </a:r>
            <a:r>
              <a:rPr lang="en-US" sz="2800" b="1" dirty="0">
                <a:solidFill>
                  <a:srgbClr val="C00000"/>
                </a:solidFill>
              </a:rPr>
              <a:t>10</a:t>
            </a:r>
            <a:r>
              <a:rPr lang="en-US" sz="2800" b="1" dirty="0"/>
              <a:t> = </a:t>
            </a:r>
            <a:r>
              <a:rPr lang="en-US" sz="2800" b="1" dirty="0" err="1"/>
              <a:t>completey</a:t>
            </a:r>
            <a:r>
              <a:rPr lang="en-US" sz="2800" b="1" dirty="0"/>
              <a:t> agree) </a:t>
            </a:r>
          </a:p>
        </p:txBody>
      </p:sp>
      <p:sp>
        <p:nvSpPr>
          <p:cNvPr id="29" name="Tekstvak 28"/>
          <p:cNvSpPr txBox="1"/>
          <p:nvPr/>
        </p:nvSpPr>
        <p:spPr>
          <a:xfrm>
            <a:off x="3496074" y="2272518"/>
            <a:ext cx="56717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  <a:buAutoNum type="alphaLcPeriod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Patient-centered framework</a:t>
            </a:r>
          </a:p>
        </p:txBody>
      </p:sp>
      <p:sp>
        <p:nvSpPr>
          <p:cNvPr id="30" name="Tekstvak 29"/>
          <p:cNvSpPr txBox="1"/>
          <p:nvPr/>
        </p:nvSpPr>
        <p:spPr>
          <a:xfrm>
            <a:off x="3496074" y="3000339"/>
            <a:ext cx="605631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457200">
              <a:spcBef>
                <a:spcPts val="0"/>
              </a:spcBef>
              <a:spcAft>
                <a:spcPts val="0"/>
              </a:spcAft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b. Knowledge of inflammatory</a:t>
            </a:r>
          </a:p>
          <a:p>
            <a:pPr indent="-457200">
              <a:spcBef>
                <a:spcPts val="0"/>
              </a:spcBef>
              <a:spcAft>
                <a:spcPts val="0"/>
              </a:spcAft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 arthritis and osteoarthritis</a:t>
            </a:r>
            <a:endParaRPr lang="en-US" sz="3200" dirty="0"/>
          </a:p>
        </p:txBody>
      </p:sp>
      <p:sp>
        <p:nvSpPr>
          <p:cNvPr id="31" name="Tekstvak 30"/>
          <p:cNvSpPr txBox="1"/>
          <p:nvPr/>
        </p:nvSpPr>
        <p:spPr>
          <a:xfrm>
            <a:off x="3496073" y="4220604"/>
            <a:ext cx="543828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c. Differentiate localized and 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 generalized pain</a:t>
            </a:r>
            <a:endParaRPr lang="en-US" sz="3200" dirty="0"/>
          </a:p>
        </p:txBody>
      </p:sp>
      <p:sp>
        <p:nvSpPr>
          <p:cNvPr id="32" name="Tekstvak 31"/>
          <p:cNvSpPr txBox="1"/>
          <p:nvPr/>
        </p:nvSpPr>
        <p:spPr>
          <a:xfrm>
            <a:off x="3496073" y="5440870"/>
            <a:ext cx="57887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d. Biopsychosocial perspective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37806512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Rechte verbindingslijn met pijl 14"/>
          <p:cNvCxnSpPr/>
          <p:nvPr/>
        </p:nvCxnSpPr>
        <p:spPr>
          <a:xfrm>
            <a:off x="6125579" y="1459346"/>
            <a:ext cx="3" cy="372524"/>
          </a:xfrm>
          <a:prstGeom prst="straightConnector1">
            <a:avLst/>
          </a:prstGeom>
          <a:ln w="28575">
            <a:solidFill>
              <a:schemeClr val="bg1">
                <a:lumMod val="65000"/>
              </a:schemeClr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echte verbindingslijn met pijl 15"/>
          <p:cNvCxnSpPr/>
          <p:nvPr/>
        </p:nvCxnSpPr>
        <p:spPr>
          <a:xfrm>
            <a:off x="6125580" y="3403562"/>
            <a:ext cx="0" cy="372525"/>
          </a:xfrm>
          <a:prstGeom prst="straightConnector1">
            <a:avLst/>
          </a:prstGeom>
          <a:ln w="28575">
            <a:solidFill>
              <a:schemeClr val="bg1">
                <a:lumMod val="65000"/>
              </a:schemeClr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hthoek 16"/>
          <p:cNvSpPr/>
          <p:nvPr/>
        </p:nvSpPr>
        <p:spPr>
          <a:xfrm>
            <a:off x="191344" y="3814820"/>
            <a:ext cx="11809312" cy="2325046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81000" tIns="54000" rIns="81000" bIns="54000" rtlCol="0" anchor="ctr" anchorCtr="0">
            <a:spAutoFit/>
          </a:bodyPr>
          <a:lstStyle/>
          <a:p>
            <a:pPr algn="ctr"/>
            <a:r>
              <a:rPr lang="en-US" b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Management</a:t>
            </a:r>
          </a:p>
          <a:p>
            <a:pPr algn="ctr"/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Personalized pain management plan including one or more </a:t>
            </a:r>
            <a:r>
              <a:rPr lang="en-US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management options </a:t>
            </a:r>
          </a:p>
          <a:p>
            <a:pPr algn="ctr"/>
            <a:r>
              <a:rPr lang="en-US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(shared decision making, stepped approach)</a:t>
            </a:r>
          </a:p>
          <a:p>
            <a:pPr marL="342900" indent="-342900" algn="ctr">
              <a:buAutoNum type="alphaLcPeriod"/>
            </a:pPr>
            <a:r>
              <a:rPr lang="en-US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</a:t>
            </a:r>
          </a:p>
          <a:p>
            <a:pPr marL="342900" indent="-342900" algn="ctr">
              <a:buAutoNum type="alphaLcPeriod"/>
            </a:pPr>
            <a:r>
              <a:rPr lang="en-US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Management options</a:t>
            </a:r>
          </a:p>
          <a:p>
            <a:pPr marL="342900" indent="-342900" algn="ctr">
              <a:buAutoNum type="alphaLcPeriod"/>
            </a:pPr>
            <a:r>
              <a:rPr lang="en-US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Multidisciplinary treatment</a:t>
            </a:r>
          </a:p>
          <a:p>
            <a:pPr marL="342900" indent="-342900" algn="ctr">
              <a:buAutoNum type="alphaLcPeriod"/>
            </a:pPr>
            <a:endParaRPr lang="en-US" dirty="0" smtClean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b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chthoek 17"/>
          <p:cNvSpPr/>
          <p:nvPr/>
        </p:nvSpPr>
        <p:spPr>
          <a:xfrm>
            <a:off x="434549" y="5707818"/>
            <a:ext cx="1629003" cy="928509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000" tIns="54000" rIns="81000" bIns="54000" rtlCol="0" anchor="ctr"/>
          <a:lstStyle/>
          <a:p>
            <a:pPr algn="ctr"/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Physical activity and exercise</a:t>
            </a:r>
          </a:p>
        </p:txBody>
      </p:sp>
      <p:sp>
        <p:nvSpPr>
          <p:cNvPr id="19" name="Rechthoek 18"/>
          <p:cNvSpPr/>
          <p:nvPr/>
        </p:nvSpPr>
        <p:spPr>
          <a:xfrm>
            <a:off x="2393167" y="5707818"/>
            <a:ext cx="1629003" cy="928509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000" tIns="54000" rIns="81000" bIns="54000" rtlCol="0" anchor="ctr"/>
          <a:lstStyle/>
          <a:p>
            <a:pPr algn="ctr"/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Aids and assistive devices</a:t>
            </a:r>
          </a:p>
        </p:txBody>
      </p:sp>
      <p:sp>
        <p:nvSpPr>
          <p:cNvPr id="20" name="Rechthoek 19"/>
          <p:cNvSpPr/>
          <p:nvPr/>
        </p:nvSpPr>
        <p:spPr>
          <a:xfrm>
            <a:off x="4351785" y="5707818"/>
            <a:ext cx="1629003" cy="928509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000" tIns="54000" rIns="81000" bIns="54000" rtlCol="0" anchor="ctr"/>
          <a:lstStyle/>
          <a:p>
            <a:pPr algn="ctr"/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Psychological and social interventions</a:t>
            </a:r>
          </a:p>
        </p:txBody>
      </p:sp>
      <p:sp>
        <p:nvSpPr>
          <p:cNvPr id="21" name="Rechthoek 20"/>
          <p:cNvSpPr/>
          <p:nvPr/>
        </p:nvSpPr>
        <p:spPr>
          <a:xfrm>
            <a:off x="6310403" y="5707818"/>
            <a:ext cx="1629003" cy="928509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000" tIns="54000" rIns="81000" bIns="54000" rtlCol="0" anchor="ctr"/>
          <a:lstStyle/>
          <a:p>
            <a:pPr algn="ctr"/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Sleep</a:t>
            </a:r>
          </a:p>
          <a:p>
            <a:pPr algn="ctr"/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hygiene</a:t>
            </a:r>
          </a:p>
          <a:p>
            <a:pPr algn="ctr"/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practices</a:t>
            </a:r>
          </a:p>
        </p:txBody>
      </p:sp>
      <p:sp>
        <p:nvSpPr>
          <p:cNvPr id="22" name="Rechthoek 21"/>
          <p:cNvSpPr/>
          <p:nvPr/>
        </p:nvSpPr>
        <p:spPr>
          <a:xfrm>
            <a:off x="8269021" y="5707818"/>
            <a:ext cx="1629003" cy="928509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bg1">
                <a:lumMod val="65000"/>
              </a:schemeClr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000" tIns="54000" rIns="81000" bIns="54000" rtlCol="0" anchor="ctr"/>
          <a:lstStyle/>
          <a:p>
            <a:pPr algn="ctr"/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Weight management</a:t>
            </a:r>
          </a:p>
        </p:txBody>
      </p:sp>
      <p:sp>
        <p:nvSpPr>
          <p:cNvPr id="23" name="Rechthoek 22"/>
          <p:cNvSpPr/>
          <p:nvPr/>
        </p:nvSpPr>
        <p:spPr>
          <a:xfrm>
            <a:off x="191344" y="1844824"/>
            <a:ext cx="11809312" cy="1771048"/>
          </a:xfrm>
          <a:prstGeom prst="rect">
            <a:avLst/>
          </a:prstGeom>
          <a:solidFill>
            <a:srgbClr val="CCEC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81000" tIns="54000" rIns="81000" bIns="54000" rtlCol="0" anchor="ctr" anchorCtr="0">
            <a:spAutoFit/>
          </a:bodyPr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Assessment</a:t>
            </a:r>
          </a:p>
          <a:p>
            <a:pPr marL="257175" indent="-257175" algn="ctr">
              <a:buAutoNum type="alphaLcPeriod"/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Patients’ needs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preferences, 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priorities</a:t>
            </a:r>
          </a:p>
          <a:p>
            <a:pPr marL="257175" indent="-257175" algn="ctr">
              <a:buAutoNum type="alphaLcPeriod"/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Pain 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characteristics</a:t>
            </a:r>
          </a:p>
          <a:p>
            <a:pPr marL="257175" indent="-257175" algn="ctr">
              <a:buFontTx/>
              <a:buAutoNum type="alphaLcPeriod"/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Previous and ongoing pain treatments</a:t>
            </a:r>
          </a:p>
          <a:p>
            <a:pPr marL="257175" indent="-257175" algn="ctr">
              <a:buAutoNum type="alphaLcPeriod"/>
            </a:pP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Inflammation and joint damage</a:t>
            </a:r>
          </a:p>
          <a:p>
            <a:pPr marL="257175" indent="-257175" algn="ctr">
              <a:buAutoNum type="alphaLcPeriod"/>
            </a:pP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Pain-related (biopsychosocial) factors that 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might need attention</a:t>
            </a:r>
          </a:p>
        </p:txBody>
      </p:sp>
      <p:sp>
        <p:nvSpPr>
          <p:cNvPr id="24" name="Rechthoek 23"/>
          <p:cNvSpPr/>
          <p:nvPr/>
        </p:nvSpPr>
        <p:spPr>
          <a:xfrm>
            <a:off x="191339" y="151826"/>
            <a:ext cx="11809319" cy="1494049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81000" tIns="54000" rIns="81000" bIns="54000" rtlCol="0" anchor="ctr" anchorCtr="0">
            <a:spAutoFit/>
          </a:bodyPr>
          <a:lstStyle/>
          <a:p>
            <a:pPr algn="ctr"/>
            <a:r>
              <a:rPr lang="en-US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Overarching principles</a:t>
            </a:r>
            <a:endParaRPr lang="en-US" b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57175" indent="-257175" algn="ctr">
              <a:buAutoNum type="alphaLcPeriod"/>
            </a:pPr>
            <a:r>
              <a:rPr lang="en-US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Patient-centered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ramework</a:t>
            </a:r>
          </a:p>
          <a:p>
            <a:pPr marL="257175" indent="-257175" algn="ctr">
              <a:buAutoNum type="alphaLcPeriod"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Biopsychosocial perspective</a:t>
            </a:r>
          </a:p>
          <a:p>
            <a:pPr marL="257175" indent="-257175" algn="ctr">
              <a:buAutoNum type="alphaLcPeriod"/>
            </a:pPr>
            <a:r>
              <a:rPr lang="en-US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Knowledge of inflammatory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arthritis and osteoarthritis</a:t>
            </a:r>
          </a:p>
          <a:p>
            <a:pPr marL="257175" indent="-257175" algn="ctr">
              <a:buAutoNum type="alphaLcPeriod"/>
            </a:pPr>
            <a:r>
              <a:rPr lang="en-US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Differentiate localized and generalized pain</a:t>
            </a:r>
            <a:endParaRPr lang="en-US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Rechthoek 24"/>
          <p:cNvSpPr/>
          <p:nvPr/>
        </p:nvSpPr>
        <p:spPr>
          <a:xfrm>
            <a:off x="10227638" y="5707818"/>
            <a:ext cx="1629003" cy="928509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000" tIns="54000" rIns="81000" bIns="54000" rtlCol="0" anchor="ctr"/>
          <a:lstStyle/>
          <a:p>
            <a:pPr algn="ctr"/>
            <a:r>
              <a:rPr lang="en-US" i="1" dirty="0" err="1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Pharmacol</a:t>
            </a:r>
            <a:r>
              <a:rPr lang="en-US" i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&amp; joint-specific management</a:t>
            </a:r>
          </a:p>
        </p:txBody>
      </p:sp>
    </p:spTree>
    <p:extLst>
      <p:ext uri="{BB962C8B-B14F-4D97-AF65-F5344CB8AC3E}">
        <p14:creationId xmlns:p14="http://schemas.microsoft.com/office/powerpoint/2010/main" val="7986623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Box 1027"/>
          <p:cNvSpPr txBox="1">
            <a:spLocks noChangeArrowheads="1"/>
          </p:cNvSpPr>
          <p:nvPr/>
        </p:nvSpPr>
        <p:spPr bwMode="auto">
          <a:xfrm>
            <a:off x="1775521" y="116633"/>
            <a:ext cx="8561387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4000" b="1" dirty="0">
                <a:solidFill>
                  <a:srgbClr val="C00000"/>
                </a:solidFill>
              </a:rPr>
              <a:t>Assessment 1</a:t>
            </a:r>
          </a:p>
          <a:p>
            <a:pPr algn="ctr" eaLnBrk="1" hangingPunct="1">
              <a:spcBef>
                <a:spcPts val="0"/>
              </a:spcBef>
            </a:pPr>
            <a:r>
              <a:rPr lang="en-US" sz="3200" dirty="0"/>
              <a:t>Use a patient-centered approach to assess…</a:t>
            </a:r>
            <a:endParaRPr lang="en-US" sz="3200" b="1" dirty="0">
              <a:solidFill>
                <a:srgbClr val="C00000"/>
              </a:solidFill>
            </a:endParaRPr>
          </a:p>
        </p:txBody>
      </p:sp>
      <p:sp>
        <p:nvSpPr>
          <p:cNvPr id="6" name="Text Box 1101"/>
          <p:cNvSpPr txBox="1">
            <a:spLocks noChangeArrowheads="1"/>
          </p:cNvSpPr>
          <p:nvPr/>
        </p:nvSpPr>
        <p:spPr bwMode="auto">
          <a:xfrm>
            <a:off x="1807741" y="1340768"/>
            <a:ext cx="8496944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457200" indent="-457200">
              <a:buFontTx/>
              <a:buChar char="-"/>
            </a:pPr>
            <a:r>
              <a:rPr lang="nl-NL" sz="2800" dirty="0">
                <a:solidFill>
                  <a:srgbClr val="000066"/>
                </a:solidFill>
              </a:rPr>
              <a:t>P</a:t>
            </a:r>
            <a:r>
              <a:rPr lang="en-US" sz="2800" dirty="0" err="1">
                <a:solidFill>
                  <a:srgbClr val="000066"/>
                </a:solidFill>
              </a:rPr>
              <a:t>atient’s</a:t>
            </a:r>
            <a:r>
              <a:rPr lang="en-US" sz="2800" dirty="0">
                <a:solidFill>
                  <a:srgbClr val="000066"/>
                </a:solidFill>
              </a:rPr>
              <a:t> needs, preferences, and priorities regarding pain management </a:t>
            </a:r>
          </a:p>
          <a:p>
            <a:pPr marL="457200" indent="-457200">
              <a:buFontTx/>
              <a:buChar char="-"/>
            </a:pPr>
            <a:r>
              <a:rPr lang="en-US" sz="2800" dirty="0">
                <a:solidFill>
                  <a:srgbClr val="000066"/>
                </a:solidFill>
              </a:rPr>
              <a:t>Patient’s priority activities, values and goals in daily life. </a:t>
            </a:r>
            <a:endParaRPr lang="nl-NL" sz="2800" dirty="0">
              <a:solidFill>
                <a:srgbClr val="000066"/>
              </a:solidFill>
            </a:endParaRP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67808" y="3428999"/>
            <a:ext cx="3406191" cy="2804999"/>
          </a:xfrm>
          <a:prstGeom prst="rect">
            <a:avLst/>
          </a:prstGeom>
        </p:spPr>
      </p:pic>
      <p:sp>
        <p:nvSpPr>
          <p:cNvPr id="8" name="Ovale toelichting 7"/>
          <p:cNvSpPr/>
          <p:nvPr/>
        </p:nvSpPr>
        <p:spPr>
          <a:xfrm>
            <a:off x="5663952" y="2910476"/>
            <a:ext cx="886809" cy="764698"/>
          </a:xfrm>
          <a:prstGeom prst="wedgeEllipseCallout">
            <a:avLst>
              <a:gd name="adj1" fmla="val 75115"/>
              <a:gd name="adj2" fmla="val 57203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cap="small" dirty="0" smtClean="0">
                <a:solidFill>
                  <a:schemeClr val="tx1"/>
                </a:solidFill>
              </a:rPr>
              <a:t>?</a:t>
            </a:r>
            <a:endParaRPr lang="en-US" sz="4400" b="1" cap="small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248157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Box 1027"/>
          <p:cNvSpPr txBox="1">
            <a:spLocks noChangeArrowheads="1"/>
          </p:cNvSpPr>
          <p:nvPr/>
        </p:nvSpPr>
        <p:spPr bwMode="auto">
          <a:xfrm>
            <a:off x="1775521" y="116632"/>
            <a:ext cx="8561387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4000" b="1" dirty="0">
                <a:solidFill>
                  <a:srgbClr val="C00000"/>
                </a:solidFill>
              </a:rPr>
              <a:t>Assessment </a:t>
            </a:r>
            <a:r>
              <a:rPr lang="en-US" sz="4000" b="1" dirty="0" smtClean="0">
                <a:solidFill>
                  <a:srgbClr val="C00000"/>
                </a:solidFill>
              </a:rPr>
              <a:t>2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sz="3200" dirty="0" smtClean="0"/>
              <a:t>Use a patient-centered approach to assess…</a:t>
            </a:r>
            <a:endParaRPr lang="en-US" sz="3200" b="1" dirty="0">
              <a:solidFill>
                <a:srgbClr val="C00000"/>
              </a:solidFill>
            </a:endParaRPr>
          </a:p>
        </p:txBody>
      </p:sp>
      <p:sp>
        <p:nvSpPr>
          <p:cNvPr id="6" name="Text Box 1101"/>
          <p:cNvSpPr txBox="1">
            <a:spLocks noChangeArrowheads="1"/>
          </p:cNvSpPr>
          <p:nvPr/>
        </p:nvSpPr>
        <p:spPr bwMode="auto">
          <a:xfrm>
            <a:off x="1807741" y="1844825"/>
            <a:ext cx="8496944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2800" dirty="0">
                <a:solidFill>
                  <a:srgbClr val="000066"/>
                </a:solidFill>
              </a:rPr>
              <a:t>…the patient’s pain characteristics including intensity, type, spread, and quality.</a:t>
            </a: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19810" y="3168328"/>
            <a:ext cx="4952381" cy="278095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7482671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1027"/>
          <p:cNvSpPr txBox="1">
            <a:spLocks noChangeArrowheads="1"/>
          </p:cNvSpPr>
          <p:nvPr/>
        </p:nvSpPr>
        <p:spPr bwMode="auto">
          <a:xfrm>
            <a:off x="1842379" y="116633"/>
            <a:ext cx="856138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4000" b="1" dirty="0">
                <a:solidFill>
                  <a:srgbClr val="C00000"/>
                </a:solidFill>
              </a:rPr>
              <a:t>Background</a:t>
            </a:r>
          </a:p>
        </p:txBody>
      </p:sp>
      <p:sp>
        <p:nvSpPr>
          <p:cNvPr id="9" name="Text Box 1101"/>
          <p:cNvSpPr txBox="1">
            <a:spLocks noChangeArrowheads="1"/>
          </p:cNvSpPr>
          <p:nvPr/>
        </p:nvSpPr>
        <p:spPr bwMode="auto">
          <a:xfrm>
            <a:off x="1974935" y="3833666"/>
            <a:ext cx="8296275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en-GB" sz="2800" b="1" dirty="0">
                <a:solidFill>
                  <a:srgbClr val="C00000"/>
                </a:solidFill>
              </a:rPr>
              <a:t>Health professionals should have knowledge and skills to offer the first principles of assessment and </a:t>
            </a:r>
            <a:r>
              <a:rPr lang="en-GB" sz="2800" b="1" dirty="0" smtClean="0">
                <a:solidFill>
                  <a:srgbClr val="C00000"/>
                </a:solidFill>
              </a:rPr>
              <a:t>management </a:t>
            </a:r>
            <a:r>
              <a:rPr lang="en-GB" sz="2800" b="1" dirty="0">
                <a:solidFill>
                  <a:srgbClr val="C00000"/>
                </a:solidFill>
              </a:rPr>
              <a:t>of pain</a:t>
            </a:r>
          </a:p>
        </p:txBody>
      </p:sp>
      <p:sp>
        <p:nvSpPr>
          <p:cNvPr id="2" name="Tekstvak 1"/>
          <p:cNvSpPr txBox="1"/>
          <p:nvPr/>
        </p:nvSpPr>
        <p:spPr>
          <a:xfrm>
            <a:off x="2270645" y="2743006"/>
            <a:ext cx="770485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In Paris (2014), a </a:t>
            </a:r>
            <a:r>
              <a:rPr lang="en-GB" sz="2800" dirty="0" err="1"/>
              <a:t>eular</a:t>
            </a:r>
            <a:r>
              <a:rPr lang="en-GB" sz="2800" dirty="0"/>
              <a:t> health professional &amp; ARHP steering group concluded that…</a:t>
            </a: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0796" y="1196752"/>
            <a:ext cx="5924550" cy="14097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Tekstvak 7"/>
          <p:cNvSpPr txBox="1"/>
          <p:nvPr/>
        </p:nvSpPr>
        <p:spPr>
          <a:xfrm>
            <a:off x="2423045" y="5355213"/>
            <a:ext cx="77048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Funded by </a:t>
            </a:r>
            <a:r>
              <a:rPr lang="en-GB" sz="2800" b="1" dirty="0" err="1">
                <a:solidFill>
                  <a:srgbClr val="0066FF"/>
                </a:solidFill>
              </a:rPr>
              <a:t>eular</a:t>
            </a:r>
            <a:r>
              <a:rPr lang="en-GB" sz="2800" dirty="0"/>
              <a:t>, a task force was established</a:t>
            </a:r>
          </a:p>
        </p:txBody>
      </p:sp>
    </p:spTree>
    <p:extLst>
      <p:ext uri="{BB962C8B-B14F-4D97-AF65-F5344CB8AC3E}">
        <p14:creationId xmlns:p14="http://schemas.microsoft.com/office/powerpoint/2010/main" val="46064396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Box 1027"/>
          <p:cNvSpPr txBox="1">
            <a:spLocks noChangeArrowheads="1"/>
          </p:cNvSpPr>
          <p:nvPr/>
        </p:nvSpPr>
        <p:spPr bwMode="auto">
          <a:xfrm>
            <a:off x="1775521" y="116632"/>
            <a:ext cx="8561387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4000" b="1" dirty="0">
                <a:solidFill>
                  <a:srgbClr val="C00000"/>
                </a:solidFill>
              </a:rPr>
              <a:t>Assessment 3</a:t>
            </a:r>
          </a:p>
          <a:p>
            <a:pPr algn="ctr" eaLnBrk="1" hangingPunct="1">
              <a:spcBef>
                <a:spcPts val="0"/>
              </a:spcBef>
            </a:pPr>
            <a:endParaRPr lang="en-US" sz="2400" dirty="0"/>
          </a:p>
          <a:p>
            <a:pPr algn="ctr" eaLnBrk="1" hangingPunct="1">
              <a:spcBef>
                <a:spcPts val="0"/>
              </a:spcBef>
            </a:pPr>
            <a:r>
              <a:rPr lang="en-US" sz="3200" dirty="0"/>
              <a:t>Use a patient-centered approach to assess…</a:t>
            </a:r>
            <a:endParaRPr lang="en-US" sz="3200" b="1" dirty="0">
              <a:solidFill>
                <a:srgbClr val="C00000"/>
              </a:solidFill>
            </a:endParaRPr>
          </a:p>
        </p:txBody>
      </p:sp>
      <p:sp>
        <p:nvSpPr>
          <p:cNvPr id="6" name="Text Box 1101"/>
          <p:cNvSpPr txBox="1">
            <a:spLocks noChangeArrowheads="1"/>
          </p:cNvSpPr>
          <p:nvPr/>
        </p:nvSpPr>
        <p:spPr bwMode="auto">
          <a:xfrm>
            <a:off x="1807741" y="1844825"/>
            <a:ext cx="8496944" cy="15388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2800" dirty="0">
                <a:solidFill>
                  <a:srgbClr val="000066"/>
                </a:solidFill>
              </a:rPr>
              <a:t>…previous and ongoing pain treatments and the efficacy of these treatments</a:t>
            </a: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endParaRPr lang="en-US" sz="2800" dirty="0">
              <a:solidFill>
                <a:srgbClr val="000066"/>
              </a:solidFill>
            </a:endParaRPr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3559" y="3140968"/>
            <a:ext cx="4564881" cy="302803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68371974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Box 1027"/>
          <p:cNvSpPr txBox="1">
            <a:spLocks noChangeArrowheads="1"/>
          </p:cNvSpPr>
          <p:nvPr/>
        </p:nvSpPr>
        <p:spPr bwMode="auto">
          <a:xfrm>
            <a:off x="1775521" y="116633"/>
            <a:ext cx="8561387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4000" b="1" dirty="0">
                <a:solidFill>
                  <a:srgbClr val="C00000"/>
                </a:solidFill>
              </a:rPr>
              <a:t>Assessment 4</a:t>
            </a:r>
          </a:p>
          <a:p>
            <a:pPr algn="ctr" eaLnBrk="1" hangingPunct="1">
              <a:spcBef>
                <a:spcPts val="0"/>
              </a:spcBef>
            </a:pPr>
            <a:r>
              <a:rPr lang="en-US" sz="3200" dirty="0"/>
              <a:t>Use a patient-centered approach to assess…</a:t>
            </a:r>
            <a:endParaRPr lang="en-US" sz="3200" b="1" dirty="0">
              <a:solidFill>
                <a:srgbClr val="C00000"/>
              </a:solidFill>
            </a:endParaRPr>
          </a:p>
        </p:txBody>
      </p:sp>
      <p:sp>
        <p:nvSpPr>
          <p:cNvPr id="6" name="Text Box 1101"/>
          <p:cNvSpPr txBox="1">
            <a:spLocks noChangeArrowheads="1"/>
          </p:cNvSpPr>
          <p:nvPr/>
        </p:nvSpPr>
        <p:spPr bwMode="auto">
          <a:xfrm>
            <a:off x="1807741" y="1451680"/>
            <a:ext cx="8496944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2800" dirty="0">
                <a:solidFill>
                  <a:srgbClr val="000066"/>
                </a:solidFill>
              </a:rPr>
              <a:t>…current inflammation and joint damage as sources of pain, and whether these are adequately treated.</a:t>
            </a: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4794" y="3110458"/>
            <a:ext cx="2982838" cy="298283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1425064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Box 1027"/>
          <p:cNvSpPr txBox="1">
            <a:spLocks noChangeArrowheads="1"/>
          </p:cNvSpPr>
          <p:nvPr/>
        </p:nvSpPr>
        <p:spPr bwMode="auto">
          <a:xfrm>
            <a:off x="767408" y="116632"/>
            <a:ext cx="10801200" cy="1692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4000" b="1" dirty="0">
                <a:solidFill>
                  <a:srgbClr val="C00000"/>
                </a:solidFill>
              </a:rPr>
              <a:t>Assessment 5</a:t>
            </a:r>
          </a:p>
          <a:p>
            <a:pPr algn="ctr" eaLnBrk="1" hangingPunct="1">
              <a:spcBef>
                <a:spcPts val="0"/>
              </a:spcBef>
            </a:pPr>
            <a:r>
              <a:rPr lang="en-US" sz="3200" dirty="0"/>
              <a:t>Use a patient-centered approach to assess </a:t>
            </a:r>
            <a:r>
              <a:rPr lang="en-US" sz="3200" dirty="0" smtClean="0"/>
              <a:t>pain-related (biopsychosocial) factors </a:t>
            </a:r>
            <a:r>
              <a:rPr lang="en-US" sz="3200" dirty="0"/>
              <a:t>that may be important:</a:t>
            </a:r>
            <a:endParaRPr lang="en-US" sz="3200" b="1" dirty="0">
              <a:solidFill>
                <a:srgbClr val="C00000"/>
              </a:solidFill>
            </a:endParaRPr>
          </a:p>
        </p:txBody>
      </p:sp>
      <p:sp>
        <p:nvSpPr>
          <p:cNvPr id="6" name="Text Box 1101"/>
          <p:cNvSpPr txBox="1">
            <a:spLocks noChangeArrowheads="1"/>
          </p:cNvSpPr>
          <p:nvPr/>
        </p:nvSpPr>
        <p:spPr bwMode="auto">
          <a:xfrm>
            <a:off x="1874322" y="2060848"/>
            <a:ext cx="8496944" cy="372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457200" indent="-457200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en-US" sz="2800" dirty="0">
                <a:solidFill>
                  <a:srgbClr val="000066"/>
                </a:solidFill>
              </a:rPr>
              <a:t>the nature and extent of pain-related disability.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en-US" sz="2800" dirty="0">
                <a:solidFill>
                  <a:srgbClr val="000066"/>
                </a:solidFill>
              </a:rPr>
              <a:t>beliefs and emotions about pain and pain-related disability. </a:t>
            </a:r>
            <a:endParaRPr lang="nl-NL" sz="2800" dirty="0">
              <a:solidFill>
                <a:srgbClr val="000066"/>
              </a:solidFill>
            </a:endParaRP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en-US" sz="2800" dirty="0">
                <a:solidFill>
                  <a:srgbClr val="000066"/>
                </a:solidFill>
              </a:rPr>
              <a:t>social influences related to pain and its consequences.</a:t>
            </a:r>
            <a:endParaRPr lang="nl-NL" sz="2800" dirty="0">
              <a:solidFill>
                <a:srgbClr val="000066"/>
              </a:solidFill>
            </a:endParaRP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en-US" sz="2800" dirty="0">
                <a:solidFill>
                  <a:srgbClr val="000066"/>
                </a:solidFill>
              </a:rPr>
              <a:t>sleep problems.</a:t>
            </a:r>
            <a:endParaRPr lang="nl-NL" sz="2800" dirty="0">
              <a:solidFill>
                <a:srgbClr val="000066"/>
              </a:solidFill>
            </a:endParaRP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en-US" sz="2800" dirty="0">
                <a:solidFill>
                  <a:srgbClr val="000066"/>
                </a:solidFill>
              </a:rPr>
              <a:t>obesity.</a:t>
            </a:r>
            <a:endParaRPr lang="nl-NL" sz="2800" b="1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115445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al 2"/>
          <p:cNvSpPr/>
          <p:nvPr/>
        </p:nvSpPr>
        <p:spPr>
          <a:xfrm>
            <a:off x="1991544" y="1340768"/>
            <a:ext cx="864096" cy="864096"/>
          </a:xfrm>
          <a:prstGeom prst="ellipse">
            <a:avLst/>
          </a:prstGeom>
          <a:solidFill>
            <a:srgbClr val="0066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9.7</a:t>
            </a:r>
          </a:p>
        </p:txBody>
      </p:sp>
      <p:sp>
        <p:nvSpPr>
          <p:cNvPr id="25" name="Ovaal 24"/>
          <p:cNvSpPr/>
          <p:nvPr/>
        </p:nvSpPr>
        <p:spPr>
          <a:xfrm>
            <a:off x="1991544" y="2348880"/>
            <a:ext cx="864096" cy="864096"/>
          </a:xfrm>
          <a:prstGeom prst="ellipse">
            <a:avLst/>
          </a:prstGeom>
          <a:solidFill>
            <a:srgbClr val="0066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9.2</a:t>
            </a:r>
          </a:p>
        </p:txBody>
      </p:sp>
      <p:sp>
        <p:nvSpPr>
          <p:cNvPr id="26" name="Ovaal 25"/>
          <p:cNvSpPr/>
          <p:nvPr/>
        </p:nvSpPr>
        <p:spPr>
          <a:xfrm>
            <a:off x="1991544" y="3356992"/>
            <a:ext cx="864096" cy="864096"/>
          </a:xfrm>
          <a:prstGeom prst="ellipse">
            <a:avLst/>
          </a:prstGeom>
          <a:solidFill>
            <a:srgbClr val="0066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9.2</a:t>
            </a:r>
          </a:p>
        </p:txBody>
      </p:sp>
      <p:sp>
        <p:nvSpPr>
          <p:cNvPr id="27" name="Ovaal 26"/>
          <p:cNvSpPr/>
          <p:nvPr/>
        </p:nvSpPr>
        <p:spPr>
          <a:xfrm>
            <a:off x="1991544" y="4365104"/>
            <a:ext cx="864096" cy="864096"/>
          </a:xfrm>
          <a:prstGeom prst="ellipse">
            <a:avLst/>
          </a:prstGeom>
          <a:solidFill>
            <a:srgbClr val="0066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9.1</a:t>
            </a:r>
          </a:p>
        </p:txBody>
      </p:sp>
      <p:sp>
        <p:nvSpPr>
          <p:cNvPr id="28" name="Text Box 1027"/>
          <p:cNvSpPr txBox="1">
            <a:spLocks noChangeArrowheads="1"/>
          </p:cNvSpPr>
          <p:nvPr/>
        </p:nvSpPr>
        <p:spPr bwMode="auto">
          <a:xfrm>
            <a:off x="1775521" y="116633"/>
            <a:ext cx="8561387" cy="113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</a:pPr>
            <a:r>
              <a:rPr lang="en-US" sz="4000" b="1" dirty="0">
                <a:solidFill>
                  <a:srgbClr val="C00000"/>
                </a:solidFill>
              </a:rPr>
              <a:t>Assessment: level of agreement</a:t>
            </a:r>
          </a:p>
          <a:p>
            <a:pPr algn="ctr" eaLnBrk="1" hangingPunct="1">
              <a:spcBef>
                <a:spcPts val="0"/>
              </a:spcBef>
            </a:pPr>
            <a:r>
              <a:rPr lang="en-US" sz="2800" b="1" dirty="0"/>
              <a:t>(0=completely disagree, 10 = </a:t>
            </a:r>
            <a:r>
              <a:rPr lang="en-US" sz="2800" b="1" dirty="0" err="1"/>
              <a:t>completey</a:t>
            </a:r>
            <a:r>
              <a:rPr lang="en-US" sz="2800" b="1" dirty="0"/>
              <a:t> agree) </a:t>
            </a:r>
          </a:p>
        </p:txBody>
      </p:sp>
      <p:sp>
        <p:nvSpPr>
          <p:cNvPr id="29" name="Tekstvak 28"/>
          <p:cNvSpPr txBox="1"/>
          <p:nvPr/>
        </p:nvSpPr>
        <p:spPr>
          <a:xfrm>
            <a:off x="3287689" y="1340768"/>
            <a:ext cx="605631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spcBef>
                <a:spcPts val="0"/>
              </a:spcBef>
              <a:spcAft>
                <a:spcPts val="0"/>
              </a:spcAft>
              <a:buAutoNum type="alphaLcPeriod"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Patient’s needs, preferences,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  priorities</a:t>
            </a:r>
          </a:p>
        </p:txBody>
      </p:sp>
      <p:sp>
        <p:nvSpPr>
          <p:cNvPr id="30" name="Tekstvak 29"/>
          <p:cNvSpPr txBox="1"/>
          <p:nvPr/>
        </p:nvSpPr>
        <p:spPr>
          <a:xfrm>
            <a:off x="3287689" y="2610927"/>
            <a:ext cx="60563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457200">
              <a:spcBef>
                <a:spcPts val="0"/>
              </a:spcBef>
              <a:spcAft>
                <a:spcPts val="0"/>
              </a:spcAft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b. Pain characteristics</a:t>
            </a:r>
            <a:endParaRPr lang="en-US" sz="3200" dirty="0"/>
          </a:p>
        </p:txBody>
      </p:sp>
      <p:sp>
        <p:nvSpPr>
          <p:cNvPr id="31" name="Tekstvak 30"/>
          <p:cNvSpPr txBox="1"/>
          <p:nvPr/>
        </p:nvSpPr>
        <p:spPr>
          <a:xfrm>
            <a:off x="3287688" y="3388641"/>
            <a:ext cx="4580100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c. Previous and ongoing</a:t>
            </a:r>
          </a:p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 treatments</a:t>
            </a:r>
            <a:endParaRPr lang="en-US" sz="3200" dirty="0"/>
          </a:p>
        </p:txBody>
      </p:sp>
      <p:sp>
        <p:nvSpPr>
          <p:cNvPr id="32" name="Tekstvak 31"/>
          <p:cNvSpPr txBox="1"/>
          <p:nvPr/>
        </p:nvSpPr>
        <p:spPr>
          <a:xfrm>
            <a:off x="3287689" y="4658800"/>
            <a:ext cx="624081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d. Inflammation and joint damage</a:t>
            </a:r>
            <a:endParaRPr lang="en-US" sz="3200" dirty="0"/>
          </a:p>
        </p:txBody>
      </p:sp>
      <p:sp>
        <p:nvSpPr>
          <p:cNvPr id="11" name="Tekstvak 10"/>
          <p:cNvSpPr txBox="1"/>
          <p:nvPr/>
        </p:nvSpPr>
        <p:spPr>
          <a:xfrm>
            <a:off x="3287689" y="5436514"/>
            <a:ext cx="530786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e. Pain-related 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components</a:t>
            </a:r>
            <a:endParaRPr lang="en-US" sz="3200" dirty="0"/>
          </a:p>
        </p:txBody>
      </p:sp>
      <p:sp>
        <p:nvSpPr>
          <p:cNvPr id="12" name="Ovaal 11"/>
          <p:cNvSpPr/>
          <p:nvPr/>
        </p:nvSpPr>
        <p:spPr>
          <a:xfrm>
            <a:off x="1991544" y="5373216"/>
            <a:ext cx="864096" cy="864096"/>
          </a:xfrm>
          <a:prstGeom prst="ellipse">
            <a:avLst/>
          </a:prstGeom>
          <a:solidFill>
            <a:srgbClr val="0066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/>
              <a:t>9.8</a:t>
            </a:r>
          </a:p>
        </p:txBody>
      </p:sp>
    </p:spTree>
    <p:extLst>
      <p:ext uri="{BB962C8B-B14F-4D97-AF65-F5344CB8AC3E}">
        <p14:creationId xmlns:p14="http://schemas.microsoft.com/office/powerpoint/2010/main" val="30580165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Rechte verbindingslijn met pijl 19"/>
          <p:cNvCxnSpPr/>
          <p:nvPr/>
        </p:nvCxnSpPr>
        <p:spPr>
          <a:xfrm>
            <a:off x="6125579" y="1459346"/>
            <a:ext cx="3" cy="372524"/>
          </a:xfrm>
          <a:prstGeom prst="straightConnector1">
            <a:avLst/>
          </a:prstGeom>
          <a:ln w="28575">
            <a:solidFill>
              <a:schemeClr val="bg1">
                <a:lumMod val="65000"/>
              </a:schemeClr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echte verbindingslijn met pijl 20"/>
          <p:cNvCxnSpPr/>
          <p:nvPr/>
        </p:nvCxnSpPr>
        <p:spPr>
          <a:xfrm>
            <a:off x="6125580" y="3403562"/>
            <a:ext cx="0" cy="372525"/>
          </a:xfrm>
          <a:prstGeom prst="straightConnector1">
            <a:avLst/>
          </a:prstGeom>
          <a:ln w="28575">
            <a:solidFill>
              <a:schemeClr val="bg1">
                <a:lumMod val="65000"/>
              </a:schemeClr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echthoek 21"/>
          <p:cNvSpPr/>
          <p:nvPr/>
        </p:nvSpPr>
        <p:spPr>
          <a:xfrm>
            <a:off x="191344" y="3814820"/>
            <a:ext cx="11809312" cy="2325046"/>
          </a:xfrm>
          <a:prstGeom prst="rect">
            <a:avLst/>
          </a:prstGeom>
          <a:solidFill>
            <a:srgbClr val="FFFF00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81000" tIns="54000" rIns="81000" bIns="54000" rtlCol="0" anchor="ctr" anchorCtr="0">
            <a:spAutoFit/>
          </a:bodyPr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Management</a:t>
            </a:r>
          </a:p>
          <a:p>
            <a:pPr algn="ctr"/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Personalized pain management plan including one or more 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management options 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(shared decision making, stepped approach)</a:t>
            </a:r>
          </a:p>
          <a:p>
            <a:pPr marL="342900" indent="-342900" algn="ctr">
              <a:buAutoNum type="alphaLcPeriod"/>
            </a:pP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</a:t>
            </a:r>
          </a:p>
          <a:p>
            <a:pPr marL="342900" indent="-342900" algn="ctr">
              <a:buAutoNum type="alphaLcPeriod"/>
            </a:pP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Management options</a:t>
            </a:r>
          </a:p>
          <a:p>
            <a:pPr marL="342900" indent="-342900" algn="ctr">
              <a:buAutoNum type="alphaLcPeriod"/>
            </a:pP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Multidisciplinary treatment</a:t>
            </a:r>
          </a:p>
          <a:p>
            <a:pPr marL="342900" indent="-342900" algn="ctr">
              <a:buAutoNum type="alphaLcPeriod"/>
            </a:pPr>
            <a:endParaRPr lang="en-US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Rechthoek 22"/>
          <p:cNvSpPr/>
          <p:nvPr/>
        </p:nvSpPr>
        <p:spPr>
          <a:xfrm>
            <a:off x="434549" y="5707818"/>
            <a:ext cx="1629003" cy="928509"/>
          </a:xfrm>
          <a:prstGeom prst="rect">
            <a:avLst/>
          </a:prstGeom>
          <a:solidFill>
            <a:srgbClr val="FFFFCC"/>
          </a:solidFill>
          <a:ln w="285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000" tIns="54000" rIns="81000" bIns="5400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Physical activity and exercise</a:t>
            </a:r>
          </a:p>
        </p:txBody>
      </p:sp>
      <p:sp>
        <p:nvSpPr>
          <p:cNvPr id="24" name="Rechthoek 23"/>
          <p:cNvSpPr/>
          <p:nvPr/>
        </p:nvSpPr>
        <p:spPr>
          <a:xfrm>
            <a:off x="2393167" y="5707818"/>
            <a:ext cx="1629003" cy="928509"/>
          </a:xfrm>
          <a:prstGeom prst="rect">
            <a:avLst/>
          </a:prstGeom>
          <a:solidFill>
            <a:srgbClr val="FFFFCC"/>
          </a:solidFill>
          <a:ln w="285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000" tIns="54000" rIns="81000" bIns="5400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Aids and assistive devices</a:t>
            </a:r>
          </a:p>
        </p:txBody>
      </p:sp>
      <p:sp>
        <p:nvSpPr>
          <p:cNvPr id="25" name="Rechthoek 24"/>
          <p:cNvSpPr/>
          <p:nvPr/>
        </p:nvSpPr>
        <p:spPr>
          <a:xfrm>
            <a:off x="4351785" y="5707818"/>
            <a:ext cx="1629003" cy="928509"/>
          </a:xfrm>
          <a:prstGeom prst="rect">
            <a:avLst/>
          </a:prstGeom>
          <a:solidFill>
            <a:srgbClr val="FFFFCC"/>
          </a:solidFill>
          <a:ln w="285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000" tIns="54000" rIns="81000" bIns="5400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Psychological and social interventions</a:t>
            </a:r>
          </a:p>
        </p:txBody>
      </p:sp>
      <p:sp>
        <p:nvSpPr>
          <p:cNvPr id="26" name="Rechthoek 25"/>
          <p:cNvSpPr/>
          <p:nvPr/>
        </p:nvSpPr>
        <p:spPr>
          <a:xfrm>
            <a:off x="6310403" y="5707818"/>
            <a:ext cx="1629003" cy="928509"/>
          </a:xfrm>
          <a:prstGeom prst="rect">
            <a:avLst/>
          </a:prstGeom>
          <a:solidFill>
            <a:srgbClr val="FFFFCC"/>
          </a:solidFill>
          <a:ln w="285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000" tIns="54000" rIns="81000" bIns="5400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Sleep</a:t>
            </a:r>
          </a:p>
          <a:p>
            <a:pPr algn="ctr"/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hygiene</a:t>
            </a:r>
          </a:p>
          <a:p>
            <a:pPr algn="ctr"/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practices</a:t>
            </a:r>
          </a:p>
        </p:txBody>
      </p:sp>
      <p:sp>
        <p:nvSpPr>
          <p:cNvPr id="27" name="Rechthoek 26"/>
          <p:cNvSpPr/>
          <p:nvPr/>
        </p:nvSpPr>
        <p:spPr>
          <a:xfrm>
            <a:off x="8269021" y="5707818"/>
            <a:ext cx="1629003" cy="928509"/>
          </a:xfrm>
          <a:prstGeom prst="rect">
            <a:avLst/>
          </a:prstGeom>
          <a:solidFill>
            <a:srgbClr val="FFFFCC"/>
          </a:solidFill>
          <a:ln w="285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000" tIns="54000" rIns="81000" bIns="5400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Weight management</a:t>
            </a:r>
          </a:p>
        </p:txBody>
      </p:sp>
      <p:sp>
        <p:nvSpPr>
          <p:cNvPr id="28" name="Rechthoek 27"/>
          <p:cNvSpPr/>
          <p:nvPr/>
        </p:nvSpPr>
        <p:spPr>
          <a:xfrm>
            <a:off x="191344" y="1844824"/>
            <a:ext cx="11809312" cy="1771048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81000" tIns="54000" rIns="81000" bIns="54000" rtlCol="0" anchor="ctr" anchorCtr="0">
            <a:spAutoFit/>
          </a:bodyPr>
          <a:lstStyle/>
          <a:p>
            <a:pPr algn="ctr"/>
            <a:r>
              <a:rPr lang="en-US" b="1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Assessment</a:t>
            </a:r>
          </a:p>
          <a:p>
            <a:pPr marL="257175" indent="-257175" algn="ctr">
              <a:buAutoNum type="alphaLcPeriod"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Patients’ needs</a:t>
            </a:r>
            <a:r>
              <a:rPr lang="en-US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preferences,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priorities</a:t>
            </a:r>
          </a:p>
          <a:p>
            <a:pPr marL="257175" indent="-257175" algn="ctr">
              <a:buAutoNum type="alphaLcPeriod"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Pain </a:t>
            </a:r>
            <a:r>
              <a:rPr lang="en-US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characteristics</a:t>
            </a:r>
          </a:p>
          <a:p>
            <a:pPr marL="257175" indent="-257175" algn="ctr">
              <a:buFontTx/>
              <a:buAutoNum type="alphaLcPeriod"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Previous and ongoing pain treatments</a:t>
            </a:r>
          </a:p>
          <a:p>
            <a:pPr marL="257175" indent="-257175" algn="ctr">
              <a:buAutoNum type="alphaLcPeriod"/>
            </a:pPr>
            <a:r>
              <a:rPr lang="en-US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Inflammation and joint damage</a:t>
            </a:r>
          </a:p>
          <a:p>
            <a:pPr marL="257175" indent="-257175" algn="ctr">
              <a:buAutoNum type="alphaLcPeriod"/>
            </a:pPr>
            <a:r>
              <a:rPr lang="en-US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Pain-related (biopsychosocial) factors that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might need attention</a:t>
            </a:r>
          </a:p>
        </p:txBody>
      </p:sp>
      <p:sp>
        <p:nvSpPr>
          <p:cNvPr id="29" name="Rechthoek 28"/>
          <p:cNvSpPr/>
          <p:nvPr/>
        </p:nvSpPr>
        <p:spPr>
          <a:xfrm>
            <a:off x="191339" y="151826"/>
            <a:ext cx="11809319" cy="1494049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81000" tIns="54000" rIns="81000" bIns="54000" rtlCol="0" anchor="ctr" anchorCtr="0">
            <a:spAutoFit/>
          </a:bodyPr>
          <a:lstStyle/>
          <a:p>
            <a:pPr algn="ctr"/>
            <a:r>
              <a:rPr lang="en-US" b="1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Overarching principles</a:t>
            </a:r>
            <a:endParaRPr lang="en-US" b="1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57175" indent="-257175" algn="ctr">
              <a:buAutoNum type="alphaLcPeriod"/>
            </a:pPr>
            <a:r>
              <a:rPr lang="en-US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Patient-centered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ramework</a:t>
            </a:r>
          </a:p>
          <a:p>
            <a:pPr marL="257175" indent="-257175" algn="ctr">
              <a:buAutoNum type="alphaLcPeriod"/>
            </a:pP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Biopsychosocial perspective</a:t>
            </a:r>
          </a:p>
          <a:p>
            <a:pPr marL="257175" indent="-257175" algn="ctr">
              <a:buAutoNum type="alphaLcPeriod"/>
            </a:pPr>
            <a:r>
              <a:rPr lang="en-US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Knowledge of inflammatory </a:t>
            </a:r>
            <a:r>
              <a:rPr lang="en-US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arthritis and osteoarthritis</a:t>
            </a:r>
          </a:p>
          <a:p>
            <a:pPr marL="257175" indent="-257175" algn="ctr">
              <a:buAutoNum type="alphaLcPeriod"/>
            </a:pPr>
            <a:r>
              <a:rPr lang="en-US" dirty="0" smtClean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Differentiate localized and generalized pain</a:t>
            </a:r>
            <a:endParaRPr lang="en-US" dirty="0">
              <a:solidFill>
                <a:schemeClr val="bg1">
                  <a:lumMod val="6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Rechthoek 29"/>
          <p:cNvSpPr/>
          <p:nvPr/>
        </p:nvSpPr>
        <p:spPr>
          <a:xfrm>
            <a:off x="10227638" y="5707818"/>
            <a:ext cx="1629003" cy="928509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000" tIns="54000" rIns="81000" bIns="54000" rtlCol="0" anchor="ctr"/>
          <a:lstStyle/>
          <a:p>
            <a:pPr algn="ctr"/>
            <a:r>
              <a:rPr lang="en-US" i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Pharmacol</a:t>
            </a:r>
            <a:r>
              <a:rPr lang="en-US" i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&amp; joint-specific management</a:t>
            </a:r>
          </a:p>
        </p:txBody>
      </p:sp>
    </p:spTree>
    <p:extLst>
      <p:ext uri="{BB962C8B-B14F-4D97-AF65-F5344CB8AC3E}">
        <p14:creationId xmlns:p14="http://schemas.microsoft.com/office/powerpoint/2010/main" val="31122377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Box 1027"/>
          <p:cNvSpPr txBox="1">
            <a:spLocks noChangeArrowheads="1"/>
          </p:cNvSpPr>
          <p:nvPr/>
        </p:nvSpPr>
        <p:spPr bwMode="auto">
          <a:xfrm>
            <a:off x="1775521" y="116633"/>
            <a:ext cx="8561387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</a:pPr>
            <a:r>
              <a:rPr lang="en-US" sz="4000" b="1" dirty="0">
                <a:solidFill>
                  <a:srgbClr val="C00000"/>
                </a:solidFill>
              </a:rPr>
              <a:t>Management recommendation 1</a:t>
            </a:r>
          </a:p>
          <a:p>
            <a:pPr algn="ctr" eaLnBrk="1" hangingPunct="1">
              <a:spcBef>
                <a:spcPts val="0"/>
              </a:spcBef>
            </a:pPr>
            <a:r>
              <a:rPr lang="en-US" sz="3200" b="1" dirty="0" smtClean="0"/>
              <a:t>Personalized management </a:t>
            </a:r>
            <a:r>
              <a:rPr lang="en-US" sz="3200" b="1" dirty="0"/>
              <a:t>plan</a:t>
            </a:r>
            <a:endParaRPr lang="en-US" sz="3200" b="1" dirty="0">
              <a:solidFill>
                <a:srgbClr val="C00000"/>
              </a:solidFill>
            </a:endParaRPr>
          </a:p>
        </p:txBody>
      </p:sp>
      <p:sp>
        <p:nvSpPr>
          <p:cNvPr id="24" name="Text Box 1101"/>
          <p:cNvSpPr txBox="1">
            <a:spLocks noChangeArrowheads="1"/>
          </p:cNvSpPr>
          <p:nvPr/>
        </p:nvSpPr>
        <p:spPr bwMode="auto">
          <a:xfrm>
            <a:off x="2135560" y="1412776"/>
            <a:ext cx="8280920" cy="4832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US" sz="2800" dirty="0">
                <a:solidFill>
                  <a:srgbClr val="000066"/>
                </a:solidFill>
              </a:rPr>
              <a:t>Guided by the </a:t>
            </a:r>
            <a:r>
              <a:rPr lang="en-US" sz="2800" dirty="0" smtClean="0">
                <a:solidFill>
                  <a:srgbClr val="000066"/>
                </a:solidFill>
              </a:rPr>
              <a:t>1) </a:t>
            </a:r>
            <a:r>
              <a:rPr lang="en-US" sz="2800" dirty="0" smtClean="0">
                <a:solidFill>
                  <a:srgbClr val="C00000"/>
                </a:solidFill>
              </a:rPr>
              <a:t>expressed needs </a:t>
            </a:r>
            <a:r>
              <a:rPr lang="en-US" sz="2800" dirty="0">
                <a:solidFill>
                  <a:srgbClr val="C00000"/>
                </a:solidFill>
              </a:rPr>
              <a:t>of the patient </a:t>
            </a:r>
            <a:r>
              <a:rPr lang="en-US" sz="2800" dirty="0">
                <a:solidFill>
                  <a:srgbClr val="000066"/>
                </a:solidFill>
              </a:rPr>
              <a:t>and </a:t>
            </a:r>
            <a:r>
              <a:rPr lang="en-US" sz="2800" dirty="0" smtClean="0">
                <a:solidFill>
                  <a:srgbClr val="000066"/>
                </a:solidFill>
              </a:rPr>
              <a:t>2) the </a:t>
            </a:r>
            <a:r>
              <a:rPr lang="en-US" sz="2800" dirty="0" smtClean="0">
                <a:solidFill>
                  <a:srgbClr val="C00000"/>
                </a:solidFill>
              </a:rPr>
              <a:t>health professional’s assessment</a:t>
            </a:r>
            <a:r>
              <a:rPr lang="en-US" sz="2800" dirty="0" smtClean="0">
                <a:solidFill>
                  <a:srgbClr val="000066"/>
                </a:solidFill>
              </a:rPr>
              <a:t> </a:t>
            </a:r>
            <a:r>
              <a:rPr lang="en-US" sz="2800" dirty="0">
                <a:solidFill>
                  <a:srgbClr val="000066"/>
                </a:solidFill>
              </a:rPr>
              <a:t>and </a:t>
            </a:r>
            <a:r>
              <a:rPr lang="en-US" sz="2800" dirty="0" smtClean="0">
                <a:solidFill>
                  <a:srgbClr val="000066"/>
                </a:solidFill>
              </a:rPr>
              <a:t>3) taking </a:t>
            </a:r>
            <a:r>
              <a:rPr lang="en-US" sz="2800" dirty="0">
                <a:solidFill>
                  <a:srgbClr val="000066"/>
                </a:solidFill>
              </a:rPr>
              <a:t>into account </a:t>
            </a:r>
            <a:r>
              <a:rPr lang="en-US" sz="2800" dirty="0">
                <a:solidFill>
                  <a:srgbClr val="C00000"/>
                </a:solidFill>
              </a:rPr>
              <a:t>evidence-based treatment </a:t>
            </a:r>
            <a:r>
              <a:rPr lang="en-US" sz="2800" dirty="0" smtClean="0">
                <a:solidFill>
                  <a:srgbClr val="C00000"/>
                </a:solidFill>
              </a:rPr>
              <a:t>options</a:t>
            </a:r>
            <a:r>
              <a:rPr lang="en-US" sz="2800" dirty="0" smtClean="0">
                <a:solidFill>
                  <a:srgbClr val="000066"/>
                </a:solidFill>
              </a:rPr>
              <a:t>…</a:t>
            </a:r>
          </a:p>
          <a:p>
            <a:r>
              <a:rPr lang="en-US" sz="2800" dirty="0" smtClean="0">
                <a:solidFill>
                  <a:srgbClr val="000066"/>
                </a:solidFill>
              </a:rPr>
              <a:t>...through </a:t>
            </a:r>
            <a:r>
              <a:rPr lang="en-US" sz="2800" dirty="0">
                <a:solidFill>
                  <a:srgbClr val="000066"/>
                </a:solidFill>
              </a:rPr>
              <a:t>shared decision </a:t>
            </a:r>
            <a:r>
              <a:rPr lang="en-US" sz="2800" dirty="0" smtClean="0">
                <a:solidFill>
                  <a:srgbClr val="000066"/>
                </a:solidFill>
              </a:rPr>
              <a:t>making…</a:t>
            </a:r>
          </a:p>
          <a:p>
            <a:r>
              <a:rPr lang="en-US" sz="2800" dirty="0" smtClean="0">
                <a:solidFill>
                  <a:srgbClr val="000066"/>
                </a:solidFill>
              </a:rPr>
              <a:t>…the </a:t>
            </a:r>
            <a:r>
              <a:rPr lang="en-US" sz="2800" dirty="0">
                <a:solidFill>
                  <a:srgbClr val="000066"/>
                </a:solidFill>
              </a:rPr>
              <a:t>patient should receive a personalized management </a:t>
            </a:r>
            <a:r>
              <a:rPr lang="en-US" sz="2800" dirty="0" smtClean="0">
                <a:solidFill>
                  <a:srgbClr val="000066"/>
                </a:solidFill>
              </a:rPr>
              <a:t>plan… </a:t>
            </a:r>
          </a:p>
          <a:p>
            <a:r>
              <a:rPr lang="en-US" sz="2800" dirty="0" smtClean="0">
                <a:solidFill>
                  <a:srgbClr val="000066"/>
                </a:solidFill>
              </a:rPr>
              <a:t>…with </a:t>
            </a:r>
            <a:r>
              <a:rPr lang="en-US" sz="2800" dirty="0">
                <a:solidFill>
                  <a:srgbClr val="000066"/>
                </a:solidFill>
              </a:rPr>
              <a:t>the aim of reducing pain and pain-related distress and improving pain-related function and participation in daily life. </a:t>
            </a:r>
          </a:p>
          <a:p>
            <a:r>
              <a:rPr lang="en-US" sz="2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(</a:t>
            </a:r>
            <a:r>
              <a:rPr lang="en-US" sz="2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continued on next slide…)</a:t>
            </a:r>
            <a:endParaRPr lang="nl-NL" sz="2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52560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Box 1027"/>
          <p:cNvSpPr txBox="1">
            <a:spLocks noChangeArrowheads="1"/>
          </p:cNvSpPr>
          <p:nvPr/>
        </p:nvSpPr>
        <p:spPr bwMode="auto">
          <a:xfrm>
            <a:off x="1775521" y="116633"/>
            <a:ext cx="8561387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4000" b="1" dirty="0">
                <a:solidFill>
                  <a:srgbClr val="C00000"/>
                </a:solidFill>
              </a:rPr>
              <a:t>Management recommendation 1</a:t>
            </a:r>
          </a:p>
          <a:p>
            <a:pPr algn="ctr" eaLnBrk="1" hangingPunct="1">
              <a:spcBef>
                <a:spcPts val="0"/>
              </a:spcBef>
            </a:pPr>
            <a:r>
              <a:rPr lang="en-US" sz="3200" b="1" dirty="0"/>
              <a:t>Management plan</a:t>
            </a:r>
            <a:endParaRPr lang="en-US" sz="3200" b="1" dirty="0">
              <a:solidFill>
                <a:srgbClr val="C00000"/>
              </a:solidFill>
            </a:endParaRPr>
          </a:p>
        </p:txBody>
      </p:sp>
      <p:sp>
        <p:nvSpPr>
          <p:cNvPr id="24" name="Text Box 1101"/>
          <p:cNvSpPr txBox="1">
            <a:spLocks noChangeArrowheads="1"/>
          </p:cNvSpPr>
          <p:nvPr/>
        </p:nvSpPr>
        <p:spPr bwMode="auto">
          <a:xfrm>
            <a:off x="2279577" y="1316962"/>
            <a:ext cx="7845089" cy="4955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457200" indent="-457200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en-US" sz="2600" dirty="0">
                <a:solidFill>
                  <a:srgbClr val="000066"/>
                </a:solidFill>
              </a:rPr>
              <a:t>Management starts with an explanation of the biopsychosocial nature of pain. 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en-US" sz="2600" dirty="0">
                <a:solidFill>
                  <a:srgbClr val="000066"/>
                </a:solidFill>
              </a:rPr>
              <a:t>Self-management support includes education </a:t>
            </a:r>
            <a:r>
              <a:rPr lang="en-US" sz="2600" dirty="0" smtClean="0">
                <a:solidFill>
                  <a:srgbClr val="000066"/>
                </a:solidFill>
              </a:rPr>
              <a:t>(open discussion, providing </a:t>
            </a:r>
            <a:r>
              <a:rPr lang="en-US" sz="2600" dirty="0">
                <a:solidFill>
                  <a:srgbClr val="000066"/>
                </a:solidFill>
              </a:rPr>
              <a:t>brochures or links to online resources, encouragement to stay active, sleep hygiene </a:t>
            </a:r>
            <a:r>
              <a:rPr lang="en-US" sz="2600" dirty="0" smtClean="0">
                <a:solidFill>
                  <a:srgbClr val="000066"/>
                </a:solidFill>
              </a:rPr>
              <a:t>behaviors, </a:t>
            </a:r>
            <a:r>
              <a:rPr lang="en-US" sz="2600" dirty="0">
                <a:solidFill>
                  <a:srgbClr val="000066"/>
                </a:solidFill>
              </a:rPr>
              <a:t>and so on).</a:t>
            </a:r>
            <a:endParaRPr lang="nl-NL" sz="2600" dirty="0">
              <a:solidFill>
                <a:srgbClr val="000066"/>
              </a:solidFill>
            </a:endParaRP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en-US" sz="2600" dirty="0" smtClean="0">
                <a:solidFill>
                  <a:srgbClr val="000066"/>
                </a:solidFill>
              </a:rPr>
              <a:t>Treatment </a:t>
            </a:r>
            <a:r>
              <a:rPr lang="en-US" sz="2600" dirty="0">
                <a:solidFill>
                  <a:srgbClr val="000066"/>
                </a:solidFill>
              </a:rPr>
              <a:t>may include referral to a specialist, monotherapy or multidisciplinary treatment (in a stepped-care approach</a:t>
            </a:r>
            <a:r>
              <a:rPr lang="en-US" sz="2600" dirty="0" smtClean="0">
                <a:solidFill>
                  <a:srgbClr val="000066"/>
                </a:solidFill>
              </a:rPr>
              <a:t>).</a:t>
            </a:r>
            <a:endParaRPr lang="en-US" sz="2600" dirty="0">
              <a:solidFill>
                <a:srgbClr val="000066"/>
              </a:solidFill>
            </a:endParaRP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en-US" sz="2600" dirty="0">
                <a:solidFill>
                  <a:srgbClr val="000066"/>
                </a:solidFill>
              </a:rPr>
              <a:t>Specifically it may include referral to </a:t>
            </a:r>
            <a:r>
              <a:rPr lang="en-US" sz="2600" dirty="0" smtClean="0">
                <a:solidFill>
                  <a:srgbClr val="000066"/>
                </a:solidFill>
              </a:rPr>
              <a:t>five (or more) </a:t>
            </a:r>
            <a:r>
              <a:rPr lang="en-US" sz="2600" dirty="0">
                <a:solidFill>
                  <a:srgbClr val="000066"/>
                </a:solidFill>
              </a:rPr>
              <a:t>treatment options that are </a:t>
            </a:r>
            <a:r>
              <a:rPr lang="en-US" sz="2600" dirty="0" smtClean="0">
                <a:solidFill>
                  <a:srgbClr val="000066"/>
                </a:solidFill>
              </a:rPr>
              <a:t>shown now. </a:t>
            </a:r>
            <a:endParaRPr lang="nl-NL" sz="2600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30266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Box 1027"/>
          <p:cNvSpPr txBox="1">
            <a:spLocks noChangeArrowheads="1"/>
          </p:cNvSpPr>
          <p:nvPr/>
        </p:nvSpPr>
        <p:spPr bwMode="auto">
          <a:xfrm>
            <a:off x="1775521" y="116633"/>
            <a:ext cx="8561387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</a:pPr>
            <a:r>
              <a:rPr lang="en-US" sz="3200" b="1" dirty="0"/>
              <a:t>Management option 1</a:t>
            </a:r>
          </a:p>
          <a:p>
            <a:pPr algn="ctr" eaLnBrk="1" hangingPunct="1">
              <a:spcBef>
                <a:spcPts val="0"/>
              </a:spcBef>
            </a:pPr>
            <a:r>
              <a:rPr lang="en-US" sz="4000" b="1" dirty="0">
                <a:solidFill>
                  <a:srgbClr val="C00000"/>
                </a:solidFill>
              </a:rPr>
              <a:t>Physical activity and exercise</a:t>
            </a:r>
            <a:endParaRPr lang="nl-NL" sz="4000" b="1" dirty="0">
              <a:solidFill>
                <a:srgbClr val="C00000"/>
              </a:solidFill>
            </a:endParaRPr>
          </a:p>
        </p:txBody>
      </p:sp>
      <p:sp>
        <p:nvSpPr>
          <p:cNvPr id="2" name="Tekstvak 1"/>
          <p:cNvSpPr txBox="1"/>
          <p:nvPr/>
        </p:nvSpPr>
        <p:spPr>
          <a:xfrm>
            <a:off x="2070900" y="1484785"/>
            <a:ext cx="856138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00066"/>
                </a:solidFill>
              </a:rPr>
              <a:t>If the patient is not able to initiate physical activity and exercises without help, then discuss the possibility for supervised graded physical exercise or strength training. </a:t>
            </a:r>
          </a:p>
          <a:p>
            <a:endParaRPr lang="en-US" sz="2800" dirty="0">
              <a:solidFill>
                <a:srgbClr val="000066"/>
              </a:solidFill>
            </a:endParaRPr>
          </a:p>
          <a:p>
            <a:pPr algn="ctr"/>
            <a:r>
              <a:rPr lang="en-US" sz="2800" dirty="0">
                <a:solidFill>
                  <a:srgbClr val="000066"/>
                </a:solidFill>
              </a:rPr>
              <a:t>If psychosocial factors such as fear of movement or catastrophizing cognitions underlie a disabled, sedentary lifestyle, consider a multidisciplinary intervention including cognitive-behavioral management.</a:t>
            </a:r>
            <a:endParaRPr lang="nl-NL" sz="2800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90215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Box 1027"/>
          <p:cNvSpPr txBox="1">
            <a:spLocks noChangeArrowheads="1"/>
          </p:cNvSpPr>
          <p:nvPr/>
        </p:nvSpPr>
        <p:spPr bwMode="auto">
          <a:xfrm>
            <a:off x="1775521" y="116633"/>
            <a:ext cx="8561387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</a:pPr>
            <a:r>
              <a:rPr lang="en-US" sz="3200" b="1" dirty="0"/>
              <a:t>Management option 2</a:t>
            </a:r>
          </a:p>
          <a:p>
            <a:pPr algn="ctr" eaLnBrk="1" hangingPunct="1">
              <a:spcBef>
                <a:spcPts val="0"/>
              </a:spcBef>
            </a:pPr>
            <a:r>
              <a:rPr lang="nl-NL" sz="4000" b="1" dirty="0">
                <a:solidFill>
                  <a:srgbClr val="C00000"/>
                </a:solidFill>
              </a:rPr>
              <a:t>Aids </a:t>
            </a:r>
            <a:r>
              <a:rPr lang="nl-NL" sz="4000" b="1" dirty="0" err="1">
                <a:solidFill>
                  <a:srgbClr val="C00000"/>
                </a:solidFill>
              </a:rPr>
              <a:t>and</a:t>
            </a:r>
            <a:r>
              <a:rPr lang="nl-NL" sz="4000" b="1" dirty="0">
                <a:solidFill>
                  <a:srgbClr val="C00000"/>
                </a:solidFill>
              </a:rPr>
              <a:t> </a:t>
            </a:r>
            <a:r>
              <a:rPr lang="nl-NL" sz="4000" b="1" dirty="0" err="1">
                <a:solidFill>
                  <a:srgbClr val="C00000"/>
                </a:solidFill>
              </a:rPr>
              <a:t>Assistive</a:t>
            </a:r>
            <a:r>
              <a:rPr lang="nl-NL" sz="4000" b="1" dirty="0">
                <a:solidFill>
                  <a:srgbClr val="C00000"/>
                </a:solidFill>
              </a:rPr>
              <a:t> </a:t>
            </a:r>
            <a:r>
              <a:rPr lang="nl-NL" sz="4000" b="1" dirty="0" err="1">
                <a:solidFill>
                  <a:srgbClr val="C00000"/>
                </a:solidFill>
              </a:rPr>
              <a:t>devices</a:t>
            </a:r>
            <a:endParaRPr lang="nl-NL" sz="4000" b="1" dirty="0">
              <a:solidFill>
                <a:srgbClr val="C00000"/>
              </a:solidFill>
            </a:endParaRPr>
          </a:p>
        </p:txBody>
      </p:sp>
      <p:sp>
        <p:nvSpPr>
          <p:cNvPr id="2" name="Tekstvak 1"/>
          <p:cNvSpPr txBox="1"/>
          <p:nvPr/>
        </p:nvSpPr>
        <p:spPr>
          <a:xfrm>
            <a:off x="2070900" y="1484785"/>
            <a:ext cx="8561386" cy="44781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800" dirty="0">
                <a:solidFill>
                  <a:srgbClr val="000066"/>
                </a:solidFill>
              </a:rPr>
              <a:t>The occupational therapist can:</a:t>
            </a:r>
          </a:p>
          <a:p>
            <a:pPr marL="457200" indent="-457200">
              <a:buFontTx/>
              <a:buChar char="-"/>
            </a:pPr>
            <a:r>
              <a:rPr lang="en-US" sz="2800" dirty="0">
                <a:solidFill>
                  <a:srgbClr val="000066"/>
                </a:solidFill>
              </a:rPr>
              <a:t>offer education about appropriate ways to use joints and ergonomic principles,</a:t>
            </a:r>
          </a:p>
          <a:p>
            <a:pPr marL="457200" indent="-457200">
              <a:buFontTx/>
              <a:buChar char="-"/>
            </a:pPr>
            <a:r>
              <a:rPr lang="en-GB" sz="2800" dirty="0">
                <a:solidFill>
                  <a:srgbClr val="000066"/>
                </a:solidFill>
              </a:rPr>
              <a:t>appraise </a:t>
            </a:r>
            <a:r>
              <a:rPr lang="en-US" sz="2800" dirty="0">
                <a:solidFill>
                  <a:srgbClr val="000066"/>
                </a:solidFill>
              </a:rPr>
              <a:t>the need for the use of an aid or assistive device,</a:t>
            </a:r>
          </a:p>
          <a:p>
            <a:pPr marL="457200" indent="-457200">
              <a:buFontTx/>
              <a:buChar char="-"/>
            </a:pPr>
            <a:r>
              <a:rPr lang="en-US" sz="2800" dirty="0">
                <a:solidFill>
                  <a:srgbClr val="000066"/>
                </a:solidFill>
              </a:rPr>
              <a:t>give advice about how to acquire it,</a:t>
            </a:r>
          </a:p>
          <a:p>
            <a:pPr marL="457200" indent="-457200">
              <a:buFontTx/>
              <a:buChar char="-"/>
            </a:pPr>
            <a:r>
              <a:rPr lang="en-US" sz="2800" dirty="0">
                <a:solidFill>
                  <a:srgbClr val="000066"/>
                </a:solidFill>
              </a:rPr>
              <a:t>fit the customized aid to the patient,</a:t>
            </a:r>
          </a:p>
          <a:p>
            <a:pPr marL="457200" indent="-457200">
              <a:buFontTx/>
              <a:buChar char="-"/>
            </a:pPr>
            <a:r>
              <a:rPr lang="en-US" sz="2800" dirty="0">
                <a:solidFill>
                  <a:srgbClr val="000066"/>
                </a:solidFill>
              </a:rPr>
              <a:t>offer training in the use </a:t>
            </a:r>
            <a:r>
              <a:rPr lang="en-US" sz="2800" dirty="0" smtClean="0">
                <a:solidFill>
                  <a:srgbClr val="000066"/>
                </a:solidFill>
              </a:rPr>
              <a:t>of it</a:t>
            </a:r>
            <a:r>
              <a:rPr lang="en-US" sz="2800" dirty="0">
                <a:solidFill>
                  <a:srgbClr val="000066"/>
                </a:solidFill>
              </a:rPr>
              <a:t>,</a:t>
            </a:r>
          </a:p>
          <a:p>
            <a:pPr marL="457200" indent="-457200">
              <a:buFontTx/>
              <a:buChar char="-"/>
            </a:pPr>
            <a:r>
              <a:rPr lang="en-US" sz="2800" dirty="0">
                <a:solidFill>
                  <a:srgbClr val="000066"/>
                </a:solidFill>
              </a:rPr>
              <a:t>refer to the appropriate specialist who will do this, e.g., orthopedic shoemaker. </a:t>
            </a:r>
            <a:endParaRPr lang="nl-NL" sz="2800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999224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Box 1027"/>
          <p:cNvSpPr txBox="1">
            <a:spLocks noChangeArrowheads="1"/>
          </p:cNvSpPr>
          <p:nvPr/>
        </p:nvSpPr>
        <p:spPr bwMode="auto">
          <a:xfrm>
            <a:off x="1524000" y="116633"/>
            <a:ext cx="9108286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</a:pPr>
            <a:r>
              <a:rPr lang="en-US" sz="3600" b="1" dirty="0"/>
              <a:t>Management option 3</a:t>
            </a:r>
          </a:p>
          <a:p>
            <a:pPr algn="ctr" eaLnBrk="1" hangingPunct="1">
              <a:spcBef>
                <a:spcPts val="0"/>
              </a:spcBef>
            </a:pPr>
            <a:r>
              <a:rPr lang="nl-NL" sz="3600" b="1" dirty="0" err="1">
                <a:solidFill>
                  <a:srgbClr val="C00000"/>
                </a:solidFill>
              </a:rPr>
              <a:t>Psychological</a:t>
            </a:r>
            <a:r>
              <a:rPr lang="nl-NL" sz="3600" b="1" dirty="0">
                <a:solidFill>
                  <a:srgbClr val="C00000"/>
                </a:solidFill>
              </a:rPr>
              <a:t> </a:t>
            </a:r>
            <a:r>
              <a:rPr lang="nl-NL" sz="3600" b="1" dirty="0" err="1">
                <a:solidFill>
                  <a:srgbClr val="C00000"/>
                </a:solidFill>
              </a:rPr>
              <a:t>and</a:t>
            </a:r>
            <a:r>
              <a:rPr lang="nl-NL" sz="3600" b="1" dirty="0">
                <a:solidFill>
                  <a:srgbClr val="C00000"/>
                </a:solidFill>
              </a:rPr>
              <a:t> </a:t>
            </a:r>
            <a:r>
              <a:rPr lang="nl-NL" sz="3600" b="1" dirty="0" err="1">
                <a:solidFill>
                  <a:srgbClr val="C00000"/>
                </a:solidFill>
              </a:rPr>
              <a:t>social</a:t>
            </a:r>
            <a:r>
              <a:rPr lang="nl-NL" sz="3600" b="1" dirty="0">
                <a:solidFill>
                  <a:srgbClr val="C00000"/>
                </a:solidFill>
              </a:rPr>
              <a:t> </a:t>
            </a:r>
            <a:r>
              <a:rPr lang="nl-NL" sz="3600" b="1" dirty="0" err="1">
                <a:solidFill>
                  <a:srgbClr val="C00000"/>
                </a:solidFill>
              </a:rPr>
              <a:t>interventions</a:t>
            </a:r>
            <a:endParaRPr lang="nl-NL" sz="3600" b="1" dirty="0">
              <a:solidFill>
                <a:srgbClr val="C00000"/>
              </a:solidFill>
            </a:endParaRPr>
          </a:p>
        </p:txBody>
      </p:sp>
      <p:sp>
        <p:nvSpPr>
          <p:cNvPr id="2" name="Tekstvak 1"/>
          <p:cNvSpPr txBox="1"/>
          <p:nvPr/>
        </p:nvSpPr>
        <p:spPr>
          <a:xfrm>
            <a:off x="2070900" y="1484785"/>
            <a:ext cx="856138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1200"/>
              </a:spcAft>
            </a:pPr>
            <a:r>
              <a:rPr lang="en-US" sz="2800" dirty="0">
                <a:solidFill>
                  <a:srgbClr val="000066"/>
                </a:solidFill>
              </a:rPr>
              <a:t>If there are indications that social variables or psychological vulnerabilities interfere with effective pain management and functional </a:t>
            </a:r>
            <a:r>
              <a:rPr lang="en-US" sz="2800" dirty="0" smtClean="0">
                <a:solidFill>
                  <a:srgbClr val="000066"/>
                </a:solidFill>
              </a:rPr>
              <a:t>status…</a:t>
            </a:r>
          </a:p>
          <a:p>
            <a:pPr algn="ctr">
              <a:spcAft>
                <a:spcPts val="1200"/>
              </a:spcAft>
            </a:pPr>
            <a:r>
              <a:rPr lang="en-US" sz="2800" dirty="0" smtClean="0">
                <a:solidFill>
                  <a:srgbClr val="000066"/>
                </a:solidFill>
              </a:rPr>
              <a:t>…then discuss </a:t>
            </a:r>
            <a:r>
              <a:rPr lang="en-US" sz="2800" dirty="0">
                <a:solidFill>
                  <a:srgbClr val="000066"/>
                </a:solidFill>
              </a:rPr>
              <a:t>(depending on the severity) reference to a psychologist, social worker, self-management support program, cognitive-behavioral intervention, or multidisciplinary treatment. </a:t>
            </a:r>
            <a:endParaRPr lang="en-US" sz="2800" dirty="0" smtClean="0">
              <a:solidFill>
                <a:srgbClr val="000066"/>
              </a:solidFill>
            </a:endParaRPr>
          </a:p>
          <a:p>
            <a:pPr algn="ctr"/>
            <a:r>
              <a:rPr lang="en-US" sz="2800" dirty="0" smtClean="0">
                <a:solidFill>
                  <a:srgbClr val="000066"/>
                </a:solidFill>
              </a:rPr>
              <a:t>In </a:t>
            </a:r>
            <a:r>
              <a:rPr lang="en-US" sz="2800" dirty="0">
                <a:solidFill>
                  <a:srgbClr val="000066"/>
                </a:solidFill>
              </a:rPr>
              <a:t>case of psychopathology (e.g., depression and anxiety) discuss treatment options with patient’s primary care physician.</a:t>
            </a:r>
            <a:endParaRPr lang="nl-NL" sz="2800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90547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1027"/>
          <p:cNvSpPr txBox="1">
            <a:spLocks noChangeArrowheads="1"/>
          </p:cNvSpPr>
          <p:nvPr/>
        </p:nvSpPr>
        <p:spPr bwMode="auto">
          <a:xfrm>
            <a:off x="1851820" y="116633"/>
            <a:ext cx="856138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4000" b="1" dirty="0">
                <a:solidFill>
                  <a:srgbClr val="C00000"/>
                </a:solidFill>
              </a:rPr>
              <a:t>Task force: varied people</a:t>
            </a:r>
          </a:p>
        </p:txBody>
      </p:sp>
      <p:sp>
        <p:nvSpPr>
          <p:cNvPr id="9" name="Text Box 1101"/>
          <p:cNvSpPr txBox="1">
            <a:spLocks noChangeArrowheads="1"/>
          </p:cNvSpPr>
          <p:nvPr/>
        </p:nvSpPr>
        <p:spPr bwMode="auto">
          <a:xfrm>
            <a:off x="3359696" y="749018"/>
            <a:ext cx="6408712" cy="5632311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GB" sz="2000" dirty="0" err="1"/>
              <a:t>Pernilla</a:t>
            </a:r>
            <a:r>
              <a:rPr lang="en-GB" sz="2000" dirty="0"/>
              <a:t> </a:t>
            </a:r>
            <a:r>
              <a:rPr lang="en-US" sz="2000" dirty="0" err="1"/>
              <a:t>Åsenlöf</a:t>
            </a:r>
            <a:r>
              <a:rPr lang="en-US" sz="2000" dirty="0"/>
              <a:t>  </a:t>
            </a:r>
            <a:r>
              <a:rPr lang="en-US" sz="2000" dirty="0">
                <a:solidFill>
                  <a:schemeClr val="bg1">
                    <a:lumMod val="75000"/>
                  </a:schemeClr>
                </a:solidFill>
              </a:rPr>
              <a:t>Sweden  physiotherapist</a:t>
            </a:r>
          </a:p>
          <a:p>
            <a:r>
              <a:rPr lang="en-US" sz="2000" dirty="0"/>
              <a:t>Stefan Bergman  </a:t>
            </a:r>
            <a:r>
              <a:rPr lang="en-US" sz="2000" dirty="0">
                <a:solidFill>
                  <a:schemeClr val="bg1">
                    <a:lumMod val="75000"/>
                  </a:schemeClr>
                </a:solidFill>
              </a:rPr>
              <a:t>Sweden  general practitioner</a:t>
            </a:r>
          </a:p>
          <a:p>
            <a:r>
              <a:rPr lang="en-US" sz="2000" dirty="0"/>
              <a:t>Susana </a:t>
            </a:r>
            <a:r>
              <a:rPr lang="en-US" sz="2000" dirty="0" err="1"/>
              <a:t>Capela</a:t>
            </a:r>
            <a:r>
              <a:rPr lang="en-US" sz="2000" dirty="0"/>
              <a:t>  </a:t>
            </a:r>
            <a:r>
              <a:rPr lang="en-US" sz="2000" dirty="0">
                <a:solidFill>
                  <a:schemeClr val="bg1">
                    <a:lumMod val="75000"/>
                  </a:schemeClr>
                </a:solidFill>
              </a:rPr>
              <a:t>Portugal  rheumatologist</a:t>
            </a:r>
          </a:p>
          <a:p>
            <a:r>
              <a:rPr lang="en-GB" sz="2000" dirty="0"/>
              <a:t>Robin Christensen  </a:t>
            </a:r>
            <a:r>
              <a:rPr lang="en-GB" sz="2000" dirty="0">
                <a:solidFill>
                  <a:schemeClr val="bg1">
                    <a:lumMod val="75000"/>
                  </a:schemeClr>
                </a:solidFill>
              </a:rPr>
              <a:t>Denmark  epidemiologist</a:t>
            </a:r>
          </a:p>
          <a:p>
            <a:r>
              <a:rPr lang="en-GB" sz="2000" dirty="0"/>
              <a:t>César </a:t>
            </a:r>
            <a:r>
              <a:rPr lang="en-GB" sz="2000" dirty="0" err="1"/>
              <a:t>Fernández</a:t>
            </a:r>
            <a:r>
              <a:rPr lang="en-GB" sz="2000" dirty="0"/>
              <a:t> de </a:t>
            </a:r>
            <a:r>
              <a:rPr lang="en-GB" sz="2000" dirty="0" err="1"/>
              <a:t>las</a:t>
            </a:r>
            <a:r>
              <a:rPr lang="en-GB" sz="2000" dirty="0"/>
              <a:t> </a:t>
            </a:r>
            <a:r>
              <a:rPr lang="en-GB" sz="2000" dirty="0" err="1"/>
              <a:t>Peñas</a:t>
            </a:r>
            <a:r>
              <a:rPr lang="en-GB" sz="2000" dirty="0"/>
              <a:t>  </a:t>
            </a:r>
            <a:r>
              <a:rPr lang="en-GB" sz="2000" dirty="0">
                <a:solidFill>
                  <a:schemeClr val="bg1">
                    <a:lumMod val="75000"/>
                  </a:schemeClr>
                </a:solidFill>
              </a:rPr>
              <a:t>Spain  </a:t>
            </a:r>
            <a:r>
              <a:rPr lang="en-US" sz="2000" dirty="0">
                <a:solidFill>
                  <a:schemeClr val="bg1">
                    <a:lumMod val="75000"/>
                  </a:schemeClr>
                </a:solidFill>
              </a:rPr>
              <a:t>physiotherapist </a:t>
            </a:r>
          </a:p>
          <a:p>
            <a:r>
              <a:rPr lang="en-GB" sz="2000" dirty="0"/>
              <a:t>Rinie Geenen  </a:t>
            </a:r>
            <a:r>
              <a:rPr lang="en-GB" sz="2000" dirty="0">
                <a:solidFill>
                  <a:schemeClr val="bg1">
                    <a:lumMod val="75000"/>
                  </a:schemeClr>
                </a:solidFill>
              </a:rPr>
              <a:t>Netherlands  project lead</a:t>
            </a:r>
          </a:p>
          <a:p>
            <a:r>
              <a:rPr lang="en-US" sz="2000" dirty="0"/>
              <a:t>Afton </a:t>
            </a:r>
            <a:r>
              <a:rPr lang="en-US" sz="2000" dirty="0" err="1"/>
              <a:t>Hassett</a:t>
            </a:r>
            <a:r>
              <a:rPr lang="en-US" sz="2000" dirty="0"/>
              <a:t>  </a:t>
            </a:r>
            <a:r>
              <a:rPr lang="en-US" sz="2000" dirty="0">
                <a:solidFill>
                  <a:schemeClr val="bg1">
                    <a:lumMod val="75000"/>
                  </a:schemeClr>
                </a:solidFill>
              </a:rPr>
              <a:t>USA  psychologist</a:t>
            </a:r>
            <a:endParaRPr lang="nl-NL" sz="20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2000" dirty="0"/>
              <a:t>Karen </a:t>
            </a:r>
            <a:r>
              <a:rPr lang="en-US" sz="2000" dirty="0" err="1"/>
              <a:t>Huisinga</a:t>
            </a:r>
            <a:r>
              <a:rPr lang="en-US" sz="2000" dirty="0"/>
              <a:t>  </a:t>
            </a:r>
            <a:r>
              <a:rPr lang="en-US" sz="2000" dirty="0">
                <a:solidFill>
                  <a:schemeClr val="bg1">
                    <a:lumMod val="75000"/>
                  </a:schemeClr>
                </a:solidFill>
              </a:rPr>
              <a:t>USA  </a:t>
            </a:r>
            <a:r>
              <a:rPr lang="nl-NL" sz="2000" dirty="0">
                <a:solidFill>
                  <a:schemeClr val="bg1">
                    <a:lumMod val="75000"/>
                  </a:schemeClr>
                </a:solidFill>
              </a:rPr>
              <a:t>nurse practitioner</a:t>
            </a:r>
            <a:endParaRPr lang="en-GB" sz="20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2000" dirty="0"/>
              <a:t>Mai Elin </a:t>
            </a:r>
            <a:r>
              <a:rPr lang="en-US" sz="2000" dirty="0" err="1"/>
              <a:t>Husebø</a:t>
            </a:r>
            <a:r>
              <a:rPr lang="en-US" sz="2000" dirty="0"/>
              <a:t>  </a:t>
            </a:r>
            <a:r>
              <a:rPr lang="nl-NL" sz="2000" dirty="0">
                <a:solidFill>
                  <a:schemeClr val="bg1">
                    <a:lumMod val="75000"/>
                  </a:schemeClr>
                </a:solidFill>
              </a:rPr>
              <a:t>Norway  nurse</a:t>
            </a:r>
            <a:endParaRPr lang="en-GB" sz="20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GB" sz="2000" dirty="0" err="1"/>
              <a:t>Albère</a:t>
            </a:r>
            <a:r>
              <a:rPr lang="en-GB" sz="2000" dirty="0"/>
              <a:t> </a:t>
            </a:r>
            <a:r>
              <a:rPr lang="en-GB" sz="2000" dirty="0" err="1"/>
              <a:t>Köke</a:t>
            </a:r>
            <a:r>
              <a:rPr lang="en-GB" sz="2000" dirty="0"/>
              <a:t>  </a:t>
            </a:r>
            <a:r>
              <a:rPr lang="nl-NL" sz="2000" dirty="0">
                <a:solidFill>
                  <a:schemeClr val="bg1">
                    <a:lumMod val="75000"/>
                  </a:schemeClr>
                </a:solidFill>
              </a:rPr>
              <a:t>Netherlands  </a:t>
            </a:r>
            <a:r>
              <a:rPr lang="en-US" sz="2000" dirty="0">
                <a:solidFill>
                  <a:schemeClr val="bg1">
                    <a:lumMod val="75000"/>
                  </a:schemeClr>
                </a:solidFill>
              </a:rPr>
              <a:t>physiotherapist</a:t>
            </a:r>
            <a:endParaRPr lang="nl-NL" sz="20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GB" sz="2000" dirty="0"/>
              <a:t>Cécile </a:t>
            </a:r>
            <a:r>
              <a:rPr lang="en-GB" sz="2000" dirty="0" err="1"/>
              <a:t>Overman</a:t>
            </a:r>
            <a:r>
              <a:rPr lang="en-GB" sz="2000" dirty="0"/>
              <a:t>  </a:t>
            </a:r>
            <a:r>
              <a:rPr lang="en-GB" sz="2000" dirty="0">
                <a:solidFill>
                  <a:schemeClr val="bg1">
                    <a:lumMod val="75000"/>
                  </a:schemeClr>
                </a:solidFill>
              </a:rPr>
              <a:t>Netherlands  research fellow</a:t>
            </a:r>
          </a:p>
          <a:p>
            <a:r>
              <a:rPr lang="en-US" sz="2000" dirty="0"/>
              <a:t>Zoe Paskins  </a:t>
            </a:r>
            <a:r>
              <a:rPr lang="en-US" sz="2000" dirty="0">
                <a:solidFill>
                  <a:schemeClr val="bg1">
                    <a:lumMod val="75000"/>
                  </a:schemeClr>
                </a:solidFill>
              </a:rPr>
              <a:t>United Kingdom  rheumatologist</a:t>
            </a:r>
          </a:p>
          <a:p>
            <a:r>
              <a:rPr lang="en-US" sz="2000" dirty="0"/>
              <a:t>Irene </a:t>
            </a:r>
            <a:r>
              <a:rPr lang="en-US" sz="2000" dirty="0" err="1"/>
              <a:t>Pitsilidou</a:t>
            </a:r>
            <a:r>
              <a:rPr lang="en-US" sz="2000" dirty="0"/>
              <a:t>  </a:t>
            </a:r>
            <a:r>
              <a:rPr lang="nl-NL" sz="2000" dirty="0" err="1">
                <a:solidFill>
                  <a:schemeClr val="bg1">
                    <a:lumMod val="75000"/>
                  </a:schemeClr>
                </a:solidFill>
              </a:rPr>
              <a:t>Cypre</a:t>
            </a:r>
            <a:r>
              <a:rPr lang="nl-NL" sz="2000" dirty="0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nl-NL" sz="2000" dirty="0" err="1">
                <a:solidFill>
                  <a:schemeClr val="bg1">
                    <a:lumMod val="75000"/>
                  </a:schemeClr>
                </a:solidFill>
              </a:rPr>
              <a:t>patient</a:t>
            </a:r>
            <a:r>
              <a:rPr lang="nl-NL" sz="20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nl-NL" sz="2000" dirty="0" err="1">
                <a:solidFill>
                  <a:schemeClr val="bg1">
                    <a:lumMod val="75000"/>
                  </a:schemeClr>
                </a:solidFill>
              </a:rPr>
              <a:t>representative</a:t>
            </a:r>
            <a:endParaRPr lang="nl-NL" sz="20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GB" sz="2000" dirty="0"/>
              <a:t>Sarah Ryan  </a:t>
            </a:r>
            <a:r>
              <a:rPr lang="en-GB" sz="2000" dirty="0">
                <a:solidFill>
                  <a:schemeClr val="bg1">
                    <a:lumMod val="75000"/>
                  </a:schemeClr>
                </a:solidFill>
              </a:rPr>
              <a:t>United Kingdom  nurse</a:t>
            </a:r>
            <a:endParaRPr lang="nl-NL" sz="20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GB" sz="2000" dirty="0" err="1"/>
              <a:t>Carine</a:t>
            </a:r>
            <a:r>
              <a:rPr lang="en-GB" sz="2000" dirty="0"/>
              <a:t> </a:t>
            </a:r>
            <a:r>
              <a:rPr lang="en-GB" sz="2000" dirty="0" err="1"/>
              <a:t>Savel</a:t>
            </a:r>
            <a:r>
              <a:rPr lang="en-GB" sz="2000" dirty="0"/>
              <a:t>  </a:t>
            </a:r>
            <a:r>
              <a:rPr lang="nl-NL" sz="2000" dirty="0">
                <a:solidFill>
                  <a:schemeClr val="bg1">
                    <a:lumMod val="75000"/>
                  </a:schemeClr>
                </a:solidFill>
              </a:rPr>
              <a:t>France  nurse</a:t>
            </a:r>
          </a:p>
          <a:p>
            <a:r>
              <a:rPr lang="en-US" sz="2000" dirty="0"/>
              <a:t>Guy </a:t>
            </a:r>
            <a:r>
              <a:rPr lang="en-US" sz="2000" dirty="0" err="1"/>
              <a:t>Severijns</a:t>
            </a:r>
            <a:r>
              <a:rPr lang="en-US" sz="2000" dirty="0"/>
              <a:t>  </a:t>
            </a:r>
            <a:r>
              <a:rPr lang="nl-NL" sz="2000" dirty="0">
                <a:solidFill>
                  <a:schemeClr val="bg1">
                    <a:lumMod val="75000"/>
                  </a:schemeClr>
                </a:solidFill>
              </a:rPr>
              <a:t>Belgium  </a:t>
            </a:r>
            <a:r>
              <a:rPr lang="nl-NL" sz="2000" dirty="0" err="1">
                <a:solidFill>
                  <a:schemeClr val="bg1">
                    <a:lumMod val="75000"/>
                  </a:schemeClr>
                </a:solidFill>
              </a:rPr>
              <a:t>patient</a:t>
            </a:r>
            <a:r>
              <a:rPr lang="nl-NL" sz="20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nl-NL" sz="2000" dirty="0" err="1">
                <a:solidFill>
                  <a:schemeClr val="bg1">
                    <a:lumMod val="75000"/>
                  </a:schemeClr>
                </a:solidFill>
              </a:rPr>
              <a:t>representative</a:t>
            </a:r>
            <a:endParaRPr lang="nl-NL" sz="20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nl-NL" sz="2000" dirty="0" err="1"/>
              <a:t>Michaela</a:t>
            </a:r>
            <a:r>
              <a:rPr lang="nl-NL" sz="2000" dirty="0"/>
              <a:t> Stoffer  </a:t>
            </a:r>
            <a:r>
              <a:rPr lang="nl-NL" sz="2000" dirty="0">
                <a:solidFill>
                  <a:schemeClr val="bg1">
                    <a:lumMod val="75000"/>
                  </a:schemeClr>
                </a:solidFill>
              </a:rPr>
              <a:t>Austria  </a:t>
            </a:r>
            <a:r>
              <a:rPr lang="nl-NL" sz="2000" dirty="0" err="1">
                <a:solidFill>
                  <a:schemeClr val="bg1">
                    <a:lumMod val="75000"/>
                  </a:schemeClr>
                </a:solidFill>
              </a:rPr>
              <a:t>occupational</a:t>
            </a:r>
            <a:r>
              <a:rPr lang="nl-NL" sz="20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nl-NL" sz="2000" dirty="0" err="1">
                <a:solidFill>
                  <a:schemeClr val="bg1">
                    <a:lumMod val="75000"/>
                  </a:schemeClr>
                </a:solidFill>
              </a:rPr>
              <a:t>therapist</a:t>
            </a:r>
            <a:endParaRPr lang="nl-NL" sz="20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GB" sz="2000" dirty="0"/>
              <a:t>Johan </a:t>
            </a:r>
            <a:r>
              <a:rPr lang="en-GB" sz="2000" dirty="0" err="1"/>
              <a:t>Vlaeyen</a:t>
            </a:r>
            <a:r>
              <a:rPr lang="en-GB" sz="2000" dirty="0"/>
              <a:t>  </a:t>
            </a:r>
            <a:r>
              <a:rPr lang="en-GB" sz="2000" dirty="0">
                <a:solidFill>
                  <a:schemeClr val="bg1">
                    <a:lumMod val="75000"/>
                  </a:schemeClr>
                </a:solidFill>
              </a:rPr>
              <a:t>Belgium  </a:t>
            </a:r>
            <a:r>
              <a:rPr lang="nl-NL" sz="2000" dirty="0" err="1">
                <a:solidFill>
                  <a:schemeClr val="bg1">
                    <a:lumMod val="75000"/>
                  </a:schemeClr>
                </a:solidFill>
              </a:rPr>
              <a:t>psychologist</a:t>
            </a:r>
            <a:endParaRPr lang="nl-NL" sz="2000" dirty="0">
              <a:solidFill>
                <a:schemeClr val="bg1">
                  <a:lumMod val="75000"/>
                </a:schemeClr>
              </a:solidFill>
            </a:endParaRPr>
          </a:p>
        </p:txBody>
      </p:sp>
      <p:cxnSp>
        <p:nvCxnSpPr>
          <p:cNvPr id="6" name="Rechte verbindingslijn 5"/>
          <p:cNvCxnSpPr/>
          <p:nvPr/>
        </p:nvCxnSpPr>
        <p:spPr>
          <a:xfrm>
            <a:off x="3143672" y="764704"/>
            <a:ext cx="0" cy="55446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 Box 1027"/>
          <p:cNvSpPr txBox="1">
            <a:spLocks noChangeArrowheads="1"/>
          </p:cNvSpPr>
          <p:nvPr/>
        </p:nvSpPr>
        <p:spPr bwMode="auto">
          <a:xfrm>
            <a:off x="1851820" y="116633"/>
            <a:ext cx="8561387" cy="708025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4000" b="1" dirty="0">
                <a:solidFill>
                  <a:srgbClr val="C00000"/>
                </a:solidFill>
              </a:rPr>
              <a:t>Task force: varied countries</a:t>
            </a:r>
          </a:p>
        </p:txBody>
      </p:sp>
      <p:sp>
        <p:nvSpPr>
          <p:cNvPr id="15" name="Text Box 1101"/>
          <p:cNvSpPr txBox="1">
            <a:spLocks noChangeArrowheads="1"/>
          </p:cNvSpPr>
          <p:nvPr/>
        </p:nvSpPr>
        <p:spPr bwMode="auto">
          <a:xfrm>
            <a:off x="3359696" y="749018"/>
            <a:ext cx="6408712" cy="5632311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GB" sz="2000" dirty="0" err="1"/>
              <a:t>Pernilla</a:t>
            </a:r>
            <a:r>
              <a:rPr lang="en-GB" sz="2000" dirty="0"/>
              <a:t> </a:t>
            </a:r>
            <a:r>
              <a:rPr lang="en-US" sz="2000" dirty="0" err="1"/>
              <a:t>Åsenlöf</a:t>
            </a:r>
            <a:r>
              <a:rPr lang="en-US" sz="2000" dirty="0"/>
              <a:t>  </a:t>
            </a:r>
            <a:r>
              <a:rPr lang="en-US" sz="2000" dirty="0">
                <a:solidFill>
                  <a:srgbClr val="FF0000"/>
                </a:solidFill>
              </a:rPr>
              <a:t>Sweden</a:t>
            </a:r>
            <a:r>
              <a:rPr lang="en-US" sz="2000" dirty="0">
                <a:solidFill>
                  <a:schemeClr val="bg1">
                    <a:lumMod val="75000"/>
                  </a:schemeClr>
                </a:solidFill>
              </a:rPr>
              <a:t>  physiotherapist</a:t>
            </a:r>
          </a:p>
          <a:p>
            <a:r>
              <a:rPr lang="en-US" sz="2000" dirty="0"/>
              <a:t>Stefan Bergman  </a:t>
            </a:r>
            <a:r>
              <a:rPr lang="en-US" sz="2000" dirty="0">
                <a:solidFill>
                  <a:srgbClr val="FF0000"/>
                </a:solidFill>
              </a:rPr>
              <a:t>Sweden</a:t>
            </a:r>
            <a:r>
              <a:rPr lang="en-US" sz="2000" dirty="0">
                <a:solidFill>
                  <a:schemeClr val="bg1">
                    <a:lumMod val="75000"/>
                  </a:schemeClr>
                </a:solidFill>
              </a:rPr>
              <a:t>  general practitioner</a:t>
            </a:r>
          </a:p>
          <a:p>
            <a:r>
              <a:rPr lang="en-US" sz="2000" dirty="0"/>
              <a:t>Susana </a:t>
            </a:r>
            <a:r>
              <a:rPr lang="en-US" sz="2000" dirty="0" err="1"/>
              <a:t>Capela</a:t>
            </a:r>
            <a:r>
              <a:rPr lang="en-US" sz="2000" dirty="0"/>
              <a:t>  </a:t>
            </a:r>
            <a:r>
              <a:rPr lang="en-US" sz="2000" dirty="0">
                <a:solidFill>
                  <a:srgbClr val="FF0000"/>
                </a:solidFill>
              </a:rPr>
              <a:t>Portugal</a:t>
            </a:r>
            <a:r>
              <a:rPr lang="en-US" sz="2000" dirty="0">
                <a:solidFill>
                  <a:schemeClr val="bg1">
                    <a:lumMod val="75000"/>
                  </a:schemeClr>
                </a:solidFill>
              </a:rPr>
              <a:t>  rheumatologist</a:t>
            </a:r>
          </a:p>
          <a:p>
            <a:r>
              <a:rPr lang="en-GB" sz="2000" dirty="0"/>
              <a:t>Robin Christensen  </a:t>
            </a:r>
            <a:r>
              <a:rPr lang="en-GB" sz="2000" dirty="0">
                <a:solidFill>
                  <a:srgbClr val="FF0000"/>
                </a:solidFill>
              </a:rPr>
              <a:t>Denmark</a:t>
            </a:r>
            <a:r>
              <a:rPr lang="en-GB" sz="2000" dirty="0">
                <a:solidFill>
                  <a:schemeClr val="bg1">
                    <a:lumMod val="75000"/>
                  </a:schemeClr>
                </a:solidFill>
              </a:rPr>
              <a:t>  epidemiologist</a:t>
            </a:r>
          </a:p>
          <a:p>
            <a:r>
              <a:rPr lang="en-GB" sz="2000" dirty="0"/>
              <a:t>César </a:t>
            </a:r>
            <a:r>
              <a:rPr lang="en-GB" sz="2000" dirty="0" err="1"/>
              <a:t>Fernández</a:t>
            </a:r>
            <a:r>
              <a:rPr lang="en-GB" sz="2000" dirty="0"/>
              <a:t> de </a:t>
            </a:r>
            <a:r>
              <a:rPr lang="en-GB" sz="2000" dirty="0" err="1"/>
              <a:t>las</a:t>
            </a:r>
            <a:r>
              <a:rPr lang="en-GB" sz="2000" dirty="0"/>
              <a:t> </a:t>
            </a:r>
            <a:r>
              <a:rPr lang="en-GB" sz="2000" dirty="0" err="1"/>
              <a:t>Peñas</a:t>
            </a:r>
            <a:r>
              <a:rPr lang="en-GB" sz="2000" dirty="0"/>
              <a:t>  </a:t>
            </a:r>
            <a:r>
              <a:rPr lang="en-GB" sz="2000" dirty="0">
                <a:solidFill>
                  <a:srgbClr val="FF0000"/>
                </a:solidFill>
              </a:rPr>
              <a:t>Spain</a:t>
            </a:r>
            <a:r>
              <a:rPr lang="en-GB" sz="2000" dirty="0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en-US" sz="2000" dirty="0">
                <a:solidFill>
                  <a:schemeClr val="bg1">
                    <a:lumMod val="75000"/>
                  </a:schemeClr>
                </a:solidFill>
              </a:rPr>
              <a:t>physiotherapist </a:t>
            </a:r>
          </a:p>
          <a:p>
            <a:r>
              <a:rPr lang="en-GB" sz="2000" dirty="0"/>
              <a:t>Rinie Geenen  </a:t>
            </a:r>
            <a:r>
              <a:rPr lang="en-GB" sz="2000" dirty="0">
                <a:solidFill>
                  <a:srgbClr val="FF0000"/>
                </a:solidFill>
              </a:rPr>
              <a:t>Netherlands</a:t>
            </a:r>
            <a:r>
              <a:rPr lang="en-GB" sz="2000" dirty="0">
                <a:solidFill>
                  <a:schemeClr val="bg1">
                    <a:lumMod val="75000"/>
                  </a:schemeClr>
                </a:solidFill>
              </a:rPr>
              <a:t>  project lead</a:t>
            </a:r>
          </a:p>
          <a:p>
            <a:r>
              <a:rPr lang="en-US" sz="2000" dirty="0"/>
              <a:t>Afton </a:t>
            </a:r>
            <a:r>
              <a:rPr lang="en-US" sz="2000" dirty="0" err="1"/>
              <a:t>Hassett</a:t>
            </a:r>
            <a:r>
              <a:rPr lang="en-US" sz="2000" dirty="0"/>
              <a:t>  </a:t>
            </a:r>
            <a:r>
              <a:rPr lang="en-US" sz="2000" dirty="0">
                <a:solidFill>
                  <a:srgbClr val="FF9900"/>
                </a:solidFill>
              </a:rPr>
              <a:t>USA</a:t>
            </a:r>
            <a:r>
              <a:rPr lang="en-US" sz="2000" dirty="0">
                <a:solidFill>
                  <a:schemeClr val="bg1">
                    <a:lumMod val="75000"/>
                  </a:schemeClr>
                </a:solidFill>
              </a:rPr>
              <a:t>  psychologist</a:t>
            </a:r>
            <a:endParaRPr lang="nl-NL" sz="20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2000" dirty="0"/>
              <a:t>Karen </a:t>
            </a:r>
            <a:r>
              <a:rPr lang="en-US" sz="2000" dirty="0" err="1"/>
              <a:t>Huisinga</a:t>
            </a:r>
            <a:r>
              <a:rPr lang="en-US" sz="2000" dirty="0"/>
              <a:t>  </a:t>
            </a:r>
            <a:r>
              <a:rPr lang="en-US" sz="2000" dirty="0">
                <a:solidFill>
                  <a:srgbClr val="FF9900"/>
                </a:solidFill>
              </a:rPr>
              <a:t>USA</a:t>
            </a:r>
            <a:r>
              <a:rPr lang="en-US" sz="2000" dirty="0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nl-NL" sz="2000" dirty="0">
                <a:solidFill>
                  <a:schemeClr val="bg1">
                    <a:lumMod val="75000"/>
                  </a:schemeClr>
                </a:solidFill>
              </a:rPr>
              <a:t>nurse practitioner</a:t>
            </a:r>
            <a:endParaRPr lang="en-GB" sz="20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US" sz="2000" dirty="0"/>
              <a:t>Mai Elin </a:t>
            </a:r>
            <a:r>
              <a:rPr lang="en-US" sz="2000" dirty="0" err="1"/>
              <a:t>Husebø</a:t>
            </a:r>
            <a:r>
              <a:rPr lang="en-US" sz="2000" dirty="0"/>
              <a:t>  </a:t>
            </a:r>
            <a:r>
              <a:rPr lang="nl-NL" sz="2000" dirty="0">
                <a:solidFill>
                  <a:srgbClr val="FF0000"/>
                </a:solidFill>
              </a:rPr>
              <a:t>Norway</a:t>
            </a:r>
            <a:r>
              <a:rPr lang="nl-NL" sz="2000" dirty="0">
                <a:solidFill>
                  <a:schemeClr val="bg1">
                    <a:lumMod val="75000"/>
                  </a:schemeClr>
                </a:solidFill>
              </a:rPr>
              <a:t>  nurse</a:t>
            </a:r>
            <a:endParaRPr lang="en-GB" sz="20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GB" sz="2000" dirty="0" err="1"/>
              <a:t>Albère</a:t>
            </a:r>
            <a:r>
              <a:rPr lang="en-GB" sz="2000" dirty="0"/>
              <a:t> </a:t>
            </a:r>
            <a:r>
              <a:rPr lang="en-GB" sz="2000" dirty="0" err="1"/>
              <a:t>Köke</a:t>
            </a:r>
            <a:r>
              <a:rPr lang="en-GB" sz="2000" dirty="0"/>
              <a:t>  </a:t>
            </a:r>
            <a:r>
              <a:rPr lang="nl-NL" sz="2000" dirty="0">
                <a:solidFill>
                  <a:srgbClr val="FF0000"/>
                </a:solidFill>
              </a:rPr>
              <a:t>Netherlands</a:t>
            </a:r>
            <a:r>
              <a:rPr lang="nl-NL" sz="2000" dirty="0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en-US" sz="2000" dirty="0">
                <a:solidFill>
                  <a:schemeClr val="bg1">
                    <a:lumMod val="75000"/>
                  </a:schemeClr>
                </a:solidFill>
              </a:rPr>
              <a:t>physiotherapist</a:t>
            </a:r>
            <a:endParaRPr lang="nl-NL" sz="20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GB" sz="2000" dirty="0"/>
              <a:t>Cécile </a:t>
            </a:r>
            <a:r>
              <a:rPr lang="en-GB" sz="2000" dirty="0" err="1"/>
              <a:t>Overman</a:t>
            </a:r>
            <a:r>
              <a:rPr lang="en-GB" sz="2000" dirty="0"/>
              <a:t>  </a:t>
            </a:r>
            <a:r>
              <a:rPr lang="en-GB" sz="2000" dirty="0">
                <a:solidFill>
                  <a:srgbClr val="FF0000"/>
                </a:solidFill>
              </a:rPr>
              <a:t>Netherlands</a:t>
            </a:r>
            <a:r>
              <a:rPr lang="en-GB" sz="2000" dirty="0">
                <a:solidFill>
                  <a:schemeClr val="bg1">
                    <a:lumMod val="75000"/>
                  </a:schemeClr>
                </a:solidFill>
              </a:rPr>
              <a:t>  research fellow</a:t>
            </a:r>
          </a:p>
          <a:p>
            <a:r>
              <a:rPr lang="en-US" sz="2000" dirty="0"/>
              <a:t>Zoe Paskins  </a:t>
            </a:r>
            <a:r>
              <a:rPr lang="en-US" sz="2000" dirty="0">
                <a:solidFill>
                  <a:srgbClr val="FF0000"/>
                </a:solidFill>
              </a:rPr>
              <a:t>United Kingdom</a:t>
            </a:r>
            <a:r>
              <a:rPr lang="en-US" sz="2000" dirty="0">
                <a:solidFill>
                  <a:schemeClr val="bg1">
                    <a:lumMod val="75000"/>
                  </a:schemeClr>
                </a:solidFill>
              </a:rPr>
              <a:t>  rheumatologist</a:t>
            </a:r>
          </a:p>
          <a:p>
            <a:r>
              <a:rPr lang="en-US" sz="2000" dirty="0"/>
              <a:t>Irene </a:t>
            </a:r>
            <a:r>
              <a:rPr lang="en-US" sz="2000" dirty="0" err="1"/>
              <a:t>Pitsilidou</a:t>
            </a:r>
            <a:r>
              <a:rPr lang="en-US" sz="2000" dirty="0"/>
              <a:t>  </a:t>
            </a:r>
            <a:r>
              <a:rPr lang="nl-NL" sz="2000" dirty="0" err="1">
                <a:solidFill>
                  <a:srgbClr val="FF0000"/>
                </a:solidFill>
              </a:rPr>
              <a:t>Cypre</a:t>
            </a:r>
            <a:r>
              <a:rPr lang="nl-NL" sz="2000" dirty="0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nl-NL" sz="2000" dirty="0" err="1">
                <a:solidFill>
                  <a:schemeClr val="bg1">
                    <a:lumMod val="75000"/>
                  </a:schemeClr>
                </a:solidFill>
              </a:rPr>
              <a:t>patient</a:t>
            </a:r>
            <a:r>
              <a:rPr lang="nl-NL" sz="20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nl-NL" sz="2000" dirty="0" err="1">
                <a:solidFill>
                  <a:schemeClr val="bg1">
                    <a:lumMod val="75000"/>
                  </a:schemeClr>
                </a:solidFill>
              </a:rPr>
              <a:t>representative</a:t>
            </a:r>
            <a:endParaRPr lang="nl-NL" sz="20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GB" sz="2000" dirty="0"/>
              <a:t>Sarah Ryan  </a:t>
            </a:r>
            <a:r>
              <a:rPr lang="en-GB" sz="2000" dirty="0">
                <a:solidFill>
                  <a:srgbClr val="FF0000"/>
                </a:solidFill>
              </a:rPr>
              <a:t>United Kingdom</a:t>
            </a:r>
            <a:r>
              <a:rPr lang="en-GB" sz="2000" dirty="0">
                <a:solidFill>
                  <a:schemeClr val="bg1">
                    <a:lumMod val="75000"/>
                  </a:schemeClr>
                </a:solidFill>
              </a:rPr>
              <a:t>  nurse</a:t>
            </a:r>
            <a:endParaRPr lang="nl-NL" sz="20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GB" sz="2000" dirty="0" err="1"/>
              <a:t>Carine</a:t>
            </a:r>
            <a:r>
              <a:rPr lang="en-GB" sz="2000" dirty="0"/>
              <a:t> </a:t>
            </a:r>
            <a:r>
              <a:rPr lang="en-GB" sz="2000" dirty="0" err="1"/>
              <a:t>Savel</a:t>
            </a:r>
            <a:r>
              <a:rPr lang="en-GB" sz="2000" dirty="0"/>
              <a:t>  </a:t>
            </a:r>
            <a:r>
              <a:rPr lang="nl-NL" sz="2000" dirty="0">
                <a:solidFill>
                  <a:srgbClr val="FF0000"/>
                </a:solidFill>
              </a:rPr>
              <a:t>France</a:t>
            </a:r>
            <a:r>
              <a:rPr lang="nl-NL" sz="2000" dirty="0">
                <a:solidFill>
                  <a:schemeClr val="bg1">
                    <a:lumMod val="75000"/>
                  </a:schemeClr>
                </a:solidFill>
              </a:rPr>
              <a:t>  nurse</a:t>
            </a:r>
          </a:p>
          <a:p>
            <a:r>
              <a:rPr lang="en-US" sz="2000" dirty="0"/>
              <a:t>Guy </a:t>
            </a:r>
            <a:r>
              <a:rPr lang="en-US" sz="2000" dirty="0" err="1"/>
              <a:t>Severijns</a:t>
            </a:r>
            <a:r>
              <a:rPr lang="en-US" sz="2000" dirty="0"/>
              <a:t>  </a:t>
            </a:r>
            <a:r>
              <a:rPr lang="nl-NL" sz="2000" dirty="0">
                <a:solidFill>
                  <a:srgbClr val="FF0000"/>
                </a:solidFill>
              </a:rPr>
              <a:t>Belgium</a:t>
            </a:r>
            <a:r>
              <a:rPr lang="nl-NL" sz="2000" dirty="0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nl-NL" sz="2000" dirty="0" err="1">
                <a:solidFill>
                  <a:schemeClr val="bg1">
                    <a:lumMod val="75000"/>
                  </a:schemeClr>
                </a:solidFill>
              </a:rPr>
              <a:t>patient</a:t>
            </a:r>
            <a:r>
              <a:rPr lang="nl-NL" sz="20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nl-NL" sz="2000" dirty="0" err="1">
                <a:solidFill>
                  <a:schemeClr val="bg1">
                    <a:lumMod val="75000"/>
                  </a:schemeClr>
                </a:solidFill>
              </a:rPr>
              <a:t>representative</a:t>
            </a:r>
            <a:endParaRPr lang="nl-NL" sz="20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nl-NL" sz="2000" dirty="0" err="1"/>
              <a:t>Michaela</a:t>
            </a:r>
            <a:r>
              <a:rPr lang="nl-NL" sz="2000" dirty="0"/>
              <a:t> Stoffer  </a:t>
            </a:r>
            <a:r>
              <a:rPr lang="nl-NL" sz="2000" dirty="0">
                <a:solidFill>
                  <a:srgbClr val="FF0000"/>
                </a:solidFill>
              </a:rPr>
              <a:t>Austria</a:t>
            </a:r>
            <a:r>
              <a:rPr lang="nl-NL" sz="2000" dirty="0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nl-NL" sz="2000" dirty="0" err="1">
                <a:solidFill>
                  <a:schemeClr val="bg1">
                    <a:lumMod val="75000"/>
                  </a:schemeClr>
                </a:solidFill>
              </a:rPr>
              <a:t>occupational</a:t>
            </a:r>
            <a:r>
              <a:rPr lang="nl-NL" sz="2000" dirty="0">
                <a:solidFill>
                  <a:schemeClr val="bg1">
                    <a:lumMod val="75000"/>
                  </a:schemeClr>
                </a:solidFill>
              </a:rPr>
              <a:t> </a:t>
            </a:r>
            <a:r>
              <a:rPr lang="nl-NL" sz="2000" dirty="0" err="1">
                <a:solidFill>
                  <a:schemeClr val="bg1">
                    <a:lumMod val="75000"/>
                  </a:schemeClr>
                </a:solidFill>
              </a:rPr>
              <a:t>therapist</a:t>
            </a:r>
            <a:endParaRPr lang="nl-NL" sz="2000" dirty="0">
              <a:solidFill>
                <a:schemeClr val="bg1">
                  <a:lumMod val="75000"/>
                </a:schemeClr>
              </a:solidFill>
            </a:endParaRPr>
          </a:p>
          <a:p>
            <a:r>
              <a:rPr lang="en-GB" sz="2000" dirty="0"/>
              <a:t>Johan </a:t>
            </a:r>
            <a:r>
              <a:rPr lang="en-GB" sz="2000" dirty="0" err="1"/>
              <a:t>Vlaeyen</a:t>
            </a:r>
            <a:r>
              <a:rPr lang="en-GB" sz="2000" dirty="0"/>
              <a:t>  </a:t>
            </a:r>
            <a:r>
              <a:rPr lang="en-GB" sz="2000" dirty="0">
                <a:solidFill>
                  <a:srgbClr val="FF0000"/>
                </a:solidFill>
              </a:rPr>
              <a:t>Belgium</a:t>
            </a:r>
            <a:r>
              <a:rPr lang="en-GB" sz="2000" dirty="0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nl-NL" sz="2000" dirty="0" err="1">
                <a:solidFill>
                  <a:schemeClr val="bg1">
                    <a:lumMod val="75000"/>
                  </a:schemeClr>
                </a:solidFill>
              </a:rPr>
              <a:t>psychologist</a:t>
            </a:r>
            <a:endParaRPr lang="nl-NL" sz="20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6" name="Text Box 1027"/>
          <p:cNvSpPr txBox="1">
            <a:spLocks noChangeArrowheads="1"/>
          </p:cNvSpPr>
          <p:nvPr/>
        </p:nvSpPr>
        <p:spPr bwMode="auto">
          <a:xfrm>
            <a:off x="1560512" y="116701"/>
            <a:ext cx="9144000" cy="707886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4000" b="1" dirty="0">
                <a:solidFill>
                  <a:srgbClr val="C00000"/>
                </a:solidFill>
              </a:rPr>
              <a:t>Task force: varied professions/roles</a:t>
            </a:r>
          </a:p>
        </p:txBody>
      </p:sp>
      <p:sp>
        <p:nvSpPr>
          <p:cNvPr id="17" name="Text Box 1101"/>
          <p:cNvSpPr txBox="1">
            <a:spLocks noChangeArrowheads="1"/>
          </p:cNvSpPr>
          <p:nvPr/>
        </p:nvSpPr>
        <p:spPr bwMode="auto">
          <a:xfrm>
            <a:off x="3359696" y="749018"/>
            <a:ext cx="6408712" cy="5632311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en-GB" sz="2000" dirty="0" err="1"/>
              <a:t>Pernilla</a:t>
            </a:r>
            <a:r>
              <a:rPr lang="en-GB" sz="2000" dirty="0"/>
              <a:t> </a:t>
            </a:r>
            <a:r>
              <a:rPr lang="en-US" sz="2000" dirty="0" err="1"/>
              <a:t>Åsenlöf</a:t>
            </a:r>
            <a:r>
              <a:rPr lang="en-US" sz="2000" dirty="0"/>
              <a:t>  </a:t>
            </a:r>
            <a:r>
              <a:rPr lang="en-US" sz="2000" dirty="0">
                <a:solidFill>
                  <a:srgbClr val="FF0000"/>
                </a:solidFill>
              </a:rPr>
              <a:t>Sweden</a:t>
            </a:r>
            <a:r>
              <a:rPr lang="en-US" sz="2000" dirty="0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en-US" sz="2000" dirty="0">
                <a:solidFill>
                  <a:srgbClr val="0000FF"/>
                </a:solidFill>
              </a:rPr>
              <a:t>physiotherapist</a:t>
            </a:r>
          </a:p>
          <a:p>
            <a:r>
              <a:rPr lang="en-US" sz="2000" dirty="0"/>
              <a:t>Stefan Bergman  </a:t>
            </a:r>
            <a:r>
              <a:rPr lang="en-US" sz="2000" dirty="0">
                <a:solidFill>
                  <a:srgbClr val="FF0000"/>
                </a:solidFill>
              </a:rPr>
              <a:t>Sweden</a:t>
            </a:r>
            <a:r>
              <a:rPr lang="en-US" sz="2000" dirty="0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en-US" sz="2000" dirty="0">
                <a:solidFill>
                  <a:srgbClr val="0000FF"/>
                </a:solidFill>
              </a:rPr>
              <a:t>general practitioner</a:t>
            </a:r>
          </a:p>
          <a:p>
            <a:r>
              <a:rPr lang="en-US" sz="2000" dirty="0"/>
              <a:t>Susana </a:t>
            </a:r>
            <a:r>
              <a:rPr lang="en-US" sz="2000" dirty="0" err="1"/>
              <a:t>Capela</a:t>
            </a:r>
            <a:r>
              <a:rPr lang="en-US" sz="2000" dirty="0"/>
              <a:t>  </a:t>
            </a:r>
            <a:r>
              <a:rPr lang="en-US" sz="2000" dirty="0">
                <a:solidFill>
                  <a:srgbClr val="FF0000"/>
                </a:solidFill>
              </a:rPr>
              <a:t>Portugal</a:t>
            </a:r>
            <a:r>
              <a:rPr lang="en-US" sz="2000" dirty="0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en-US" sz="2000" dirty="0">
                <a:solidFill>
                  <a:srgbClr val="0000FF"/>
                </a:solidFill>
              </a:rPr>
              <a:t>rheumatologist</a:t>
            </a:r>
          </a:p>
          <a:p>
            <a:r>
              <a:rPr lang="en-GB" sz="2000" dirty="0"/>
              <a:t>Robin Christensen  </a:t>
            </a:r>
            <a:r>
              <a:rPr lang="en-GB" sz="2000" dirty="0">
                <a:solidFill>
                  <a:srgbClr val="FF0000"/>
                </a:solidFill>
              </a:rPr>
              <a:t>Denmark</a:t>
            </a:r>
            <a:r>
              <a:rPr lang="en-GB" sz="2000" dirty="0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en-GB" sz="2000" dirty="0" smtClean="0">
                <a:solidFill>
                  <a:srgbClr val="0000FF"/>
                </a:solidFill>
              </a:rPr>
              <a:t>epidemiologist</a:t>
            </a:r>
          </a:p>
          <a:p>
            <a:r>
              <a:rPr lang="en-GB" sz="2000" dirty="0" smtClean="0"/>
              <a:t>César </a:t>
            </a:r>
            <a:r>
              <a:rPr lang="en-GB" sz="2000" dirty="0" err="1" smtClean="0"/>
              <a:t>Fernández</a:t>
            </a:r>
            <a:r>
              <a:rPr lang="en-GB" sz="2000" dirty="0" smtClean="0"/>
              <a:t> de las </a:t>
            </a:r>
            <a:r>
              <a:rPr lang="en-GB" sz="2000" dirty="0" err="1" smtClean="0"/>
              <a:t>Peñas</a:t>
            </a:r>
            <a:r>
              <a:rPr lang="en-GB" sz="2000" dirty="0" smtClean="0"/>
              <a:t>  </a:t>
            </a:r>
            <a:r>
              <a:rPr lang="en-GB" sz="2000" dirty="0" smtClean="0">
                <a:solidFill>
                  <a:srgbClr val="FF0000"/>
                </a:solidFill>
              </a:rPr>
              <a:t>Spain</a:t>
            </a:r>
            <a:r>
              <a:rPr lang="en-GB" sz="2000" dirty="0" smtClean="0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en-US" sz="2000" dirty="0" smtClean="0">
                <a:solidFill>
                  <a:srgbClr val="0000FF"/>
                </a:solidFill>
              </a:rPr>
              <a:t>physiotherapist </a:t>
            </a:r>
          </a:p>
          <a:p>
            <a:r>
              <a:rPr lang="en-GB" sz="2000" dirty="0" smtClean="0"/>
              <a:t>Rinie </a:t>
            </a:r>
            <a:r>
              <a:rPr lang="en-GB" sz="2000" dirty="0"/>
              <a:t>Geenen  </a:t>
            </a:r>
            <a:r>
              <a:rPr lang="en-GB" sz="2000" dirty="0">
                <a:solidFill>
                  <a:srgbClr val="FF0000"/>
                </a:solidFill>
              </a:rPr>
              <a:t>Netherlands</a:t>
            </a:r>
            <a:r>
              <a:rPr lang="en-GB" sz="2000" dirty="0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en-GB" sz="2000" dirty="0">
                <a:solidFill>
                  <a:srgbClr val="0000FF"/>
                </a:solidFill>
              </a:rPr>
              <a:t>project lead</a:t>
            </a:r>
          </a:p>
          <a:p>
            <a:r>
              <a:rPr lang="en-US" sz="2000" dirty="0"/>
              <a:t>Afton </a:t>
            </a:r>
            <a:r>
              <a:rPr lang="en-US" sz="2000" dirty="0" err="1"/>
              <a:t>Hassett</a:t>
            </a:r>
            <a:r>
              <a:rPr lang="en-US" sz="2000" dirty="0"/>
              <a:t>  </a:t>
            </a:r>
            <a:r>
              <a:rPr lang="en-US" sz="2000" dirty="0">
                <a:solidFill>
                  <a:srgbClr val="FF0000"/>
                </a:solidFill>
              </a:rPr>
              <a:t>USA</a:t>
            </a:r>
            <a:r>
              <a:rPr lang="en-US" sz="2000" dirty="0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en-US" sz="2000" dirty="0">
                <a:solidFill>
                  <a:srgbClr val="0000FF"/>
                </a:solidFill>
              </a:rPr>
              <a:t>psychologist</a:t>
            </a:r>
            <a:endParaRPr lang="nl-NL" sz="2000" dirty="0">
              <a:solidFill>
                <a:srgbClr val="0000FF"/>
              </a:solidFill>
            </a:endParaRPr>
          </a:p>
          <a:p>
            <a:r>
              <a:rPr lang="en-US" sz="2000" dirty="0"/>
              <a:t>Karen </a:t>
            </a:r>
            <a:r>
              <a:rPr lang="en-US" sz="2000" dirty="0" err="1"/>
              <a:t>Huisinga</a:t>
            </a:r>
            <a:r>
              <a:rPr lang="en-US" sz="2000" dirty="0"/>
              <a:t>  </a:t>
            </a:r>
            <a:r>
              <a:rPr lang="en-US" sz="2000" dirty="0">
                <a:solidFill>
                  <a:srgbClr val="FF0000"/>
                </a:solidFill>
              </a:rPr>
              <a:t>USA</a:t>
            </a:r>
            <a:r>
              <a:rPr lang="en-US" sz="2000" dirty="0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nl-NL" sz="2000" dirty="0">
                <a:solidFill>
                  <a:srgbClr val="0000FF"/>
                </a:solidFill>
              </a:rPr>
              <a:t>nurse practitioner</a:t>
            </a:r>
            <a:endParaRPr lang="en-GB" sz="2000" dirty="0">
              <a:solidFill>
                <a:srgbClr val="0000FF"/>
              </a:solidFill>
            </a:endParaRPr>
          </a:p>
          <a:p>
            <a:r>
              <a:rPr lang="en-US" sz="2000" dirty="0"/>
              <a:t>Mai Elin </a:t>
            </a:r>
            <a:r>
              <a:rPr lang="en-US" sz="2000" dirty="0" err="1"/>
              <a:t>Husebø</a:t>
            </a:r>
            <a:r>
              <a:rPr lang="en-US" sz="2000" dirty="0"/>
              <a:t>  </a:t>
            </a:r>
            <a:r>
              <a:rPr lang="nl-NL" sz="2000" dirty="0">
                <a:solidFill>
                  <a:srgbClr val="FF0000"/>
                </a:solidFill>
              </a:rPr>
              <a:t>Norway</a:t>
            </a:r>
            <a:r>
              <a:rPr lang="nl-NL" sz="2000" dirty="0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nl-NL" sz="2000" dirty="0">
                <a:solidFill>
                  <a:srgbClr val="0000FF"/>
                </a:solidFill>
              </a:rPr>
              <a:t>nurse</a:t>
            </a:r>
            <a:endParaRPr lang="en-GB" sz="2000" dirty="0">
              <a:solidFill>
                <a:srgbClr val="0000FF"/>
              </a:solidFill>
            </a:endParaRPr>
          </a:p>
          <a:p>
            <a:r>
              <a:rPr lang="en-GB" sz="2000" dirty="0" err="1"/>
              <a:t>Albère</a:t>
            </a:r>
            <a:r>
              <a:rPr lang="en-GB" sz="2000" dirty="0"/>
              <a:t> </a:t>
            </a:r>
            <a:r>
              <a:rPr lang="en-GB" sz="2000" dirty="0" err="1"/>
              <a:t>Köke</a:t>
            </a:r>
            <a:r>
              <a:rPr lang="en-GB" sz="2000" dirty="0"/>
              <a:t>  </a:t>
            </a:r>
            <a:r>
              <a:rPr lang="nl-NL" sz="2000" dirty="0">
                <a:solidFill>
                  <a:srgbClr val="FF0000"/>
                </a:solidFill>
              </a:rPr>
              <a:t>Netherlands</a:t>
            </a:r>
            <a:r>
              <a:rPr lang="nl-NL" sz="2000" dirty="0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en-US" sz="2000" dirty="0">
                <a:solidFill>
                  <a:srgbClr val="0000FF"/>
                </a:solidFill>
              </a:rPr>
              <a:t>physiotherapist</a:t>
            </a:r>
            <a:endParaRPr lang="nl-NL" sz="2000" dirty="0">
              <a:solidFill>
                <a:srgbClr val="0000FF"/>
              </a:solidFill>
            </a:endParaRPr>
          </a:p>
          <a:p>
            <a:r>
              <a:rPr lang="en-GB" sz="2000" dirty="0"/>
              <a:t>Cécile </a:t>
            </a:r>
            <a:r>
              <a:rPr lang="en-GB" sz="2000" dirty="0" err="1"/>
              <a:t>Overman</a:t>
            </a:r>
            <a:r>
              <a:rPr lang="en-GB" sz="2000" dirty="0"/>
              <a:t>  </a:t>
            </a:r>
            <a:r>
              <a:rPr lang="en-GB" sz="2000" dirty="0">
                <a:solidFill>
                  <a:srgbClr val="FF0000"/>
                </a:solidFill>
              </a:rPr>
              <a:t>Netherlands</a:t>
            </a:r>
            <a:r>
              <a:rPr lang="en-GB" sz="2000" dirty="0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en-GB" sz="2000" dirty="0">
                <a:solidFill>
                  <a:srgbClr val="0000FF"/>
                </a:solidFill>
              </a:rPr>
              <a:t>research fellow</a:t>
            </a:r>
          </a:p>
          <a:p>
            <a:r>
              <a:rPr lang="en-US" sz="2000" dirty="0"/>
              <a:t>Zoe Paskins  </a:t>
            </a:r>
            <a:r>
              <a:rPr lang="en-US" sz="2000" dirty="0">
                <a:solidFill>
                  <a:srgbClr val="FF0000"/>
                </a:solidFill>
              </a:rPr>
              <a:t>United Kingdom</a:t>
            </a:r>
            <a:r>
              <a:rPr lang="en-US" sz="2000" dirty="0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en-US" sz="2000" dirty="0">
                <a:solidFill>
                  <a:srgbClr val="0000FF"/>
                </a:solidFill>
              </a:rPr>
              <a:t>rheumatologist</a:t>
            </a:r>
          </a:p>
          <a:p>
            <a:r>
              <a:rPr lang="en-US" sz="2000" dirty="0"/>
              <a:t>Irene </a:t>
            </a:r>
            <a:r>
              <a:rPr lang="en-US" sz="2000" dirty="0" err="1"/>
              <a:t>Pitsilidou</a:t>
            </a:r>
            <a:r>
              <a:rPr lang="en-US" sz="2000" dirty="0"/>
              <a:t>  </a:t>
            </a:r>
            <a:r>
              <a:rPr lang="nl-NL" sz="2000" dirty="0" err="1">
                <a:solidFill>
                  <a:srgbClr val="FF0000"/>
                </a:solidFill>
              </a:rPr>
              <a:t>Cypre</a:t>
            </a:r>
            <a:r>
              <a:rPr lang="nl-NL" sz="2000" dirty="0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nl-NL" sz="2000" dirty="0" err="1">
                <a:solidFill>
                  <a:srgbClr val="0000FF"/>
                </a:solidFill>
              </a:rPr>
              <a:t>patient</a:t>
            </a:r>
            <a:r>
              <a:rPr lang="nl-NL" sz="2000" dirty="0">
                <a:solidFill>
                  <a:srgbClr val="0000FF"/>
                </a:solidFill>
              </a:rPr>
              <a:t> </a:t>
            </a:r>
            <a:r>
              <a:rPr lang="nl-NL" sz="2000" dirty="0" err="1">
                <a:solidFill>
                  <a:srgbClr val="0000FF"/>
                </a:solidFill>
              </a:rPr>
              <a:t>representative</a:t>
            </a:r>
            <a:endParaRPr lang="nl-NL" sz="2000" dirty="0">
              <a:solidFill>
                <a:srgbClr val="0000FF"/>
              </a:solidFill>
            </a:endParaRPr>
          </a:p>
          <a:p>
            <a:r>
              <a:rPr lang="en-GB" sz="2000" dirty="0"/>
              <a:t>Sarah Ryan  </a:t>
            </a:r>
            <a:r>
              <a:rPr lang="en-GB" sz="2000" dirty="0">
                <a:solidFill>
                  <a:srgbClr val="FF0000"/>
                </a:solidFill>
              </a:rPr>
              <a:t>United Kingdom</a:t>
            </a:r>
            <a:r>
              <a:rPr lang="en-GB" sz="2000" dirty="0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en-GB" sz="2000" dirty="0">
                <a:solidFill>
                  <a:srgbClr val="0000FF"/>
                </a:solidFill>
              </a:rPr>
              <a:t>nurse</a:t>
            </a:r>
            <a:endParaRPr lang="nl-NL" sz="2000" dirty="0">
              <a:solidFill>
                <a:srgbClr val="0000FF"/>
              </a:solidFill>
            </a:endParaRPr>
          </a:p>
          <a:p>
            <a:r>
              <a:rPr lang="en-GB" sz="2000" dirty="0" err="1"/>
              <a:t>Carine</a:t>
            </a:r>
            <a:r>
              <a:rPr lang="en-GB" sz="2000" dirty="0"/>
              <a:t> </a:t>
            </a:r>
            <a:r>
              <a:rPr lang="en-GB" sz="2000" dirty="0" err="1"/>
              <a:t>Savel</a:t>
            </a:r>
            <a:r>
              <a:rPr lang="en-GB" sz="2000" dirty="0"/>
              <a:t>  </a:t>
            </a:r>
            <a:r>
              <a:rPr lang="nl-NL" sz="2000" dirty="0">
                <a:solidFill>
                  <a:srgbClr val="FF0000"/>
                </a:solidFill>
              </a:rPr>
              <a:t>France</a:t>
            </a:r>
            <a:r>
              <a:rPr lang="nl-NL" sz="2000" dirty="0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nl-NL" sz="2000" dirty="0">
                <a:solidFill>
                  <a:srgbClr val="0000FF"/>
                </a:solidFill>
              </a:rPr>
              <a:t>nurse</a:t>
            </a:r>
          </a:p>
          <a:p>
            <a:r>
              <a:rPr lang="en-US" sz="2000" dirty="0"/>
              <a:t>Guy </a:t>
            </a:r>
            <a:r>
              <a:rPr lang="en-US" sz="2000" dirty="0" err="1"/>
              <a:t>Severijns</a:t>
            </a:r>
            <a:r>
              <a:rPr lang="en-US" sz="2000" dirty="0"/>
              <a:t>  </a:t>
            </a:r>
            <a:r>
              <a:rPr lang="nl-NL" sz="2000" dirty="0">
                <a:solidFill>
                  <a:srgbClr val="FF0000"/>
                </a:solidFill>
              </a:rPr>
              <a:t>Belgium</a:t>
            </a:r>
            <a:r>
              <a:rPr lang="nl-NL" sz="2000" dirty="0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nl-NL" sz="2000" dirty="0" err="1">
                <a:solidFill>
                  <a:srgbClr val="0000FF"/>
                </a:solidFill>
              </a:rPr>
              <a:t>patient</a:t>
            </a:r>
            <a:r>
              <a:rPr lang="nl-NL" sz="2000" dirty="0">
                <a:solidFill>
                  <a:srgbClr val="0000FF"/>
                </a:solidFill>
              </a:rPr>
              <a:t> </a:t>
            </a:r>
            <a:r>
              <a:rPr lang="nl-NL" sz="2000" dirty="0" err="1">
                <a:solidFill>
                  <a:srgbClr val="0000FF"/>
                </a:solidFill>
              </a:rPr>
              <a:t>representative</a:t>
            </a:r>
            <a:endParaRPr lang="nl-NL" sz="2000" dirty="0">
              <a:solidFill>
                <a:srgbClr val="0000FF"/>
              </a:solidFill>
            </a:endParaRPr>
          </a:p>
          <a:p>
            <a:r>
              <a:rPr lang="nl-NL" sz="2000" dirty="0" err="1"/>
              <a:t>Michaela</a:t>
            </a:r>
            <a:r>
              <a:rPr lang="nl-NL" sz="2000" dirty="0"/>
              <a:t> Stoffer  </a:t>
            </a:r>
            <a:r>
              <a:rPr lang="nl-NL" sz="2000" dirty="0">
                <a:solidFill>
                  <a:srgbClr val="FF0000"/>
                </a:solidFill>
              </a:rPr>
              <a:t>Austria</a:t>
            </a:r>
            <a:r>
              <a:rPr lang="nl-NL" sz="2000" dirty="0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nl-NL" sz="2000" dirty="0" err="1">
                <a:solidFill>
                  <a:srgbClr val="0000FF"/>
                </a:solidFill>
              </a:rPr>
              <a:t>occupational</a:t>
            </a:r>
            <a:r>
              <a:rPr lang="nl-NL" sz="2000" dirty="0">
                <a:solidFill>
                  <a:srgbClr val="0000FF"/>
                </a:solidFill>
              </a:rPr>
              <a:t> </a:t>
            </a:r>
            <a:r>
              <a:rPr lang="nl-NL" sz="2000" dirty="0" err="1">
                <a:solidFill>
                  <a:srgbClr val="0000FF"/>
                </a:solidFill>
              </a:rPr>
              <a:t>therapist</a:t>
            </a:r>
            <a:endParaRPr lang="nl-NL" sz="2000" dirty="0">
              <a:solidFill>
                <a:srgbClr val="0000FF"/>
              </a:solidFill>
            </a:endParaRPr>
          </a:p>
          <a:p>
            <a:r>
              <a:rPr lang="en-GB" sz="2000" dirty="0"/>
              <a:t>Johan </a:t>
            </a:r>
            <a:r>
              <a:rPr lang="en-GB" sz="2000" dirty="0" err="1"/>
              <a:t>Vlaeyen</a:t>
            </a:r>
            <a:r>
              <a:rPr lang="en-GB" sz="2000" dirty="0"/>
              <a:t>  </a:t>
            </a:r>
            <a:r>
              <a:rPr lang="en-GB" sz="2000" dirty="0">
                <a:solidFill>
                  <a:srgbClr val="FF0000"/>
                </a:solidFill>
              </a:rPr>
              <a:t>Belgium</a:t>
            </a:r>
            <a:r>
              <a:rPr lang="en-GB" sz="2000" dirty="0">
                <a:solidFill>
                  <a:schemeClr val="bg1">
                    <a:lumMod val="75000"/>
                  </a:schemeClr>
                </a:solidFill>
              </a:rPr>
              <a:t>  </a:t>
            </a:r>
            <a:r>
              <a:rPr lang="nl-NL" sz="2000" dirty="0" err="1">
                <a:solidFill>
                  <a:srgbClr val="0000FF"/>
                </a:solidFill>
              </a:rPr>
              <a:t>psychologist</a:t>
            </a:r>
            <a:endParaRPr lang="nl-NL" sz="2000" dirty="0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09447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750"/>
                            </p:stCondLst>
                            <p:childTnLst>
                              <p:par>
                                <p:cTn id="1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25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2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Box 1027"/>
          <p:cNvSpPr txBox="1">
            <a:spLocks noChangeArrowheads="1"/>
          </p:cNvSpPr>
          <p:nvPr/>
        </p:nvSpPr>
        <p:spPr bwMode="auto">
          <a:xfrm>
            <a:off x="1524000" y="116633"/>
            <a:ext cx="9108286" cy="113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</a:pPr>
            <a:r>
              <a:rPr lang="en-US" sz="3200" b="1" dirty="0"/>
              <a:t>Management option 4</a:t>
            </a:r>
          </a:p>
          <a:p>
            <a:pPr algn="ctr" eaLnBrk="1" hangingPunct="1">
              <a:spcBef>
                <a:spcPts val="0"/>
              </a:spcBef>
            </a:pPr>
            <a:r>
              <a:rPr lang="nl-NL" sz="3600" b="1" dirty="0">
                <a:solidFill>
                  <a:srgbClr val="C00000"/>
                </a:solidFill>
              </a:rPr>
              <a:t>Sleep </a:t>
            </a:r>
            <a:r>
              <a:rPr lang="nl-NL" sz="3600" b="1" dirty="0" err="1">
                <a:solidFill>
                  <a:srgbClr val="C00000"/>
                </a:solidFill>
              </a:rPr>
              <a:t>hygiene</a:t>
            </a:r>
            <a:r>
              <a:rPr lang="nl-NL" sz="3600" b="1" dirty="0">
                <a:solidFill>
                  <a:srgbClr val="C00000"/>
                </a:solidFill>
              </a:rPr>
              <a:t> </a:t>
            </a:r>
            <a:r>
              <a:rPr lang="nl-NL" sz="3600" b="1" dirty="0" err="1">
                <a:solidFill>
                  <a:srgbClr val="C00000"/>
                </a:solidFill>
              </a:rPr>
              <a:t>practices</a:t>
            </a:r>
            <a:endParaRPr lang="nl-NL" sz="3600" b="1" dirty="0">
              <a:solidFill>
                <a:srgbClr val="C00000"/>
              </a:solidFill>
            </a:endParaRPr>
          </a:p>
        </p:txBody>
      </p:sp>
      <p:sp>
        <p:nvSpPr>
          <p:cNvPr id="2" name="Tekstvak 1"/>
          <p:cNvSpPr txBox="1"/>
          <p:nvPr/>
        </p:nvSpPr>
        <p:spPr>
          <a:xfrm>
            <a:off x="2070900" y="1484785"/>
            <a:ext cx="8561386" cy="48167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>
                <a:solidFill>
                  <a:srgbClr val="000066"/>
                </a:solidFill>
              </a:rPr>
              <a:t>If sleep is disturbed: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en-US" sz="2800" dirty="0">
                <a:solidFill>
                  <a:srgbClr val="000066"/>
                </a:solidFill>
              </a:rPr>
              <a:t>inquire about causes (e.g., pain, enduring worrying, unfavorable sleeping habits)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en-US" sz="2800" dirty="0">
                <a:solidFill>
                  <a:srgbClr val="000066"/>
                </a:solidFill>
              </a:rPr>
              <a:t>offer basic advice on sleep hygiene practices. </a:t>
            </a:r>
          </a:p>
          <a:p>
            <a:pPr>
              <a:spcBef>
                <a:spcPts val="600"/>
              </a:spcBef>
              <a:spcAft>
                <a:spcPts val="600"/>
              </a:spcAft>
            </a:pPr>
            <a:endParaRPr lang="en-US" sz="2800" dirty="0">
              <a:solidFill>
                <a:srgbClr val="000066"/>
              </a:solidFill>
            </a:endParaRPr>
          </a:p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en-US" sz="2800" dirty="0">
                <a:solidFill>
                  <a:srgbClr val="000066"/>
                </a:solidFill>
              </a:rPr>
              <a:t>If sleep remains (severely) disturbed:</a:t>
            </a:r>
          </a:p>
          <a:p>
            <a:pPr marL="457200" indent="-457200">
              <a:spcBef>
                <a:spcPts val="600"/>
              </a:spcBef>
              <a:spcAft>
                <a:spcPts val="600"/>
              </a:spcAft>
              <a:buFontTx/>
              <a:buChar char="-"/>
            </a:pPr>
            <a:r>
              <a:rPr lang="en-US" sz="2800" dirty="0">
                <a:solidFill>
                  <a:srgbClr val="000066"/>
                </a:solidFill>
              </a:rPr>
              <a:t>refer to a therapist or program aimed at restoring sleep, or to a specialized sleep clinic.</a:t>
            </a:r>
          </a:p>
          <a:p>
            <a:pPr marL="457200" indent="-457200">
              <a:buFontTx/>
              <a:buChar char="-"/>
            </a:pPr>
            <a:endParaRPr lang="nl-NL" sz="2800" dirty="0"/>
          </a:p>
        </p:txBody>
      </p:sp>
    </p:spTree>
    <p:extLst>
      <p:ext uri="{BB962C8B-B14F-4D97-AF65-F5344CB8AC3E}">
        <p14:creationId xmlns:p14="http://schemas.microsoft.com/office/powerpoint/2010/main" val="12321297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Box 1027"/>
          <p:cNvSpPr txBox="1">
            <a:spLocks noChangeArrowheads="1"/>
          </p:cNvSpPr>
          <p:nvPr/>
        </p:nvSpPr>
        <p:spPr bwMode="auto">
          <a:xfrm>
            <a:off x="1524000" y="116633"/>
            <a:ext cx="9108286" cy="113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</a:pPr>
            <a:r>
              <a:rPr lang="en-US" sz="3200" b="1" dirty="0"/>
              <a:t>Management option 5</a:t>
            </a:r>
          </a:p>
          <a:p>
            <a:pPr algn="ctr" eaLnBrk="1" hangingPunct="1">
              <a:spcBef>
                <a:spcPts val="0"/>
              </a:spcBef>
            </a:pPr>
            <a:r>
              <a:rPr lang="nl-NL" sz="3600" b="1" dirty="0" err="1">
                <a:solidFill>
                  <a:srgbClr val="C00000"/>
                </a:solidFill>
              </a:rPr>
              <a:t>Weight</a:t>
            </a:r>
            <a:r>
              <a:rPr lang="nl-NL" sz="3600" b="1" dirty="0">
                <a:solidFill>
                  <a:srgbClr val="C00000"/>
                </a:solidFill>
              </a:rPr>
              <a:t> management</a:t>
            </a:r>
          </a:p>
        </p:txBody>
      </p:sp>
      <p:sp>
        <p:nvSpPr>
          <p:cNvPr id="2" name="Tekstvak 1"/>
          <p:cNvSpPr txBox="1"/>
          <p:nvPr/>
        </p:nvSpPr>
        <p:spPr>
          <a:xfrm>
            <a:off x="2070900" y="1484785"/>
            <a:ext cx="856138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00066"/>
                </a:solidFill>
              </a:rPr>
              <a:t>If </a:t>
            </a:r>
            <a:r>
              <a:rPr lang="en-GB" sz="2800" dirty="0">
                <a:solidFill>
                  <a:srgbClr val="000066"/>
                </a:solidFill>
              </a:rPr>
              <a:t>(morbid) obesity is an interfering factor, discuss this with the patient and signpost appropriate </a:t>
            </a:r>
            <a:r>
              <a:rPr lang="en-US" sz="2800" dirty="0">
                <a:solidFill>
                  <a:srgbClr val="000066"/>
                </a:solidFill>
              </a:rPr>
              <a:t>specialized </a:t>
            </a:r>
            <a:r>
              <a:rPr lang="en-GB" sz="2800" dirty="0">
                <a:solidFill>
                  <a:srgbClr val="000066"/>
                </a:solidFill>
              </a:rPr>
              <a:t>weight management support </a:t>
            </a:r>
            <a:endParaRPr lang="en-GB" sz="2800" dirty="0" smtClean="0">
              <a:solidFill>
                <a:srgbClr val="000066"/>
              </a:solidFill>
            </a:endParaRPr>
          </a:p>
          <a:p>
            <a:pPr algn="ctr"/>
            <a:endParaRPr lang="en-GB" sz="2800" dirty="0">
              <a:solidFill>
                <a:srgbClr val="000066"/>
              </a:solidFill>
            </a:endParaRPr>
          </a:p>
          <a:p>
            <a:pPr algn="ctr"/>
            <a:r>
              <a:rPr lang="en-GB" sz="2800" dirty="0" smtClean="0">
                <a:solidFill>
                  <a:srgbClr val="000066"/>
                </a:solidFill>
              </a:rPr>
              <a:t>e.g</a:t>
            </a:r>
            <a:r>
              <a:rPr lang="en-GB" sz="2800" dirty="0">
                <a:solidFill>
                  <a:srgbClr val="000066"/>
                </a:solidFill>
              </a:rPr>
              <a:t>., </a:t>
            </a:r>
            <a:r>
              <a:rPr lang="en-GB" sz="2800" dirty="0" smtClean="0">
                <a:solidFill>
                  <a:srgbClr val="000066"/>
                </a:solidFill>
              </a:rPr>
              <a:t>dietician</a:t>
            </a:r>
            <a:r>
              <a:rPr lang="en-GB" sz="2800" dirty="0">
                <a:solidFill>
                  <a:srgbClr val="000066"/>
                </a:solidFill>
              </a:rPr>
              <a:t>, community </a:t>
            </a:r>
            <a:r>
              <a:rPr lang="en-GB" sz="2800" dirty="0" smtClean="0">
                <a:solidFill>
                  <a:srgbClr val="000066"/>
                </a:solidFill>
              </a:rPr>
              <a:t>lifestyle </a:t>
            </a:r>
            <a:r>
              <a:rPr lang="en-GB" sz="2800" dirty="0">
                <a:solidFill>
                  <a:srgbClr val="000066"/>
                </a:solidFill>
              </a:rPr>
              <a:t>services, </a:t>
            </a:r>
            <a:endParaRPr lang="en-GB" sz="2800" dirty="0" smtClean="0">
              <a:solidFill>
                <a:srgbClr val="000066"/>
              </a:solidFill>
            </a:endParaRPr>
          </a:p>
          <a:p>
            <a:pPr algn="ctr"/>
            <a:r>
              <a:rPr lang="en-GB" sz="2800" dirty="0" smtClean="0">
                <a:solidFill>
                  <a:srgbClr val="000066"/>
                </a:solidFill>
              </a:rPr>
              <a:t>bariatric clinic/surgery.</a:t>
            </a:r>
            <a:endParaRPr lang="nl-NL" sz="2800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379194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 Box 1027"/>
          <p:cNvSpPr txBox="1">
            <a:spLocks noChangeArrowheads="1"/>
          </p:cNvSpPr>
          <p:nvPr/>
        </p:nvSpPr>
        <p:spPr bwMode="auto">
          <a:xfrm>
            <a:off x="0" y="190382"/>
            <a:ext cx="121920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</a:pPr>
            <a:r>
              <a:rPr lang="en-US" sz="3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Management option 6</a:t>
            </a:r>
            <a:endParaRPr lang="nl-NL" sz="36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ctr" eaLnBrk="1" hangingPunct="1">
              <a:spcBef>
                <a:spcPts val="0"/>
              </a:spcBef>
            </a:pPr>
            <a:r>
              <a:rPr lang="nl-NL" sz="3600" b="1" dirty="0" err="1" smtClean="0">
                <a:solidFill>
                  <a:srgbClr val="C00000"/>
                </a:solidFill>
              </a:rPr>
              <a:t>Pharmacological</a:t>
            </a:r>
            <a:r>
              <a:rPr lang="nl-NL" sz="3600" b="1" dirty="0" smtClean="0">
                <a:solidFill>
                  <a:srgbClr val="C00000"/>
                </a:solidFill>
              </a:rPr>
              <a:t> </a:t>
            </a:r>
            <a:r>
              <a:rPr lang="nl-NL" sz="3600" b="1" dirty="0" err="1">
                <a:solidFill>
                  <a:srgbClr val="C00000"/>
                </a:solidFill>
              </a:rPr>
              <a:t>pain</a:t>
            </a:r>
            <a:r>
              <a:rPr lang="nl-NL" sz="3600" b="1" dirty="0">
                <a:solidFill>
                  <a:srgbClr val="C00000"/>
                </a:solidFill>
              </a:rPr>
              <a:t> management</a:t>
            </a:r>
          </a:p>
        </p:txBody>
      </p:sp>
      <p:sp>
        <p:nvSpPr>
          <p:cNvPr id="2" name="Tekstvak 1"/>
          <p:cNvSpPr txBox="1"/>
          <p:nvPr/>
        </p:nvSpPr>
        <p:spPr>
          <a:xfrm>
            <a:off x="1797450" y="1829142"/>
            <a:ext cx="856138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000066"/>
                </a:solidFill>
              </a:rPr>
              <a:t>Pharmacological and joint-specific treatment options are summarized and updated in existing </a:t>
            </a:r>
            <a:r>
              <a:rPr lang="en-US" sz="2800" dirty="0" err="1" smtClean="0">
                <a:solidFill>
                  <a:srgbClr val="000066"/>
                </a:solidFill>
              </a:rPr>
              <a:t>eular</a:t>
            </a:r>
            <a:r>
              <a:rPr lang="en-US" sz="2800" dirty="0" smtClean="0">
                <a:solidFill>
                  <a:srgbClr val="000066"/>
                </a:solidFill>
              </a:rPr>
              <a:t> recommendations</a:t>
            </a:r>
          </a:p>
        </p:txBody>
      </p:sp>
    </p:spTree>
    <p:extLst>
      <p:ext uri="{BB962C8B-B14F-4D97-AF65-F5344CB8AC3E}">
        <p14:creationId xmlns:p14="http://schemas.microsoft.com/office/powerpoint/2010/main" val="26563367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kstvak 28"/>
          <p:cNvSpPr txBox="1"/>
          <p:nvPr/>
        </p:nvSpPr>
        <p:spPr>
          <a:xfrm>
            <a:off x="1983906" y="2924218"/>
            <a:ext cx="59122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Education</a:t>
            </a:r>
          </a:p>
        </p:txBody>
      </p:sp>
      <p:sp>
        <p:nvSpPr>
          <p:cNvPr id="30" name="Tekstvak 29"/>
          <p:cNvSpPr txBox="1"/>
          <p:nvPr/>
        </p:nvSpPr>
        <p:spPr>
          <a:xfrm>
            <a:off x="1983906" y="3863950"/>
            <a:ext cx="605631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457200">
              <a:spcBef>
                <a:spcPts val="0"/>
              </a:spcBef>
              <a:spcAft>
                <a:spcPts val="0"/>
              </a:spcAft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Multidisciplinary </a:t>
            </a:r>
          </a:p>
          <a:p>
            <a:pPr indent="-457200">
              <a:spcBef>
                <a:spcPts val="0"/>
              </a:spcBef>
              <a:spcAft>
                <a:spcPts val="0"/>
              </a:spcAft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 treatment</a:t>
            </a:r>
            <a:endParaRPr lang="en-US" sz="3200" dirty="0"/>
          </a:p>
        </p:txBody>
      </p:sp>
      <p:sp>
        <p:nvSpPr>
          <p:cNvPr id="3" name="Ovaal 2"/>
          <p:cNvSpPr/>
          <p:nvPr/>
        </p:nvSpPr>
        <p:spPr>
          <a:xfrm>
            <a:off x="5879976" y="2907667"/>
            <a:ext cx="864096" cy="864096"/>
          </a:xfrm>
          <a:prstGeom prst="ellipse">
            <a:avLst/>
          </a:prstGeom>
          <a:solidFill>
            <a:srgbClr val="0066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9.3</a:t>
            </a:r>
          </a:p>
        </p:txBody>
      </p:sp>
      <p:sp>
        <p:nvSpPr>
          <p:cNvPr id="25" name="Ovaal 24"/>
          <p:cNvSpPr/>
          <p:nvPr/>
        </p:nvSpPr>
        <p:spPr>
          <a:xfrm>
            <a:off x="5879976" y="3970511"/>
            <a:ext cx="864096" cy="864096"/>
          </a:xfrm>
          <a:prstGeom prst="ellipse">
            <a:avLst/>
          </a:prstGeom>
          <a:solidFill>
            <a:srgbClr val="0066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9.6</a:t>
            </a:r>
          </a:p>
        </p:txBody>
      </p:sp>
      <p:sp>
        <p:nvSpPr>
          <p:cNvPr id="28" name="Text Box 1027"/>
          <p:cNvSpPr txBox="1">
            <a:spLocks noChangeArrowheads="1"/>
          </p:cNvSpPr>
          <p:nvPr/>
        </p:nvSpPr>
        <p:spPr bwMode="auto">
          <a:xfrm>
            <a:off x="0" y="116633"/>
            <a:ext cx="12191999" cy="113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</a:pPr>
            <a:r>
              <a:rPr lang="en-US" sz="4000" b="1" dirty="0">
                <a:solidFill>
                  <a:srgbClr val="C00000"/>
                </a:solidFill>
              </a:rPr>
              <a:t>Management</a:t>
            </a:r>
          </a:p>
          <a:p>
            <a:pPr algn="ctr" eaLnBrk="1" hangingPunct="1">
              <a:spcBef>
                <a:spcPts val="0"/>
              </a:spcBef>
            </a:pPr>
            <a:r>
              <a:rPr lang="en-US" sz="2800" b="1" dirty="0">
                <a:solidFill>
                  <a:srgbClr val="006600"/>
                </a:solidFill>
              </a:rPr>
              <a:t>level of agreement</a:t>
            </a:r>
            <a:r>
              <a:rPr lang="en-US" sz="2800" b="1" dirty="0"/>
              <a:t>, </a:t>
            </a:r>
            <a:r>
              <a:rPr lang="en-US" sz="2800" b="1" u="sng" dirty="0" smtClean="0">
                <a:solidFill>
                  <a:srgbClr val="000099"/>
                </a:solidFill>
              </a:rPr>
              <a:t>effect on pain</a:t>
            </a:r>
            <a:r>
              <a:rPr lang="en-US" sz="2800" b="1" dirty="0" smtClean="0"/>
              <a:t>, GRADE (level of quality)</a:t>
            </a:r>
            <a:endParaRPr lang="en-US" sz="2800" b="1" dirty="0"/>
          </a:p>
        </p:txBody>
      </p:sp>
      <p:sp>
        <p:nvSpPr>
          <p:cNvPr id="2" name="Tekstvak 1"/>
          <p:cNvSpPr txBox="1"/>
          <p:nvPr/>
        </p:nvSpPr>
        <p:spPr>
          <a:xfrm>
            <a:off x="6908634" y="2996953"/>
            <a:ext cx="264207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u="sng" dirty="0">
                <a:solidFill>
                  <a:srgbClr val="000099"/>
                </a:solidFill>
              </a:rPr>
              <a:t>Unclear</a:t>
            </a:r>
            <a:r>
              <a:rPr lang="en-US" sz="3200" dirty="0"/>
              <a:t> </a:t>
            </a:r>
            <a:r>
              <a:rPr lang="en-US" sz="3200" dirty="0">
                <a:solidFill>
                  <a:srgbClr val="C00000"/>
                </a:solidFill>
              </a:rPr>
              <a:t>⊕ ⊕</a:t>
            </a:r>
          </a:p>
        </p:txBody>
      </p:sp>
      <p:sp>
        <p:nvSpPr>
          <p:cNvPr id="4" name="Rechthoek 3"/>
          <p:cNvSpPr/>
          <p:nvPr/>
        </p:nvSpPr>
        <p:spPr>
          <a:xfrm>
            <a:off x="6908634" y="4110173"/>
            <a:ext cx="16658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u="sng" dirty="0" err="1">
                <a:solidFill>
                  <a:srgbClr val="000099"/>
                </a:solidFill>
              </a:rPr>
              <a:t>Unkown</a:t>
            </a:r>
            <a:endParaRPr lang="en-US" sz="3200" u="sng" dirty="0">
              <a:solidFill>
                <a:srgbClr val="000099"/>
              </a:solidFill>
            </a:endParaRPr>
          </a:p>
        </p:txBody>
      </p:sp>
      <p:sp>
        <p:nvSpPr>
          <p:cNvPr id="5" name="Tekstvak 4"/>
          <p:cNvSpPr txBox="1"/>
          <p:nvPr/>
        </p:nvSpPr>
        <p:spPr>
          <a:xfrm>
            <a:off x="1919537" y="5805264"/>
            <a:ext cx="83525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C00000"/>
                </a:solidFill>
              </a:rPr>
              <a:t>High ⊕⊕⊕⊕, Moderate ⊕⊕⊕, Low ⊕⊕</a:t>
            </a:r>
            <a:r>
              <a:rPr lang="nl-NL" sz="2400" dirty="0">
                <a:solidFill>
                  <a:srgbClr val="C00000"/>
                </a:solidFill>
              </a:rPr>
              <a:t>, </a:t>
            </a:r>
            <a:r>
              <a:rPr lang="en-US" sz="2400" dirty="0">
                <a:solidFill>
                  <a:srgbClr val="C00000"/>
                </a:solidFill>
              </a:rPr>
              <a:t>Very low ⊕</a:t>
            </a:r>
          </a:p>
        </p:txBody>
      </p:sp>
      <p:sp>
        <p:nvSpPr>
          <p:cNvPr id="10" name="Ovaal 9"/>
          <p:cNvSpPr/>
          <p:nvPr/>
        </p:nvSpPr>
        <p:spPr>
          <a:xfrm>
            <a:off x="5881656" y="1844824"/>
            <a:ext cx="864096" cy="864096"/>
          </a:xfrm>
          <a:prstGeom prst="ellipse">
            <a:avLst/>
          </a:prstGeom>
          <a:solidFill>
            <a:srgbClr val="0066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9.6</a:t>
            </a:r>
          </a:p>
        </p:txBody>
      </p:sp>
      <p:sp>
        <p:nvSpPr>
          <p:cNvPr id="11" name="Tekstvak 10"/>
          <p:cNvSpPr txBox="1"/>
          <p:nvPr/>
        </p:nvSpPr>
        <p:spPr>
          <a:xfrm>
            <a:off x="1985586" y="1984485"/>
            <a:ext cx="367836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Personalized plan</a:t>
            </a:r>
          </a:p>
        </p:txBody>
      </p:sp>
      <p:sp>
        <p:nvSpPr>
          <p:cNvPr id="12" name="Rechthoek 11"/>
          <p:cNvSpPr/>
          <p:nvPr/>
        </p:nvSpPr>
        <p:spPr>
          <a:xfrm>
            <a:off x="6908634" y="1984485"/>
            <a:ext cx="16658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u="sng" dirty="0" err="1">
                <a:solidFill>
                  <a:srgbClr val="000099"/>
                </a:solidFill>
              </a:rPr>
              <a:t>Unkown</a:t>
            </a:r>
            <a:endParaRPr lang="en-US" sz="3200" u="sng" dirty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82934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kstvak 28"/>
          <p:cNvSpPr txBox="1"/>
          <p:nvPr/>
        </p:nvSpPr>
        <p:spPr>
          <a:xfrm>
            <a:off x="1775522" y="1655222"/>
            <a:ext cx="42177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Physical activity/exercise</a:t>
            </a:r>
          </a:p>
        </p:txBody>
      </p:sp>
      <p:sp>
        <p:nvSpPr>
          <p:cNvPr id="30" name="Tekstvak 29"/>
          <p:cNvSpPr txBox="1"/>
          <p:nvPr/>
        </p:nvSpPr>
        <p:spPr>
          <a:xfrm>
            <a:off x="1775521" y="2483314"/>
            <a:ext cx="43204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457200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Aids/assistive devices</a:t>
            </a:r>
            <a:endParaRPr lang="en-US" sz="2800" dirty="0"/>
          </a:p>
        </p:txBody>
      </p:sp>
      <p:sp>
        <p:nvSpPr>
          <p:cNvPr id="10" name="Tekstvak 9"/>
          <p:cNvSpPr txBox="1"/>
          <p:nvPr/>
        </p:nvSpPr>
        <p:spPr>
          <a:xfrm>
            <a:off x="1775521" y="3311406"/>
            <a:ext cx="43204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457200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Psychological/social</a:t>
            </a:r>
            <a:endParaRPr lang="en-US" sz="2800" dirty="0"/>
          </a:p>
        </p:txBody>
      </p:sp>
      <p:sp>
        <p:nvSpPr>
          <p:cNvPr id="11" name="Tekstvak 10"/>
          <p:cNvSpPr txBox="1"/>
          <p:nvPr/>
        </p:nvSpPr>
        <p:spPr>
          <a:xfrm>
            <a:off x="1775521" y="4139498"/>
            <a:ext cx="43204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457200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Sleep hygiene practices</a:t>
            </a:r>
            <a:endParaRPr lang="en-US" sz="2800" dirty="0"/>
          </a:p>
        </p:txBody>
      </p:sp>
      <p:sp>
        <p:nvSpPr>
          <p:cNvPr id="12" name="Tekstvak 11"/>
          <p:cNvSpPr txBox="1"/>
          <p:nvPr/>
        </p:nvSpPr>
        <p:spPr>
          <a:xfrm>
            <a:off x="1775521" y="4967590"/>
            <a:ext cx="432047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-457200"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Weight management</a:t>
            </a:r>
            <a:endParaRPr lang="en-US" sz="2800" dirty="0"/>
          </a:p>
        </p:txBody>
      </p:sp>
      <p:sp>
        <p:nvSpPr>
          <p:cNvPr id="3" name="Ovaal 2"/>
          <p:cNvSpPr/>
          <p:nvPr/>
        </p:nvSpPr>
        <p:spPr>
          <a:xfrm>
            <a:off x="6096000" y="1556792"/>
            <a:ext cx="720080" cy="720080"/>
          </a:xfrm>
          <a:prstGeom prst="ellipse">
            <a:avLst/>
          </a:prstGeom>
          <a:solidFill>
            <a:srgbClr val="0066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9.8</a:t>
            </a:r>
          </a:p>
        </p:txBody>
      </p:sp>
      <p:sp>
        <p:nvSpPr>
          <p:cNvPr id="25" name="Ovaal 24"/>
          <p:cNvSpPr/>
          <p:nvPr/>
        </p:nvSpPr>
        <p:spPr>
          <a:xfrm>
            <a:off x="6096000" y="2384884"/>
            <a:ext cx="720080" cy="720080"/>
          </a:xfrm>
          <a:prstGeom prst="ellipse">
            <a:avLst/>
          </a:prstGeom>
          <a:solidFill>
            <a:srgbClr val="0066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8.1</a:t>
            </a:r>
          </a:p>
        </p:txBody>
      </p:sp>
      <p:sp>
        <p:nvSpPr>
          <p:cNvPr id="4" name="Rechthoek 3"/>
          <p:cNvSpPr/>
          <p:nvPr/>
        </p:nvSpPr>
        <p:spPr>
          <a:xfrm>
            <a:off x="7062424" y="2483314"/>
            <a:ext cx="314060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000099"/>
                </a:solidFill>
              </a:rPr>
              <a:t>Unclear/good</a:t>
            </a:r>
            <a:r>
              <a:rPr lang="en-US" sz="2800" dirty="0"/>
              <a:t> </a:t>
            </a:r>
            <a:r>
              <a:rPr lang="en-US" sz="2800" dirty="0">
                <a:solidFill>
                  <a:srgbClr val="C00000"/>
                </a:solidFill>
              </a:rPr>
              <a:t>⊕⊕</a:t>
            </a:r>
          </a:p>
        </p:txBody>
      </p:sp>
      <p:grpSp>
        <p:nvGrpSpPr>
          <p:cNvPr id="7" name="Groep 6"/>
          <p:cNvGrpSpPr/>
          <p:nvPr/>
        </p:nvGrpSpPr>
        <p:grpSpPr>
          <a:xfrm>
            <a:off x="7062424" y="1655222"/>
            <a:ext cx="3498073" cy="523220"/>
            <a:chOff x="5602338" y="1514982"/>
            <a:chExt cx="3498073" cy="523220"/>
          </a:xfrm>
        </p:grpSpPr>
        <p:sp>
          <p:nvSpPr>
            <p:cNvPr id="2" name="Tekstvak 1"/>
            <p:cNvSpPr txBox="1"/>
            <p:nvPr/>
          </p:nvSpPr>
          <p:spPr>
            <a:xfrm>
              <a:off x="5602338" y="1514982"/>
              <a:ext cx="349807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solidFill>
                    <a:srgbClr val="000099"/>
                  </a:solidFill>
                </a:rPr>
                <a:t>Unclear/good</a:t>
              </a:r>
              <a:r>
                <a:rPr lang="en-US" sz="2800" dirty="0"/>
                <a:t> </a:t>
              </a:r>
              <a:r>
                <a:rPr lang="en-US" sz="2800" dirty="0">
                  <a:solidFill>
                    <a:srgbClr val="C00000"/>
                  </a:solidFill>
                </a:rPr>
                <a:t>⊕⊕⊕</a:t>
              </a:r>
            </a:p>
          </p:txBody>
        </p:sp>
        <p:sp>
          <p:nvSpPr>
            <p:cNvPr id="6" name="Rechthoek 5"/>
            <p:cNvSpPr/>
            <p:nvPr/>
          </p:nvSpPr>
          <p:spPr>
            <a:xfrm>
              <a:off x="8820472" y="1524273"/>
              <a:ext cx="152026" cy="51392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</p:grpSp>
      <p:sp>
        <p:nvSpPr>
          <p:cNvPr id="14" name="Ovaal 13"/>
          <p:cNvSpPr/>
          <p:nvPr/>
        </p:nvSpPr>
        <p:spPr>
          <a:xfrm>
            <a:off x="6096000" y="3212976"/>
            <a:ext cx="720080" cy="720080"/>
          </a:xfrm>
          <a:prstGeom prst="ellipse">
            <a:avLst/>
          </a:prstGeom>
          <a:solidFill>
            <a:srgbClr val="0066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9.1</a:t>
            </a:r>
          </a:p>
        </p:txBody>
      </p:sp>
      <p:grpSp>
        <p:nvGrpSpPr>
          <p:cNvPr id="8" name="Groep 7"/>
          <p:cNvGrpSpPr/>
          <p:nvPr/>
        </p:nvGrpSpPr>
        <p:grpSpPr>
          <a:xfrm>
            <a:off x="7062423" y="3311406"/>
            <a:ext cx="2236510" cy="523220"/>
            <a:chOff x="5652120" y="3573016"/>
            <a:chExt cx="2236510" cy="523220"/>
          </a:xfrm>
        </p:grpSpPr>
        <p:sp>
          <p:nvSpPr>
            <p:cNvPr id="17" name="Tekstvak 16"/>
            <p:cNvSpPr txBox="1"/>
            <p:nvPr/>
          </p:nvSpPr>
          <p:spPr>
            <a:xfrm>
              <a:off x="5652120" y="3573016"/>
              <a:ext cx="2236510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solidFill>
                    <a:srgbClr val="000099"/>
                  </a:solidFill>
                </a:rPr>
                <a:t>Good</a:t>
              </a:r>
              <a:r>
                <a:rPr lang="en-US" sz="2800" dirty="0"/>
                <a:t> </a:t>
              </a:r>
              <a:r>
                <a:rPr lang="en-US" sz="2800" dirty="0">
                  <a:solidFill>
                    <a:srgbClr val="C00000"/>
                  </a:solidFill>
                </a:rPr>
                <a:t>⊕⊕⊕</a:t>
              </a:r>
            </a:p>
          </p:txBody>
        </p:sp>
        <p:sp>
          <p:nvSpPr>
            <p:cNvPr id="18" name="Rechthoek 17"/>
            <p:cNvSpPr/>
            <p:nvPr/>
          </p:nvSpPr>
          <p:spPr>
            <a:xfrm>
              <a:off x="7596336" y="3582307"/>
              <a:ext cx="152026" cy="51392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/>
            </a:p>
          </p:txBody>
        </p:sp>
      </p:grpSp>
      <p:sp>
        <p:nvSpPr>
          <p:cNvPr id="20" name="Ovaal 19"/>
          <p:cNvSpPr/>
          <p:nvPr/>
        </p:nvSpPr>
        <p:spPr>
          <a:xfrm>
            <a:off x="6096000" y="4041068"/>
            <a:ext cx="720080" cy="720080"/>
          </a:xfrm>
          <a:prstGeom prst="ellipse">
            <a:avLst/>
          </a:prstGeom>
          <a:solidFill>
            <a:srgbClr val="0066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8.4</a:t>
            </a:r>
          </a:p>
        </p:txBody>
      </p:sp>
      <p:sp>
        <p:nvSpPr>
          <p:cNvPr id="21" name="Rechthoek 20"/>
          <p:cNvSpPr/>
          <p:nvPr/>
        </p:nvSpPr>
        <p:spPr>
          <a:xfrm>
            <a:off x="7062424" y="4139498"/>
            <a:ext cx="142539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 smtClean="0">
                <a:solidFill>
                  <a:srgbClr val="000099"/>
                </a:solidFill>
              </a:rPr>
              <a:t>Unclear</a:t>
            </a:r>
            <a:endParaRPr lang="en-US" sz="2800" dirty="0">
              <a:solidFill>
                <a:srgbClr val="C00000"/>
              </a:solidFill>
            </a:endParaRPr>
          </a:p>
        </p:txBody>
      </p:sp>
      <p:sp>
        <p:nvSpPr>
          <p:cNvPr id="22" name="Ovaal 21"/>
          <p:cNvSpPr/>
          <p:nvPr/>
        </p:nvSpPr>
        <p:spPr>
          <a:xfrm>
            <a:off x="6096000" y="4869160"/>
            <a:ext cx="720080" cy="720080"/>
          </a:xfrm>
          <a:prstGeom prst="ellipse">
            <a:avLst/>
          </a:prstGeom>
          <a:solidFill>
            <a:srgbClr val="0066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/>
              <a:t>8.2</a:t>
            </a:r>
          </a:p>
        </p:txBody>
      </p:sp>
      <p:sp>
        <p:nvSpPr>
          <p:cNvPr id="23" name="Rechthoek 22"/>
          <p:cNvSpPr/>
          <p:nvPr/>
        </p:nvSpPr>
        <p:spPr>
          <a:xfrm>
            <a:off x="7062424" y="4967590"/>
            <a:ext cx="187904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000099"/>
                </a:solidFill>
              </a:rPr>
              <a:t>Good</a:t>
            </a:r>
            <a:r>
              <a:rPr lang="en-US" sz="2800" dirty="0"/>
              <a:t> </a:t>
            </a:r>
            <a:r>
              <a:rPr lang="en-US" sz="2800" dirty="0">
                <a:solidFill>
                  <a:srgbClr val="C00000"/>
                </a:solidFill>
              </a:rPr>
              <a:t>⊕⊕</a:t>
            </a:r>
          </a:p>
        </p:txBody>
      </p:sp>
      <p:sp>
        <p:nvSpPr>
          <p:cNvPr id="24" name="Tekstvak 23"/>
          <p:cNvSpPr txBox="1"/>
          <p:nvPr/>
        </p:nvSpPr>
        <p:spPr>
          <a:xfrm>
            <a:off x="1919537" y="5805264"/>
            <a:ext cx="83525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solidFill>
                  <a:srgbClr val="C00000"/>
                </a:solidFill>
              </a:rPr>
              <a:t>High ⊕⊕⊕⊕, Moderate ⊕⊕⊕, Low ⊕⊕</a:t>
            </a:r>
            <a:r>
              <a:rPr lang="nl-NL" sz="2400" dirty="0">
                <a:solidFill>
                  <a:srgbClr val="C00000"/>
                </a:solidFill>
              </a:rPr>
              <a:t>, </a:t>
            </a:r>
            <a:r>
              <a:rPr lang="en-US" sz="2400" dirty="0">
                <a:solidFill>
                  <a:srgbClr val="C00000"/>
                </a:solidFill>
              </a:rPr>
              <a:t>Very low ⊕</a:t>
            </a:r>
          </a:p>
        </p:txBody>
      </p:sp>
      <p:sp>
        <p:nvSpPr>
          <p:cNvPr id="26" name="Text Box 1027"/>
          <p:cNvSpPr txBox="1">
            <a:spLocks noChangeArrowheads="1"/>
          </p:cNvSpPr>
          <p:nvPr/>
        </p:nvSpPr>
        <p:spPr bwMode="auto">
          <a:xfrm>
            <a:off x="0" y="116633"/>
            <a:ext cx="12191999" cy="113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ts val="0"/>
              </a:spcBef>
            </a:pPr>
            <a:r>
              <a:rPr lang="en-US" sz="4000" b="1" dirty="0">
                <a:solidFill>
                  <a:srgbClr val="C00000"/>
                </a:solidFill>
              </a:rPr>
              <a:t>Management</a:t>
            </a:r>
          </a:p>
          <a:p>
            <a:pPr algn="ctr" eaLnBrk="1" hangingPunct="1">
              <a:spcBef>
                <a:spcPts val="0"/>
              </a:spcBef>
            </a:pPr>
            <a:r>
              <a:rPr lang="en-US" sz="2800" b="1" dirty="0">
                <a:solidFill>
                  <a:srgbClr val="006600"/>
                </a:solidFill>
              </a:rPr>
              <a:t>level of agreement</a:t>
            </a:r>
            <a:r>
              <a:rPr lang="en-US" sz="2800" b="1" dirty="0"/>
              <a:t>, </a:t>
            </a:r>
            <a:r>
              <a:rPr lang="en-US" sz="2800" b="1" u="sng" dirty="0" smtClean="0">
                <a:solidFill>
                  <a:srgbClr val="000099"/>
                </a:solidFill>
              </a:rPr>
              <a:t>effect on pain</a:t>
            </a:r>
            <a:r>
              <a:rPr lang="en-US" sz="2800" b="1" dirty="0" smtClean="0"/>
              <a:t>, GRADE (level of quality)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62180575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1027"/>
          <p:cNvSpPr txBox="1">
            <a:spLocks noChangeArrowheads="1"/>
          </p:cNvSpPr>
          <p:nvPr/>
        </p:nvSpPr>
        <p:spPr bwMode="auto">
          <a:xfrm>
            <a:off x="1855789" y="116633"/>
            <a:ext cx="856138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4000" b="1" dirty="0" smtClean="0">
                <a:solidFill>
                  <a:srgbClr val="C00000"/>
                </a:solidFill>
              </a:rPr>
              <a:t>Summary</a:t>
            </a:r>
            <a:endParaRPr lang="en-US" sz="4000" b="1" dirty="0">
              <a:solidFill>
                <a:srgbClr val="C00000"/>
              </a:solidFill>
            </a:endParaRPr>
          </a:p>
        </p:txBody>
      </p:sp>
      <p:sp>
        <p:nvSpPr>
          <p:cNvPr id="6" name="Tekstvak 5"/>
          <p:cNvSpPr txBox="1"/>
          <p:nvPr/>
        </p:nvSpPr>
        <p:spPr>
          <a:xfrm>
            <a:off x="479375" y="800120"/>
            <a:ext cx="11233249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en-GB" sz="2200" dirty="0" smtClean="0">
                <a:solidFill>
                  <a:srgbClr val="000066"/>
                </a:solidFill>
              </a:rPr>
              <a:t>The </a:t>
            </a:r>
            <a:r>
              <a:rPr lang="en-GB" sz="2200" dirty="0">
                <a:solidFill>
                  <a:srgbClr val="000066"/>
                </a:solidFill>
              </a:rPr>
              <a:t>benefits of the health professional approach to pain management for people with inflammatory arthritis (IA)</a:t>
            </a:r>
            <a:r>
              <a:rPr lang="en-GB" sz="2200" b="1" dirty="0">
                <a:solidFill>
                  <a:srgbClr val="000066"/>
                </a:solidFill>
              </a:rPr>
              <a:t>*</a:t>
            </a:r>
            <a:r>
              <a:rPr lang="en-GB" sz="2200" dirty="0">
                <a:solidFill>
                  <a:srgbClr val="000066"/>
                </a:solidFill>
              </a:rPr>
              <a:t> and osteoarthritis (OA</a:t>
            </a:r>
            <a:r>
              <a:rPr lang="en-GB" sz="2200" dirty="0" smtClean="0">
                <a:solidFill>
                  <a:srgbClr val="000066"/>
                </a:solidFill>
              </a:rPr>
              <a:t>) are supported by 184 systematic reviews.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200" dirty="0" smtClean="0">
                <a:solidFill>
                  <a:srgbClr val="000066"/>
                </a:solidFill>
              </a:rPr>
              <a:t>The </a:t>
            </a:r>
            <a:r>
              <a:rPr lang="en-US" sz="2200" dirty="0">
                <a:solidFill>
                  <a:srgbClr val="000066"/>
                </a:solidFill>
              </a:rPr>
              <a:t>task force emphasized the importance for the health professional to adopt a patient-centered framework within a biopsychosocial perspective, to have sufficient</a:t>
            </a:r>
            <a:r>
              <a:rPr lang="nl-NL" sz="2200" dirty="0">
                <a:solidFill>
                  <a:srgbClr val="000066"/>
                </a:solidFill>
              </a:rPr>
              <a:t> </a:t>
            </a:r>
            <a:r>
              <a:rPr lang="en-US" sz="2200" dirty="0">
                <a:solidFill>
                  <a:srgbClr val="000066"/>
                </a:solidFill>
              </a:rPr>
              <a:t> knowledge of IA and OA pathogenesis, and the</a:t>
            </a:r>
            <a:r>
              <a:rPr lang="nl-NL" sz="2200" dirty="0">
                <a:solidFill>
                  <a:srgbClr val="000066"/>
                </a:solidFill>
              </a:rPr>
              <a:t> </a:t>
            </a:r>
            <a:r>
              <a:rPr lang="en-US" sz="2200" dirty="0">
                <a:solidFill>
                  <a:srgbClr val="000066"/>
                </a:solidFill>
              </a:rPr>
              <a:t> ability to differentiate localized and generalized </a:t>
            </a:r>
            <a:r>
              <a:rPr lang="en-US" sz="2200" dirty="0" smtClean="0">
                <a:solidFill>
                  <a:srgbClr val="000066"/>
                </a:solidFill>
              </a:rPr>
              <a:t>pain.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200" dirty="0">
                <a:solidFill>
                  <a:srgbClr val="000066"/>
                </a:solidFill>
              </a:rPr>
              <a:t>The assessment of patient needs, preferences and priorities; pain characteristics; previous and ongoing pain treatments; inflammation and joint damage; and psychological and other pain-related factors was deemed important</a:t>
            </a:r>
            <a:r>
              <a:rPr lang="en-US" sz="2200" dirty="0" smtClean="0">
                <a:solidFill>
                  <a:srgbClr val="000066"/>
                </a:solidFill>
              </a:rPr>
              <a:t>.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en-US" sz="2200" dirty="0">
                <a:solidFill>
                  <a:srgbClr val="000066"/>
                </a:solidFill>
              </a:rPr>
              <a:t>Guided by </a:t>
            </a:r>
            <a:r>
              <a:rPr lang="en-US" sz="2200" dirty="0" smtClean="0">
                <a:solidFill>
                  <a:srgbClr val="000066"/>
                </a:solidFill>
              </a:rPr>
              <a:t>expressed </a:t>
            </a:r>
            <a:r>
              <a:rPr lang="en-US" sz="2200" dirty="0">
                <a:solidFill>
                  <a:srgbClr val="000066"/>
                </a:solidFill>
              </a:rPr>
              <a:t>needs of the </a:t>
            </a:r>
            <a:r>
              <a:rPr lang="en-US" sz="2200" dirty="0" smtClean="0">
                <a:solidFill>
                  <a:srgbClr val="000066"/>
                </a:solidFill>
              </a:rPr>
              <a:t>patient, the </a:t>
            </a:r>
            <a:r>
              <a:rPr lang="en-US" sz="2200" dirty="0">
                <a:solidFill>
                  <a:srgbClr val="000066"/>
                </a:solidFill>
              </a:rPr>
              <a:t>health professional’s </a:t>
            </a:r>
            <a:r>
              <a:rPr lang="en-US" sz="2200" dirty="0" smtClean="0">
                <a:solidFill>
                  <a:srgbClr val="000066"/>
                </a:solidFill>
              </a:rPr>
              <a:t>assessment, and taking </a:t>
            </a:r>
            <a:r>
              <a:rPr lang="en-US" sz="2200" dirty="0">
                <a:solidFill>
                  <a:srgbClr val="000066"/>
                </a:solidFill>
              </a:rPr>
              <a:t>into account evidence-based treatment </a:t>
            </a:r>
            <a:r>
              <a:rPr lang="en-US" sz="2200" dirty="0" smtClean="0">
                <a:solidFill>
                  <a:srgbClr val="000066"/>
                </a:solidFill>
              </a:rPr>
              <a:t>options, pain </a:t>
            </a:r>
            <a:r>
              <a:rPr lang="en-US" sz="2200" dirty="0">
                <a:solidFill>
                  <a:srgbClr val="000066"/>
                </a:solidFill>
              </a:rPr>
              <a:t>management typically includes education possibly complemented by physical activity and exercise, aids and assistive devices, psychological and social interventions, sleep hygiene education, weight management, pharmacological and joint-specific treatment options, and interdisciplinary pain management.</a:t>
            </a:r>
            <a:endParaRPr lang="en-GB" sz="2200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12113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4" name="Rechte verbindingslijn met pijl 23"/>
          <p:cNvCxnSpPr/>
          <p:nvPr/>
        </p:nvCxnSpPr>
        <p:spPr>
          <a:xfrm>
            <a:off x="6125579" y="1459346"/>
            <a:ext cx="3" cy="372524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Rechte verbindingslijn met pijl 24"/>
          <p:cNvCxnSpPr/>
          <p:nvPr/>
        </p:nvCxnSpPr>
        <p:spPr>
          <a:xfrm>
            <a:off x="6125580" y="3403562"/>
            <a:ext cx="0" cy="372525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hthoek 25"/>
          <p:cNvSpPr/>
          <p:nvPr/>
        </p:nvSpPr>
        <p:spPr>
          <a:xfrm>
            <a:off x="191344" y="3814820"/>
            <a:ext cx="11809312" cy="2325046"/>
          </a:xfrm>
          <a:prstGeom prst="rect">
            <a:avLst/>
          </a:prstGeom>
          <a:solidFill>
            <a:srgbClr val="CCEC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81000" tIns="54000" rIns="81000" bIns="54000" rtlCol="0" anchor="ctr" anchorCtr="0">
            <a:spAutoFit/>
          </a:bodyPr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Management</a:t>
            </a:r>
          </a:p>
          <a:p>
            <a:pPr algn="ctr"/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Personalized pain management plan including one or more 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management options 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(shared decision making, stepped approach)</a:t>
            </a:r>
          </a:p>
          <a:p>
            <a:pPr marL="342900" indent="-342900" algn="ctr">
              <a:buAutoNum type="alphaLcPeriod"/>
            </a:pP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</a:t>
            </a:r>
          </a:p>
          <a:p>
            <a:pPr marL="342900" indent="-342900" algn="ctr">
              <a:buAutoNum type="alphaLcPeriod"/>
            </a:pP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Management options</a:t>
            </a:r>
          </a:p>
          <a:p>
            <a:pPr marL="342900" indent="-342900" algn="ctr">
              <a:buAutoNum type="alphaLcPeriod"/>
            </a:pP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Multidisciplinary treatment</a:t>
            </a:r>
          </a:p>
          <a:p>
            <a:pPr marL="342900" indent="-342900" algn="ctr">
              <a:buAutoNum type="alphaLcPeriod"/>
            </a:pPr>
            <a:endParaRPr lang="en-US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Rechthoek 26"/>
          <p:cNvSpPr/>
          <p:nvPr/>
        </p:nvSpPr>
        <p:spPr>
          <a:xfrm>
            <a:off x="434549" y="5707818"/>
            <a:ext cx="1629003" cy="928509"/>
          </a:xfrm>
          <a:prstGeom prst="rect">
            <a:avLst/>
          </a:prstGeom>
          <a:solidFill>
            <a:srgbClr val="FFFFCC"/>
          </a:solidFill>
          <a:ln w="285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000" tIns="54000" rIns="81000" bIns="5400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Physical activity and exercise</a:t>
            </a:r>
          </a:p>
        </p:txBody>
      </p:sp>
      <p:sp>
        <p:nvSpPr>
          <p:cNvPr id="28" name="Rechthoek 27"/>
          <p:cNvSpPr/>
          <p:nvPr/>
        </p:nvSpPr>
        <p:spPr>
          <a:xfrm>
            <a:off x="2393167" y="5707818"/>
            <a:ext cx="1629003" cy="928509"/>
          </a:xfrm>
          <a:prstGeom prst="rect">
            <a:avLst/>
          </a:prstGeom>
          <a:solidFill>
            <a:srgbClr val="FFFFCC"/>
          </a:solidFill>
          <a:ln w="285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000" tIns="54000" rIns="81000" bIns="5400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Aids and assistive devices</a:t>
            </a:r>
          </a:p>
        </p:txBody>
      </p:sp>
      <p:sp>
        <p:nvSpPr>
          <p:cNvPr id="29" name="Rechthoek 28"/>
          <p:cNvSpPr/>
          <p:nvPr/>
        </p:nvSpPr>
        <p:spPr>
          <a:xfrm>
            <a:off x="4351785" y="5707818"/>
            <a:ext cx="1629003" cy="928509"/>
          </a:xfrm>
          <a:prstGeom prst="rect">
            <a:avLst/>
          </a:prstGeom>
          <a:solidFill>
            <a:srgbClr val="FFFFCC"/>
          </a:solidFill>
          <a:ln w="285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000" tIns="54000" rIns="81000" bIns="5400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Psychological and social interventions</a:t>
            </a:r>
          </a:p>
        </p:txBody>
      </p:sp>
      <p:sp>
        <p:nvSpPr>
          <p:cNvPr id="30" name="Rechthoek 29"/>
          <p:cNvSpPr/>
          <p:nvPr/>
        </p:nvSpPr>
        <p:spPr>
          <a:xfrm>
            <a:off x="6310403" y="5707818"/>
            <a:ext cx="1629003" cy="928509"/>
          </a:xfrm>
          <a:prstGeom prst="rect">
            <a:avLst/>
          </a:prstGeom>
          <a:solidFill>
            <a:srgbClr val="FFFFCC"/>
          </a:solidFill>
          <a:ln w="285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000" tIns="54000" rIns="81000" bIns="5400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Sleep</a:t>
            </a:r>
          </a:p>
          <a:p>
            <a:pPr algn="ctr"/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hygiene</a:t>
            </a:r>
          </a:p>
          <a:p>
            <a:pPr algn="ctr"/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practices</a:t>
            </a:r>
          </a:p>
        </p:txBody>
      </p:sp>
      <p:sp>
        <p:nvSpPr>
          <p:cNvPr id="31" name="Rechthoek 30"/>
          <p:cNvSpPr/>
          <p:nvPr/>
        </p:nvSpPr>
        <p:spPr>
          <a:xfrm>
            <a:off x="8269021" y="5707818"/>
            <a:ext cx="1629003" cy="928509"/>
          </a:xfrm>
          <a:prstGeom prst="rect">
            <a:avLst/>
          </a:prstGeom>
          <a:solidFill>
            <a:srgbClr val="FFFFCC"/>
          </a:solidFill>
          <a:ln w="285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000" tIns="54000" rIns="81000" bIns="5400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Weight management</a:t>
            </a:r>
          </a:p>
        </p:txBody>
      </p:sp>
      <p:sp>
        <p:nvSpPr>
          <p:cNvPr id="32" name="Rechthoek 31"/>
          <p:cNvSpPr/>
          <p:nvPr/>
        </p:nvSpPr>
        <p:spPr>
          <a:xfrm>
            <a:off x="191344" y="1844824"/>
            <a:ext cx="11809312" cy="1771048"/>
          </a:xfrm>
          <a:prstGeom prst="rect">
            <a:avLst/>
          </a:prstGeom>
          <a:solidFill>
            <a:srgbClr val="CCEC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81000" tIns="54000" rIns="81000" bIns="54000" rtlCol="0" anchor="ctr" anchorCtr="0">
            <a:spAutoFit/>
          </a:bodyPr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Assessment</a:t>
            </a:r>
          </a:p>
          <a:p>
            <a:pPr marL="257175" indent="-257175" algn="ctr">
              <a:buAutoNum type="alphaLcPeriod"/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Patients’ needs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preferences, 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priorities</a:t>
            </a:r>
          </a:p>
          <a:p>
            <a:pPr marL="257175" indent="-257175" algn="ctr">
              <a:buAutoNum type="alphaLcPeriod"/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Pain 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characteristics</a:t>
            </a:r>
          </a:p>
          <a:p>
            <a:pPr marL="257175" indent="-257175" algn="ctr">
              <a:buFontTx/>
              <a:buAutoNum type="alphaLcPeriod"/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Previous and ongoing pain treatments</a:t>
            </a:r>
          </a:p>
          <a:p>
            <a:pPr marL="257175" indent="-257175" algn="ctr">
              <a:buAutoNum type="alphaLcPeriod"/>
            </a:pP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Inflammation and joint damage</a:t>
            </a:r>
          </a:p>
          <a:p>
            <a:pPr marL="257175" indent="-257175" algn="ctr">
              <a:buAutoNum type="alphaLcPeriod"/>
            </a:pP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Pain-related (biopsychosocial) factors that 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might need attention</a:t>
            </a:r>
          </a:p>
        </p:txBody>
      </p:sp>
      <p:sp>
        <p:nvSpPr>
          <p:cNvPr id="33" name="Rechthoek 32"/>
          <p:cNvSpPr/>
          <p:nvPr/>
        </p:nvSpPr>
        <p:spPr>
          <a:xfrm>
            <a:off x="191339" y="151826"/>
            <a:ext cx="11809319" cy="1494049"/>
          </a:xfrm>
          <a:prstGeom prst="rect">
            <a:avLst/>
          </a:prstGeom>
          <a:solidFill>
            <a:srgbClr val="CCECFF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81000" tIns="54000" rIns="81000" bIns="54000" rtlCol="0" anchor="ctr" anchorCtr="0">
            <a:spAutoFit/>
          </a:bodyPr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Overarching principles</a:t>
            </a:r>
            <a:endPara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57175" indent="-257175" algn="ctr">
              <a:buAutoNum type="alphaLcPeriod"/>
            </a:pP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Patient-centered 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ramework</a:t>
            </a:r>
          </a:p>
          <a:p>
            <a:pPr marL="257175" indent="-257175" algn="ctr">
              <a:buAutoNum type="alphaLcPeriod"/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Biopsychosocial perspective</a:t>
            </a:r>
          </a:p>
          <a:p>
            <a:pPr marL="257175" indent="-257175" algn="ctr">
              <a:buAutoNum type="alphaLcPeriod"/>
            </a:pP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Knowledge of inflammatory 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arthritis and osteoarthritis</a:t>
            </a:r>
          </a:p>
          <a:p>
            <a:pPr marL="257175" indent="-257175" algn="ctr">
              <a:buAutoNum type="alphaLcPeriod"/>
            </a:pP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Differentiate localized and generalized pain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Rechthoek 33"/>
          <p:cNvSpPr/>
          <p:nvPr/>
        </p:nvSpPr>
        <p:spPr>
          <a:xfrm>
            <a:off x="10227638" y="5707818"/>
            <a:ext cx="1629003" cy="928509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000" tIns="54000" rIns="81000" bIns="54000" rtlCol="0" anchor="ctr"/>
          <a:lstStyle/>
          <a:p>
            <a:pPr algn="ctr"/>
            <a:r>
              <a:rPr lang="en-US" i="1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Pharmacol</a:t>
            </a:r>
            <a:r>
              <a:rPr lang="en-US" i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&amp; joint-specific management</a:t>
            </a:r>
          </a:p>
        </p:txBody>
      </p:sp>
    </p:spTree>
    <p:extLst>
      <p:ext uri="{BB962C8B-B14F-4D97-AF65-F5344CB8AC3E}">
        <p14:creationId xmlns:p14="http://schemas.microsoft.com/office/powerpoint/2010/main" val="288271243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4"/>
          <p:cNvSpPr>
            <a:spLocks noChangeArrowheads="1"/>
          </p:cNvSpPr>
          <p:nvPr/>
        </p:nvSpPr>
        <p:spPr bwMode="auto">
          <a:xfrm>
            <a:off x="1487488" y="158776"/>
            <a:ext cx="9144000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457200" eaLnBrk="0" hangingPunct="0"/>
            <a:r>
              <a:rPr lang="en-US" sz="4400" b="1" dirty="0">
                <a:solidFill>
                  <a:srgbClr val="FF0000"/>
                </a:solidFill>
                <a:latin typeface="Arial" panose="020B0604020202020204" pitchFamily="34" charset="0"/>
                <a:ea typeface="ＭＳ Ｐゴシック" pitchFamily="1" charset="-128"/>
                <a:cs typeface="Arial" panose="020B0604020202020204" pitchFamily="34" charset="0"/>
              </a:rPr>
              <a:t>Thanks for your attention</a:t>
            </a:r>
          </a:p>
        </p:txBody>
      </p:sp>
      <p:sp>
        <p:nvSpPr>
          <p:cNvPr id="21" name="Rectangle 4"/>
          <p:cNvSpPr>
            <a:spLocks noChangeArrowheads="1"/>
          </p:cNvSpPr>
          <p:nvPr/>
        </p:nvSpPr>
        <p:spPr bwMode="auto">
          <a:xfrm>
            <a:off x="1487488" y="158776"/>
            <a:ext cx="9144000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457200" eaLnBrk="0" hangingPunct="0"/>
            <a:r>
              <a:rPr lang="en-US" sz="4400" b="1" dirty="0">
                <a:solidFill>
                  <a:srgbClr val="009900"/>
                </a:solidFill>
                <a:latin typeface="Arial" panose="020B0604020202020204" pitchFamily="34" charset="0"/>
                <a:ea typeface="ＭＳ Ｐゴシック" pitchFamily="1" charset="-128"/>
                <a:cs typeface="Arial" panose="020B0604020202020204" pitchFamily="34" charset="0"/>
              </a:rPr>
              <a:t>Thanks for your attention</a:t>
            </a:r>
          </a:p>
        </p:txBody>
      </p:sp>
      <p:sp>
        <p:nvSpPr>
          <p:cNvPr id="22" name="Rectangle 4"/>
          <p:cNvSpPr>
            <a:spLocks noChangeArrowheads="1"/>
          </p:cNvSpPr>
          <p:nvPr/>
        </p:nvSpPr>
        <p:spPr bwMode="auto">
          <a:xfrm>
            <a:off x="1487488" y="158776"/>
            <a:ext cx="9144000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457200" eaLnBrk="0" hangingPunct="0"/>
            <a:r>
              <a:rPr lang="en-US" sz="4400" b="1" dirty="0">
                <a:solidFill>
                  <a:srgbClr val="000000"/>
                </a:solidFill>
                <a:latin typeface="Arial" panose="020B0604020202020204" pitchFamily="34" charset="0"/>
                <a:ea typeface="ＭＳ Ｐゴシック" pitchFamily="1" charset="-128"/>
                <a:cs typeface="Arial" panose="020B0604020202020204" pitchFamily="34" charset="0"/>
              </a:rPr>
              <a:t>Thanks for your attention</a:t>
            </a:r>
          </a:p>
        </p:txBody>
      </p:sp>
      <p:sp>
        <p:nvSpPr>
          <p:cNvPr id="23" name="Rectangle 4"/>
          <p:cNvSpPr>
            <a:spLocks noChangeArrowheads="1"/>
          </p:cNvSpPr>
          <p:nvPr/>
        </p:nvSpPr>
        <p:spPr bwMode="auto">
          <a:xfrm>
            <a:off x="1487488" y="158776"/>
            <a:ext cx="9144000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457200" eaLnBrk="0" hangingPunct="0"/>
            <a:r>
              <a:rPr lang="en-US" sz="4400" b="1" dirty="0">
                <a:solidFill>
                  <a:srgbClr val="FF3399"/>
                </a:solidFill>
                <a:latin typeface="Arial" panose="020B0604020202020204" pitchFamily="34" charset="0"/>
                <a:ea typeface="ＭＳ Ｐゴシック" pitchFamily="1" charset="-128"/>
                <a:cs typeface="Arial" panose="020B0604020202020204" pitchFamily="34" charset="0"/>
              </a:rPr>
              <a:t>Thanks for your attention</a:t>
            </a:r>
          </a:p>
        </p:txBody>
      </p:sp>
      <p:sp>
        <p:nvSpPr>
          <p:cNvPr id="24" name="Rectangle 4"/>
          <p:cNvSpPr>
            <a:spLocks noChangeArrowheads="1"/>
          </p:cNvSpPr>
          <p:nvPr/>
        </p:nvSpPr>
        <p:spPr bwMode="auto">
          <a:xfrm>
            <a:off x="1487488" y="158776"/>
            <a:ext cx="9144000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457200" eaLnBrk="0" hangingPunct="0"/>
            <a:r>
              <a:rPr lang="en-US" sz="4400" b="1" dirty="0">
                <a:solidFill>
                  <a:srgbClr val="996633"/>
                </a:solidFill>
                <a:latin typeface="Arial" panose="020B0604020202020204" pitchFamily="34" charset="0"/>
                <a:ea typeface="ＭＳ Ｐゴシック" pitchFamily="1" charset="-128"/>
                <a:cs typeface="Arial" panose="020B0604020202020204" pitchFamily="34" charset="0"/>
              </a:rPr>
              <a:t>Thanks for your attention</a:t>
            </a:r>
          </a:p>
        </p:txBody>
      </p:sp>
      <p:sp>
        <p:nvSpPr>
          <p:cNvPr id="25" name="Rectangle 4"/>
          <p:cNvSpPr>
            <a:spLocks noChangeArrowheads="1"/>
          </p:cNvSpPr>
          <p:nvPr/>
        </p:nvSpPr>
        <p:spPr bwMode="auto">
          <a:xfrm>
            <a:off x="1487488" y="158776"/>
            <a:ext cx="9144000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457200" eaLnBrk="0" hangingPunct="0"/>
            <a:r>
              <a:rPr lang="en-US" sz="4400" b="1" dirty="0">
                <a:solidFill>
                  <a:srgbClr val="000000"/>
                </a:solidFill>
                <a:latin typeface="Arial" panose="020B0604020202020204" pitchFamily="34" charset="0"/>
                <a:ea typeface="ＭＳ Ｐゴシック" pitchFamily="1" charset="-128"/>
                <a:cs typeface="Arial" panose="020B0604020202020204" pitchFamily="34" charset="0"/>
              </a:rPr>
              <a:t>Thanks for your attention</a:t>
            </a:r>
          </a:p>
        </p:txBody>
      </p:sp>
      <p:sp>
        <p:nvSpPr>
          <p:cNvPr id="26" name="Rectangle 4"/>
          <p:cNvSpPr>
            <a:spLocks noChangeArrowheads="1"/>
          </p:cNvSpPr>
          <p:nvPr/>
        </p:nvSpPr>
        <p:spPr bwMode="auto">
          <a:xfrm>
            <a:off x="1487488" y="158776"/>
            <a:ext cx="9144000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457200" eaLnBrk="0" hangingPunct="0"/>
            <a:r>
              <a:rPr lang="en-US" sz="4400" b="1" dirty="0">
                <a:solidFill>
                  <a:srgbClr val="C00000"/>
                </a:solidFill>
                <a:latin typeface="Arial" panose="020B0604020202020204" pitchFamily="34" charset="0"/>
                <a:ea typeface="ＭＳ Ｐゴシック" pitchFamily="1" charset="-128"/>
                <a:cs typeface="Arial" panose="020B0604020202020204" pitchFamily="34" charset="0"/>
              </a:rPr>
              <a:t>Thanks for your attention</a:t>
            </a:r>
          </a:p>
        </p:txBody>
      </p:sp>
      <p:sp>
        <p:nvSpPr>
          <p:cNvPr id="27" name="Rectangle 4"/>
          <p:cNvSpPr>
            <a:spLocks noChangeArrowheads="1"/>
          </p:cNvSpPr>
          <p:nvPr/>
        </p:nvSpPr>
        <p:spPr bwMode="auto">
          <a:xfrm>
            <a:off x="1487488" y="158776"/>
            <a:ext cx="9144000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457200" eaLnBrk="0" hangingPunct="0"/>
            <a:r>
              <a:rPr lang="en-US" sz="4400" b="1" dirty="0">
                <a:solidFill>
                  <a:srgbClr val="00CC00"/>
                </a:solidFill>
                <a:latin typeface="Arial" panose="020B0604020202020204" pitchFamily="34" charset="0"/>
                <a:ea typeface="ＭＳ Ｐゴシック" pitchFamily="1" charset="-128"/>
                <a:cs typeface="Arial" panose="020B0604020202020204" pitchFamily="34" charset="0"/>
              </a:rPr>
              <a:t>Thanks for your attention</a:t>
            </a:r>
          </a:p>
        </p:txBody>
      </p:sp>
      <p:sp>
        <p:nvSpPr>
          <p:cNvPr id="32" name="Rectangle 4"/>
          <p:cNvSpPr>
            <a:spLocks noChangeArrowheads="1"/>
          </p:cNvSpPr>
          <p:nvPr/>
        </p:nvSpPr>
        <p:spPr bwMode="auto">
          <a:xfrm>
            <a:off x="1487488" y="158776"/>
            <a:ext cx="9144000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457200" eaLnBrk="0" hangingPunct="0"/>
            <a:r>
              <a:rPr lang="en-US" sz="4400" b="1" dirty="0">
                <a:solidFill>
                  <a:srgbClr val="000000"/>
                </a:solidFill>
                <a:latin typeface="Arial" panose="020B0604020202020204" pitchFamily="34" charset="0"/>
                <a:ea typeface="ＭＳ Ｐゴシック" pitchFamily="1" charset="-128"/>
                <a:cs typeface="Arial" panose="020B0604020202020204" pitchFamily="34" charset="0"/>
              </a:rPr>
              <a:t>Thanks for your attention</a:t>
            </a:r>
          </a:p>
        </p:txBody>
      </p:sp>
      <p:sp>
        <p:nvSpPr>
          <p:cNvPr id="34" name="Rectangle 4"/>
          <p:cNvSpPr>
            <a:spLocks noChangeArrowheads="1"/>
          </p:cNvSpPr>
          <p:nvPr/>
        </p:nvSpPr>
        <p:spPr bwMode="auto">
          <a:xfrm>
            <a:off x="1487488" y="158776"/>
            <a:ext cx="9144000" cy="1470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457200" eaLnBrk="0" hangingPunct="0"/>
            <a:r>
              <a:rPr lang="en-US" sz="4400" b="1" dirty="0">
                <a:solidFill>
                  <a:srgbClr val="3366CC"/>
                </a:solidFill>
                <a:latin typeface="Arial" panose="020B0604020202020204" pitchFamily="34" charset="0"/>
                <a:ea typeface="ＭＳ Ｐゴシック" pitchFamily="1" charset="-128"/>
                <a:cs typeface="Arial" panose="020B0604020202020204" pitchFamily="34" charset="0"/>
              </a:rPr>
              <a:t>Thanks for your attention</a:t>
            </a: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0177" y="1686992"/>
            <a:ext cx="966142" cy="120829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Afbeelding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2288" y="3080913"/>
            <a:ext cx="1084978" cy="124298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Afbeelding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4841" y="4509121"/>
            <a:ext cx="1224483" cy="122448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0297" y="4509469"/>
            <a:ext cx="1224135" cy="122413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Afbeelding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1177" y="1686993"/>
            <a:ext cx="1204969" cy="120496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Afbeelding 1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7850" y="3083534"/>
            <a:ext cx="1237740" cy="123774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Afbeelding 1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8223" y="1686993"/>
            <a:ext cx="1007275" cy="121933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5" name="Afbeelding 1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4037" y="1686992"/>
            <a:ext cx="872461" cy="123795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Afbeelding 1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6063" y="4509467"/>
            <a:ext cx="1224137" cy="122413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" name="Afbeelding 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6175" y="3090337"/>
            <a:ext cx="1224137" cy="122413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Afbeelding 1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0895" y="3090164"/>
            <a:ext cx="878816" cy="122448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Afbeelding 3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7570" y="3090337"/>
            <a:ext cx="1224134" cy="122413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Afbeelding 7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0452" y="4509121"/>
            <a:ext cx="1224483" cy="122448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Afbeelding 6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1000" y="1686993"/>
            <a:ext cx="1208357" cy="1208357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Afbeelding 9"/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1328" y="4509815"/>
            <a:ext cx="917841" cy="122378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3" name="Afbeelding 32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60296" y="3090336"/>
            <a:ext cx="1224136" cy="122413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28" name="Afbeelding 27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7570" y="1686993"/>
            <a:ext cx="1215973" cy="122413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37" name="Afbeelding 36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7570" y="4509121"/>
            <a:ext cx="856142" cy="122448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514837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75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25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5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75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25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75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25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35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375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400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4250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4500"/>
                            </p:stCondLst>
                            <p:childTnLst>
                              <p:par>
                                <p:cTn id="7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250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6000"/>
                            </p:stCondLst>
                            <p:childTnLst>
                              <p:par>
                                <p:cTn id="8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6750"/>
                            </p:stCondLst>
                            <p:childTnLst>
                              <p:par>
                                <p:cTn id="8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7500"/>
                            </p:stCondLst>
                            <p:childTnLst>
                              <p:par>
                                <p:cTn id="9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8250"/>
                            </p:stCondLst>
                            <p:childTnLst>
                              <p:par>
                                <p:cTn id="9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9000"/>
                            </p:stCondLst>
                            <p:childTnLst>
                              <p:par>
                                <p:cTn id="10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9750"/>
                            </p:stCondLst>
                            <p:childTnLst>
                              <p:par>
                                <p:cTn id="10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500"/>
                            </p:stCondLst>
                            <p:childTnLst>
                              <p:par>
                                <p:cTn id="10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75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1250"/>
                            </p:stCondLst>
                            <p:childTnLst>
                              <p:par>
                                <p:cTn id="1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75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1" grpId="0"/>
      <p:bldP spid="22" grpId="0"/>
      <p:bldP spid="23" grpId="0"/>
      <p:bldP spid="24" grpId="0"/>
      <p:bldP spid="25" grpId="0"/>
      <p:bldP spid="26" grpId="0"/>
      <p:bldP spid="27" grpId="0"/>
      <p:bldP spid="32" grpId="0"/>
      <p:bldP spid="3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1027"/>
          <p:cNvSpPr txBox="1">
            <a:spLocks noChangeArrowheads="1"/>
          </p:cNvSpPr>
          <p:nvPr/>
        </p:nvSpPr>
        <p:spPr bwMode="auto">
          <a:xfrm>
            <a:off x="1855789" y="116633"/>
            <a:ext cx="856138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4000" b="1" dirty="0">
                <a:solidFill>
                  <a:srgbClr val="C00000"/>
                </a:solidFill>
              </a:rPr>
              <a:t>Objective of the task force</a:t>
            </a:r>
          </a:p>
        </p:txBody>
      </p:sp>
      <p:sp>
        <p:nvSpPr>
          <p:cNvPr id="9" name="Text Box 1101"/>
          <p:cNvSpPr txBox="1">
            <a:spLocks noChangeArrowheads="1"/>
          </p:cNvSpPr>
          <p:nvPr/>
        </p:nvSpPr>
        <p:spPr bwMode="auto">
          <a:xfrm>
            <a:off x="2135559" y="955169"/>
            <a:ext cx="8712969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514350" indent="-514350">
              <a:buAutoNum type="arabicParenR"/>
            </a:pPr>
            <a:r>
              <a:rPr lang="en-GB" sz="2800" dirty="0" smtClean="0">
                <a:solidFill>
                  <a:srgbClr val="000066"/>
                </a:solidFill>
              </a:rPr>
              <a:t>To </a:t>
            </a:r>
            <a:r>
              <a:rPr lang="en-GB" sz="2800" dirty="0">
                <a:solidFill>
                  <a:srgbClr val="000066"/>
                </a:solidFill>
              </a:rPr>
              <a:t>identify the scientific evidence associated with the benefits of the health </a:t>
            </a:r>
            <a:r>
              <a:rPr lang="en-GB" sz="2800" dirty="0" smtClean="0">
                <a:solidFill>
                  <a:srgbClr val="000066"/>
                </a:solidFill>
              </a:rPr>
              <a:t>professional approach </a:t>
            </a:r>
            <a:r>
              <a:rPr lang="en-GB" sz="2800" dirty="0">
                <a:solidFill>
                  <a:srgbClr val="000066"/>
                </a:solidFill>
              </a:rPr>
              <a:t>to pain management for people with inflammatory arthritis (IA)</a:t>
            </a:r>
            <a:r>
              <a:rPr lang="en-GB" sz="2800" b="1" dirty="0">
                <a:solidFill>
                  <a:srgbClr val="000066"/>
                </a:solidFill>
              </a:rPr>
              <a:t>*</a:t>
            </a:r>
            <a:r>
              <a:rPr lang="en-GB" sz="2800" dirty="0">
                <a:solidFill>
                  <a:srgbClr val="000066"/>
                </a:solidFill>
              </a:rPr>
              <a:t> and osteoarthritis (OA</a:t>
            </a:r>
            <a:r>
              <a:rPr lang="en-GB" sz="2800" dirty="0" smtClean="0">
                <a:solidFill>
                  <a:srgbClr val="000066"/>
                </a:solidFill>
              </a:rPr>
              <a:t>).</a:t>
            </a:r>
          </a:p>
          <a:p>
            <a:pPr marL="514350" indent="-514350">
              <a:buFontTx/>
              <a:buAutoNum type="arabicParenR"/>
            </a:pPr>
            <a:r>
              <a:rPr lang="en-GB" sz="2800" dirty="0" smtClean="0">
                <a:solidFill>
                  <a:srgbClr val="000066"/>
                </a:solidFill>
              </a:rPr>
              <a:t>To </a:t>
            </a:r>
            <a:r>
              <a:rPr lang="en-GB" sz="2800" dirty="0">
                <a:solidFill>
                  <a:srgbClr val="000066"/>
                </a:solidFill>
              </a:rPr>
              <a:t>provide recommendations</a:t>
            </a:r>
            <a:r>
              <a:rPr lang="en-GB" sz="2800" i="1" dirty="0">
                <a:solidFill>
                  <a:srgbClr val="000066"/>
                </a:solidFill>
              </a:rPr>
              <a:t> </a:t>
            </a:r>
            <a:r>
              <a:rPr lang="en-GB" sz="2800" dirty="0">
                <a:solidFill>
                  <a:srgbClr val="000066"/>
                </a:solidFill>
              </a:rPr>
              <a:t>that enable health professionals in rheumatology to provide knowledgeable pain management support for people with IA and OA</a:t>
            </a:r>
            <a:r>
              <a:rPr lang="en-GB" sz="2800" dirty="0" smtClean="0">
                <a:solidFill>
                  <a:srgbClr val="000066"/>
                </a:solidFill>
              </a:rPr>
              <a:t>.</a:t>
            </a:r>
          </a:p>
          <a:p>
            <a:pPr marL="396000" indent="-396000"/>
            <a:endParaRPr lang="en-GB" sz="2800" dirty="0">
              <a:solidFill>
                <a:srgbClr val="000066"/>
              </a:solidFill>
            </a:endParaRPr>
          </a:p>
        </p:txBody>
      </p:sp>
      <p:grpSp>
        <p:nvGrpSpPr>
          <p:cNvPr id="5" name="Groep 4"/>
          <p:cNvGrpSpPr/>
          <p:nvPr/>
        </p:nvGrpSpPr>
        <p:grpSpPr>
          <a:xfrm>
            <a:off x="2135559" y="5069066"/>
            <a:ext cx="7848872" cy="1024231"/>
            <a:chOff x="539552" y="4997057"/>
            <a:chExt cx="7848872" cy="1024231"/>
          </a:xfrm>
        </p:grpSpPr>
        <p:sp>
          <p:nvSpPr>
            <p:cNvPr id="3" name="Tekstvak 2"/>
            <p:cNvSpPr txBox="1"/>
            <p:nvPr/>
          </p:nvSpPr>
          <p:spPr>
            <a:xfrm>
              <a:off x="899592" y="5067181"/>
              <a:ext cx="7488832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rgbClr val="C00000"/>
                  </a:solidFill>
                </a:rPr>
                <a:t>rheumatoid arthritis, </a:t>
              </a:r>
              <a:r>
                <a:rPr lang="en-US" sz="2800" dirty="0" err="1">
                  <a:solidFill>
                    <a:srgbClr val="C00000"/>
                  </a:solidFill>
                </a:rPr>
                <a:t>spondyloarthropathies</a:t>
              </a:r>
              <a:r>
                <a:rPr lang="en-US" sz="2800" dirty="0">
                  <a:solidFill>
                    <a:srgbClr val="C00000"/>
                  </a:solidFill>
                </a:rPr>
                <a:t>, </a:t>
              </a:r>
              <a:r>
                <a:rPr lang="en-US" sz="2800" dirty="0" err="1">
                  <a:solidFill>
                    <a:srgbClr val="C00000"/>
                  </a:solidFill>
                </a:rPr>
                <a:t>psoriatric</a:t>
              </a:r>
              <a:r>
                <a:rPr lang="en-US" sz="2800" dirty="0">
                  <a:solidFill>
                    <a:srgbClr val="C00000"/>
                  </a:solidFill>
                </a:rPr>
                <a:t> arthritis</a:t>
              </a:r>
            </a:p>
          </p:txBody>
        </p:sp>
        <p:sp>
          <p:nvSpPr>
            <p:cNvPr id="4" name="Tekstvak 3"/>
            <p:cNvSpPr txBox="1"/>
            <p:nvPr/>
          </p:nvSpPr>
          <p:spPr>
            <a:xfrm>
              <a:off x="539552" y="4997057"/>
              <a:ext cx="36420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600" dirty="0">
                  <a:solidFill>
                    <a:srgbClr val="C00000"/>
                  </a:solidFill>
                </a:rPr>
                <a:t>*</a:t>
              </a:r>
            </a:p>
          </p:txBody>
        </p:sp>
      </p:grpSp>
      <p:sp>
        <p:nvSpPr>
          <p:cNvPr id="6" name="Tekstvak 5"/>
          <p:cNvSpPr txBox="1"/>
          <p:nvPr/>
        </p:nvSpPr>
        <p:spPr>
          <a:xfrm>
            <a:off x="2135559" y="2796674"/>
            <a:ext cx="85065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96000" indent="-396000"/>
            <a:endParaRPr lang="en-US" sz="2800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23021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1027"/>
          <p:cNvSpPr txBox="1">
            <a:spLocks noChangeArrowheads="1"/>
          </p:cNvSpPr>
          <p:nvPr/>
        </p:nvSpPr>
        <p:spPr bwMode="auto">
          <a:xfrm>
            <a:off x="0" y="116632"/>
            <a:ext cx="12191999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4000" b="1" dirty="0">
                <a:solidFill>
                  <a:srgbClr val="C00000"/>
                </a:solidFill>
              </a:rPr>
              <a:t>Methods</a:t>
            </a:r>
          </a:p>
        </p:txBody>
      </p:sp>
      <p:sp>
        <p:nvSpPr>
          <p:cNvPr id="9" name="Text Box 1101"/>
          <p:cNvSpPr txBox="1">
            <a:spLocks noChangeArrowheads="1"/>
          </p:cNvSpPr>
          <p:nvPr/>
        </p:nvSpPr>
        <p:spPr bwMode="auto">
          <a:xfrm>
            <a:off x="1947862" y="1225199"/>
            <a:ext cx="8296275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en-US" sz="2800" dirty="0" err="1">
                <a:solidFill>
                  <a:srgbClr val="000066"/>
                </a:solidFill>
              </a:rPr>
              <a:t>Standardised</a:t>
            </a:r>
            <a:r>
              <a:rPr lang="en-US" sz="2800" dirty="0">
                <a:solidFill>
                  <a:srgbClr val="000066"/>
                </a:solidFill>
              </a:rPr>
              <a:t> operating procedures for </a:t>
            </a:r>
            <a:r>
              <a:rPr lang="en-US" sz="2800" dirty="0" err="1">
                <a:solidFill>
                  <a:srgbClr val="000066"/>
                </a:solidFill>
              </a:rPr>
              <a:t>eular</a:t>
            </a:r>
            <a:r>
              <a:rPr lang="en-US" sz="2800" dirty="0">
                <a:solidFill>
                  <a:srgbClr val="000066"/>
                </a:solidFill>
              </a:rPr>
              <a:t>-endorsed recommendations (Van der </a:t>
            </a:r>
            <a:r>
              <a:rPr lang="en-US" sz="2800" dirty="0" err="1">
                <a:solidFill>
                  <a:srgbClr val="000066"/>
                </a:solidFill>
              </a:rPr>
              <a:t>Heijde</a:t>
            </a:r>
            <a:r>
              <a:rPr lang="en-US" sz="2800" dirty="0">
                <a:solidFill>
                  <a:srgbClr val="000066"/>
                </a:solidFill>
              </a:rPr>
              <a:t> et al. Ann Rheum Dis 2015;74:8-13).</a:t>
            </a:r>
            <a:endParaRPr lang="en-GB" sz="2800" dirty="0">
              <a:solidFill>
                <a:srgbClr val="000066"/>
              </a:solidFill>
            </a:endParaRPr>
          </a:p>
        </p:txBody>
      </p:sp>
      <p:sp>
        <p:nvSpPr>
          <p:cNvPr id="4" name="Text Box 1101"/>
          <p:cNvSpPr txBox="1">
            <a:spLocks noChangeArrowheads="1"/>
          </p:cNvSpPr>
          <p:nvPr/>
        </p:nvSpPr>
        <p:spPr bwMode="auto">
          <a:xfrm>
            <a:off x="1415479" y="4779149"/>
            <a:ext cx="9361040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/>
            <a:r>
              <a:rPr lang="en-US" sz="2800" dirty="0">
                <a:solidFill>
                  <a:srgbClr val="000066"/>
                </a:solidFill>
              </a:rPr>
              <a:t>This involves a combination of </a:t>
            </a:r>
            <a:r>
              <a:rPr lang="en-US" sz="2800" dirty="0">
                <a:solidFill>
                  <a:srgbClr val="C00000"/>
                </a:solidFill>
              </a:rPr>
              <a:t>systematic literature review </a:t>
            </a:r>
            <a:r>
              <a:rPr lang="en-US" sz="2800" dirty="0">
                <a:solidFill>
                  <a:srgbClr val="000066"/>
                </a:solidFill>
              </a:rPr>
              <a:t>(C</a:t>
            </a:r>
            <a:r>
              <a:rPr lang="en-GB" sz="2800" dirty="0" err="1">
                <a:solidFill>
                  <a:srgbClr val="000066"/>
                </a:solidFill>
              </a:rPr>
              <a:t>écile</a:t>
            </a:r>
            <a:r>
              <a:rPr lang="en-GB" sz="2800" dirty="0">
                <a:solidFill>
                  <a:srgbClr val="000066"/>
                </a:solidFill>
              </a:rPr>
              <a:t> Overman)</a:t>
            </a:r>
            <a:r>
              <a:rPr lang="en-GB" sz="2800" dirty="0"/>
              <a:t> </a:t>
            </a:r>
            <a:r>
              <a:rPr lang="en-US" sz="2800" dirty="0">
                <a:solidFill>
                  <a:srgbClr val="000066"/>
                </a:solidFill>
              </a:rPr>
              <a:t>and </a:t>
            </a:r>
            <a:r>
              <a:rPr lang="en-US" sz="2800" dirty="0">
                <a:solidFill>
                  <a:srgbClr val="C00000"/>
                </a:solidFill>
              </a:rPr>
              <a:t>clinical expertise </a:t>
            </a:r>
            <a:r>
              <a:rPr lang="en-US" sz="2800" dirty="0">
                <a:solidFill>
                  <a:srgbClr val="000066"/>
                </a:solidFill>
              </a:rPr>
              <a:t>(task force).</a:t>
            </a:r>
            <a:endParaRPr lang="en-GB" sz="2800" dirty="0">
              <a:solidFill>
                <a:srgbClr val="000066"/>
              </a:solidFill>
            </a:endParaRPr>
          </a:p>
        </p:txBody>
      </p:sp>
      <p:pic>
        <p:nvPicPr>
          <p:cNvPr id="2" name="Afbeelding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6544" y="2471554"/>
            <a:ext cx="7998910" cy="2160240"/>
          </a:xfrm>
          <a:prstGeom prst="rect">
            <a:avLst/>
          </a:prstGeom>
        </p:spPr>
      </p:pic>
      <p:cxnSp>
        <p:nvCxnSpPr>
          <p:cNvPr id="5" name="Rechte verbindingslijn 4"/>
          <p:cNvCxnSpPr/>
          <p:nvPr/>
        </p:nvCxnSpPr>
        <p:spPr>
          <a:xfrm>
            <a:off x="0" y="819914"/>
            <a:ext cx="40736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Rechte verbindingslijn 7"/>
          <p:cNvCxnSpPr/>
          <p:nvPr/>
        </p:nvCxnSpPr>
        <p:spPr>
          <a:xfrm>
            <a:off x="11784632" y="819914"/>
            <a:ext cx="40736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427565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1027"/>
          <p:cNvSpPr txBox="1">
            <a:spLocks noChangeArrowheads="1"/>
          </p:cNvSpPr>
          <p:nvPr/>
        </p:nvSpPr>
        <p:spPr bwMode="auto">
          <a:xfrm>
            <a:off x="1775521" y="116633"/>
            <a:ext cx="856138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4000" b="1" dirty="0">
                <a:solidFill>
                  <a:srgbClr val="C00000"/>
                </a:solidFill>
              </a:rPr>
              <a:t>Scope as defined by task force</a:t>
            </a:r>
          </a:p>
        </p:txBody>
      </p:sp>
      <p:sp>
        <p:nvSpPr>
          <p:cNvPr id="9" name="Text Box 1101"/>
          <p:cNvSpPr txBox="1">
            <a:spLocks noChangeArrowheads="1"/>
          </p:cNvSpPr>
          <p:nvPr/>
        </p:nvSpPr>
        <p:spPr bwMode="auto">
          <a:xfrm>
            <a:off x="1908075" y="1052737"/>
            <a:ext cx="8296275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241200" algn="ctr"/>
            <a:r>
              <a:rPr lang="en-US" sz="2800" b="1" dirty="0">
                <a:solidFill>
                  <a:srgbClr val="000066"/>
                </a:solidFill>
              </a:rPr>
              <a:t>Target users</a:t>
            </a:r>
          </a:p>
          <a:p>
            <a:pPr marL="241200" algn="ctr"/>
            <a:r>
              <a:rPr lang="en-US" sz="2800" dirty="0">
                <a:solidFill>
                  <a:srgbClr val="000066"/>
                </a:solidFill>
              </a:rPr>
              <a:t>Health professionals in the field of rheumatology, including rheumatologists.</a:t>
            </a:r>
            <a:endParaRPr lang="nl-NL" sz="2800" b="1" dirty="0">
              <a:solidFill>
                <a:srgbClr val="000066"/>
              </a:solidFill>
            </a:endParaRPr>
          </a:p>
        </p:txBody>
      </p:sp>
      <p:sp>
        <p:nvSpPr>
          <p:cNvPr id="4" name="Text Box 1101"/>
          <p:cNvSpPr txBox="1">
            <a:spLocks noChangeArrowheads="1"/>
          </p:cNvSpPr>
          <p:nvPr/>
        </p:nvSpPr>
        <p:spPr bwMode="auto">
          <a:xfrm>
            <a:off x="1908075" y="2551771"/>
            <a:ext cx="8296275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241200" algn="ctr"/>
            <a:r>
              <a:rPr lang="en-US" sz="2800" b="1" dirty="0">
                <a:solidFill>
                  <a:srgbClr val="000066"/>
                </a:solidFill>
              </a:rPr>
              <a:t>Target population </a:t>
            </a:r>
          </a:p>
          <a:p>
            <a:pPr marL="241200" algn="ctr"/>
            <a:r>
              <a:rPr lang="en-US" sz="2800" dirty="0">
                <a:solidFill>
                  <a:srgbClr val="000066"/>
                </a:solidFill>
              </a:rPr>
              <a:t>Patients with osteoarthritis and patients with inflammatory arthritis (rheumatoid arthritis, </a:t>
            </a:r>
            <a:r>
              <a:rPr lang="en-US" sz="2800" dirty="0" err="1">
                <a:solidFill>
                  <a:srgbClr val="000066"/>
                </a:solidFill>
              </a:rPr>
              <a:t>spondyloarthropathies</a:t>
            </a:r>
            <a:r>
              <a:rPr lang="en-US" sz="2800" dirty="0">
                <a:solidFill>
                  <a:srgbClr val="000066"/>
                </a:solidFill>
              </a:rPr>
              <a:t>, and psoriatic arthritis).</a:t>
            </a:r>
          </a:p>
        </p:txBody>
      </p:sp>
      <p:sp>
        <p:nvSpPr>
          <p:cNvPr id="5" name="Text Box 1101"/>
          <p:cNvSpPr txBox="1">
            <a:spLocks noChangeArrowheads="1"/>
          </p:cNvSpPr>
          <p:nvPr/>
        </p:nvSpPr>
        <p:spPr bwMode="auto">
          <a:xfrm>
            <a:off x="1703512" y="4491118"/>
            <a:ext cx="8784976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241200" algn="ctr"/>
            <a:r>
              <a:rPr lang="en-US" sz="2800" b="1" dirty="0">
                <a:solidFill>
                  <a:srgbClr val="000066"/>
                </a:solidFill>
              </a:rPr>
              <a:t>Primary outcome in systematic literature review </a:t>
            </a:r>
          </a:p>
          <a:p>
            <a:pPr marL="241200" algn="ctr"/>
            <a:r>
              <a:rPr lang="en-US" sz="2800" dirty="0">
                <a:solidFill>
                  <a:srgbClr val="000066"/>
                </a:solidFill>
              </a:rPr>
              <a:t>Pain (however, the outcome of pain management also includes functioning and well-being)</a:t>
            </a:r>
            <a:endParaRPr lang="nl-NL" sz="2800" b="1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751314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1027"/>
          <p:cNvSpPr txBox="1">
            <a:spLocks noChangeArrowheads="1"/>
          </p:cNvSpPr>
          <p:nvPr/>
        </p:nvSpPr>
        <p:spPr bwMode="auto">
          <a:xfrm>
            <a:off x="1775521" y="116633"/>
            <a:ext cx="8561387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sz="4000" b="1" dirty="0" smtClean="0">
                <a:solidFill>
                  <a:srgbClr val="C00000"/>
                </a:solidFill>
              </a:rPr>
              <a:t>Systematic literature review</a:t>
            </a:r>
            <a:endParaRPr lang="en-US" sz="4000" b="1" dirty="0">
              <a:solidFill>
                <a:srgbClr val="C00000"/>
              </a:solidFill>
            </a:endParaRPr>
          </a:p>
        </p:txBody>
      </p:sp>
      <p:sp>
        <p:nvSpPr>
          <p:cNvPr id="9" name="Text Box 1101"/>
          <p:cNvSpPr txBox="1">
            <a:spLocks noChangeArrowheads="1"/>
          </p:cNvSpPr>
          <p:nvPr/>
        </p:nvSpPr>
        <p:spPr bwMode="auto">
          <a:xfrm>
            <a:off x="1908075" y="1052737"/>
            <a:ext cx="8296275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241200" algn="ctr"/>
            <a:r>
              <a:rPr lang="en-US" sz="2800" b="1" dirty="0" smtClean="0">
                <a:solidFill>
                  <a:srgbClr val="000066"/>
                </a:solidFill>
              </a:rPr>
              <a:t>Bibliographic databases</a:t>
            </a:r>
            <a:endParaRPr lang="en-US" sz="2800" b="1" dirty="0">
              <a:solidFill>
                <a:srgbClr val="000066"/>
              </a:solidFill>
            </a:endParaRPr>
          </a:p>
          <a:p>
            <a:pPr marL="241200" algn="ctr"/>
            <a:r>
              <a:rPr lang="en-US" sz="2800" dirty="0" smtClean="0">
                <a:solidFill>
                  <a:srgbClr val="1C1C1C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Cochrane</a:t>
            </a:r>
            <a:r>
              <a:rPr lang="en-US" sz="2800" dirty="0">
                <a:solidFill>
                  <a:srgbClr val="1C1C1C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, </a:t>
            </a:r>
            <a:r>
              <a:rPr lang="en-US" sz="2800" dirty="0" err="1">
                <a:solidFill>
                  <a:srgbClr val="1C1C1C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Embase</a:t>
            </a:r>
            <a:r>
              <a:rPr lang="en-US" sz="2800" dirty="0">
                <a:solidFill>
                  <a:srgbClr val="1C1C1C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, </a:t>
            </a:r>
            <a:r>
              <a:rPr lang="en-US" sz="2800" dirty="0" err="1">
                <a:solidFill>
                  <a:srgbClr val="1C1C1C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PsycINFo</a:t>
            </a:r>
            <a:r>
              <a:rPr lang="en-US" sz="2800" dirty="0">
                <a:solidFill>
                  <a:srgbClr val="1C1C1C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, PubMed, Scopus, </a:t>
            </a:r>
            <a:r>
              <a:rPr lang="en-US" sz="2800" dirty="0" smtClean="0">
                <a:solidFill>
                  <a:srgbClr val="1C1C1C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Web </a:t>
            </a:r>
            <a:r>
              <a:rPr lang="en-US" sz="2800" dirty="0">
                <a:solidFill>
                  <a:srgbClr val="1C1C1C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of Science</a:t>
            </a:r>
            <a:endParaRPr lang="nl-NL" sz="2800" b="1" dirty="0">
              <a:solidFill>
                <a:srgbClr val="000066"/>
              </a:solidFill>
            </a:endParaRPr>
          </a:p>
        </p:txBody>
      </p:sp>
      <p:sp>
        <p:nvSpPr>
          <p:cNvPr id="4" name="Text Box 1101"/>
          <p:cNvSpPr txBox="1">
            <a:spLocks noChangeArrowheads="1"/>
          </p:cNvSpPr>
          <p:nvPr/>
        </p:nvSpPr>
        <p:spPr bwMode="auto">
          <a:xfrm>
            <a:off x="1908075" y="2551771"/>
            <a:ext cx="8296275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241200" algn="ctr"/>
            <a:r>
              <a:rPr lang="en-US" sz="2800" b="1" dirty="0">
                <a:solidFill>
                  <a:srgbClr val="000066"/>
                </a:solidFill>
              </a:rPr>
              <a:t>Target population </a:t>
            </a:r>
          </a:p>
          <a:p>
            <a:pPr marL="241200" algn="ctr"/>
            <a:r>
              <a:rPr lang="en-US" sz="2800" dirty="0" smtClean="0">
                <a:solidFill>
                  <a:srgbClr val="1C1C1C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Diseases </a:t>
            </a:r>
            <a:r>
              <a:rPr lang="en-US" sz="2800" dirty="0">
                <a:solidFill>
                  <a:srgbClr val="1C1C1C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of interest in the </a:t>
            </a:r>
            <a:r>
              <a:rPr lang="en-US" sz="2800" dirty="0" smtClean="0">
                <a:solidFill>
                  <a:srgbClr val="1C1C1C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title, word </a:t>
            </a:r>
            <a:r>
              <a:rPr lang="en-US" sz="2800" dirty="0">
                <a:solidFill>
                  <a:srgbClr val="1C1C1C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‘pain’ and a word referring to a mode of intervention or care in the </a:t>
            </a:r>
            <a:r>
              <a:rPr lang="en-US" sz="2800" dirty="0" smtClean="0">
                <a:solidFill>
                  <a:srgbClr val="1C1C1C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title, </a:t>
            </a:r>
            <a:r>
              <a:rPr lang="en-US" sz="2800" dirty="0">
                <a:solidFill>
                  <a:srgbClr val="1C1C1C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abstract, or key words</a:t>
            </a:r>
            <a:endParaRPr lang="en-US" sz="2800" dirty="0">
              <a:solidFill>
                <a:srgbClr val="000066"/>
              </a:solidFill>
            </a:endParaRPr>
          </a:p>
        </p:txBody>
      </p:sp>
      <p:sp>
        <p:nvSpPr>
          <p:cNvPr id="5" name="Text Box 1101"/>
          <p:cNvSpPr txBox="1">
            <a:spLocks noChangeArrowheads="1"/>
          </p:cNvSpPr>
          <p:nvPr/>
        </p:nvSpPr>
        <p:spPr bwMode="auto">
          <a:xfrm>
            <a:off x="1703512" y="4491118"/>
            <a:ext cx="8784976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241200" algn="ctr"/>
            <a:r>
              <a:rPr lang="en-US" sz="2800" b="1" dirty="0" smtClean="0">
                <a:solidFill>
                  <a:srgbClr val="000066"/>
                </a:solidFill>
              </a:rPr>
              <a:t>The search was limited to: </a:t>
            </a:r>
            <a:endParaRPr lang="en-US" sz="2800" b="1" dirty="0">
              <a:solidFill>
                <a:srgbClr val="000066"/>
              </a:solidFill>
            </a:endParaRPr>
          </a:p>
          <a:p>
            <a:pPr algn="ctr"/>
            <a:r>
              <a:rPr lang="en-US" sz="2800" dirty="0" smtClean="0">
                <a:solidFill>
                  <a:srgbClr val="1C1C1C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Systematic </a:t>
            </a:r>
            <a:r>
              <a:rPr lang="en-US" sz="2800" dirty="0">
                <a:solidFill>
                  <a:srgbClr val="1C1C1C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reviews, meta-analyses, (practice) guidelines and recommendations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88145837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/>
          <p:cNvSpPr/>
          <p:nvPr/>
        </p:nvSpPr>
        <p:spPr>
          <a:xfrm>
            <a:off x="3288744" y="206999"/>
            <a:ext cx="2514599" cy="734982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39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Studies found in multiple bibliographic systems using specified keywords (</a:t>
            </a:r>
            <a:r>
              <a:rPr lang="en-US" sz="1397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139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2914)</a:t>
            </a:r>
          </a:p>
        </p:txBody>
      </p:sp>
      <p:sp>
        <p:nvSpPr>
          <p:cNvPr id="5" name="Rechthoek 4"/>
          <p:cNvSpPr/>
          <p:nvPr/>
        </p:nvSpPr>
        <p:spPr>
          <a:xfrm>
            <a:off x="3288744" y="1466224"/>
            <a:ext cx="2514599" cy="48954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39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Titles and abstracts screened (</a:t>
            </a:r>
            <a:r>
              <a:rPr lang="en-US" sz="1397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139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1569)</a:t>
            </a:r>
          </a:p>
        </p:txBody>
      </p:sp>
      <p:sp>
        <p:nvSpPr>
          <p:cNvPr id="15" name="Rechthoek 14"/>
          <p:cNvSpPr/>
          <p:nvPr/>
        </p:nvSpPr>
        <p:spPr>
          <a:xfrm>
            <a:off x="3288744" y="2480015"/>
            <a:ext cx="2514599" cy="48954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39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Contents of management specified (</a:t>
            </a:r>
            <a:r>
              <a:rPr lang="en-US" sz="1397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139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451)</a:t>
            </a:r>
          </a:p>
        </p:txBody>
      </p:sp>
      <p:sp>
        <p:nvSpPr>
          <p:cNvPr id="16" name="Rechthoek 15"/>
          <p:cNvSpPr/>
          <p:nvPr/>
        </p:nvSpPr>
        <p:spPr>
          <a:xfrm>
            <a:off x="3288744" y="3493806"/>
            <a:ext cx="2514599" cy="48954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39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Searched for full texts</a:t>
            </a:r>
          </a:p>
          <a:p>
            <a:pPr algn="ctr"/>
            <a:r>
              <a:rPr lang="en-US" sz="139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397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139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214)</a:t>
            </a:r>
          </a:p>
        </p:txBody>
      </p:sp>
      <p:sp>
        <p:nvSpPr>
          <p:cNvPr id="17" name="Rechthoek 16"/>
          <p:cNvSpPr/>
          <p:nvPr/>
        </p:nvSpPr>
        <p:spPr>
          <a:xfrm>
            <a:off x="3288744" y="4507597"/>
            <a:ext cx="2514599" cy="48954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39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Full text obtained</a:t>
            </a:r>
          </a:p>
          <a:p>
            <a:pPr algn="ctr"/>
            <a:r>
              <a:rPr lang="en-US" sz="139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397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139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197)</a:t>
            </a:r>
          </a:p>
        </p:txBody>
      </p:sp>
      <p:sp>
        <p:nvSpPr>
          <p:cNvPr id="18" name="Rechthoek 17"/>
          <p:cNvSpPr/>
          <p:nvPr/>
        </p:nvSpPr>
        <p:spPr>
          <a:xfrm>
            <a:off x="3288744" y="5521389"/>
            <a:ext cx="2514599" cy="71830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39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Included in systematic literature review</a:t>
            </a:r>
          </a:p>
          <a:p>
            <a:pPr algn="ctr"/>
            <a:r>
              <a:rPr lang="en-US" sz="139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1397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139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184)</a:t>
            </a:r>
          </a:p>
        </p:txBody>
      </p:sp>
      <p:sp>
        <p:nvSpPr>
          <p:cNvPr id="19" name="Rechthoek 18"/>
          <p:cNvSpPr/>
          <p:nvPr/>
        </p:nvSpPr>
        <p:spPr>
          <a:xfrm>
            <a:off x="6440512" y="916627"/>
            <a:ext cx="2514599" cy="48954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39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Excluded (</a:t>
            </a:r>
            <a:r>
              <a:rPr lang="en-US" sz="1397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139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1345)</a:t>
            </a:r>
          </a:p>
          <a:p>
            <a:pPr algn="ctr"/>
            <a:r>
              <a:rPr lang="en-US" sz="139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Duplicates</a:t>
            </a:r>
          </a:p>
        </p:txBody>
      </p:sp>
      <p:sp>
        <p:nvSpPr>
          <p:cNvPr id="20" name="Rechthoek 19"/>
          <p:cNvSpPr/>
          <p:nvPr/>
        </p:nvSpPr>
        <p:spPr>
          <a:xfrm>
            <a:off x="6440512" y="1845015"/>
            <a:ext cx="2514599" cy="48954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39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Excluded (</a:t>
            </a:r>
            <a:r>
              <a:rPr lang="en-US" sz="1397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139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1118)</a:t>
            </a:r>
          </a:p>
          <a:p>
            <a:pPr algn="ctr"/>
            <a:r>
              <a:rPr lang="en-US" sz="139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 meeting inclusion criteria</a:t>
            </a:r>
          </a:p>
        </p:txBody>
      </p:sp>
      <p:sp>
        <p:nvSpPr>
          <p:cNvPr id="21" name="Rechthoek 20"/>
          <p:cNvSpPr/>
          <p:nvPr/>
        </p:nvSpPr>
        <p:spPr>
          <a:xfrm>
            <a:off x="6440512" y="2773403"/>
            <a:ext cx="2514599" cy="91656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39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Excluded (</a:t>
            </a:r>
            <a:r>
              <a:rPr lang="en-US" sz="1397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139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237)</a:t>
            </a:r>
          </a:p>
          <a:p>
            <a:pPr algn="ctr"/>
            <a:r>
              <a:rPr lang="nl-NL" sz="1397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Pharmacological</a:t>
            </a:r>
            <a:r>
              <a:rPr lang="nl-NL" sz="139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nl-NL" sz="1397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alternative</a:t>
            </a:r>
            <a:r>
              <a:rPr lang="nl-NL" sz="139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1397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medication</a:t>
            </a:r>
            <a:r>
              <a:rPr lang="nl-NL" sz="139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&amp; </a:t>
            </a:r>
            <a:r>
              <a:rPr lang="nl-NL" sz="1397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nutraceuticals</a:t>
            </a:r>
            <a:r>
              <a:rPr lang="nl-NL" sz="139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nl-NL" sz="1397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</a:t>
            </a:r>
            <a:r>
              <a:rPr lang="nl-NL" sz="139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1397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surgical</a:t>
            </a:r>
            <a:r>
              <a:rPr lang="nl-NL" sz="139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nl-NL" sz="1397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treatments</a:t>
            </a:r>
            <a:endParaRPr lang="nl-NL" sz="1397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Rechthoek 21"/>
          <p:cNvSpPr/>
          <p:nvPr/>
        </p:nvSpPr>
        <p:spPr>
          <a:xfrm>
            <a:off x="6440512" y="4128811"/>
            <a:ext cx="2514599" cy="48954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39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Exclude (</a:t>
            </a:r>
            <a:r>
              <a:rPr lang="en-US" sz="1397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139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17)</a:t>
            </a:r>
          </a:p>
          <a:p>
            <a:pPr algn="ctr"/>
            <a:r>
              <a:rPr lang="en-US" sz="139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 full text available</a:t>
            </a:r>
          </a:p>
        </p:txBody>
      </p:sp>
      <p:sp>
        <p:nvSpPr>
          <p:cNvPr id="23" name="Rechthoek 22"/>
          <p:cNvSpPr/>
          <p:nvPr/>
        </p:nvSpPr>
        <p:spPr>
          <a:xfrm>
            <a:off x="6440512" y="5057199"/>
            <a:ext cx="2514599" cy="489548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139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Excluded (</a:t>
            </a:r>
            <a:r>
              <a:rPr lang="en-US" sz="1397" i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</a:t>
            </a:r>
            <a:r>
              <a:rPr lang="en-US" sz="139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= 13)</a:t>
            </a:r>
          </a:p>
          <a:p>
            <a:pPr algn="ctr"/>
            <a:r>
              <a:rPr lang="en-US" sz="1397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 meeting inclusion criteria</a:t>
            </a:r>
          </a:p>
        </p:txBody>
      </p:sp>
      <p:cxnSp>
        <p:nvCxnSpPr>
          <p:cNvPr id="25" name="Rechte verbindingslijn met pijl 24"/>
          <p:cNvCxnSpPr>
            <a:stCxn id="4" idx="2"/>
            <a:endCxn id="5" idx="0"/>
          </p:cNvCxnSpPr>
          <p:nvPr/>
        </p:nvCxnSpPr>
        <p:spPr>
          <a:xfrm>
            <a:off x="4546044" y="941981"/>
            <a:ext cx="0" cy="524243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Rechte verbindingslijn met pijl 26"/>
          <p:cNvCxnSpPr>
            <a:stCxn id="5" idx="2"/>
            <a:endCxn id="15" idx="0"/>
          </p:cNvCxnSpPr>
          <p:nvPr/>
        </p:nvCxnSpPr>
        <p:spPr>
          <a:xfrm>
            <a:off x="4546044" y="1955772"/>
            <a:ext cx="0" cy="524243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Rechte verbindingslijn met pijl 29"/>
          <p:cNvCxnSpPr>
            <a:stCxn id="15" idx="2"/>
            <a:endCxn id="16" idx="0"/>
          </p:cNvCxnSpPr>
          <p:nvPr/>
        </p:nvCxnSpPr>
        <p:spPr>
          <a:xfrm>
            <a:off x="4546044" y="2969563"/>
            <a:ext cx="0" cy="524243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Rechte verbindingslijn met pijl 31"/>
          <p:cNvCxnSpPr>
            <a:stCxn id="16" idx="2"/>
            <a:endCxn id="17" idx="0"/>
          </p:cNvCxnSpPr>
          <p:nvPr/>
        </p:nvCxnSpPr>
        <p:spPr>
          <a:xfrm>
            <a:off x="4546044" y="3983354"/>
            <a:ext cx="0" cy="524243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Rechte verbindingslijn met pijl 33"/>
          <p:cNvCxnSpPr>
            <a:stCxn id="17" idx="2"/>
            <a:endCxn id="18" idx="0"/>
          </p:cNvCxnSpPr>
          <p:nvPr/>
        </p:nvCxnSpPr>
        <p:spPr>
          <a:xfrm>
            <a:off x="4546044" y="4997145"/>
            <a:ext cx="0" cy="524244"/>
          </a:xfrm>
          <a:prstGeom prst="straightConnector1">
            <a:avLst/>
          </a:prstGeom>
          <a:ln w="1905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Rechte verbindingslijn met pijl 35"/>
          <p:cNvCxnSpPr/>
          <p:nvPr/>
        </p:nvCxnSpPr>
        <p:spPr>
          <a:xfrm flipH="1" flipV="1">
            <a:off x="4546043" y="1202680"/>
            <a:ext cx="1888079" cy="2845"/>
          </a:xfrm>
          <a:prstGeom prst="straightConnector1">
            <a:avLst/>
          </a:prstGeom>
          <a:ln w="19050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Rechte verbindingslijn met pijl 40"/>
          <p:cNvCxnSpPr/>
          <p:nvPr/>
        </p:nvCxnSpPr>
        <p:spPr>
          <a:xfrm flipH="1" flipV="1">
            <a:off x="4547774" y="2216471"/>
            <a:ext cx="1888079" cy="2845"/>
          </a:xfrm>
          <a:prstGeom prst="straightConnector1">
            <a:avLst/>
          </a:prstGeom>
          <a:ln w="19050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Rechte verbindingslijn met pijl 41"/>
          <p:cNvCxnSpPr/>
          <p:nvPr/>
        </p:nvCxnSpPr>
        <p:spPr>
          <a:xfrm flipH="1" flipV="1">
            <a:off x="4544305" y="3230262"/>
            <a:ext cx="1888079" cy="2845"/>
          </a:xfrm>
          <a:prstGeom prst="straightConnector1">
            <a:avLst/>
          </a:prstGeom>
          <a:ln w="19050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Rechte verbindingslijn met pijl 42"/>
          <p:cNvCxnSpPr/>
          <p:nvPr/>
        </p:nvCxnSpPr>
        <p:spPr>
          <a:xfrm flipH="1" flipV="1">
            <a:off x="4551237" y="4244053"/>
            <a:ext cx="1888079" cy="2845"/>
          </a:xfrm>
          <a:prstGeom prst="straightConnector1">
            <a:avLst/>
          </a:prstGeom>
          <a:ln w="19050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Rechte verbindingslijn met pijl 43"/>
          <p:cNvCxnSpPr/>
          <p:nvPr/>
        </p:nvCxnSpPr>
        <p:spPr>
          <a:xfrm flipH="1" flipV="1">
            <a:off x="4547768" y="5257844"/>
            <a:ext cx="1888079" cy="2845"/>
          </a:xfrm>
          <a:prstGeom prst="straightConnector1">
            <a:avLst/>
          </a:prstGeom>
          <a:ln w="19050">
            <a:solidFill>
              <a:schemeClr val="tx1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8456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Rechte verbindingslijn met pijl 15"/>
          <p:cNvCxnSpPr/>
          <p:nvPr/>
        </p:nvCxnSpPr>
        <p:spPr>
          <a:xfrm>
            <a:off x="6125579" y="1459346"/>
            <a:ext cx="3" cy="372524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echte verbindingslijn met pijl 16"/>
          <p:cNvCxnSpPr/>
          <p:nvPr/>
        </p:nvCxnSpPr>
        <p:spPr>
          <a:xfrm>
            <a:off x="6125580" y="3403562"/>
            <a:ext cx="0" cy="372525"/>
          </a:xfrm>
          <a:prstGeom prst="straightConnector1">
            <a:avLst/>
          </a:prstGeom>
          <a:ln w="28575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hthoek 17"/>
          <p:cNvSpPr/>
          <p:nvPr/>
        </p:nvSpPr>
        <p:spPr>
          <a:xfrm>
            <a:off x="191344" y="3814820"/>
            <a:ext cx="11809312" cy="2325046"/>
          </a:xfrm>
          <a:prstGeom prst="rect">
            <a:avLst/>
          </a:prstGeom>
          <a:solidFill>
            <a:srgbClr val="F8F8F8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81000" tIns="54000" rIns="81000" bIns="54000" rtlCol="0" anchor="ctr" anchorCtr="0">
            <a:spAutoFit/>
          </a:bodyPr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Management</a:t>
            </a:r>
          </a:p>
          <a:p>
            <a:pPr algn="ctr"/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Personalized pain management plan including one or more 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management options 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(shared decision making, stepped approach)</a:t>
            </a:r>
          </a:p>
          <a:p>
            <a:pPr marL="342900" indent="-342900" algn="ctr">
              <a:buAutoNum type="alphaLcPeriod"/>
            </a:pP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</a:t>
            </a:r>
          </a:p>
          <a:p>
            <a:pPr marL="342900" indent="-342900" algn="ctr">
              <a:buAutoNum type="alphaLcPeriod"/>
            </a:pP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Management options</a:t>
            </a:r>
          </a:p>
          <a:p>
            <a:pPr marL="342900" indent="-342900" algn="ctr">
              <a:buAutoNum type="alphaLcPeriod"/>
            </a:pP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Multidisciplinary treatment</a:t>
            </a:r>
          </a:p>
          <a:p>
            <a:pPr marL="342900" indent="-342900" algn="ctr">
              <a:buAutoNum type="alphaLcPeriod"/>
            </a:pPr>
            <a:endParaRPr lang="en-US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Rechthoek 18"/>
          <p:cNvSpPr/>
          <p:nvPr/>
        </p:nvSpPr>
        <p:spPr>
          <a:xfrm>
            <a:off x="434549" y="5707818"/>
            <a:ext cx="1629003" cy="928509"/>
          </a:xfrm>
          <a:prstGeom prst="rect">
            <a:avLst/>
          </a:prstGeom>
          <a:solidFill>
            <a:srgbClr val="F8F8F8"/>
          </a:solidFill>
          <a:ln w="285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000" tIns="54000" rIns="81000" bIns="5400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Physical activity and exercise</a:t>
            </a:r>
          </a:p>
        </p:txBody>
      </p:sp>
      <p:sp>
        <p:nvSpPr>
          <p:cNvPr id="20" name="Rechthoek 19"/>
          <p:cNvSpPr/>
          <p:nvPr/>
        </p:nvSpPr>
        <p:spPr>
          <a:xfrm>
            <a:off x="2393167" y="5707818"/>
            <a:ext cx="1629003" cy="928509"/>
          </a:xfrm>
          <a:prstGeom prst="rect">
            <a:avLst/>
          </a:prstGeom>
          <a:solidFill>
            <a:srgbClr val="F8F8F8"/>
          </a:solidFill>
          <a:ln w="285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000" tIns="54000" rIns="81000" bIns="5400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Aids and assistive devices</a:t>
            </a:r>
          </a:p>
        </p:txBody>
      </p:sp>
      <p:sp>
        <p:nvSpPr>
          <p:cNvPr id="21" name="Rechthoek 20"/>
          <p:cNvSpPr/>
          <p:nvPr/>
        </p:nvSpPr>
        <p:spPr>
          <a:xfrm>
            <a:off x="4351785" y="5707818"/>
            <a:ext cx="1629003" cy="928509"/>
          </a:xfrm>
          <a:prstGeom prst="rect">
            <a:avLst/>
          </a:prstGeom>
          <a:solidFill>
            <a:srgbClr val="F8F8F8"/>
          </a:solidFill>
          <a:ln w="285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000" tIns="54000" rIns="81000" bIns="5400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Psychological and social interventions</a:t>
            </a:r>
          </a:p>
        </p:txBody>
      </p:sp>
      <p:sp>
        <p:nvSpPr>
          <p:cNvPr id="22" name="Rechthoek 21"/>
          <p:cNvSpPr/>
          <p:nvPr/>
        </p:nvSpPr>
        <p:spPr>
          <a:xfrm>
            <a:off x="6310403" y="5707818"/>
            <a:ext cx="1629003" cy="928509"/>
          </a:xfrm>
          <a:prstGeom prst="rect">
            <a:avLst/>
          </a:prstGeom>
          <a:solidFill>
            <a:srgbClr val="F8F8F8"/>
          </a:solidFill>
          <a:ln w="285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000" tIns="54000" rIns="81000" bIns="5400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Sleep</a:t>
            </a:r>
          </a:p>
          <a:p>
            <a:pPr algn="ctr"/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hygiene</a:t>
            </a:r>
          </a:p>
          <a:p>
            <a:pPr algn="ctr"/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practices</a:t>
            </a:r>
          </a:p>
        </p:txBody>
      </p:sp>
      <p:sp>
        <p:nvSpPr>
          <p:cNvPr id="23" name="Rechthoek 22"/>
          <p:cNvSpPr/>
          <p:nvPr/>
        </p:nvSpPr>
        <p:spPr>
          <a:xfrm>
            <a:off x="8269021" y="5707818"/>
            <a:ext cx="1629003" cy="928509"/>
          </a:xfrm>
          <a:prstGeom prst="rect">
            <a:avLst/>
          </a:prstGeom>
          <a:solidFill>
            <a:srgbClr val="F8F8F8"/>
          </a:solidFill>
          <a:ln w="28575">
            <a:solidFill>
              <a:schemeClr val="tx1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000" tIns="54000" rIns="81000" bIns="54000"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Weight management</a:t>
            </a:r>
          </a:p>
        </p:txBody>
      </p:sp>
      <p:sp>
        <p:nvSpPr>
          <p:cNvPr id="24" name="Rechthoek 23"/>
          <p:cNvSpPr/>
          <p:nvPr/>
        </p:nvSpPr>
        <p:spPr>
          <a:xfrm>
            <a:off x="191344" y="1844824"/>
            <a:ext cx="11809312" cy="1771048"/>
          </a:xfrm>
          <a:prstGeom prst="rect">
            <a:avLst/>
          </a:prstGeom>
          <a:solidFill>
            <a:srgbClr val="F8F8F8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81000" tIns="54000" rIns="81000" bIns="54000" rtlCol="0" anchor="ctr" anchorCtr="0">
            <a:spAutoFit/>
          </a:bodyPr>
          <a:lstStyle/>
          <a:p>
            <a:pPr algn="ctr"/>
            <a:r>
              <a:rPr lang="en-US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Assessment</a:t>
            </a:r>
          </a:p>
          <a:p>
            <a:pPr marL="257175" indent="-257175" algn="ctr">
              <a:buAutoNum type="alphaLcPeriod"/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Patients’ needs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preferences, 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priorities</a:t>
            </a:r>
          </a:p>
          <a:p>
            <a:pPr marL="257175" indent="-257175" algn="ctr">
              <a:buAutoNum type="alphaLcPeriod"/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Pain 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characteristics</a:t>
            </a:r>
          </a:p>
          <a:p>
            <a:pPr marL="257175" indent="-257175" algn="ctr">
              <a:buFontTx/>
              <a:buAutoNum type="alphaLcPeriod"/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Previous and ongoing pain treatments</a:t>
            </a:r>
          </a:p>
          <a:p>
            <a:pPr marL="257175" indent="-257175" algn="ctr">
              <a:buAutoNum type="alphaLcPeriod"/>
            </a:pP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Inflammation and joint damage</a:t>
            </a:r>
          </a:p>
          <a:p>
            <a:pPr marL="257175" indent="-257175" algn="ctr">
              <a:buAutoNum type="alphaLcPeriod"/>
            </a:pP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Pain-related (biopsychosocial) factors that 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might need attention</a:t>
            </a:r>
          </a:p>
        </p:txBody>
      </p:sp>
      <p:sp>
        <p:nvSpPr>
          <p:cNvPr id="25" name="Rechthoek 24"/>
          <p:cNvSpPr/>
          <p:nvPr/>
        </p:nvSpPr>
        <p:spPr>
          <a:xfrm>
            <a:off x="191339" y="151826"/>
            <a:ext cx="11809319" cy="1494049"/>
          </a:xfrm>
          <a:prstGeom prst="rect">
            <a:avLst/>
          </a:prstGeom>
          <a:solidFill>
            <a:srgbClr val="F8F8F8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81000" tIns="54000" rIns="81000" bIns="54000" rtlCol="0" anchor="ctr" anchorCtr="0">
            <a:spAutoFit/>
          </a:bodyPr>
          <a:lstStyle/>
          <a:p>
            <a:pPr algn="ctr"/>
            <a:r>
              <a:rPr lang="en-US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Overarching principles</a:t>
            </a:r>
            <a:endParaRPr lang="en-US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57175" indent="-257175" algn="ctr">
              <a:buAutoNum type="alphaLcPeriod"/>
            </a:pP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Patient-centered 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ramework</a:t>
            </a:r>
          </a:p>
          <a:p>
            <a:pPr marL="257175" indent="-257175" algn="ctr">
              <a:buAutoNum type="alphaLcPeriod"/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Biopsychosocial perspective</a:t>
            </a:r>
          </a:p>
          <a:p>
            <a:pPr marL="257175" indent="-257175" algn="ctr">
              <a:buAutoNum type="alphaLcPeriod"/>
            </a:pP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Knowledge of inflammatory </a:t>
            </a: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arthritis and osteoarthritis</a:t>
            </a:r>
          </a:p>
          <a:p>
            <a:pPr marL="257175" indent="-257175" algn="ctr">
              <a:buAutoNum type="alphaLcPeriod"/>
            </a:pPr>
            <a:r>
              <a:rPr lang="en-US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Differentiate localized and generalized pain</a:t>
            </a:r>
            <a:endParaRPr lang="en-US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Rechthoek 29"/>
          <p:cNvSpPr/>
          <p:nvPr/>
        </p:nvSpPr>
        <p:spPr>
          <a:xfrm>
            <a:off x="10227638" y="5707818"/>
            <a:ext cx="1629003" cy="928509"/>
          </a:xfrm>
          <a:prstGeom prst="rect">
            <a:avLst/>
          </a:prstGeom>
          <a:solidFill>
            <a:srgbClr val="F8F8F8"/>
          </a:solidFill>
          <a:ln w="28575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1000" tIns="54000" rIns="81000" bIns="54000" rtlCol="0" anchor="ctr"/>
          <a:lstStyle/>
          <a:p>
            <a:pPr algn="ctr"/>
            <a:r>
              <a:rPr lang="en-US" i="1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Pharmacol</a:t>
            </a:r>
            <a:r>
              <a:rPr lang="en-US" i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&amp; joint-specific management</a:t>
            </a:r>
          </a:p>
        </p:txBody>
      </p:sp>
    </p:spTree>
    <p:extLst>
      <p:ext uri="{BB962C8B-B14F-4D97-AF65-F5344CB8AC3E}">
        <p14:creationId xmlns:p14="http://schemas.microsoft.com/office/powerpoint/2010/main" val="2359474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5645</TotalTime>
  <Words>2233</Words>
  <Application>Microsoft Office PowerPoint</Application>
  <PresentationFormat>Breedbeeld</PresentationFormat>
  <Paragraphs>424</Paragraphs>
  <Slides>37</Slides>
  <Notes>32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37</vt:i4>
      </vt:variant>
    </vt:vector>
  </HeadingPairs>
  <TitlesOfParts>
    <vt:vector size="43" baseType="lpstr">
      <vt:lpstr>ＭＳ Ｐゴシック</vt:lpstr>
      <vt:lpstr>Arial</vt:lpstr>
      <vt:lpstr>Calibri</vt:lpstr>
      <vt:lpstr>Times New Roman</vt:lpstr>
      <vt:lpstr>Wingdings</vt:lpstr>
      <vt:lpstr>Office Theme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Ritchie</dc:creator>
  <cp:lastModifiedBy>Rinie Geenen</cp:lastModifiedBy>
  <cp:revision>565</cp:revision>
  <dcterms:created xsi:type="dcterms:W3CDTF">2011-09-24T21:42:58Z</dcterms:created>
  <dcterms:modified xsi:type="dcterms:W3CDTF">2017-08-16T18:10:21Z</dcterms:modified>
</cp:coreProperties>
</file>