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6"/>
    <p:sldMasterId id="2147483888" r:id="rId7"/>
  </p:sldMasterIdLst>
  <p:notesMasterIdLst>
    <p:notesMasterId r:id="rId25"/>
  </p:notesMasterIdLst>
  <p:handoutMasterIdLst>
    <p:handoutMasterId r:id="rId26"/>
  </p:handoutMasterIdLst>
  <p:sldIdLst>
    <p:sldId id="271" r:id="rId8"/>
    <p:sldId id="287" r:id="rId9"/>
    <p:sldId id="276" r:id="rId10"/>
    <p:sldId id="289" r:id="rId11"/>
    <p:sldId id="324" r:id="rId12"/>
    <p:sldId id="325" r:id="rId13"/>
    <p:sldId id="326" r:id="rId14"/>
    <p:sldId id="321" r:id="rId15"/>
    <p:sldId id="322" r:id="rId16"/>
    <p:sldId id="327" r:id="rId17"/>
    <p:sldId id="279" r:id="rId18"/>
    <p:sldId id="328" r:id="rId19"/>
    <p:sldId id="330" r:id="rId20"/>
    <p:sldId id="329" r:id="rId21"/>
    <p:sldId id="323" r:id="rId22"/>
    <p:sldId id="285" r:id="rId23"/>
    <p:sldId id="286" r:id="rId24"/>
  </p:sldIdLst>
  <p:sldSz cx="9144000" cy="6858000" type="screen4x3"/>
  <p:notesSz cx="6797675" cy="9926638"/>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47">
          <p15:clr>
            <a:srgbClr val="A4A3A4"/>
          </p15:clr>
        </p15:guide>
        <p15:guide id="2" pos="5544">
          <p15:clr>
            <a:srgbClr val="A4A3A4"/>
          </p15:clr>
        </p15:guide>
      </p15:sldGuideLst>
    </p:ext>
    <p:ext uri="{2D200454-40CA-4A62-9FC3-DE9A4176ACB9}">
      <p15:notesGuideLst xmlns:p15="http://schemas.microsoft.com/office/powerpoint/2012/main">
        <p15:guide id="1" orient="horz" pos="3127">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56B9"/>
    <a:srgbClr val="063FA9"/>
    <a:srgbClr val="0057A3"/>
    <a:srgbClr val="003FA8"/>
    <a:srgbClr val="1986CE"/>
    <a:srgbClr val="F8F8F8"/>
    <a:srgbClr val="CECFCF"/>
    <a:srgbClr val="F6BFBF"/>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66" autoAdjust="0"/>
    <p:restoredTop sz="94759" autoAdjust="0"/>
  </p:normalViewPr>
  <p:slideViewPr>
    <p:cSldViewPr snapToGrid="0">
      <p:cViewPr varScale="1">
        <p:scale>
          <a:sx n="100" d="100"/>
          <a:sy n="100" d="100"/>
        </p:scale>
        <p:origin x="96" y="62"/>
      </p:cViewPr>
      <p:guideLst>
        <p:guide orient="horz" pos="747"/>
        <p:guide pos="5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90" d="100"/>
        <a:sy n="190" d="100"/>
      </p:scale>
      <p:origin x="0" y="-16056"/>
    </p:cViewPr>
  </p:sorterViewPr>
  <p:notesViewPr>
    <p:cSldViewPr snapToGrid="0">
      <p:cViewPr varScale="1">
        <p:scale>
          <a:sx n="54" d="100"/>
          <a:sy n="54" d="100"/>
        </p:scale>
        <p:origin x="-3451" y="-82"/>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2.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png"/></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image" Target="../media/image1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1" name="Rectangle 3"/>
          <p:cNvSpPr>
            <a:spLocks noGrp="1" noChangeArrowheads="1"/>
          </p:cNvSpPr>
          <p:nvPr>
            <p:ph type="dt" sz="quarter" idx="1"/>
          </p:nvPr>
        </p:nvSpPr>
        <p:spPr bwMode="auto">
          <a:xfrm>
            <a:off x="3851275"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2" name="Rectangle 4"/>
          <p:cNvSpPr>
            <a:spLocks noGrp="1" noChangeArrowheads="1"/>
          </p:cNvSpPr>
          <p:nvPr>
            <p:ph type="ftr" sz="quarter" idx="2"/>
          </p:nvPr>
        </p:nvSpPr>
        <p:spPr bwMode="auto">
          <a:xfrm>
            <a:off x="0"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3" name="Rectangle 5"/>
          <p:cNvSpPr>
            <a:spLocks noGrp="1" noChangeArrowheads="1"/>
          </p:cNvSpPr>
          <p:nvPr>
            <p:ph type="sldNum" sz="quarter" idx="3"/>
          </p:nvPr>
        </p:nvSpPr>
        <p:spPr bwMode="auto">
          <a:xfrm>
            <a:off x="3851275"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a:t>
            </a:fld>
            <a:endParaRPr lang="es-ES" dirty="0"/>
          </a:p>
        </p:txBody>
      </p:sp>
    </p:spTree>
    <p:extLst>
      <p:ext uri="{BB962C8B-B14F-4D97-AF65-F5344CB8AC3E}">
        <p14:creationId xmlns:p14="http://schemas.microsoft.com/office/powerpoint/2010/main"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67" name="Rectangle 3"/>
          <p:cNvSpPr>
            <a:spLocks noGrp="1" noChangeArrowheads="1"/>
          </p:cNvSpPr>
          <p:nvPr>
            <p:ph type="dt" idx="1"/>
          </p:nvPr>
        </p:nvSpPr>
        <p:spPr bwMode="auto">
          <a:xfrm>
            <a:off x="3852863" y="0"/>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39940" name="Rectangle 4"/>
          <p:cNvSpPr>
            <a:spLocks noGrp="1" noRot="1" noChangeAspect="1" noChangeArrowheads="1" noTextEdit="1"/>
          </p:cNvSpPr>
          <p:nvPr>
            <p:ph type="sldImg" idx="2"/>
          </p:nvPr>
        </p:nvSpPr>
        <p:spPr bwMode="auto">
          <a:xfrm>
            <a:off x="919163" y="744538"/>
            <a:ext cx="4964112"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xmlns="" val="1"/>
            </a:ext>
          </a:extLst>
        </p:spPr>
      </p:sp>
      <p:sp>
        <p:nvSpPr>
          <p:cNvPr id="11269" name="Rectangle 5"/>
          <p:cNvSpPr>
            <a:spLocks noGrp="1" noChangeArrowheads="1"/>
          </p:cNvSpPr>
          <p:nvPr>
            <p:ph type="body" sz="quarter" idx="3"/>
          </p:nvPr>
        </p:nvSpPr>
        <p:spPr bwMode="auto">
          <a:xfrm>
            <a:off x="904875" y="4714875"/>
            <a:ext cx="498792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1270" name="Rectangle 6"/>
          <p:cNvSpPr>
            <a:spLocks noGrp="1" noChangeArrowheads="1"/>
          </p:cNvSpPr>
          <p:nvPr>
            <p:ph type="ftr" sz="quarter" idx="4"/>
          </p:nvPr>
        </p:nvSpPr>
        <p:spPr bwMode="auto">
          <a:xfrm>
            <a:off x="0" y="9428163"/>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71" name="Rectangle 7"/>
          <p:cNvSpPr>
            <a:spLocks noGrp="1" noChangeArrowheads="1"/>
          </p:cNvSpPr>
          <p:nvPr>
            <p:ph type="sldNum" sz="quarter" idx="5"/>
          </p:nvPr>
        </p:nvSpPr>
        <p:spPr bwMode="auto">
          <a:xfrm>
            <a:off x="3852863" y="9428163"/>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a:t>
            </a:fld>
            <a:endParaRPr lang="es-ES_tradnl" dirty="0"/>
          </a:p>
        </p:txBody>
      </p:sp>
    </p:spTree>
    <p:extLst>
      <p:ext uri="{BB962C8B-B14F-4D97-AF65-F5344CB8AC3E}">
        <p14:creationId xmlns:p14="http://schemas.microsoft.com/office/powerpoint/2010/main"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xfrm>
            <a:off x="917575" y="744538"/>
            <a:ext cx="4962525" cy="3722687"/>
          </a:xfrm>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b="1">
              <a:latin typeface="Arial" pitchFamily="34" charset="0"/>
              <a:ea typeface="ＭＳ Ｐゴシック" pitchFamily="34" charset="-128"/>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E2BFE51-71A4-4AEE-BD5E-1531ADE506F3}" type="slidenum">
              <a:rPr lang="en-US" smtClean="0"/>
              <a:pPr/>
              <a:t>6</a:t>
            </a:fld>
            <a:endParaRPr lang="en-US"/>
          </a:p>
        </p:txBody>
      </p:sp>
    </p:spTree>
    <p:extLst>
      <p:ext uri="{BB962C8B-B14F-4D97-AF65-F5344CB8AC3E}">
        <p14:creationId xmlns:p14="http://schemas.microsoft.com/office/powerpoint/2010/main" val="3987714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E2BFE51-71A4-4AEE-BD5E-1531ADE506F3}" type="slidenum">
              <a:rPr lang="en-US" smtClean="0"/>
              <a:pPr/>
              <a:t>7</a:t>
            </a:fld>
            <a:endParaRPr lang="en-US"/>
          </a:p>
        </p:txBody>
      </p:sp>
    </p:spTree>
    <p:extLst>
      <p:ext uri="{BB962C8B-B14F-4D97-AF65-F5344CB8AC3E}">
        <p14:creationId xmlns:p14="http://schemas.microsoft.com/office/powerpoint/2010/main" val="1777555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endParaRPr lang="en-US" dirty="0"/>
          </a:p>
        </p:txBody>
      </p:sp>
      <p:sp>
        <p:nvSpPr>
          <p:cNvPr id="7" name="Slide Image Placeholder 6"/>
          <p:cNvSpPr>
            <a:spLocks noGrp="1" noRot="1" noChangeAspect="1"/>
          </p:cNvSpPr>
          <p:nvPr>
            <p:ph type="sldImg"/>
          </p:nvPr>
        </p:nvSpPr>
        <p:spPr>
          <a:xfrm>
            <a:off x="1538288" y="744538"/>
            <a:ext cx="3722687" cy="2792412"/>
          </a:xfrm>
        </p:spPr>
      </p:sp>
      <p:sp>
        <p:nvSpPr>
          <p:cNvPr id="2" name="Slide Number Placeholder 1"/>
          <p:cNvSpPr>
            <a:spLocks noGrp="1"/>
          </p:cNvSpPr>
          <p:nvPr>
            <p:ph type="sldNum" sz="quarter" idx="10"/>
          </p:nvPr>
        </p:nvSpPr>
        <p:spPr/>
        <p:txBody>
          <a:bodyPr/>
          <a:lstStyle/>
          <a:p>
            <a:fld id="{1BBBBBFB-8F9A-4FED-9658-1760A1EA8C82}" type="slidenum">
              <a:rPr lang="en-US" smtClean="0"/>
              <a:t>10</a:t>
            </a:fld>
            <a:endParaRPr lang="en-US"/>
          </a:p>
        </p:txBody>
      </p:sp>
    </p:spTree>
    <p:extLst>
      <p:ext uri="{BB962C8B-B14F-4D97-AF65-F5344CB8AC3E}">
        <p14:creationId xmlns:p14="http://schemas.microsoft.com/office/powerpoint/2010/main" val="3214861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E2BFE51-71A4-4AEE-BD5E-1531ADE506F3}" type="slidenum">
              <a:rPr lang="en-US" smtClean="0"/>
              <a:pPr/>
              <a:t>12</a:t>
            </a:fld>
            <a:endParaRPr lang="en-US"/>
          </a:p>
        </p:txBody>
      </p:sp>
    </p:spTree>
    <p:extLst>
      <p:ext uri="{BB962C8B-B14F-4D97-AF65-F5344CB8AC3E}">
        <p14:creationId xmlns:p14="http://schemas.microsoft.com/office/powerpoint/2010/main" val="3987714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E2BFE51-71A4-4AEE-BD5E-1531ADE506F3}" type="slidenum">
              <a:rPr lang="en-US" smtClean="0"/>
              <a:pPr/>
              <a:t>13</a:t>
            </a:fld>
            <a:endParaRPr lang="en-US"/>
          </a:p>
        </p:txBody>
      </p:sp>
    </p:spTree>
    <p:extLst>
      <p:ext uri="{BB962C8B-B14F-4D97-AF65-F5344CB8AC3E}">
        <p14:creationId xmlns:p14="http://schemas.microsoft.com/office/powerpoint/2010/main" val="39877143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BE2BFE51-71A4-4AEE-BD5E-1531ADE506F3}" type="slidenum">
              <a:rPr lang="en-US" smtClean="0"/>
              <a:pPr/>
              <a:t>14</a:t>
            </a:fld>
            <a:endParaRPr lang="en-US"/>
          </a:p>
        </p:txBody>
      </p:sp>
    </p:spTree>
    <p:extLst>
      <p:ext uri="{BB962C8B-B14F-4D97-AF65-F5344CB8AC3E}">
        <p14:creationId xmlns:p14="http://schemas.microsoft.com/office/powerpoint/2010/main" val="1777555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5731" eaLnBrk="0" hangingPunct="0">
              <a:spcBef>
                <a:spcPct val="30000"/>
              </a:spcBef>
              <a:defRPr sz="1200">
                <a:solidFill>
                  <a:schemeClr val="tx1"/>
                </a:solidFill>
                <a:latin typeface="Arial" charset="0"/>
                <a:ea typeface="ＭＳ Ｐゴシック" pitchFamily="34" charset="-128"/>
                <a:cs typeface="Arial" charset="0"/>
              </a:defRPr>
            </a:lvl1pPr>
            <a:lvl2pPr marL="716798" indent="-275692" defTabSz="955731" eaLnBrk="0" hangingPunct="0">
              <a:spcBef>
                <a:spcPct val="30000"/>
              </a:spcBef>
              <a:defRPr sz="1200">
                <a:solidFill>
                  <a:schemeClr val="tx1"/>
                </a:solidFill>
                <a:latin typeface="Arial" charset="0"/>
                <a:ea typeface="ＭＳ Ｐゴシック" pitchFamily="34" charset="-128"/>
                <a:cs typeface="Arial" charset="0"/>
              </a:defRPr>
            </a:lvl2pPr>
            <a:lvl3pPr marL="1102766" indent="-220553" defTabSz="955731" eaLnBrk="0" hangingPunct="0">
              <a:spcBef>
                <a:spcPct val="30000"/>
              </a:spcBef>
              <a:defRPr sz="1200">
                <a:solidFill>
                  <a:schemeClr val="tx1"/>
                </a:solidFill>
                <a:latin typeface="Arial" charset="0"/>
                <a:ea typeface="ＭＳ Ｐゴシック" pitchFamily="34" charset="-128"/>
                <a:cs typeface="Arial" charset="0"/>
              </a:defRPr>
            </a:lvl3pPr>
            <a:lvl4pPr marL="1543873" indent="-220553" defTabSz="955731" eaLnBrk="0" hangingPunct="0">
              <a:spcBef>
                <a:spcPct val="30000"/>
              </a:spcBef>
              <a:defRPr sz="1200">
                <a:solidFill>
                  <a:schemeClr val="tx1"/>
                </a:solidFill>
                <a:latin typeface="Arial" charset="0"/>
                <a:ea typeface="ＭＳ Ｐゴシック" pitchFamily="34" charset="-128"/>
                <a:cs typeface="Arial" charset="0"/>
              </a:defRPr>
            </a:lvl4pPr>
            <a:lvl5pPr marL="1984980" indent="-220553" defTabSz="955731" eaLnBrk="0" hangingPunct="0">
              <a:spcBef>
                <a:spcPct val="30000"/>
              </a:spcBef>
              <a:defRPr sz="1200">
                <a:solidFill>
                  <a:schemeClr val="tx1"/>
                </a:solidFill>
                <a:latin typeface="Arial" charset="0"/>
                <a:ea typeface="ＭＳ Ｐゴシック" pitchFamily="34" charset="-128"/>
                <a:cs typeface="Arial" charset="0"/>
              </a:defRPr>
            </a:lvl5pPr>
            <a:lvl6pPr marL="2426086" indent="-220553" defTabSz="955731" eaLnBrk="0" fontAlgn="base" hangingPunct="0">
              <a:spcBef>
                <a:spcPct val="30000"/>
              </a:spcBef>
              <a:spcAft>
                <a:spcPct val="0"/>
              </a:spcAft>
              <a:defRPr sz="1200">
                <a:solidFill>
                  <a:schemeClr val="tx1"/>
                </a:solidFill>
                <a:latin typeface="Arial" charset="0"/>
                <a:ea typeface="ＭＳ Ｐゴシック" pitchFamily="34" charset="-128"/>
                <a:cs typeface="Arial" charset="0"/>
              </a:defRPr>
            </a:lvl6pPr>
            <a:lvl7pPr marL="2867193" indent="-220553" defTabSz="955731" eaLnBrk="0" fontAlgn="base" hangingPunct="0">
              <a:spcBef>
                <a:spcPct val="30000"/>
              </a:spcBef>
              <a:spcAft>
                <a:spcPct val="0"/>
              </a:spcAft>
              <a:defRPr sz="1200">
                <a:solidFill>
                  <a:schemeClr val="tx1"/>
                </a:solidFill>
                <a:latin typeface="Arial" charset="0"/>
                <a:ea typeface="ＭＳ Ｐゴシック" pitchFamily="34" charset="-128"/>
                <a:cs typeface="Arial" charset="0"/>
              </a:defRPr>
            </a:lvl7pPr>
            <a:lvl8pPr marL="3308299" indent="-220553" defTabSz="955731" eaLnBrk="0" fontAlgn="base" hangingPunct="0">
              <a:spcBef>
                <a:spcPct val="30000"/>
              </a:spcBef>
              <a:spcAft>
                <a:spcPct val="0"/>
              </a:spcAft>
              <a:defRPr sz="1200">
                <a:solidFill>
                  <a:schemeClr val="tx1"/>
                </a:solidFill>
                <a:latin typeface="Arial" charset="0"/>
                <a:ea typeface="ＭＳ Ｐゴシック" pitchFamily="34" charset="-128"/>
                <a:cs typeface="Arial" charset="0"/>
              </a:defRPr>
            </a:lvl8pPr>
            <a:lvl9pPr marL="3749406" indent="-220553" defTabSz="955731" eaLnBrk="0" fontAlgn="base" hangingPunct="0">
              <a:spcBef>
                <a:spcPct val="30000"/>
              </a:spcBef>
              <a:spcAft>
                <a:spcPct val="0"/>
              </a:spcAft>
              <a:defRPr sz="1200">
                <a:solidFill>
                  <a:schemeClr val="tx1"/>
                </a:solidFill>
                <a:latin typeface="Arial" charset="0"/>
                <a:ea typeface="ＭＳ Ｐゴシック" pitchFamily="34" charset="-128"/>
                <a:cs typeface="Arial" charset="0"/>
              </a:defRPr>
            </a:lvl9pPr>
          </a:lstStyle>
          <a:p>
            <a:pPr eaLnBrk="1" hangingPunct="1">
              <a:spcBef>
                <a:spcPct val="0"/>
              </a:spcBef>
            </a:pPr>
            <a:fld id="{8969978D-682A-4A61-90DB-23DD36EB53FB}" type="slidenum">
              <a:rPr lang="fr-FR" altLang="fr-FR" sz="1300"/>
              <a:pPr eaLnBrk="1" hangingPunct="1">
                <a:spcBef>
                  <a:spcPct val="0"/>
                </a:spcBef>
              </a:pPr>
              <a:t>15</a:t>
            </a:fld>
            <a:endParaRPr lang="fr-FR" altLang="fr-FR" sz="1300"/>
          </a:p>
        </p:txBody>
      </p:sp>
      <p:sp>
        <p:nvSpPr>
          <p:cNvPr id="36867" name="Rectangle 2"/>
          <p:cNvSpPr>
            <a:spLocks noGrp="1" noRot="1" noChangeAspect="1" noChangeArrowheads="1" noTextEdit="1"/>
          </p:cNvSpPr>
          <p:nvPr>
            <p:ph type="sldImg"/>
          </p:nvPr>
        </p:nvSpPr>
        <p:spPr>
          <a:xfrm>
            <a:off x="917575" y="744538"/>
            <a:ext cx="4962525" cy="3722687"/>
          </a:xfrm>
          <a:ln/>
        </p:spPr>
      </p:sp>
      <p:sp>
        <p:nvSpPr>
          <p:cNvPr id="36868" name="Rectangle 3"/>
          <p:cNvSpPr>
            <a:spLocks noGrp="1" noChangeArrowheads="1"/>
          </p:cNvSpPr>
          <p:nvPr>
            <p:ph type="body" idx="1"/>
          </p:nvPr>
        </p:nvSpPr>
        <p:spPr>
          <a:xfrm>
            <a:off x="679464" y="4714653"/>
            <a:ext cx="5438748" cy="446675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lnSpc>
                <a:spcPct val="130000"/>
              </a:lnSpc>
            </a:pPr>
            <a:r>
              <a:rPr lang="de-AT" altLang="fr-FR">
                <a:ea typeface="ＭＳ Ｐゴシック" pitchFamily="34" charset="-128"/>
              </a:rPr>
              <a:t>New drugs pl</a:t>
            </a:r>
            <a:r>
              <a:rPr lang="de-DE" altLang="fr-FR">
                <a:ea typeface="ＭＳ Ｐゴシック" pitchFamily="34" charset="-128"/>
              </a:rPr>
              <a:t>aced </a:t>
            </a:r>
            <a:r>
              <a:rPr lang="de-AT" altLang="fr-FR">
                <a:ea typeface="ＭＳ Ｐゴシック" pitchFamily="34" charset="-128"/>
              </a:rPr>
              <a:t>in the algorithm </a:t>
            </a:r>
          </a:p>
          <a:p>
            <a:pPr algn="just" eaLnBrk="1" hangingPunct="1">
              <a:lnSpc>
                <a:spcPct val="130000"/>
              </a:lnSpc>
            </a:pPr>
            <a:endParaRPr lang="de-DE" altLang="fr-FR">
              <a:ea typeface="ＭＳ Ｐゴシック" pitchFamily="34" charset="-128"/>
            </a:endParaRPr>
          </a:p>
          <a:p>
            <a:pPr algn="just" eaLnBrk="1" hangingPunct="1">
              <a:lnSpc>
                <a:spcPct val="130000"/>
              </a:lnSpc>
            </a:pPr>
            <a:r>
              <a:rPr lang="de-AT" altLang="fr-FR">
                <a:ea typeface="ＭＳ Ｐゴシック" pitchFamily="34" charset="-128"/>
              </a:rPr>
              <a:t>Decisions taken reflect a balance of efficacy and long-term safety data with costs</a:t>
            </a:r>
            <a:r>
              <a:rPr lang="en-GB" altLang="fr-FR">
                <a:ea typeface="ＭＳ Ｐゴシック" pitchFamily="34" charset="-128"/>
              </a:rPr>
              <a:t> </a:t>
            </a:r>
          </a:p>
          <a:p>
            <a:pPr algn="just" eaLnBrk="1" hangingPunct="1">
              <a:lnSpc>
                <a:spcPct val="130000"/>
              </a:lnSpc>
            </a:pPr>
            <a:endParaRPr lang="en-GB" altLang="fr-FR">
              <a:ea typeface="ＭＳ Ｐゴシック" pitchFamily="34" charset="-128"/>
            </a:endParaRPr>
          </a:p>
          <a:p>
            <a:pPr eaLnBrk="1" hangingPunct="1">
              <a:lnSpc>
                <a:spcPct val="110000"/>
              </a:lnSpc>
            </a:pPr>
            <a:r>
              <a:rPr lang="nl-NL" altLang="fr-FR">
                <a:ea typeface="ＭＳ Ｐゴシック" pitchFamily="34" charset="-128"/>
              </a:rPr>
              <a:t>More long-term data needed on the new drugs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5731" eaLnBrk="0" hangingPunct="0">
              <a:spcBef>
                <a:spcPct val="30000"/>
              </a:spcBef>
              <a:defRPr sz="1200">
                <a:solidFill>
                  <a:schemeClr val="tx1"/>
                </a:solidFill>
                <a:latin typeface="Arial" charset="0"/>
                <a:ea typeface="ＭＳ Ｐゴシック" pitchFamily="34" charset="-128"/>
                <a:cs typeface="Arial" charset="0"/>
              </a:defRPr>
            </a:lvl1pPr>
            <a:lvl2pPr marL="716798" indent="-275692" defTabSz="955731" eaLnBrk="0" hangingPunct="0">
              <a:spcBef>
                <a:spcPct val="30000"/>
              </a:spcBef>
              <a:defRPr sz="1200">
                <a:solidFill>
                  <a:schemeClr val="tx1"/>
                </a:solidFill>
                <a:latin typeface="Arial" charset="0"/>
                <a:ea typeface="ＭＳ Ｐゴシック" pitchFamily="34" charset="-128"/>
                <a:cs typeface="Arial" charset="0"/>
              </a:defRPr>
            </a:lvl2pPr>
            <a:lvl3pPr marL="1102766" indent="-220553" defTabSz="955731" eaLnBrk="0" hangingPunct="0">
              <a:spcBef>
                <a:spcPct val="30000"/>
              </a:spcBef>
              <a:defRPr sz="1200">
                <a:solidFill>
                  <a:schemeClr val="tx1"/>
                </a:solidFill>
                <a:latin typeface="Arial" charset="0"/>
                <a:ea typeface="ＭＳ Ｐゴシック" pitchFamily="34" charset="-128"/>
                <a:cs typeface="Arial" charset="0"/>
              </a:defRPr>
            </a:lvl3pPr>
            <a:lvl4pPr marL="1543873" indent="-220553" defTabSz="955731" eaLnBrk="0" hangingPunct="0">
              <a:spcBef>
                <a:spcPct val="30000"/>
              </a:spcBef>
              <a:defRPr sz="1200">
                <a:solidFill>
                  <a:schemeClr val="tx1"/>
                </a:solidFill>
                <a:latin typeface="Arial" charset="0"/>
                <a:ea typeface="ＭＳ Ｐゴシック" pitchFamily="34" charset="-128"/>
                <a:cs typeface="Arial" charset="0"/>
              </a:defRPr>
            </a:lvl4pPr>
            <a:lvl5pPr marL="1984980" indent="-220553" defTabSz="955731" eaLnBrk="0" hangingPunct="0">
              <a:spcBef>
                <a:spcPct val="30000"/>
              </a:spcBef>
              <a:defRPr sz="1200">
                <a:solidFill>
                  <a:schemeClr val="tx1"/>
                </a:solidFill>
                <a:latin typeface="Arial" charset="0"/>
                <a:ea typeface="ＭＳ Ｐゴシック" pitchFamily="34" charset="-128"/>
                <a:cs typeface="Arial" charset="0"/>
              </a:defRPr>
            </a:lvl5pPr>
            <a:lvl6pPr marL="2426086" indent="-220553" defTabSz="955731" eaLnBrk="0" fontAlgn="base" hangingPunct="0">
              <a:spcBef>
                <a:spcPct val="30000"/>
              </a:spcBef>
              <a:spcAft>
                <a:spcPct val="0"/>
              </a:spcAft>
              <a:defRPr sz="1200">
                <a:solidFill>
                  <a:schemeClr val="tx1"/>
                </a:solidFill>
                <a:latin typeface="Arial" charset="0"/>
                <a:ea typeface="ＭＳ Ｐゴシック" pitchFamily="34" charset="-128"/>
                <a:cs typeface="Arial" charset="0"/>
              </a:defRPr>
            </a:lvl6pPr>
            <a:lvl7pPr marL="2867193" indent="-220553" defTabSz="955731" eaLnBrk="0" fontAlgn="base" hangingPunct="0">
              <a:spcBef>
                <a:spcPct val="30000"/>
              </a:spcBef>
              <a:spcAft>
                <a:spcPct val="0"/>
              </a:spcAft>
              <a:defRPr sz="1200">
                <a:solidFill>
                  <a:schemeClr val="tx1"/>
                </a:solidFill>
                <a:latin typeface="Arial" charset="0"/>
                <a:ea typeface="ＭＳ Ｐゴシック" pitchFamily="34" charset="-128"/>
                <a:cs typeface="Arial" charset="0"/>
              </a:defRPr>
            </a:lvl7pPr>
            <a:lvl8pPr marL="3308299" indent="-220553" defTabSz="955731" eaLnBrk="0" fontAlgn="base" hangingPunct="0">
              <a:spcBef>
                <a:spcPct val="30000"/>
              </a:spcBef>
              <a:spcAft>
                <a:spcPct val="0"/>
              </a:spcAft>
              <a:defRPr sz="1200">
                <a:solidFill>
                  <a:schemeClr val="tx1"/>
                </a:solidFill>
                <a:latin typeface="Arial" charset="0"/>
                <a:ea typeface="ＭＳ Ｐゴシック" pitchFamily="34" charset="-128"/>
                <a:cs typeface="Arial" charset="0"/>
              </a:defRPr>
            </a:lvl8pPr>
            <a:lvl9pPr marL="3749406" indent="-220553" defTabSz="955731" eaLnBrk="0" fontAlgn="base" hangingPunct="0">
              <a:spcBef>
                <a:spcPct val="30000"/>
              </a:spcBef>
              <a:spcAft>
                <a:spcPct val="0"/>
              </a:spcAft>
              <a:defRPr sz="1200">
                <a:solidFill>
                  <a:schemeClr val="tx1"/>
                </a:solidFill>
                <a:latin typeface="Arial" charset="0"/>
                <a:ea typeface="ＭＳ Ｐゴシック" pitchFamily="34" charset="-128"/>
                <a:cs typeface="Arial" charset="0"/>
              </a:defRPr>
            </a:lvl9pPr>
          </a:lstStyle>
          <a:p>
            <a:pPr eaLnBrk="1" hangingPunct="1">
              <a:spcBef>
                <a:spcPct val="0"/>
              </a:spcBef>
            </a:pPr>
            <a:fld id="{73E96871-BEE2-43BA-80EA-D9206DA2F981}" type="slidenum">
              <a:rPr lang="fr-FR" altLang="fr-FR" sz="1300"/>
              <a:pPr eaLnBrk="1" hangingPunct="1">
                <a:spcBef>
                  <a:spcPct val="0"/>
                </a:spcBef>
              </a:pPr>
              <a:t>16</a:t>
            </a:fld>
            <a:endParaRPr lang="fr-FR" altLang="fr-FR" sz="1300"/>
          </a:p>
        </p:txBody>
      </p:sp>
      <p:sp>
        <p:nvSpPr>
          <p:cNvPr id="28675" name="Rectangle 2"/>
          <p:cNvSpPr>
            <a:spLocks noGrp="1" noRot="1" noChangeAspect="1" noChangeArrowheads="1" noTextEdit="1"/>
          </p:cNvSpPr>
          <p:nvPr>
            <p:ph type="sldImg"/>
          </p:nvPr>
        </p:nvSpPr>
        <p:spPr>
          <a:xfrm>
            <a:off x="917575" y="744538"/>
            <a:ext cx="4962525" cy="3722687"/>
          </a:xfrm>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ver">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29/08/2018</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en-US" noProof="0"/>
              <a:t>Click to edit Master title style</a:t>
            </a:r>
            <a:endParaRPr lang="en-GB" noProof="0" dirty="0"/>
          </a:p>
        </p:txBody>
      </p:sp>
      <p:pic>
        <p:nvPicPr>
          <p:cNvPr id="14"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de-AT"/>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de-AT"/>
          </a:p>
        </p:txBody>
      </p:sp>
      <p:sp>
        <p:nvSpPr>
          <p:cNvPr id="6" name="Rectangle 6"/>
          <p:cNvSpPr>
            <a:spLocks noGrp="1" noChangeArrowheads="1"/>
          </p:cNvSpPr>
          <p:nvPr>
            <p:ph type="sldNum" sz="quarter" idx="12"/>
          </p:nvPr>
        </p:nvSpPr>
        <p:spPr>
          <a:ln/>
        </p:spPr>
        <p:txBody>
          <a:bodyPr/>
          <a:lstStyle>
            <a:lvl1pPr>
              <a:defRPr/>
            </a:lvl1pPr>
          </a:lstStyle>
          <a:p>
            <a:pPr>
              <a:defRPr/>
            </a:pPr>
            <a:fld id="{E4D99EF9-408C-47FB-8964-42C63E8C8048}" type="slidenum">
              <a:rPr lang="de-AT"/>
              <a:pPr>
                <a:defRPr/>
              </a:pPr>
              <a:t>‹#›</a:t>
            </a:fld>
            <a:endParaRPr lang="de-AT"/>
          </a:p>
        </p:txBody>
      </p:sp>
    </p:spTree>
    <p:extLst>
      <p:ext uri="{BB962C8B-B14F-4D97-AF65-F5344CB8AC3E}">
        <p14:creationId xmlns:p14="http://schemas.microsoft.com/office/powerpoint/2010/main" val="697229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de-AT"/>
          </a:p>
        </p:txBody>
      </p:sp>
      <p:sp>
        <p:nvSpPr>
          <p:cNvPr id="3"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de-AT"/>
          </a:p>
        </p:txBody>
      </p:sp>
      <p:sp>
        <p:nvSpPr>
          <p:cNvPr id="4" name="Rectangle 6"/>
          <p:cNvSpPr>
            <a:spLocks noGrp="1" noChangeArrowheads="1"/>
          </p:cNvSpPr>
          <p:nvPr>
            <p:ph type="sldNum" sz="quarter" idx="12"/>
          </p:nvPr>
        </p:nvSpPr>
        <p:spPr>
          <a:ln/>
        </p:spPr>
        <p:txBody>
          <a:bodyPr/>
          <a:lstStyle>
            <a:lvl1pPr>
              <a:defRPr/>
            </a:lvl1pPr>
          </a:lstStyle>
          <a:p>
            <a:pPr>
              <a:defRPr/>
            </a:pPr>
            <a:fld id="{CC58CC5F-13D0-4385-974C-72912937A72C}" type="slidenum">
              <a:rPr lang="de-AT"/>
              <a:pPr>
                <a:defRPr/>
              </a:pPr>
              <a:t>‹#›</a:t>
            </a:fld>
            <a:endParaRPr lang="de-AT"/>
          </a:p>
        </p:txBody>
      </p:sp>
    </p:spTree>
    <p:extLst>
      <p:ext uri="{BB962C8B-B14F-4D97-AF65-F5344CB8AC3E}">
        <p14:creationId xmlns:p14="http://schemas.microsoft.com/office/powerpoint/2010/main" val="29688089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485775"/>
            <a:ext cx="9144000" cy="114300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457200" y="177165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77165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de-AT"/>
          </a:p>
        </p:txBody>
      </p:sp>
      <p:sp>
        <p:nvSpPr>
          <p:cNvPr id="6" name="Footer Placeholder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de-AT"/>
          </a:p>
        </p:txBody>
      </p:sp>
      <p:sp>
        <p:nvSpPr>
          <p:cNvPr id="7" name="Rectangle 6"/>
          <p:cNvSpPr>
            <a:spLocks noGrp="1" noChangeArrowheads="1"/>
          </p:cNvSpPr>
          <p:nvPr>
            <p:ph type="sldNum" sz="quarter" idx="12"/>
          </p:nvPr>
        </p:nvSpPr>
        <p:spPr>
          <a:ln/>
        </p:spPr>
        <p:txBody>
          <a:bodyPr/>
          <a:lstStyle>
            <a:lvl1pPr>
              <a:defRPr/>
            </a:lvl1pPr>
          </a:lstStyle>
          <a:p>
            <a:pPr>
              <a:defRPr/>
            </a:pPr>
            <a:fld id="{87A1D64A-5744-46D1-8721-5F45A6A5A685}" type="slidenum">
              <a:rPr lang="de-AT"/>
              <a:pPr>
                <a:defRPr/>
              </a:pPr>
              <a:t>‹#›</a:t>
            </a:fld>
            <a:endParaRPr lang="de-AT"/>
          </a:p>
        </p:txBody>
      </p:sp>
    </p:spTree>
    <p:extLst>
      <p:ext uri="{BB962C8B-B14F-4D97-AF65-F5344CB8AC3E}">
        <p14:creationId xmlns:p14="http://schemas.microsoft.com/office/powerpoint/2010/main" val="2489277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485775"/>
            <a:ext cx="9144000" cy="1143000"/>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457200" y="177165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de-AT"/>
          </a:p>
        </p:txBody>
      </p:sp>
      <p:sp>
        <p:nvSpPr>
          <p:cNvPr id="5"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de-AT"/>
          </a:p>
        </p:txBody>
      </p:sp>
      <p:sp>
        <p:nvSpPr>
          <p:cNvPr id="6" name="Rectangle 6"/>
          <p:cNvSpPr>
            <a:spLocks noGrp="1" noChangeArrowheads="1"/>
          </p:cNvSpPr>
          <p:nvPr>
            <p:ph type="sldNum" sz="quarter" idx="12"/>
          </p:nvPr>
        </p:nvSpPr>
        <p:spPr>
          <a:ln/>
        </p:spPr>
        <p:txBody>
          <a:bodyPr/>
          <a:lstStyle>
            <a:lvl1pPr>
              <a:defRPr/>
            </a:lvl1pPr>
          </a:lstStyle>
          <a:p>
            <a:pPr>
              <a:defRPr/>
            </a:pPr>
            <a:fld id="{80358262-F6CD-4668-8051-27F4497526CB}" type="slidenum">
              <a:rPr lang="de-AT"/>
              <a:pPr>
                <a:defRPr/>
              </a:pPr>
              <a:t>‹#›</a:t>
            </a:fld>
            <a:endParaRPr lang="de-AT"/>
          </a:p>
        </p:txBody>
      </p:sp>
    </p:spTree>
    <p:extLst>
      <p:ext uri="{BB962C8B-B14F-4D97-AF65-F5344CB8AC3E}">
        <p14:creationId xmlns:p14="http://schemas.microsoft.com/office/powerpoint/2010/main" val="13137928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3"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r>
              <a:rPr lang="de-DE"/>
              <a:t>25.08.2016</a:t>
            </a:r>
            <a:endParaRPr lang="de-AT"/>
          </a:p>
        </p:txBody>
      </p:sp>
      <p:sp>
        <p:nvSpPr>
          <p:cNvPr id="4"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r>
              <a:rPr lang="de-AT"/>
              <a:t>Test</a:t>
            </a:r>
          </a:p>
        </p:txBody>
      </p:sp>
      <p:sp>
        <p:nvSpPr>
          <p:cNvPr id="5"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099CC21B-5B9B-4BC6-92C2-9C183EBB54C4}" type="slidenum">
              <a:rPr lang="de-AT"/>
              <a:pPr>
                <a:defRPr/>
              </a:pPr>
              <a:t>‹#›</a:t>
            </a:fld>
            <a:endParaRPr lang="de-AT"/>
          </a:p>
        </p:txBody>
      </p:sp>
      <p:sp>
        <p:nvSpPr>
          <p:cNvPr id="7" name="Title 1"/>
          <p:cNvSpPr>
            <a:spLocks noGrp="1"/>
          </p:cNvSpPr>
          <p:nvPr>
            <p:ph type="title"/>
          </p:nvPr>
        </p:nvSpPr>
        <p:spPr>
          <a:xfrm>
            <a:off x="0" y="331200"/>
            <a:ext cx="9144000" cy="770400"/>
          </a:xfrm>
          <a:prstGeom prst="rect">
            <a:avLst/>
          </a:prstGeom>
        </p:spPr>
        <p:txBody>
          <a:bodyPr/>
          <a:lstStyle>
            <a:lvl1pPr>
              <a:defRPr sz="2800"/>
            </a:lvl1pPr>
          </a:lstStyle>
          <a:p>
            <a:r>
              <a:rPr lang="en-US" dirty="0"/>
              <a:t>Click to edit Master title style</a:t>
            </a:r>
            <a:endParaRPr lang="en-GB" dirty="0"/>
          </a:p>
        </p:txBody>
      </p:sp>
    </p:spTree>
    <p:extLst>
      <p:ext uri="{BB962C8B-B14F-4D97-AF65-F5344CB8AC3E}">
        <p14:creationId xmlns:p14="http://schemas.microsoft.com/office/powerpoint/2010/main" val="7526676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g graphics">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66928" y="315366"/>
            <a:ext cx="8334171" cy="634545"/>
          </a:xfrm>
          <a:prstGeom prst="rect">
            <a:avLst/>
          </a:prstGeom>
        </p:spPr>
        <p:txBody>
          <a:bodyPr/>
          <a:lstStyle>
            <a:lvl1pPr algn="l">
              <a:defRPr sz="2800" b="0">
                <a:solidFill>
                  <a:srgbClr val="0056B9"/>
                </a:solidFill>
              </a:defRPr>
            </a:lvl1pPr>
          </a:lstStyle>
          <a:p>
            <a:r>
              <a:rPr lang="en-GB" noProof="0" dirty="0"/>
              <a:t>Title</a:t>
            </a:r>
          </a:p>
        </p:txBody>
      </p:sp>
      <p:sp>
        <p:nvSpPr>
          <p:cNvPr id="4" name="Content Placeholder 3"/>
          <p:cNvSpPr>
            <a:spLocks noGrp="1" noChangeArrowheads="1"/>
          </p:cNvSpPr>
          <p:nvPr>
            <p:ph idx="1"/>
          </p:nvPr>
        </p:nvSpPr>
        <p:spPr bwMode="auto">
          <a:xfrm>
            <a:off x="466929" y="1207698"/>
            <a:ext cx="8334171" cy="5313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sz="1200">
                <a:solidFill>
                  <a:schemeClr val="bg2">
                    <a:lumMod val="50000"/>
                  </a:schemeClr>
                </a:solidFill>
                <a:latin typeface="Arial" panose="020B0604020202020204" pitchFamily="34" charset="0"/>
                <a:cs typeface="Arial" panose="020B0604020202020204" pitchFamily="34" charset="0"/>
              </a:defRPr>
            </a:lvl1pPr>
          </a:lstStyle>
          <a:p>
            <a:pPr lvl="0"/>
            <a:r>
              <a:rPr lang="en-GB" noProof="0" dirty="0"/>
              <a:t>Click to edit Master text styles</a:t>
            </a:r>
          </a:p>
        </p:txBody>
      </p:sp>
    </p:spTree>
    <p:extLst>
      <p:ext uri="{BB962C8B-B14F-4D97-AF65-F5344CB8AC3E}">
        <p14:creationId xmlns:p14="http://schemas.microsoft.com/office/powerpoint/2010/main" val="25244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2" name="Agrupar 20"/>
          <p:cNvGrpSpPr/>
          <p:nvPr userDrawn="1"/>
        </p:nvGrpSpPr>
        <p:grpSpPr>
          <a:xfrm>
            <a:off x="641250" y="3619975"/>
            <a:ext cx="1400770" cy="211662"/>
            <a:chOff x="348640" y="2182281"/>
            <a:chExt cx="1400770" cy="211662"/>
          </a:xfrm>
        </p:grpSpPr>
        <p:sp>
          <p:nvSpPr>
            <p:cNvPr id="13"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4"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5"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6"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ver">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ver">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n-GB" noProof="0" dirty="0"/>
              <a:t>Title</a:t>
            </a:r>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pPr/>
              <a:t>29/08/2018</a:t>
            </a:fld>
            <a:endParaRPr lang="en-US" dirty="0"/>
          </a:p>
        </p:txBody>
      </p:sp>
    </p:spTree>
    <p:extLst>
      <p:ext uri="{BB962C8B-B14F-4D97-AF65-F5344CB8AC3E}">
        <p14:creationId xmlns:p14="http://schemas.microsoft.com/office/powerpoint/2010/main"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Only picture">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pPr/>
              <a:t>29/08/2018</a:t>
            </a:fld>
            <a:endParaRPr lang="en-US" dirty="0"/>
          </a:p>
        </p:txBody>
      </p:sp>
    </p:spTree>
    <p:extLst>
      <p:ext uri="{BB962C8B-B14F-4D97-AF65-F5344CB8AC3E}">
        <p14:creationId xmlns:p14="http://schemas.microsoft.com/office/powerpoint/2010/main"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n-GB" noProof="0" dirty="0"/>
              <a:t>Title</a:t>
            </a:r>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pPr/>
              <a:t>29/08/2018</a:t>
            </a:fld>
            <a:endParaRPr lang="en-US" dirty="0"/>
          </a:p>
        </p:txBody>
      </p:sp>
    </p:spTree>
    <p:extLst>
      <p:ext uri="{BB962C8B-B14F-4D97-AF65-F5344CB8AC3E}">
        <p14:creationId xmlns:p14="http://schemas.microsoft.com/office/powerpoint/2010/main"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pPr/>
              <a:t>29/08/2018</a:t>
            </a:fld>
            <a:endParaRPr lang="en-US" dirty="0"/>
          </a:p>
        </p:txBody>
      </p:sp>
    </p:spTree>
    <p:extLst>
      <p:ext uri="{BB962C8B-B14F-4D97-AF65-F5344CB8AC3E}">
        <p14:creationId xmlns:p14="http://schemas.microsoft.com/office/powerpoint/2010/main" val="188472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pPr/>
              <a:t>29/08/2018</a:t>
            </a:fld>
            <a:endParaRPr lang="en-US" dirty="0"/>
          </a:p>
        </p:txBody>
      </p:sp>
      <p:pic>
        <p:nvPicPr>
          <p:cNvPr id="2" name="Imagen 1" descr="Logo Eular RGB.png"/>
          <p:cNvPicPr>
            <a:picLocks noChangeAspect="1"/>
          </p:cNvPicPr>
          <p:nvPr/>
        </p:nvPicPr>
        <p:blipFill>
          <a:blip r:embed="rId16" cstate="email">
            <a:extLst>
              <a:ext uri="{28A0092B-C50C-407E-A947-70E740481C1C}">
                <a14:useLocalDpi xmlns:a14="http://schemas.microsoft.com/office/drawing/2010/main" val="0"/>
              </a:ext>
            </a:extLst>
          </a:blip>
          <a:stretch>
            <a:fillRect/>
          </a:stretch>
        </p:blipFill>
        <p:spPr>
          <a:xfrm>
            <a:off x="7203144"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a:ex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 id="2147483890" r:id="rId10"/>
    <p:sldLayoutId id="2147483891" r:id="rId11"/>
    <p:sldLayoutId id="2147483892" r:id="rId12"/>
    <p:sldLayoutId id="2147483893" r:id="rId13"/>
    <p:sldLayoutId id="2147483894" r:id="rId14"/>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p:titleStyle>
    <p:bodyStyle>
      <a:lvl1pPr marL="342900" indent="-3429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270351"/>
      </p:ext>
    </p:extLst>
  </p:cSld>
  <p:clrMap bg1="lt1" tx1="dk1" bg2="lt2" tx2="dk2" accent1="accent1" accent2="accent2" accent3="accent3" accent4="accent4" accent5="accent5" accent6="accent6" hlink="hlink" folHlink="folHlink"/>
  <p:sldLayoutIdLst>
    <p:sldLayoutId id="21474838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vmlDrawing" Target="../drawings/vmlDrawing5.vml"/><Relationship Id="rId5" Type="http://schemas.openxmlformats.org/officeDocument/2006/relationships/image" Target="../media/image10.png"/><Relationship Id="rId4" Type="http://schemas.openxmlformats.org/officeDocument/2006/relationships/oleObject" Target="../embeddings/oleObject19.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vmlDrawing" Target="../drawings/vmlDrawing1.vml"/><Relationship Id="rId5" Type="http://schemas.openxmlformats.org/officeDocument/2006/relationships/image" Target="../media/image10.png"/><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vmlDrawing" Target="../drawings/vmlDrawing2.vml"/><Relationship Id="rId5" Type="http://schemas.openxmlformats.org/officeDocument/2006/relationships/image" Target="../media/image10.png"/><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vmlDrawing" Target="../drawings/vmlDrawing3.vml"/><Relationship Id="rId5" Type="http://schemas.openxmlformats.org/officeDocument/2006/relationships/image" Target="../media/image10.png"/><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7.bin"/><Relationship Id="rId13" Type="http://schemas.openxmlformats.org/officeDocument/2006/relationships/oleObject" Target="../embeddings/oleObject12.bin"/><Relationship Id="rId18" Type="http://schemas.openxmlformats.org/officeDocument/2006/relationships/oleObject" Target="../embeddings/oleObject17.bin"/><Relationship Id="rId3" Type="http://schemas.openxmlformats.org/officeDocument/2006/relationships/oleObject" Target="../embeddings/oleObject4.bin"/><Relationship Id="rId7" Type="http://schemas.openxmlformats.org/officeDocument/2006/relationships/image" Target="../media/image12.emf"/><Relationship Id="rId12" Type="http://schemas.openxmlformats.org/officeDocument/2006/relationships/oleObject" Target="../embeddings/oleObject11.bin"/><Relationship Id="rId17" Type="http://schemas.openxmlformats.org/officeDocument/2006/relationships/oleObject" Target="../embeddings/oleObject16.bin"/><Relationship Id="rId2" Type="http://schemas.openxmlformats.org/officeDocument/2006/relationships/slideLayout" Target="../slideLayouts/slideLayout10.xml"/><Relationship Id="rId16" Type="http://schemas.openxmlformats.org/officeDocument/2006/relationships/oleObject" Target="../embeddings/oleObject15.bin"/><Relationship Id="rId1" Type="http://schemas.openxmlformats.org/officeDocument/2006/relationships/vmlDrawing" Target="../drawings/vmlDrawing4.vml"/><Relationship Id="rId6" Type="http://schemas.openxmlformats.org/officeDocument/2006/relationships/oleObject" Target="../embeddings/oleObject6.bin"/><Relationship Id="rId11" Type="http://schemas.openxmlformats.org/officeDocument/2006/relationships/oleObject" Target="../embeddings/oleObject10.bin"/><Relationship Id="rId5" Type="http://schemas.openxmlformats.org/officeDocument/2006/relationships/oleObject" Target="../embeddings/oleObject5.bin"/><Relationship Id="rId15" Type="http://schemas.openxmlformats.org/officeDocument/2006/relationships/oleObject" Target="../embeddings/oleObject14.bin"/><Relationship Id="rId10" Type="http://schemas.openxmlformats.org/officeDocument/2006/relationships/oleObject" Target="../embeddings/oleObject9.bin"/><Relationship Id="rId19" Type="http://schemas.openxmlformats.org/officeDocument/2006/relationships/oleObject" Target="../embeddings/oleObject18.bin"/><Relationship Id="rId4" Type="http://schemas.openxmlformats.org/officeDocument/2006/relationships/image" Target="../media/image11.emf"/><Relationship Id="rId9" Type="http://schemas.openxmlformats.org/officeDocument/2006/relationships/oleObject" Target="../embeddings/oleObject8.bin"/><Relationship Id="rId14" Type="http://schemas.openxmlformats.org/officeDocument/2006/relationships/oleObject" Target="../embeddings/oleObject13.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32388" y="4075497"/>
            <a:ext cx="7236542" cy="1981863"/>
          </a:xfrm>
        </p:spPr>
        <p:txBody>
          <a:bodyPr/>
          <a:lstStyle/>
          <a:p>
            <a:r>
              <a:rPr lang="de-AT" altLang="fr-FR" dirty="0">
                <a:ea typeface="ＭＳ Ｐゴシック" pitchFamily="34" charset="-128"/>
              </a:rPr>
              <a:t>EULAR </a:t>
            </a:r>
            <a:r>
              <a:rPr lang="de-AT" altLang="fr-FR" dirty="0" err="1">
                <a:ea typeface="ＭＳ Ｐゴシック" pitchFamily="34" charset="-128"/>
              </a:rPr>
              <a:t>recommendations</a:t>
            </a:r>
            <a:r>
              <a:rPr lang="de-AT" altLang="fr-FR" dirty="0">
                <a:ea typeface="ＭＳ Ｐゴシック" pitchFamily="34" charset="-128"/>
              </a:rPr>
              <a:t> </a:t>
            </a:r>
            <a:r>
              <a:rPr lang="de-AT" altLang="fr-FR" dirty="0" err="1">
                <a:ea typeface="ＭＳ Ｐゴシック" pitchFamily="34" charset="-128"/>
              </a:rPr>
              <a:t>for</a:t>
            </a:r>
            <a:r>
              <a:rPr lang="de-AT" altLang="fr-FR" dirty="0">
                <a:ea typeface="ＭＳ Ｐゴシック" pitchFamily="34" charset="-128"/>
              </a:rPr>
              <a:t> </a:t>
            </a:r>
            <a:r>
              <a:rPr lang="de-AT" altLang="fr-FR" dirty="0" err="1">
                <a:ea typeface="ＭＳ Ｐゴシック" pitchFamily="34" charset="-128"/>
              </a:rPr>
              <a:t>the</a:t>
            </a:r>
            <a:r>
              <a:rPr lang="de-AT" altLang="fr-FR" dirty="0">
                <a:ea typeface="ＭＳ Ｐゴシック" pitchFamily="34" charset="-128"/>
              </a:rPr>
              <a:t> </a:t>
            </a:r>
            <a:r>
              <a:rPr lang="de-AT" altLang="fr-FR" dirty="0" err="1">
                <a:ea typeface="ＭＳ Ｐゴシック" pitchFamily="34" charset="-128"/>
              </a:rPr>
              <a:t>management</a:t>
            </a:r>
            <a:r>
              <a:rPr lang="de-AT" altLang="fr-FR" dirty="0">
                <a:ea typeface="ＭＳ Ｐゴシック" pitchFamily="34" charset="-128"/>
              </a:rPr>
              <a:t> </a:t>
            </a:r>
            <a:r>
              <a:rPr lang="de-AT" altLang="fr-FR" dirty="0" err="1">
                <a:ea typeface="ＭＳ Ｐゴシック" pitchFamily="34" charset="-128"/>
              </a:rPr>
              <a:t>of</a:t>
            </a:r>
            <a:r>
              <a:rPr lang="de-AT" altLang="fr-FR" dirty="0">
                <a:ea typeface="ＭＳ Ｐゴシック" pitchFamily="34" charset="-128"/>
              </a:rPr>
              <a:t> </a:t>
            </a:r>
            <a:r>
              <a:rPr lang="de-AT" altLang="fr-FR" dirty="0" err="1">
                <a:ea typeface="ＭＳ Ｐゴシック" pitchFamily="34" charset="-128"/>
              </a:rPr>
              <a:t>psoriatic</a:t>
            </a:r>
            <a:r>
              <a:rPr lang="de-AT" altLang="fr-FR" dirty="0">
                <a:ea typeface="ＭＳ Ｐゴシック" pitchFamily="34" charset="-128"/>
              </a:rPr>
              <a:t> </a:t>
            </a:r>
            <a:r>
              <a:rPr lang="de-AT" altLang="fr-FR" dirty="0" err="1">
                <a:ea typeface="ＭＳ Ｐゴシック" pitchFamily="34" charset="-128"/>
              </a:rPr>
              <a:t>arthritis</a:t>
            </a:r>
            <a:r>
              <a:rPr lang="de-AT" altLang="fr-FR" dirty="0">
                <a:ea typeface="ＭＳ Ｐゴシック" pitchFamily="34" charset="-128"/>
              </a:rPr>
              <a:t>: 2015 update</a:t>
            </a:r>
            <a:br>
              <a:rPr lang="en-GB" dirty="0">
                <a:solidFill>
                  <a:schemeClr val="bg2">
                    <a:lumMod val="50000"/>
                  </a:schemeClr>
                </a:solidFill>
              </a:rPr>
            </a:br>
            <a:br>
              <a:rPr lang="en-GB" dirty="0">
                <a:solidFill>
                  <a:schemeClr val="bg2">
                    <a:lumMod val="50000"/>
                  </a:schemeClr>
                </a:solidFill>
              </a:rPr>
            </a:br>
            <a:br>
              <a:rPr lang="en-GB" dirty="0"/>
            </a:br>
            <a:br>
              <a:rPr lang="en-GB" dirty="0">
                <a:solidFill>
                  <a:srgbClr val="FF0000"/>
                </a:solidFill>
              </a:rPr>
            </a:br>
            <a:br>
              <a:rPr lang="en-GB" dirty="0"/>
            </a:br>
            <a:br>
              <a:rPr lang="en-GB" dirty="0"/>
            </a:br>
            <a:endParaRPr lang="en-GB" dirty="0">
              <a:solidFill>
                <a:schemeClr val="tx1"/>
              </a:solidFill>
            </a:endParaRPr>
          </a:p>
        </p:txBody>
      </p:sp>
    </p:spTree>
    <p:extLst>
      <p:ext uri="{BB962C8B-B14F-4D97-AF65-F5344CB8AC3E}">
        <p14:creationId xmlns:p14="http://schemas.microsoft.com/office/powerpoint/2010/main" val="1533290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TextBox 59"/>
          <p:cNvSpPr txBox="1"/>
          <p:nvPr/>
        </p:nvSpPr>
        <p:spPr>
          <a:xfrm>
            <a:off x="7566025" y="1359553"/>
            <a:ext cx="1403165" cy="474592"/>
          </a:xfrm>
          <a:prstGeom prst="rect">
            <a:avLst/>
          </a:prstGeom>
          <a:noFill/>
          <a:ln w="15875">
            <a:solidFill>
              <a:schemeClr val="accent1"/>
            </a:solidFill>
          </a:ln>
        </p:spPr>
        <p:txBody>
          <a:bodyPr wrap="square" lIns="64008" tIns="128016" rIns="64008" bIns="12802" rtlCol="0" anchor="ctr" anchorCtr="0">
            <a:spAutoFit/>
          </a:bodyPr>
          <a:lstStyle>
            <a:defPPr>
              <a:defRPr lang="en-US"/>
            </a:defPPr>
            <a:lvl1pPr algn="r">
              <a:defRPr sz="1200"/>
            </a:lvl1pPr>
          </a:lstStyle>
          <a:p>
            <a:pPr algn="l">
              <a:lnSpc>
                <a:spcPct val="90000"/>
              </a:lnSpc>
            </a:pPr>
            <a:r>
              <a:rPr lang="en-US" sz="800" dirty="0">
                <a:solidFill>
                  <a:schemeClr val="accent1"/>
                </a:solidFill>
              </a:rPr>
              <a:t>Arthritis without </a:t>
            </a:r>
            <a:br>
              <a:rPr lang="en-US" sz="800" dirty="0">
                <a:solidFill>
                  <a:schemeClr val="accent1"/>
                </a:solidFill>
              </a:rPr>
            </a:br>
            <a:r>
              <a:rPr lang="en-US" sz="800" dirty="0">
                <a:solidFill>
                  <a:schemeClr val="accent1"/>
                </a:solidFill>
              </a:rPr>
              <a:t>adverse prognostic factors**</a:t>
            </a:r>
          </a:p>
        </p:txBody>
      </p:sp>
      <p:sp>
        <p:nvSpPr>
          <p:cNvPr id="59" name="TextBox 58"/>
          <p:cNvSpPr txBox="1"/>
          <p:nvPr/>
        </p:nvSpPr>
        <p:spPr>
          <a:xfrm>
            <a:off x="5102823" y="1359553"/>
            <a:ext cx="1405890" cy="474592"/>
          </a:xfrm>
          <a:prstGeom prst="rect">
            <a:avLst/>
          </a:prstGeom>
          <a:noFill/>
          <a:ln w="15875">
            <a:solidFill>
              <a:schemeClr val="accent1"/>
            </a:solidFill>
          </a:ln>
        </p:spPr>
        <p:txBody>
          <a:bodyPr wrap="square" lIns="64008" tIns="128016" rIns="64008" bIns="12802" rtlCol="0" anchor="ctr" anchorCtr="0">
            <a:spAutoFit/>
          </a:bodyPr>
          <a:lstStyle/>
          <a:p>
            <a:pPr algn="r">
              <a:lnSpc>
                <a:spcPct val="90000"/>
              </a:lnSpc>
            </a:pPr>
            <a:r>
              <a:rPr lang="en-US" sz="800" dirty="0">
                <a:solidFill>
                  <a:schemeClr val="accent1"/>
                </a:solidFill>
              </a:rPr>
              <a:t>Arthritis with </a:t>
            </a:r>
            <a:br>
              <a:rPr lang="en-US" sz="800" dirty="0">
                <a:solidFill>
                  <a:schemeClr val="accent1"/>
                </a:solidFill>
              </a:rPr>
            </a:br>
            <a:r>
              <a:rPr lang="en-US" sz="800" dirty="0">
                <a:solidFill>
                  <a:schemeClr val="accent1"/>
                </a:solidFill>
              </a:rPr>
              <a:t>adverse prognostic factors**</a:t>
            </a:r>
          </a:p>
        </p:txBody>
      </p:sp>
      <p:sp>
        <p:nvSpPr>
          <p:cNvPr id="2" name="Title 1"/>
          <p:cNvSpPr>
            <a:spLocks noGrp="1"/>
          </p:cNvSpPr>
          <p:nvPr>
            <p:ph type="title"/>
          </p:nvPr>
        </p:nvSpPr>
        <p:spPr>
          <a:xfrm>
            <a:off x="501650" y="485775"/>
            <a:ext cx="8353732" cy="790679"/>
          </a:xfrm>
        </p:spPr>
        <p:txBody>
          <a:bodyPr>
            <a:normAutofit/>
          </a:bodyPr>
          <a:lstStyle/>
          <a:p>
            <a:r>
              <a:rPr lang="en-GB" sz="2000" b="1" dirty="0">
                <a:solidFill>
                  <a:srgbClr val="0070C0"/>
                </a:solidFill>
              </a:rPr>
              <a:t>Algorithm for the Management of PsA</a:t>
            </a:r>
            <a:endParaRPr lang="en-US" sz="2000" b="1" dirty="0">
              <a:solidFill>
                <a:srgbClr val="0070C0"/>
              </a:solidFill>
            </a:endParaRPr>
          </a:p>
        </p:txBody>
      </p:sp>
      <p:sp>
        <p:nvSpPr>
          <p:cNvPr id="10" name="Footer Placeholder 7"/>
          <p:cNvSpPr txBox="1">
            <a:spLocks/>
          </p:cNvSpPr>
          <p:nvPr/>
        </p:nvSpPr>
        <p:spPr>
          <a:xfrm>
            <a:off x="501650" y="5877517"/>
            <a:ext cx="8029178" cy="792012"/>
          </a:xfrm>
          <a:prstGeom prst="rect">
            <a:avLst/>
          </a:prstGeom>
        </p:spPr>
        <p:txBody>
          <a:bodyPr vert="horz" wrap="square" lIns="0" tIns="0" rIns="0" bIns="0" rtlCol="0" anchor="b">
            <a:spAutoFit/>
          </a:bodyPr>
          <a:lstStyle>
            <a:defPPr>
              <a:defRPr lang="en-US"/>
            </a:defPPr>
            <a:lvl1pPr>
              <a:defRPr sz="900"/>
            </a:lvl1pPr>
          </a:lstStyle>
          <a:p>
            <a:pPr marL="120015" indent="-120015">
              <a:lnSpc>
                <a:spcPct val="80000"/>
              </a:lnSpc>
              <a:spcBef>
                <a:spcPts val="168"/>
              </a:spcBef>
            </a:pPr>
            <a:r>
              <a:rPr lang="en-US" sz="700" dirty="0">
                <a:solidFill>
                  <a:srgbClr val="000000"/>
                </a:solidFill>
                <a:latin typeface="Arial" panose="020B0604020202020204" pitchFamily="34" charset="0"/>
                <a:cs typeface="Arial" panose="020B0604020202020204" pitchFamily="34" charset="0"/>
              </a:rPr>
              <a:t>*	Because of the variable nature of the disease, not all situations can be covered by this figure.</a:t>
            </a:r>
          </a:p>
          <a:p>
            <a:pPr marL="120015" indent="-120015">
              <a:lnSpc>
                <a:spcPct val="80000"/>
              </a:lnSpc>
              <a:spcBef>
                <a:spcPts val="168"/>
              </a:spcBef>
            </a:pPr>
            <a:r>
              <a:rPr lang="en-US" sz="700" dirty="0">
                <a:solidFill>
                  <a:srgbClr val="000000"/>
                </a:solidFill>
                <a:latin typeface="Arial" panose="020B0604020202020204" pitchFamily="34" charset="0"/>
                <a:cs typeface="Arial" panose="020B0604020202020204" pitchFamily="34" charset="0"/>
              </a:rPr>
              <a:t>**	Active disease, ≥1 tender and inflamed joint; tender </a:t>
            </a:r>
            <a:r>
              <a:rPr lang="en-US" sz="700" dirty="0" err="1">
                <a:solidFill>
                  <a:srgbClr val="000000"/>
                </a:solidFill>
                <a:latin typeface="Arial" panose="020B0604020202020204" pitchFamily="34" charset="0"/>
                <a:cs typeface="Arial" panose="020B0604020202020204" pitchFamily="34" charset="0"/>
              </a:rPr>
              <a:t>enthesis</a:t>
            </a:r>
            <a:r>
              <a:rPr lang="en-US" sz="700" dirty="0">
                <a:solidFill>
                  <a:srgbClr val="000000"/>
                </a:solidFill>
                <a:latin typeface="Arial" panose="020B0604020202020204" pitchFamily="34" charset="0"/>
                <a:cs typeface="Arial" panose="020B0604020202020204" pitchFamily="34" charset="0"/>
              </a:rPr>
              <a:t> point and/or </a:t>
            </a:r>
            <a:r>
              <a:rPr lang="en-US" sz="700" dirty="0" err="1">
                <a:solidFill>
                  <a:srgbClr val="000000"/>
                </a:solidFill>
                <a:latin typeface="Arial" panose="020B0604020202020204" pitchFamily="34" charset="0"/>
                <a:cs typeface="Arial" panose="020B0604020202020204" pitchFamily="34" charset="0"/>
              </a:rPr>
              <a:t>dactylitic</a:t>
            </a:r>
            <a:r>
              <a:rPr lang="en-US" sz="700" dirty="0">
                <a:solidFill>
                  <a:srgbClr val="000000"/>
                </a:solidFill>
                <a:latin typeface="Arial" panose="020B0604020202020204" pitchFamily="34" charset="0"/>
                <a:cs typeface="Arial" panose="020B0604020202020204" pitchFamily="34" charset="0"/>
              </a:rPr>
              <a:t> digit and/or inflammatory back pain; adverse prognostic factors, ≥5 active joints; radiographic damage; elevated acute phase reactants; extraarticular  manifestations, especially </a:t>
            </a:r>
            <a:r>
              <a:rPr lang="en-US" sz="700" dirty="0" err="1">
                <a:solidFill>
                  <a:srgbClr val="000000"/>
                </a:solidFill>
                <a:latin typeface="Arial" panose="020B0604020202020204" pitchFamily="34" charset="0"/>
                <a:cs typeface="Arial" panose="020B0604020202020204" pitchFamily="34" charset="0"/>
              </a:rPr>
              <a:t>dactylitis</a:t>
            </a:r>
            <a:r>
              <a:rPr lang="en-US" sz="700" dirty="0">
                <a:solidFill>
                  <a:srgbClr val="000000"/>
                </a:solidFill>
                <a:latin typeface="Arial" panose="020B0604020202020204" pitchFamily="34" charset="0"/>
                <a:cs typeface="Arial" panose="020B0604020202020204" pitchFamily="34" charset="0"/>
              </a:rPr>
              <a:t>. </a:t>
            </a:r>
          </a:p>
          <a:p>
            <a:pPr marL="120015" indent="-120015">
              <a:lnSpc>
                <a:spcPct val="80000"/>
              </a:lnSpc>
              <a:spcBef>
                <a:spcPts val="168"/>
              </a:spcBef>
            </a:pPr>
            <a:r>
              <a:rPr lang="en-US" sz="700" dirty="0">
                <a:solidFill>
                  <a:srgbClr val="000000"/>
                </a:solidFill>
                <a:latin typeface="Arial" panose="020B0604020202020204" pitchFamily="34" charset="0"/>
                <a:cs typeface="Arial" panose="020B0604020202020204" pitchFamily="34" charset="0"/>
              </a:rPr>
              <a:t>***Treatment target is clinical remission or at least low disease activity.</a:t>
            </a:r>
          </a:p>
          <a:p>
            <a:pPr marL="120015" indent="-120015">
              <a:lnSpc>
                <a:spcPct val="80000"/>
              </a:lnSpc>
              <a:spcBef>
                <a:spcPts val="168"/>
              </a:spcBef>
            </a:pPr>
            <a:r>
              <a:rPr lang="fr-FR" sz="700" kern="0" baseline="30000" dirty="0">
                <a:solidFill>
                  <a:srgbClr val="070605"/>
                </a:solidFill>
                <a:latin typeface="Arial" panose="020B0604020202020204" pitchFamily="34" charset="0"/>
                <a:cs typeface="Arial" panose="020B0604020202020204" pitchFamily="34" charset="0"/>
              </a:rPr>
              <a:t>†	</a:t>
            </a:r>
            <a:r>
              <a:rPr lang="en-US" sz="700" kern="0" dirty="0">
                <a:solidFill>
                  <a:srgbClr val="070605"/>
                </a:solidFill>
                <a:latin typeface="Arial" panose="020B0604020202020204" pitchFamily="34" charset="0"/>
                <a:cs typeface="Arial" panose="020B0604020202020204" pitchFamily="34" charset="0"/>
              </a:rPr>
              <a:t>For patients with peripheral arthritis and inadequate response to ≥1 </a:t>
            </a:r>
            <a:r>
              <a:rPr lang="en-US" sz="700" kern="0" dirty="0" err="1">
                <a:solidFill>
                  <a:srgbClr val="070605"/>
                </a:solidFill>
                <a:latin typeface="Arial" panose="020B0604020202020204" pitchFamily="34" charset="0"/>
                <a:cs typeface="Arial" panose="020B0604020202020204" pitchFamily="34" charset="0"/>
              </a:rPr>
              <a:t>csDMARD</a:t>
            </a:r>
            <a:r>
              <a:rPr lang="en-US" sz="700" kern="0" dirty="0">
                <a:solidFill>
                  <a:srgbClr val="070605"/>
                </a:solidFill>
                <a:latin typeface="Arial" panose="020B0604020202020204" pitchFamily="34" charset="0"/>
                <a:cs typeface="Arial" panose="020B0604020202020204" pitchFamily="34" charset="0"/>
              </a:rPr>
              <a:t>, in whom TNF inhibitors are not appropriate. With predominant spinal involvement, active </a:t>
            </a:r>
            <a:r>
              <a:rPr lang="en-US" sz="700" kern="0" dirty="0" err="1">
                <a:solidFill>
                  <a:srgbClr val="070605"/>
                </a:solidFill>
                <a:latin typeface="Arial" panose="020B0604020202020204" pitchFamily="34" charset="0"/>
                <a:cs typeface="Arial" panose="020B0604020202020204" pitchFamily="34" charset="0"/>
              </a:rPr>
              <a:t>enthesitis</a:t>
            </a:r>
            <a:r>
              <a:rPr lang="en-US" sz="700" kern="0" dirty="0">
                <a:solidFill>
                  <a:srgbClr val="070605"/>
                </a:solidFill>
                <a:latin typeface="Arial" panose="020B0604020202020204" pitchFamily="34" charset="0"/>
                <a:cs typeface="Arial" panose="020B0604020202020204" pitchFamily="34" charset="0"/>
              </a:rPr>
              <a:t>, and/or </a:t>
            </a:r>
            <a:r>
              <a:rPr lang="en-US" sz="700" kern="0" dirty="0" err="1">
                <a:solidFill>
                  <a:srgbClr val="070605"/>
                </a:solidFill>
                <a:latin typeface="Arial" panose="020B0604020202020204" pitchFamily="34" charset="0"/>
                <a:cs typeface="Arial" panose="020B0604020202020204" pitchFamily="34" charset="0"/>
              </a:rPr>
              <a:t>dactylitis</a:t>
            </a:r>
            <a:r>
              <a:rPr lang="en-US" sz="700" kern="0" dirty="0">
                <a:solidFill>
                  <a:srgbClr val="070605"/>
                </a:solidFill>
                <a:latin typeface="Arial" panose="020B0604020202020204" pitchFamily="34" charset="0"/>
                <a:cs typeface="Arial" panose="020B0604020202020204" pitchFamily="34" charset="0"/>
              </a:rPr>
              <a:t>, no </a:t>
            </a:r>
            <a:r>
              <a:rPr lang="en-US" sz="700" kern="0" dirty="0" err="1">
                <a:solidFill>
                  <a:srgbClr val="070605"/>
                </a:solidFill>
                <a:latin typeface="Arial" panose="020B0604020202020204" pitchFamily="34" charset="0"/>
                <a:cs typeface="Arial" panose="020B0604020202020204" pitchFamily="34" charset="0"/>
              </a:rPr>
              <a:t>csDMARD</a:t>
            </a:r>
            <a:r>
              <a:rPr lang="en-US" sz="700" kern="0" dirty="0">
                <a:solidFill>
                  <a:srgbClr val="070605"/>
                </a:solidFill>
                <a:latin typeface="Arial" panose="020B0604020202020204" pitchFamily="34" charset="0"/>
                <a:cs typeface="Arial" panose="020B0604020202020204" pitchFamily="34" charset="0"/>
              </a:rPr>
              <a:t> needed—use a </a:t>
            </a:r>
            <a:r>
              <a:rPr lang="en-US" sz="700" kern="0" dirty="0" err="1">
                <a:solidFill>
                  <a:srgbClr val="070605"/>
                </a:solidFill>
                <a:latin typeface="Arial" panose="020B0604020202020204" pitchFamily="34" charset="0"/>
                <a:cs typeface="Arial" panose="020B0604020202020204" pitchFamily="34" charset="0"/>
              </a:rPr>
              <a:t>bDMARD</a:t>
            </a:r>
            <a:r>
              <a:rPr lang="en-US" sz="700" kern="0" dirty="0">
                <a:solidFill>
                  <a:srgbClr val="070605"/>
                </a:solidFill>
                <a:latin typeface="Arial" panose="020B0604020202020204" pitchFamily="34" charset="0"/>
                <a:cs typeface="Arial" panose="020B0604020202020204" pitchFamily="34" charset="0"/>
              </a:rPr>
              <a:t> with preference for a </a:t>
            </a:r>
            <a:r>
              <a:rPr lang="en-US" sz="700" kern="0" dirty="0" err="1">
                <a:solidFill>
                  <a:srgbClr val="070605"/>
                </a:solidFill>
                <a:latin typeface="Arial" panose="020B0604020202020204" pitchFamily="34" charset="0"/>
                <a:cs typeface="Arial" panose="020B0604020202020204" pitchFamily="34" charset="0"/>
              </a:rPr>
              <a:t>TNFi</a:t>
            </a:r>
            <a:r>
              <a:rPr lang="en-US" sz="700" kern="0" dirty="0">
                <a:solidFill>
                  <a:srgbClr val="070605"/>
                </a:solidFill>
                <a:latin typeface="Arial" panose="020B0604020202020204" pitchFamily="34" charset="0"/>
                <a:cs typeface="Arial" panose="020B0604020202020204" pitchFamily="34" charset="0"/>
              </a:rPr>
              <a:t>.</a:t>
            </a:r>
            <a:endParaRPr lang="en-US" sz="700" dirty="0">
              <a:solidFill>
                <a:prstClr val="black"/>
              </a:solidFill>
              <a:latin typeface="Arial"/>
            </a:endParaRPr>
          </a:p>
          <a:p>
            <a:pPr marL="120015" indent="-120015">
              <a:lnSpc>
                <a:spcPct val="80000"/>
              </a:lnSpc>
              <a:spcBef>
                <a:spcPts val="168"/>
              </a:spcBef>
              <a:defRPr/>
            </a:pPr>
            <a:r>
              <a:rPr lang="en-US" sz="700" dirty="0">
                <a:solidFill>
                  <a:prstClr val="black"/>
                </a:solidFill>
                <a:latin typeface="Arial"/>
              </a:rPr>
              <a:t>	</a:t>
            </a:r>
            <a:r>
              <a:rPr lang="en-US" sz="700" dirty="0" err="1">
                <a:solidFill>
                  <a:prstClr val="black"/>
                </a:solidFill>
                <a:latin typeface="Arial"/>
              </a:rPr>
              <a:t>csDMARD</a:t>
            </a:r>
            <a:r>
              <a:rPr lang="en-US" sz="700" dirty="0">
                <a:solidFill>
                  <a:prstClr val="black"/>
                </a:solidFill>
                <a:latin typeface="Arial"/>
              </a:rPr>
              <a:t>=conventional synthetic DMARD; DMARD=disease-modifying antirheumatic drug; IL=interleukin; MTX=methotrexate; TNF=tumor necrosis factor; </a:t>
            </a:r>
            <a:r>
              <a:rPr lang="en-US" sz="700" dirty="0" err="1">
                <a:solidFill>
                  <a:prstClr val="black"/>
                </a:solidFill>
                <a:latin typeface="Arial"/>
              </a:rPr>
              <a:t>tsDMARD</a:t>
            </a:r>
            <a:r>
              <a:rPr lang="en-US" sz="700" dirty="0">
                <a:solidFill>
                  <a:prstClr val="black"/>
                </a:solidFill>
                <a:latin typeface="Arial"/>
              </a:rPr>
              <a:t>=targeted synthetic DMARD.</a:t>
            </a:r>
          </a:p>
        </p:txBody>
      </p:sp>
      <p:sp>
        <p:nvSpPr>
          <p:cNvPr id="6" name="Rectangle: Rounded Corners 5"/>
          <p:cNvSpPr/>
          <p:nvPr/>
        </p:nvSpPr>
        <p:spPr>
          <a:xfrm>
            <a:off x="558054" y="1295136"/>
            <a:ext cx="981635" cy="273688"/>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b="1" dirty="0"/>
              <a:t>Phase 1</a:t>
            </a:r>
          </a:p>
        </p:txBody>
      </p:sp>
      <p:sp>
        <p:nvSpPr>
          <p:cNvPr id="8" name="Rectangle: Rounded Corners 7"/>
          <p:cNvSpPr/>
          <p:nvPr/>
        </p:nvSpPr>
        <p:spPr>
          <a:xfrm>
            <a:off x="2077201" y="1617866"/>
            <a:ext cx="1116105" cy="452981"/>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Clinical diagnosis </a:t>
            </a:r>
            <a:br>
              <a:rPr lang="en-US" sz="800" dirty="0"/>
            </a:br>
            <a:r>
              <a:rPr lang="en-US" sz="800" dirty="0"/>
              <a:t>of </a:t>
            </a:r>
            <a:r>
              <a:rPr lang="en-US" sz="800" i="1" dirty="0"/>
              <a:t>active</a:t>
            </a:r>
            <a:r>
              <a:rPr lang="en-US" sz="800" dirty="0"/>
              <a:t>** psoriatic arthritis</a:t>
            </a:r>
          </a:p>
        </p:txBody>
      </p:sp>
      <p:sp>
        <p:nvSpPr>
          <p:cNvPr id="9" name="Rectangle: Rounded Corners 8"/>
          <p:cNvSpPr/>
          <p:nvPr/>
        </p:nvSpPr>
        <p:spPr>
          <a:xfrm>
            <a:off x="2077201" y="2200572"/>
            <a:ext cx="1116105" cy="659169"/>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Start </a:t>
            </a:r>
            <a:r>
              <a:rPr lang="en-US" sz="800" dirty="0" err="1"/>
              <a:t>nonsteroid</a:t>
            </a:r>
            <a:r>
              <a:rPr lang="en-US" sz="800" dirty="0"/>
              <a:t> anti-inflammatory drugs ± local glucocorticoid injections</a:t>
            </a:r>
          </a:p>
        </p:txBody>
      </p:sp>
      <p:sp>
        <p:nvSpPr>
          <p:cNvPr id="11" name="Rectangle: Rounded Corners 10"/>
          <p:cNvSpPr/>
          <p:nvPr/>
        </p:nvSpPr>
        <p:spPr>
          <a:xfrm>
            <a:off x="2191500" y="2983851"/>
            <a:ext cx="887506" cy="417123"/>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solidFill>
                  <a:schemeClr val="accent1"/>
                </a:solidFill>
              </a:rPr>
              <a:t>Active target***</a:t>
            </a:r>
            <a:br>
              <a:rPr lang="en-US" sz="800" dirty="0">
                <a:solidFill>
                  <a:schemeClr val="accent1"/>
                </a:solidFill>
              </a:rPr>
            </a:br>
            <a:r>
              <a:rPr lang="en-US" sz="800" dirty="0">
                <a:solidFill>
                  <a:schemeClr val="accent1"/>
                </a:solidFill>
              </a:rPr>
              <a:t>within 3–6 months</a:t>
            </a:r>
          </a:p>
        </p:txBody>
      </p:sp>
      <p:sp>
        <p:nvSpPr>
          <p:cNvPr id="12" name="Rectangle: Rounded Corners 11"/>
          <p:cNvSpPr/>
          <p:nvPr/>
        </p:nvSpPr>
        <p:spPr>
          <a:xfrm>
            <a:off x="2077201" y="3930760"/>
            <a:ext cx="1116105" cy="56952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Lack of efficacy </a:t>
            </a:r>
            <a:br>
              <a:rPr lang="en-US" sz="800" dirty="0"/>
            </a:br>
            <a:r>
              <a:rPr lang="en-US" sz="800" dirty="0"/>
              <a:t>and/or toxicity in Phase 1 (or adverse prognostic factors)</a:t>
            </a:r>
          </a:p>
        </p:txBody>
      </p:sp>
      <p:sp>
        <p:nvSpPr>
          <p:cNvPr id="13" name="Rectangle: Rounded Corners 12"/>
          <p:cNvSpPr/>
          <p:nvPr/>
        </p:nvSpPr>
        <p:spPr>
          <a:xfrm>
            <a:off x="2077201" y="4621043"/>
            <a:ext cx="1116105" cy="569523"/>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solidFill>
                  <a:schemeClr val="bg1"/>
                </a:solidFill>
              </a:rPr>
              <a:t>Start methotrexate</a:t>
            </a:r>
            <a:br>
              <a:rPr lang="en-US" sz="800" dirty="0">
                <a:solidFill>
                  <a:schemeClr val="bg1"/>
                </a:solidFill>
              </a:rPr>
            </a:br>
            <a:r>
              <a:rPr lang="en-US" sz="800" dirty="0">
                <a:solidFill>
                  <a:schemeClr val="bg1"/>
                </a:solidFill>
              </a:rPr>
              <a:t>(consider </a:t>
            </a:r>
            <a:br>
              <a:rPr lang="en-US" sz="800" dirty="0">
                <a:solidFill>
                  <a:schemeClr val="bg1"/>
                </a:solidFill>
              </a:rPr>
            </a:br>
            <a:r>
              <a:rPr lang="en-US" sz="800" dirty="0">
                <a:solidFill>
                  <a:schemeClr val="bg1"/>
                </a:solidFill>
              </a:rPr>
              <a:t>appropriate close)</a:t>
            </a:r>
          </a:p>
        </p:txBody>
      </p:sp>
      <p:sp>
        <p:nvSpPr>
          <p:cNvPr id="16" name="Rectangle: Rounded Corners 15"/>
          <p:cNvSpPr/>
          <p:nvPr/>
        </p:nvSpPr>
        <p:spPr>
          <a:xfrm>
            <a:off x="665630" y="2254360"/>
            <a:ext cx="887506" cy="41712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Go directly to</a:t>
            </a:r>
            <a:br>
              <a:rPr lang="en-US" sz="800" dirty="0"/>
            </a:br>
            <a:r>
              <a:rPr lang="en-US" sz="800" dirty="0"/>
              <a:t>Phase 2</a:t>
            </a:r>
          </a:p>
        </p:txBody>
      </p:sp>
      <p:sp>
        <p:nvSpPr>
          <p:cNvPr id="17" name="Rectangle: Rounded Corners 16"/>
          <p:cNvSpPr/>
          <p:nvPr/>
        </p:nvSpPr>
        <p:spPr>
          <a:xfrm>
            <a:off x="3509683" y="2254360"/>
            <a:ext cx="887506" cy="417123"/>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Consider consulting a dermatologist</a:t>
            </a:r>
          </a:p>
        </p:txBody>
      </p:sp>
      <p:sp>
        <p:nvSpPr>
          <p:cNvPr id="18" name="Rectangle: Rounded Corners 17"/>
          <p:cNvSpPr/>
          <p:nvPr/>
        </p:nvSpPr>
        <p:spPr>
          <a:xfrm>
            <a:off x="665630" y="2983851"/>
            <a:ext cx="887506" cy="41712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Failure Phase 1:</a:t>
            </a:r>
            <a:br>
              <a:rPr lang="en-US" sz="800" dirty="0"/>
            </a:br>
            <a:r>
              <a:rPr lang="en-US" sz="800" dirty="0"/>
              <a:t>go to Phase 2</a:t>
            </a:r>
          </a:p>
        </p:txBody>
      </p:sp>
      <p:sp>
        <p:nvSpPr>
          <p:cNvPr id="19" name="Rectangle: Rounded Corners 18"/>
          <p:cNvSpPr/>
          <p:nvPr/>
        </p:nvSpPr>
        <p:spPr>
          <a:xfrm>
            <a:off x="524436" y="4621043"/>
            <a:ext cx="1116105" cy="569523"/>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solidFill>
                  <a:schemeClr val="bg1"/>
                </a:solidFill>
              </a:rPr>
              <a:t>Start leflunomide or sulfasalazine</a:t>
            </a:r>
            <a:br>
              <a:rPr lang="en-US" sz="800" dirty="0">
                <a:solidFill>
                  <a:schemeClr val="bg1"/>
                </a:solidFill>
              </a:rPr>
            </a:br>
            <a:r>
              <a:rPr lang="en-US" sz="800" dirty="0">
                <a:solidFill>
                  <a:schemeClr val="bg1"/>
                </a:solidFill>
              </a:rPr>
              <a:t>(or cyclosporine A)</a:t>
            </a:r>
          </a:p>
        </p:txBody>
      </p:sp>
      <p:sp>
        <p:nvSpPr>
          <p:cNvPr id="20" name="Rectangle: Rounded Corners 19"/>
          <p:cNvSpPr/>
          <p:nvPr/>
        </p:nvSpPr>
        <p:spPr>
          <a:xfrm>
            <a:off x="3509683" y="4701725"/>
            <a:ext cx="887506" cy="417123"/>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Go directly to</a:t>
            </a:r>
            <a:br>
              <a:rPr lang="en-US" sz="800" dirty="0"/>
            </a:br>
            <a:r>
              <a:rPr lang="en-US" sz="800" dirty="0"/>
              <a:t>Phase 3</a:t>
            </a:r>
          </a:p>
        </p:txBody>
      </p:sp>
      <p:sp>
        <p:nvSpPr>
          <p:cNvPr id="22" name="Rectangle: Rounded Corners 21"/>
          <p:cNvSpPr/>
          <p:nvPr/>
        </p:nvSpPr>
        <p:spPr>
          <a:xfrm>
            <a:off x="558054" y="3661819"/>
            <a:ext cx="981635" cy="273688"/>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b="1" dirty="0"/>
              <a:t>Phase 2</a:t>
            </a:r>
          </a:p>
        </p:txBody>
      </p:sp>
      <p:sp>
        <p:nvSpPr>
          <p:cNvPr id="23" name="Rectangle: Rounded Corners 22"/>
          <p:cNvSpPr/>
          <p:nvPr/>
        </p:nvSpPr>
        <p:spPr>
          <a:xfrm>
            <a:off x="1659032" y="3055569"/>
            <a:ext cx="423582" cy="273688"/>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No</a:t>
            </a:r>
          </a:p>
        </p:txBody>
      </p:sp>
      <p:sp>
        <p:nvSpPr>
          <p:cNvPr id="24" name="Rectangle: Rounded Corners 23"/>
          <p:cNvSpPr/>
          <p:nvPr/>
        </p:nvSpPr>
        <p:spPr>
          <a:xfrm>
            <a:off x="3181911" y="3055569"/>
            <a:ext cx="423582" cy="273688"/>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solidFill>
                  <a:schemeClr val="accent1"/>
                </a:solidFill>
              </a:rPr>
              <a:t>Yes</a:t>
            </a:r>
          </a:p>
        </p:txBody>
      </p:sp>
      <p:sp>
        <p:nvSpPr>
          <p:cNvPr id="25" name="Rectangle: Rounded Corners 24"/>
          <p:cNvSpPr/>
          <p:nvPr/>
        </p:nvSpPr>
        <p:spPr>
          <a:xfrm>
            <a:off x="3711389" y="3055569"/>
            <a:ext cx="685800" cy="273688"/>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solidFill>
                  <a:schemeClr val="accent1"/>
                </a:solidFill>
              </a:rPr>
              <a:t>Continue</a:t>
            </a:r>
          </a:p>
        </p:txBody>
      </p:sp>
      <p:sp>
        <p:nvSpPr>
          <p:cNvPr id="26" name="Rectangle: Rounded Corners 25"/>
          <p:cNvSpPr/>
          <p:nvPr/>
        </p:nvSpPr>
        <p:spPr>
          <a:xfrm>
            <a:off x="2191500" y="5311325"/>
            <a:ext cx="887506" cy="417123"/>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solidFill>
                  <a:schemeClr val="accent1"/>
                </a:solidFill>
              </a:rPr>
              <a:t>Active target***</a:t>
            </a:r>
            <a:br>
              <a:rPr lang="en-US" sz="800" dirty="0">
                <a:solidFill>
                  <a:schemeClr val="accent1"/>
                </a:solidFill>
              </a:rPr>
            </a:br>
            <a:r>
              <a:rPr lang="en-US" sz="800" dirty="0">
                <a:solidFill>
                  <a:schemeClr val="accent1"/>
                </a:solidFill>
              </a:rPr>
              <a:t>within 3–6 months</a:t>
            </a:r>
          </a:p>
        </p:txBody>
      </p:sp>
      <p:sp>
        <p:nvSpPr>
          <p:cNvPr id="27" name="Rectangle: Rounded Corners 26"/>
          <p:cNvSpPr/>
          <p:nvPr/>
        </p:nvSpPr>
        <p:spPr>
          <a:xfrm>
            <a:off x="665630" y="5311325"/>
            <a:ext cx="887506" cy="417123"/>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Failure Phase 2: go to Phase 3</a:t>
            </a:r>
          </a:p>
        </p:txBody>
      </p:sp>
      <p:sp>
        <p:nvSpPr>
          <p:cNvPr id="28" name="Rectangle: Rounded Corners 27"/>
          <p:cNvSpPr/>
          <p:nvPr/>
        </p:nvSpPr>
        <p:spPr>
          <a:xfrm>
            <a:off x="1659032" y="5383043"/>
            <a:ext cx="423582" cy="273688"/>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No</a:t>
            </a:r>
          </a:p>
        </p:txBody>
      </p:sp>
      <p:sp>
        <p:nvSpPr>
          <p:cNvPr id="29" name="Rectangle: Rounded Corners 28"/>
          <p:cNvSpPr/>
          <p:nvPr/>
        </p:nvSpPr>
        <p:spPr>
          <a:xfrm>
            <a:off x="3181911" y="5383043"/>
            <a:ext cx="423582" cy="273688"/>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solidFill>
                  <a:schemeClr val="accent1"/>
                </a:solidFill>
              </a:rPr>
              <a:t>Yes</a:t>
            </a:r>
          </a:p>
        </p:txBody>
      </p:sp>
      <p:sp>
        <p:nvSpPr>
          <p:cNvPr id="30" name="Rectangle: Rounded Corners 29"/>
          <p:cNvSpPr/>
          <p:nvPr/>
        </p:nvSpPr>
        <p:spPr>
          <a:xfrm>
            <a:off x="3711389" y="5383043"/>
            <a:ext cx="685800" cy="273688"/>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solidFill>
                  <a:schemeClr val="accent1"/>
                </a:solidFill>
              </a:rPr>
              <a:t>Continue</a:t>
            </a:r>
          </a:p>
        </p:txBody>
      </p:sp>
      <p:sp>
        <p:nvSpPr>
          <p:cNvPr id="31" name="Rectangle: Rounded Corners 30"/>
          <p:cNvSpPr/>
          <p:nvPr/>
        </p:nvSpPr>
        <p:spPr>
          <a:xfrm>
            <a:off x="4888005" y="1158292"/>
            <a:ext cx="981635" cy="273688"/>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b="1" dirty="0"/>
              <a:t>Phase 3</a:t>
            </a:r>
          </a:p>
        </p:txBody>
      </p:sp>
      <p:sp>
        <p:nvSpPr>
          <p:cNvPr id="32" name="Rectangle: Rounded Corners 31"/>
          <p:cNvSpPr/>
          <p:nvPr/>
        </p:nvSpPr>
        <p:spPr>
          <a:xfrm>
            <a:off x="6481483" y="1617866"/>
            <a:ext cx="1116105" cy="452981"/>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Lack of efficacy and/or toxicity in Phase 2</a:t>
            </a:r>
          </a:p>
        </p:txBody>
      </p:sp>
      <p:sp>
        <p:nvSpPr>
          <p:cNvPr id="33" name="Rectangle: Rounded Corners 32"/>
          <p:cNvSpPr/>
          <p:nvPr/>
        </p:nvSpPr>
        <p:spPr>
          <a:xfrm>
            <a:off x="6481483" y="2200572"/>
            <a:ext cx="1116105" cy="452981"/>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Predominant axial disease or </a:t>
            </a:r>
            <a:r>
              <a:rPr lang="en-US" sz="800" dirty="0" err="1"/>
              <a:t>enthesitis</a:t>
            </a:r>
            <a:endParaRPr lang="en-US" sz="800" dirty="0"/>
          </a:p>
        </p:txBody>
      </p:sp>
      <p:sp>
        <p:nvSpPr>
          <p:cNvPr id="34" name="Rectangle: Rounded Corners 33"/>
          <p:cNvSpPr/>
          <p:nvPr/>
        </p:nvSpPr>
        <p:spPr>
          <a:xfrm>
            <a:off x="6595783" y="2738454"/>
            <a:ext cx="887506" cy="417123"/>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a:solidFill>
                  <a:schemeClr val="accent1"/>
                </a:solidFill>
              </a:rPr>
              <a:t>Active target***</a:t>
            </a:r>
            <a:br>
              <a:rPr lang="en-US" sz="800">
                <a:solidFill>
                  <a:schemeClr val="accent1"/>
                </a:solidFill>
              </a:rPr>
            </a:br>
            <a:r>
              <a:rPr lang="en-US" sz="800">
                <a:solidFill>
                  <a:schemeClr val="accent1"/>
                </a:solidFill>
              </a:rPr>
              <a:t>within 3–6 months</a:t>
            </a:r>
            <a:endParaRPr lang="en-US" sz="800" dirty="0">
              <a:solidFill>
                <a:schemeClr val="accent1"/>
              </a:solidFill>
            </a:endParaRPr>
          </a:p>
        </p:txBody>
      </p:sp>
      <p:sp>
        <p:nvSpPr>
          <p:cNvPr id="35" name="Rectangle: Rounded Corners 34"/>
          <p:cNvSpPr/>
          <p:nvPr/>
        </p:nvSpPr>
        <p:spPr>
          <a:xfrm>
            <a:off x="6595783" y="3294266"/>
            <a:ext cx="887506" cy="417123"/>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a:solidFill>
                  <a:schemeClr val="accent1"/>
                </a:solidFill>
              </a:rPr>
              <a:t>Active target***</a:t>
            </a:r>
            <a:br>
              <a:rPr lang="en-US" sz="800">
                <a:solidFill>
                  <a:schemeClr val="accent1"/>
                </a:solidFill>
              </a:rPr>
            </a:br>
            <a:r>
              <a:rPr lang="en-US" sz="800">
                <a:solidFill>
                  <a:schemeClr val="accent1"/>
                </a:solidFill>
              </a:rPr>
              <a:t>within 3–6 months</a:t>
            </a:r>
            <a:endParaRPr lang="en-US" sz="800" dirty="0">
              <a:solidFill>
                <a:schemeClr val="accent1"/>
              </a:solidFill>
            </a:endParaRPr>
          </a:p>
        </p:txBody>
      </p:sp>
      <p:sp>
        <p:nvSpPr>
          <p:cNvPr id="36" name="Rectangle: Rounded Corners 35"/>
          <p:cNvSpPr/>
          <p:nvPr/>
        </p:nvSpPr>
        <p:spPr>
          <a:xfrm>
            <a:off x="6434418" y="3841113"/>
            <a:ext cx="1210235" cy="417123"/>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Lack of efficacy and/or toxicity in Phase 3</a:t>
            </a:r>
          </a:p>
        </p:txBody>
      </p:sp>
      <p:sp>
        <p:nvSpPr>
          <p:cNvPr id="39" name="Rectangle: Rounded Corners 38"/>
          <p:cNvSpPr/>
          <p:nvPr/>
        </p:nvSpPr>
        <p:spPr>
          <a:xfrm>
            <a:off x="6286501" y="4414855"/>
            <a:ext cx="1506069" cy="659169"/>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solidFill>
                  <a:schemeClr val="bg1"/>
                </a:solidFill>
              </a:rPr>
              <a:t>Change treatment:</a:t>
            </a:r>
            <a:br>
              <a:rPr lang="en-US" sz="800" dirty="0">
                <a:solidFill>
                  <a:schemeClr val="bg1"/>
                </a:solidFill>
              </a:rPr>
            </a:br>
            <a:r>
              <a:rPr lang="en-US" sz="800" dirty="0">
                <a:solidFill>
                  <a:schemeClr val="bg1"/>
                </a:solidFill>
              </a:rPr>
              <a:t>switch to second TNF inhibitor or another mode of action or a </a:t>
            </a:r>
            <a:r>
              <a:rPr lang="en-US" sz="800" dirty="0" err="1">
                <a:solidFill>
                  <a:schemeClr val="bg1"/>
                </a:solidFill>
              </a:rPr>
              <a:t>tsDMARD</a:t>
            </a:r>
            <a:r>
              <a:rPr lang="en-US" sz="800" dirty="0">
                <a:solidFill>
                  <a:schemeClr val="bg1"/>
                </a:solidFill>
              </a:rPr>
              <a:t> (±</a:t>
            </a:r>
            <a:r>
              <a:rPr lang="en-US" sz="800" dirty="0" err="1">
                <a:solidFill>
                  <a:schemeClr val="bg1"/>
                </a:solidFill>
              </a:rPr>
              <a:t>csDMARD</a:t>
            </a:r>
            <a:r>
              <a:rPr lang="en-US" sz="800" dirty="0">
                <a:solidFill>
                  <a:schemeClr val="bg1"/>
                </a:solidFill>
              </a:rPr>
              <a:t>)</a:t>
            </a:r>
          </a:p>
        </p:txBody>
      </p:sp>
      <p:sp>
        <p:nvSpPr>
          <p:cNvPr id="40" name="Rectangle: Rounded Corners 39"/>
          <p:cNvSpPr/>
          <p:nvPr/>
        </p:nvSpPr>
        <p:spPr>
          <a:xfrm>
            <a:off x="6046694" y="2881889"/>
            <a:ext cx="423582" cy="273688"/>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No</a:t>
            </a:r>
          </a:p>
        </p:txBody>
      </p:sp>
      <p:sp>
        <p:nvSpPr>
          <p:cNvPr id="41" name="Rectangle: Rounded Corners 40"/>
          <p:cNvSpPr/>
          <p:nvPr/>
        </p:nvSpPr>
        <p:spPr>
          <a:xfrm>
            <a:off x="4988859" y="3294266"/>
            <a:ext cx="887506" cy="417123"/>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Failure Phase 3:</a:t>
            </a:r>
            <a:br>
              <a:rPr lang="en-US" sz="800" dirty="0"/>
            </a:br>
            <a:r>
              <a:rPr lang="en-US" sz="800" dirty="0"/>
              <a:t>go to Phase 4</a:t>
            </a:r>
          </a:p>
        </p:txBody>
      </p:sp>
      <p:sp>
        <p:nvSpPr>
          <p:cNvPr id="42" name="Rectangle: Rounded Corners 41"/>
          <p:cNvSpPr/>
          <p:nvPr/>
        </p:nvSpPr>
        <p:spPr>
          <a:xfrm>
            <a:off x="6044453" y="3365984"/>
            <a:ext cx="423582" cy="273688"/>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No</a:t>
            </a:r>
          </a:p>
        </p:txBody>
      </p:sp>
      <p:sp>
        <p:nvSpPr>
          <p:cNvPr id="43" name="Rectangle: Rounded Corners 42"/>
          <p:cNvSpPr/>
          <p:nvPr/>
        </p:nvSpPr>
        <p:spPr>
          <a:xfrm>
            <a:off x="7625350" y="3365984"/>
            <a:ext cx="423582" cy="273688"/>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solidFill>
                  <a:schemeClr val="accent1"/>
                </a:solidFill>
              </a:rPr>
              <a:t>Yes</a:t>
            </a:r>
          </a:p>
        </p:txBody>
      </p:sp>
      <p:sp>
        <p:nvSpPr>
          <p:cNvPr id="44" name="Rectangle: Rounded Corners 43"/>
          <p:cNvSpPr/>
          <p:nvPr/>
        </p:nvSpPr>
        <p:spPr>
          <a:xfrm>
            <a:off x="8186431" y="3357019"/>
            <a:ext cx="685800" cy="273688"/>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solidFill>
                  <a:schemeClr val="accent1"/>
                </a:solidFill>
              </a:rPr>
              <a:t>Continue</a:t>
            </a:r>
          </a:p>
        </p:txBody>
      </p:sp>
      <p:sp>
        <p:nvSpPr>
          <p:cNvPr id="46" name="Rectangle: Rounded Corners 45"/>
          <p:cNvSpPr/>
          <p:nvPr/>
        </p:nvSpPr>
        <p:spPr>
          <a:xfrm>
            <a:off x="4888006" y="3845333"/>
            <a:ext cx="981635" cy="273688"/>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b="1" dirty="0"/>
              <a:t>Phase 4</a:t>
            </a:r>
          </a:p>
        </p:txBody>
      </p:sp>
      <p:sp>
        <p:nvSpPr>
          <p:cNvPr id="47" name="Rectangle: Rounded Corners 46"/>
          <p:cNvSpPr/>
          <p:nvPr/>
        </p:nvSpPr>
        <p:spPr>
          <a:xfrm>
            <a:off x="6595783" y="5347184"/>
            <a:ext cx="887506" cy="417123"/>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a:solidFill>
                  <a:schemeClr val="accent1"/>
                </a:solidFill>
              </a:rPr>
              <a:t>Active target***</a:t>
            </a:r>
            <a:br>
              <a:rPr lang="en-US" sz="800">
                <a:solidFill>
                  <a:schemeClr val="accent1"/>
                </a:solidFill>
              </a:rPr>
            </a:br>
            <a:r>
              <a:rPr lang="en-US" sz="800">
                <a:solidFill>
                  <a:schemeClr val="accent1"/>
                </a:solidFill>
              </a:rPr>
              <a:t>within 3–6 months</a:t>
            </a:r>
            <a:endParaRPr lang="en-US" sz="800" dirty="0">
              <a:solidFill>
                <a:schemeClr val="accent1"/>
              </a:solidFill>
            </a:endParaRPr>
          </a:p>
        </p:txBody>
      </p:sp>
      <p:sp>
        <p:nvSpPr>
          <p:cNvPr id="48" name="Rectangle: Rounded Corners 47"/>
          <p:cNvSpPr/>
          <p:nvPr/>
        </p:nvSpPr>
        <p:spPr>
          <a:xfrm>
            <a:off x="5836023" y="5418902"/>
            <a:ext cx="423582" cy="273688"/>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t>No</a:t>
            </a:r>
          </a:p>
        </p:txBody>
      </p:sp>
      <p:sp>
        <p:nvSpPr>
          <p:cNvPr id="49" name="Rectangle: Rounded Corners 48"/>
          <p:cNvSpPr/>
          <p:nvPr/>
        </p:nvSpPr>
        <p:spPr>
          <a:xfrm>
            <a:off x="7617024" y="5418902"/>
            <a:ext cx="423582" cy="273688"/>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solidFill>
                  <a:schemeClr val="accent1"/>
                </a:solidFill>
              </a:rPr>
              <a:t>Yes</a:t>
            </a:r>
          </a:p>
        </p:txBody>
      </p:sp>
      <p:sp>
        <p:nvSpPr>
          <p:cNvPr id="50" name="Rectangle: Rounded Corners 49"/>
          <p:cNvSpPr/>
          <p:nvPr/>
        </p:nvSpPr>
        <p:spPr>
          <a:xfrm>
            <a:off x="8186431" y="5409937"/>
            <a:ext cx="685800" cy="273688"/>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a:solidFill>
                  <a:schemeClr val="accent1"/>
                </a:solidFill>
              </a:rPr>
              <a:t>Continue</a:t>
            </a:r>
            <a:endParaRPr lang="en-US" sz="800" dirty="0">
              <a:solidFill>
                <a:schemeClr val="accent1"/>
              </a:solidFill>
            </a:endParaRPr>
          </a:p>
        </p:txBody>
      </p:sp>
      <p:sp>
        <p:nvSpPr>
          <p:cNvPr id="51" name="Rectangle: Rounded Corners 50"/>
          <p:cNvSpPr/>
          <p:nvPr/>
        </p:nvSpPr>
        <p:spPr>
          <a:xfrm>
            <a:off x="4471147" y="2254360"/>
            <a:ext cx="1445559" cy="901217"/>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solidFill>
                  <a:schemeClr val="bg1"/>
                </a:solidFill>
              </a:rPr>
              <a:t>Start a biological agent usually TNF-inhibitor, but if this is contraindicated, IL- 12/23 or IL-17 inhibitors</a:t>
            </a:r>
            <a:r>
              <a:rPr lang="en-US" sz="800" baseline="30000" dirty="0">
                <a:solidFill>
                  <a:schemeClr val="bg1"/>
                </a:solidFill>
              </a:rPr>
              <a:t>†</a:t>
            </a:r>
            <a:r>
              <a:rPr lang="en-US" sz="800" dirty="0">
                <a:solidFill>
                  <a:schemeClr val="bg1"/>
                </a:solidFill>
              </a:rPr>
              <a:t> may be used, in special cases also a </a:t>
            </a:r>
            <a:r>
              <a:rPr lang="en-US" sz="800" dirty="0" err="1">
                <a:solidFill>
                  <a:schemeClr val="bg1"/>
                </a:solidFill>
              </a:rPr>
              <a:t>tsDMARD</a:t>
            </a:r>
            <a:r>
              <a:rPr lang="en-US" sz="800" dirty="0">
                <a:solidFill>
                  <a:schemeClr val="bg1"/>
                </a:solidFill>
              </a:rPr>
              <a:t> (±</a:t>
            </a:r>
            <a:r>
              <a:rPr lang="en-US" sz="800" dirty="0" err="1">
                <a:solidFill>
                  <a:schemeClr val="bg1"/>
                </a:solidFill>
              </a:rPr>
              <a:t>csDMARD</a:t>
            </a:r>
            <a:r>
              <a:rPr lang="en-US" sz="800" dirty="0">
                <a:solidFill>
                  <a:schemeClr val="bg1"/>
                </a:solidFill>
              </a:rPr>
              <a:t>)</a:t>
            </a:r>
          </a:p>
        </p:txBody>
      </p:sp>
      <p:sp>
        <p:nvSpPr>
          <p:cNvPr id="53" name="Rectangle: Rounded Corners 52"/>
          <p:cNvSpPr/>
          <p:nvPr/>
        </p:nvSpPr>
        <p:spPr>
          <a:xfrm>
            <a:off x="7617758" y="2496408"/>
            <a:ext cx="1351432" cy="740719"/>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4008" tIns="32004" rIns="64008" bIns="32004" rtlCol="0" anchor="ctr"/>
          <a:lstStyle/>
          <a:p>
            <a:pPr algn="ctr">
              <a:lnSpc>
                <a:spcPct val="90000"/>
              </a:lnSpc>
            </a:pPr>
            <a:r>
              <a:rPr lang="en-US" sz="800" dirty="0">
                <a:solidFill>
                  <a:schemeClr val="bg1"/>
                </a:solidFill>
              </a:rPr>
              <a:t>Start a second </a:t>
            </a:r>
            <a:r>
              <a:rPr lang="en-US" sz="800" dirty="0" err="1">
                <a:solidFill>
                  <a:schemeClr val="bg1"/>
                </a:solidFill>
              </a:rPr>
              <a:t>csDMARD</a:t>
            </a:r>
            <a:r>
              <a:rPr lang="en-US" sz="800" dirty="0">
                <a:solidFill>
                  <a:schemeClr val="bg1"/>
                </a:solidFill>
              </a:rPr>
              <a:t>: Leflunomide, sulfasalazine, MTX, or cyclosporine A</a:t>
            </a:r>
            <a:br>
              <a:rPr lang="en-US" sz="800" dirty="0">
                <a:solidFill>
                  <a:schemeClr val="bg1"/>
                </a:solidFill>
              </a:rPr>
            </a:br>
            <a:r>
              <a:rPr lang="en-US" sz="800" dirty="0">
                <a:solidFill>
                  <a:schemeClr val="bg1"/>
                </a:solidFill>
              </a:rPr>
              <a:t>(or combination therapy)</a:t>
            </a:r>
          </a:p>
        </p:txBody>
      </p:sp>
      <p:sp>
        <p:nvSpPr>
          <p:cNvPr id="7" name="TextBox 6"/>
          <p:cNvSpPr txBox="1"/>
          <p:nvPr/>
        </p:nvSpPr>
        <p:spPr>
          <a:xfrm>
            <a:off x="785673" y="1682916"/>
            <a:ext cx="1216679" cy="110800"/>
          </a:xfrm>
          <a:prstGeom prst="rect">
            <a:avLst/>
          </a:prstGeom>
          <a:noFill/>
        </p:spPr>
        <p:txBody>
          <a:bodyPr wrap="none" lIns="0" tIns="0" rIns="0" bIns="0" rtlCol="0" anchor="ctr" anchorCtr="0">
            <a:spAutoFit/>
          </a:bodyPr>
          <a:lstStyle/>
          <a:p>
            <a:pPr algn="r"/>
            <a:r>
              <a:rPr lang="en-US" sz="800" dirty="0"/>
              <a:t>Adverse prognostic factors**</a:t>
            </a:r>
          </a:p>
        </p:txBody>
      </p:sp>
      <p:sp>
        <p:nvSpPr>
          <p:cNvPr id="54" name="TextBox 53"/>
          <p:cNvSpPr txBox="1"/>
          <p:nvPr/>
        </p:nvSpPr>
        <p:spPr>
          <a:xfrm>
            <a:off x="3212543" y="1682916"/>
            <a:ext cx="984244" cy="110800"/>
          </a:xfrm>
          <a:prstGeom prst="rect">
            <a:avLst/>
          </a:prstGeom>
          <a:noFill/>
        </p:spPr>
        <p:txBody>
          <a:bodyPr wrap="none" lIns="0" tIns="0" rIns="0" bIns="0" rtlCol="0" anchor="ctr" anchorCtr="0">
            <a:spAutoFit/>
          </a:bodyPr>
          <a:lstStyle/>
          <a:p>
            <a:r>
              <a:rPr lang="en-US" sz="800" dirty="0"/>
              <a:t>Major skin involvement</a:t>
            </a:r>
          </a:p>
        </p:txBody>
      </p:sp>
      <p:sp>
        <p:nvSpPr>
          <p:cNvPr id="55" name="TextBox 54"/>
          <p:cNvSpPr txBox="1"/>
          <p:nvPr/>
        </p:nvSpPr>
        <p:spPr>
          <a:xfrm>
            <a:off x="1315617" y="1893718"/>
            <a:ext cx="686734" cy="332399"/>
          </a:xfrm>
          <a:prstGeom prst="rect">
            <a:avLst/>
          </a:prstGeom>
          <a:noFill/>
        </p:spPr>
        <p:txBody>
          <a:bodyPr wrap="square" lIns="0" tIns="0" rIns="0" bIns="0" rtlCol="0" anchor="ctr" anchorCtr="0">
            <a:spAutoFit/>
          </a:bodyPr>
          <a:lstStyle/>
          <a:p>
            <a:pPr algn="r">
              <a:lnSpc>
                <a:spcPct val="90000"/>
              </a:lnSpc>
            </a:pPr>
            <a:r>
              <a:rPr lang="en-US" sz="800" dirty="0"/>
              <a:t>(with or without major skin involvement)</a:t>
            </a:r>
          </a:p>
        </p:txBody>
      </p:sp>
      <p:sp>
        <p:nvSpPr>
          <p:cNvPr id="56" name="TextBox 55"/>
          <p:cNvSpPr txBox="1"/>
          <p:nvPr/>
        </p:nvSpPr>
        <p:spPr>
          <a:xfrm>
            <a:off x="3238592" y="1895258"/>
            <a:ext cx="495328" cy="221599"/>
          </a:xfrm>
          <a:prstGeom prst="rect">
            <a:avLst/>
          </a:prstGeom>
          <a:noFill/>
        </p:spPr>
        <p:txBody>
          <a:bodyPr wrap="none" lIns="0" tIns="0" rIns="0" bIns="0" rtlCol="0" anchor="ctr" anchorCtr="0">
            <a:spAutoFit/>
          </a:bodyPr>
          <a:lstStyle/>
          <a:p>
            <a:r>
              <a:rPr lang="en-US" sz="800" dirty="0"/>
              <a:t>(also in </a:t>
            </a:r>
            <a:br>
              <a:rPr lang="en-US" sz="800" dirty="0"/>
            </a:br>
            <a:r>
              <a:rPr lang="en-US" sz="800" dirty="0"/>
              <a:t>Phases 2–4)</a:t>
            </a:r>
          </a:p>
        </p:txBody>
      </p:sp>
      <p:sp>
        <p:nvSpPr>
          <p:cNvPr id="57" name="TextBox 56"/>
          <p:cNvSpPr txBox="1"/>
          <p:nvPr/>
        </p:nvSpPr>
        <p:spPr>
          <a:xfrm>
            <a:off x="561251" y="4029937"/>
            <a:ext cx="1441100" cy="110800"/>
          </a:xfrm>
          <a:prstGeom prst="rect">
            <a:avLst/>
          </a:prstGeom>
          <a:noFill/>
        </p:spPr>
        <p:txBody>
          <a:bodyPr wrap="none" lIns="0" tIns="0" rIns="0" bIns="0" rtlCol="0" anchor="ctr" anchorCtr="0">
            <a:spAutoFit/>
          </a:bodyPr>
          <a:lstStyle/>
          <a:p>
            <a:pPr algn="r"/>
            <a:r>
              <a:rPr lang="en-US" sz="800" dirty="0"/>
              <a:t>Contraindication for methotrexate</a:t>
            </a:r>
          </a:p>
        </p:txBody>
      </p:sp>
      <p:sp>
        <p:nvSpPr>
          <p:cNvPr id="58" name="TextBox 57"/>
          <p:cNvSpPr txBox="1"/>
          <p:nvPr/>
        </p:nvSpPr>
        <p:spPr>
          <a:xfrm>
            <a:off x="3217252" y="3897593"/>
            <a:ext cx="1253895" cy="221599"/>
          </a:xfrm>
          <a:prstGeom prst="rect">
            <a:avLst/>
          </a:prstGeom>
          <a:noFill/>
        </p:spPr>
        <p:txBody>
          <a:bodyPr wrap="square" lIns="0" tIns="0" rIns="0" bIns="0" rtlCol="0" anchor="ctr" anchorCtr="0">
            <a:spAutoFit/>
          </a:bodyPr>
          <a:lstStyle/>
          <a:p>
            <a:r>
              <a:rPr lang="en-US" sz="800" dirty="0"/>
              <a:t>Predominantly axial disease or severe </a:t>
            </a:r>
            <a:r>
              <a:rPr lang="en-US" sz="800" dirty="0" err="1"/>
              <a:t>enthesitis</a:t>
            </a:r>
            <a:endParaRPr lang="en-US" sz="800" dirty="0"/>
          </a:p>
        </p:txBody>
      </p:sp>
      <p:cxnSp>
        <p:nvCxnSpPr>
          <p:cNvPr id="62" name="Straight Arrow Connector 61"/>
          <p:cNvCxnSpPr>
            <a:stCxn id="8" idx="2"/>
            <a:endCxn id="9" idx="0"/>
          </p:cNvCxnSpPr>
          <p:nvPr/>
        </p:nvCxnSpPr>
        <p:spPr>
          <a:xfrm>
            <a:off x="2635253" y="2070847"/>
            <a:ext cx="0" cy="129725"/>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9" idx="2"/>
            <a:endCxn id="11" idx="0"/>
          </p:cNvCxnSpPr>
          <p:nvPr/>
        </p:nvCxnSpPr>
        <p:spPr>
          <a:xfrm>
            <a:off x="2635253" y="2859741"/>
            <a:ext cx="0" cy="12411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9" name="Connector: Elbow 68"/>
          <p:cNvCxnSpPr>
            <a:stCxn id="8" idx="1"/>
            <a:endCxn id="16" idx="0"/>
          </p:cNvCxnSpPr>
          <p:nvPr/>
        </p:nvCxnSpPr>
        <p:spPr>
          <a:xfrm rot="10800000" flipV="1">
            <a:off x="1109384" y="1844357"/>
            <a:ext cx="967818" cy="410003"/>
          </a:xfrm>
          <a:prstGeom prst="bentConnector2">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Connector: Elbow 70"/>
          <p:cNvCxnSpPr>
            <a:stCxn id="8" idx="3"/>
            <a:endCxn id="17" idx="0"/>
          </p:cNvCxnSpPr>
          <p:nvPr/>
        </p:nvCxnSpPr>
        <p:spPr>
          <a:xfrm>
            <a:off x="3193306" y="1844357"/>
            <a:ext cx="760130" cy="410003"/>
          </a:xfrm>
          <a:prstGeom prst="bentConnector2">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a:stCxn id="23" idx="1"/>
            <a:endCxn id="18" idx="3"/>
          </p:cNvCxnSpPr>
          <p:nvPr/>
        </p:nvCxnSpPr>
        <p:spPr>
          <a:xfrm flipH="1">
            <a:off x="1553136" y="3192413"/>
            <a:ext cx="105896"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a:stCxn id="11" idx="1"/>
            <a:endCxn id="23" idx="3"/>
          </p:cNvCxnSpPr>
          <p:nvPr/>
        </p:nvCxnSpPr>
        <p:spPr>
          <a:xfrm flipH="1">
            <a:off x="2082613" y="3192413"/>
            <a:ext cx="108887"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a:stCxn id="11" idx="3"/>
            <a:endCxn id="24" idx="1"/>
          </p:cNvCxnSpPr>
          <p:nvPr/>
        </p:nvCxnSpPr>
        <p:spPr>
          <a:xfrm>
            <a:off x="3079007" y="3192413"/>
            <a:ext cx="102904"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stCxn id="24" idx="3"/>
            <a:endCxn id="25" idx="1"/>
          </p:cNvCxnSpPr>
          <p:nvPr/>
        </p:nvCxnSpPr>
        <p:spPr>
          <a:xfrm>
            <a:off x="3605493" y="3192413"/>
            <a:ext cx="105896"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a:stCxn id="18" idx="2"/>
          </p:cNvCxnSpPr>
          <p:nvPr/>
        </p:nvCxnSpPr>
        <p:spPr>
          <a:xfrm>
            <a:off x="1109382" y="3400974"/>
            <a:ext cx="995084" cy="565398"/>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3" name="Connector: Elbow 82"/>
          <p:cNvCxnSpPr>
            <a:stCxn id="12" idx="1"/>
            <a:endCxn id="19" idx="0"/>
          </p:cNvCxnSpPr>
          <p:nvPr/>
        </p:nvCxnSpPr>
        <p:spPr>
          <a:xfrm rot="10800000" flipV="1">
            <a:off x="1082490" y="4215521"/>
            <a:ext cx="994712" cy="405521"/>
          </a:xfrm>
          <a:prstGeom prst="bentConnector2">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a:off x="1633819" y="5130666"/>
            <a:ext cx="524434" cy="187004"/>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p:cNvCxnSpPr>
            <a:stCxn id="12" idx="2"/>
            <a:endCxn id="13" idx="0"/>
          </p:cNvCxnSpPr>
          <p:nvPr/>
        </p:nvCxnSpPr>
        <p:spPr>
          <a:xfrm>
            <a:off x="2635253" y="4500283"/>
            <a:ext cx="0" cy="12076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a:stCxn id="13" idx="2"/>
            <a:endCxn id="26" idx="0"/>
          </p:cNvCxnSpPr>
          <p:nvPr/>
        </p:nvCxnSpPr>
        <p:spPr>
          <a:xfrm>
            <a:off x="2635253" y="5190565"/>
            <a:ext cx="0" cy="12076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a:stCxn id="28" idx="1"/>
            <a:endCxn id="27" idx="3"/>
          </p:cNvCxnSpPr>
          <p:nvPr/>
        </p:nvCxnSpPr>
        <p:spPr>
          <a:xfrm flipH="1">
            <a:off x="1553136" y="5519887"/>
            <a:ext cx="105896"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a:stCxn id="26" idx="1"/>
            <a:endCxn id="28" idx="3"/>
          </p:cNvCxnSpPr>
          <p:nvPr/>
        </p:nvCxnSpPr>
        <p:spPr>
          <a:xfrm flipH="1">
            <a:off x="2082613" y="5519887"/>
            <a:ext cx="108887"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a:stCxn id="26" idx="3"/>
            <a:endCxn id="29" idx="1"/>
          </p:cNvCxnSpPr>
          <p:nvPr/>
        </p:nvCxnSpPr>
        <p:spPr>
          <a:xfrm>
            <a:off x="3079007" y="5519887"/>
            <a:ext cx="102904"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a:stCxn id="29" idx="3"/>
            <a:endCxn id="30" idx="1"/>
          </p:cNvCxnSpPr>
          <p:nvPr/>
        </p:nvCxnSpPr>
        <p:spPr>
          <a:xfrm>
            <a:off x="3605493" y="5519887"/>
            <a:ext cx="105896" cy="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Connector: Elbow 98"/>
          <p:cNvCxnSpPr>
            <a:stCxn id="16" idx="1"/>
            <a:endCxn id="12" idx="0"/>
          </p:cNvCxnSpPr>
          <p:nvPr/>
        </p:nvCxnSpPr>
        <p:spPr>
          <a:xfrm rot="10800000" flipH="1" flipV="1">
            <a:off x="665629" y="2462922"/>
            <a:ext cx="1969624" cy="1467838"/>
          </a:xfrm>
          <a:prstGeom prst="bentConnector4">
            <a:avLst>
              <a:gd name="adj1" fmla="val -7254"/>
              <a:gd name="adj2" fmla="val 74205"/>
            </a:avLst>
          </a:prstGeom>
          <a:ln w="15875">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03" name="Connector: Elbow 102"/>
          <p:cNvCxnSpPr>
            <a:stCxn id="12" idx="3"/>
            <a:endCxn id="20" idx="0"/>
          </p:cNvCxnSpPr>
          <p:nvPr/>
        </p:nvCxnSpPr>
        <p:spPr>
          <a:xfrm>
            <a:off x="3193306" y="4215522"/>
            <a:ext cx="760130" cy="486203"/>
          </a:xfrm>
          <a:prstGeom prst="bentConnector2">
            <a:avLst/>
          </a:prstGeom>
          <a:ln w="15875">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cxnSp>
        <p:nvCxnSpPr>
          <p:cNvPr id="107" name="Connector: Elbow 106"/>
          <p:cNvCxnSpPr>
            <a:stCxn id="32" idx="1"/>
            <a:endCxn id="51" idx="0"/>
          </p:cNvCxnSpPr>
          <p:nvPr/>
        </p:nvCxnSpPr>
        <p:spPr>
          <a:xfrm rot="10800000" flipV="1">
            <a:off x="5193927" y="1844357"/>
            <a:ext cx="1287557" cy="410003"/>
          </a:xfrm>
          <a:prstGeom prst="bentConnector2">
            <a:avLst/>
          </a:prstGeom>
          <a:ln w="158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Connector: Elbow 108"/>
          <p:cNvCxnSpPr>
            <a:stCxn id="32" idx="3"/>
            <a:endCxn id="53" idx="0"/>
          </p:cNvCxnSpPr>
          <p:nvPr/>
        </p:nvCxnSpPr>
        <p:spPr>
          <a:xfrm>
            <a:off x="7597588" y="1844357"/>
            <a:ext cx="695886" cy="652051"/>
          </a:xfrm>
          <a:prstGeom prst="bentConnector2">
            <a:avLst/>
          </a:prstGeom>
          <a:ln w="158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11" name="Connector: Elbow 110"/>
          <p:cNvCxnSpPr>
            <a:stCxn id="40" idx="0"/>
            <a:endCxn id="51" idx="3"/>
          </p:cNvCxnSpPr>
          <p:nvPr/>
        </p:nvCxnSpPr>
        <p:spPr>
          <a:xfrm rot="16200000" flipV="1">
            <a:off x="5999136" y="2622540"/>
            <a:ext cx="176921" cy="341779"/>
          </a:xfrm>
          <a:prstGeom prst="bentConnector2">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a:stCxn id="36" idx="2"/>
            <a:endCxn id="39" idx="0"/>
          </p:cNvCxnSpPr>
          <p:nvPr/>
        </p:nvCxnSpPr>
        <p:spPr>
          <a:xfrm>
            <a:off x="7039536" y="4258236"/>
            <a:ext cx="0" cy="156618"/>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5" name="Straight Arrow Connector 114"/>
          <p:cNvCxnSpPr>
            <a:stCxn id="39" idx="2"/>
            <a:endCxn id="47" idx="0"/>
          </p:cNvCxnSpPr>
          <p:nvPr/>
        </p:nvCxnSpPr>
        <p:spPr>
          <a:xfrm>
            <a:off x="7039536" y="5074023"/>
            <a:ext cx="0" cy="273160"/>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a:endCxn id="40" idx="3"/>
          </p:cNvCxnSpPr>
          <p:nvPr/>
        </p:nvCxnSpPr>
        <p:spPr>
          <a:xfrm flipH="1">
            <a:off x="6470276" y="3016250"/>
            <a:ext cx="137693" cy="2483"/>
          </a:xfrm>
          <a:prstGeom prst="straightConnector1">
            <a:avLst/>
          </a:prstGeom>
          <a:ln w="158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p:nvPr/>
        </p:nvCxnSpPr>
        <p:spPr>
          <a:xfrm>
            <a:off x="5876365" y="3092824"/>
            <a:ext cx="731604" cy="288607"/>
          </a:xfrm>
          <a:prstGeom prst="straightConnector1">
            <a:avLst/>
          </a:prstGeom>
          <a:ln w="158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25" name="Straight Arrow Connector 124"/>
          <p:cNvCxnSpPr>
            <a:endCxn id="43" idx="0"/>
          </p:cNvCxnSpPr>
          <p:nvPr/>
        </p:nvCxnSpPr>
        <p:spPr>
          <a:xfrm>
            <a:off x="7479331" y="3140519"/>
            <a:ext cx="357810" cy="225466"/>
          </a:xfrm>
          <a:prstGeom prst="straightConnector1">
            <a:avLst/>
          </a:prstGeom>
          <a:ln w="15875">
            <a:solidFill>
              <a:schemeClr val="accent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a:stCxn id="42" idx="1"/>
            <a:endCxn id="41" idx="3"/>
          </p:cNvCxnSpPr>
          <p:nvPr/>
        </p:nvCxnSpPr>
        <p:spPr>
          <a:xfrm flipH="1" flipV="1">
            <a:off x="5876365" y="3502828"/>
            <a:ext cx="168088" cy="1"/>
          </a:xfrm>
          <a:prstGeom prst="straightConnector1">
            <a:avLst/>
          </a:prstGeom>
          <a:ln w="158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a:stCxn id="35" idx="1"/>
            <a:endCxn id="42" idx="3"/>
          </p:cNvCxnSpPr>
          <p:nvPr/>
        </p:nvCxnSpPr>
        <p:spPr>
          <a:xfrm flipH="1">
            <a:off x="6468035" y="3502828"/>
            <a:ext cx="127748" cy="1"/>
          </a:xfrm>
          <a:prstGeom prst="straightConnector1">
            <a:avLst/>
          </a:prstGeom>
          <a:ln w="158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33" name="Straight Arrow Connector 132"/>
          <p:cNvCxnSpPr>
            <a:stCxn id="35" idx="3"/>
            <a:endCxn id="43" idx="1"/>
          </p:cNvCxnSpPr>
          <p:nvPr/>
        </p:nvCxnSpPr>
        <p:spPr>
          <a:xfrm>
            <a:off x="7483289" y="3502828"/>
            <a:ext cx="142061" cy="1"/>
          </a:xfrm>
          <a:prstGeom prst="straightConnector1">
            <a:avLst/>
          </a:prstGeom>
          <a:ln w="158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37" name="Straight Arrow Connector 136"/>
          <p:cNvCxnSpPr>
            <a:stCxn id="47" idx="1"/>
            <a:endCxn id="48" idx="3"/>
          </p:cNvCxnSpPr>
          <p:nvPr/>
        </p:nvCxnSpPr>
        <p:spPr>
          <a:xfrm flipH="1">
            <a:off x="6259605" y="5555745"/>
            <a:ext cx="336178" cy="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9" name="Straight Arrow Connector 138"/>
          <p:cNvCxnSpPr>
            <a:stCxn id="47" idx="3"/>
            <a:endCxn id="49" idx="1"/>
          </p:cNvCxnSpPr>
          <p:nvPr/>
        </p:nvCxnSpPr>
        <p:spPr>
          <a:xfrm>
            <a:off x="7483289" y="5555745"/>
            <a:ext cx="133735" cy="1"/>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1" name="Straight Arrow Connector 140"/>
          <p:cNvCxnSpPr>
            <a:stCxn id="49" idx="3"/>
            <a:endCxn id="50" idx="1"/>
          </p:cNvCxnSpPr>
          <p:nvPr/>
        </p:nvCxnSpPr>
        <p:spPr>
          <a:xfrm flipV="1">
            <a:off x="8040606" y="5546781"/>
            <a:ext cx="145826" cy="8965"/>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3" name="Connector: Elbow 142"/>
          <p:cNvCxnSpPr>
            <a:stCxn id="39" idx="1"/>
            <a:endCxn id="48" idx="0"/>
          </p:cNvCxnSpPr>
          <p:nvPr/>
        </p:nvCxnSpPr>
        <p:spPr>
          <a:xfrm rot="10800000" flipV="1">
            <a:off x="6047815" y="4744439"/>
            <a:ext cx="238687" cy="674463"/>
          </a:xfrm>
          <a:prstGeom prst="bentConnector2">
            <a:avLst/>
          </a:prstGeom>
          <a:ln w="15875">
            <a:solidFill>
              <a:schemeClr val="tx1"/>
            </a:solidFill>
            <a:prstDash val="solid"/>
            <a:tailEnd type="none"/>
          </a:ln>
        </p:spPr>
        <p:style>
          <a:lnRef idx="1">
            <a:schemeClr val="accent1"/>
          </a:lnRef>
          <a:fillRef idx="0">
            <a:schemeClr val="accent1"/>
          </a:fillRef>
          <a:effectRef idx="0">
            <a:schemeClr val="accent1"/>
          </a:effectRef>
          <a:fontRef idx="minor">
            <a:schemeClr val="tx1"/>
          </a:fontRef>
        </p:style>
      </p:cxnSp>
      <p:cxnSp>
        <p:nvCxnSpPr>
          <p:cNvPr id="144" name="Straight Arrow Connector 143"/>
          <p:cNvCxnSpPr/>
          <p:nvPr/>
        </p:nvCxnSpPr>
        <p:spPr>
          <a:xfrm>
            <a:off x="5855633" y="3696074"/>
            <a:ext cx="572061" cy="208547"/>
          </a:xfrm>
          <a:prstGeom prst="straightConnector1">
            <a:avLst/>
          </a:pr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7" name="Straight Arrow Connector 146"/>
          <p:cNvCxnSpPr>
            <a:stCxn id="33" idx="1"/>
          </p:cNvCxnSpPr>
          <p:nvPr/>
        </p:nvCxnSpPr>
        <p:spPr>
          <a:xfrm flipH="1">
            <a:off x="5916705" y="2427063"/>
            <a:ext cx="564778" cy="0"/>
          </a:xfrm>
          <a:prstGeom prst="straightConnector1">
            <a:avLst/>
          </a:prstGeom>
          <a:ln w="15875">
            <a:solidFill>
              <a:schemeClr val="accent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97" name="Straight Arrow Connector 196"/>
          <p:cNvCxnSpPr/>
          <p:nvPr/>
        </p:nvCxnSpPr>
        <p:spPr>
          <a:xfrm flipH="1">
            <a:off x="7479331" y="3016250"/>
            <a:ext cx="137693" cy="2483"/>
          </a:xfrm>
          <a:prstGeom prst="straightConnector1">
            <a:avLst/>
          </a:prstGeom>
          <a:ln w="158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205" name="Straight Arrow Connector 204"/>
          <p:cNvCxnSpPr/>
          <p:nvPr/>
        </p:nvCxnSpPr>
        <p:spPr>
          <a:xfrm>
            <a:off x="8044371" y="3502828"/>
            <a:ext cx="142061" cy="1"/>
          </a:xfrm>
          <a:prstGeom prst="straightConnector1">
            <a:avLst/>
          </a:prstGeom>
          <a:ln w="158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92" name="ZoneTexte 91"/>
          <p:cNvSpPr txBox="1"/>
          <p:nvPr/>
        </p:nvSpPr>
        <p:spPr>
          <a:xfrm>
            <a:off x="107806" y="-1"/>
            <a:ext cx="9007594" cy="590931"/>
          </a:xfrm>
          <a:prstGeom prst="rect">
            <a:avLst/>
          </a:prstGeom>
          <a:noFill/>
        </p:spPr>
        <p:txBody>
          <a:bodyPr wrap="none" rtlCol="0">
            <a:spAutoFit/>
          </a:bodyPr>
          <a:lstStyle/>
          <a:p>
            <a:pPr lvl="0"/>
            <a:r>
              <a:rPr lang="en-US" altLang="fr-FR" b="1" kern="0" dirty="0">
                <a:solidFill>
                  <a:srgbClr val="0070C0"/>
                </a:solidFill>
                <a:latin typeface="Arial"/>
                <a:ea typeface="ＭＳ Ｐゴシック" pitchFamily="34" charset="-128"/>
              </a:rPr>
              <a:t>EULAR recommendations for the management of psoriatic arthritis: 2015 update</a:t>
            </a:r>
          </a:p>
          <a:p>
            <a:endParaRPr lang="fr-FR" dirty="0">
              <a:solidFill>
                <a:srgbClr val="0070C0"/>
              </a:solidFill>
            </a:endParaRPr>
          </a:p>
        </p:txBody>
      </p:sp>
      <p:sp>
        <p:nvSpPr>
          <p:cNvPr id="94" name="Rectangle 5"/>
          <p:cNvSpPr>
            <a:spLocks noChangeArrowheads="1"/>
          </p:cNvSpPr>
          <p:nvPr/>
        </p:nvSpPr>
        <p:spPr bwMode="auto">
          <a:xfrm>
            <a:off x="5168978" y="6541107"/>
            <a:ext cx="3570209" cy="244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fontAlgn="base">
              <a:spcBef>
                <a:spcPct val="0"/>
              </a:spcBef>
              <a:spcAft>
                <a:spcPct val="0"/>
              </a:spcAft>
              <a:defRPr>
                <a:solidFill>
                  <a:schemeClr val="tx1"/>
                </a:solidFill>
                <a:latin typeface="Arial" pitchFamily="34" charset="0"/>
                <a:cs typeface="Arial" pitchFamily="34" charset="0"/>
              </a:defRPr>
            </a:lvl6pPr>
            <a:lvl7pPr marL="2971800" indent="-228600" fontAlgn="base">
              <a:spcBef>
                <a:spcPct val="0"/>
              </a:spcBef>
              <a:spcAft>
                <a:spcPct val="0"/>
              </a:spcAft>
              <a:defRPr>
                <a:solidFill>
                  <a:schemeClr val="tx1"/>
                </a:solidFill>
                <a:latin typeface="Arial" pitchFamily="34" charset="0"/>
                <a:cs typeface="Arial" pitchFamily="34" charset="0"/>
              </a:defRPr>
            </a:lvl7pPr>
            <a:lvl8pPr marL="3429000" indent="-228600" fontAlgn="base">
              <a:spcBef>
                <a:spcPct val="0"/>
              </a:spcBef>
              <a:spcAft>
                <a:spcPct val="0"/>
              </a:spcAft>
              <a:defRPr>
                <a:solidFill>
                  <a:schemeClr val="tx1"/>
                </a:solidFill>
                <a:latin typeface="Arial" pitchFamily="34" charset="0"/>
                <a:cs typeface="Arial" pitchFamily="34" charset="0"/>
              </a:defRPr>
            </a:lvl8pPr>
            <a:lvl9pPr marL="3886200" indent="-228600" fontAlgn="base">
              <a:spcBef>
                <a:spcPct val="0"/>
              </a:spcBef>
              <a:spcAft>
                <a:spcPct val="0"/>
              </a:spcAft>
              <a:defRPr>
                <a:solidFill>
                  <a:schemeClr val="tx1"/>
                </a:solidFill>
                <a:latin typeface="Arial" pitchFamily="34" charset="0"/>
                <a:cs typeface="Arial" pitchFamily="34" charset="0"/>
              </a:defRPr>
            </a:lvl9pPr>
          </a:lstStyle>
          <a:p>
            <a:r>
              <a:rPr lang="fr-FR" altLang="fr-FR" sz="1100" b="0" dirty="0">
                <a:latin typeface="+mn-lt"/>
              </a:rPr>
              <a:t>Gossec L, </a:t>
            </a:r>
            <a:r>
              <a:rPr lang="fr-FR" altLang="fr-FR" sz="1100" b="0" dirty="0" err="1">
                <a:latin typeface="+mn-lt"/>
              </a:rPr>
              <a:t>Smolen</a:t>
            </a:r>
            <a:r>
              <a:rPr lang="fr-FR" altLang="fr-FR" sz="1100" b="0" dirty="0">
                <a:latin typeface="+mn-lt"/>
              </a:rPr>
              <a:t> JS et al. </a:t>
            </a:r>
            <a:r>
              <a:rPr lang="fr-FR" altLang="fr-FR" sz="1100" b="0" i="1" dirty="0">
                <a:latin typeface="+mn-lt"/>
              </a:rPr>
              <a:t>Ann </a:t>
            </a:r>
            <a:r>
              <a:rPr lang="fr-FR" altLang="fr-FR" sz="1100" b="0" i="1" dirty="0" err="1">
                <a:latin typeface="+mn-lt"/>
              </a:rPr>
              <a:t>Rheum</a:t>
            </a:r>
            <a:r>
              <a:rPr lang="fr-FR" altLang="fr-FR" sz="1100" b="0" i="1" dirty="0">
                <a:latin typeface="+mn-lt"/>
              </a:rPr>
              <a:t> Dis </a:t>
            </a:r>
            <a:r>
              <a:rPr lang="fr-FR" altLang="fr-FR" sz="1100" b="0" dirty="0">
                <a:latin typeface="+mn-lt"/>
              </a:rPr>
              <a:t>2016;75:499–510</a:t>
            </a:r>
          </a:p>
        </p:txBody>
      </p:sp>
    </p:spTree>
    <p:custDataLst>
      <p:tags r:id="rId1"/>
    </p:custDataLst>
    <p:extLst>
      <p:ext uri="{BB962C8B-B14F-4D97-AF65-F5344CB8AC3E}">
        <p14:creationId xmlns:p14="http://schemas.microsoft.com/office/powerpoint/2010/main" val="2763592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390728" y="308130"/>
            <a:ext cx="8334172" cy="634545"/>
          </a:xfrm>
        </p:spPr>
        <p:txBody>
          <a:bodyPr/>
          <a:lstStyle/>
          <a:p>
            <a:r>
              <a:rPr lang="es-ES" dirty="0" err="1"/>
              <a:t>Summary</a:t>
            </a:r>
            <a:r>
              <a:rPr lang="es-ES" dirty="0"/>
              <a:t> Table Oxford Level of Evidence</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11</a:t>
            </a:fld>
            <a:endParaRPr lang="tr-TR" dirty="0"/>
          </a:p>
        </p:txBody>
      </p:sp>
      <p:graphicFrame>
        <p:nvGraphicFramePr>
          <p:cNvPr id="2" name="Espace réservé du contenu 1"/>
          <p:cNvGraphicFramePr>
            <a:graphicFrameLocks noGrp="1"/>
          </p:cNvGraphicFramePr>
          <p:nvPr>
            <p:ph idx="1"/>
            <p:extLst>
              <p:ext uri="{D42A27DB-BD31-4B8C-83A1-F6EECF244321}">
                <p14:modId xmlns:p14="http://schemas.microsoft.com/office/powerpoint/2010/main" val="272762309"/>
              </p:ext>
            </p:extLst>
          </p:nvPr>
        </p:nvGraphicFramePr>
        <p:xfrm>
          <a:off x="390728" y="1539967"/>
          <a:ext cx="8229600" cy="4719477"/>
        </p:xfrm>
        <a:graphic>
          <a:graphicData uri="http://schemas.openxmlformats.org/drawingml/2006/table">
            <a:tbl>
              <a:tblPr firstRow="1" firstCol="1" bandRow="1" bandCol="1">
                <a:tableStyleId>{5C22544A-7EE6-4342-B048-85BDC9FD1C3A}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123730">
                <a:tc>
                  <a:txBody>
                    <a:bodyPr/>
                    <a:lstStyle/>
                    <a:p>
                      <a:pPr algn="ctr">
                        <a:lnSpc>
                          <a:spcPct val="150000"/>
                        </a:lnSpc>
                        <a:spcAft>
                          <a:spcPts val="0"/>
                        </a:spcAft>
                      </a:pPr>
                      <a:r>
                        <a:rPr lang="en-GB" sz="1400" dirty="0">
                          <a:effectLst/>
                        </a:rPr>
                        <a:t>Recommendation number</a:t>
                      </a:r>
                      <a:endParaRPr lang="fr-FR" sz="1400" dirty="0">
                        <a:effectLst/>
                        <a:latin typeface="Verdana"/>
                        <a:ea typeface="Times New Roman"/>
                        <a:cs typeface="Times New Roman"/>
                      </a:endParaRPr>
                    </a:p>
                  </a:txBody>
                  <a:tcPr marL="11248" marR="11248" marT="0" marB="0"/>
                </a:tc>
                <a:tc>
                  <a:txBody>
                    <a:bodyPr/>
                    <a:lstStyle/>
                    <a:p>
                      <a:pPr algn="ctr">
                        <a:lnSpc>
                          <a:spcPct val="150000"/>
                        </a:lnSpc>
                        <a:spcAft>
                          <a:spcPts val="0"/>
                        </a:spcAft>
                      </a:pPr>
                      <a:r>
                        <a:rPr lang="en-GB" sz="1400" dirty="0">
                          <a:effectLst/>
                        </a:rPr>
                        <a:t>Level of evidence</a:t>
                      </a:r>
                      <a:endParaRPr lang="fr-FR" sz="1400" dirty="0">
                        <a:effectLst/>
                        <a:latin typeface="Verdana"/>
                        <a:ea typeface="Times New Roman"/>
                        <a:cs typeface="Times New Roman"/>
                      </a:endParaRPr>
                    </a:p>
                  </a:txBody>
                  <a:tcPr marL="11248" marR="11248" marT="0" marB="0"/>
                </a:tc>
                <a:tc>
                  <a:txBody>
                    <a:bodyPr/>
                    <a:lstStyle/>
                    <a:p>
                      <a:pPr algn="ctr">
                        <a:lnSpc>
                          <a:spcPct val="150000"/>
                        </a:lnSpc>
                        <a:spcAft>
                          <a:spcPts val="0"/>
                        </a:spcAft>
                      </a:pPr>
                      <a:r>
                        <a:rPr lang="en-GB" sz="1400">
                          <a:effectLst/>
                        </a:rPr>
                        <a:t>Grade of recommendation</a:t>
                      </a:r>
                      <a:endParaRPr lang="fr-FR" sz="1400">
                        <a:effectLst/>
                        <a:latin typeface="Verdana"/>
                        <a:ea typeface="Times New Roman"/>
                        <a:cs typeface="Times New Roman"/>
                      </a:endParaRPr>
                    </a:p>
                  </a:txBody>
                  <a:tcPr marL="11248" marR="11248" marT="0" marB="0"/>
                </a:tc>
                <a:tc>
                  <a:txBody>
                    <a:bodyPr/>
                    <a:lstStyle/>
                    <a:p>
                      <a:pPr algn="ctr">
                        <a:lnSpc>
                          <a:spcPct val="150000"/>
                        </a:lnSpc>
                        <a:spcAft>
                          <a:spcPts val="0"/>
                        </a:spcAft>
                      </a:pPr>
                      <a:r>
                        <a:rPr lang="en-GB" sz="1400" dirty="0">
                          <a:effectLst/>
                        </a:rPr>
                        <a:t>Level of agreement (mean± standard deviation, 0-10)</a:t>
                      </a:r>
                      <a:endParaRPr lang="fr-FR" sz="1400" dirty="0">
                        <a:effectLst/>
                        <a:latin typeface="Verdana"/>
                        <a:ea typeface="Times New Roman"/>
                        <a:cs typeface="Times New Roman"/>
                      </a:endParaRPr>
                    </a:p>
                  </a:txBody>
                  <a:tcPr marL="11248" marR="11248" marT="0" marB="0"/>
                </a:tc>
                <a:extLst>
                  <a:ext uri="{0D108BD9-81ED-4DB2-BD59-A6C34878D82A}">
                    <a16:rowId xmlns:a16="http://schemas.microsoft.com/office/drawing/2014/main" val="10000"/>
                  </a:ext>
                </a:extLst>
              </a:tr>
              <a:tr h="371189">
                <a:tc>
                  <a:txBody>
                    <a:bodyPr/>
                    <a:lstStyle/>
                    <a:p>
                      <a:pPr algn="ctr">
                        <a:lnSpc>
                          <a:spcPct val="150000"/>
                        </a:lnSpc>
                        <a:spcAft>
                          <a:spcPts val="0"/>
                        </a:spcAft>
                      </a:pPr>
                      <a:r>
                        <a:rPr lang="en-GB" sz="1400">
                          <a:effectLst/>
                        </a:rPr>
                        <a:t> 1.</a:t>
                      </a:r>
                      <a:endParaRPr lang="fr-FR" sz="1400">
                        <a:effectLst/>
                        <a:latin typeface="Verdana"/>
                        <a:ea typeface="Times New Roman"/>
                        <a:cs typeface="Times New Roman"/>
                      </a:endParaRPr>
                    </a:p>
                  </a:txBody>
                  <a:tcPr marL="11248" marR="11248" marT="0" marB="0"/>
                </a:tc>
                <a:tc>
                  <a:txBody>
                    <a:bodyPr/>
                    <a:lstStyle/>
                    <a:p>
                      <a:pPr algn="ctr">
                        <a:lnSpc>
                          <a:spcPct val="150000"/>
                        </a:lnSpc>
                        <a:spcAft>
                          <a:spcPts val="0"/>
                        </a:spcAft>
                      </a:pPr>
                      <a:r>
                        <a:rPr lang="en-US" sz="1400">
                          <a:effectLst/>
                        </a:rPr>
                        <a:t>1b</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A</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9.6±0.9</a:t>
                      </a:r>
                      <a:endParaRPr lang="fr-FR" sz="1400">
                        <a:effectLst/>
                        <a:latin typeface="Verdana"/>
                        <a:ea typeface="Times New Roman"/>
                        <a:cs typeface="Times New Roman"/>
                      </a:endParaRPr>
                    </a:p>
                  </a:txBody>
                  <a:tcPr marL="11248" marR="11248" marT="0" marB="0" anchor="b"/>
                </a:tc>
                <a:extLst>
                  <a:ext uri="{0D108BD9-81ED-4DB2-BD59-A6C34878D82A}">
                    <a16:rowId xmlns:a16="http://schemas.microsoft.com/office/drawing/2014/main" val="10001"/>
                  </a:ext>
                </a:extLst>
              </a:tr>
              <a:tr h="247459">
                <a:tc>
                  <a:txBody>
                    <a:bodyPr/>
                    <a:lstStyle/>
                    <a:p>
                      <a:pPr algn="ctr">
                        <a:lnSpc>
                          <a:spcPct val="150000"/>
                        </a:lnSpc>
                        <a:spcAft>
                          <a:spcPts val="0"/>
                        </a:spcAft>
                      </a:pPr>
                      <a:r>
                        <a:rPr lang="en-GB" sz="1400">
                          <a:effectLst/>
                        </a:rPr>
                        <a:t>2.</a:t>
                      </a:r>
                      <a:endParaRPr lang="fr-FR" sz="1400">
                        <a:effectLst/>
                        <a:latin typeface="Verdana"/>
                        <a:ea typeface="Times New Roman"/>
                        <a:cs typeface="Times New Roman"/>
                      </a:endParaRPr>
                    </a:p>
                  </a:txBody>
                  <a:tcPr marL="11248" marR="11248" marT="0" marB="0"/>
                </a:tc>
                <a:tc>
                  <a:txBody>
                    <a:bodyPr/>
                    <a:lstStyle/>
                    <a:p>
                      <a:pPr algn="ctr">
                        <a:lnSpc>
                          <a:spcPct val="150000"/>
                        </a:lnSpc>
                        <a:spcAft>
                          <a:spcPts val="0"/>
                        </a:spcAft>
                      </a:pPr>
                      <a:r>
                        <a:rPr lang="en-US" sz="1400">
                          <a:effectLst/>
                        </a:rPr>
                        <a:t>1b</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A</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9.6±0.8</a:t>
                      </a:r>
                      <a:endParaRPr lang="fr-FR" sz="1400">
                        <a:effectLst/>
                        <a:latin typeface="Verdana"/>
                        <a:ea typeface="Times New Roman"/>
                        <a:cs typeface="Times New Roman"/>
                      </a:endParaRPr>
                    </a:p>
                  </a:txBody>
                  <a:tcPr marL="11248" marR="11248" marT="0" marB="0" anchor="b"/>
                </a:tc>
                <a:extLst>
                  <a:ext uri="{0D108BD9-81ED-4DB2-BD59-A6C34878D82A}">
                    <a16:rowId xmlns:a16="http://schemas.microsoft.com/office/drawing/2014/main" val="10002"/>
                  </a:ext>
                </a:extLst>
              </a:tr>
              <a:tr h="467708">
                <a:tc>
                  <a:txBody>
                    <a:bodyPr/>
                    <a:lstStyle/>
                    <a:p>
                      <a:pPr algn="ctr">
                        <a:lnSpc>
                          <a:spcPct val="150000"/>
                        </a:lnSpc>
                        <a:spcAft>
                          <a:spcPts val="0"/>
                        </a:spcAft>
                      </a:pPr>
                      <a:r>
                        <a:rPr lang="en-GB" sz="1400">
                          <a:effectLst/>
                        </a:rPr>
                        <a:t>3.</a:t>
                      </a:r>
                      <a:endParaRPr lang="fr-FR" sz="1400">
                        <a:effectLst/>
                        <a:latin typeface="Verdana"/>
                        <a:ea typeface="Times New Roman"/>
                        <a:cs typeface="Times New Roman"/>
                      </a:endParaRPr>
                    </a:p>
                  </a:txBody>
                  <a:tcPr marL="11248" marR="11248" marT="0" marB="0"/>
                </a:tc>
                <a:tc>
                  <a:txBody>
                    <a:bodyPr/>
                    <a:lstStyle/>
                    <a:p>
                      <a:pPr algn="ctr">
                        <a:lnSpc>
                          <a:spcPct val="150000"/>
                        </a:lnSpc>
                        <a:spcAft>
                          <a:spcPts val="0"/>
                        </a:spcAft>
                      </a:pPr>
                      <a:r>
                        <a:rPr lang="en-US" sz="1400" baseline="0" dirty="0">
                          <a:effectLst/>
                        </a:rPr>
                        <a:t>1b/3</a:t>
                      </a:r>
                      <a:endParaRPr lang="fr-FR" sz="1400" baseline="0" dirty="0">
                        <a:effectLst/>
                      </a:endParaRPr>
                    </a:p>
                  </a:txBody>
                  <a:tcPr marL="11248" marR="11248" marT="0" marB="0" anchor="b"/>
                </a:tc>
                <a:tc>
                  <a:txBody>
                    <a:bodyPr/>
                    <a:lstStyle/>
                    <a:p>
                      <a:pPr algn="ctr">
                        <a:lnSpc>
                          <a:spcPct val="150000"/>
                        </a:lnSpc>
                        <a:spcAft>
                          <a:spcPts val="0"/>
                        </a:spcAft>
                      </a:pPr>
                      <a:r>
                        <a:rPr lang="en-US" sz="1400">
                          <a:effectLst/>
                        </a:rPr>
                        <a:t>B </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9.4±0.8</a:t>
                      </a:r>
                      <a:endParaRPr lang="fr-FR" sz="1400">
                        <a:effectLst/>
                        <a:latin typeface="Verdana"/>
                        <a:ea typeface="Times New Roman"/>
                        <a:cs typeface="Times New Roman"/>
                      </a:endParaRPr>
                    </a:p>
                  </a:txBody>
                  <a:tcPr marL="11248" marR="11248" marT="0" marB="0" anchor="b"/>
                </a:tc>
                <a:extLst>
                  <a:ext uri="{0D108BD9-81ED-4DB2-BD59-A6C34878D82A}">
                    <a16:rowId xmlns:a16="http://schemas.microsoft.com/office/drawing/2014/main" val="10003"/>
                  </a:ext>
                </a:extLst>
              </a:tr>
              <a:tr h="371189">
                <a:tc>
                  <a:txBody>
                    <a:bodyPr/>
                    <a:lstStyle/>
                    <a:p>
                      <a:pPr algn="ctr">
                        <a:lnSpc>
                          <a:spcPct val="150000"/>
                        </a:lnSpc>
                        <a:spcAft>
                          <a:spcPts val="0"/>
                        </a:spcAft>
                      </a:pPr>
                      <a:r>
                        <a:rPr lang="en-GB" sz="1400">
                          <a:effectLst/>
                        </a:rPr>
                        <a:t>4.</a:t>
                      </a:r>
                      <a:endParaRPr lang="fr-FR" sz="1400">
                        <a:effectLst/>
                        <a:latin typeface="Verdana"/>
                        <a:ea typeface="Times New Roman"/>
                        <a:cs typeface="Times New Roman"/>
                      </a:endParaRPr>
                    </a:p>
                  </a:txBody>
                  <a:tcPr marL="11248" marR="11248" marT="0" marB="0"/>
                </a:tc>
                <a:tc>
                  <a:txBody>
                    <a:bodyPr/>
                    <a:lstStyle/>
                    <a:p>
                      <a:pPr algn="ctr">
                        <a:lnSpc>
                          <a:spcPct val="150000"/>
                        </a:lnSpc>
                        <a:spcAft>
                          <a:spcPts val="0"/>
                        </a:spcAft>
                      </a:pPr>
                      <a:r>
                        <a:rPr lang="en-US" sz="1400" dirty="0">
                          <a:effectLst/>
                        </a:rPr>
                        <a:t>3b/4</a:t>
                      </a:r>
                      <a:endParaRPr lang="fr-FR" sz="1400" dirty="0">
                        <a:effectLst/>
                      </a:endParaRPr>
                    </a:p>
                  </a:txBody>
                  <a:tcPr marL="11248" marR="11248" marT="0" marB="0" anchor="b"/>
                </a:tc>
                <a:tc>
                  <a:txBody>
                    <a:bodyPr/>
                    <a:lstStyle/>
                    <a:p>
                      <a:pPr algn="ctr">
                        <a:lnSpc>
                          <a:spcPct val="150000"/>
                        </a:lnSpc>
                        <a:spcAft>
                          <a:spcPts val="0"/>
                        </a:spcAft>
                      </a:pPr>
                      <a:r>
                        <a:rPr lang="en-US" sz="1400">
                          <a:effectLst/>
                        </a:rPr>
                        <a:t>C</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9.1±1.2</a:t>
                      </a:r>
                      <a:endParaRPr lang="fr-FR" sz="1400">
                        <a:effectLst/>
                        <a:latin typeface="Verdana"/>
                        <a:ea typeface="Times New Roman"/>
                        <a:cs typeface="Times New Roman"/>
                      </a:endParaRPr>
                    </a:p>
                  </a:txBody>
                  <a:tcPr marL="11248" marR="11248" marT="0" marB="0" anchor="b"/>
                </a:tc>
                <a:extLst>
                  <a:ext uri="{0D108BD9-81ED-4DB2-BD59-A6C34878D82A}">
                    <a16:rowId xmlns:a16="http://schemas.microsoft.com/office/drawing/2014/main" val="10004"/>
                  </a:ext>
                </a:extLst>
              </a:tr>
              <a:tr h="329946">
                <a:tc>
                  <a:txBody>
                    <a:bodyPr/>
                    <a:lstStyle/>
                    <a:p>
                      <a:pPr algn="ctr">
                        <a:lnSpc>
                          <a:spcPct val="150000"/>
                        </a:lnSpc>
                        <a:spcAft>
                          <a:spcPts val="0"/>
                        </a:spcAft>
                      </a:pPr>
                      <a:r>
                        <a:rPr lang="en-GB" sz="1400">
                          <a:effectLst/>
                        </a:rPr>
                        <a:t>5.</a:t>
                      </a:r>
                      <a:endParaRPr lang="fr-FR" sz="1400">
                        <a:effectLst/>
                        <a:latin typeface="Verdana"/>
                        <a:ea typeface="Times New Roman"/>
                        <a:cs typeface="Times New Roman"/>
                      </a:endParaRPr>
                    </a:p>
                  </a:txBody>
                  <a:tcPr marL="11248" marR="11248" marT="0" marB="0"/>
                </a:tc>
                <a:tc>
                  <a:txBody>
                    <a:bodyPr/>
                    <a:lstStyle/>
                    <a:p>
                      <a:pPr algn="ctr">
                        <a:lnSpc>
                          <a:spcPct val="150000"/>
                        </a:lnSpc>
                        <a:spcAft>
                          <a:spcPts val="0"/>
                        </a:spcAft>
                      </a:pPr>
                      <a:r>
                        <a:rPr lang="en-US" sz="1400">
                          <a:effectLst/>
                        </a:rPr>
                        <a:t>1b </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B</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9.5±0.7</a:t>
                      </a:r>
                      <a:endParaRPr lang="fr-FR" sz="1400">
                        <a:effectLst/>
                        <a:latin typeface="Verdana"/>
                        <a:ea typeface="Times New Roman"/>
                        <a:cs typeface="Times New Roman"/>
                      </a:endParaRPr>
                    </a:p>
                  </a:txBody>
                  <a:tcPr marL="11248" marR="11248" marT="0" marB="0" anchor="b"/>
                </a:tc>
                <a:extLst>
                  <a:ext uri="{0D108BD9-81ED-4DB2-BD59-A6C34878D82A}">
                    <a16:rowId xmlns:a16="http://schemas.microsoft.com/office/drawing/2014/main" val="10005"/>
                  </a:ext>
                </a:extLst>
              </a:tr>
              <a:tr h="412432">
                <a:tc>
                  <a:txBody>
                    <a:bodyPr/>
                    <a:lstStyle/>
                    <a:p>
                      <a:pPr algn="ctr">
                        <a:lnSpc>
                          <a:spcPct val="150000"/>
                        </a:lnSpc>
                        <a:spcAft>
                          <a:spcPts val="0"/>
                        </a:spcAft>
                      </a:pPr>
                      <a:r>
                        <a:rPr lang="en-GB" sz="1400">
                          <a:effectLst/>
                        </a:rPr>
                        <a:t>6.</a:t>
                      </a:r>
                      <a:endParaRPr lang="fr-FR" sz="1400">
                        <a:effectLst/>
                        <a:latin typeface="Verdana"/>
                        <a:ea typeface="Times New Roman"/>
                        <a:cs typeface="Times New Roman"/>
                      </a:endParaRPr>
                    </a:p>
                  </a:txBody>
                  <a:tcPr marL="11248" marR="11248" marT="0" marB="0"/>
                </a:tc>
                <a:tc>
                  <a:txBody>
                    <a:bodyPr/>
                    <a:lstStyle/>
                    <a:p>
                      <a:pPr algn="ctr">
                        <a:lnSpc>
                          <a:spcPct val="150000"/>
                        </a:lnSpc>
                        <a:spcAft>
                          <a:spcPts val="0"/>
                        </a:spcAft>
                      </a:pPr>
                      <a:r>
                        <a:rPr lang="en-US" sz="1400" dirty="0">
                          <a:effectLst/>
                        </a:rPr>
                        <a:t>1b</a:t>
                      </a:r>
                      <a:endParaRPr lang="fr-FR" sz="1400" dirty="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B</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9.1±1.1</a:t>
                      </a:r>
                      <a:endParaRPr lang="fr-FR" sz="1400">
                        <a:effectLst/>
                        <a:latin typeface="Verdana"/>
                        <a:ea typeface="Times New Roman"/>
                        <a:cs typeface="Times New Roman"/>
                      </a:endParaRPr>
                    </a:p>
                  </a:txBody>
                  <a:tcPr marL="11248" marR="11248" marT="0" marB="0" anchor="b"/>
                </a:tc>
                <a:extLst>
                  <a:ext uri="{0D108BD9-81ED-4DB2-BD59-A6C34878D82A}">
                    <a16:rowId xmlns:a16="http://schemas.microsoft.com/office/drawing/2014/main" val="10006"/>
                  </a:ext>
                </a:extLst>
              </a:tr>
              <a:tr h="412432">
                <a:tc>
                  <a:txBody>
                    <a:bodyPr/>
                    <a:lstStyle/>
                    <a:p>
                      <a:pPr algn="ctr">
                        <a:lnSpc>
                          <a:spcPct val="150000"/>
                        </a:lnSpc>
                        <a:spcAft>
                          <a:spcPts val="0"/>
                        </a:spcAft>
                      </a:pPr>
                      <a:r>
                        <a:rPr lang="en-GB" sz="1400">
                          <a:effectLst/>
                        </a:rPr>
                        <a:t>7.</a:t>
                      </a:r>
                      <a:endParaRPr lang="fr-FR" sz="1400">
                        <a:effectLst/>
                        <a:latin typeface="Verdana"/>
                        <a:ea typeface="Times New Roman"/>
                        <a:cs typeface="Times New Roman"/>
                      </a:endParaRPr>
                    </a:p>
                  </a:txBody>
                  <a:tcPr marL="11248" marR="11248" marT="0" marB="0"/>
                </a:tc>
                <a:tc>
                  <a:txBody>
                    <a:bodyPr/>
                    <a:lstStyle/>
                    <a:p>
                      <a:pPr algn="ctr">
                        <a:lnSpc>
                          <a:spcPct val="150000"/>
                        </a:lnSpc>
                        <a:spcAft>
                          <a:spcPts val="0"/>
                        </a:spcAft>
                      </a:pPr>
                      <a:r>
                        <a:rPr lang="en-US" sz="1400">
                          <a:effectLst/>
                        </a:rPr>
                        <a:t>1b</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B</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8.5±1.4</a:t>
                      </a:r>
                      <a:endParaRPr lang="fr-FR" sz="1400">
                        <a:effectLst/>
                        <a:latin typeface="Verdana"/>
                        <a:ea typeface="Times New Roman"/>
                        <a:cs typeface="Times New Roman"/>
                      </a:endParaRPr>
                    </a:p>
                  </a:txBody>
                  <a:tcPr marL="11248" marR="11248" marT="0" marB="0" anchor="b"/>
                </a:tc>
                <a:extLst>
                  <a:ext uri="{0D108BD9-81ED-4DB2-BD59-A6C34878D82A}">
                    <a16:rowId xmlns:a16="http://schemas.microsoft.com/office/drawing/2014/main" val="10007"/>
                  </a:ext>
                </a:extLst>
              </a:tr>
              <a:tr h="453676">
                <a:tc>
                  <a:txBody>
                    <a:bodyPr/>
                    <a:lstStyle/>
                    <a:p>
                      <a:pPr algn="ctr">
                        <a:lnSpc>
                          <a:spcPct val="150000"/>
                        </a:lnSpc>
                        <a:spcAft>
                          <a:spcPts val="0"/>
                        </a:spcAft>
                      </a:pPr>
                      <a:r>
                        <a:rPr lang="en-GB" sz="1400">
                          <a:effectLst/>
                        </a:rPr>
                        <a:t>8.</a:t>
                      </a:r>
                      <a:endParaRPr lang="fr-FR" sz="1400">
                        <a:effectLst/>
                        <a:latin typeface="Verdana"/>
                        <a:ea typeface="Times New Roman"/>
                        <a:cs typeface="Times New Roman"/>
                      </a:endParaRPr>
                    </a:p>
                  </a:txBody>
                  <a:tcPr marL="11248" marR="11248" marT="0" marB="0"/>
                </a:tc>
                <a:tc>
                  <a:txBody>
                    <a:bodyPr/>
                    <a:lstStyle/>
                    <a:p>
                      <a:pPr algn="ctr">
                        <a:lnSpc>
                          <a:spcPct val="150000"/>
                        </a:lnSpc>
                        <a:spcAft>
                          <a:spcPts val="0"/>
                        </a:spcAft>
                      </a:pPr>
                      <a:r>
                        <a:rPr lang="en-US" sz="1400">
                          <a:effectLst/>
                        </a:rPr>
                        <a:t>1b</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B</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9.1±1.2</a:t>
                      </a:r>
                      <a:endParaRPr lang="fr-FR" sz="1400">
                        <a:effectLst/>
                        <a:latin typeface="Verdana"/>
                        <a:ea typeface="Times New Roman"/>
                        <a:cs typeface="Times New Roman"/>
                      </a:endParaRPr>
                    </a:p>
                  </a:txBody>
                  <a:tcPr marL="11248" marR="11248" marT="0" marB="0" anchor="b"/>
                </a:tc>
                <a:extLst>
                  <a:ext uri="{0D108BD9-81ED-4DB2-BD59-A6C34878D82A}">
                    <a16:rowId xmlns:a16="http://schemas.microsoft.com/office/drawing/2014/main" val="10008"/>
                  </a:ext>
                </a:extLst>
              </a:tr>
              <a:tr h="412432">
                <a:tc>
                  <a:txBody>
                    <a:bodyPr/>
                    <a:lstStyle/>
                    <a:p>
                      <a:pPr algn="ctr">
                        <a:lnSpc>
                          <a:spcPct val="150000"/>
                        </a:lnSpc>
                        <a:spcAft>
                          <a:spcPts val="0"/>
                        </a:spcAft>
                      </a:pPr>
                      <a:r>
                        <a:rPr lang="en-GB" sz="1400">
                          <a:effectLst/>
                        </a:rPr>
                        <a:t>9.</a:t>
                      </a:r>
                      <a:endParaRPr lang="fr-FR" sz="1400">
                        <a:effectLst/>
                        <a:latin typeface="Verdana"/>
                        <a:ea typeface="Times New Roman"/>
                        <a:cs typeface="Times New Roman"/>
                      </a:endParaRPr>
                    </a:p>
                  </a:txBody>
                  <a:tcPr marL="11248" marR="11248" marT="0" marB="0"/>
                </a:tc>
                <a:tc>
                  <a:txBody>
                    <a:bodyPr/>
                    <a:lstStyle/>
                    <a:p>
                      <a:pPr algn="ctr">
                        <a:lnSpc>
                          <a:spcPct val="150000"/>
                        </a:lnSpc>
                        <a:spcAft>
                          <a:spcPts val="0"/>
                        </a:spcAft>
                      </a:pPr>
                      <a:r>
                        <a:rPr lang="en-US" sz="1400">
                          <a:effectLst/>
                        </a:rPr>
                        <a:t>1b</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B</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9.6±0.6</a:t>
                      </a:r>
                      <a:endParaRPr lang="fr-FR" sz="1400">
                        <a:effectLst/>
                        <a:latin typeface="Verdana"/>
                        <a:ea typeface="Times New Roman"/>
                        <a:cs typeface="Times New Roman"/>
                      </a:endParaRPr>
                    </a:p>
                  </a:txBody>
                  <a:tcPr marL="11248" marR="11248" marT="0" marB="0" anchor="b"/>
                </a:tc>
                <a:extLst>
                  <a:ext uri="{0D108BD9-81ED-4DB2-BD59-A6C34878D82A}">
                    <a16:rowId xmlns:a16="http://schemas.microsoft.com/office/drawing/2014/main" val="10009"/>
                  </a:ext>
                </a:extLst>
              </a:tr>
              <a:tr h="288703">
                <a:tc>
                  <a:txBody>
                    <a:bodyPr/>
                    <a:lstStyle/>
                    <a:p>
                      <a:pPr algn="ctr">
                        <a:lnSpc>
                          <a:spcPct val="150000"/>
                        </a:lnSpc>
                        <a:spcAft>
                          <a:spcPts val="0"/>
                        </a:spcAft>
                      </a:pPr>
                      <a:r>
                        <a:rPr lang="en-GB" sz="1400">
                          <a:effectLst/>
                        </a:rPr>
                        <a:t>10.</a:t>
                      </a:r>
                      <a:endParaRPr lang="fr-FR" sz="1400">
                        <a:effectLst/>
                        <a:latin typeface="Verdana"/>
                        <a:ea typeface="Times New Roman"/>
                        <a:cs typeface="Times New Roman"/>
                      </a:endParaRPr>
                    </a:p>
                  </a:txBody>
                  <a:tcPr marL="11248" marR="11248" marT="0" marB="0"/>
                </a:tc>
                <a:tc>
                  <a:txBody>
                    <a:bodyPr/>
                    <a:lstStyle/>
                    <a:p>
                      <a:pPr algn="ctr">
                        <a:lnSpc>
                          <a:spcPct val="150000"/>
                        </a:lnSpc>
                        <a:spcAft>
                          <a:spcPts val="0"/>
                        </a:spcAft>
                      </a:pPr>
                      <a:r>
                        <a:rPr lang="en-US" sz="1400">
                          <a:effectLst/>
                        </a:rPr>
                        <a:t>1b</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a:effectLst/>
                        </a:rPr>
                        <a:t>B</a:t>
                      </a:r>
                      <a:endParaRPr lang="fr-FR" sz="1400">
                        <a:effectLst/>
                        <a:latin typeface="Verdana"/>
                        <a:ea typeface="Times New Roman"/>
                        <a:cs typeface="Times New Roman"/>
                      </a:endParaRPr>
                    </a:p>
                  </a:txBody>
                  <a:tcPr marL="11248" marR="11248" marT="0" marB="0" anchor="b"/>
                </a:tc>
                <a:tc>
                  <a:txBody>
                    <a:bodyPr/>
                    <a:lstStyle/>
                    <a:p>
                      <a:pPr algn="ctr">
                        <a:lnSpc>
                          <a:spcPct val="150000"/>
                        </a:lnSpc>
                        <a:spcAft>
                          <a:spcPts val="0"/>
                        </a:spcAft>
                      </a:pPr>
                      <a:r>
                        <a:rPr lang="en-US" sz="1400" dirty="0">
                          <a:effectLst/>
                        </a:rPr>
                        <a:t>9.6±0.7</a:t>
                      </a:r>
                      <a:endParaRPr lang="fr-FR" sz="1400" dirty="0">
                        <a:effectLst/>
                        <a:latin typeface="Verdana"/>
                        <a:ea typeface="Times New Roman"/>
                        <a:cs typeface="Times New Roman"/>
                      </a:endParaRPr>
                    </a:p>
                  </a:txBody>
                  <a:tcPr marL="11248" marR="11248" marT="0" marB="0" anchor="b"/>
                </a:tc>
                <a:extLst>
                  <a:ext uri="{0D108BD9-81ED-4DB2-BD59-A6C34878D82A}">
                    <a16:rowId xmlns:a16="http://schemas.microsoft.com/office/drawing/2014/main" val="10010"/>
                  </a:ext>
                </a:extLst>
              </a:tr>
            </a:tbl>
          </a:graphicData>
        </a:graphic>
      </p:graphicFrame>
      <p:sp>
        <p:nvSpPr>
          <p:cNvPr id="9" name="Rectangle 5"/>
          <p:cNvSpPr>
            <a:spLocks noChangeArrowheads="1"/>
          </p:cNvSpPr>
          <p:nvPr/>
        </p:nvSpPr>
        <p:spPr bwMode="auto">
          <a:xfrm>
            <a:off x="5168978" y="6541107"/>
            <a:ext cx="3570209" cy="244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fontAlgn="base">
              <a:spcBef>
                <a:spcPct val="0"/>
              </a:spcBef>
              <a:spcAft>
                <a:spcPct val="0"/>
              </a:spcAft>
              <a:defRPr>
                <a:solidFill>
                  <a:schemeClr val="tx1"/>
                </a:solidFill>
                <a:latin typeface="Arial" pitchFamily="34" charset="0"/>
                <a:cs typeface="Arial" pitchFamily="34" charset="0"/>
              </a:defRPr>
            </a:lvl6pPr>
            <a:lvl7pPr marL="2971800" indent="-228600" fontAlgn="base">
              <a:spcBef>
                <a:spcPct val="0"/>
              </a:spcBef>
              <a:spcAft>
                <a:spcPct val="0"/>
              </a:spcAft>
              <a:defRPr>
                <a:solidFill>
                  <a:schemeClr val="tx1"/>
                </a:solidFill>
                <a:latin typeface="Arial" pitchFamily="34" charset="0"/>
                <a:cs typeface="Arial" pitchFamily="34" charset="0"/>
              </a:defRPr>
            </a:lvl7pPr>
            <a:lvl8pPr marL="3429000" indent="-228600" fontAlgn="base">
              <a:spcBef>
                <a:spcPct val="0"/>
              </a:spcBef>
              <a:spcAft>
                <a:spcPct val="0"/>
              </a:spcAft>
              <a:defRPr>
                <a:solidFill>
                  <a:schemeClr val="tx1"/>
                </a:solidFill>
                <a:latin typeface="Arial" pitchFamily="34" charset="0"/>
                <a:cs typeface="Arial" pitchFamily="34" charset="0"/>
              </a:defRPr>
            </a:lvl8pPr>
            <a:lvl9pPr marL="3886200" indent="-228600" fontAlgn="base">
              <a:spcBef>
                <a:spcPct val="0"/>
              </a:spcBef>
              <a:spcAft>
                <a:spcPct val="0"/>
              </a:spcAft>
              <a:defRPr>
                <a:solidFill>
                  <a:schemeClr val="tx1"/>
                </a:solidFill>
                <a:latin typeface="Arial" pitchFamily="34" charset="0"/>
                <a:cs typeface="Arial" pitchFamily="34" charset="0"/>
              </a:defRPr>
            </a:lvl9pPr>
          </a:lstStyle>
          <a:p>
            <a:r>
              <a:rPr lang="fr-FR" altLang="fr-FR" sz="1100" b="0" dirty="0">
                <a:latin typeface="+mn-lt"/>
              </a:rPr>
              <a:t>Gossec L, </a:t>
            </a:r>
            <a:r>
              <a:rPr lang="fr-FR" altLang="fr-FR" sz="1100" b="0" dirty="0" err="1">
                <a:latin typeface="+mn-lt"/>
              </a:rPr>
              <a:t>Smolen</a:t>
            </a:r>
            <a:r>
              <a:rPr lang="fr-FR" altLang="fr-FR" sz="1100" b="0" dirty="0">
                <a:latin typeface="+mn-lt"/>
              </a:rPr>
              <a:t> JS et al. </a:t>
            </a:r>
            <a:r>
              <a:rPr lang="fr-FR" altLang="fr-FR" sz="1100" b="0" i="1" dirty="0">
                <a:latin typeface="+mn-lt"/>
              </a:rPr>
              <a:t>Ann </a:t>
            </a:r>
            <a:r>
              <a:rPr lang="fr-FR" altLang="fr-FR" sz="1100" b="0" i="1" dirty="0" err="1">
                <a:latin typeface="+mn-lt"/>
              </a:rPr>
              <a:t>Rheum</a:t>
            </a:r>
            <a:r>
              <a:rPr lang="fr-FR" altLang="fr-FR" sz="1100" b="0" i="1" dirty="0">
                <a:latin typeface="+mn-lt"/>
              </a:rPr>
              <a:t> Dis </a:t>
            </a:r>
            <a:r>
              <a:rPr lang="fr-FR" altLang="fr-FR" sz="1100" b="0" dirty="0">
                <a:latin typeface="+mn-lt"/>
              </a:rPr>
              <a:t>2016;75:499–510</a:t>
            </a:r>
          </a:p>
        </p:txBody>
      </p:sp>
    </p:spTree>
    <p:extLst>
      <p:ext uri="{BB962C8B-B14F-4D97-AF65-F5344CB8AC3E}">
        <p14:creationId xmlns:p14="http://schemas.microsoft.com/office/powerpoint/2010/main" val="2447569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76249" y="476249"/>
            <a:ext cx="8531345" cy="691173"/>
          </a:xfrm>
        </p:spPr>
        <p:txBody>
          <a:bodyPr>
            <a:normAutofit/>
          </a:bodyPr>
          <a:lstStyle/>
          <a:p>
            <a:r>
              <a:rPr lang="en-GB" sz="2400" b="1" dirty="0">
                <a:solidFill>
                  <a:srgbClr val="0070C0"/>
                </a:solidFill>
              </a:rPr>
              <a:t>Lay version of recommendations</a:t>
            </a:r>
            <a:endParaRPr lang="en-US" sz="2400" b="1" dirty="0">
              <a:solidFill>
                <a:srgbClr val="0070C0"/>
              </a:solidFill>
            </a:endParaRPr>
          </a:p>
        </p:txBody>
      </p:sp>
      <p:graphicFrame>
        <p:nvGraphicFramePr>
          <p:cNvPr id="8" name="Content Placeholder 3"/>
          <p:cNvGraphicFramePr>
            <a:graphicFrameLocks/>
          </p:cNvGraphicFramePr>
          <p:nvPr>
            <p:extLst>
              <p:ext uri="{D42A27DB-BD31-4B8C-83A1-F6EECF244321}">
                <p14:modId xmlns:p14="http://schemas.microsoft.com/office/powerpoint/2010/main" val="1826901164"/>
              </p:ext>
            </p:extLst>
          </p:nvPr>
        </p:nvGraphicFramePr>
        <p:xfrm>
          <a:off x="219075" y="1340767"/>
          <a:ext cx="8477250" cy="5108480"/>
        </p:xfrm>
        <a:graphic>
          <a:graphicData uri="http://schemas.openxmlformats.org/drawingml/2006/table">
            <a:tbl>
              <a:tblPr firstRow="1" bandRow="1">
                <a:tableStyleId>{5C22544A-7EE6-4342-B048-85BDC9FD1C3A}</a:tableStyleId>
              </a:tblPr>
              <a:tblGrid>
                <a:gridCol w="485775">
                  <a:extLst>
                    <a:ext uri="{9D8B030D-6E8A-4147-A177-3AD203B41FA5}">
                      <a16:colId xmlns:a16="http://schemas.microsoft.com/office/drawing/2014/main" val="20000"/>
                    </a:ext>
                  </a:extLst>
                </a:gridCol>
                <a:gridCol w="7991475">
                  <a:extLst>
                    <a:ext uri="{9D8B030D-6E8A-4147-A177-3AD203B41FA5}">
                      <a16:colId xmlns:a16="http://schemas.microsoft.com/office/drawing/2014/main" val="20001"/>
                    </a:ext>
                  </a:extLst>
                </a:gridCol>
              </a:tblGrid>
              <a:tr h="524216">
                <a:tc gridSpan="2">
                  <a:txBody>
                    <a:bodyPr/>
                    <a:lstStyle/>
                    <a:p>
                      <a:pPr marL="85725" marR="0" indent="0" algn="l" defTabSz="914400" rtl="0" eaLnBrk="1" fontAlgn="auto" latinLnBrk="0" hangingPunct="1">
                        <a:lnSpc>
                          <a:spcPct val="100000"/>
                        </a:lnSpc>
                        <a:spcBef>
                          <a:spcPts val="0"/>
                        </a:spcBef>
                        <a:spcAft>
                          <a:spcPts val="600"/>
                        </a:spcAft>
                        <a:buClrTx/>
                        <a:buSzTx/>
                        <a:buFontTx/>
                        <a:buNone/>
                        <a:tabLst/>
                        <a:defRPr/>
                      </a:pPr>
                      <a:r>
                        <a:rPr lang="en-GB" sz="1400" b="1" dirty="0">
                          <a:solidFill>
                            <a:srgbClr val="FFFFFF"/>
                          </a:solidFill>
                          <a:latin typeface="+mn-lt"/>
                          <a:cs typeface="Calibri" pitchFamily="34" charset="0"/>
                        </a:rPr>
                        <a:t>Recommendation</a:t>
                      </a:r>
                    </a:p>
                  </a:txBody>
                  <a:tcPr marL="0" marR="0" marT="72018" marB="72018">
                    <a:solidFill>
                      <a:srgbClr val="071D49"/>
                    </a:solidFill>
                  </a:tcPr>
                </a:tc>
                <a:tc hMerge="1">
                  <a:txBody>
                    <a:bodyPr/>
                    <a:lstStyle/>
                    <a:p>
                      <a:endParaRPr lang="en-GB"/>
                    </a:p>
                  </a:txBody>
                  <a:tcPr/>
                </a:tc>
                <a:extLst>
                  <a:ext uri="{0D108BD9-81ED-4DB2-BD59-A6C34878D82A}">
                    <a16:rowId xmlns:a16="http://schemas.microsoft.com/office/drawing/2014/main" val="10000"/>
                  </a:ext>
                </a:extLst>
              </a:tr>
              <a:tr h="737810">
                <a:tc>
                  <a:txBody>
                    <a:bodyPr/>
                    <a:lstStyle/>
                    <a:p>
                      <a:pPr algn="ctr">
                        <a:spcAft>
                          <a:spcPts val="600"/>
                        </a:spcAft>
                      </a:pPr>
                      <a:r>
                        <a:rPr lang="en-GB" sz="1400" b="0" dirty="0">
                          <a:solidFill>
                            <a:schemeClr val="accent1"/>
                          </a:solidFill>
                          <a:latin typeface="+mn-lt"/>
                          <a:cs typeface="Calibri" pitchFamily="34" charset="0"/>
                        </a:rPr>
                        <a:t>1</a:t>
                      </a:r>
                    </a:p>
                  </a:txBody>
                  <a:tcPr marL="0" marR="0" marT="72018" marB="72018"/>
                </a:tc>
                <a:tc>
                  <a:txBody>
                    <a:bodyPr/>
                    <a:lstStyle/>
                    <a:p>
                      <a:pPr lvl="0"/>
                      <a:r>
                        <a:rPr lang="en-US" sz="1400" b="1" kern="1200" dirty="0">
                          <a:solidFill>
                            <a:schemeClr val="dk1"/>
                          </a:solidFill>
                          <a:effectLst/>
                          <a:latin typeface="+mn-lt"/>
                          <a:ea typeface="+mn-ea"/>
                          <a:cs typeface="+mn-cs"/>
                        </a:rPr>
                        <a:t>Treatment should aim for remission or low disease activity; regular monitoring and adjustment of therapy will help achieve this goal.</a:t>
                      </a:r>
                      <a:br>
                        <a:rPr lang="en-US" sz="1400" b="1" kern="1200" dirty="0">
                          <a:solidFill>
                            <a:schemeClr val="dk1"/>
                          </a:solidFill>
                          <a:effectLst/>
                          <a:latin typeface="+mn-lt"/>
                          <a:ea typeface="+mn-ea"/>
                          <a:cs typeface="+mn-cs"/>
                        </a:rPr>
                      </a:br>
                      <a:r>
                        <a:rPr lang="en-US" sz="1100" kern="1200" dirty="0">
                          <a:solidFill>
                            <a:schemeClr val="dk1"/>
                          </a:solidFill>
                          <a:effectLst/>
                          <a:latin typeface="+mn-lt"/>
                          <a:ea typeface="+mn-ea"/>
                          <a:cs typeface="+mn-cs"/>
                        </a:rPr>
                        <a:t>The goal of your treatment should be remission or low disease activity. Remission means that the disease is well-controlled, there is no longer any inflammation such as swollen joints and no signs of inflammation in blood tests. However, there may still be some symptoms even in remission. Low disease activity means that your levels of inflammation are minimal. Your doctor can help you to achieve these goals by keeping a close eye on your disease by examining you and asking for tests as needed. Your doctor may also adjust your treatment up or down as needed.</a:t>
                      </a:r>
                      <a:r>
                        <a:rPr lang="en-US" sz="1100" b="1" kern="1200" dirty="0">
                          <a:solidFill>
                            <a:schemeClr val="dk1"/>
                          </a:solidFill>
                          <a:effectLst/>
                          <a:latin typeface="+mn-lt"/>
                          <a:ea typeface="+mn-ea"/>
                          <a:cs typeface="+mn-cs"/>
                        </a:rPr>
                        <a:t> </a:t>
                      </a:r>
                      <a:endParaRPr lang="fr-FR" sz="1100" kern="1200" dirty="0">
                        <a:solidFill>
                          <a:schemeClr val="dk1"/>
                        </a:solidFill>
                        <a:effectLst/>
                        <a:latin typeface="+mn-lt"/>
                        <a:ea typeface="+mn-ea"/>
                        <a:cs typeface="+mn-cs"/>
                      </a:endParaRPr>
                    </a:p>
                  </a:txBody>
                  <a:tcPr marL="0" marR="0" marT="72018" marB="72018"/>
                </a:tc>
                <a:extLst>
                  <a:ext uri="{0D108BD9-81ED-4DB2-BD59-A6C34878D82A}">
                    <a16:rowId xmlns:a16="http://schemas.microsoft.com/office/drawing/2014/main" val="10001"/>
                  </a:ext>
                </a:extLst>
              </a:tr>
              <a:tr h="737810">
                <a:tc>
                  <a:txBody>
                    <a:bodyPr/>
                    <a:lstStyle/>
                    <a:p>
                      <a:pPr algn="ctr">
                        <a:spcAft>
                          <a:spcPts val="600"/>
                        </a:spcAft>
                      </a:pPr>
                      <a:r>
                        <a:rPr lang="en-GB" sz="1400" b="0" dirty="0">
                          <a:solidFill>
                            <a:schemeClr val="accent1"/>
                          </a:solidFill>
                          <a:latin typeface="+mn-lt"/>
                          <a:cs typeface="Calibri" pitchFamily="34" charset="0"/>
                        </a:rPr>
                        <a:t>2</a:t>
                      </a:r>
                    </a:p>
                  </a:txBody>
                  <a:tcPr marL="0" marR="0" marT="72018" marB="72018"/>
                </a:tc>
                <a:tc>
                  <a:txBody>
                    <a:bodyPr/>
                    <a:lstStyle/>
                    <a:p>
                      <a:pPr lvl="0"/>
                      <a:r>
                        <a:rPr lang="en-US" sz="1400" b="1" kern="1200" dirty="0">
                          <a:solidFill>
                            <a:schemeClr val="dk1"/>
                          </a:solidFill>
                          <a:effectLst/>
                          <a:latin typeface="+mn-lt"/>
                          <a:ea typeface="+mn-ea"/>
                          <a:cs typeface="+mn-cs"/>
                        </a:rPr>
                        <a:t>Non-steroidal anti-inflammatory drugs may be used.</a:t>
                      </a:r>
                      <a:br>
                        <a:rPr lang="en-US" sz="1400" kern="1200" dirty="0">
                          <a:solidFill>
                            <a:schemeClr val="dk1"/>
                          </a:solidFill>
                          <a:effectLst/>
                          <a:latin typeface="+mn-lt"/>
                          <a:ea typeface="+mn-ea"/>
                          <a:cs typeface="+mn-cs"/>
                        </a:rPr>
                      </a:br>
                      <a:r>
                        <a:rPr lang="en-US" sz="1100" kern="1200" dirty="0">
                          <a:solidFill>
                            <a:schemeClr val="dk1"/>
                          </a:solidFill>
                          <a:effectLst/>
                          <a:latin typeface="+mn-lt"/>
                          <a:ea typeface="+mn-ea"/>
                          <a:cs typeface="+mn-cs"/>
                        </a:rPr>
                        <a:t>NSAIDs can be used to relieve signs and symptoms in your joints and muscles. They can help to reduce pain and improve mobility (movement) in your joints, but do not inhibit progression of joint damage. These drugs will not preserve long-term functioning and will not help the skin.</a:t>
                      </a:r>
                      <a:r>
                        <a:rPr lang="fr-FR" sz="1100" kern="1200" dirty="0">
                          <a:solidFill>
                            <a:schemeClr val="dk1"/>
                          </a:solidFill>
                          <a:effectLst/>
                          <a:latin typeface="+mn-lt"/>
                          <a:ea typeface="+mn-ea"/>
                          <a:cs typeface="+mn-cs"/>
                        </a:rPr>
                        <a:t> </a:t>
                      </a:r>
                    </a:p>
                  </a:txBody>
                  <a:tcPr marL="0" marR="0" marT="72018" marB="72018"/>
                </a:tc>
                <a:extLst>
                  <a:ext uri="{0D108BD9-81ED-4DB2-BD59-A6C34878D82A}">
                    <a16:rowId xmlns:a16="http://schemas.microsoft.com/office/drawing/2014/main" val="10002"/>
                  </a:ext>
                </a:extLst>
              </a:tr>
              <a:tr h="1022602">
                <a:tc>
                  <a:txBody>
                    <a:bodyPr/>
                    <a:lstStyle/>
                    <a:p>
                      <a:pPr algn="ctr">
                        <a:spcAft>
                          <a:spcPts val="600"/>
                        </a:spcAft>
                      </a:pPr>
                      <a:r>
                        <a:rPr lang="en-GB" sz="1400" b="0" dirty="0">
                          <a:solidFill>
                            <a:schemeClr val="accent1"/>
                          </a:solidFill>
                          <a:latin typeface="+mn-lt"/>
                          <a:cs typeface="Calibri" pitchFamily="34" charset="0"/>
                        </a:rPr>
                        <a:t>3</a:t>
                      </a:r>
                    </a:p>
                  </a:txBody>
                  <a:tcPr marL="0" marR="0" marT="72018" marB="720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err="1">
                          <a:solidFill>
                            <a:schemeClr val="dk1"/>
                          </a:solidFill>
                          <a:effectLst/>
                          <a:latin typeface="+mn-lt"/>
                          <a:ea typeface="+mn-ea"/>
                          <a:cs typeface="+mn-cs"/>
                        </a:rPr>
                        <a:t>csDMARDs</a:t>
                      </a:r>
                      <a:r>
                        <a:rPr lang="en-US" sz="1400" b="1" kern="1200" dirty="0">
                          <a:solidFill>
                            <a:schemeClr val="dk1"/>
                          </a:solidFill>
                          <a:effectLst/>
                          <a:latin typeface="+mn-lt"/>
                          <a:ea typeface="+mn-ea"/>
                          <a:cs typeface="+mn-cs"/>
                        </a:rPr>
                        <a:t> should be used at an early stage in people with arthritis in the joints of their arms, hands, legs or feet or other symptoms.</a:t>
                      </a:r>
                      <a:br>
                        <a:rPr lang="en-US" sz="1400" b="1" kern="1200" dirty="0">
                          <a:solidFill>
                            <a:schemeClr val="dk1"/>
                          </a:solidFill>
                          <a:effectLst/>
                          <a:latin typeface="+mn-lt"/>
                          <a:ea typeface="+mn-ea"/>
                          <a:cs typeface="+mn-cs"/>
                        </a:rPr>
                      </a:br>
                      <a:r>
                        <a:rPr lang="en-US" sz="1100" kern="1200" dirty="0">
                          <a:solidFill>
                            <a:schemeClr val="dk1"/>
                          </a:solidFill>
                          <a:effectLst/>
                          <a:latin typeface="+mn-lt"/>
                          <a:ea typeface="+mn-ea"/>
                          <a:cs typeface="+mn-cs"/>
                        </a:rPr>
                        <a:t>Some people may have arthritis either in the large joints such as elbows, knees and wrists or in the small joints of their hands and feet (this is called peripheral arthritis). In these people, </a:t>
                      </a:r>
                      <a:r>
                        <a:rPr lang="en-US" sz="1100" kern="1200" dirty="0" err="1">
                          <a:solidFill>
                            <a:schemeClr val="dk1"/>
                          </a:solidFill>
                          <a:effectLst/>
                          <a:latin typeface="+mn-lt"/>
                          <a:ea typeface="+mn-ea"/>
                          <a:cs typeface="+mn-cs"/>
                        </a:rPr>
                        <a:t>csDMARDs</a:t>
                      </a:r>
                      <a:r>
                        <a:rPr lang="en-US" sz="1100" kern="1200" dirty="0">
                          <a:solidFill>
                            <a:schemeClr val="dk1"/>
                          </a:solidFill>
                          <a:effectLst/>
                          <a:latin typeface="+mn-lt"/>
                          <a:ea typeface="+mn-ea"/>
                          <a:cs typeface="+mn-cs"/>
                        </a:rPr>
                        <a:t> should be considered at an early stage, especially if they have many swollen joints, or symptoms in other parts of their body, such as their eyes. Methotrexate is the preferred drug, especially if you also have skin lesions as part of your disease. </a:t>
                      </a:r>
                      <a:endParaRPr lang="fr-FR" sz="1100" kern="1200" dirty="0">
                        <a:solidFill>
                          <a:schemeClr val="dk1"/>
                        </a:solidFill>
                        <a:effectLst/>
                        <a:latin typeface="+mn-lt"/>
                        <a:ea typeface="+mn-ea"/>
                        <a:cs typeface="+mn-cs"/>
                      </a:endParaRPr>
                    </a:p>
                  </a:txBody>
                  <a:tcPr marL="0" marR="0" marT="72018" marB="72018"/>
                </a:tc>
                <a:extLst>
                  <a:ext uri="{0D108BD9-81ED-4DB2-BD59-A6C34878D82A}">
                    <a16:rowId xmlns:a16="http://schemas.microsoft.com/office/drawing/2014/main" val="10003"/>
                  </a:ext>
                </a:extLst>
              </a:tr>
              <a:tr h="737810">
                <a:tc>
                  <a:txBody>
                    <a:bodyPr/>
                    <a:lstStyle/>
                    <a:p>
                      <a:pPr marL="0" indent="0" algn="ctr">
                        <a:spcAft>
                          <a:spcPts val="600"/>
                        </a:spcAft>
                      </a:pPr>
                      <a:r>
                        <a:rPr lang="en-GB" sz="1400" b="0" dirty="0">
                          <a:solidFill>
                            <a:schemeClr val="accent1"/>
                          </a:solidFill>
                          <a:latin typeface="+mn-lt"/>
                          <a:cs typeface="Calibri" pitchFamily="34" charset="0"/>
                        </a:rPr>
                        <a:t>4</a:t>
                      </a:r>
                    </a:p>
                  </a:txBody>
                  <a:tcPr marL="0" marR="0" marT="72018" marB="72018"/>
                </a:tc>
                <a:tc>
                  <a:txBody>
                    <a:bodyPr/>
                    <a:lstStyle/>
                    <a:p>
                      <a:pPr lvl="0"/>
                      <a:r>
                        <a:rPr lang="fr-FR" sz="1400" b="1" kern="1200" dirty="0" err="1">
                          <a:solidFill>
                            <a:schemeClr val="dk1"/>
                          </a:solidFill>
                          <a:effectLst/>
                          <a:latin typeface="+mn-lt"/>
                          <a:ea typeface="+mn-ea"/>
                          <a:cs typeface="+mn-cs"/>
                        </a:rPr>
                        <a:t>Steroid</a:t>
                      </a:r>
                      <a:r>
                        <a:rPr lang="fr-FR" sz="1400" b="1" kern="1200" dirty="0">
                          <a:solidFill>
                            <a:schemeClr val="dk1"/>
                          </a:solidFill>
                          <a:effectLst/>
                          <a:latin typeface="+mn-lt"/>
                          <a:ea typeface="+mn-ea"/>
                          <a:cs typeface="+mn-cs"/>
                        </a:rPr>
                        <a:t> injections </a:t>
                      </a:r>
                      <a:r>
                        <a:rPr lang="fr-FR" sz="1400" b="1" kern="1200" dirty="0" err="1">
                          <a:solidFill>
                            <a:schemeClr val="dk1"/>
                          </a:solidFill>
                          <a:effectLst/>
                          <a:latin typeface="+mn-lt"/>
                          <a:ea typeface="+mn-ea"/>
                          <a:cs typeface="+mn-cs"/>
                        </a:rPr>
                        <a:t>should</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be</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considered</a:t>
                      </a:r>
                      <a:r>
                        <a:rPr lang="fr-FR" sz="1400" b="1" kern="1200" dirty="0">
                          <a:solidFill>
                            <a:schemeClr val="dk1"/>
                          </a:solidFill>
                          <a:effectLst/>
                          <a:latin typeface="+mn-lt"/>
                          <a:ea typeface="+mn-ea"/>
                          <a:cs typeface="+mn-cs"/>
                        </a:rPr>
                        <a:t>, and </a:t>
                      </a:r>
                      <a:r>
                        <a:rPr lang="fr-FR" sz="1400" b="1" kern="1200" dirty="0" err="1">
                          <a:solidFill>
                            <a:schemeClr val="dk1"/>
                          </a:solidFill>
                          <a:effectLst/>
                          <a:latin typeface="+mn-lt"/>
                          <a:ea typeface="+mn-ea"/>
                          <a:cs typeface="+mn-cs"/>
                        </a:rPr>
                        <a:t>systemic</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steroids</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may</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be</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used</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with</a:t>
                      </a:r>
                      <a:r>
                        <a:rPr lang="fr-FR" sz="1400" b="1" kern="1200" dirty="0">
                          <a:solidFill>
                            <a:schemeClr val="dk1"/>
                          </a:solidFill>
                          <a:effectLst/>
                          <a:latin typeface="+mn-lt"/>
                          <a:ea typeface="+mn-ea"/>
                          <a:cs typeface="+mn-cs"/>
                        </a:rPr>
                        <a:t> caution </a:t>
                      </a:r>
                      <a:r>
                        <a:rPr lang="fr-FR" sz="1400" b="1" kern="1200" dirty="0" err="1">
                          <a:solidFill>
                            <a:schemeClr val="dk1"/>
                          </a:solidFill>
                          <a:effectLst/>
                          <a:latin typeface="+mn-lt"/>
                          <a:ea typeface="+mn-ea"/>
                          <a:cs typeface="+mn-cs"/>
                        </a:rPr>
                        <a:t>at</a:t>
                      </a:r>
                      <a:r>
                        <a:rPr lang="fr-FR" sz="1400" b="1" kern="1200" dirty="0">
                          <a:solidFill>
                            <a:schemeClr val="dk1"/>
                          </a:solidFill>
                          <a:effectLst/>
                          <a:latin typeface="+mn-lt"/>
                          <a:ea typeface="+mn-ea"/>
                          <a:cs typeface="+mn-cs"/>
                        </a:rPr>
                        <a:t> the </a:t>
                      </a:r>
                      <a:r>
                        <a:rPr lang="fr-FR" sz="1400" b="1" kern="1200" dirty="0" err="1">
                          <a:solidFill>
                            <a:schemeClr val="dk1"/>
                          </a:solidFill>
                          <a:effectLst/>
                          <a:latin typeface="+mn-lt"/>
                          <a:ea typeface="+mn-ea"/>
                          <a:cs typeface="+mn-cs"/>
                        </a:rPr>
                        <a:t>lowest</a:t>
                      </a:r>
                      <a:r>
                        <a:rPr lang="fr-FR" sz="1400" b="1" kern="1200" dirty="0">
                          <a:solidFill>
                            <a:schemeClr val="dk1"/>
                          </a:solidFill>
                          <a:effectLst/>
                          <a:latin typeface="+mn-lt"/>
                          <a:ea typeface="+mn-ea"/>
                          <a:cs typeface="+mn-cs"/>
                        </a:rPr>
                        <a:t> effective dose.</a:t>
                      </a:r>
                      <a:br>
                        <a:rPr lang="fr-FR" sz="1400" kern="1200" dirty="0">
                          <a:solidFill>
                            <a:schemeClr val="dk1"/>
                          </a:solidFill>
                          <a:effectLst/>
                          <a:latin typeface="+mn-lt"/>
                          <a:ea typeface="+mn-ea"/>
                          <a:cs typeface="+mn-cs"/>
                        </a:rPr>
                      </a:br>
                      <a:r>
                        <a:rPr lang="fr-FR" sz="1100" kern="1200" dirty="0">
                          <a:solidFill>
                            <a:schemeClr val="dk1"/>
                          </a:solidFill>
                          <a:effectLst/>
                          <a:latin typeface="+mn-lt"/>
                          <a:ea typeface="+mn-ea"/>
                          <a:cs typeface="+mn-cs"/>
                        </a:rPr>
                        <a:t>Local injections of </a:t>
                      </a:r>
                      <a:r>
                        <a:rPr lang="fr-FR" sz="1100" kern="1200" dirty="0" err="1">
                          <a:solidFill>
                            <a:schemeClr val="dk1"/>
                          </a:solidFill>
                          <a:effectLst/>
                          <a:latin typeface="+mn-lt"/>
                          <a:ea typeface="+mn-ea"/>
                          <a:cs typeface="+mn-cs"/>
                        </a:rPr>
                        <a:t>glucocorticoids</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steroids</a:t>
                      </a:r>
                      <a:r>
                        <a:rPr lang="fr-FR" sz="1100" kern="1200" dirty="0">
                          <a:solidFill>
                            <a:schemeClr val="dk1"/>
                          </a:solidFill>
                          <a:effectLst/>
                          <a:latin typeface="+mn-lt"/>
                          <a:ea typeface="+mn-ea"/>
                          <a:cs typeface="+mn-cs"/>
                        </a:rPr>
                        <a:t>) for </a:t>
                      </a:r>
                      <a:r>
                        <a:rPr lang="fr-FR" sz="1100" kern="1200" dirty="0" err="1">
                          <a:solidFill>
                            <a:schemeClr val="dk1"/>
                          </a:solidFill>
                          <a:effectLst/>
                          <a:latin typeface="+mn-lt"/>
                          <a:ea typeface="+mn-ea"/>
                          <a:cs typeface="+mn-cs"/>
                        </a:rPr>
                        <a:t>example</a:t>
                      </a:r>
                      <a:r>
                        <a:rPr lang="fr-FR" sz="1100" kern="1200" dirty="0">
                          <a:solidFill>
                            <a:schemeClr val="dk1"/>
                          </a:solidFill>
                          <a:effectLst/>
                          <a:latin typeface="+mn-lt"/>
                          <a:ea typeface="+mn-ea"/>
                          <a:cs typeface="+mn-cs"/>
                        </a:rPr>
                        <a:t> in joints or </a:t>
                      </a:r>
                      <a:r>
                        <a:rPr lang="fr-FR" sz="1100" kern="1200" dirty="0" err="1">
                          <a:solidFill>
                            <a:schemeClr val="dk1"/>
                          </a:solidFill>
                          <a:effectLst/>
                          <a:latin typeface="+mn-lt"/>
                          <a:ea typeface="+mn-ea"/>
                          <a:cs typeface="+mn-cs"/>
                        </a:rPr>
                        <a:t>near</a:t>
                      </a:r>
                      <a:r>
                        <a:rPr lang="fr-FR" sz="1100" kern="1200" dirty="0">
                          <a:solidFill>
                            <a:schemeClr val="dk1"/>
                          </a:solidFill>
                          <a:effectLst/>
                          <a:latin typeface="+mn-lt"/>
                          <a:ea typeface="+mn-ea"/>
                          <a:cs typeface="+mn-cs"/>
                        </a:rPr>
                        <a:t> tendons </a:t>
                      </a:r>
                      <a:r>
                        <a:rPr lang="fr-FR" sz="1100" kern="1200" dirty="0" err="1">
                          <a:solidFill>
                            <a:schemeClr val="dk1"/>
                          </a:solidFill>
                          <a:effectLst/>
                          <a:latin typeface="+mn-lt"/>
                          <a:ea typeface="+mn-ea"/>
                          <a:cs typeface="+mn-cs"/>
                        </a:rPr>
                        <a:t>can</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be</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used</a:t>
                      </a:r>
                      <a:r>
                        <a:rPr lang="fr-FR" sz="1100" kern="1200" dirty="0">
                          <a:solidFill>
                            <a:schemeClr val="dk1"/>
                          </a:solidFill>
                          <a:effectLst/>
                          <a:latin typeface="+mn-lt"/>
                          <a:ea typeface="+mn-ea"/>
                          <a:cs typeface="+mn-cs"/>
                        </a:rPr>
                        <a:t> in people </a:t>
                      </a:r>
                      <a:r>
                        <a:rPr lang="fr-FR" sz="1100" kern="1200" dirty="0" err="1">
                          <a:solidFill>
                            <a:schemeClr val="dk1"/>
                          </a:solidFill>
                          <a:effectLst/>
                          <a:latin typeface="+mn-lt"/>
                          <a:ea typeface="+mn-ea"/>
                          <a:cs typeface="+mn-cs"/>
                        </a:rPr>
                        <a:t>with</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psoriatic</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arthritis</a:t>
                      </a:r>
                      <a:r>
                        <a:rPr lang="fr-FR" sz="1100" kern="1200" dirty="0">
                          <a:solidFill>
                            <a:schemeClr val="dk1"/>
                          </a:solidFill>
                          <a:effectLst/>
                          <a:latin typeface="+mn-lt"/>
                          <a:ea typeface="+mn-ea"/>
                          <a:cs typeface="+mn-cs"/>
                        </a:rPr>
                        <a:t> to </a:t>
                      </a:r>
                      <a:r>
                        <a:rPr lang="fr-FR" sz="1100" kern="1200" dirty="0" err="1">
                          <a:solidFill>
                            <a:schemeClr val="dk1"/>
                          </a:solidFill>
                          <a:effectLst/>
                          <a:latin typeface="+mn-lt"/>
                          <a:ea typeface="+mn-ea"/>
                          <a:cs typeface="+mn-cs"/>
                        </a:rPr>
                        <a:t>provide</a:t>
                      </a:r>
                      <a:r>
                        <a:rPr lang="fr-FR" sz="1100" kern="1200" dirty="0">
                          <a:solidFill>
                            <a:schemeClr val="dk1"/>
                          </a:solidFill>
                          <a:effectLst/>
                          <a:latin typeface="+mn-lt"/>
                          <a:ea typeface="+mn-ea"/>
                          <a:cs typeface="+mn-cs"/>
                        </a:rPr>
                        <a:t> relief. </a:t>
                      </a:r>
                      <a:r>
                        <a:rPr lang="fr-FR" sz="1100" kern="1200" dirty="0" err="1">
                          <a:solidFill>
                            <a:schemeClr val="dk1"/>
                          </a:solidFill>
                          <a:effectLst/>
                          <a:latin typeface="+mn-lt"/>
                          <a:ea typeface="+mn-ea"/>
                          <a:cs typeface="+mn-cs"/>
                        </a:rPr>
                        <a:t>Steroids</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taken</a:t>
                      </a:r>
                      <a:r>
                        <a:rPr lang="fr-FR" sz="1100" kern="1200" dirty="0">
                          <a:solidFill>
                            <a:schemeClr val="dk1"/>
                          </a:solidFill>
                          <a:effectLst/>
                          <a:latin typeface="+mn-lt"/>
                          <a:ea typeface="+mn-ea"/>
                          <a:cs typeface="+mn-cs"/>
                        </a:rPr>
                        <a:t> by </a:t>
                      </a:r>
                      <a:r>
                        <a:rPr lang="fr-FR" sz="1100" kern="1200" dirty="0" err="1">
                          <a:solidFill>
                            <a:schemeClr val="dk1"/>
                          </a:solidFill>
                          <a:effectLst/>
                          <a:latin typeface="+mn-lt"/>
                          <a:ea typeface="+mn-ea"/>
                          <a:cs typeface="+mn-cs"/>
                        </a:rPr>
                        <a:t>other</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means</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e.g</a:t>
                      </a:r>
                      <a:r>
                        <a:rPr lang="fr-FR" sz="1100" kern="1200" dirty="0">
                          <a:solidFill>
                            <a:schemeClr val="dk1"/>
                          </a:solidFill>
                          <a:effectLst/>
                          <a:latin typeface="+mn-lt"/>
                          <a:ea typeface="+mn-ea"/>
                          <a:cs typeface="+mn-cs"/>
                        </a:rPr>
                        <a:t>. as </a:t>
                      </a:r>
                      <a:r>
                        <a:rPr lang="fr-FR" sz="1100" kern="1200" dirty="0" err="1">
                          <a:solidFill>
                            <a:schemeClr val="dk1"/>
                          </a:solidFill>
                          <a:effectLst/>
                          <a:latin typeface="+mn-lt"/>
                          <a:ea typeface="+mn-ea"/>
                          <a:cs typeface="+mn-cs"/>
                        </a:rPr>
                        <a:t>tablets</a:t>
                      </a:r>
                      <a:r>
                        <a:rPr lang="fr-FR" sz="1100" kern="1200" dirty="0">
                          <a:solidFill>
                            <a:schemeClr val="dk1"/>
                          </a:solidFill>
                          <a:effectLst/>
                          <a:latin typeface="+mn-lt"/>
                          <a:ea typeface="+mn-ea"/>
                          <a:cs typeface="+mn-cs"/>
                        </a:rPr>
                        <a:t>) are not </a:t>
                      </a:r>
                      <a:r>
                        <a:rPr lang="fr-FR" sz="1100" kern="1200" dirty="0" err="1">
                          <a:solidFill>
                            <a:schemeClr val="dk1"/>
                          </a:solidFill>
                          <a:effectLst/>
                          <a:latin typeface="+mn-lt"/>
                          <a:ea typeface="+mn-ea"/>
                          <a:cs typeface="+mn-cs"/>
                        </a:rPr>
                        <a:t>usually</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recommended</a:t>
                      </a:r>
                      <a:r>
                        <a:rPr lang="fr-FR" sz="1100" kern="1200" dirty="0">
                          <a:solidFill>
                            <a:schemeClr val="dk1"/>
                          </a:solidFill>
                          <a:effectLst/>
                          <a:latin typeface="+mn-lt"/>
                          <a:ea typeface="+mn-ea"/>
                          <a:cs typeface="+mn-cs"/>
                        </a:rPr>
                        <a:t> but </a:t>
                      </a:r>
                      <a:r>
                        <a:rPr lang="fr-FR" sz="1100" kern="1200" dirty="0" err="1">
                          <a:solidFill>
                            <a:schemeClr val="dk1"/>
                          </a:solidFill>
                          <a:effectLst/>
                          <a:latin typeface="+mn-lt"/>
                          <a:ea typeface="+mn-ea"/>
                          <a:cs typeface="+mn-cs"/>
                        </a:rPr>
                        <a:t>may</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be</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used</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with</a:t>
                      </a:r>
                      <a:r>
                        <a:rPr lang="fr-FR" sz="1100" kern="1200" dirty="0">
                          <a:solidFill>
                            <a:schemeClr val="dk1"/>
                          </a:solidFill>
                          <a:effectLst/>
                          <a:latin typeface="+mn-lt"/>
                          <a:ea typeface="+mn-ea"/>
                          <a:cs typeface="+mn-cs"/>
                        </a:rPr>
                        <a:t> caution </a:t>
                      </a:r>
                      <a:r>
                        <a:rPr lang="fr-FR" sz="1100" kern="1200" dirty="0" err="1">
                          <a:solidFill>
                            <a:schemeClr val="dk1"/>
                          </a:solidFill>
                          <a:effectLst/>
                          <a:latin typeface="+mn-lt"/>
                          <a:ea typeface="+mn-ea"/>
                          <a:cs typeface="+mn-cs"/>
                        </a:rPr>
                        <a:t>at</a:t>
                      </a:r>
                      <a:r>
                        <a:rPr lang="fr-FR" sz="1100" kern="1200" dirty="0">
                          <a:solidFill>
                            <a:schemeClr val="dk1"/>
                          </a:solidFill>
                          <a:effectLst/>
                          <a:latin typeface="+mn-lt"/>
                          <a:ea typeface="+mn-ea"/>
                          <a:cs typeface="+mn-cs"/>
                        </a:rPr>
                        <a:t> the </a:t>
                      </a:r>
                      <a:r>
                        <a:rPr lang="fr-FR" sz="1100" kern="1200" dirty="0" err="1">
                          <a:solidFill>
                            <a:schemeClr val="dk1"/>
                          </a:solidFill>
                          <a:effectLst/>
                          <a:latin typeface="+mn-lt"/>
                          <a:ea typeface="+mn-ea"/>
                          <a:cs typeface="+mn-cs"/>
                        </a:rPr>
                        <a:t>lowest</a:t>
                      </a:r>
                      <a:r>
                        <a:rPr lang="fr-FR" sz="1100" kern="1200" dirty="0">
                          <a:solidFill>
                            <a:schemeClr val="dk1"/>
                          </a:solidFill>
                          <a:effectLst/>
                          <a:latin typeface="+mn-lt"/>
                          <a:ea typeface="+mn-ea"/>
                          <a:cs typeface="+mn-cs"/>
                        </a:rPr>
                        <a:t> possible dose. </a:t>
                      </a:r>
                    </a:p>
                  </a:txBody>
                  <a:tcPr marL="0" marR="0" marT="72018" marB="72018"/>
                </a:tc>
                <a:extLst>
                  <a:ext uri="{0D108BD9-81ED-4DB2-BD59-A6C34878D82A}">
                    <a16:rowId xmlns:a16="http://schemas.microsoft.com/office/drawing/2014/main" val="10004"/>
                  </a:ext>
                </a:extLst>
              </a:tr>
            </a:tbl>
          </a:graphicData>
        </a:graphic>
      </p:graphicFrame>
      <p:sp>
        <p:nvSpPr>
          <p:cNvPr id="7" name="ZoneTexte 6"/>
          <p:cNvSpPr txBox="1"/>
          <p:nvPr/>
        </p:nvSpPr>
        <p:spPr>
          <a:xfrm>
            <a:off x="107806" y="-1"/>
            <a:ext cx="9007594" cy="590931"/>
          </a:xfrm>
          <a:prstGeom prst="rect">
            <a:avLst/>
          </a:prstGeom>
          <a:noFill/>
        </p:spPr>
        <p:txBody>
          <a:bodyPr wrap="none" rtlCol="0">
            <a:spAutoFit/>
          </a:bodyPr>
          <a:lstStyle/>
          <a:p>
            <a:pPr lvl="0"/>
            <a:r>
              <a:rPr lang="en-US" altLang="fr-FR" b="1" kern="0" dirty="0">
                <a:solidFill>
                  <a:srgbClr val="0070C0"/>
                </a:solidFill>
                <a:latin typeface="Arial"/>
                <a:ea typeface="ＭＳ Ｐゴシック" pitchFamily="34" charset="-128"/>
              </a:rPr>
              <a:t>EULAR recommendations for the management of psoriatic arthritis: 2015 update</a:t>
            </a:r>
          </a:p>
          <a:p>
            <a:endParaRPr lang="fr-FR" dirty="0">
              <a:solidFill>
                <a:srgbClr val="0070C0"/>
              </a:solidFill>
            </a:endParaRPr>
          </a:p>
        </p:txBody>
      </p:sp>
      <p:sp>
        <p:nvSpPr>
          <p:cNvPr id="9" name="Rectangle 5"/>
          <p:cNvSpPr>
            <a:spLocks noChangeArrowheads="1"/>
          </p:cNvSpPr>
          <p:nvPr/>
        </p:nvSpPr>
        <p:spPr bwMode="auto">
          <a:xfrm>
            <a:off x="5168978" y="6541107"/>
            <a:ext cx="3570209" cy="244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fontAlgn="base">
              <a:spcBef>
                <a:spcPct val="0"/>
              </a:spcBef>
              <a:spcAft>
                <a:spcPct val="0"/>
              </a:spcAft>
              <a:defRPr>
                <a:solidFill>
                  <a:schemeClr val="tx1"/>
                </a:solidFill>
                <a:latin typeface="Arial" pitchFamily="34" charset="0"/>
                <a:cs typeface="Arial" pitchFamily="34" charset="0"/>
              </a:defRPr>
            </a:lvl6pPr>
            <a:lvl7pPr marL="2971800" indent="-228600" fontAlgn="base">
              <a:spcBef>
                <a:spcPct val="0"/>
              </a:spcBef>
              <a:spcAft>
                <a:spcPct val="0"/>
              </a:spcAft>
              <a:defRPr>
                <a:solidFill>
                  <a:schemeClr val="tx1"/>
                </a:solidFill>
                <a:latin typeface="Arial" pitchFamily="34" charset="0"/>
                <a:cs typeface="Arial" pitchFamily="34" charset="0"/>
              </a:defRPr>
            </a:lvl7pPr>
            <a:lvl8pPr marL="3429000" indent="-228600" fontAlgn="base">
              <a:spcBef>
                <a:spcPct val="0"/>
              </a:spcBef>
              <a:spcAft>
                <a:spcPct val="0"/>
              </a:spcAft>
              <a:defRPr>
                <a:solidFill>
                  <a:schemeClr val="tx1"/>
                </a:solidFill>
                <a:latin typeface="Arial" pitchFamily="34" charset="0"/>
                <a:cs typeface="Arial" pitchFamily="34" charset="0"/>
              </a:defRPr>
            </a:lvl8pPr>
            <a:lvl9pPr marL="3886200" indent="-228600" fontAlgn="base">
              <a:spcBef>
                <a:spcPct val="0"/>
              </a:spcBef>
              <a:spcAft>
                <a:spcPct val="0"/>
              </a:spcAft>
              <a:defRPr>
                <a:solidFill>
                  <a:schemeClr val="tx1"/>
                </a:solidFill>
                <a:latin typeface="Arial" pitchFamily="34" charset="0"/>
                <a:cs typeface="Arial" pitchFamily="34" charset="0"/>
              </a:defRPr>
            </a:lvl9pPr>
          </a:lstStyle>
          <a:p>
            <a:r>
              <a:rPr lang="fr-FR" altLang="fr-FR" sz="1100" b="0" dirty="0">
                <a:latin typeface="+mn-lt"/>
              </a:rPr>
              <a:t>Gossec L, </a:t>
            </a:r>
            <a:r>
              <a:rPr lang="fr-FR" altLang="fr-FR" sz="1100" b="0" dirty="0" err="1">
                <a:latin typeface="+mn-lt"/>
              </a:rPr>
              <a:t>Smolen</a:t>
            </a:r>
            <a:r>
              <a:rPr lang="fr-FR" altLang="fr-FR" sz="1100" b="0" dirty="0">
                <a:latin typeface="+mn-lt"/>
              </a:rPr>
              <a:t> JS et al. </a:t>
            </a:r>
            <a:r>
              <a:rPr lang="fr-FR" altLang="fr-FR" sz="1100" b="0" i="1" dirty="0">
                <a:latin typeface="+mn-lt"/>
              </a:rPr>
              <a:t>Ann </a:t>
            </a:r>
            <a:r>
              <a:rPr lang="fr-FR" altLang="fr-FR" sz="1100" b="0" i="1" dirty="0" err="1">
                <a:latin typeface="+mn-lt"/>
              </a:rPr>
              <a:t>Rheum</a:t>
            </a:r>
            <a:r>
              <a:rPr lang="fr-FR" altLang="fr-FR" sz="1100" b="0" i="1" dirty="0">
                <a:latin typeface="+mn-lt"/>
              </a:rPr>
              <a:t> Dis </a:t>
            </a:r>
            <a:r>
              <a:rPr lang="fr-FR" altLang="fr-FR" sz="1100" b="0" dirty="0">
                <a:latin typeface="+mn-lt"/>
              </a:rPr>
              <a:t>2016;75:499–510</a:t>
            </a:r>
          </a:p>
        </p:txBody>
      </p:sp>
    </p:spTree>
    <p:extLst>
      <p:ext uri="{BB962C8B-B14F-4D97-AF65-F5344CB8AC3E}">
        <p14:creationId xmlns:p14="http://schemas.microsoft.com/office/powerpoint/2010/main" val="33286336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76249" y="476249"/>
            <a:ext cx="8531345" cy="691173"/>
          </a:xfrm>
        </p:spPr>
        <p:txBody>
          <a:bodyPr>
            <a:normAutofit/>
          </a:bodyPr>
          <a:lstStyle/>
          <a:p>
            <a:r>
              <a:rPr lang="en-GB" sz="2400" b="1" dirty="0">
                <a:solidFill>
                  <a:srgbClr val="0070C0"/>
                </a:solidFill>
              </a:rPr>
              <a:t>Lay version of recommendations</a:t>
            </a:r>
            <a:endParaRPr lang="en-US" sz="2400" b="1" dirty="0">
              <a:solidFill>
                <a:srgbClr val="0070C0"/>
              </a:solidFill>
            </a:endParaRPr>
          </a:p>
        </p:txBody>
      </p:sp>
      <p:graphicFrame>
        <p:nvGraphicFramePr>
          <p:cNvPr id="8" name="Content Placeholder 3"/>
          <p:cNvGraphicFramePr>
            <a:graphicFrameLocks/>
          </p:cNvGraphicFramePr>
          <p:nvPr>
            <p:extLst>
              <p:ext uri="{D42A27DB-BD31-4B8C-83A1-F6EECF244321}">
                <p14:modId xmlns:p14="http://schemas.microsoft.com/office/powerpoint/2010/main" val="401079320"/>
              </p:ext>
            </p:extLst>
          </p:nvPr>
        </p:nvGraphicFramePr>
        <p:xfrm>
          <a:off x="176211" y="1455067"/>
          <a:ext cx="8562975" cy="4278983"/>
        </p:xfrm>
        <a:graphic>
          <a:graphicData uri="http://schemas.openxmlformats.org/drawingml/2006/table">
            <a:tbl>
              <a:tblPr firstRow="1" bandRow="1">
                <a:tableStyleId>{5C22544A-7EE6-4342-B048-85BDC9FD1C3A}</a:tableStyleId>
              </a:tblPr>
              <a:tblGrid>
                <a:gridCol w="546847">
                  <a:extLst>
                    <a:ext uri="{9D8B030D-6E8A-4147-A177-3AD203B41FA5}">
                      <a16:colId xmlns:a16="http://schemas.microsoft.com/office/drawing/2014/main" val="20000"/>
                    </a:ext>
                  </a:extLst>
                </a:gridCol>
                <a:gridCol w="8016128">
                  <a:extLst>
                    <a:ext uri="{9D8B030D-6E8A-4147-A177-3AD203B41FA5}">
                      <a16:colId xmlns:a16="http://schemas.microsoft.com/office/drawing/2014/main" val="20001"/>
                    </a:ext>
                  </a:extLst>
                </a:gridCol>
              </a:tblGrid>
              <a:tr h="620976">
                <a:tc gridSpan="2">
                  <a:txBody>
                    <a:bodyPr/>
                    <a:lstStyle/>
                    <a:p>
                      <a:pPr marL="85725" marR="0" indent="0" algn="l" defTabSz="914400" rtl="0" eaLnBrk="1" fontAlgn="auto" latinLnBrk="0" hangingPunct="1">
                        <a:lnSpc>
                          <a:spcPct val="100000"/>
                        </a:lnSpc>
                        <a:spcBef>
                          <a:spcPts val="0"/>
                        </a:spcBef>
                        <a:spcAft>
                          <a:spcPts val="600"/>
                        </a:spcAft>
                        <a:buClrTx/>
                        <a:buSzTx/>
                        <a:buFontTx/>
                        <a:buNone/>
                        <a:tabLst/>
                        <a:defRPr/>
                      </a:pPr>
                      <a:r>
                        <a:rPr lang="en-GB" sz="1400" b="1" dirty="0">
                          <a:solidFill>
                            <a:srgbClr val="FFFFFF"/>
                          </a:solidFill>
                          <a:latin typeface="+mn-lt"/>
                          <a:cs typeface="Calibri" pitchFamily="34" charset="0"/>
                        </a:rPr>
                        <a:t>Recommendation</a:t>
                      </a:r>
                    </a:p>
                  </a:txBody>
                  <a:tcPr marL="0" marR="0" marT="72018" marB="72018">
                    <a:solidFill>
                      <a:srgbClr val="071D49"/>
                    </a:solidFill>
                  </a:tcPr>
                </a:tc>
                <a:tc hMerge="1">
                  <a:txBody>
                    <a:bodyPr/>
                    <a:lstStyle/>
                    <a:p>
                      <a:endParaRPr lang="en-GB"/>
                    </a:p>
                  </a:txBody>
                  <a:tcPr/>
                </a:tc>
                <a:extLst>
                  <a:ext uri="{0D108BD9-81ED-4DB2-BD59-A6C34878D82A}">
                    <a16:rowId xmlns:a16="http://schemas.microsoft.com/office/drawing/2014/main" val="10000"/>
                  </a:ext>
                </a:extLst>
              </a:tr>
              <a:tr h="1542652">
                <a:tc>
                  <a:txBody>
                    <a:bodyPr/>
                    <a:lstStyle/>
                    <a:p>
                      <a:pPr algn="ctr">
                        <a:spcAft>
                          <a:spcPts val="600"/>
                        </a:spcAft>
                      </a:pPr>
                      <a:r>
                        <a:rPr lang="en-GB" sz="1400" b="0" dirty="0">
                          <a:solidFill>
                            <a:schemeClr val="accent1"/>
                          </a:solidFill>
                          <a:latin typeface="+mn-lt"/>
                          <a:cs typeface="Calibri" pitchFamily="34" charset="0"/>
                        </a:rPr>
                        <a:t>5</a:t>
                      </a:r>
                    </a:p>
                  </a:txBody>
                  <a:tcPr marL="0" marR="0" marT="72018" marB="72018"/>
                </a:tc>
                <a:tc>
                  <a:txBody>
                    <a:bodyPr/>
                    <a:lstStyle/>
                    <a:p>
                      <a:pPr lvl="0"/>
                      <a:r>
                        <a:rPr lang="fr-FR" sz="1400" b="1" kern="1200" dirty="0" err="1">
                          <a:solidFill>
                            <a:schemeClr val="dk1"/>
                          </a:solidFill>
                          <a:effectLst/>
                          <a:latin typeface="+mn-lt"/>
                          <a:ea typeface="+mn-ea"/>
                          <a:cs typeface="+mn-cs"/>
                        </a:rPr>
                        <a:t>bDMARDs</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should</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be</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used</a:t>
                      </a:r>
                      <a:r>
                        <a:rPr lang="fr-FR" sz="1400" b="1" kern="1200" dirty="0">
                          <a:solidFill>
                            <a:schemeClr val="dk1"/>
                          </a:solidFill>
                          <a:effectLst/>
                          <a:latin typeface="+mn-lt"/>
                          <a:ea typeface="+mn-ea"/>
                          <a:cs typeface="+mn-cs"/>
                        </a:rPr>
                        <a:t> in people </a:t>
                      </a:r>
                      <a:r>
                        <a:rPr lang="fr-FR" sz="1400" b="1" kern="1200" dirty="0" err="1">
                          <a:solidFill>
                            <a:schemeClr val="dk1"/>
                          </a:solidFill>
                          <a:effectLst/>
                          <a:latin typeface="+mn-lt"/>
                          <a:ea typeface="+mn-ea"/>
                          <a:cs typeface="+mn-cs"/>
                        </a:rPr>
                        <a:t>with</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peripheral</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arthritis</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who</a:t>
                      </a:r>
                      <a:r>
                        <a:rPr lang="fr-FR" sz="1400" b="1" kern="1200" dirty="0">
                          <a:solidFill>
                            <a:schemeClr val="dk1"/>
                          </a:solidFill>
                          <a:effectLst/>
                          <a:latin typeface="+mn-lt"/>
                          <a:ea typeface="+mn-ea"/>
                          <a:cs typeface="+mn-cs"/>
                        </a:rPr>
                        <a:t> have not </a:t>
                      </a:r>
                      <a:r>
                        <a:rPr lang="fr-FR" sz="1400" b="1" kern="1200" dirty="0" err="1">
                          <a:solidFill>
                            <a:schemeClr val="dk1"/>
                          </a:solidFill>
                          <a:effectLst/>
                          <a:latin typeface="+mn-lt"/>
                          <a:ea typeface="+mn-ea"/>
                          <a:cs typeface="+mn-cs"/>
                        </a:rPr>
                        <a:t>responded</a:t>
                      </a:r>
                      <a:r>
                        <a:rPr lang="fr-FR" sz="1400" b="1" kern="1200" dirty="0">
                          <a:solidFill>
                            <a:schemeClr val="dk1"/>
                          </a:solidFill>
                          <a:effectLst/>
                          <a:latin typeface="+mn-lt"/>
                          <a:ea typeface="+mn-ea"/>
                          <a:cs typeface="+mn-cs"/>
                        </a:rPr>
                        <a:t> to </a:t>
                      </a:r>
                      <a:r>
                        <a:rPr lang="fr-FR" sz="1400" b="1" kern="1200" dirty="0" err="1">
                          <a:solidFill>
                            <a:schemeClr val="dk1"/>
                          </a:solidFill>
                          <a:effectLst/>
                          <a:latin typeface="+mn-lt"/>
                          <a:ea typeface="+mn-ea"/>
                          <a:cs typeface="+mn-cs"/>
                        </a:rPr>
                        <a:t>at</a:t>
                      </a:r>
                      <a:r>
                        <a:rPr lang="fr-FR" sz="1400" b="1" kern="1200" dirty="0">
                          <a:solidFill>
                            <a:schemeClr val="dk1"/>
                          </a:solidFill>
                          <a:effectLst/>
                          <a:latin typeface="+mn-lt"/>
                          <a:ea typeface="+mn-ea"/>
                          <a:cs typeface="+mn-cs"/>
                        </a:rPr>
                        <a:t> least one </a:t>
                      </a:r>
                      <a:r>
                        <a:rPr lang="fr-FR" sz="1400" b="1" kern="1200" dirty="0" err="1">
                          <a:solidFill>
                            <a:schemeClr val="dk1"/>
                          </a:solidFill>
                          <a:effectLst/>
                          <a:latin typeface="+mn-lt"/>
                          <a:ea typeface="+mn-ea"/>
                          <a:cs typeface="+mn-cs"/>
                        </a:rPr>
                        <a:t>csDMARD</a:t>
                      </a:r>
                      <a:r>
                        <a:rPr lang="fr-FR" sz="1400" b="1" kern="1200" dirty="0">
                          <a:solidFill>
                            <a:schemeClr val="dk1"/>
                          </a:solidFill>
                          <a:effectLst/>
                          <a:latin typeface="+mn-lt"/>
                          <a:ea typeface="+mn-ea"/>
                          <a:cs typeface="+mn-cs"/>
                        </a:rPr>
                        <a:t>.</a:t>
                      </a:r>
                      <a:br>
                        <a:rPr lang="fr-FR" sz="1400" b="1" kern="1200" dirty="0">
                          <a:solidFill>
                            <a:schemeClr val="dk1"/>
                          </a:solidFill>
                          <a:effectLst/>
                          <a:latin typeface="+mn-lt"/>
                          <a:ea typeface="+mn-ea"/>
                          <a:cs typeface="+mn-cs"/>
                        </a:rPr>
                      </a:br>
                      <a:r>
                        <a:rPr lang="fr-FR" sz="1200" kern="1200" dirty="0">
                          <a:solidFill>
                            <a:schemeClr val="dk1"/>
                          </a:solidFill>
                          <a:effectLst/>
                          <a:latin typeface="+mn-lt"/>
                          <a:ea typeface="+mn-ea"/>
                          <a:cs typeface="+mn-cs"/>
                        </a:rPr>
                        <a:t>If </a:t>
                      </a:r>
                      <a:r>
                        <a:rPr lang="fr-FR" sz="1200" kern="1200" dirty="0" err="1">
                          <a:solidFill>
                            <a:schemeClr val="dk1"/>
                          </a:solidFill>
                          <a:effectLst/>
                          <a:latin typeface="+mn-lt"/>
                          <a:ea typeface="+mn-ea"/>
                          <a:cs typeface="+mn-cs"/>
                        </a:rPr>
                        <a:t>you</a:t>
                      </a:r>
                      <a:r>
                        <a:rPr lang="fr-FR" sz="1200" kern="1200" dirty="0">
                          <a:solidFill>
                            <a:schemeClr val="dk1"/>
                          </a:solidFill>
                          <a:effectLst/>
                          <a:latin typeface="+mn-lt"/>
                          <a:ea typeface="+mn-ea"/>
                          <a:cs typeface="+mn-cs"/>
                        </a:rPr>
                        <a:t> have </a:t>
                      </a:r>
                      <a:r>
                        <a:rPr lang="fr-FR" sz="1200" kern="1200" dirty="0" err="1">
                          <a:solidFill>
                            <a:schemeClr val="dk1"/>
                          </a:solidFill>
                          <a:effectLst/>
                          <a:latin typeface="+mn-lt"/>
                          <a:ea typeface="+mn-ea"/>
                          <a:cs typeface="+mn-cs"/>
                        </a:rPr>
                        <a:t>peripheral</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arthritis</a:t>
                      </a:r>
                      <a:r>
                        <a:rPr lang="fr-FR" sz="1200" kern="1200" dirty="0">
                          <a:solidFill>
                            <a:schemeClr val="dk1"/>
                          </a:solidFill>
                          <a:effectLst/>
                          <a:latin typeface="+mn-lt"/>
                          <a:ea typeface="+mn-ea"/>
                          <a:cs typeface="+mn-cs"/>
                        </a:rPr>
                        <a:t> and have not have good </a:t>
                      </a:r>
                      <a:r>
                        <a:rPr lang="fr-FR" sz="1200" kern="1200" dirty="0" err="1">
                          <a:solidFill>
                            <a:schemeClr val="dk1"/>
                          </a:solidFill>
                          <a:effectLst/>
                          <a:latin typeface="+mn-lt"/>
                          <a:ea typeface="+mn-ea"/>
                          <a:cs typeface="+mn-cs"/>
                        </a:rPr>
                        <a:t>effects</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from</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treatment</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with</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at</a:t>
                      </a:r>
                      <a:r>
                        <a:rPr lang="fr-FR" sz="1200" kern="1200" dirty="0">
                          <a:solidFill>
                            <a:schemeClr val="dk1"/>
                          </a:solidFill>
                          <a:effectLst/>
                          <a:latin typeface="+mn-lt"/>
                          <a:ea typeface="+mn-ea"/>
                          <a:cs typeface="+mn-cs"/>
                        </a:rPr>
                        <a:t> least one </a:t>
                      </a:r>
                      <a:r>
                        <a:rPr lang="fr-FR" sz="1200" kern="1200" dirty="0" err="1">
                          <a:solidFill>
                            <a:schemeClr val="dk1"/>
                          </a:solidFill>
                          <a:effectLst/>
                          <a:latin typeface="+mn-lt"/>
                          <a:ea typeface="+mn-ea"/>
                          <a:cs typeface="+mn-cs"/>
                        </a:rPr>
                        <a:t>csDMARD</a:t>
                      </a:r>
                      <a:r>
                        <a:rPr lang="fr-FR" sz="1200" kern="1200" dirty="0">
                          <a:solidFill>
                            <a:schemeClr val="dk1"/>
                          </a:solidFill>
                          <a:effectLst/>
                          <a:latin typeface="+mn-lt"/>
                          <a:ea typeface="+mn-ea"/>
                          <a:cs typeface="+mn-cs"/>
                        </a:rPr>
                        <a:t> for </a:t>
                      </a:r>
                      <a:r>
                        <a:rPr lang="fr-FR" sz="1200" kern="1200" dirty="0" err="1">
                          <a:solidFill>
                            <a:schemeClr val="dk1"/>
                          </a:solidFill>
                          <a:effectLst/>
                          <a:latin typeface="+mn-lt"/>
                          <a:ea typeface="+mn-ea"/>
                          <a:cs typeface="+mn-cs"/>
                        </a:rPr>
                        <a:t>several</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months</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you</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may</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benefit</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from</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therapy</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with</a:t>
                      </a:r>
                      <a:r>
                        <a:rPr lang="fr-FR" sz="1200" kern="1200" dirty="0">
                          <a:solidFill>
                            <a:schemeClr val="dk1"/>
                          </a:solidFill>
                          <a:effectLst/>
                          <a:latin typeface="+mn-lt"/>
                          <a:ea typeface="+mn-ea"/>
                          <a:cs typeface="+mn-cs"/>
                        </a:rPr>
                        <a:t> a </a:t>
                      </a:r>
                      <a:r>
                        <a:rPr lang="fr-FR" sz="1200" kern="1200" dirty="0" err="1">
                          <a:solidFill>
                            <a:schemeClr val="dk1"/>
                          </a:solidFill>
                          <a:effectLst/>
                          <a:latin typeface="+mn-lt"/>
                          <a:ea typeface="+mn-ea"/>
                          <a:cs typeface="+mn-cs"/>
                        </a:rPr>
                        <a:t>bDMARD</a:t>
                      </a:r>
                      <a:r>
                        <a:rPr lang="fr-FR" sz="1200" kern="1200" dirty="0">
                          <a:solidFill>
                            <a:schemeClr val="dk1"/>
                          </a:solidFill>
                          <a:effectLst/>
                          <a:latin typeface="+mn-lt"/>
                          <a:ea typeface="+mn-ea"/>
                          <a:cs typeface="+mn-cs"/>
                        </a:rPr>
                        <a:t>. This </a:t>
                      </a:r>
                      <a:r>
                        <a:rPr lang="fr-FR" sz="1200" kern="1200" dirty="0" err="1">
                          <a:solidFill>
                            <a:schemeClr val="dk1"/>
                          </a:solidFill>
                          <a:effectLst/>
                          <a:latin typeface="+mn-lt"/>
                          <a:ea typeface="+mn-ea"/>
                          <a:cs typeface="+mn-cs"/>
                        </a:rPr>
                        <a:t>will</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usually</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be</a:t>
                      </a:r>
                      <a:r>
                        <a:rPr lang="fr-FR" sz="1200" kern="1200" dirty="0">
                          <a:solidFill>
                            <a:schemeClr val="dk1"/>
                          </a:solidFill>
                          <a:effectLst/>
                          <a:latin typeface="+mn-lt"/>
                          <a:ea typeface="+mn-ea"/>
                          <a:cs typeface="+mn-cs"/>
                        </a:rPr>
                        <a:t> a TNF </a:t>
                      </a:r>
                      <a:r>
                        <a:rPr lang="fr-FR" sz="1200" kern="1200" dirty="0" err="1">
                          <a:solidFill>
                            <a:schemeClr val="dk1"/>
                          </a:solidFill>
                          <a:effectLst/>
                          <a:latin typeface="+mn-lt"/>
                          <a:ea typeface="+mn-ea"/>
                          <a:cs typeface="+mn-cs"/>
                        </a:rPr>
                        <a:t>inhibitor</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since</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these</a:t>
                      </a:r>
                      <a:r>
                        <a:rPr lang="fr-FR" sz="1200" kern="1200" dirty="0">
                          <a:solidFill>
                            <a:schemeClr val="dk1"/>
                          </a:solidFill>
                          <a:effectLst/>
                          <a:latin typeface="+mn-lt"/>
                          <a:ea typeface="+mn-ea"/>
                          <a:cs typeface="+mn-cs"/>
                        </a:rPr>
                        <a:t> are the </a:t>
                      </a:r>
                      <a:r>
                        <a:rPr lang="fr-FR" sz="1200" kern="1200" dirty="0" err="1">
                          <a:solidFill>
                            <a:schemeClr val="dk1"/>
                          </a:solidFill>
                          <a:effectLst/>
                          <a:latin typeface="+mn-lt"/>
                          <a:ea typeface="+mn-ea"/>
                          <a:cs typeface="+mn-cs"/>
                        </a:rPr>
                        <a:t>bDMARDs</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we</a:t>
                      </a:r>
                      <a:r>
                        <a:rPr lang="fr-FR" sz="1200" kern="1200" dirty="0">
                          <a:solidFill>
                            <a:schemeClr val="dk1"/>
                          </a:solidFill>
                          <a:effectLst/>
                          <a:latin typeface="+mn-lt"/>
                          <a:ea typeface="+mn-ea"/>
                          <a:cs typeface="+mn-cs"/>
                        </a:rPr>
                        <a:t> have the </a:t>
                      </a:r>
                      <a:r>
                        <a:rPr lang="fr-FR" sz="1200" kern="1200" dirty="0" err="1">
                          <a:solidFill>
                            <a:schemeClr val="dk1"/>
                          </a:solidFill>
                          <a:effectLst/>
                          <a:latin typeface="+mn-lt"/>
                          <a:ea typeface="+mn-ea"/>
                          <a:cs typeface="+mn-cs"/>
                        </a:rPr>
                        <a:t>most</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experience</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with</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These</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work</a:t>
                      </a:r>
                      <a:r>
                        <a:rPr lang="fr-FR" sz="1200" kern="1200" dirty="0">
                          <a:solidFill>
                            <a:schemeClr val="dk1"/>
                          </a:solidFill>
                          <a:effectLst/>
                          <a:latin typeface="+mn-lt"/>
                          <a:ea typeface="+mn-ea"/>
                          <a:cs typeface="+mn-cs"/>
                        </a:rPr>
                        <a:t> by </a:t>
                      </a:r>
                      <a:r>
                        <a:rPr lang="fr-FR" sz="1200" kern="1200" dirty="0" err="1">
                          <a:solidFill>
                            <a:schemeClr val="dk1"/>
                          </a:solidFill>
                          <a:effectLst/>
                          <a:latin typeface="+mn-lt"/>
                          <a:ea typeface="+mn-ea"/>
                          <a:cs typeface="+mn-cs"/>
                        </a:rPr>
                        <a:t>blocking</a:t>
                      </a:r>
                      <a:r>
                        <a:rPr lang="fr-FR" sz="1200" kern="1200" dirty="0">
                          <a:solidFill>
                            <a:schemeClr val="dk1"/>
                          </a:solidFill>
                          <a:effectLst/>
                          <a:latin typeface="+mn-lt"/>
                          <a:ea typeface="+mn-ea"/>
                          <a:cs typeface="+mn-cs"/>
                        </a:rPr>
                        <a:t> a </a:t>
                      </a:r>
                      <a:r>
                        <a:rPr lang="fr-FR" sz="1200" kern="1200" dirty="0" err="1">
                          <a:solidFill>
                            <a:schemeClr val="dk1"/>
                          </a:solidFill>
                          <a:effectLst/>
                          <a:latin typeface="+mn-lt"/>
                          <a:ea typeface="+mn-ea"/>
                          <a:cs typeface="+mn-cs"/>
                        </a:rPr>
                        <a:t>molecule</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called</a:t>
                      </a:r>
                      <a:r>
                        <a:rPr lang="fr-FR" sz="1200" kern="1200" dirty="0">
                          <a:solidFill>
                            <a:schemeClr val="dk1"/>
                          </a:solidFill>
                          <a:effectLst/>
                          <a:latin typeface="+mn-lt"/>
                          <a:ea typeface="+mn-ea"/>
                          <a:cs typeface="+mn-cs"/>
                        </a:rPr>
                        <a:t> TNF (</a:t>
                      </a:r>
                      <a:r>
                        <a:rPr lang="fr-FR" sz="1200" kern="1200" dirty="0" err="1">
                          <a:solidFill>
                            <a:schemeClr val="dk1"/>
                          </a:solidFill>
                          <a:effectLst/>
                          <a:latin typeface="+mn-lt"/>
                          <a:ea typeface="+mn-ea"/>
                          <a:cs typeface="+mn-cs"/>
                        </a:rPr>
                        <a:t>which</a:t>
                      </a:r>
                      <a:r>
                        <a:rPr lang="fr-FR" sz="1200" kern="1200" dirty="0">
                          <a:solidFill>
                            <a:schemeClr val="dk1"/>
                          </a:solidFill>
                          <a:effectLst/>
                          <a:latin typeface="+mn-lt"/>
                          <a:ea typeface="+mn-ea"/>
                          <a:cs typeface="+mn-cs"/>
                        </a:rPr>
                        <a:t> stands for </a:t>
                      </a:r>
                      <a:r>
                        <a:rPr lang="fr-FR" sz="1200" kern="1200" dirty="0" err="1">
                          <a:solidFill>
                            <a:schemeClr val="dk1"/>
                          </a:solidFill>
                          <a:effectLst/>
                          <a:latin typeface="+mn-lt"/>
                          <a:ea typeface="+mn-ea"/>
                          <a:cs typeface="+mn-cs"/>
                        </a:rPr>
                        <a:t>tumour</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necrosis</a:t>
                      </a:r>
                      <a:r>
                        <a:rPr lang="fr-FR" sz="1200" kern="1200" dirty="0">
                          <a:solidFill>
                            <a:schemeClr val="dk1"/>
                          </a:solidFill>
                          <a:effectLst/>
                          <a:latin typeface="+mn-lt"/>
                          <a:ea typeface="+mn-ea"/>
                          <a:cs typeface="+mn-cs"/>
                        </a:rPr>
                        <a:t> factor). TNF </a:t>
                      </a:r>
                      <a:r>
                        <a:rPr lang="fr-FR" sz="1200" kern="1200" dirty="0" err="1">
                          <a:solidFill>
                            <a:schemeClr val="dk1"/>
                          </a:solidFill>
                          <a:effectLst/>
                          <a:latin typeface="+mn-lt"/>
                          <a:ea typeface="+mn-ea"/>
                          <a:cs typeface="+mn-cs"/>
                        </a:rPr>
                        <a:t>is</a:t>
                      </a:r>
                      <a:r>
                        <a:rPr lang="fr-FR" sz="1200" kern="1200" dirty="0">
                          <a:solidFill>
                            <a:schemeClr val="dk1"/>
                          </a:solidFill>
                          <a:effectLst/>
                          <a:latin typeface="+mn-lt"/>
                          <a:ea typeface="+mn-ea"/>
                          <a:cs typeface="+mn-cs"/>
                        </a:rPr>
                        <a:t> </a:t>
                      </a:r>
                      <a:r>
                        <a:rPr lang="fr-FR" sz="1200" kern="1200" dirty="0" err="1">
                          <a:solidFill>
                            <a:schemeClr val="dk1"/>
                          </a:solidFill>
                          <a:effectLst/>
                          <a:latin typeface="+mn-lt"/>
                          <a:ea typeface="+mn-ea"/>
                          <a:cs typeface="+mn-cs"/>
                        </a:rPr>
                        <a:t>involved</a:t>
                      </a:r>
                      <a:r>
                        <a:rPr lang="fr-FR" sz="1200" kern="1200" dirty="0">
                          <a:solidFill>
                            <a:schemeClr val="dk1"/>
                          </a:solidFill>
                          <a:effectLst/>
                          <a:latin typeface="+mn-lt"/>
                          <a:ea typeface="+mn-ea"/>
                          <a:cs typeface="+mn-cs"/>
                        </a:rPr>
                        <a:t> in inflammation. </a:t>
                      </a:r>
                    </a:p>
                  </a:txBody>
                  <a:tcPr marL="0" marR="0" marT="72018" marB="72018"/>
                </a:tc>
                <a:extLst>
                  <a:ext uri="{0D108BD9-81ED-4DB2-BD59-A6C34878D82A}">
                    <a16:rowId xmlns:a16="http://schemas.microsoft.com/office/drawing/2014/main" val="10001"/>
                  </a:ext>
                </a:extLst>
              </a:tr>
              <a:tr h="1073273">
                <a:tc>
                  <a:txBody>
                    <a:bodyPr/>
                    <a:lstStyle/>
                    <a:p>
                      <a:pPr algn="ctr">
                        <a:spcAft>
                          <a:spcPts val="600"/>
                        </a:spcAft>
                      </a:pPr>
                      <a:r>
                        <a:rPr lang="en-GB" sz="1400" b="0" dirty="0">
                          <a:solidFill>
                            <a:schemeClr val="accent1"/>
                          </a:solidFill>
                          <a:latin typeface="+mn-lt"/>
                          <a:cs typeface="Calibri" pitchFamily="34" charset="0"/>
                        </a:rPr>
                        <a:t>6</a:t>
                      </a:r>
                    </a:p>
                  </a:txBody>
                  <a:tcPr marL="0" marR="0" marT="72018" marB="72018"/>
                </a:tc>
                <a:tc>
                  <a:txBody>
                    <a:bodyPr/>
                    <a:lstStyle/>
                    <a:p>
                      <a:pPr lvl="0"/>
                      <a:r>
                        <a:rPr lang="fr-FR" sz="1400" b="1" kern="1200" dirty="0">
                          <a:solidFill>
                            <a:schemeClr val="dk1"/>
                          </a:solidFill>
                          <a:effectLst/>
                          <a:latin typeface="+mn-lt"/>
                          <a:ea typeface="+mn-ea"/>
                          <a:cs typeface="+mn-cs"/>
                        </a:rPr>
                        <a:t>If TNF </a:t>
                      </a:r>
                      <a:r>
                        <a:rPr lang="fr-FR" sz="1400" b="1" kern="1200" dirty="0" err="1">
                          <a:solidFill>
                            <a:schemeClr val="dk1"/>
                          </a:solidFill>
                          <a:effectLst/>
                          <a:latin typeface="+mn-lt"/>
                          <a:ea typeface="+mn-ea"/>
                          <a:cs typeface="+mn-cs"/>
                        </a:rPr>
                        <a:t>inhibitors</a:t>
                      </a:r>
                      <a:r>
                        <a:rPr lang="fr-FR" sz="1400" b="1" kern="1200" dirty="0">
                          <a:solidFill>
                            <a:schemeClr val="dk1"/>
                          </a:solidFill>
                          <a:effectLst/>
                          <a:latin typeface="+mn-lt"/>
                          <a:ea typeface="+mn-ea"/>
                          <a:cs typeface="+mn-cs"/>
                        </a:rPr>
                        <a:t> are not </a:t>
                      </a:r>
                      <a:r>
                        <a:rPr lang="fr-FR" sz="1400" b="1" kern="1200" dirty="0" err="1">
                          <a:solidFill>
                            <a:schemeClr val="dk1"/>
                          </a:solidFill>
                          <a:effectLst/>
                          <a:latin typeface="+mn-lt"/>
                          <a:ea typeface="+mn-ea"/>
                          <a:cs typeface="+mn-cs"/>
                        </a:rPr>
                        <a:t>appropriate</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bDMARDs</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targeting</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different</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cells</a:t>
                      </a:r>
                      <a:r>
                        <a:rPr lang="fr-FR" sz="1400" b="1" kern="1200" dirty="0">
                          <a:solidFill>
                            <a:schemeClr val="dk1"/>
                          </a:solidFill>
                          <a:effectLst/>
                          <a:latin typeface="+mn-lt"/>
                          <a:ea typeface="+mn-ea"/>
                          <a:cs typeface="+mn-cs"/>
                        </a:rPr>
                        <a:t> or </a:t>
                      </a:r>
                      <a:r>
                        <a:rPr lang="fr-FR" sz="1400" b="1" kern="1200" dirty="0" err="1">
                          <a:solidFill>
                            <a:schemeClr val="dk1"/>
                          </a:solidFill>
                          <a:effectLst/>
                          <a:latin typeface="+mn-lt"/>
                          <a:ea typeface="+mn-ea"/>
                          <a:cs typeface="+mn-cs"/>
                        </a:rPr>
                        <a:t>molecules</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may</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be</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considered</a:t>
                      </a:r>
                      <a:r>
                        <a:rPr lang="fr-FR" sz="1400" b="1" kern="1200" dirty="0">
                          <a:solidFill>
                            <a:schemeClr val="dk1"/>
                          </a:solidFill>
                          <a:effectLst/>
                          <a:latin typeface="+mn-lt"/>
                          <a:ea typeface="+mn-ea"/>
                          <a:cs typeface="+mn-cs"/>
                        </a:rPr>
                        <a:t> for </a:t>
                      </a:r>
                      <a:r>
                        <a:rPr lang="fr-FR" sz="1400" b="1" kern="1200" dirty="0" err="1">
                          <a:solidFill>
                            <a:schemeClr val="dk1"/>
                          </a:solidFill>
                          <a:effectLst/>
                          <a:latin typeface="+mn-lt"/>
                          <a:ea typeface="+mn-ea"/>
                          <a:cs typeface="+mn-cs"/>
                        </a:rPr>
                        <a:t>peripheral</a:t>
                      </a:r>
                      <a:r>
                        <a:rPr lang="fr-FR" sz="1400" b="1" kern="1200" dirty="0">
                          <a:solidFill>
                            <a:schemeClr val="dk1"/>
                          </a:solidFill>
                          <a:effectLst/>
                          <a:latin typeface="+mn-lt"/>
                          <a:ea typeface="+mn-ea"/>
                          <a:cs typeface="+mn-cs"/>
                        </a:rPr>
                        <a:t> </a:t>
                      </a:r>
                      <a:r>
                        <a:rPr lang="fr-FR" sz="1400" b="1" kern="1200" dirty="0" err="1">
                          <a:solidFill>
                            <a:schemeClr val="dk1"/>
                          </a:solidFill>
                          <a:effectLst/>
                          <a:latin typeface="+mn-lt"/>
                          <a:ea typeface="+mn-ea"/>
                          <a:cs typeface="+mn-cs"/>
                        </a:rPr>
                        <a:t>arthritis</a:t>
                      </a:r>
                      <a:r>
                        <a:rPr lang="fr-FR" sz="1400" b="1" kern="1200" dirty="0">
                          <a:solidFill>
                            <a:schemeClr val="dk1"/>
                          </a:solidFill>
                          <a:effectLst/>
                          <a:latin typeface="+mn-lt"/>
                          <a:ea typeface="+mn-ea"/>
                          <a:cs typeface="+mn-cs"/>
                        </a:rPr>
                        <a:t>.</a:t>
                      </a:r>
                      <a:br>
                        <a:rPr lang="fr-FR" sz="1400" kern="1200" dirty="0">
                          <a:solidFill>
                            <a:schemeClr val="dk1"/>
                          </a:solidFill>
                          <a:effectLst/>
                          <a:latin typeface="+mn-lt"/>
                          <a:ea typeface="+mn-ea"/>
                          <a:cs typeface="+mn-cs"/>
                        </a:rPr>
                      </a:br>
                      <a:r>
                        <a:rPr lang="fr-FR" sz="1100" kern="1200" dirty="0">
                          <a:solidFill>
                            <a:schemeClr val="dk1"/>
                          </a:solidFill>
                          <a:effectLst/>
                          <a:latin typeface="+mn-lt"/>
                          <a:ea typeface="+mn-ea"/>
                          <a:cs typeface="+mn-cs"/>
                        </a:rPr>
                        <a:t>If </a:t>
                      </a:r>
                      <a:r>
                        <a:rPr lang="fr-FR" sz="1100" kern="1200" dirty="0" err="1">
                          <a:solidFill>
                            <a:schemeClr val="dk1"/>
                          </a:solidFill>
                          <a:effectLst/>
                          <a:latin typeface="+mn-lt"/>
                          <a:ea typeface="+mn-ea"/>
                          <a:cs typeface="+mn-cs"/>
                        </a:rPr>
                        <a:t>you</a:t>
                      </a:r>
                      <a:r>
                        <a:rPr lang="fr-FR" sz="1100" kern="1200" dirty="0">
                          <a:solidFill>
                            <a:schemeClr val="dk1"/>
                          </a:solidFill>
                          <a:effectLst/>
                          <a:latin typeface="+mn-lt"/>
                          <a:ea typeface="+mn-ea"/>
                          <a:cs typeface="+mn-cs"/>
                        </a:rPr>
                        <a:t> have </a:t>
                      </a:r>
                      <a:r>
                        <a:rPr lang="fr-FR" sz="1100" kern="1200" dirty="0" err="1">
                          <a:solidFill>
                            <a:schemeClr val="dk1"/>
                          </a:solidFill>
                          <a:effectLst/>
                          <a:latin typeface="+mn-lt"/>
                          <a:ea typeface="+mn-ea"/>
                          <a:cs typeface="+mn-cs"/>
                        </a:rPr>
                        <a:t>peripheral</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arthritis</a:t>
                      </a:r>
                      <a:r>
                        <a:rPr lang="fr-FR" sz="1100" kern="1200" dirty="0">
                          <a:solidFill>
                            <a:schemeClr val="dk1"/>
                          </a:solidFill>
                          <a:effectLst/>
                          <a:latin typeface="+mn-lt"/>
                          <a:ea typeface="+mn-ea"/>
                          <a:cs typeface="+mn-cs"/>
                        </a:rPr>
                        <a:t> and are </a:t>
                      </a:r>
                      <a:r>
                        <a:rPr lang="fr-FR" sz="1100" kern="1200" dirty="0" err="1">
                          <a:solidFill>
                            <a:schemeClr val="dk1"/>
                          </a:solidFill>
                          <a:effectLst/>
                          <a:latin typeface="+mn-lt"/>
                          <a:ea typeface="+mn-ea"/>
                          <a:cs typeface="+mn-cs"/>
                        </a:rPr>
                        <a:t>unable</a:t>
                      </a:r>
                      <a:r>
                        <a:rPr lang="fr-FR" sz="1100" kern="1200" dirty="0">
                          <a:solidFill>
                            <a:schemeClr val="dk1"/>
                          </a:solidFill>
                          <a:effectLst/>
                          <a:latin typeface="+mn-lt"/>
                          <a:ea typeface="+mn-ea"/>
                          <a:cs typeface="+mn-cs"/>
                        </a:rPr>
                        <a:t> to </a:t>
                      </a:r>
                      <a:r>
                        <a:rPr lang="fr-FR" sz="1100" kern="1200" dirty="0" err="1">
                          <a:solidFill>
                            <a:schemeClr val="dk1"/>
                          </a:solidFill>
                          <a:effectLst/>
                          <a:latin typeface="+mn-lt"/>
                          <a:ea typeface="+mn-ea"/>
                          <a:cs typeface="+mn-cs"/>
                        </a:rPr>
                        <a:t>take</a:t>
                      </a:r>
                      <a:r>
                        <a:rPr lang="fr-FR" sz="1100" kern="1200" dirty="0">
                          <a:solidFill>
                            <a:schemeClr val="dk1"/>
                          </a:solidFill>
                          <a:effectLst/>
                          <a:latin typeface="+mn-lt"/>
                          <a:ea typeface="+mn-ea"/>
                          <a:cs typeface="+mn-cs"/>
                        </a:rPr>
                        <a:t> TNF </a:t>
                      </a:r>
                      <a:r>
                        <a:rPr lang="fr-FR" sz="1100" kern="1200" dirty="0" err="1">
                          <a:solidFill>
                            <a:schemeClr val="dk1"/>
                          </a:solidFill>
                          <a:effectLst/>
                          <a:latin typeface="+mn-lt"/>
                          <a:ea typeface="+mn-ea"/>
                          <a:cs typeface="+mn-cs"/>
                        </a:rPr>
                        <a:t>inhibitors</a:t>
                      </a:r>
                      <a:r>
                        <a:rPr lang="fr-FR" sz="1100" kern="1200" dirty="0">
                          <a:solidFill>
                            <a:schemeClr val="dk1"/>
                          </a:solidFill>
                          <a:effectLst/>
                          <a:latin typeface="+mn-lt"/>
                          <a:ea typeface="+mn-ea"/>
                          <a:cs typeface="+mn-cs"/>
                        </a:rPr>
                        <a:t> for </a:t>
                      </a:r>
                      <a:r>
                        <a:rPr lang="fr-FR" sz="1100" kern="1200" dirty="0" err="1">
                          <a:solidFill>
                            <a:schemeClr val="dk1"/>
                          </a:solidFill>
                          <a:effectLst/>
                          <a:latin typeface="+mn-lt"/>
                          <a:ea typeface="+mn-ea"/>
                          <a:cs typeface="+mn-cs"/>
                        </a:rPr>
                        <a:t>some</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reason</a:t>
                      </a:r>
                      <a:r>
                        <a:rPr lang="fr-FR" sz="1100" kern="1200" dirty="0">
                          <a:solidFill>
                            <a:schemeClr val="dk1"/>
                          </a:solidFill>
                          <a:effectLst/>
                          <a:latin typeface="+mn-lt"/>
                          <a:ea typeface="+mn-ea"/>
                          <a:cs typeface="+mn-cs"/>
                        </a:rPr>
                        <a:t>, a </a:t>
                      </a:r>
                      <a:r>
                        <a:rPr lang="fr-FR" sz="1100" kern="1200" dirty="0" err="1">
                          <a:solidFill>
                            <a:schemeClr val="dk1"/>
                          </a:solidFill>
                          <a:effectLst/>
                          <a:latin typeface="+mn-lt"/>
                          <a:ea typeface="+mn-ea"/>
                          <a:cs typeface="+mn-cs"/>
                        </a:rPr>
                        <a:t>bDMARD</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that</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targets</a:t>
                      </a:r>
                      <a:r>
                        <a:rPr lang="fr-FR" sz="1100" kern="1200" dirty="0">
                          <a:solidFill>
                            <a:schemeClr val="dk1"/>
                          </a:solidFill>
                          <a:effectLst/>
                          <a:latin typeface="+mn-lt"/>
                          <a:ea typeface="+mn-ea"/>
                          <a:cs typeface="+mn-cs"/>
                        </a:rPr>
                        <a:t> a </a:t>
                      </a:r>
                      <a:r>
                        <a:rPr lang="fr-FR" sz="1100" kern="1200" dirty="0" err="1">
                          <a:solidFill>
                            <a:schemeClr val="dk1"/>
                          </a:solidFill>
                          <a:effectLst/>
                          <a:latin typeface="+mn-lt"/>
                          <a:ea typeface="+mn-ea"/>
                          <a:cs typeface="+mn-cs"/>
                        </a:rPr>
                        <a:t>different</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cell</a:t>
                      </a:r>
                      <a:r>
                        <a:rPr lang="fr-FR" sz="1100" kern="1200" dirty="0">
                          <a:solidFill>
                            <a:schemeClr val="dk1"/>
                          </a:solidFill>
                          <a:effectLst/>
                          <a:latin typeface="+mn-lt"/>
                          <a:ea typeface="+mn-ea"/>
                          <a:cs typeface="+mn-cs"/>
                        </a:rPr>
                        <a:t> or </a:t>
                      </a:r>
                      <a:r>
                        <a:rPr lang="fr-FR" sz="1100" kern="1200" dirty="0" err="1">
                          <a:solidFill>
                            <a:schemeClr val="dk1"/>
                          </a:solidFill>
                          <a:effectLst/>
                          <a:latin typeface="+mn-lt"/>
                          <a:ea typeface="+mn-ea"/>
                          <a:cs typeface="+mn-cs"/>
                        </a:rPr>
                        <a:t>molecule</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may</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be</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considered</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Some</a:t>
                      </a:r>
                      <a:r>
                        <a:rPr lang="fr-FR" sz="1100" kern="1200" dirty="0">
                          <a:solidFill>
                            <a:schemeClr val="dk1"/>
                          </a:solidFill>
                          <a:effectLst/>
                          <a:latin typeface="+mn-lt"/>
                          <a:ea typeface="+mn-ea"/>
                          <a:cs typeface="+mn-cs"/>
                        </a:rPr>
                        <a:t> </a:t>
                      </a:r>
                      <a:r>
                        <a:rPr lang="fr-FR" sz="1100" kern="1200" dirty="0" err="1">
                          <a:solidFill>
                            <a:schemeClr val="dk1"/>
                          </a:solidFill>
                          <a:effectLst/>
                          <a:latin typeface="+mn-lt"/>
                          <a:ea typeface="+mn-ea"/>
                          <a:cs typeface="+mn-cs"/>
                        </a:rPr>
                        <a:t>drugs</a:t>
                      </a:r>
                      <a:r>
                        <a:rPr lang="fr-FR" sz="1100" kern="1200" dirty="0">
                          <a:solidFill>
                            <a:schemeClr val="dk1"/>
                          </a:solidFill>
                          <a:effectLst/>
                          <a:latin typeface="+mn-lt"/>
                          <a:ea typeface="+mn-ea"/>
                          <a:cs typeface="+mn-cs"/>
                        </a:rPr>
                        <a:t> have </a:t>
                      </a:r>
                      <a:r>
                        <a:rPr lang="fr-FR" sz="1100" kern="1200" dirty="0" err="1">
                          <a:solidFill>
                            <a:schemeClr val="dk1"/>
                          </a:solidFill>
                          <a:effectLst/>
                          <a:latin typeface="+mn-lt"/>
                          <a:ea typeface="+mn-ea"/>
                          <a:cs typeface="+mn-cs"/>
                        </a:rPr>
                        <a:t>recently</a:t>
                      </a:r>
                      <a:r>
                        <a:rPr lang="fr-FR" sz="1100" kern="1200" dirty="0">
                          <a:solidFill>
                            <a:schemeClr val="dk1"/>
                          </a:solidFill>
                          <a:effectLst/>
                          <a:latin typeface="+mn-lt"/>
                          <a:ea typeface="+mn-ea"/>
                          <a:cs typeface="+mn-cs"/>
                        </a:rPr>
                        <a:t> come on the </a:t>
                      </a:r>
                      <a:r>
                        <a:rPr lang="fr-FR" sz="1100" kern="1200" dirty="0" err="1">
                          <a:solidFill>
                            <a:schemeClr val="dk1"/>
                          </a:solidFill>
                          <a:effectLst/>
                          <a:latin typeface="+mn-lt"/>
                          <a:ea typeface="+mn-ea"/>
                          <a:cs typeface="+mn-cs"/>
                        </a:rPr>
                        <a:t>market</a:t>
                      </a:r>
                      <a:r>
                        <a:rPr lang="fr-FR" sz="1100" kern="1200" dirty="0">
                          <a:solidFill>
                            <a:schemeClr val="dk1"/>
                          </a:solidFill>
                          <a:effectLst/>
                          <a:latin typeface="+mn-lt"/>
                          <a:ea typeface="+mn-ea"/>
                          <a:cs typeface="+mn-cs"/>
                        </a:rPr>
                        <a:t> and </a:t>
                      </a:r>
                      <a:r>
                        <a:rPr lang="fr-FR" sz="1100" kern="1200" dirty="0" err="1">
                          <a:solidFill>
                            <a:schemeClr val="dk1"/>
                          </a:solidFill>
                          <a:effectLst/>
                          <a:latin typeface="+mn-lt"/>
                          <a:ea typeface="+mn-ea"/>
                          <a:cs typeface="+mn-cs"/>
                        </a:rPr>
                        <a:t>seem</a:t>
                      </a:r>
                      <a:r>
                        <a:rPr lang="fr-FR" sz="1100" kern="1200" dirty="0">
                          <a:solidFill>
                            <a:schemeClr val="dk1"/>
                          </a:solidFill>
                          <a:effectLst/>
                          <a:latin typeface="+mn-lt"/>
                          <a:ea typeface="+mn-ea"/>
                          <a:cs typeface="+mn-cs"/>
                        </a:rPr>
                        <a:t> to </a:t>
                      </a:r>
                      <a:r>
                        <a:rPr lang="fr-FR" sz="1100" kern="1200" dirty="0" err="1">
                          <a:solidFill>
                            <a:schemeClr val="dk1"/>
                          </a:solidFill>
                          <a:effectLst/>
                          <a:latin typeface="+mn-lt"/>
                          <a:ea typeface="+mn-ea"/>
                          <a:cs typeface="+mn-cs"/>
                        </a:rPr>
                        <a:t>work</a:t>
                      </a:r>
                      <a:r>
                        <a:rPr lang="fr-FR" sz="1100" kern="1200" dirty="0">
                          <a:solidFill>
                            <a:schemeClr val="dk1"/>
                          </a:solidFill>
                          <a:effectLst/>
                          <a:latin typeface="+mn-lt"/>
                          <a:ea typeface="+mn-ea"/>
                          <a:cs typeface="+mn-cs"/>
                        </a:rPr>
                        <a:t> as </a:t>
                      </a:r>
                      <a:r>
                        <a:rPr lang="fr-FR" sz="1100" kern="1200" dirty="0" err="1">
                          <a:solidFill>
                            <a:schemeClr val="dk1"/>
                          </a:solidFill>
                          <a:effectLst/>
                          <a:latin typeface="+mn-lt"/>
                          <a:ea typeface="+mn-ea"/>
                          <a:cs typeface="+mn-cs"/>
                        </a:rPr>
                        <a:t>well</a:t>
                      </a:r>
                      <a:r>
                        <a:rPr lang="fr-FR" sz="1100" kern="1200" dirty="0">
                          <a:solidFill>
                            <a:schemeClr val="dk1"/>
                          </a:solidFill>
                          <a:effectLst/>
                          <a:latin typeface="+mn-lt"/>
                          <a:ea typeface="+mn-ea"/>
                          <a:cs typeface="+mn-cs"/>
                        </a:rPr>
                        <a:t> as TNF </a:t>
                      </a:r>
                      <a:r>
                        <a:rPr lang="fr-FR" sz="1100" kern="1200" dirty="0" err="1">
                          <a:solidFill>
                            <a:schemeClr val="dk1"/>
                          </a:solidFill>
                          <a:effectLst/>
                          <a:latin typeface="+mn-lt"/>
                          <a:ea typeface="+mn-ea"/>
                          <a:cs typeface="+mn-cs"/>
                        </a:rPr>
                        <a:t>inhibitors</a:t>
                      </a:r>
                      <a:r>
                        <a:rPr lang="fr-FR" sz="1100" kern="1200" dirty="0">
                          <a:solidFill>
                            <a:schemeClr val="dk1"/>
                          </a:solidFill>
                          <a:effectLst/>
                          <a:latin typeface="+mn-lt"/>
                          <a:ea typeface="+mn-ea"/>
                          <a:cs typeface="+mn-cs"/>
                        </a:rPr>
                        <a:t>.</a:t>
                      </a:r>
                    </a:p>
                  </a:txBody>
                  <a:tcPr marL="0" marR="0" marT="72018" marB="72018"/>
                </a:tc>
                <a:extLst>
                  <a:ext uri="{0D108BD9-81ED-4DB2-BD59-A6C34878D82A}">
                    <a16:rowId xmlns:a16="http://schemas.microsoft.com/office/drawing/2014/main" val="10002"/>
                  </a:ext>
                </a:extLst>
              </a:tr>
              <a:tr h="1042082">
                <a:tc>
                  <a:txBody>
                    <a:bodyPr/>
                    <a:lstStyle/>
                    <a:p>
                      <a:pPr algn="ctr">
                        <a:spcAft>
                          <a:spcPts val="600"/>
                        </a:spcAft>
                      </a:pPr>
                      <a:r>
                        <a:rPr lang="en-GB" sz="1400" b="0" dirty="0">
                          <a:solidFill>
                            <a:schemeClr val="accent1"/>
                          </a:solidFill>
                          <a:latin typeface="+mn-lt"/>
                          <a:cs typeface="Calibri" pitchFamily="34" charset="0"/>
                        </a:rPr>
                        <a:t>7</a:t>
                      </a:r>
                    </a:p>
                  </a:txBody>
                  <a:tcPr marL="0" marR="0" marT="72018" marB="720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err="1">
                          <a:solidFill>
                            <a:schemeClr val="dk1"/>
                          </a:solidFill>
                          <a:effectLst/>
                          <a:latin typeface="+mn-lt"/>
                          <a:ea typeface="+mn-ea"/>
                          <a:cs typeface="+mn-cs"/>
                        </a:rPr>
                        <a:t>tsDMARDs</a:t>
                      </a:r>
                      <a:r>
                        <a:rPr lang="en-US" sz="1400" b="1" kern="1200" dirty="0">
                          <a:solidFill>
                            <a:schemeClr val="dk1"/>
                          </a:solidFill>
                          <a:effectLst/>
                          <a:latin typeface="+mn-lt"/>
                          <a:ea typeface="+mn-ea"/>
                          <a:cs typeface="+mn-cs"/>
                        </a:rPr>
                        <a:t> may be used for peripheral arthritis if </a:t>
                      </a:r>
                      <a:r>
                        <a:rPr lang="en-US" sz="1400" b="1" kern="1200" dirty="0" err="1">
                          <a:solidFill>
                            <a:schemeClr val="dk1"/>
                          </a:solidFill>
                          <a:effectLst/>
                          <a:latin typeface="+mn-lt"/>
                          <a:ea typeface="+mn-ea"/>
                          <a:cs typeface="+mn-cs"/>
                        </a:rPr>
                        <a:t>bDMARDs</a:t>
                      </a:r>
                      <a:r>
                        <a:rPr lang="en-US" sz="1400" b="1" kern="1200" dirty="0">
                          <a:solidFill>
                            <a:schemeClr val="dk1"/>
                          </a:solidFill>
                          <a:effectLst/>
                          <a:latin typeface="+mn-lt"/>
                          <a:ea typeface="+mn-ea"/>
                          <a:cs typeface="+mn-cs"/>
                        </a:rPr>
                        <a:t> are not appropriate.***</a:t>
                      </a:r>
                      <a:br>
                        <a:rPr lang="en-US" sz="1400" kern="1200" dirty="0">
                          <a:solidFill>
                            <a:schemeClr val="dk1"/>
                          </a:solidFill>
                          <a:effectLst/>
                          <a:latin typeface="+mn-lt"/>
                          <a:ea typeface="+mn-ea"/>
                          <a:cs typeface="+mn-cs"/>
                        </a:rPr>
                      </a:br>
                      <a:r>
                        <a:rPr lang="en-US" sz="1200" kern="1200" dirty="0">
                          <a:solidFill>
                            <a:schemeClr val="dk1"/>
                          </a:solidFill>
                          <a:effectLst/>
                          <a:latin typeface="+mn-lt"/>
                          <a:ea typeface="+mn-ea"/>
                          <a:cs typeface="+mn-cs"/>
                        </a:rPr>
                        <a:t>If you have peripheral arthritis and are unable to take </a:t>
                      </a:r>
                      <a:r>
                        <a:rPr lang="en-US" sz="1200" kern="1200" dirty="0" err="1">
                          <a:solidFill>
                            <a:schemeClr val="dk1"/>
                          </a:solidFill>
                          <a:effectLst/>
                          <a:latin typeface="+mn-lt"/>
                          <a:ea typeface="+mn-ea"/>
                          <a:cs typeface="+mn-cs"/>
                        </a:rPr>
                        <a:t>bDMARDs</a:t>
                      </a:r>
                      <a:r>
                        <a:rPr lang="en-US" sz="1200" kern="1200" dirty="0">
                          <a:solidFill>
                            <a:schemeClr val="dk1"/>
                          </a:solidFill>
                          <a:effectLst/>
                          <a:latin typeface="+mn-lt"/>
                          <a:ea typeface="+mn-ea"/>
                          <a:cs typeface="+mn-cs"/>
                        </a:rPr>
                        <a:t> for any reason, a </a:t>
                      </a:r>
                      <a:r>
                        <a:rPr lang="en-US" sz="1200" kern="1200" dirty="0" err="1">
                          <a:solidFill>
                            <a:schemeClr val="dk1"/>
                          </a:solidFill>
                          <a:effectLst/>
                          <a:latin typeface="+mn-lt"/>
                          <a:ea typeface="+mn-ea"/>
                          <a:cs typeface="+mn-cs"/>
                        </a:rPr>
                        <a:t>tsDMARD</a:t>
                      </a:r>
                      <a:r>
                        <a:rPr lang="en-US" sz="1200" kern="1200" dirty="0">
                          <a:solidFill>
                            <a:schemeClr val="dk1"/>
                          </a:solidFill>
                          <a:effectLst/>
                          <a:latin typeface="+mn-lt"/>
                          <a:ea typeface="+mn-ea"/>
                          <a:cs typeface="+mn-cs"/>
                        </a:rPr>
                        <a:t> may be considered. These types of medicine work in a different way to </a:t>
                      </a:r>
                      <a:r>
                        <a:rPr lang="en-US" sz="1200" kern="1200" dirty="0" err="1">
                          <a:solidFill>
                            <a:schemeClr val="dk1"/>
                          </a:solidFill>
                          <a:effectLst/>
                          <a:latin typeface="+mn-lt"/>
                          <a:ea typeface="+mn-ea"/>
                          <a:cs typeface="+mn-cs"/>
                        </a:rPr>
                        <a:t>bDMARDs</a:t>
                      </a:r>
                      <a:r>
                        <a:rPr lang="en-US" sz="1200" kern="1200" dirty="0">
                          <a:solidFill>
                            <a:schemeClr val="dk1"/>
                          </a:solidFill>
                          <a:effectLst/>
                          <a:latin typeface="+mn-lt"/>
                          <a:ea typeface="+mn-ea"/>
                          <a:cs typeface="+mn-cs"/>
                        </a:rPr>
                        <a:t> and are given as pills rather than injections or infusions. </a:t>
                      </a:r>
                      <a:endParaRPr lang="fr-FR" sz="1200" kern="1200" dirty="0">
                        <a:solidFill>
                          <a:schemeClr val="dk1"/>
                        </a:solidFill>
                        <a:effectLst/>
                        <a:latin typeface="+mn-lt"/>
                        <a:ea typeface="+mn-ea"/>
                        <a:cs typeface="+mn-cs"/>
                      </a:endParaRPr>
                    </a:p>
                  </a:txBody>
                  <a:tcPr marL="0" marR="0" marT="72018" marB="72018"/>
                </a:tc>
                <a:extLst>
                  <a:ext uri="{0D108BD9-81ED-4DB2-BD59-A6C34878D82A}">
                    <a16:rowId xmlns:a16="http://schemas.microsoft.com/office/drawing/2014/main" val="10003"/>
                  </a:ext>
                </a:extLst>
              </a:tr>
            </a:tbl>
          </a:graphicData>
        </a:graphic>
      </p:graphicFrame>
      <p:sp>
        <p:nvSpPr>
          <p:cNvPr id="7" name="ZoneTexte 6"/>
          <p:cNvSpPr txBox="1"/>
          <p:nvPr/>
        </p:nvSpPr>
        <p:spPr>
          <a:xfrm>
            <a:off x="107806" y="-1"/>
            <a:ext cx="9007594" cy="590931"/>
          </a:xfrm>
          <a:prstGeom prst="rect">
            <a:avLst/>
          </a:prstGeom>
          <a:noFill/>
        </p:spPr>
        <p:txBody>
          <a:bodyPr wrap="none" rtlCol="0">
            <a:spAutoFit/>
          </a:bodyPr>
          <a:lstStyle/>
          <a:p>
            <a:pPr lvl="0"/>
            <a:r>
              <a:rPr lang="en-US" altLang="fr-FR" b="1" kern="0" dirty="0">
                <a:solidFill>
                  <a:srgbClr val="0070C0"/>
                </a:solidFill>
                <a:latin typeface="Arial"/>
                <a:ea typeface="ＭＳ Ｐゴシック" pitchFamily="34" charset="-128"/>
              </a:rPr>
              <a:t>EULAR recommendations for the management of psoriatic arthritis: 2015 update</a:t>
            </a:r>
          </a:p>
          <a:p>
            <a:endParaRPr lang="fr-FR" dirty="0">
              <a:solidFill>
                <a:srgbClr val="0070C0"/>
              </a:solidFill>
            </a:endParaRPr>
          </a:p>
        </p:txBody>
      </p:sp>
      <p:sp>
        <p:nvSpPr>
          <p:cNvPr id="9" name="Rectangle 5"/>
          <p:cNvSpPr>
            <a:spLocks noChangeArrowheads="1"/>
          </p:cNvSpPr>
          <p:nvPr/>
        </p:nvSpPr>
        <p:spPr bwMode="auto">
          <a:xfrm>
            <a:off x="5168978" y="6541107"/>
            <a:ext cx="3570209" cy="244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fontAlgn="base">
              <a:spcBef>
                <a:spcPct val="0"/>
              </a:spcBef>
              <a:spcAft>
                <a:spcPct val="0"/>
              </a:spcAft>
              <a:defRPr>
                <a:solidFill>
                  <a:schemeClr val="tx1"/>
                </a:solidFill>
                <a:latin typeface="Arial" pitchFamily="34" charset="0"/>
                <a:cs typeface="Arial" pitchFamily="34" charset="0"/>
              </a:defRPr>
            </a:lvl6pPr>
            <a:lvl7pPr marL="2971800" indent="-228600" fontAlgn="base">
              <a:spcBef>
                <a:spcPct val="0"/>
              </a:spcBef>
              <a:spcAft>
                <a:spcPct val="0"/>
              </a:spcAft>
              <a:defRPr>
                <a:solidFill>
                  <a:schemeClr val="tx1"/>
                </a:solidFill>
                <a:latin typeface="Arial" pitchFamily="34" charset="0"/>
                <a:cs typeface="Arial" pitchFamily="34" charset="0"/>
              </a:defRPr>
            </a:lvl7pPr>
            <a:lvl8pPr marL="3429000" indent="-228600" fontAlgn="base">
              <a:spcBef>
                <a:spcPct val="0"/>
              </a:spcBef>
              <a:spcAft>
                <a:spcPct val="0"/>
              </a:spcAft>
              <a:defRPr>
                <a:solidFill>
                  <a:schemeClr val="tx1"/>
                </a:solidFill>
                <a:latin typeface="Arial" pitchFamily="34" charset="0"/>
                <a:cs typeface="Arial" pitchFamily="34" charset="0"/>
              </a:defRPr>
            </a:lvl8pPr>
            <a:lvl9pPr marL="3886200" indent="-228600" fontAlgn="base">
              <a:spcBef>
                <a:spcPct val="0"/>
              </a:spcBef>
              <a:spcAft>
                <a:spcPct val="0"/>
              </a:spcAft>
              <a:defRPr>
                <a:solidFill>
                  <a:schemeClr val="tx1"/>
                </a:solidFill>
                <a:latin typeface="Arial" pitchFamily="34" charset="0"/>
                <a:cs typeface="Arial" pitchFamily="34" charset="0"/>
              </a:defRPr>
            </a:lvl9pPr>
          </a:lstStyle>
          <a:p>
            <a:r>
              <a:rPr lang="fr-FR" altLang="fr-FR" sz="1100" b="0" dirty="0">
                <a:latin typeface="+mn-lt"/>
              </a:rPr>
              <a:t>Gossec L, </a:t>
            </a:r>
            <a:r>
              <a:rPr lang="fr-FR" altLang="fr-FR" sz="1100" b="0" dirty="0" err="1">
                <a:latin typeface="+mn-lt"/>
              </a:rPr>
              <a:t>Smolen</a:t>
            </a:r>
            <a:r>
              <a:rPr lang="fr-FR" altLang="fr-FR" sz="1100" b="0" dirty="0">
                <a:latin typeface="+mn-lt"/>
              </a:rPr>
              <a:t> JS et al. </a:t>
            </a:r>
            <a:r>
              <a:rPr lang="fr-FR" altLang="fr-FR" sz="1100" b="0" i="1" dirty="0">
                <a:latin typeface="+mn-lt"/>
              </a:rPr>
              <a:t>Ann </a:t>
            </a:r>
            <a:r>
              <a:rPr lang="fr-FR" altLang="fr-FR" sz="1100" b="0" i="1" dirty="0" err="1">
                <a:latin typeface="+mn-lt"/>
              </a:rPr>
              <a:t>Rheum</a:t>
            </a:r>
            <a:r>
              <a:rPr lang="fr-FR" altLang="fr-FR" sz="1100" b="0" i="1" dirty="0">
                <a:latin typeface="+mn-lt"/>
              </a:rPr>
              <a:t> Dis </a:t>
            </a:r>
            <a:r>
              <a:rPr lang="fr-FR" altLang="fr-FR" sz="1100" b="0" dirty="0">
                <a:latin typeface="+mn-lt"/>
              </a:rPr>
              <a:t>2016;75:499–510</a:t>
            </a:r>
          </a:p>
        </p:txBody>
      </p:sp>
    </p:spTree>
    <p:extLst>
      <p:ext uri="{BB962C8B-B14F-4D97-AF65-F5344CB8AC3E}">
        <p14:creationId xmlns:p14="http://schemas.microsoft.com/office/powerpoint/2010/main" val="1925680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3"/>
          <p:cNvGraphicFramePr>
            <a:graphicFrameLocks/>
          </p:cNvGraphicFramePr>
          <p:nvPr>
            <p:extLst>
              <p:ext uri="{D42A27DB-BD31-4B8C-83A1-F6EECF244321}">
                <p14:modId xmlns:p14="http://schemas.microsoft.com/office/powerpoint/2010/main" val="3396315057"/>
              </p:ext>
            </p:extLst>
          </p:nvPr>
        </p:nvGraphicFramePr>
        <p:xfrm>
          <a:off x="276225" y="1607354"/>
          <a:ext cx="8462962" cy="3669495"/>
        </p:xfrm>
        <a:graphic>
          <a:graphicData uri="http://schemas.openxmlformats.org/drawingml/2006/table">
            <a:tbl>
              <a:tblPr firstRow="1" bandRow="1">
                <a:tableStyleId>{5C22544A-7EE6-4342-B048-85BDC9FD1C3A}</a:tableStyleId>
              </a:tblPr>
              <a:tblGrid>
                <a:gridCol w="543606">
                  <a:extLst>
                    <a:ext uri="{9D8B030D-6E8A-4147-A177-3AD203B41FA5}">
                      <a16:colId xmlns:a16="http://schemas.microsoft.com/office/drawing/2014/main" val="20000"/>
                    </a:ext>
                  </a:extLst>
                </a:gridCol>
                <a:gridCol w="7919356">
                  <a:extLst>
                    <a:ext uri="{9D8B030D-6E8A-4147-A177-3AD203B41FA5}">
                      <a16:colId xmlns:a16="http://schemas.microsoft.com/office/drawing/2014/main" val="20001"/>
                    </a:ext>
                  </a:extLst>
                </a:gridCol>
              </a:tblGrid>
              <a:tr h="626501">
                <a:tc gridSpan="2">
                  <a:txBody>
                    <a:bodyPr/>
                    <a:lstStyle/>
                    <a:p>
                      <a:pPr marL="85725" marR="0" indent="0" algn="l" defTabSz="914400" rtl="0" eaLnBrk="1" fontAlgn="auto" latinLnBrk="0" hangingPunct="1">
                        <a:lnSpc>
                          <a:spcPct val="100000"/>
                        </a:lnSpc>
                        <a:spcBef>
                          <a:spcPts val="0"/>
                        </a:spcBef>
                        <a:spcAft>
                          <a:spcPts val="600"/>
                        </a:spcAft>
                        <a:buClrTx/>
                        <a:buSzTx/>
                        <a:buFontTx/>
                        <a:buNone/>
                        <a:tabLst/>
                        <a:defRPr/>
                      </a:pPr>
                      <a:r>
                        <a:rPr lang="en-GB" sz="2000" b="1" dirty="0">
                          <a:solidFill>
                            <a:srgbClr val="FFFFFF"/>
                          </a:solidFill>
                          <a:latin typeface="+mn-lt"/>
                          <a:cs typeface="Calibri" pitchFamily="34" charset="0"/>
                        </a:rPr>
                        <a:t>Recommendation</a:t>
                      </a:r>
                    </a:p>
                  </a:txBody>
                  <a:tcPr marL="0" marR="0" marT="72018" marB="72018">
                    <a:solidFill>
                      <a:srgbClr val="071D49"/>
                    </a:solidFill>
                  </a:tcPr>
                </a:tc>
                <a:tc hMerge="1">
                  <a:txBody>
                    <a:bodyPr/>
                    <a:lstStyle/>
                    <a:p>
                      <a:endParaRPr lang="en-GB"/>
                    </a:p>
                  </a:txBody>
                  <a:tcPr/>
                </a:tc>
                <a:extLst>
                  <a:ext uri="{0D108BD9-81ED-4DB2-BD59-A6C34878D82A}">
                    <a16:rowId xmlns:a16="http://schemas.microsoft.com/office/drawing/2014/main" val="10000"/>
                  </a:ext>
                </a:extLst>
              </a:tr>
              <a:tr h="1178344">
                <a:tc>
                  <a:txBody>
                    <a:bodyPr/>
                    <a:lstStyle/>
                    <a:p>
                      <a:pPr marL="0" indent="0" algn="ctr">
                        <a:spcAft>
                          <a:spcPts val="600"/>
                        </a:spcAft>
                      </a:pPr>
                      <a:r>
                        <a:rPr lang="en-GB" sz="1600" b="0" dirty="0">
                          <a:solidFill>
                            <a:schemeClr val="accent1"/>
                          </a:solidFill>
                          <a:latin typeface="+mn-lt"/>
                          <a:cs typeface="Calibri" pitchFamily="34" charset="0"/>
                        </a:rPr>
                        <a:t>8</a:t>
                      </a:r>
                    </a:p>
                  </a:txBody>
                  <a:tcPr marL="0" marR="0" marT="72018" marB="72018"/>
                </a:tc>
                <a:tc>
                  <a:txBody>
                    <a:bodyPr/>
                    <a:lstStyle/>
                    <a:p>
                      <a:pPr marL="90000" marR="0" indent="0" algn="l" defTabSz="914400" rtl="0" eaLnBrk="1" fontAlgn="auto" latinLnBrk="0" hangingPunct="1">
                        <a:lnSpc>
                          <a:spcPct val="100000"/>
                        </a:lnSpc>
                        <a:spcBef>
                          <a:spcPts val="0"/>
                        </a:spcBef>
                        <a:spcAft>
                          <a:spcPts val="600"/>
                        </a:spcAft>
                        <a:buClrTx/>
                        <a:buSzTx/>
                        <a:buFontTx/>
                        <a:buNone/>
                        <a:tabLst/>
                        <a:defRPr/>
                      </a:pPr>
                      <a:r>
                        <a:rPr lang="fr-FR" sz="1600" b="1" kern="1200" dirty="0" err="1">
                          <a:solidFill>
                            <a:schemeClr val="dk1"/>
                          </a:solidFill>
                          <a:effectLst/>
                          <a:latin typeface="+mn-lt"/>
                          <a:ea typeface="+mn-ea"/>
                          <a:cs typeface="+mn-cs"/>
                        </a:rPr>
                        <a:t>bDMARDs</a:t>
                      </a:r>
                      <a:r>
                        <a:rPr lang="fr-FR" sz="1600" b="1" kern="1200" dirty="0">
                          <a:solidFill>
                            <a:schemeClr val="dk1"/>
                          </a:solidFill>
                          <a:effectLst/>
                          <a:latin typeface="+mn-lt"/>
                          <a:ea typeface="+mn-ea"/>
                          <a:cs typeface="+mn-cs"/>
                        </a:rPr>
                        <a:t> </a:t>
                      </a:r>
                      <a:r>
                        <a:rPr lang="fr-FR" sz="1600" b="1" kern="1200" dirty="0" err="1">
                          <a:solidFill>
                            <a:schemeClr val="dk1"/>
                          </a:solidFill>
                          <a:effectLst/>
                          <a:latin typeface="+mn-lt"/>
                          <a:ea typeface="+mn-ea"/>
                          <a:cs typeface="+mn-cs"/>
                        </a:rPr>
                        <a:t>should</a:t>
                      </a:r>
                      <a:r>
                        <a:rPr lang="fr-FR" sz="1600" b="1" kern="1200" dirty="0">
                          <a:solidFill>
                            <a:schemeClr val="dk1"/>
                          </a:solidFill>
                          <a:effectLst/>
                          <a:latin typeface="+mn-lt"/>
                          <a:ea typeface="+mn-ea"/>
                          <a:cs typeface="+mn-cs"/>
                        </a:rPr>
                        <a:t> </a:t>
                      </a:r>
                      <a:r>
                        <a:rPr lang="fr-FR" sz="1600" b="1" kern="1200" dirty="0" err="1">
                          <a:solidFill>
                            <a:schemeClr val="dk1"/>
                          </a:solidFill>
                          <a:effectLst/>
                          <a:latin typeface="+mn-lt"/>
                          <a:ea typeface="+mn-ea"/>
                          <a:cs typeface="+mn-cs"/>
                        </a:rPr>
                        <a:t>be</a:t>
                      </a:r>
                      <a:r>
                        <a:rPr lang="fr-FR" sz="1600" b="1" kern="1200" dirty="0">
                          <a:solidFill>
                            <a:schemeClr val="dk1"/>
                          </a:solidFill>
                          <a:effectLst/>
                          <a:latin typeface="+mn-lt"/>
                          <a:ea typeface="+mn-ea"/>
                          <a:cs typeface="+mn-cs"/>
                        </a:rPr>
                        <a:t> </a:t>
                      </a:r>
                      <a:r>
                        <a:rPr lang="fr-FR" sz="1600" b="1" kern="1200" dirty="0" err="1">
                          <a:solidFill>
                            <a:schemeClr val="dk1"/>
                          </a:solidFill>
                          <a:effectLst/>
                          <a:latin typeface="+mn-lt"/>
                          <a:ea typeface="+mn-ea"/>
                          <a:cs typeface="+mn-cs"/>
                        </a:rPr>
                        <a:t>considered</a:t>
                      </a:r>
                      <a:r>
                        <a:rPr lang="fr-FR" sz="1600" b="1" kern="1200" dirty="0">
                          <a:solidFill>
                            <a:schemeClr val="dk1"/>
                          </a:solidFill>
                          <a:effectLst/>
                          <a:latin typeface="+mn-lt"/>
                          <a:ea typeface="+mn-ea"/>
                          <a:cs typeface="+mn-cs"/>
                        </a:rPr>
                        <a:t> for people </a:t>
                      </a:r>
                      <a:r>
                        <a:rPr lang="fr-FR" sz="1600" b="1" kern="1200" dirty="0" err="1">
                          <a:solidFill>
                            <a:schemeClr val="dk1"/>
                          </a:solidFill>
                          <a:effectLst/>
                          <a:latin typeface="+mn-lt"/>
                          <a:ea typeface="+mn-ea"/>
                          <a:cs typeface="+mn-cs"/>
                        </a:rPr>
                        <a:t>with</a:t>
                      </a:r>
                      <a:r>
                        <a:rPr lang="fr-FR" sz="1600" b="1" kern="1200" dirty="0">
                          <a:solidFill>
                            <a:schemeClr val="dk1"/>
                          </a:solidFill>
                          <a:effectLst/>
                          <a:latin typeface="+mn-lt"/>
                          <a:ea typeface="+mn-ea"/>
                          <a:cs typeface="+mn-cs"/>
                        </a:rPr>
                        <a:t> </a:t>
                      </a:r>
                      <a:r>
                        <a:rPr lang="fr-FR" sz="1600" b="1" kern="1200" dirty="0" err="1">
                          <a:solidFill>
                            <a:schemeClr val="dk1"/>
                          </a:solidFill>
                          <a:effectLst/>
                          <a:latin typeface="+mn-lt"/>
                          <a:ea typeface="+mn-ea"/>
                          <a:cs typeface="+mn-cs"/>
                        </a:rPr>
                        <a:t>inflamed</a:t>
                      </a:r>
                      <a:r>
                        <a:rPr lang="fr-FR" sz="1600" b="1" kern="1200" dirty="0">
                          <a:solidFill>
                            <a:schemeClr val="dk1"/>
                          </a:solidFill>
                          <a:effectLst/>
                          <a:latin typeface="+mn-lt"/>
                          <a:ea typeface="+mn-ea"/>
                          <a:cs typeface="+mn-cs"/>
                        </a:rPr>
                        <a:t> tendons, ligaments, and </a:t>
                      </a:r>
                      <a:r>
                        <a:rPr lang="fr-FR" sz="1600" b="1" kern="1200" dirty="0" err="1">
                          <a:solidFill>
                            <a:schemeClr val="dk1"/>
                          </a:solidFill>
                          <a:effectLst/>
                          <a:latin typeface="+mn-lt"/>
                          <a:ea typeface="+mn-ea"/>
                          <a:cs typeface="+mn-cs"/>
                        </a:rPr>
                        <a:t>sausage-like</a:t>
                      </a:r>
                      <a:r>
                        <a:rPr lang="fr-FR" sz="1600" b="1" kern="1200" dirty="0">
                          <a:solidFill>
                            <a:schemeClr val="dk1"/>
                          </a:solidFill>
                          <a:effectLst/>
                          <a:latin typeface="+mn-lt"/>
                          <a:ea typeface="+mn-ea"/>
                          <a:cs typeface="+mn-cs"/>
                        </a:rPr>
                        <a:t> </a:t>
                      </a:r>
                      <a:r>
                        <a:rPr lang="fr-FR" sz="1600" b="1" kern="1200" dirty="0" err="1">
                          <a:solidFill>
                            <a:schemeClr val="dk1"/>
                          </a:solidFill>
                          <a:effectLst/>
                          <a:latin typeface="+mn-lt"/>
                          <a:ea typeface="+mn-ea"/>
                          <a:cs typeface="+mn-cs"/>
                        </a:rPr>
                        <a:t>fingers</a:t>
                      </a:r>
                      <a:r>
                        <a:rPr lang="fr-FR" sz="1600" b="1" kern="1200" dirty="0">
                          <a:solidFill>
                            <a:schemeClr val="dk1"/>
                          </a:solidFill>
                          <a:effectLst/>
                          <a:latin typeface="+mn-lt"/>
                          <a:ea typeface="+mn-ea"/>
                          <a:cs typeface="+mn-cs"/>
                        </a:rPr>
                        <a:t> or </a:t>
                      </a:r>
                      <a:r>
                        <a:rPr lang="fr-FR" sz="1600" b="1" kern="1200" dirty="0" err="1">
                          <a:solidFill>
                            <a:schemeClr val="dk1"/>
                          </a:solidFill>
                          <a:effectLst/>
                          <a:latin typeface="+mn-lt"/>
                          <a:ea typeface="+mn-ea"/>
                          <a:cs typeface="+mn-cs"/>
                        </a:rPr>
                        <a:t>toes</a:t>
                      </a:r>
                      <a:r>
                        <a:rPr lang="fr-FR" sz="1600" b="1" kern="1200" dirty="0">
                          <a:solidFill>
                            <a:schemeClr val="dk1"/>
                          </a:solidFill>
                          <a:effectLst/>
                          <a:latin typeface="+mn-lt"/>
                          <a:ea typeface="+mn-ea"/>
                          <a:cs typeface="+mn-cs"/>
                        </a:rPr>
                        <a:t>.***</a:t>
                      </a:r>
                      <a:br>
                        <a:rPr lang="fr-FR" sz="1600" kern="1200" dirty="0">
                          <a:solidFill>
                            <a:schemeClr val="dk1"/>
                          </a:solidFill>
                          <a:effectLst/>
                          <a:latin typeface="+mn-lt"/>
                          <a:ea typeface="+mn-ea"/>
                          <a:cs typeface="+mn-cs"/>
                        </a:rPr>
                      </a:br>
                      <a:r>
                        <a:rPr lang="fr-FR" sz="1000" kern="1200" dirty="0">
                          <a:solidFill>
                            <a:schemeClr val="dk1"/>
                          </a:solidFill>
                          <a:effectLst/>
                          <a:latin typeface="+mn-lt"/>
                          <a:ea typeface="+mn-ea"/>
                          <a:cs typeface="+mn-cs"/>
                        </a:rPr>
                        <a:t>If </a:t>
                      </a:r>
                      <a:r>
                        <a:rPr lang="fr-FR" sz="1000" kern="1200" dirty="0" err="1">
                          <a:solidFill>
                            <a:schemeClr val="dk1"/>
                          </a:solidFill>
                          <a:effectLst/>
                          <a:latin typeface="+mn-lt"/>
                          <a:ea typeface="+mn-ea"/>
                          <a:cs typeface="+mn-cs"/>
                        </a:rPr>
                        <a:t>you</a:t>
                      </a:r>
                      <a:r>
                        <a:rPr lang="fr-FR" sz="1000" kern="1200" dirty="0">
                          <a:solidFill>
                            <a:schemeClr val="dk1"/>
                          </a:solidFill>
                          <a:effectLst/>
                          <a:latin typeface="+mn-lt"/>
                          <a:ea typeface="+mn-ea"/>
                          <a:cs typeface="+mn-cs"/>
                        </a:rPr>
                        <a:t> have </a:t>
                      </a:r>
                      <a:r>
                        <a:rPr lang="fr-FR" sz="1000" kern="1200" dirty="0" err="1">
                          <a:solidFill>
                            <a:schemeClr val="dk1"/>
                          </a:solidFill>
                          <a:effectLst/>
                          <a:latin typeface="+mn-lt"/>
                          <a:ea typeface="+mn-ea"/>
                          <a:cs typeface="+mn-cs"/>
                        </a:rPr>
                        <a:t>inflamed</a:t>
                      </a:r>
                      <a:r>
                        <a:rPr lang="fr-FR" sz="1000" kern="1200" dirty="0">
                          <a:solidFill>
                            <a:schemeClr val="dk1"/>
                          </a:solidFill>
                          <a:effectLst/>
                          <a:latin typeface="+mn-lt"/>
                          <a:ea typeface="+mn-ea"/>
                          <a:cs typeface="+mn-cs"/>
                        </a:rPr>
                        <a:t> tendons or ligaments or </a:t>
                      </a:r>
                      <a:r>
                        <a:rPr lang="fr-FR" sz="1000" kern="1200" dirty="0" err="1">
                          <a:solidFill>
                            <a:schemeClr val="dk1"/>
                          </a:solidFill>
                          <a:effectLst/>
                          <a:latin typeface="+mn-lt"/>
                          <a:ea typeface="+mn-ea"/>
                          <a:cs typeface="+mn-cs"/>
                        </a:rPr>
                        <a:t>inflamed</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fingers</a:t>
                      </a:r>
                      <a:r>
                        <a:rPr lang="fr-FR" sz="1000" kern="1200" dirty="0">
                          <a:solidFill>
                            <a:schemeClr val="dk1"/>
                          </a:solidFill>
                          <a:effectLst/>
                          <a:latin typeface="+mn-lt"/>
                          <a:ea typeface="+mn-ea"/>
                          <a:cs typeface="+mn-cs"/>
                        </a:rPr>
                        <a:t> or </a:t>
                      </a:r>
                      <a:r>
                        <a:rPr lang="fr-FR" sz="1000" kern="1200" dirty="0" err="1">
                          <a:solidFill>
                            <a:schemeClr val="dk1"/>
                          </a:solidFill>
                          <a:effectLst/>
                          <a:latin typeface="+mn-lt"/>
                          <a:ea typeface="+mn-ea"/>
                          <a:cs typeface="+mn-cs"/>
                        </a:rPr>
                        <a:t>toes</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sometimes</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called</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sausage-like</a:t>
                      </a:r>
                      <a:r>
                        <a:rPr lang="fr-FR" sz="1000" kern="1200" dirty="0">
                          <a:solidFill>
                            <a:schemeClr val="dk1"/>
                          </a:solidFill>
                          <a:effectLst/>
                          <a:latin typeface="+mn-lt"/>
                          <a:ea typeface="+mn-ea"/>
                          <a:cs typeface="+mn-cs"/>
                        </a:rPr>
                        <a:t>), and have not </a:t>
                      </a:r>
                      <a:r>
                        <a:rPr lang="fr-FR" sz="1000" kern="1200" dirty="0" err="1">
                          <a:solidFill>
                            <a:schemeClr val="dk1"/>
                          </a:solidFill>
                          <a:effectLst/>
                          <a:latin typeface="+mn-lt"/>
                          <a:ea typeface="+mn-ea"/>
                          <a:cs typeface="+mn-cs"/>
                        </a:rPr>
                        <a:t>had</a:t>
                      </a:r>
                      <a:r>
                        <a:rPr lang="fr-FR" sz="1000" kern="1200" dirty="0">
                          <a:solidFill>
                            <a:schemeClr val="dk1"/>
                          </a:solidFill>
                          <a:effectLst/>
                          <a:latin typeface="+mn-lt"/>
                          <a:ea typeface="+mn-ea"/>
                          <a:cs typeface="+mn-cs"/>
                        </a:rPr>
                        <a:t> good </a:t>
                      </a:r>
                      <a:r>
                        <a:rPr lang="fr-FR" sz="1000" kern="1200" dirty="0" err="1">
                          <a:solidFill>
                            <a:schemeClr val="dk1"/>
                          </a:solidFill>
                          <a:effectLst/>
                          <a:latin typeface="+mn-lt"/>
                          <a:ea typeface="+mn-ea"/>
                          <a:cs typeface="+mn-cs"/>
                        </a:rPr>
                        <a:t>effects</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from</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NSAIDs</a:t>
                      </a:r>
                      <a:r>
                        <a:rPr lang="fr-FR" sz="1000" kern="1200" dirty="0">
                          <a:solidFill>
                            <a:schemeClr val="dk1"/>
                          </a:solidFill>
                          <a:effectLst/>
                          <a:latin typeface="+mn-lt"/>
                          <a:ea typeface="+mn-ea"/>
                          <a:cs typeface="+mn-cs"/>
                        </a:rPr>
                        <a:t> or </a:t>
                      </a:r>
                      <a:r>
                        <a:rPr lang="fr-FR" sz="1000" kern="1200" dirty="0" err="1">
                          <a:solidFill>
                            <a:schemeClr val="dk1"/>
                          </a:solidFill>
                          <a:effectLst/>
                          <a:latin typeface="+mn-lt"/>
                          <a:ea typeface="+mn-ea"/>
                          <a:cs typeface="+mn-cs"/>
                        </a:rPr>
                        <a:t>steroids</a:t>
                      </a:r>
                      <a:r>
                        <a:rPr lang="fr-FR" sz="1000" kern="1200" dirty="0">
                          <a:solidFill>
                            <a:schemeClr val="dk1"/>
                          </a:solidFill>
                          <a:effectLst/>
                          <a:latin typeface="+mn-lt"/>
                          <a:ea typeface="+mn-ea"/>
                          <a:cs typeface="+mn-cs"/>
                        </a:rPr>
                        <a:t> injections, a </a:t>
                      </a:r>
                      <a:r>
                        <a:rPr lang="fr-FR" sz="1000" kern="1200" dirty="0" err="1">
                          <a:solidFill>
                            <a:schemeClr val="dk1"/>
                          </a:solidFill>
                          <a:effectLst/>
                          <a:latin typeface="+mn-lt"/>
                          <a:ea typeface="+mn-ea"/>
                          <a:cs typeface="+mn-cs"/>
                        </a:rPr>
                        <a:t>bDMARD</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should</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be</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considered</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even</a:t>
                      </a:r>
                      <a:r>
                        <a:rPr lang="fr-FR" sz="1000" kern="1200" dirty="0">
                          <a:solidFill>
                            <a:schemeClr val="dk1"/>
                          </a:solidFill>
                          <a:effectLst/>
                          <a:latin typeface="+mn-lt"/>
                          <a:ea typeface="+mn-ea"/>
                          <a:cs typeface="+mn-cs"/>
                        </a:rPr>
                        <a:t> if </a:t>
                      </a:r>
                      <a:r>
                        <a:rPr lang="fr-FR" sz="1000" kern="1200" dirty="0" err="1">
                          <a:solidFill>
                            <a:schemeClr val="dk1"/>
                          </a:solidFill>
                          <a:effectLst/>
                          <a:latin typeface="+mn-lt"/>
                          <a:ea typeface="+mn-ea"/>
                          <a:cs typeface="+mn-cs"/>
                        </a:rPr>
                        <a:t>you</a:t>
                      </a:r>
                      <a:r>
                        <a:rPr lang="fr-FR" sz="1000" kern="1200" dirty="0">
                          <a:solidFill>
                            <a:schemeClr val="dk1"/>
                          </a:solidFill>
                          <a:effectLst/>
                          <a:latin typeface="+mn-lt"/>
                          <a:ea typeface="+mn-ea"/>
                          <a:cs typeface="+mn-cs"/>
                        </a:rPr>
                        <a:t> have not been </a:t>
                      </a:r>
                      <a:r>
                        <a:rPr lang="fr-FR" sz="1000" kern="1200" dirty="0" err="1">
                          <a:solidFill>
                            <a:schemeClr val="dk1"/>
                          </a:solidFill>
                          <a:effectLst/>
                          <a:latin typeface="+mn-lt"/>
                          <a:ea typeface="+mn-ea"/>
                          <a:cs typeface="+mn-cs"/>
                        </a:rPr>
                        <a:t>given</a:t>
                      </a:r>
                      <a:r>
                        <a:rPr lang="fr-FR" sz="1000" kern="1200" dirty="0">
                          <a:solidFill>
                            <a:schemeClr val="dk1"/>
                          </a:solidFill>
                          <a:effectLst/>
                          <a:latin typeface="+mn-lt"/>
                          <a:ea typeface="+mn-ea"/>
                          <a:cs typeface="+mn-cs"/>
                        </a:rPr>
                        <a:t> a </a:t>
                      </a:r>
                      <a:r>
                        <a:rPr lang="fr-FR" sz="1000" kern="1200" dirty="0" err="1">
                          <a:solidFill>
                            <a:schemeClr val="dk1"/>
                          </a:solidFill>
                          <a:effectLst/>
                          <a:latin typeface="+mn-lt"/>
                          <a:ea typeface="+mn-ea"/>
                          <a:cs typeface="+mn-cs"/>
                        </a:rPr>
                        <a:t>csDMARD</a:t>
                      </a:r>
                      <a:r>
                        <a:rPr lang="fr-FR" sz="1000" kern="1200" dirty="0">
                          <a:solidFill>
                            <a:schemeClr val="dk1"/>
                          </a:solidFill>
                          <a:effectLst/>
                          <a:latin typeface="+mn-lt"/>
                          <a:ea typeface="+mn-ea"/>
                          <a:cs typeface="+mn-cs"/>
                        </a:rPr>
                        <a:t>. </a:t>
                      </a:r>
                      <a:endParaRPr lang="en-GB" altLang="en-US" sz="1000" b="0" kern="1200" dirty="0">
                        <a:solidFill>
                          <a:schemeClr val="accent1"/>
                        </a:solidFill>
                        <a:latin typeface="+mn-lt"/>
                        <a:ea typeface="+mn-ea"/>
                        <a:cs typeface="+mn-cs"/>
                      </a:endParaRPr>
                    </a:p>
                  </a:txBody>
                  <a:tcPr marL="0" marR="0" marT="72018" marB="72018"/>
                </a:tc>
                <a:extLst>
                  <a:ext uri="{0D108BD9-81ED-4DB2-BD59-A6C34878D82A}">
                    <a16:rowId xmlns:a16="http://schemas.microsoft.com/office/drawing/2014/main" val="10001"/>
                  </a:ext>
                </a:extLst>
              </a:tr>
              <a:tr h="993111">
                <a:tc>
                  <a:txBody>
                    <a:bodyPr/>
                    <a:lstStyle/>
                    <a:p>
                      <a:pPr marL="0" indent="0" algn="ctr">
                        <a:spcAft>
                          <a:spcPts val="600"/>
                        </a:spcAft>
                      </a:pPr>
                      <a:r>
                        <a:rPr lang="en-GB" sz="1600" b="0" dirty="0">
                          <a:solidFill>
                            <a:schemeClr val="accent1"/>
                          </a:solidFill>
                          <a:latin typeface="+mn-lt"/>
                          <a:cs typeface="Calibri" pitchFamily="34" charset="0"/>
                        </a:rPr>
                        <a:t>9</a:t>
                      </a:r>
                    </a:p>
                  </a:txBody>
                  <a:tcPr marL="0" marR="0" marT="72018" marB="720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b="1" kern="1200" dirty="0" err="1">
                          <a:solidFill>
                            <a:schemeClr val="dk1"/>
                          </a:solidFill>
                          <a:effectLst/>
                          <a:latin typeface="+mn-lt"/>
                          <a:ea typeface="+mn-ea"/>
                          <a:cs typeface="+mn-cs"/>
                        </a:rPr>
                        <a:t>bDMARDs</a:t>
                      </a:r>
                      <a:r>
                        <a:rPr lang="fr-FR" sz="1600" b="1" kern="1200" dirty="0">
                          <a:solidFill>
                            <a:schemeClr val="dk1"/>
                          </a:solidFill>
                          <a:effectLst/>
                          <a:latin typeface="+mn-lt"/>
                          <a:ea typeface="+mn-ea"/>
                          <a:cs typeface="+mn-cs"/>
                        </a:rPr>
                        <a:t> </a:t>
                      </a:r>
                      <a:r>
                        <a:rPr lang="fr-FR" sz="1600" b="1" kern="1200" dirty="0" err="1">
                          <a:solidFill>
                            <a:schemeClr val="dk1"/>
                          </a:solidFill>
                          <a:effectLst/>
                          <a:latin typeface="+mn-lt"/>
                          <a:ea typeface="+mn-ea"/>
                          <a:cs typeface="+mn-cs"/>
                        </a:rPr>
                        <a:t>should</a:t>
                      </a:r>
                      <a:r>
                        <a:rPr lang="fr-FR" sz="1600" b="1" kern="1200" dirty="0">
                          <a:solidFill>
                            <a:schemeClr val="dk1"/>
                          </a:solidFill>
                          <a:effectLst/>
                          <a:latin typeface="+mn-lt"/>
                          <a:ea typeface="+mn-ea"/>
                          <a:cs typeface="+mn-cs"/>
                        </a:rPr>
                        <a:t> </a:t>
                      </a:r>
                      <a:r>
                        <a:rPr lang="fr-FR" sz="1600" b="1" kern="1200" dirty="0" err="1">
                          <a:solidFill>
                            <a:schemeClr val="dk1"/>
                          </a:solidFill>
                          <a:effectLst/>
                          <a:latin typeface="+mn-lt"/>
                          <a:ea typeface="+mn-ea"/>
                          <a:cs typeface="+mn-cs"/>
                        </a:rPr>
                        <a:t>be</a:t>
                      </a:r>
                      <a:r>
                        <a:rPr lang="fr-FR" sz="1600" b="1" kern="1200" dirty="0">
                          <a:solidFill>
                            <a:schemeClr val="dk1"/>
                          </a:solidFill>
                          <a:effectLst/>
                          <a:latin typeface="+mn-lt"/>
                          <a:ea typeface="+mn-ea"/>
                          <a:cs typeface="+mn-cs"/>
                        </a:rPr>
                        <a:t> </a:t>
                      </a:r>
                      <a:r>
                        <a:rPr lang="fr-FR" sz="1600" b="1" kern="1200" dirty="0" err="1">
                          <a:solidFill>
                            <a:schemeClr val="dk1"/>
                          </a:solidFill>
                          <a:effectLst/>
                          <a:latin typeface="+mn-lt"/>
                          <a:ea typeface="+mn-ea"/>
                          <a:cs typeface="+mn-cs"/>
                        </a:rPr>
                        <a:t>considered</a:t>
                      </a:r>
                      <a:r>
                        <a:rPr lang="fr-FR" sz="1600" b="1" kern="1200" dirty="0">
                          <a:solidFill>
                            <a:schemeClr val="dk1"/>
                          </a:solidFill>
                          <a:effectLst/>
                          <a:latin typeface="+mn-lt"/>
                          <a:ea typeface="+mn-ea"/>
                          <a:cs typeface="+mn-cs"/>
                        </a:rPr>
                        <a:t> for people </a:t>
                      </a:r>
                      <a:r>
                        <a:rPr lang="fr-FR" sz="1600" b="1" kern="1200" dirty="0" err="1">
                          <a:solidFill>
                            <a:schemeClr val="dk1"/>
                          </a:solidFill>
                          <a:effectLst/>
                          <a:latin typeface="+mn-lt"/>
                          <a:ea typeface="+mn-ea"/>
                          <a:cs typeface="+mn-cs"/>
                        </a:rPr>
                        <a:t>with</a:t>
                      </a:r>
                      <a:r>
                        <a:rPr lang="fr-FR" sz="1600" b="1" kern="1200" dirty="0">
                          <a:solidFill>
                            <a:schemeClr val="dk1"/>
                          </a:solidFill>
                          <a:effectLst/>
                          <a:latin typeface="+mn-lt"/>
                          <a:ea typeface="+mn-ea"/>
                          <a:cs typeface="+mn-cs"/>
                        </a:rPr>
                        <a:t> axial </a:t>
                      </a:r>
                      <a:r>
                        <a:rPr lang="fr-FR" sz="1600" b="1" kern="1200" dirty="0" err="1">
                          <a:solidFill>
                            <a:schemeClr val="dk1"/>
                          </a:solidFill>
                          <a:effectLst/>
                          <a:latin typeface="+mn-lt"/>
                          <a:ea typeface="+mn-ea"/>
                          <a:cs typeface="+mn-cs"/>
                        </a:rPr>
                        <a:t>disease</a:t>
                      </a:r>
                      <a:r>
                        <a:rPr lang="fr-FR" sz="1600" b="1" kern="1200" dirty="0">
                          <a:solidFill>
                            <a:schemeClr val="dk1"/>
                          </a:solidFill>
                          <a:effectLst/>
                          <a:latin typeface="+mn-lt"/>
                          <a:ea typeface="+mn-ea"/>
                          <a:cs typeface="+mn-cs"/>
                        </a:rPr>
                        <a:t>.***</a:t>
                      </a:r>
                      <a:br>
                        <a:rPr lang="fr-FR" sz="1600" kern="1200" dirty="0">
                          <a:solidFill>
                            <a:schemeClr val="dk1"/>
                          </a:solidFill>
                          <a:effectLst/>
                          <a:latin typeface="+mn-lt"/>
                          <a:ea typeface="+mn-ea"/>
                          <a:cs typeface="+mn-cs"/>
                        </a:rPr>
                      </a:br>
                      <a:r>
                        <a:rPr lang="fr-FR" sz="1000" kern="1200" dirty="0">
                          <a:solidFill>
                            <a:schemeClr val="dk1"/>
                          </a:solidFill>
                          <a:effectLst/>
                          <a:latin typeface="+mn-lt"/>
                          <a:ea typeface="+mn-ea"/>
                          <a:cs typeface="+mn-cs"/>
                        </a:rPr>
                        <a:t>If </a:t>
                      </a:r>
                      <a:r>
                        <a:rPr lang="fr-FR" sz="1000" kern="1200" dirty="0" err="1">
                          <a:solidFill>
                            <a:schemeClr val="dk1"/>
                          </a:solidFill>
                          <a:effectLst/>
                          <a:latin typeface="+mn-lt"/>
                          <a:ea typeface="+mn-ea"/>
                          <a:cs typeface="+mn-cs"/>
                        </a:rPr>
                        <a:t>your</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disease</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is</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mostly</a:t>
                      </a:r>
                      <a:r>
                        <a:rPr lang="fr-FR" sz="1000" kern="1200" dirty="0">
                          <a:solidFill>
                            <a:schemeClr val="dk1"/>
                          </a:solidFill>
                          <a:effectLst/>
                          <a:latin typeface="+mn-lt"/>
                          <a:ea typeface="+mn-ea"/>
                          <a:cs typeface="+mn-cs"/>
                        </a:rPr>
                        <a:t> in </a:t>
                      </a:r>
                      <a:r>
                        <a:rPr lang="fr-FR" sz="1000" kern="1200" dirty="0" err="1">
                          <a:solidFill>
                            <a:schemeClr val="dk1"/>
                          </a:solidFill>
                          <a:effectLst/>
                          <a:latin typeface="+mn-lt"/>
                          <a:ea typeface="+mn-ea"/>
                          <a:cs typeface="+mn-cs"/>
                        </a:rPr>
                        <a:t>your</a:t>
                      </a:r>
                      <a:r>
                        <a:rPr lang="fr-FR" sz="1000" kern="1200" dirty="0">
                          <a:solidFill>
                            <a:schemeClr val="dk1"/>
                          </a:solidFill>
                          <a:effectLst/>
                          <a:latin typeface="+mn-lt"/>
                          <a:ea typeface="+mn-ea"/>
                          <a:cs typeface="+mn-cs"/>
                        </a:rPr>
                        <a:t> back (axial </a:t>
                      </a:r>
                      <a:r>
                        <a:rPr lang="fr-FR" sz="1000" kern="1200" dirty="0" err="1">
                          <a:solidFill>
                            <a:schemeClr val="dk1"/>
                          </a:solidFill>
                          <a:effectLst/>
                          <a:latin typeface="+mn-lt"/>
                          <a:ea typeface="+mn-ea"/>
                          <a:cs typeface="+mn-cs"/>
                        </a:rPr>
                        <a:t>disease</a:t>
                      </a:r>
                      <a:r>
                        <a:rPr lang="fr-FR" sz="1000" kern="1200" dirty="0">
                          <a:solidFill>
                            <a:schemeClr val="dk1"/>
                          </a:solidFill>
                          <a:effectLst/>
                          <a:latin typeface="+mn-lt"/>
                          <a:ea typeface="+mn-ea"/>
                          <a:cs typeface="+mn-cs"/>
                        </a:rPr>
                        <a:t>) and has not </a:t>
                      </a:r>
                      <a:r>
                        <a:rPr lang="fr-FR" sz="1000" kern="1200" dirty="0" err="1">
                          <a:solidFill>
                            <a:schemeClr val="dk1"/>
                          </a:solidFill>
                          <a:effectLst/>
                          <a:latin typeface="+mn-lt"/>
                          <a:ea typeface="+mn-ea"/>
                          <a:cs typeface="+mn-cs"/>
                        </a:rPr>
                        <a:t>got</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better</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with</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NSAIDs</a:t>
                      </a:r>
                      <a:r>
                        <a:rPr lang="fr-FR" sz="1000" kern="1200" dirty="0">
                          <a:solidFill>
                            <a:schemeClr val="dk1"/>
                          </a:solidFill>
                          <a:effectLst/>
                          <a:latin typeface="+mn-lt"/>
                          <a:ea typeface="+mn-ea"/>
                          <a:cs typeface="+mn-cs"/>
                        </a:rPr>
                        <a:t>, a TNF </a:t>
                      </a:r>
                      <a:r>
                        <a:rPr lang="fr-FR" sz="1000" kern="1200" dirty="0" err="1">
                          <a:solidFill>
                            <a:schemeClr val="dk1"/>
                          </a:solidFill>
                          <a:effectLst/>
                          <a:latin typeface="+mn-lt"/>
                          <a:ea typeface="+mn-ea"/>
                          <a:cs typeface="+mn-cs"/>
                        </a:rPr>
                        <a:t>inhibitor</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should</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be</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considered</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without</a:t>
                      </a:r>
                      <a:r>
                        <a:rPr lang="fr-FR" sz="1000" kern="1200" dirty="0">
                          <a:solidFill>
                            <a:schemeClr val="dk1"/>
                          </a:solidFill>
                          <a:effectLst/>
                          <a:latin typeface="+mn-lt"/>
                          <a:ea typeface="+mn-ea"/>
                          <a:cs typeface="+mn-cs"/>
                        </a:rPr>
                        <a:t> first </a:t>
                      </a:r>
                      <a:r>
                        <a:rPr lang="fr-FR" sz="1000" kern="1200" dirty="0" err="1">
                          <a:solidFill>
                            <a:schemeClr val="dk1"/>
                          </a:solidFill>
                          <a:effectLst/>
                          <a:latin typeface="+mn-lt"/>
                          <a:ea typeface="+mn-ea"/>
                          <a:cs typeface="+mn-cs"/>
                        </a:rPr>
                        <a:t>prescribing</a:t>
                      </a:r>
                      <a:r>
                        <a:rPr lang="fr-FR" sz="1000" kern="1200" dirty="0">
                          <a:solidFill>
                            <a:schemeClr val="dk1"/>
                          </a:solidFill>
                          <a:effectLst/>
                          <a:latin typeface="+mn-lt"/>
                          <a:ea typeface="+mn-ea"/>
                          <a:cs typeface="+mn-cs"/>
                        </a:rPr>
                        <a:t> a </a:t>
                      </a:r>
                      <a:r>
                        <a:rPr lang="fr-FR" sz="1000" kern="1200" dirty="0" err="1">
                          <a:solidFill>
                            <a:schemeClr val="dk1"/>
                          </a:solidFill>
                          <a:effectLst/>
                          <a:latin typeface="+mn-lt"/>
                          <a:ea typeface="+mn-ea"/>
                          <a:cs typeface="+mn-cs"/>
                        </a:rPr>
                        <a:t>csDMARD</a:t>
                      </a:r>
                      <a:r>
                        <a:rPr lang="fr-FR" sz="1000" kern="1200" dirty="0">
                          <a:solidFill>
                            <a:schemeClr val="dk1"/>
                          </a:solidFill>
                          <a:effectLst/>
                          <a:latin typeface="+mn-lt"/>
                          <a:ea typeface="+mn-ea"/>
                          <a:cs typeface="+mn-cs"/>
                        </a:rPr>
                        <a:t>.</a:t>
                      </a:r>
                    </a:p>
                  </a:txBody>
                  <a:tcPr marL="0" marR="0" marT="72018" marB="72018"/>
                </a:tc>
                <a:extLst>
                  <a:ext uri="{0D108BD9-81ED-4DB2-BD59-A6C34878D82A}">
                    <a16:rowId xmlns:a16="http://schemas.microsoft.com/office/drawing/2014/main" val="10002"/>
                  </a:ext>
                </a:extLst>
              </a:tr>
              <a:tr h="871539">
                <a:tc>
                  <a:txBody>
                    <a:bodyPr/>
                    <a:lstStyle/>
                    <a:p>
                      <a:pPr marL="0" indent="0" algn="ctr">
                        <a:spcAft>
                          <a:spcPts val="600"/>
                        </a:spcAft>
                      </a:pPr>
                      <a:r>
                        <a:rPr lang="en-GB" sz="1600" b="0" dirty="0">
                          <a:solidFill>
                            <a:schemeClr val="accent1"/>
                          </a:solidFill>
                          <a:latin typeface="+mn-lt"/>
                          <a:cs typeface="Calibri" pitchFamily="34" charset="0"/>
                        </a:rPr>
                        <a:t>10</a:t>
                      </a:r>
                    </a:p>
                  </a:txBody>
                  <a:tcPr marL="0" marR="0" marT="72018" marB="72018"/>
                </a:tc>
                <a:tc>
                  <a:txBody>
                    <a:bodyPr/>
                    <a:lstStyle/>
                    <a:p>
                      <a:pPr lvl="0"/>
                      <a:r>
                        <a:rPr lang="fr-FR" sz="1600" b="1" kern="1200" dirty="0">
                          <a:solidFill>
                            <a:schemeClr val="dk1"/>
                          </a:solidFill>
                          <a:effectLst/>
                          <a:latin typeface="+mn-lt"/>
                          <a:ea typeface="+mn-ea"/>
                          <a:cs typeface="+mn-cs"/>
                        </a:rPr>
                        <a:t>People </a:t>
                      </a:r>
                      <a:r>
                        <a:rPr lang="fr-FR" sz="1600" b="1" kern="1200" dirty="0" err="1">
                          <a:solidFill>
                            <a:schemeClr val="dk1"/>
                          </a:solidFill>
                          <a:effectLst/>
                          <a:latin typeface="+mn-lt"/>
                          <a:ea typeface="+mn-ea"/>
                          <a:cs typeface="+mn-cs"/>
                        </a:rPr>
                        <a:t>who</a:t>
                      </a:r>
                      <a:r>
                        <a:rPr lang="fr-FR" sz="1600" b="1" kern="1200" dirty="0">
                          <a:solidFill>
                            <a:schemeClr val="dk1"/>
                          </a:solidFill>
                          <a:effectLst/>
                          <a:latin typeface="+mn-lt"/>
                          <a:ea typeface="+mn-ea"/>
                          <a:cs typeface="+mn-cs"/>
                        </a:rPr>
                        <a:t> do not </a:t>
                      </a:r>
                      <a:r>
                        <a:rPr lang="fr-FR" sz="1600" b="1" kern="1200" dirty="0" err="1">
                          <a:solidFill>
                            <a:schemeClr val="dk1"/>
                          </a:solidFill>
                          <a:effectLst/>
                          <a:latin typeface="+mn-lt"/>
                          <a:ea typeface="+mn-ea"/>
                          <a:cs typeface="+mn-cs"/>
                        </a:rPr>
                        <a:t>respond</a:t>
                      </a:r>
                      <a:r>
                        <a:rPr lang="fr-FR" sz="1600" b="1" kern="1200" dirty="0">
                          <a:solidFill>
                            <a:schemeClr val="dk1"/>
                          </a:solidFill>
                          <a:effectLst/>
                          <a:latin typeface="+mn-lt"/>
                          <a:ea typeface="+mn-ea"/>
                          <a:cs typeface="+mn-cs"/>
                        </a:rPr>
                        <a:t> to </a:t>
                      </a:r>
                      <a:r>
                        <a:rPr lang="fr-FR" sz="1600" b="1" kern="1200" dirty="0" err="1">
                          <a:solidFill>
                            <a:schemeClr val="dk1"/>
                          </a:solidFill>
                          <a:effectLst/>
                          <a:latin typeface="+mn-lt"/>
                          <a:ea typeface="+mn-ea"/>
                          <a:cs typeface="+mn-cs"/>
                        </a:rPr>
                        <a:t>bDMARDs</a:t>
                      </a:r>
                      <a:r>
                        <a:rPr lang="fr-FR" sz="1600" b="1" kern="1200" dirty="0">
                          <a:solidFill>
                            <a:schemeClr val="dk1"/>
                          </a:solidFill>
                          <a:effectLst/>
                          <a:latin typeface="+mn-lt"/>
                          <a:ea typeface="+mn-ea"/>
                          <a:cs typeface="+mn-cs"/>
                        </a:rPr>
                        <a:t> </a:t>
                      </a:r>
                      <a:r>
                        <a:rPr lang="fr-FR" sz="1600" b="1" kern="1200" dirty="0" err="1">
                          <a:solidFill>
                            <a:schemeClr val="dk1"/>
                          </a:solidFill>
                          <a:effectLst/>
                          <a:latin typeface="+mn-lt"/>
                          <a:ea typeface="+mn-ea"/>
                          <a:cs typeface="+mn-cs"/>
                        </a:rPr>
                        <a:t>should</a:t>
                      </a:r>
                      <a:r>
                        <a:rPr lang="fr-FR" sz="1600" b="1" kern="1200" dirty="0">
                          <a:solidFill>
                            <a:schemeClr val="dk1"/>
                          </a:solidFill>
                          <a:effectLst/>
                          <a:latin typeface="+mn-lt"/>
                          <a:ea typeface="+mn-ea"/>
                          <a:cs typeface="+mn-cs"/>
                        </a:rPr>
                        <a:t> switch </a:t>
                      </a:r>
                      <a:r>
                        <a:rPr lang="fr-FR" sz="1600" b="1" kern="1200" dirty="0" err="1">
                          <a:solidFill>
                            <a:schemeClr val="dk1"/>
                          </a:solidFill>
                          <a:effectLst/>
                          <a:latin typeface="+mn-lt"/>
                          <a:ea typeface="+mn-ea"/>
                          <a:cs typeface="+mn-cs"/>
                        </a:rPr>
                        <a:t>treatment</a:t>
                      </a:r>
                      <a:r>
                        <a:rPr lang="fr-FR" sz="1600" b="1" kern="1200" dirty="0">
                          <a:solidFill>
                            <a:schemeClr val="dk1"/>
                          </a:solidFill>
                          <a:effectLst/>
                          <a:latin typeface="+mn-lt"/>
                          <a:ea typeface="+mn-ea"/>
                          <a:cs typeface="+mn-cs"/>
                        </a:rPr>
                        <a:t>.</a:t>
                      </a:r>
                      <a:br>
                        <a:rPr lang="fr-FR" sz="1600" kern="1200" dirty="0">
                          <a:solidFill>
                            <a:schemeClr val="dk1"/>
                          </a:solidFill>
                          <a:effectLst/>
                          <a:latin typeface="+mn-lt"/>
                          <a:ea typeface="+mn-ea"/>
                          <a:cs typeface="+mn-cs"/>
                        </a:rPr>
                      </a:br>
                      <a:r>
                        <a:rPr lang="fr-FR" sz="1000" kern="1200" dirty="0">
                          <a:solidFill>
                            <a:schemeClr val="dk1"/>
                          </a:solidFill>
                          <a:effectLst/>
                          <a:latin typeface="+mn-lt"/>
                          <a:ea typeface="+mn-ea"/>
                          <a:cs typeface="+mn-cs"/>
                        </a:rPr>
                        <a:t>If </a:t>
                      </a:r>
                      <a:r>
                        <a:rPr lang="fr-FR" sz="1000" kern="1200" dirty="0" err="1">
                          <a:solidFill>
                            <a:schemeClr val="dk1"/>
                          </a:solidFill>
                          <a:effectLst/>
                          <a:latin typeface="+mn-lt"/>
                          <a:ea typeface="+mn-ea"/>
                          <a:cs typeface="+mn-cs"/>
                        </a:rPr>
                        <a:t>your</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disease</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does</a:t>
                      </a:r>
                      <a:r>
                        <a:rPr lang="fr-FR" sz="1000" kern="1200" dirty="0">
                          <a:solidFill>
                            <a:schemeClr val="dk1"/>
                          </a:solidFill>
                          <a:effectLst/>
                          <a:latin typeface="+mn-lt"/>
                          <a:ea typeface="+mn-ea"/>
                          <a:cs typeface="+mn-cs"/>
                        </a:rPr>
                        <a:t> not </a:t>
                      </a:r>
                      <a:r>
                        <a:rPr lang="fr-FR" sz="1000" kern="1200" dirty="0" err="1">
                          <a:solidFill>
                            <a:schemeClr val="dk1"/>
                          </a:solidFill>
                          <a:effectLst/>
                          <a:latin typeface="+mn-lt"/>
                          <a:ea typeface="+mn-ea"/>
                          <a:cs typeface="+mn-cs"/>
                        </a:rPr>
                        <a:t>improve</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with</a:t>
                      </a:r>
                      <a:r>
                        <a:rPr lang="fr-FR" sz="1000" kern="1200" dirty="0">
                          <a:solidFill>
                            <a:schemeClr val="dk1"/>
                          </a:solidFill>
                          <a:effectLst/>
                          <a:latin typeface="+mn-lt"/>
                          <a:ea typeface="+mn-ea"/>
                          <a:cs typeface="+mn-cs"/>
                        </a:rPr>
                        <a:t> a </a:t>
                      </a:r>
                      <a:r>
                        <a:rPr lang="fr-FR" sz="1000" kern="1200" dirty="0" err="1">
                          <a:solidFill>
                            <a:schemeClr val="dk1"/>
                          </a:solidFill>
                          <a:effectLst/>
                          <a:latin typeface="+mn-lt"/>
                          <a:ea typeface="+mn-ea"/>
                          <a:cs typeface="+mn-cs"/>
                        </a:rPr>
                        <a:t>bDMARD</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you</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should</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be</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switched</a:t>
                      </a:r>
                      <a:r>
                        <a:rPr lang="fr-FR" sz="1000" kern="1200" dirty="0">
                          <a:solidFill>
                            <a:schemeClr val="dk1"/>
                          </a:solidFill>
                          <a:effectLst/>
                          <a:latin typeface="+mn-lt"/>
                          <a:ea typeface="+mn-ea"/>
                          <a:cs typeface="+mn-cs"/>
                        </a:rPr>
                        <a:t> to </a:t>
                      </a:r>
                      <a:r>
                        <a:rPr lang="fr-FR" sz="1000" kern="1200" dirty="0" err="1">
                          <a:solidFill>
                            <a:schemeClr val="dk1"/>
                          </a:solidFill>
                          <a:effectLst/>
                          <a:latin typeface="+mn-lt"/>
                          <a:ea typeface="+mn-ea"/>
                          <a:cs typeface="+mn-cs"/>
                        </a:rPr>
                        <a:t>another</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kind</a:t>
                      </a:r>
                      <a:r>
                        <a:rPr lang="fr-FR" sz="1000" kern="1200" dirty="0">
                          <a:solidFill>
                            <a:schemeClr val="dk1"/>
                          </a:solidFill>
                          <a:effectLst/>
                          <a:latin typeface="+mn-lt"/>
                          <a:ea typeface="+mn-ea"/>
                          <a:cs typeface="+mn-cs"/>
                        </a:rPr>
                        <a:t>. This </a:t>
                      </a:r>
                      <a:r>
                        <a:rPr lang="fr-FR" sz="1000" kern="1200" dirty="0" err="1">
                          <a:solidFill>
                            <a:schemeClr val="dk1"/>
                          </a:solidFill>
                          <a:effectLst/>
                          <a:latin typeface="+mn-lt"/>
                          <a:ea typeface="+mn-ea"/>
                          <a:cs typeface="+mn-cs"/>
                        </a:rPr>
                        <a:t>might</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mean</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switching</a:t>
                      </a:r>
                      <a:r>
                        <a:rPr lang="fr-FR" sz="1000" kern="1200" dirty="0">
                          <a:solidFill>
                            <a:schemeClr val="dk1"/>
                          </a:solidFill>
                          <a:effectLst/>
                          <a:latin typeface="+mn-lt"/>
                          <a:ea typeface="+mn-ea"/>
                          <a:cs typeface="+mn-cs"/>
                        </a:rPr>
                        <a:t> to </a:t>
                      </a:r>
                      <a:r>
                        <a:rPr lang="fr-FR" sz="1000" kern="1200" dirty="0" err="1">
                          <a:solidFill>
                            <a:schemeClr val="dk1"/>
                          </a:solidFill>
                          <a:effectLst/>
                          <a:latin typeface="+mn-lt"/>
                          <a:ea typeface="+mn-ea"/>
                          <a:cs typeface="+mn-cs"/>
                        </a:rPr>
                        <a:t>another</a:t>
                      </a:r>
                      <a:r>
                        <a:rPr lang="fr-FR" sz="1000" kern="1200" dirty="0">
                          <a:solidFill>
                            <a:schemeClr val="dk1"/>
                          </a:solidFill>
                          <a:effectLst/>
                          <a:latin typeface="+mn-lt"/>
                          <a:ea typeface="+mn-ea"/>
                          <a:cs typeface="+mn-cs"/>
                        </a:rPr>
                        <a:t> brand of TNF </a:t>
                      </a:r>
                      <a:r>
                        <a:rPr lang="fr-FR" sz="1000" kern="1200" dirty="0" err="1">
                          <a:solidFill>
                            <a:schemeClr val="dk1"/>
                          </a:solidFill>
                          <a:effectLst/>
                          <a:latin typeface="+mn-lt"/>
                          <a:ea typeface="+mn-ea"/>
                          <a:cs typeface="+mn-cs"/>
                        </a:rPr>
                        <a:t>inhibitor</a:t>
                      </a:r>
                      <a:r>
                        <a:rPr lang="fr-FR" sz="1000" kern="1200" dirty="0">
                          <a:solidFill>
                            <a:schemeClr val="dk1"/>
                          </a:solidFill>
                          <a:effectLst/>
                          <a:latin typeface="+mn-lt"/>
                          <a:ea typeface="+mn-ea"/>
                          <a:cs typeface="+mn-cs"/>
                        </a:rPr>
                        <a:t>, or to a </a:t>
                      </a:r>
                      <a:r>
                        <a:rPr lang="fr-FR" sz="1000" kern="1200" dirty="0" err="1">
                          <a:solidFill>
                            <a:schemeClr val="dk1"/>
                          </a:solidFill>
                          <a:effectLst/>
                          <a:latin typeface="+mn-lt"/>
                          <a:ea typeface="+mn-ea"/>
                          <a:cs typeface="+mn-cs"/>
                        </a:rPr>
                        <a:t>different</a:t>
                      </a:r>
                      <a:r>
                        <a:rPr lang="fr-FR" sz="1000" kern="1200" dirty="0">
                          <a:solidFill>
                            <a:schemeClr val="dk1"/>
                          </a:solidFill>
                          <a:effectLst/>
                          <a:latin typeface="+mn-lt"/>
                          <a:ea typeface="+mn-ea"/>
                          <a:cs typeface="+mn-cs"/>
                        </a:rPr>
                        <a:t> type of </a:t>
                      </a:r>
                      <a:r>
                        <a:rPr lang="fr-FR" sz="1000" kern="1200" dirty="0" err="1">
                          <a:solidFill>
                            <a:schemeClr val="dk1"/>
                          </a:solidFill>
                          <a:effectLst/>
                          <a:latin typeface="+mn-lt"/>
                          <a:ea typeface="+mn-ea"/>
                          <a:cs typeface="+mn-cs"/>
                        </a:rPr>
                        <a:t>bDMARD</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that</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works</a:t>
                      </a:r>
                      <a:r>
                        <a:rPr lang="fr-FR" sz="1000" kern="1200" dirty="0">
                          <a:solidFill>
                            <a:schemeClr val="dk1"/>
                          </a:solidFill>
                          <a:effectLst/>
                          <a:latin typeface="+mn-lt"/>
                          <a:ea typeface="+mn-ea"/>
                          <a:cs typeface="+mn-cs"/>
                        </a:rPr>
                        <a:t> on a </a:t>
                      </a:r>
                      <a:r>
                        <a:rPr lang="fr-FR" sz="1000" kern="1200" dirty="0" err="1">
                          <a:solidFill>
                            <a:schemeClr val="dk1"/>
                          </a:solidFill>
                          <a:effectLst/>
                          <a:latin typeface="+mn-lt"/>
                          <a:ea typeface="+mn-ea"/>
                          <a:cs typeface="+mn-cs"/>
                        </a:rPr>
                        <a:t>different</a:t>
                      </a:r>
                      <a:r>
                        <a:rPr lang="fr-FR" sz="1000" kern="1200" dirty="0">
                          <a:solidFill>
                            <a:schemeClr val="dk1"/>
                          </a:solidFill>
                          <a:effectLst/>
                          <a:latin typeface="+mn-lt"/>
                          <a:ea typeface="+mn-ea"/>
                          <a:cs typeface="+mn-cs"/>
                        </a:rPr>
                        <a:t> </a:t>
                      </a:r>
                      <a:r>
                        <a:rPr lang="fr-FR" sz="1000" kern="1200" dirty="0" err="1">
                          <a:solidFill>
                            <a:schemeClr val="dk1"/>
                          </a:solidFill>
                          <a:effectLst/>
                          <a:latin typeface="+mn-lt"/>
                          <a:ea typeface="+mn-ea"/>
                          <a:cs typeface="+mn-cs"/>
                        </a:rPr>
                        <a:t>pathway</a:t>
                      </a:r>
                      <a:r>
                        <a:rPr lang="fr-FR" sz="1000" kern="1200" dirty="0">
                          <a:solidFill>
                            <a:schemeClr val="dk1"/>
                          </a:solidFill>
                          <a:effectLst/>
                          <a:latin typeface="+mn-lt"/>
                          <a:ea typeface="+mn-ea"/>
                          <a:cs typeface="+mn-cs"/>
                        </a:rPr>
                        <a:t>, or in </a:t>
                      </a:r>
                      <a:r>
                        <a:rPr lang="fr-FR" sz="1000" kern="1200" dirty="0" err="1">
                          <a:solidFill>
                            <a:schemeClr val="dk1"/>
                          </a:solidFill>
                          <a:effectLst/>
                          <a:latin typeface="+mn-lt"/>
                          <a:ea typeface="+mn-ea"/>
                          <a:cs typeface="+mn-cs"/>
                        </a:rPr>
                        <a:t>some</a:t>
                      </a:r>
                      <a:r>
                        <a:rPr lang="fr-FR" sz="1000" kern="1200" dirty="0">
                          <a:solidFill>
                            <a:schemeClr val="dk1"/>
                          </a:solidFill>
                          <a:effectLst/>
                          <a:latin typeface="+mn-lt"/>
                          <a:ea typeface="+mn-ea"/>
                          <a:cs typeface="+mn-cs"/>
                        </a:rPr>
                        <a:t> cases to a </a:t>
                      </a:r>
                      <a:r>
                        <a:rPr lang="fr-FR" sz="1000" kern="1200" dirty="0" err="1">
                          <a:solidFill>
                            <a:schemeClr val="dk1"/>
                          </a:solidFill>
                          <a:effectLst/>
                          <a:latin typeface="+mn-lt"/>
                          <a:ea typeface="+mn-ea"/>
                          <a:cs typeface="+mn-cs"/>
                        </a:rPr>
                        <a:t>tsDMARD</a:t>
                      </a:r>
                      <a:endParaRPr lang="en-GB" altLang="en-US" sz="1000" b="0" baseline="30000" dirty="0">
                        <a:solidFill>
                          <a:schemeClr val="accent1"/>
                        </a:solidFill>
                        <a:latin typeface="+mn-lt"/>
                      </a:endParaRPr>
                    </a:p>
                  </a:txBody>
                  <a:tcPr marL="0" marR="0" marT="72018" marB="72018"/>
                </a:tc>
                <a:extLst>
                  <a:ext uri="{0D108BD9-81ED-4DB2-BD59-A6C34878D82A}">
                    <a16:rowId xmlns:a16="http://schemas.microsoft.com/office/drawing/2014/main" val="10003"/>
                  </a:ext>
                </a:extLst>
              </a:tr>
            </a:tbl>
          </a:graphicData>
        </a:graphic>
      </p:graphicFrame>
      <p:sp>
        <p:nvSpPr>
          <p:cNvPr id="9" name="ZoneTexte 8"/>
          <p:cNvSpPr txBox="1"/>
          <p:nvPr/>
        </p:nvSpPr>
        <p:spPr>
          <a:xfrm>
            <a:off x="107806" y="-1"/>
            <a:ext cx="9007594" cy="590931"/>
          </a:xfrm>
          <a:prstGeom prst="rect">
            <a:avLst/>
          </a:prstGeom>
          <a:noFill/>
        </p:spPr>
        <p:txBody>
          <a:bodyPr wrap="none" rtlCol="0">
            <a:spAutoFit/>
          </a:bodyPr>
          <a:lstStyle/>
          <a:p>
            <a:pPr lvl="0"/>
            <a:r>
              <a:rPr lang="en-US" altLang="fr-FR" b="1" kern="0" dirty="0">
                <a:solidFill>
                  <a:srgbClr val="0070C0"/>
                </a:solidFill>
                <a:latin typeface="Arial"/>
                <a:ea typeface="ＭＳ Ｐゴシック" pitchFamily="34" charset="-128"/>
              </a:rPr>
              <a:t>EULAR recommendations for the management of psoriatic arthritis: 2015 update</a:t>
            </a:r>
          </a:p>
          <a:p>
            <a:endParaRPr lang="fr-FR" dirty="0">
              <a:solidFill>
                <a:srgbClr val="0070C0"/>
              </a:solidFill>
            </a:endParaRPr>
          </a:p>
        </p:txBody>
      </p:sp>
      <p:graphicFrame>
        <p:nvGraphicFramePr>
          <p:cNvPr id="2" name="Objet 1"/>
          <p:cNvGraphicFramePr>
            <a:graphicFrameLocks noChangeAspect="1"/>
          </p:cNvGraphicFramePr>
          <p:nvPr>
            <p:extLst>
              <p:ext uri="{D42A27DB-BD31-4B8C-83A1-F6EECF244321}">
                <p14:modId xmlns:p14="http://schemas.microsoft.com/office/powerpoint/2010/main" val="767234670"/>
              </p:ext>
            </p:extLst>
          </p:nvPr>
        </p:nvGraphicFramePr>
        <p:xfrm>
          <a:off x="3492500" y="6288088"/>
          <a:ext cx="1323975" cy="439737"/>
        </p:xfrm>
        <a:graphic>
          <a:graphicData uri="http://schemas.openxmlformats.org/presentationml/2006/ole">
            <mc:AlternateContent xmlns:mc="http://schemas.openxmlformats.org/markup-compatibility/2006">
              <mc:Choice xmlns:v="urn:schemas-microsoft-com:vml" Requires="v">
                <p:oleObj spid="_x0000_s26633" name="Bitmap" r:id="rId4" imgW="2580952" imgH="857143" progId="PBrush">
                  <p:embed/>
                </p:oleObj>
              </mc:Choice>
              <mc:Fallback>
                <p:oleObj name="Bitmap" r:id="rId4" imgW="2580952" imgH="857143" progId="PBrush">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92500" y="6288088"/>
                        <a:ext cx="1323975"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 name="Rectangle 5"/>
          <p:cNvSpPr>
            <a:spLocks noChangeArrowheads="1"/>
          </p:cNvSpPr>
          <p:nvPr/>
        </p:nvSpPr>
        <p:spPr bwMode="auto">
          <a:xfrm>
            <a:off x="5168978" y="6541107"/>
            <a:ext cx="3570209" cy="244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fontAlgn="base">
              <a:spcBef>
                <a:spcPct val="0"/>
              </a:spcBef>
              <a:spcAft>
                <a:spcPct val="0"/>
              </a:spcAft>
              <a:defRPr>
                <a:solidFill>
                  <a:schemeClr val="tx1"/>
                </a:solidFill>
                <a:latin typeface="Arial" pitchFamily="34" charset="0"/>
                <a:cs typeface="Arial" pitchFamily="34" charset="0"/>
              </a:defRPr>
            </a:lvl6pPr>
            <a:lvl7pPr marL="2971800" indent="-228600" fontAlgn="base">
              <a:spcBef>
                <a:spcPct val="0"/>
              </a:spcBef>
              <a:spcAft>
                <a:spcPct val="0"/>
              </a:spcAft>
              <a:defRPr>
                <a:solidFill>
                  <a:schemeClr val="tx1"/>
                </a:solidFill>
                <a:latin typeface="Arial" pitchFamily="34" charset="0"/>
                <a:cs typeface="Arial" pitchFamily="34" charset="0"/>
              </a:defRPr>
            </a:lvl7pPr>
            <a:lvl8pPr marL="3429000" indent="-228600" fontAlgn="base">
              <a:spcBef>
                <a:spcPct val="0"/>
              </a:spcBef>
              <a:spcAft>
                <a:spcPct val="0"/>
              </a:spcAft>
              <a:defRPr>
                <a:solidFill>
                  <a:schemeClr val="tx1"/>
                </a:solidFill>
                <a:latin typeface="Arial" pitchFamily="34" charset="0"/>
                <a:cs typeface="Arial" pitchFamily="34" charset="0"/>
              </a:defRPr>
            </a:lvl8pPr>
            <a:lvl9pPr marL="3886200" indent="-228600" fontAlgn="base">
              <a:spcBef>
                <a:spcPct val="0"/>
              </a:spcBef>
              <a:spcAft>
                <a:spcPct val="0"/>
              </a:spcAft>
              <a:defRPr>
                <a:solidFill>
                  <a:schemeClr val="tx1"/>
                </a:solidFill>
                <a:latin typeface="Arial" pitchFamily="34" charset="0"/>
                <a:cs typeface="Arial" pitchFamily="34" charset="0"/>
              </a:defRPr>
            </a:lvl9pPr>
          </a:lstStyle>
          <a:p>
            <a:r>
              <a:rPr lang="fr-FR" altLang="fr-FR" sz="1100" b="0" dirty="0">
                <a:latin typeface="+mn-lt"/>
              </a:rPr>
              <a:t>Gossec L, </a:t>
            </a:r>
            <a:r>
              <a:rPr lang="fr-FR" altLang="fr-FR" sz="1100" b="0" dirty="0" err="1">
                <a:latin typeface="+mn-lt"/>
              </a:rPr>
              <a:t>Smolen</a:t>
            </a:r>
            <a:r>
              <a:rPr lang="fr-FR" altLang="fr-FR" sz="1100" b="0" dirty="0">
                <a:latin typeface="+mn-lt"/>
              </a:rPr>
              <a:t> JS et al. </a:t>
            </a:r>
            <a:r>
              <a:rPr lang="fr-FR" altLang="fr-FR" sz="1100" b="0" i="1" dirty="0">
                <a:latin typeface="+mn-lt"/>
              </a:rPr>
              <a:t>Ann </a:t>
            </a:r>
            <a:r>
              <a:rPr lang="fr-FR" altLang="fr-FR" sz="1100" b="0" i="1" dirty="0" err="1">
                <a:latin typeface="+mn-lt"/>
              </a:rPr>
              <a:t>Rheum</a:t>
            </a:r>
            <a:r>
              <a:rPr lang="fr-FR" altLang="fr-FR" sz="1100" b="0" i="1" dirty="0">
                <a:latin typeface="+mn-lt"/>
              </a:rPr>
              <a:t> Dis </a:t>
            </a:r>
            <a:r>
              <a:rPr lang="fr-FR" altLang="fr-FR" sz="1100" b="0" dirty="0">
                <a:latin typeface="+mn-lt"/>
              </a:rPr>
              <a:t>2016;75:499–510</a:t>
            </a:r>
          </a:p>
        </p:txBody>
      </p:sp>
      <p:sp>
        <p:nvSpPr>
          <p:cNvPr id="7" name="Title 1"/>
          <p:cNvSpPr>
            <a:spLocks noGrp="1"/>
          </p:cNvSpPr>
          <p:nvPr>
            <p:ph type="title"/>
          </p:nvPr>
        </p:nvSpPr>
        <p:spPr>
          <a:xfrm>
            <a:off x="476249" y="476249"/>
            <a:ext cx="8531345" cy="691173"/>
          </a:xfrm>
        </p:spPr>
        <p:txBody>
          <a:bodyPr>
            <a:normAutofit/>
          </a:bodyPr>
          <a:lstStyle/>
          <a:p>
            <a:r>
              <a:rPr lang="en-GB" sz="2400" b="1" dirty="0">
                <a:solidFill>
                  <a:srgbClr val="0070C0"/>
                </a:solidFill>
              </a:rPr>
              <a:t>Lay version of recommendations</a:t>
            </a:r>
            <a:endParaRPr lang="en-US" sz="2400" b="1" dirty="0">
              <a:solidFill>
                <a:srgbClr val="0070C0"/>
              </a:solidFill>
            </a:endParaRPr>
          </a:p>
        </p:txBody>
      </p:sp>
    </p:spTree>
    <p:extLst>
      <p:ext uri="{BB962C8B-B14F-4D97-AF65-F5344CB8AC3E}">
        <p14:creationId xmlns:p14="http://schemas.microsoft.com/office/powerpoint/2010/main" val="2161231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52424" y="485775"/>
            <a:ext cx="8791575" cy="1143000"/>
          </a:xfrm>
        </p:spPr>
        <p:txBody>
          <a:bodyPr/>
          <a:lstStyle/>
          <a:p>
            <a:pPr eaLnBrk="1" hangingPunct="1"/>
            <a:r>
              <a:rPr lang="nl-NL" altLang="fr-FR" sz="2400" dirty="0" err="1">
                <a:ea typeface="ＭＳ Ｐゴシック" pitchFamily="34" charset="-128"/>
              </a:rPr>
              <a:t>Conclusions</a:t>
            </a:r>
            <a:endParaRPr lang="nl-NL" altLang="fr-FR" sz="2400" dirty="0">
              <a:ea typeface="ＭＳ Ｐゴシック" pitchFamily="34" charset="-128"/>
            </a:endParaRPr>
          </a:p>
        </p:txBody>
      </p:sp>
      <p:sp>
        <p:nvSpPr>
          <p:cNvPr id="39939" name="Rectangle 3"/>
          <p:cNvSpPr>
            <a:spLocks noGrp="1" noChangeArrowheads="1"/>
          </p:cNvSpPr>
          <p:nvPr>
            <p:ph type="body" idx="1"/>
          </p:nvPr>
        </p:nvSpPr>
        <p:spPr/>
        <p:txBody>
          <a:bodyPr/>
          <a:lstStyle/>
          <a:p>
            <a:pPr eaLnBrk="1" hangingPunct="1">
              <a:lnSpc>
                <a:spcPct val="90000"/>
              </a:lnSpc>
            </a:pPr>
            <a:r>
              <a:rPr lang="nl-NL" altLang="fr-FR" sz="1800" dirty="0">
                <a:solidFill>
                  <a:schemeClr val="accent1"/>
                </a:solidFill>
                <a:ea typeface="ＭＳ Ｐゴシック" pitchFamily="34" charset="-128"/>
              </a:rPr>
              <a:t>Update of the EULAR </a:t>
            </a:r>
            <a:r>
              <a:rPr lang="nl-NL" altLang="fr-FR" sz="1800" dirty="0" err="1">
                <a:solidFill>
                  <a:schemeClr val="accent1"/>
                </a:solidFill>
                <a:ea typeface="ＭＳ Ｐゴシック" pitchFamily="34" charset="-128"/>
              </a:rPr>
              <a:t>recommendations</a:t>
            </a:r>
            <a:r>
              <a:rPr lang="nl-NL" altLang="fr-FR" sz="1800" dirty="0">
                <a:solidFill>
                  <a:schemeClr val="accent1"/>
                </a:solidFill>
                <a:ea typeface="ＭＳ Ｐゴシック" pitchFamily="34" charset="-128"/>
              </a:rPr>
              <a:t> </a:t>
            </a:r>
            <a:r>
              <a:rPr lang="nl-NL" altLang="fr-FR" sz="1800" dirty="0" err="1">
                <a:solidFill>
                  <a:schemeClr val="accent1"/>
                </a:solidFill>
                <a:ea typeface="ＭＳ Ｐゴシック" pitchFamily="34" charset="-128"/>
              </a:rPr>
              <a:t>for</a:t>
            </a:r>
            <a:r>
              <a:rPr lang="nl-NL" altLang="fr-FR" sz="1800" dirty="0">
                <a:solidFill>
                  <a:schemeClr val="accent1"/>
                </a:solidFill>
                <a:ea typeface="ＭＳ Ｐゴシック" pitchFamily="34" charset="-128"/>
              </a:rPr>
              <a:t> the management of PsA</a:t>
            </a:r>
          </a:p>
          <a:p>
            <a:pPr eaLnBrk="1" hangingPunct="1">
              <a:lnSpc>
                <a:spcPct val="90000"/>
              </a:lnSpc>
            </a:pPr>
            <a:endParaRPr lang="nl-NL" altLang="fr-FR" sz="1800" dirty="0">
              <a:solidFill>
                <a:schemeClr val="accent1"/>
              </a:solidFill>
              <a:ea typeface="ＭＳ Ｐゴシック" pitchFamily="34" charset="-128"/>
            </a:endParaRPr>
          </a:p>
          <a:p>
            <a:pPr eaLnBrk="1" hangingPunct="1">
              <a:lnSpc>
                <a:spcPct val="90000"/>
              </a:lnSpc>
            </a:pPr>
            <a:r>
              <a:rPr lang="nl-NL" altLang="fr-FR" sz="1800" dirty="0">
                <a:solidFill>
                  <a:schemeClr val="accent1"/>
                </a:solidFill>
                <a:ea typeface="ＭＳ Ｐゴシック" pitchFamily="34" charset="-128"/>
              </a:rPr>
              <a:t>5 </a:t>
            </a:r>
            <a:r>
              <a:rPr lang="nl-NL" altLang="fr-FR" sz="1800" dirty="0" err="1">
                <a:solidFill>
                  <a:schemeClr val="accent1"/>
                </a:solidFill>
                <a:ea typeface="ＭＳ Ｐゴシック" pitchFamily="34" charset="-128"/>
              </a:rPr>
              <a:t>overarching</a:t>
            </a:r>
            <a:r>
              <a:rPr lang="nl-NL" altLang="fr-FR" sz="1800" dirty="0">
                <a:solidFill>
                  <a:schemeClr val="accent1"/>
                </a:solidFill>
                <a:ea typeface="ＭＳ Ｐゴシック" pitchFamily="34" charset="-128"/>
              </a:rPr>
              <a:t> </a:t>
            </a:r>
            <a:r>
              <a:rPr lang="nl-NL" altLang="fr-FR" sz="1800" dirty="0" err="1">
                <a:solidFill>
                  <a:schemeClr val="accent1"/>
                </a:solidFill>
                <a:ea typeface="ＭＳ Ｐゴシック" pitchFamily="34" charset="-128"/>
              </a:rPr>
              <a:t>principles</a:t>
            </a:r>
            <a:r>
              <a:rPr lang="nl-NL" altLang="fr-FR" sz="1800" dirty="0">
                <a:solidFill>
                  <a:schemeClr val="accent1"/>
                </a:solidFill>
                <a:ea typeface="ＭＳ Ｐゴシック" pitchFamily="34" charset="-128"/>
              </a:rPr>
              <a:t> </a:t>
            </a:r>
            <a:r>
              <a:rPr lang="nl-NL" altLang="fr-FR" sz="1800" dirty="0" err="1">
                <a:solidFill>
                  <a:schemeClr val="accent1"/>
                </a:solidFill>
                <a:ea typeface="ＭＳ Ｐゴシック" pitchFamily="34" charset="-128"/>
              </a:rPr>
              <a:t>regarding</a:t>
            </a:r>
            <a:r>
              <a:rPr lang="nl-NL" altLang="fr-FR" sz="1800" dirty="0">
                <a:solidFill>
                  <a:schemeClr val="accent1"/>
                </a:solidFill>
                <a:ea typeface="ＭＳ Ｐゴシック" pitchFamily="34" charset="-128"/>
              </a:rPr>
              <a:t> treatment </a:t>
            </a:r>
            <a:r>
              <a:rPr lang="nl-NL" altLang="fr-FR" sz="1800" dirty="0" err="1">
                <a:solidFill>
                  <a:schemeClr val="accent1"/>
                </a:solidFill>
                <a:ea typeface="ＭＳ Ｐゴシック" pitchFamily="34" charset="-128"/>
              </a:rPr>
              <a:t>objectives</a:t>
            </a:r>
            <a:r>
              <a:rPr lang="nl-NL" altLang="fr-FR" sz="1800" dirty="0">
                <a:solidFill>
                  <a:schemeClr val="accent1"/>
                </a:solidFill>
                <a:ea typeface="ＭＳ Ｐゴシック" pitchFamily="34" charset="-128"/>
              </a:rPr>
              <a:t> </a:t>
            </a:r>
            <a:r>
              <a:rPr lang="nl-NL" altLang="fr-FR" sz="1800" dirty="0" err="1">
                <a:solidFill>
                  <a:schemeClr val="accent1"/>
                </a:solidFill>
                <a:ea typeface="ＭＳ Ｐゴシック" pitchFamily="34" charset="-128"/>
              </a:rPr>
              <a:t>and</a:t>
            </a:r>
            <a:r>
              <a:rPr lang="nl-NL" altLang="fr-FR" sz="1800" dirty="0">
                <a:solidFill>
                  <a:schemeClr val="accent1"/>
                </a:solidFill>
                <a:ea typeface="ＭＳ Ｐゴシック" pitchFamily="34" charset="-128"/>
              </a:rPr>
              <a:t> treatment </a:t>
            </a:r>
            <a:r>
              <a:rPr lang="nl-NL" altLang="fr-FR" sz="1800" dirty="0" err="1">
                <a:solidFill>
                  <a:schemeClr val="accent1"/>
                </a:solidFill>
                <a:ea typeface="ＭＳ Ｐゴシック" pitchFamily="34" charset="-128"/>
              </a:rPr>
              <a:t>strategy</a:t>
            </a:r>
            <a:r>
              <a:rPr lang="nl-NL" altLang="fr-FR" sz="1800" dirty="0">
                <a:solidFill>
                  <a:schemeClr val="accent1"/>
                </a:solidFill>
                <a:ea typeface="ＭＳ Ｐゴシック" pitchFamily="34" charset="-128"/>
              </a:rPr>
              <a:t> in PsA</a:t>
            </a:r>
          </a:p>
          <a:p>
            <a:pPr eaLnBrk="1" hangingPunct="1">
              <a:lnSpc>
                <a:spcPct val="90000"/>
              </a:lnSpc>
            </a:pPr>
            <a:endParaRPr lang="nl-NL" altLang="fr-FR" sz="1800" dirty="0">
              <a:solidFill>
                <a:schemeClr val="accent1"/>
              </a:solidFill>
              <a:ea typeface="ＭＳ Ｐゴシック" pitchFamily="34" charset="-128"/>
            </a:endParaRPr>
          </a:p>
          <a:p>
            <a:pPr eaLnBrk="1" hangingPunct="1">
              <a:lnSpc>
                <a:spcPct val="90000"/>
              </a:lnSpc>
            </a:pPr>
            <a:r>
              <a:rPr lang="nl-NL" altLang="fr-FR" sz="1800" dirty="0">
                <a:solidFill>
                  <a:schemeClr val="accent1"/>
                </a:solidFill>
                <a:ea typeface="ＭＳ Ｐゴシック" pitchFamily="34" charset="-128"/>
              </a:rPr>
              <a:t>10 practical </a:t>
            </a:r>
            <a:r>
              <a:rPr lang="nl-NL" altLang="fr-FR" sz="1800" dirty="0" err="1">
                <a:solidFill>
                  <a:schemeClr val="accent1"/>
                </a:solidFill>
                <a:ea typeface="ＭＳ Ｐゴシック" pitchFamily="34" charset="-128"/>
              </a:rPr>
              <a:t>recommendations</a:t>
            </a:r>
            <a:r>
              <a:rPr lang="nl-NL" altLang="fr-FR" sz="1800" dirty="0">
                <a:solidFill>
                  <a:schemeClr val="accent1"/>
                </a:solidFill>
                <a:ea typeface="ＭＳ Ｐゴシック" pitchFamily="34" charset="-128"/>
              </a:rPr>
              <a:t> </a:t>
            </a:r>
            <a:r>
              <a:rPr lang="nl-NL" altLang="fr-FR" sz="1800" dirty="0" err="1">
                <a:solidFill>
                  <a:schemeClr val="accent1"/>
                </a:solidFill>
                <a:ea typeface="ＭＳ Ｐゴシック" pitchFamily="34" charset="-128"/>
              </a:rPr>
              <a:t>regarding</a:t>
            </a:r>
            <a:r>
              <a:rPr lang="nl-NL" altLang="fr-FR" sz="1800" dirty="0">
                <a:solidFill>
                  <a:schemeClr val="accent1"/>
                </a:solidFill>
                <a:ea typeface="ＭＳ Ｐゴシック" pitchFamily="34" charset="-128"/>
              </a:rPr>
              <a:t> </a:t>
            </a:r>
            <a:r>
              <a:rPr lang="nl-NL" altLang="fr-FR" sz="1800" dirty="0" err="1">
                <a:solidFill>
                  <a:schemeClr val="accent1"/>
                </a:solidFill>
                <a:ea typeface="ＭＳ Ｐゴシック" pitchFamily="34" charset="-128"/>
              </a:rPr>
              <a:t>pharmacological</a:t>
            </a:r>
            <a:r>
              <a:rPr lang="nl-NL" altLang="fr-FR" sz="1800" dirty="0">
                <a:solidFill>
                  <a:schemeClr val="accent1"/>
                </a:solidFill>
                <a:ea typeface="ＭＳ Ｐゴシック" pitchFamily="34" charset="-128"/>
              </a:rPr>
              <a:t> non-</a:t>
            </a:r>
            <a:r>
              <a:rPr lang="nl-NL" altLang="fr-FR" sz="1800" dirty="0" err="1">
                <a:solidFill>
                  <a:schemeClr val="accent1"/>
                </a:solidFill>
                <a:ea typeface="ＭＳ Ｐゴシック" pitchFamily="34" charset="-128"/>
              </a:rPr>
              <a:t>topical</a:t>
            </a:r>
            <a:r>
              <a:rPr lang="nl-NL" altLang="fr-FR" sz="1800" dirty="0">
                <a:solidFill>
                  <a:schemeClr val="accent1"/>
                </a:solidFill>
                <a:ea typeface="ＭＳ Ｐゴシック" pitchFamily="34" charset="-128"/>
              </a:rPr>
              <a:t> treatment</a:t>
            </a:r>
          </a:p>
          <a:p>
            <a:pPr eaLnBrk="1" hangingPunct="1">
              <a:lnSpc>
                <a:spcPct val="90000"/>
              </a:lnSpc>
            </a:pPr>
            <a:endParaRPr lang="nl-NL" altLang="fr-FR" sz="1800" dirty="0">
              <a:solidFill>
                <a:schemeClr val="accent1"/>
              </a:solidFill>
              <a:ea typeface="ＭＳ Ｐゴシック" pitchFamily="34" charset="-128"/>
            </a:endParaRPr>
          </a:p>
          <a:p>
            <a:pPr eaLnBrk="1" hangingPunct="1">
              <a:lnSpc>
                <a:spcPct val="90000"/>
              </a:lnSpc>
            </a:pPr>
            <a:r>
              <a:rPr lang="nl-NL" altLang="fr-FR" sz="1800" dirty="0">
                <a:solidFill>
                  <a:schemeClr val="accent1"/>
                </a:solidFill>
                <a:ea typeface="ＭＳ Ｐゴシック" pitchFamily="34" charset="-128"/>
              </a:rPr>
              <a:t>New drugs </a:t>
            </a:r>
            <a:r>
              <a:rPr lang="nl-NL" altLang="fr-FR" sz="1800" dirty="0" err="1">
                <a:solidFill>
                  <a:schemeClr val="accent1"/>
                </a:solidFill>
                <a:ea typeface="ＭＳ Ｐゴシック" pitchFamily="34" charset="-128"/>
              </a:rPr>
              <a:t>will</a:t>
            </a:r>
            <a:r>
              <a:rPr lang="nl-NL" altLang="fr-FR" sz="1800" dirty="0">
                <a:solidFill>
                  <a:schemeClr val="accent1"/>
                </a:solidFill>
                <a:ea typeface="ＭＳ Ｐゴシック" pitchFamily="34" charset="-128"/>
              </a:rPr>
              <a:t> </a:t>
            </a:r>
            <a:r>
              <a:rPr lang="nl-NL" altLang="fr-FR" sz="1800" dirty="0" err="1">
                <a:solidFill>
                  <a:schemeClr val="accent1"/>
                </a:solidFill>
                <a:ea typeface="ＭＳ Ｐゴシック" pitchFamily="34" charset="-128"/>
              </a:rPr>
              <a:t>allow</a:t>
            </a:r>
            <a:r>
              <a:rPr lang="nl-NL" altLang="fr-FR" sz="1800" dirty="0">
                <a:solidFill>
                  <a:schemeClr val="accent1"/>
                </a:solidFill>
                <a:ea typeface="ＭＳ Ｐゴシック" pitchFamily="34" charset="-128"/>
              </a:rPr>
              <a:t> </a:t>
            </a:r>
            <a:r>
              <a:rPr lang="nl-NL" altLang="fr-FR" sz="1800" dirty="0" err="1">
                <a:solidFill>
                  <a:schemeClr val="accent1"/>
                </a:solidFill>
                <a:ea typeface="ＭＳ Ｐゴシック" pitchFamily="34" charset="-128"/>
              </a:rPr>
              <a:t>rotation</a:t>
            </a:r>
            <a:r>
              <a:rPr lang="de-DE" altLang="fr-FR" sz="1800" dirty="0">
                <a:solidFill>
                  <a:schemeClr val="accent1"/>
                </a:solidFill>
                <a:ea typeface="ＭＳ Ｐゴシック" pitchFamily="34" charset="-128"/>
              </a:rPr>
              <a:t>s </a:t>
            </a:r>
            <a:r>
              <a:rPr lang="de-DE" altLang="fr-FR" sz="1800" dirty="0" err="1">
                <a:solidFill>
                  <a:schemeClr val="accent1"/>
                </a:solidFill>
                <a:ea typeface="ＭＳ Ｐゴシック" pitchFamily="34" charset="-128"/>
              </a:rPr>
              <a:t>of</a:t>
            </a:r>
            <a:r>
              <a:rPr lang="de-DE" altLang="fr-FR" sz="1800" dirty="0">
                <a:solidFill>
                  <a:schemeClr val="accent1"/>
                </a:solidFill>
                <a:ea typeface="ＭＳ Ｐゴシック" pitchFamily="34" charset="-128"/>
              </a:rPr>
              <a:t> </a:t>
            </a:r>
            <a:r>
              <a:rPr lang="de-DE" altLang="fr-FR" sz="1800" dirty="0" err="1">
                <a:solidFill>
                  <a:schemeClr val="accent1"/>
                </a:solidFill>
                <a:ea typeface="ＭＳ Ｐゴシック" pitchFamily="34" charset="-128"/>
              </a:rPr>
              <a:t>drugs</a:t>
            </a:r>
            <a:r>
              <a:rPr lang="de-DE" altLang="fr-FR" sz="1800" dirty="0">
                <a:solidFill>
                  <a:schemeClr val="accent1"/>
                </a:solidFill>
                <a:ea typeface="ＭＳ Ｐゴシック" pitchFamily="34" charset="-128"/>
              </a:rPr>
              <a:t> </a:t>
            </a:r>
            <a:r>
              <a:rPr lang="de-DE" altLang="fr-FR" sz="1800" dirty="0" err="1">
                <a:solidFill>
                  <a:schemeClr val="accent1"/>
                </a:solidFill>
                <a:ea typeface="ＭＳ Ｐゴシック" pitchFamily="34" charset="-128"/>
              </a:rPr>
              <a:t>across</a:t>
            </a:r>
            <a:r>
              <a:rPr lang="de-DE" altLang="fr-FR" sz="1800" dirty="0">
                <a:solidFill>
                  <a:schemeClr val="accent1"/>
                </a:solidFill>
                <a:ea typeface="ＭＳ Ｐゴシック" pitchFamily="34" charset="-128"/>
              </a:rPr>
              <a:t> different </a:t>
            </a:r>
            <a:r>
              <a:rPr lang="de-DE" altLang="fr-FR" sz="1800" dirty="0" err="1">
                <a:solidFill>
                  <a:schemeClr val="accent1"/>
                </a:solidFill>
                <a:ea typeface="ＭＳ Ｐゴシック" pitchFamily="34" charset="-128"/>
              </a:rPr>
              <a:t>mechanisms</a:t>
            </a:r>
            <a:r>
              <a:rPr lang="de-DE" altLang="fr-FR" sz="1800" dirty="0">
                <a:solidFill>
                  <a:schemeClr val="accent1"/>
                </a:solidFill>
                <a:ea typeface="ＭＳ Ｐゴシック" pitchFamily="34" charset="-128"/>
              </a:rPr>
              <a:t> </a:t>
            </a:r>
            <a:r>
              <a:rPr lang="de-DE" altLang="fr-FR" sz="1800" dirty="0" err="1">
                <a:solidFill>
                  <a:schemeClr val="accent1"/>
                </a:solidFill>
                <a:ea typeface="ＭＳ Ｐゴシック" pitchFamily="34" charset="-128"/>
              </a:rPr>
              <a:t>of</a:t>
            </a:r>
            <a:r>
              <a:rPr lang="de-DE" altLang="fr-FR" sz="1800" dirty="0">
                <a:solidFill>
                  <a:schemeClr val="accent1"/>
                </a:solidFill>
                <a:ea typeface="ＭＳ Ｐゴシック" pitchFamily="34" charset="-128"/>
              </a:rPr>
              <a:t> </a:t>
            </a:r>
            <a:r>
              <a:rPr lang="de-DE" altLang="fr-FR" sz="1800" dirty="0" err="1">
                <a:solidFill>
                  <a:schemeClr val="accent1"/>
                </a:solidFill>
                <a:ea typeface="ＭＳ Ｐゴシック" pitchFamily="34" charset="-128"/>
              </a:rPr>
              <a:t>action</a:t>
            </a:r>
            <a:r>
              <a:rPr lang="de-DE" altLang="fr-FR" sz="1800" dirty="0">
                <a:solidFill>
                  <a:schemeClr val="accent1"/>
                </a:solidFill>
                <a:ea typeface="ＭＳ Ｐゴシック" pitchFamily="34" charset="-128"/>
              </a:rPr>
              <a:t>, </a:t>
            </a:r>
            <a:r>
              <a:rPr lang="de-DE" altLang="fr-FR" sz="1800" dirty="0" err="1">
                <a:solidFill>
                  <a:schemeClr val="accent1"/>
                </a:solidFill>
                <a:ea typeface="ＭＳ Ｐゴシック" pitchFamily="34" charset="-128"/>
              </a:rPr>
              <a:t>ultimately</a:t>
            </a:r>
            <a:r>
              <a:rPr lang="de-DE" altLang="fr-FR" sz="1800" dirty="0">
                <a:solidFill>
                  <a:schemeClr val="accent1"/>
                </a:solidFill>
                <a:ea typeface="ＭＳ Ｐゴシック" pitchFamily="34" charset="-128"/>
              </a:rPr>
              <a:t> </a:t>
            </a:r>
            <a:r>
              <a:rPr lang="de-DE" altLang="fr-FR" sz="1800" dirty="0" err="1">
                <a:solidFill>
                  <a:schemeClr val="accent1"/>
                </a:solidFill>
                <a:ea typeface="ＭＳ Ｐゴシック" pitchFamily="34" charset="-128"/>
              </a:rPr>
              <a:t>benefiting</a:t>
            </a:r>
            <a:r>
              <a:rPr lang="de-DE" altLang="fr-FR" sz="1800" dirty="0">
                <a:solidFill>
                  <a:schemeClr val="accent1"/>
                </a:solidFill>
                <a:ea typeface="ＭＳ Ｐゴシック" pitchFamily="34" charset="-128"/>
              </a:rPr>
              <a:t> </a:t>
            </a:r>
            <a:r>
              <a:rPr lang="de-DE" altLang="fr-FR" sz="1800" dirty="0" err="1">
                <a:solidFill>
                  <a:schemeClr val="accent1"/>
                </a:solidFill>
                <a:ea typeface="ＭＳ Ｐゴシック" pitchFamily="34" charset="-128"/>
              </a:rPr>
              <a:t>patients</a:t>
            </a:r>
            <a:r>
              <a:rPr lang="de-DE" altLang="fr-FR" sz="1800" dirty="0">
                <a:solidFill>
                  <a:schemeClr val="accent1"/>
                </a:solidFill>
                <a:ea typeface="ＭＳ Ｐゴシック" pitchFamily="34" charset="-128"/>
              </a:rPr>
              <a:t> </a:t>
            </a:r>
            <a:r>
              <a:rPr lang="de-DE" altLang="fr-FR" sz="1800" dirty="0" err="1">
                <a:solidFill>
                  <a:schemeClr val="accent1"/>
                </a:solidFill>
                <a:ea typeface="ＭＳ Ｐゴシック" pitchFamily="34" charset="-128"/>
              </a:rPr>
              <a:t>with</a:t>
            </a:r>
            <a:r>
              <a:rPr lang="de-DE" altLang="fr-FR" sz="1800" dirty="0">
                <a:solidFill>
                  <a:schemeClr val="accent1"/>
                </a:solidFill>
                <a:ea typeface="ＭＳ Ｐゴシック" pitchFamily="34" charset="-128"/>
              </a:rPr>
              <a:t> PsA.</a:t>
            </a:r>
            <a:endParaRPr lang="nl-NL" altLang="fr-FR" sz="1800" dirty="0">
              <a:solidFill>
                <a:schemeClr val="accent1"/>
              </a:solidFill>
              <a:ea typeface="ＭＳ Ｐゴシック" pitchFamily="34" charset="-128"/>
            </a:endParaRPr>
          </a:p>
        </p:txBody>
      </p:sp>
    </p:spTree>
    <p:extLst>
      <p:ext uri="{BB962C8B-B14F-4D97-AF65-F5344CB8AC3E}">
        <p14:creationId xmlns:p14="http://schemas.microsoft.com/office/powerpoint/2010/main" val="24043086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93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939">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93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subTitle" idx="1"/>
          </p:nvPr>
        </p:nvSpPr>
        <p:spPr>
          <a:xfrm>
            <a:off x="457200" y="1554163"/>
            <a:ext cx="8469313" cy="4438650"/>
          </a:xfrm>
        </p:spPr>
        <p:txBody>
          <a:bodyPr/>
          <a:lstStyle/>
          <a:p>
            <a:pPr algn="l" eaLnBrk="1" hangingPunct="1">
              <a:lnSpc>
                <a:spcPct val="120000"/>
              </a:lnSpc>
            </a:pPr>
            <a:r>
              <a:rPr lang="de-AT" altLang="fr-FR" sz="1600" dirty="0" err="1">
                <a:ea typeface="ＭＳ Ｐゴシック" pitchFamily="34" charset="-128"/>
              </a:rPr>
              <a:t>Convenor</a:t>
            </a:r>
            <a:r>
              <a:rPr lang="de-AT" altLang="fr-FR" sz="1600" dirty="0">
                <a:ea typeface="ＭＳ Ｐゴシック" pitchFamily="34" charset="-128"/>
              </a:rPr>
              <a:t>: </a:t>
            </a:r>
            <a:r>
              <a:rPr lang="de-AT" altLang="fr-FR" sz="1600" b="0" dirty="0">
                <a:ea typeface="ＭＳ Ｐゴシック" pitchFamily="34" charset="-128"/>
              </a:rPr>
              <a:t>J. </a:t>
            </a:r>
            <a:r>
              <a:rPr lang="de-AT" altLang="fr-FR" sz="1600" b="0" dirty="0" err="1">
                <a:ea typeface="ＭＳ Ｐゴシック" pitchFamily="34" charset="-128"/>
              </a:rPr>
              <a:t>Smolen</a:t>
            </a:r>
            <a:r>
              <a:rPr lang="de-AT" altLang="fr-FR" sz="1600" b="0" dirty="0">
                <a:ea typeface="ＭＳ Ｐゴシック" pitchFamily="34" charset="-128"/>
              </a:rPr>
              <a:t> </a:t>
            </a:r>
          </a:p>
          <a:p>
            <a:pPr algn="l" eaLnBrk="1" hangingPunct="1">
              <a:lnSpc>
                <a:spcPct val="120000"/>
              </a:lnSpc>
            </a:pPr>
            <a:r>
              <a:rPr lang="de-AT" altLang="fr-FR" sz="1600" dirty="0" err="1">
                <a:ea typeface="ＭＳ Ｐゴシック" pitchFamily="34" charset="-128"/>
              </a:rPr>
              <a:t>Epidemiologist</a:t>
            </a:r>
            <a:r>
              <a:rPr lang="de-AT" altLang="fr-FR" sz="1600" dirty="0">
                <a:ea typeface="ＭＳ Ｐゴシック" pitchFamily="34" charset="-128"/>
              </a:rPr>
              <a:t>: </a:t>
            </a:r>
            <a:r>
              <a:rPr lang="de-AT" altLang="fr-FR" sz="1600" b="0" dirty="0">
                <a:ea typeface="ＭＳ Ｐゴシック" pitchFamily="34" charset="-128"/>
              </a:rPr>
              <a:t>L. </a:t>
            </a:r>
            <a:r>
              <a:rPr lang="de-AT" altLang="fr-FR" sz="1600" b="0" dirty="0" err="1">
                <a:ea typeface="ＭＳ Ｐゴシック" pitchFamily="34" charset="-128"/>
              </a:rPr>
              <a:t>Gossec</a:t>
            </a:r>
            <a:r>
              <a:rPr lang="de-AT" altLang="fr-FR" sz="1600" b="0" dirty="0">
                <a:ea typeface="ＭＳ Ｐゴシック" pitchFamily="34" charset="-128"/>
              </a:rPr>
              <a:t> </a:t>
            </a:r>
          </a:p>
          <a:p>
            <a:pPr algn="l" eaLnBrk="1" hangingPunct="1">
              <a:lnSpc>
                <a:spcPct val="120000"/>
              </a:lnSpc>
            </a:pPr>
            <a:r>
              <a:rPr lang="de-AT" altLang="fr-FR" sz="1600" dirty="0">
                <a:ea typeface="ＭＳ Ｐゴシック" pitchFamily="34" charset="-128"/>
              </a:rPr>
              <a:t>Fellow: </a:t>
            </a:r>
            <a:r>
              <a:rPr lang="de-AT" altLang="fr-FR" sz="1600" b="0" dirty="0">
                <a:ea typeface="ＭＳ Ｐゴシック" pitchFamily="34" charset="-128"/>
              </a:rPr>
              <a:t>S. Ramiro</a:t>
            </a:r>
          </a:p>
          <a:p>
            <a:pPr algn="l" eaLnBrk="1" hangingPunct="1">
              <a:lnSpc>
                <a:spcPct val="120000"/>
              </a:lnSpc>
            </a:pPr>
            <a:r>
              <a:rPr lang="de-AT" altLang="fr-FR" sz="1600" dirty="0" err="1">
                <a:ea typeface="ＭＳ Ｐゴシック" pitchFamily="34" charset="-128"/>
              </a:rPr>
              <a:t>Steering</a:t>
            </a:r>
            <a:r>
              <a:rPr lang="de-AT" altLang="fr-FR" sz="1600" dirty="0">
                <a:ea typeface="ＭＳ Ｐゴシック" pitchFamily="34" charset="-128"/>
              </a:rPr>
              <a:t> </a:t>
            </a:r>
            <a:r>
              <a:rPr lang="de-AT" altLang="fr-FR" sz="1600" dirty="0" err="1">
                <a:ea typeface="ＭＳ Ｐゴシック" pitchFamily="34" charset="-128"/>
              </a:rPr>
              <a:t>group</a:t>
            </a:r>
            <a:r>
              <a:rPr lang="de-AT" altLang="fr-FR" sz="1600" dirty="0">
                <a:ea typeface="ＭＳ Ｐゴシック" pitchFamily="34" charset="-128"/>
              </a:rPr>
              <a:t>: </a:t>
            </a:r>
            <a:r>
              <a:rPr lang="en-GB" altLang="fr-FR" sz="1600" b="0" dirty="0">
                <a:ea typeface="ＭＳ Ｐゴシック" pitchFamily="34" charset="-128"/>
              </a:rPr>
              <a:t>M. </a:t>
            </a:r>
            <a:r>
              <a:rPr lang="en-GB" altLang="fr-FR" sz="1600" b="0" dirty="0" err="1">
                <a:ea typeface="ＭＳ Ｐゴシック" pitchFamily="34" charset="-128"/>
              </a:rPr>
              <a:t>Cutolo</a:t>
            </a:r>
            <a:r>
              <a:rPr lang="en-GB" altLang="fr-FR" sz="1600" b="0" dirty="0">
                <a:ea typeface="ＭＳ Ｐゴシック" pitchFamily="34" charset="-128"/>
              </a:rPr>
              <a:t>, </a:t>
            </a:r>
            <a:r>
              <a:rPr lang="fr-FR" altLang="fr-FR" sz="1600" b="0" dirty="0">
                <a:ea typeface="ＭＳ Ｐゴシック" pitchFamily="34" charset="-128"/>
              </a:rPr>
              <a:t>M. de Wit, </a:t>
            </a:r>
            <a:r>
              <a:rPr lang="en-GB" altLang="fr-FR" sz="1600" b="0" dirty="0">
                <a:ea typeface="ＭＳ Ｐゴシック" pitchFamily="34" charset="-128"/>
              </a:rPr>
              <a:t>M </a:t>
            </a:r>
            <a:r>
              <a:rPr lang="en-GB" altLang="fr-FR" sz="1600" b="0" dirty="0" err="1">
                <a:ea typeface="ＭＳ Ｐゴシック" pitchFamily="34" charset="-128"/>
              </a:rPr>
              <a:t>Dougados</a:t>
            </a:r>
            <a:r>
              <a:rPr lang="en-GB" altLang="fr-FR" sz="1600" b="0" dirty="0">
                <a:ea typeface="ＭＳ Ｐゴシック" pitchFamily="34" charset="-128"/>
              </a:rPr>
              <a:t>, P. Emery, R. </a:t>
            </a:r>
            <a:r>
              <a:rPr lang="en-GB" altLang="fr-FR" sz="1600" b="0" dirty="0" err="1">
                <a:ea typeface="ＭＳ Ｐゴシック" pitchFamily="34" charset="-128"/>
              </a:rPr>
              <a:t>Landewé</a:t>
            </a:r>
            <a:r>
              <a:rPr lang="en-GB" altLang="fr-FR" sz="1600" b="0" dirty="0">
                <a:ea typeface="ＭＳ Ｐゴシック" pitchFamily="34" charset="-128"/>
              </a:rPr>
              <a:t>, </a:t>
            </a:r>
            <a:r>
              <a:rPr lang="en-US" altLang="fr-FR" sz="1600" b="0" dirty="0">
                <a:ea typeface="ＭＳ Ｐゴシック" pitchFamily="34" charset="-128"/>
              </a:rPr>
              <a:t>S. Oliver, </a:t>
            </a:r>
            <a:r>
              <a:rPr lang="de-AT" altLang="fr-FR" sz="1600" b="0" dirty="0">
                <a:ea typeface="ＭＳ Ｐゴシック" pitchFamily="34" charset="-128"/>
              </a:rPr>
              <a:t>D. van der </a:t>
            </a:r>
            <a:r>
              <a:rPr lang="de-AT" altLang="fr-FR" sz="1600" b="0" dirty="0" err="1">
                <a:ea typeface="ＭＳ Ｐゴシック" pitchFamily="34" charset="-128"/>
              </a:rPr>
              <a:t>Heijde</a:t>
            </a:r>
            <a:r>
              <a:rPr lang="de-AT" altLang="fr-FR" sz="1600" b="0" dirty="0">
                <a:ea typeface="ＭＳ Ｐゴシック" pitchFamily="34" charset="-128"/>
              </a:rPr>
              <a:t> </a:t>
            </a:r>
          </a:p>
          <a:p>
            <a:pPr algn="l" eaLnBrk="1" hangingPunct="1">
              <a:lnSpc>
                <a:spcPct val="120000"/>
              </a:lnSpc>
            </a:pPr>
            <a:endParaRPr lang="de-AT" altLang="fr-FR" sz="1600" b="0" dirty="0">
              <a:ea typeface="ＭＳ Ｐゴシック" pitchFamily="34" charset="-128"/>
            </a:endParaRPr>
          </a:p>
          <a:p>
            <a:pPr algn="l" eaLnBrk="1" hangingPunct="1">
              <a:lnSpc>
                <a:spcPct val="120000"/>
              </a:lnSpc>
            </a:pPr>
            <a:r>
              <a:rPr lang="de-AT" altLang="fr-FR" sz="1600" dirty="0">
                <a:ea typeface="ＭＳ Ｐゴシック" pitchFamily="34" charset="-128"/>
              </a:rPr>
              <a:t>Other </a:t>
            </a:r>
            <a:r>
              <a:rPr lang="de-AT" altLang="fr-FR" sz="1600" dirty="0" err="1">
                <a:ea typeface="ＭＳ Ｐゴシック" pitchFamily="34" charset="-128"/>
              </a:rPr>
              <a:t>patient</a:t>
            </a:r>
            <a:r>
              <a:rPr lang="de-AT" altLang="fr-FR" sz="1600" dirty="0">
                <a:ea typeface="ＭＳ Ｐゴシック" pitchFamily="34" charset="-128"/>
              </a:rPr>
              <a:t> </a:t>
            </a:r>
            <a:r>
              <a:rPr lang="de-AT" altLang="fr-FR" sz="1600" dirty="0" err="1">
                <a:ea typeface="ＭＳ Ｐゴシック" pitchFamily="34" charset="-128"/>
              </a:rPr>
              <a:t>partners</a:t>
            </a:r>
            <a:r>
              <a:rPr lang="de-AT" altLang="fr-FR" sz="1600" dirty="0">
                <a:ea typeface="ＭＳ Ｐゴシック" pitchFamily="34" charset="-128"/>
              </a:rPr>
              <a:t>: </a:t>
            </a:r>
            <a:r>
              <a:rPr lang="fr-FR" altLang="fr-FR" sz="1600" b="0" dirty="0">
                <a:ea typeface="ＭＳ Ｐゴシック" pitchFamily="34" charset="-128"/>
              </a:rPr>
              <a:t>M. </a:t>
            </a:r>
            <a:r>
              <a:rPr lang="fr-FR" altLang="fr-FR" sz="1600" b="0" dirty="0" err="1">
                <a:ea typeface="ＭＳ Ｐゴシック" pitchFamily="34" charset="-128"/>
              </a:rPr>
              <a:t>Maccarone</a:t>
            </a:r>
            <a:r>
              <a:rPr lang="fr-FR" altLang="fr-FR" sz="1600" b="0" dirty="0">
                <a:ea typeface="ＭＳ Ｐゴシック" pitchFamily="34" charset="-128"/>
              </a:rPr>
              <a:t>, N. </a:t>
            </a:r>
            <a:r>
              <a:rPr lang="fr-FR" altLang="fr-FR" sz="1600" b="0" dirty="0" err="1">
                <a:ea typeface="ＭＳ Ｐゴシック" pitchFamily="34" charset="-128"/>
              </a:rPr>
              <a:t>Betteridge</a:t>
            </a:r>
            <a:r>
              <a:rPr lang="fr-FR" altLang="fr-FR" sz="1600" b="0" dirty="0">
                <a:ea typeface="ＭＳ Ｐゴシック" pitchFamily="34" charset="-128"/>
              </a:rPr>
              <a:t> </a:t>
            </a:r>
          </a:p>
          <a:p>
            <a:pPr algn="l" eaLnBrk="1" hangingPunct="1">
              <a:lnSpc>
                <a:spcPct val="120000"/>
              </a:lnSpc>
            </a:pPr>
            <a:r>
              <a:rPr lang="de-AT" altLang="fr-FR" sz="1600" dirty="0">
                <a:ea typeface="ＭＳ Ｐゴシック" pitchFamily="34" charset="-128"/>
              </a:rPr>
              <a:t>Other </a:t>
            </a:r>
            <a:r>
              <a:rPr lang="de-AT" altLang="fr-FR" sz="1600" dirty="0" err="1">
                <a:ea typeface="ＭＳ Ｐゴシック" pitchFamily="34" charset="-128"/>
              </a:rPr>
              <a:t>health</a:t>
            </a:r>
            <a:r>
              <a:rPr lang="de-AT" altLang="fr-FR" sz="1600" dirty="0">
                <a:ea typeface="ＭＳ Ｐゴシック" pitchFamily="34" charset="-128"/>
              </a:rPr>
              <a:t> professional:</a:t>
            </a:r>
            <a:r>
              <a:rPr lang="en-US" altLang="fr-FR" sz="1600" b="0" dirty="0">
                <a:ea typeface="ＭＳ Ｐゴシック" pitchFamily="34" charset="-128"/>
              </a:rPr>
              <a:t> E. </a:t>
            </a:r>
            <a:r>
              <a:rPr lang="en-US" altLang="fr-FR" sz="1600" b="0" dirty="0" err="1">
                <a:ea typeface="ＭＳ Ｐゴシック" pitchFamily="34" charset="-128"/>
              </a:rPr>
              <a:t>Haglund</a:t>
            </a:r>
            <a:r>
              <a:rPr lang="en-US" altLang="fr-FR" sz="1600" b="0" dirty="0">
                <a:ea typeface="ＭＳ Ｐゴシック" pitchFamily="34" charset="-128"/>
              </a:rPr>
              <a:t> </a:t>
            </a:r>
          </a:p>
          <a:p>
            <a:pPr algn="l" eaLnBrk="1" hangingPunct="1">
              <a:lnSpc>
                <a:spcPct val="120000"/>
              </a:lnSpc>
            </a:pPr>
            <a:endParaRPr lang="de-AT" altLang="fr-FR" sz="1600" b="0" dirty="0">
              <a:ea typeface="ＭＳ Ｐゴシック" pitchFamily="34" charset="-128"/>
            </a:endParaRPr>
          </a:p>
          <a:p>
            <a:pPr algn="l" eaLnBrk="1" hangingPunct="1">
              <a:lnSpc>
                <a:spcPct val="120000"/>
              </a:lnSpc>
            </a:pPr>
            <a:r>
              <a:rPr lang="de-AT" altLang="fr-FR" sz="1600" dirty="0">
                <a:ea typeface="ＭＳ Ｐゴシック" pitchFamily="34" charset="-128"/>
              </a:rPr>
              <a:t>Other </a:t>
            </a:r>
            <a:r>
              <a:rPr lang="de-AT" altLang="fr-FR" sz="1600" dirty="0" err="1">
                <a:ea typeface="ＭＳ Ｐゴシック" pitchFamily="34" charset="-128"/>
              </a:rPr>
              <a:t>physicians</a:t>
            </a:r>
            <a:r>
              <a:rPr lang="de-AT" altLang="fr-FR" sz="1600" dirty="0">
                <a:ea typeface="ＭＳ Ｐゴシック" pitchFamily="34" charset="-128"/>
              </a:rPr>
              <a:t>: </a:t>
            </a:r>
            <a:r>
              <a:rPr lang="en-GB" altLang="fr-FR" sz="1600" b="0" dirty="0">
                <a:ea typeface="ＭＳ Ｐゴシック" pitchFamily="34" charset="-128"/>
              </a:rPr>
              <a:t>D. </a:t>
            </a:r>
            <a:r>
              <a:rPr lang="en-GB" altLang="fr-FR" sz="1600" b="0" dirty="0" err="1">
                <a:ea typeface="ＭＳ Ｐゴシック" pitchFamily="34" charset="-128"/>
              </a:rPr>
              <a:t>Aletaha</a:t>
            </a:r>
            <a:r>
              <a:rPr lang="en-GB" altLang="fr-FR" sz="1600" b="0" dirty="0">
                <a:ea typeface="ＭＳ Ｐゴシック" pitchFamily="34" charset="-128"/>
              </a:rPr>
              <a:t>, J. Braun, G. </a:t>
            </a:r>
            <a:r>
              <a:rPr lang="en-GB" altLang="fr-FR" sz="1600" b="0" dirty="0" err="1">
                <a:ea typeface="ＭＳ Ｐゴシック" pitchFamily="34" charset="-128"/>
              </a:rPr>
              <a:t>Burmester</a:t>
            </a:r>
            <a:r>
              <a:rPr lang="en-GB" altLang="fr-FR" sz="1600" b="0" dirty="0">
                <a:ea typeface="ＭＳ Ｐゴシック" pitchFamily="34" charset="-128"/>
              </a:rPr>
              <a:t>, J. D. </a:t>
            </a:r>
            <a:r>
              <a:rPr lang="en-GB" altLang="fr-FR" sz="1600" b="0" dirty="0" err="1">
                <a:ea typeface="ＭＳ Ｐゴシック" pitchFamily="34" charset="-128"/>
              </a:rPr>
              <a:t>Cañete</a:t>
            </a:r>
            <a:r>
              <a:rPr lang="en-GB" altLang="fr-FR" sz="1600" b="0" dirty="0">
                <a:ea typeface="ＭＳ Ｐゴシック" pitchFamily="34" charset="-128"/>
              </a:rPr>
              <a:t>, N </a:t>
            </a:r>
            <a:r>
              <a:rPr lang="en-GB" altLang="fr-FR" sz="1600" b="0" dirty="0" err="1">
                <a:ea typeface="ＭＳ Ｐゴシック" pitchFamily="34" charset="-128"/>
              </a:rPr>
              <a:t>Damjanov</a:t>
            </a:r>
            <a:r>
              <a:rPr lang="en-GB" altLang="fr-FR" sz="1600" b="0" dirty="0">
                <a:ea typeface="ＭＳ Ｐゴシック" pitchFamily="34" charset="-128"/>
              </a:rPr>
              <a:t>, O. FitzGerald, P. </a:t>
            </a:r>
            <a:r>
              <a:rPr lang="en-GB" altLang="fr-FR" sz="1600" b="0" dirty="0" err="1">
                <a:ea typeface="ＭＳ Ｐゴシック" pitchFamily="34" charset="-128"/>
              </a:rPr>
              <a:t>Helliwell</a:t>
            </a:r>
            <a:r>
              <a:rPr lang="en-GB" altLang="fr-FR" sz="1600" b="0" dirty="0">
                <a:ea typeface="ＭＳ Ｐゴシック" pitchFamily="34" charset="-128"/>
              </a:rPr>
              <a:t>, T.K. </a:t>
            </a:r>
            <a:r>
              <a:rPr lang="en-GB" altLang="fr-FR" sz="1600" b="0" dirty="0" err="1">
                <a:ea typeface="ＭＳ Ｐゴシック" pitchFamily="34" charset="-128"/>
              </a:rPr>
              <a:t>Kvien</a:t>
            </a:r>
            <a:r>
              <a:rPr lang="en-GB" altLang="fr-FR" sz="1600" b="0" dirty="0">
                <a:ea typeface="ＭＳ Ｐゴシック" pitchFamily="34" charset="-128"/>
              </a:rPr>
              <a:t>, R Lories, T. Luger (dermatologist), H. </a:t>
            </a:r>
            <a:r>
              <a:rPr lang="en-GB" altLang="fr-FR" sz="1600" b="0" dirty="0" err="1">
                <a:ea typeface="ＭＳ Ｐゴシック" pitchFamily="34" charset="-128"/>
              </a:rPr>
              <a:t>Marzo</a:t>
            </a:r>
            <a:r>
              <a:rPr lang="en-GB" altLang="fr-FR" sz="1600" b="0" dirty="0">
                <a:ea typeface="ＭＳ Ｐゴシック" pitchFamily="34" charset="-128"/>
              </a:rPr>
              <a:t>-Ortega, D. </a:t>
            </a:r>
            <a:r>
              <a:rPr lang="en-GB" altLang="fr-FR" sz="1600" b="0" dirty="0" err="1">
                <a:ea typeface="ＭＳ Ｐゴシック" pitchFamily="34" charset="-128"/>
              </a:rPr>
              <a:t>McGonagle</a:t>
            </a:r>
            <a:r>
              <a:rPr lang="en-GB" altLang="fr-FR" sz="1600" b="0" dirty="0">
                <a:ea typeface="ＭＳ Ｐゴシック" pitchFamily="34" charset="-128"/>
              </a:rPr>
              <a:t>, I. B. </a:t>
            </a:r>
            <a:r>
              <a:rPr lang="en-GB" altLang="fr-FR" sz="1600" b="0" dirty="0" err="1">
                <a:ea typeface="ＭＳ Ｐゴシック" pitchFamily="34" charset="-128"/>
              </a:rPr>
              <a:t>McInnes</a:t>
            </a:r>
            <a:r>
              <a:rPr lang="en-GB" altLang="fr-FR" sz="1600" b="0" dirty="0">
                <a:ea typeface="ＭＳ Ｐゴシック" pitchFamily="34" charset="-128"/>
              </a:rPr>
              <a:t>, I </a:t>
            </a:r>
            <a:r>
              <a:rPr lang="en-GB" altLang="fr-FR" sz="1600" b="0" dirty="0" err="1">
                <a:ea typeface="ＭＳ Ｐゴシック" pitchFamily="34" charset="-128"/>
              </a:rPr>
              <a:t>Olivieri</a:t>
            </a:r>
            <a:r>
              <a:rPr lang="en-GB" altLang="fr-FR" sz="1600" b="0" dirty="0">
                <a:ea typeface="ＭＳ Ｐゴシック" pitchFamily="34" charset="-128"/>
              </a:rPr>
              <a:t>, K </a:t>
            </a:r>
            <a:r>
              <a:rPr lang="en-GB" altLang="fr-FR" sz="1600" b="0" dirty="0" err="1">
                <a:ea typeface="ＭＳ Ｐゴシック" pitchFamily="34" charset="-128"/>
              </a:rPr>
              <a:t>Pavelka</a:t>
            </a:r>
            <a:r>
              <a:rPr lang="en-GB" altLang="fr-FR" sz="1600" b="0" dirty="0">
                <a:ea typeface="ＭＳ Ｐゴシック" pitchFamily="34" charset="-128"/>
              </a:rPr>
              <a:t>, G. </a:t>
            </a:r>
            <a:r>
              <a:rPr lang="en-GB" altLang="fr-FR" sz="1600" b="0" dirty="0" err="1">
                <a:ea typeface="ＭＳ Ｐゴシック" pitchFamily="34" charset="-128"/>
              </a:rPr>
              <a:t>Schett</a:t>
            </a:r>
            <a:r>
              <a:rPr lang="en-GB" altLang="fr-FR" sz="1600" b="0" dirty="0">
                <a:ea typeface="ＭＳ Ｐゴシック" pitchFamily="34" charset="-128"/>
              </a:rPr>
              <a:t>, J. </a:t>
            </a:r>
            <a:r>
              <a:rPr lang="en-GB" altLang="fr-FR" sz="1600" b="0" dirty="0" err="1">
                <a:ea typeface="ＭＳ Ｐゴシック" pitchFamily="34" charset="-128"/>
              </a:rPr>
              <a:t>Sieper</a:t>
            </a:r>
            <a:r>
              <a:rPr lang="en-GB" altLang="fr-FR" sz="1600" b="0" dirty="0">
                <a:ea typeface="ＭＳ Ｐゴシック" pitchFamily="34" charset="-128"/>
              </a:rPr>
              <a:t>, F. van den Bosch, D Veale, J </a:t>
            </a:r>
            <a:r>
              <a:rPr lang="en-GB" altLang="fr-FR" sz="1600" b="0" dirty="0" err="1">
                <a:ea typeface="ＭＳ Ｐゴシック" pitchFamily="34" charset="-128"/>
              </a:rPr>
              <a:t>Wollenhaupt</a:t>
            </a:r>
            <a:r>
              <a:rPr lang="en-GB" altLang="fr-FR" sz="1600" b="0" dirty="0">
                <a:ea typeface="ＭＳ Ｐゴシック" pitchFamily="34" charset="-128"/>
              </a:rPr>
              <a:t>, A. Zink</a:t>
            </a:r>
            <a:endParaRPr lang="de-AT" altLang="fr-FR" sz="1600" dirty="0">
              <a:ea typeface="ＭＳ Ｐゴシック" pitchFamily="34" charset="-128"/>
            </a:endParaRPr>
          </a:p>
        </p:txBody>
      </p:sp>
      <p:sp>
        <p:nvSpPr>
          <p:cNvPr id="3075" name="Rectangle 3"/>
          <p:cNvSpPr>
            <a:spLocks noChangeArrowheads="1"/>
          </p:cNvSpPr>
          <p:nvPr/>
        </p:nvSpPr>
        <p:spPr bwMode="auto">
          <a:xfrm>
            <a:off x="457200" y="9525"/>
            <a:ext cx="8686800" cy="1143000"/>
          </a:xfrm>
          <a:prstGeom prst="rect">
            <a:avLst/>
          </a:prstGeom>
          <a:noFill/>
          <a:ln w="28575">
            <a:noFill/>
            <a:miter lim="800000"/>
            <a:headEnd/>
            <a:tailEnd/>
          </a:ln>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spcBef>
                <a:spcPct val="0"/>
              </a:spcBef>
              <a:buClrTx/>
              <a:buFontTx/>
              <a:buNone/>
            </a:pPr>
            <a:r>
              <a:rPr lang="de-DE" altLang="fr-FR" sz="2000" dirty="0" err="1">
                <a:solidFill>
                  <a:schemeClr val="accent2"/>
                </a:solidFill>
              </a:rPr>
              <a:t>Acknowledgements</a:t>
            </a:r>
            <a:r>
              <a:rPr lang="de-DE" altLang="fr-FR" sz="2000" dirty="0">
                <a:solidFill>
                  <a:schemeClr val="accent2"/>
                </a:solidFill>
              </a:rPr>
              <a:t>:</a:t>
            </a:r>
            <a:br>
              <a:rPr lang="de-DE" altLang="fr-FR" sz="2000" dirty="0">
                <a:solidFill>
                  <a:schemeClr val="accent2"/>
                </a:solidFill>
              </a:rPr>
            </a:br>
            <a:r>
              <a:rPr lang="de-DE" altLang="fr-FR" sz="2000" dirty="0" err="1">
                <a:solidFill>
                  <a:schemeClr val="accent2"/>
                </a:solidFill>
              </a:rPr>
              <a:t>PsA</a:t>
            </a:r>
            <a:r>
              <a:rPr lang="de-DE" altLang="fr-FR" sz="2000" dirty="0">
                <a:solidFill>
                  <a:schemeClr val="accent2"/>
                </a:solidFill>
              </a:rPr>
              <a:t> update Taskforce</a:t>
            </a:r>
            <a:endParaRPr lang="de-AT" altLang="fr-FR" sz="2000" dirty="0">
              <a:solidFill>
                <a:schemeClr val="accent2"/>
              </a:solidFill>
            </a:endParaRPr>
          </a:p>
        </p:txBody>
      </p:sp>
      <p:sp>
        <p:nvSpPr>
          <p:cNvPr id="4" name="Rectangle 5"/>
          <p:cNvSpPr>
            <a:spLocks noChangeArrowheads="1"/>
          </p:cNvSpPr>
          <p:nvPr/>
        </p:nvSpPr>
        <p:spPr bwMode="auto">
          <a:xfrm>
            <a:off x="5168978" y="6541107"/>
            <a:ext cx="3570209" cy="244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fontAlgn="base">
              <a:spcBef>
                <a:spcPct val="0"/>
              </a:spcBef>
              <a:spcAft>
                <a:spcPct val="0"/>
              </a:spcAft>
              <a:defRPr>
                <a:solidFill>
                  <a:schemeClr val="tx1"/>
                </a:solidFill>
                <a:latin typeface="Arial" pitchFamily="34" charset="0"/>
                <a:cs typeface="Arial" pitchFamily="34" charset="0"/>
              </a:defRPr>
            </a:lvl6pPr>
            <a:lvl7pPr marL="2971800" indent="-228600" fontAlgn="base">
              <a:spcBef>
                <a:spcPct val="0"/>
              </a:spcBef>
              <a:spcAft>
                <a:spcPct val="0"/>
              </a:spcAft>
              <a:defRPr>
                <a:solidFill>
                  <a:schemeClr val="tx1"/>
                </a:solidFill>
                <a:latin typeface="Arial" pitchFamily="34" charset="0"/>
                <a:cs typeface="Arial" pitchFamily="34" charset="0"/>
              </a:defRPr>
            </a:lvl7pPr>
            <a:lvl8pPr marL="3429000" indent="-228600" fontAlgn="base">
              <a:spcBef>
                <a:spcPct val="0"/>
              </a:spcBef>
              <a:spcAft>
                <a:spcPct val="0"/>
              </a:spcAft>
              <a:defRPr>
                <a:solidFill>
                  <a:schemeClr val="tx1"/>
                </a:solidFill>
                <a:latin typeface="Arial" pitchFamily="34" charset="0"/>
                <a:cs typeface="Arial" pitchFamily="34" charset="0"/>
              </a:defRPr>
            </a:lvl8pPr>
            <a:lvl9pPr marL="3886200" indent="-228600" fontAlgn="base">
              <a:spcBef>
                <a:spcPct val="0"/>
              </a:spcBef>
              <a:spcAft>
                <a:spcPct val="0"/>
              </a:spcAft>
              <a:defRPr>
                <a:solidFill>
                  <a:schemeClr val="tx1"/>
                </a:solidFill>
                <a:latin typeface="Arial" pitchFamily="34" charset="0"/>
                <a:cs typeface="Arial" pitchFamily="34" charset="0"/>
              </a:defRPr>
            </a:lvl9pPr>
          </a:lstStyle>
          <a:p>
            <a:r>
              <a:rPr lang="fr-FR" altLang="fr-FR" sz="1100" b="0" dirty="0">
                <a:latin typeface="+mn-lt"/>
              </a:rPr>
              <a:t>Gossec L, </a:t>
            </a:r>
            <a:r>
              <a:rPr lang="fr-FR" altLang="fr-FR" sz="1100" b="0" dirty="0" err="1">
                <a:latin typeface="+mn-lt"/>
              </a:rPr>
              <a:t>Smolen</a:t>
            </a:r>
            <a:r>
              <a:rPr lang="fr-FR" altLang="fr-FR" sz="1100" b="0" dirty="0">
                <a:latin typeface="+mn-lt"/>
              </a:rPr>
              <a:t> JS et al. </a:t>
            </a:r>
            <a:r>
              <a:rPr lang="fr-FR" altLang="fr-FR" sz="1100" b="0" i="1" dirty="0">
                <a:latin typeface="+mn-lt"/>
              </a:rPr>
              <a:t>Ann </a:t>
            </a:r>
            <a:r>
              <a:rPr lang="fr-FR" altLang="fr-FR" sz="1100" b="0" i="1" dirty="0" err="1">
                <a:latin typeface="+mn-lt"/>
              </a:rPr>
              <a:t>Rheum</a:t>
            </a:r>
            <a:r>
              <a:rPr lang="fr-FR" altLang="fr-FR" sz="1100" b="0" i="1" dirty="0">
                <a:latin typeface="+mn-lt"/>
              </a:rPr>
              <a:t> Dis </a:t>
            </a:r>
            <a:r>
              <a:rPr lang="fr-FR" altLang="fr-FR" sz="1100" b="0" dirty="0">
                <a:latin typeface="+mn-lt"/>
              </a:rPr>
              <a:t>2016;75:499–510</a:t>
            </a:r>
          </a:p>
        </p:txBody>
      </p:sp>
    </p:spTree>
    <p:extLst>
      <p:ext uri="{BB962C8B-B14F-4D97-AF65-F5344CB8AC3E}">
        <p14:creationId xmlns:p14="http://schemas.microsoft.com/office/powerpoint/2010/main" val="2568002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2"/>
          <p:cNvSpPr txBox="1">
            <a:spLocks noChangeArrowheads="1"/>
          </p:cNvSpPr>
          <p:nvPr/>
        </p:nvSpPr>
        <p:spPr bwMode="auto">
          <a:xfrm>
            <a:off x="395288" y="1654175"/>
            <a:ext cx="8423275" cy="2973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lnSpc>
                <a:spcPct val="130000"/>
              </a:lnSpc>
              <a:spcBef>
                <a:spcPct val="0"/>
              </a:spcBef>
              <a:buClrTx/>
            </a:pPr>
            <a:r>
              <a:rPr lang="en-GB" altLang="fr-FR" sz="1600" b="0" dirty="0"/>
              <a:t>Many authors of these recommendations have received honoraria for talks and/or advisory board participation and/or research grants from, and/or were investigators of clinical trials performed by one or more pharmaceutical companies. </a:t>
            </a:r>
          </a:p>
          <a:p>
            <a:pPr eaLnBrk="1" hangingPunct="1">
              <a:lnSpc>
                <a:spcPct val="130000"/>
              </a:lnSpc>
              <a:spcBef>
                <a:spcPct val="0"/>
              </a:spcBef>
              <a:buClrTx/>
              <a:buFontTx/>
              <a:buNone/>
            </a:pPr>
            <a:r>
              <a:rPr lang="en-GB" altLang="fr-FR" sz="1600" b="0" dirty="0"/>
              <a:t>    These comprise: </a:t>
            </a:r>
            <a:r>
              <a:rPr lang="en-GB" altLang="fr-FR" sz="1600" b="0" dirty="0" err="1"/>
              <a:t>Abbvie</a:t>
            </a:r>
            <a:r>
              <a:rPr lang="en-GB" altLang="fr-FR" sz="1600" b="0" dirty="0"/>
              <a:t>, Amgen, Astra-Zeneca, BMS, </a:t>
            </a:r>
            <a:r>
              <a:rPr lang="en-GB" altLang="fr-FR" sz="1600" b="0" dirty="0" err="1"/>
              <a:t>Celgene</a:t>
            </a:r>
            <a:r>
              <a:rPr lang="en-GB" altLang="fr-FR" sz="1600" b="0" dirty="0"/>
              <a:t>, </a:t>
            </a:r>
            <a:r>
              <a:rPr lang="en-GB" altLang="fr-FR" sz="1600" b="0" dirty="0" err="1"/>
              <a:t>Celltrion</a:t>
            </a:r>
            <a:r>
              <a:rPr lang="en-GB" altLang="fr-FR" sz="1600" b="0" dirty="0"/>
              <a:t>, </a:t>
            </a:r>
            <a:r>
              <a:rPr lang="en-GB" altLang="fr-FR" sz="1600" b="0" dirty="0" err="1"/>
              <a:t>Glaxo</a:t>
            </a:r>
            <a:r>
              <a:rPr lang="en-GB" altLang="fr-FR" sz="1600" b="0" dirty="0"/>
              <a:t>, Janssen, Lilly, Medimmune, Merck-</a:t>
            </a:r>
            <a:r>
              <a:rPr lang="en-GB" altLang="fr-FR" sz="1600" b="0" dirty="0" err="1"/>
              <a:t>Serono</a:t>
            </a:r>
            <a:r>
              <a:rPr lang="en-GB" altLang="fr-FR" sz="1600" b="0" dirty="0"/>
              <a:t>, MSD, Novartis, Pfizer, Roche, Samsung, </a:t>
            </a:r>
            <a:r>
              <a:rPr lang="en-GB" altLang="fr-FR" sz="1600" b="0" dirty="0" err="1"/>
              <a:t>Sanofi</a:t>
            </a:r>
            <a:r>
              <a:rPr lang="en-GB" altLang="fr-FR" sz="1600" b="0" dirty="0"/>
              <a:t>, UCB</a:t>
            </a:r>
          </a:p>
          <a:p>
            <a:pPr eaLnBrk="1" hangingPunct="1">
              <a:lnSpc>
                <a:spcPct val="130000"/>
              </a:lnSpc>
              <a:spcBef>
                <a:spcPct val="0"/>
              </a:spcBef>
              <a:buClrTx/>
            </a:pPr>
            <a:endParaRPr lang="en-GB" altLang="fr-FR" sz="1600" b="0" dirty="0"/>
          </a:p>
          <a:p>
            <a:pPr eaLnBrk="1" hangingPunct="1">
              <a:lnSpc>
                <a:spcPct val="130000"/>
              </a:lnSpc>
              <a:spcBef>
                <a:spcPct val="0"/>
              </a:spcBef>
              <a:buClrTx/>
            </a:pPr>
            <a:r>
              <a:rPr lang="en-GB" altLang="fr-FR" sz="1600" b="0" dirty="0"/>
              <a:t>The development of these recommendations was funded by EULAR. No company representative was present at any time during the process. </a:t>
            </a:r>
          </a:p>
        </p:txBody>
      </p:sp>
      <p:sp>
        <p:nvSpPr>
          <p:cNvPr id="4099" name="TextBox 1"/>
          <p:cNvSpPr txBox="1">
            <a:spLocks noChangeArrowheads="1"/>
          </p:cNvSpPr>
          <p:nvPr/>
        </p:nvSpPr>
        <p:spPr bwMode="auto">
          <a:xfrm>
            <a:off x="395288" y="541188"/>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spcBef>
                <a:spcPct val="0"/>
              </a:spcBef>
              <a:buClrTx/>
              <a:buFontTx/>
              <a:buNone/>
            </a:pPr>
            <a:r>
              <a:rPr lang="en-GB" altLang="fr-FR" dirty="0">
                <a:solidFill>
                  <a:srgbClr val="0D0D0D"/>
                </a:solidFill>
              </a:rPr>
              <a:t>DISCLOSURES</a:t>
            </a:r>
          </a:p>
        </p:txBody>
      </p:sp>
    </p:spTree>
    <p:extLst>
      <p:ext uri="{BB962C8B-B14F-4D97-AF65-F5344CB8AC3E}">
        <p14:creationId xmlns:p14="http://schemas.microsoft.com/office/powerpoint/2010/main" val="2297197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47674" y="485775"/>
            <a:ext cx="8696325" cy="1143000"/>
          </a:xfrm>
        </p:spPr>
        <p:txBody>
          <a:bodyPr/>
          <a:lstStyle/>
          <a:p>
            <a:pPr eaLnBrk="1" hangingPunct="1"/>
            <a:r>
              <a:rPr lang="de-DE" altLang="fr-FR" sz="2400" dirty="0" err="1">
                <a:ea typeface="ＭＳ Ｐゴシック" pitchFamily="34" charset="-128"/>
              </a:rPr>
              <a:t>Objective</a:t>
            </a:r>
            <a:endParaRPr lang="de-AT" altLang="fr-FR" sz="2400" dirty="0">
              <a:ea typeface="ＭＳ Ｐゴシック" pitchFamily="34" charset="-128"/>
            </a:endParaRPr>
          </a:p>
        </p:txBody>
      </p:sp>
      <p:sp>
        <p:nvSpPr>
          <p:cNvPr id="5123" name="Rectangle 3"/>
          <p:cNvSpPr>
            <a:spLocks noGrp="1" noChangeArrowheads="1"/>
          </p:cNvSpPr>
          <p:nvPr>
            <p:ph type="body" idx="1"/>
          </p:nvPr>
        </p:nvSpPr>
        <p:spPr>
          <a:xfrm>
            <a:off x="457200" y="1771650"/>
            <a:ext cx="8429625" cy="4525963"/>
          </a:xfrm>
        </p:spPr>
        <p:txBody>
          <a:bodyPr/>
          <a:lstStyle/>
          <a:p>
            <a:pPr eaLnBrk="1" hangingPunct="1">
              <a:lnSpc>
                <a:spcPct val="120000"/>
              </a:lnSpc>
            </a:pPr>
            <a:r>
              <a:rPr lang="de-DE" altLang="fr-FR" sz="2000" dirty="0">
                <a:ea typeface="ＭＳ Ｐゴシック" pitchFamily="34" charset="-128"/>
              </a:rPr>
              <a:t>Target </a:t>
            </a:r>
            <a:r>
              <a:rPr lang="de-DE" altLang="fr-FR" sz="2000" dirty="0" err="1">
                <a:ea typeface="ＭＳ Ｐゴシック" pitchFamily="34" charset="-128"/>
              </a:rPr>
              <a:t>population</a:t>
            </a:r>
            <a:r>
              <a:rPr lang="de-DE" altLang="fr-FR" sz="2000" dirty="0">
                <a:ea typeface="ＭＳ Ｐゴシック" pitchFamily="34" charset="-128"/>
              </a:rPr>
              <a:t>: </a:t>
            </a:r>
            <a:r>
              <a:rPr lang="de-DE" altLang="fr-FR" sz="2000" dirty="0" err="1">
                <a:ea typeface="ＭＳ Ｐゴシック" pitchFamily="34" charset="-128"/>
              </a:rPr>
              <a:t>patients</a:t>
            </a:r>
            <a:r>
              <a:rPr lang="de-DE" altLang="fr-FR" sz="2000" dirty="0">
                <a:ea typeface="ＭＳ Ｐゴシック" pitchFamily="34" charset="-128"/>
              </a:rPr>
              <a:t> </a:t>
            </a:r>
            <a:r>
              <a:rPr lang="de-DE" altLang="fr-FR" sz="2000" dirty="0" err="1">
                <a:ea typeface="ＭＳ Ｐゴシック" pitchFamily="34" charset="-128"/>
              </a:rPr>
              <a:t>with</a:t>
            </a:r>
            <a:r>
              <a:rPr lang="de-DE" altLang="fr-FR" sz="2000" dirty="0">
                <a:ea typeface="ＭＳ Ｐゴシック" pitchFamily="34" charset="-128"/>
              </a:rPr>
              <a:t> </a:t>
            </a:r>
            <a:r>
              <a:rPr lang="de-DE" altLang="fr-FR" sz="2000" dirty="0" err="1">
                <a:ea typeface="ＭＳ Ｐゴシック" pitchFamily="34" charset="-128"/>
              </a:rPr>
              <a:t>psoriatic</a:t>
            </a:r>
            <a:r>
              <a:rPr lang="de-DE" altLang="fr-FR" sz="2000" dirty="0">
                <a:ea typeface="ＭＳ Ｐゴシック" pitchFamily="34" charset="-128"/>
              </a:rPr>
              <a:t> </a:t>
            </a:r>
            <a:r>
              <a:rPr lang="de-DE" altLang="fr-FR" sz="2000" dirty="0" err="1">
                <a:ea typeface="ＭＳ Ｐゴシック" pitchFamily="34" charset="-128"/>
              </a:rPr>
              <a:t>arthritis</a:t>
            </a:r>
            <a:r>
              <a:rPr lang="de-DE" altLang="fr-FR" sz="2000" dirty="0">
                <a:ea typeface="ＭＳ Ｐゴシック" pitchFamily="34" charset="-128"/>
              </a:rPr>
              <a:t> (PsA)</a:t>
            </a:r>
          </a:p>
          <a:p>
            <a:pPr eaLnBrk="1" hangingPunct="1">
              <a:lnSpc>
                <a:spcPct val="120000"/>
              </a:lnSpc>
            </a:pPr>
            <a:endParaRPr lang="de-DE" altLang="fr-FR" sz="2000" dirty="0">
              <a:ea typeface="ＭＳ Ｐゴシック" pitchFamily="34" charset="-128"/>
            </a:endParaRPr>
          </a:p>
          <a:p>
            <a:pPr eaLnBrk="1" hangingPunct="1">
              <a:lnSpc>
                <a:spcPct val="120000"/>
              </a:lnSpc>
            </a:pPr>
            <a:r>
              <a:rPr lang="de-DE" altLang="fr-FR" sz="2000" dirty="0" err="1">
                <a:ea typeface="ＭＳ Ｐゴシック" pitchFamily="34" charset="-128"/>
              </a:rPr>
              <a:t>Objective</a:t>
            </a:r>
            <a:r>
              <a:rPr lang="de-DE" altLang="fr-FR" sz="2000" dirty="0">
                <a:ea typeface="ＭＳ Ｐゴシック" pitchFamily="34" charset="-128"/>
              </a:rPr>
              <a:t>: </a:t>
            </a:r>
            <a:r>
              <a:rPr lang="de-DE" altLang="fr-FR" sz="2000" dirty="0" err="1">
                <a:ea typeface="ＭＳ Ｐゴシック" pitchFamily="34" charset="-128"/>
              </a:rPr>
              <a:t>to</a:t>
            </a:r>
            <a:r>
              <a:rPr lang="de-DE" altLang="fr-FR" sz="2000" dirty="0">
                <a:ea typeface="ＭＳ Ｐゴシック" pitchFamily="34" charset="-128"/>
              </a:rPr>
              <a:t> update </a:t>
            </a:r>
            <a:r>
              <a:rPr lang="de-DE" altLang="fr-FR" sz="2000" dirty="0" err="1">
                <a:ea typeface="ＭＳ Ｐゴシック" pitchFamily="34" charset="-128"/>
              </a:rPr>
              <a:t>the</a:t>
            </a:r>
            <a:r>
              <a:rPr lang="de-DE" altLang="fr-FR" sz="2000" dirty="0">
                <a:ea typeface="ＭＳ Ｐゴシック" pitchFamily="34" charset="-128"/>
              </a:rPr>
              <a:t> 2011 EULAR </a:t>
            </a:r>
            <a:r>
              <a:rPr lang="de-DE" altLang="fr-FR" sz="2000" dirty="0" err="1">
                <a:ea typeface="ＭＳ Ｐゴシック" pitchFamily="34" charset="-128"/>
              </a:rPr>
              <a:t>management</a:t>
            </a:r>
            <a:r>
              <a:rPr lang="de-DE" altLang="fr-FR" sz="2000" dirty="0">
                <a:ea typeface="ＭＳ Ｐゴシック" pitchFamily="34" charset="-128"/>
              </a:rPr>
              <a:t> </a:t>
            </a:r>
            <a:r>
              <a:rPr lang="de-DE" altLang="fr-FR" sz="2000" dirty="0" err="1">
                <a:ea typeface="ＭＳ Ｐゴシック" pitchFamily="34" charset="-128"/>
              </a:rPr>
              <a:t>recommendations</a:t>
            </a:r>
            <a:r>
              <a:rPr lang="de-DE" altLang="fr-FR" sz="2000" dirty="0">
                <a:ea typeface="ＭＳ Ｐゴシック" pitchFamily="34" charset="-128"/>
              </a:rPr>
              <a:t> </a:t>
            </a:r>
            <a:r>
              <a:rPr lang="de-DE" altLang="fr-FR" sz="2000" dirty="0" err="1">
                <a:ea typeface="ＭＳ Ｐゴシック" pitchFamily="34" charset="-128"/>
              </a:rPr>
              <a:t>for</a:t>
            </a:r>
            <a:r>
              <a:rPr lang="de-DE" altLang="fr-FR" sz="2000" dirty="0">
                <a:ea typeface="ＭＳ Ｐゴシック" pitchFamily="34" charset="-128"/>
              </a:rPr>
              <a:t> PsA</a:t>
            </a:r>
          </a:p>
          <a:p>
            <a:pPr lvl="1" eaLnBrk="1" hangingPunct="1">
              <a:lnSpc>
                <a:spcPct val="180000"/>
              </a:lnSpc>
            </a:pPr>
            <a:r>
              <a:rPr lang="en-GB" altLang="fr-FR" sz="1800" dirty="0">
                <a:ea typeface="ＭＳ Ｐゴシック" pitchFamily="34" charset="-128"/>
              </a:rPr>
              <a:t>Dealing with general treatment principles</a:t>
            </a:r>
          </a:p>
          <a:p>
            <a:pPr lvl="1" eaLnBrk="1" hangingPunct="1">
              <a:lnSpc>
                <a:spcPct val="180000"/>
              </a:lnSpc>
            </a:pPr>
            <a:r>
              <a:rPr lang="en-GB" altLang="fr-FR" sz="1800" dirty="0">
                <a:ea typeface="ＭＳ Ｐゴシック" pitchFamily="34" charset="-128"/>
              </a:rPr>
              <a:t>And pharmacological non topical treatment</a:t>
            </a:r>
            <a:endParaRPr lang="de-DE" altLang="fr-FR" sz="2000" dirty="0">
              <a:ea typeface="ＭＳ Ｐゴシック" pitchFamily="34" charset="-128"/>
            </a:endParaRPr>
          </a:p>
          <a:p>
            <a:pPr eaLnBrk="1" hangingPunct="1">
              <a:lnSpc>
                <a:spcPct val="150000"/>
              </a:lnSpc>
            </a:pPr>
            <a:r>
              <a:rPr lang="de-DE" altLang="fr-FR" sz="2000" dirty="0" err="1">
                <a:ea typeface="ＭＳ Ｐゴシック" pitchFamily="34" charset="-128"/>
              </a:rPr>
              <a:t>Musculoskeletal</a:t>
            </a:r>
            <a:r>
              <a:rPr lang="de-DE" altLang="fr-FR" sz="2000" dirty="0">
                <a:ea typeface="ＭＳ Ｐゴシック" pitchFamily="34" charset="-128"/>
              </a:rPr>
              <a:t> </a:t>
            </a:r>
            <a:r>
              <a:rPr lang="de-DE" altLang="fr-FR" sz="2000" dirty="0" err="1">
                <a:ea typeface="ＭＳ Ｐゴシック" pitchFamily="34" charset="-128"/>
              </a:rPr>
              <a:t>manifestations</a:t>
            </a:r>
            <a:r>
              <a:rPr lang="de-DE" altLang="fr-FR" sz="2000" dirty="0">
                <a:ea typeface="ＭＳ Ｐゴシック" pitchFamily="34" charset="-128"/>
              </a:rPr>
              <a:t>: </a:t>
            </a:r>
            <a:r>
              <a:rPr lang="de-DE" altLang="fr-FR" sz="2000" dirty="0" err="1">
                <a:ea typeface="ＭＳ Ｐゴシック" pitchFamily="34" charset="-128"/>
              </a:rPr>
              <a:t>rheumatologists</a:t>
            </a:r>
            <a:r>
              <a:rPr lang="de-DE" altLang="fr-FR" sz="2000" dirty="0">
                <a:ea typeface="ＭＳ Ｐゴシック" pitchFamily="34" charset="-128"/>
              </a:rPr>
              <a:t>‘ </a:t>
            </a:r>
            <a:r>
              <a:rPr lang="de-DE" altLang="fr-FR" sz="2000" dirty="0" err="1">
                <a:ea typeface="ＭＳ Ｐゴシック" pitchFamily="34" charset="-128"/>
              </a:rPr>
              <a:t>point</a:t>
            </a:r>
            <a:r>
              <a:rPr lang="de-DE" altLang="fr-FR" sz="2000" dirty="0">
                <a:ea typeface="ＭＳ Ｐゴシック" pitchFamily="34" charset="-128"/>
              </a:rPr>
              <a:t> </a:t>
            </a:r>
            <a:r>
              <a:rPr lang="de-DE" altLang="fr-FR" sz="2000" dirty="0" err="1">
                <a:ea typeface="ＭＳ Ｐゴシック" pitchFamily="34" charset="-128"/>
              </a:rPr>
              <a:t>of</a:t>
            </a:r>
            <a:r>
              <a:rPr lang="de-DE" altLang="fr-FR" sz="2000" dirty="0">
                <a:ea typeface="ＭＳ Ｐゴシック" pitchFamily="34" charset="-128"/>
              </a:rPr>
              <a:t> </a:t>
            </a:r>
            <a:r>
              <a:rPr lang="de-DE" altLang="fr-FR" sz="2000" dirty="0" err="1">
                <a:ea typeface="ＭＳ Ｐゴシック" pitchFamily="34" charset="-128"/>
              </a:rPr>
              <a:t>view</a:t>
            </a:r>
            <a:endParaRPr lang="de-DE" altLang="fr-FR" sz="2000" dirty="0">
              <a:ea typeface="ＭＳ Ｐゴシック" pitchFamily="34" charset="-128"/>
            </a:endParaRPr>
          </a:p>
        </p:txBody>
      </p:sp>
      <p:sp>
        <p:nvSpPr>
          <p:cNvPr id="4" name="Rectangle 5"/>
          <p:cNvSpPr>
            <a:spLocks noChangeArrowheads="1"/>
          </p:cNvSpPr>
          <p:nvPr/>
        </p:nvSpPr>
        <p:spPr bwMode="auto">
          <a:xfrm>
            <a:off x="5168978" y="6541107"/>
            <a:ext cx="3570209" cy="244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fontAlgn="base">
              <a:spcBef>
                <a:spcPct val="0"/>
              </a:spcBef>
              <a:spcAft>
                <a:spcPct val="0"/>
              </a:spcAft>
              <a:defRPr>
                <a:solidFill>
                  <a:schemeClr val="tx1"/>
                </a:solidFill>
                <a:latin typeface="Arial" pitchFamily="34" charset="0"/>
                <a:cs typeface="Arial" pitchFamily="34" charset="0"/>
              </a:defRPr>
            </a:lvl6pPr>
            <a:lvl7pPr marL="2971800" indent="-228600" fontAlgn="base">
              <a:spcBef>
                <a:spcPct val="0"/>
              </a:spcBef>
              <a:spcAft>
                <a:spcPct val="0"/>
              </a:spcAft>
              <a:defRPr>
                <a:solidFill>
                  <a:schemeClr val="tx1"/>
                </a:solidFill>
                <a:latin typeface="Arial" pitchFamily="34" charset="0"/>
                <a:cs typeface="Arial" pitchFamily="34" charset="0"/>
              </a:defRPr>
            </a:lvl7pPr>
            <a:lvl8pPr marL="3429000" indent="-228600" fontAlgn="base">
              <a:spcBef>
                <a:spcPct val="0"/>
              </a:spcBef>
              <a:spcAft>
                <a:spcPct val="0"/>
              </a:spcAft>
              <a:defRPr>
                <a:solidFill>
                  <a:schemeClr val="tx1"/>
                </a:solidFill>
                <a:latin typeface="Arial" pitchFamily="34" charset="0"/>
                <a:cs typeface="Arial" pitchFamily="34" charset="0"/>
              </a:defRPr>
            </a:lvl8pPr>
            <a:lvl9pPr marL="3886200" indent="-228600" fontAlgn="base">
              <a:spcBef>
                <a:spcPct val="0"/>
              </a:spcBef>
              <a:spcAft>
                <a:spcPct val="0"/>
              </a:spcAft>
              <a:defRPr>
                <a:solidFill>
                  <a:schemeClr val="tx1"/>
                </a:solidFill>
                <a:latin typeface="Arial" pitchFamily="34" charset="0"/>
                <a:cs typeface="Arial" pitchFamily="34" charset="0"/>
              </a:defRPr>
            </a:lvl9pPr>
          </a:lstStyle>
          <a:p>
            <a:r>
              <a:rPr lang="fr-FR" altLang="fr-FR" sz="1100" b="0" dirty="0">
                <a:latin typeface="+mn-lt"/>
              </a:rPr>
              <a:t>Gossec L, </a:t>
            </a:r>
            <a:r>
              <a:rPr lang="fr-FR" altLang="fr-FR" sz="1100" b="0" dirty="0" err="1">
                <a:latin typeface="+mn-lt"/>
              </a:rPr>
              <a:t>Smolen</a:t>
            </a:r>
            <a:r>
              <a:rPr lang="fr-FR" altLang="fr-FR" sz="1100" b="0" dirty="0">
                <a:latin typeface="+mn-lt"/>
              </a:rPr>
              <a:t> JS et al. </a:t>
            </a:r>
            <a:r>
              <a:rPr lang="fr-FR" altLang="fr-FR" sz="1100" b="0" i="1" dirty="0">
                <a:latin typeface="+mn-lt"/>
              </a:rPr>
              <a:t>Ann </a:t>
            </a:r>
            <a:r>
              <a:rPr lang="fr-FR" altLang="fr-FR" sz="1100" b="0" i="1" dirty="0" err="1">
                <a:latin typeface="+mn-lt"/>
              </a:rPr>
              <a:t>Rheum</a:t>
            </a:r>
            <a:r>
              <a:rPr lang="fr-FR" altLang="fr-FR" sz="1100" b="0" i="1" dirty="0">
                <a:latin typeface="+mn-lt"/>
              </a:rPr>
              <a:t> Dis </a:t>
            </a:r>
            <a:r>
              <a:rPr lang="fr-FR" altLang="fr-FR" sz="1100" b="0" dirty="0">
                <a:latin typeface="+mn-lt"/>
              </a:rPr>
              <a:t>2016;75:499–510</a:t>
            </a:r>
          </a:p>
        </p:txBody>
      </p:sp>
    </p:spTree>
    <p:extLst>
      <p:ext uri="{BB962C8B-B14F-4D97-AF65-F5344CB8AC3E}">
        <p14:creationId xmlns:p14="http://schemas.microsoft.com/office/powerpoint/2010/main" val="19689171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66928" y="479580"/>
            <a:ext cx="8334172" cy="634545"/>
          </a:xfrm>
        </p:spPr>
        <p:txBody>
          <a:bodyPr/>
          <a:lstStyle/>
          <a:p>
            <a:r>
              <a:rPr lang="en-GB" dirty="0"/>
              <a:t>Methods</a:t>
            </a:r>
            <a:endParaRPr lang="es-ES" dirty="0"/>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3</a:t>
            </a:fld>
            <a:endParaRPr lang="tr-TR" dirty="0"/>
          </a:p>
        </p:txBody>
      </p:sp>
      <p:sp>
        <p:nvSpPr>
          <p:cNvPr id="8" name="Marcador de contenido 3"/>
          <p:cNvSpPr>
            <a:spLocks noGrp="1"/>
          </p:cNvSpPr>
          <p:nvPr>
            <p:ph idx="1"/>
          </p:nvPr>
        </p:nvSpPr>
        <p:spPr>
          <a:xfrm>
            <a:off x="447878" y="1501167"/>
            <a:ext cx="8334171" cy="4124361"/>
          </a:xfrm>
        </p:spPr>
        <p:txBody>
          <a:bodyPr/>
          <a:lstStyle/>
          <a:p>
            <a:r>
              <a:rPr lang="de-DE" altLang="fr-FR" sz="1600" dirty="0">
                <a:ea typeface="ＭＳ Ｐゴシック" pitchFamily="34" charset="-128"/>
              </a:rPr>
              <a:t>Meeting </a:t>
            </a:r>
            <a:r>
              <a:rPr lang="de-DE" altLang="fr-FR" sz="1600" dirty="0" err="1">
                <a:ea typeface="ＭＳ Ｐゴシック" pitchFamily="34" charset="-128"/>
              </a:rPr>
              <a:t>of</a:t>
            </a:r>
            <a:r>
              <a:rPr lang="de-DE" altLang="fr-FR" sz="1600" dirty="0">
                <a:ea typeface="ＭＳ Ｐゴシック" pitchFamily="34" charset="-128"/>
              </a:rPr>
              <a:t> </a:t>
            </a:r>
            <a:r>
              <a:rPr lang="de-DE" altLang="fr-FR" sz="1600" dirty="0" err="1">
                <a:ea typeface="ＭＳ Ｐゴシック" pitchFamily="34" charset="-128"/>
              </a:rPr>
              <a:t>steering</a:t>
            </a:r>
            <a:r>
              <a:rPr lang="de-DE" altLang="fr-FR" sz="1600" dirty="0">
                <a:ea typeface="ＭＳ Ｐゴシック" pitchFamily="34" charset="-128"/>
              </a:rPr>
              <a:t> </a:t>
            </a:r>
            <a:r>
              <a:rPr lang="de-DE" altLang="fr-FR" sz="1600" dirty="0" err="1">
                <a:ea typeface="ＭＳ Ｐゴシック" pitchFamily="34" charset="-128"/>
              </a:rPr>
              <a:t>group</a:t>
            </a:r>
            <a:r>
              <a:rPr lang="de-DE" altLang="fr-FR" sz="1600" dirty="0">
                <a:ea typeface="ＭＳ Ｐゴシック" pitchFamily="34" charset="-128"/>
              </a:rPr>
              <a:t> (June 2014): </a:t>
            </a:r>
            <a:r>
              <a:rPr lang="de-DE" altLang="fr-FR" sz="1600" dirty="0" err="1">
                <a:ea typeface="ＭＳ Ｐゴシック" pitchFamily="34" charset="-128"/>
              </a:rPr>
              <a:t>decisions</a:t>
            </a:r>
            <a:r>
              <a:rPr lang="de-DE" altLang="fr-FR" sz="1600" dirty="0">
                <a:ea typeface="ＭＳ Ｐゴシック" pitchFamily="34" charset="-128"/>
              </a:rPr>
              <a:t> on </a:t>
            </a:r>
            <a:r>
              <a:rPr lang="de-DE" altLang="fr-FR" sz="1600" dirty="0" err="1">
                <a:ea typeface="ＭＳ Ｐゴシック" pitchFamily="34" charset="-128"/>
              </a:rPr>
              <a:t>scope</a:t>
            </a:r>
            <a:r>
              <a:rPr lang="de-DE" altLang="fr-FR" sz="1600" dirty="0">
                <a:ea typeface="ＭＳ Ｐゴシック" pitchFamily="34" charset="-128"/>
              </a:rPr>
              <a:t> </a:t>
            </a:r>
            <a:r>
              <a:rPr lang="de-DE" altLang="fr-FR" sz="1600" dirty="0" err="1">
                <a:ea typeface="ＭＳ Ｐゴシック" pitchFamily="34" charset="-128"/>
              </a:rPr>
              <a:t>of</a:t>
            </a:r>
            <a:r>
              <a:rPr lang="de-DE" altLang="fr-FR" sz="1600" dirty="0">
                <a:ea typeface="ＭＳ Ｐゴシック" pitchFamily="34" charset="-128"/>
              </a:rPr>
              <a:t> </a:t>
            </a:r>
            <a:r>
              <a:rPr lang="de-DE" altLang="fr-FR" sz="1600" dirty="0" err="1">
                <a:ea typeface="ＭＳ Ｐゴシック" pitchFamily="34" charset="-128"/>
              </a:rPr>
              <a:t>the</a:t>
            </a:r>
            <a:r>
              <a:rPr lang="de-DE" altLang="fr-FR" sz="1600" dirty="0">
                <a:ea typeface="ＭＳ Ｐゴシック" pitchFamily="34" charset="-128"/>
              </a:rPr>
              <a:t> </a:t>
            </a:r>
            <a:r>
              <a:rPr lang="de-DE" altLang="fr-FR" sz="1600" dirty="0" err="1">
                <a:ea typeface="ＭＳ Ｐゴシック" pitchFamily="34" charset="-128"/>
              </a:rPr>
              <a:t>literature</a:t>
            </a:r>
            <a:r>
              <a:rPr lang="de-DE" altLang="fr-FR" sz="1600" dirty="0">
                <a:ea typeface="ＭＳ Ｐゴシック" pitchFamily="34" charset="-128"/>
              </a:rPr>
              <a:t> </a:t>
            </a:r>
            <a:r>
              <a:rPr lang="de-DE" altLang="fr-FR" sz="1600" dirty="0" err="1">
                <a:ea typeface="ＭＳ Ｐゴシック" pitchFamily="34" charset="-128"/>
              </a:rPr>
              <a:t>review</a:t>
            </a:r>
            <a:endParaRPr lang="de-DE" altLang="fr-FR" sz="1600" dirty="0">
              <a:ea typeface="ＭＳ Ｐゴシック" pitchFamily="34" charset="-128"/>
            </a:endParaRPr>
          </a:p>
          <a:p>
            <a:endParaRPr lang="de-DE" altLang="fr-FR" sz="1600" dirty="0">
              <a:ea typeface="ＭＳ Ｐゴシック" pitchFamily="34" charset="-128"/>
            </a:endParaRPr>
          </a:p>
          <a:p>
            <a:r>
              <a:rPr lang="de-DE" altLang="fr-FR" sz="1600" dirty="0" err="1">
                <a:ea typeface="ＭＳ Ｐゴシック" pitchFamily="34" charset="-128"/>
              </a:rPr>
              <a:t>Systematic</a:t>
            </a:r>
            <a:r>
              <a:rPr lang="de-DE" altLang="fr-FR" sz="1600" dirty="0">
                <a:ea typeface="ＭＳ Ｐゴシック" pitchFamily="34" charset="-128"/>
              </a:rPr>
              <a:t> </a:t>
            </a:r>
            <a:r>
              <a:rPr lang="de-DE" altLang="fr-FR" sz="1600" dirty="0" err="1">
                <a:ea typeface="ＭＳ Ｐゴシック" pitchFamily="34" charset="-128"/>
              </a:rPr>
              <a:t>literature</a:t>
            </a:r>
            <a:r>
              <a:rPr lang="de-DE" altLang="fr-FR" sz="1600" dirty="0">
                <a:ea typeface="ＭＳ Ｐゴシック" pitchFamily="34" charset="-128"/>
              </a:rPr>
              <a:t> </a:t>
            </a:r>
            <a:r>
              <a:rPr lang="de-DE" altLang="fr-FR" sz="1600" dirty="0" err="1">
                <a:ea typeface="ＭＳ Ｐゴシック" pitchFamily="34" charset="-128"/>
              </a:rPr>
              <a:t>review</a:t>
            </a:r>
            <a:r>
              <a:rPr lang="de-DE" altLang="fr-FR" sz="1600" dirty="0">
                <a:ea typeface="ＭＳ Ｐゴシック" pitchFamily="34" charset="-128"/>
              </a:rPr>
              <a:t> </a:t>
            </a:r>
            <a:r>
              <a:rPr lang="de-DE" altLang="fr-FR" sz="1600" dirty="0" err="1">
                <a:ea typeface="ＭＳ Ｐゴシック" pitchFamily="34" charset="-128"/>
              </a:rPr>
              <a:t>of</a:t>
            </a:r>
            <a:r>
              <a:rPr lang="de-DE" altLang="fr-FR" sz="1600" dirty="0">
                <a:ea typeface="ＭＳ Ｐゴシック" pitchFamily="34" charset="-128"/>
              </a:rPr>
              <a:t> </a:t>
            </a:r>
            <a:r>
              <a:rPr lang="de-DE" altLang="fr-FR" sz="1600" dirty="0" err="1">
                <a:ea typeface="ＭＳ Ｐゴシック" pitchFamily="34" charset="-128"/>
              </a:rPr>
              <a:t>drugs</a:t>
            </a:r>
            <a:endParaRPr lang="de-DE" altLang="fr-FR" sz="1600" dirty="0">
              <a:ea typeface="ＭＳ Ｐゴシック" pitchFamily="34" charset="-128"/>
            </a:endParaRPr>
          </a:p>
          <a:p>
            <a:endParaRPr lang="de-DE" altLang="fr-FR" sz="1600" dirty="0">
              <a:ea typeface="ＭＳ Ｐゴシック" pitchFamily="34" charset="-128"/>
            </a:endParaRPr>
          </a:p>
          <a:p>
            <a:r>
              <a:rPr lang="de-DE" altLang="fr-FR" sz="1600" dirty="0">
                <a:ea typeface="ＭＳ Ｐゴシック" pitchFamily="34" charset="-128"/>
              </a:rPr>
              <a:t>General </a:t>
            </a:r>
            <a:r>
              <a:rPr lang="de-DE" altLang="fr-FR" sz="1600" dirty="0" err="1">
                <a:ea typeface="ＭＳ Ｐゴシック" pitchFamily="34" charset="-128"/>
              </a:rPr>
              <a:t>literature</a:t>
            </a:r>
            <a:r>
              <a:rPr lang="de-DE" altLang="fr-FR" sz="1600" dirty="0">
                <a:ea typeface="ＭＳ Ｐゴシック" pitchFamily="34" charset="-128"/>
              </a:rPr>
              <a:t> </a:t>
            </a:r>
            <a:r>
              <a:rPr lang="de-DE" altLang="fr-FR" sz="1600" dirty="0" err="1">
                <a:ea typeface="ＭＳ Ｐゴシック" pitchFamily="34" charset="-128"/>
              </a:rPr>
              <a:t>review</a:t>
            </a:r>
            <a:r>
              <a:rPr lang="de-DE" altLang="fr-FR" sz="1600" dirty="0">
                <a:ea typeface="ＭＳ Ｐゴシック" pitchFamily="34" charset="-128"/>
              </a:rPr>
              <a:t> </a:t>
            </a:r>
            <a:r>
              <a:rPr lang="de-DE" altLang="fr-FR" sz="1600" dirty="0" err="1">
                <a:ea typeface="ＭＳ Ｐゴシック" pitchFamily="34" charset="-128"/>
              </a:rPr>
              <a:t>of</a:t>
            </a:r>
            <a:r>
              <a:rPr lang="de-DE" altLang="fr-FR" sz="1600" dirty="0">
                <a:ea typeface="ＭＳ Ｐゴシック" pitchFamily="34" charset="-128"/>
              </a:rPr>
              <a:t> </a:t>
            </a:r>
            <a:r>
              <a:rPr lang="de-DE" altLang="fr-FR" sz="1600" dirty="0" err="1">
                <a:ea typeface="ＭＳ Ｐゴシック" pitchFamily="34" charset="-128"/>
              </a:rPr>
              <a:t>treatment</a:t>
            </a:r>
            <a:r>
              <a:rPr lang="de-DE" altLang="fr-FR" sz="1600" dirty="0">
                <a:ea typeface="ＭＳ Ｐゴシック" pitchFamily="34" charset="-128"/>
              </a:rPr>
              <a:t> </a:t>
            </a:r>
            <a:r>
              <a:rPr lang="de-DE" altLang="fr-FR" sz="1600" dirty="0" err="1">
                <a:ea typeface="ＭＳ Ｐゴシック" pitchFamily="34" charset="-128"/>
              </a:rPr>
              <a:t>strategies</a:t>
            </a:r>
            <a:r>
              <a:rPr lang="de-DE" altLang="fr-FR" sz="1600" dirty="0">
                <a:ea typeface="ＭＳ Ｐゴシック" pitchFamily="34" charset="-128"/>
              </a:rPr>
              <a:t>, </a:t>
            </a:r>
            <a:r>
              <a:rPr lang="de-DE" altLang="fr-FR" sz="1600" dirty="0" err="1">
                <a:ea typeface="ＭＳ Ｐゴシック" pitchFamily="34" charset="-128"/>
              </a:rPr>
              <a:t>prognosis</a:t>
            </a:r>
            <a:r>
              <a:rPr lang="de-DE" altLang="fr-FR" sz="1600" dirty="0">
                <a:ea typeface="ＭＳ Ｐゴシック" pitchFamily="34" charset="-128"/>
              </a:rPr>
              <a:t> </a:t>
            </a:r>
            <a:r>
              <a:rPr lang="de-DE" altLang="fr-FR" sz="1600" dirty="0" err="1">
                <a:ea typeface="ＭＳ Ｐゴシック" pitchFamily="34" charset="-128"/>
              </a:rPr>
              <a:t>and</a:t>
            </a:r>
            <a:r>
              <a:rPr lang="de-DE" altLang="fr-FR" sz="1600" dirty="0">
                <a:ea typeface="ＭＳ Ｐゴシック" pitchFamily="34" charset="-128"/>
              </a:rPr>
              <a:t> </a:t>
            </a:r>
            <a:r>
              <a:rPr lang="de-DE" altLang="fr-FR" sz="1600" dirty="0" err="1">
                <a:ea typeface="ＭＳ Ｐゴシック" pitchFamily="34" charset="-128"/>
              </a:rPr>
              <a:t>comorbidities</a:t>
            </a:r>
            <a:endParaRPr lang="de-DE" altLang="fr-FR" sz="1600" dirty="0">
              <a:ea typeface="ＭＳ Ｐゴシック" pitchFamily="34" charset="-128"/>
            </a:endParaRPr>
          </a:p>
          <a:p>
            <a:endParaRPr lang="de-DE" altLang="fr-FR" sz="1600" dirty="0">
              <a:ea typeface="ＭＳ Ｐゴシック" pitchFamily="34" charset="-128"/>
            </a:endParaRPr>
          </a:p>
          <a:p>
            <a:r>
              <a:rPr lang="de-DE" altLang="fr-FR" sz="1600" dirty="0" err="1">
                <a:ea typeface="ＭＳ Ｐゴシック" pitchFamily="34" charset="-128"/>
              </a:rPr>
              <a:t>Taskforce</a:t>
            </a:r>
            <a:r>
              <a:rPr lang="de-DE" altLang="fr-FR" sz="1600" dirty="0">
                <a:ea typeface="ＭＳ Ｐゴシック" pitchFamily="34" charset="-128"/>
              </a:rPr>
              <a:t> </a:t>
            </a:r>
            <a:r>
              <a:rPr lang="de-DE" altLang="fr-FR" sz="1600" dirty="0" err="1">
                <a:ea typeface="ＭＳ Ｐゴシック" pitchFamily="34" charset="-128"/>
              </a:rPr>
              <a:t>full</a:t>
            </a:r>
            <a:r>
              <a:rPr lang="de-DE" altLang="fr-FR" sz="1600" dirty="0">
                <a:ea typeface="ＭＳ Ｐゴシック" pitchFamily="34" charset="-128"/>
              </a:rPr>
              <a:t> </a:t>
            </a:r>
            <a:r>
              <a:rPr lang="de-DE" altLang="fr-FR" sz="1600" dirty="0" err="1">
                <a:ea typeface="ＭＳ Ｐゴシック" pitchFamily="34" charset="-128"/>
              </a:rPr>
              <a:t>meeting</a:t>
            </a:r>
            <a:r>
              <a:rPr lang="de-DE" altLang="fr-FR" sz="1600" dirty="0">
                <a:ea typeface="ＭＳ Ｐゴシック" pitchFamily="34" charset="-128"/>
              </a:rPr>
              <a:t> (</a:t>
            </a:r>
            <a:r>
              <a:rPr lang="de-DE" altLang="fr-FR" sz="1600" dirty="0" err="1">
                <a:ea typeface="ＭＳ Ｐゴシック" pitchFamily="34" charset="-128"/>
              </a:rPr>
              <a:t>January</a:t>
            </a:r>
            <a:r>
              <a:rPr lang="de-DE" altLang="fr-FR" sz="1600" dirty="0">
                <a:ea typeface="ＭＳ Ｐゴシック" pitchFamily="34" charset="-128"/>
              </a:rPr>
              <a:t> 2015): </a:t>
            </a:r>
          </a:p>
          <a:p>
            <a:pPr lvl="1"/>
            <a:r>
              <a:rPr lang="de-DE" altLang="fr-FR" sz="1400" dirty="0" err="1">
                <a:ea typeface="ＭＳ Ｐゴシック" pitchFamily="34" charset="-128"/>
              </a:rPr>
              <a:t>Presentation</a:t>
            </a:r>
            <a:r>
              <a:rPr lang="de-DE" altLang="fr-FR" sz="1400" dirty="0">
                <a:ea typeface="ＭＳ Ｐゴシック" pitchFamily="34" charset="-128"/>
              </a:rPr>
              <a:t> </a:t>
            </a:r>
            <a:r>
              <a:rPr lang="de-DE" altLang="fr-FR" sz="1400" dirty="0" err="1">
                <a:ea typeface="ＭＳ Ｐゴシック" pitchFamily="34" charset="-128"/>
              </a:rPr>
              <a:t>of</a:t>
            </a:r>
            <a:r>
              <a:rPr lang="de-DE" altLang="fr-FR" sz="1400" dirty="0">
                <a:ea typeface="ＭＳ Ｐゴシック" pitchFamily="34" charset="-128"/>
              </a:rPr>
              <a:t> </a:t>
            </a:r>
            <a:r>
              <a:rPr lang="de-DE" altLang="fr-FR" sz="1400" dirty="0" err="1">
                <a:ea typeface="ＭＳ Ｐゴシック" pitchFamily="34" charset="-128"/>
              </a:rPr>
              <a:t>literature</a:t>
            </a:r>
            <a:r>
              <a:rPr lang="de-DE" altLang="fr-FR" sz="1400" dirty="0">
                <a:ea typeface="ＭＳ Ｐゴシック" pitchFamily="34" charset="-128"/>
              </a:rPr>
              <a:t> </a:t>
            </a:r>
            <a:r>
              <a:rPr lang="de-DE" altLang="fr-FR" sz="1400" dirty="0" err="1">
                <a:ea typeface="ＭＳ Ｐゴシック" pitchFamily="34" charset="-128"/>
              </a:rPr>
              <a:t>review</a:t>
            </a:r>
            <a:endParaRPr lang="de-DE" altLang="fr-FR" sz="1400" dirty="0">
              <a:ea typeface="ＭＳ Ｐゴシック" pitchFamily="34" charset="-128"/>
            </a:endParaRPr>
          </a:p>
          <a:p>
            <a:pPr lvl="1"/>
            <a:r>
              <a:rPr lang="de-DE" altLang="fr-FR" sz="1400" dirty="0" err="1">
                <a:ea typeface="ＭＳ Ｐゴシック" pitchFamily="34" charset="-128"/>
              </a:rPr>
              <a:t>Discussions</a:t>
            </a:r>
            <a:r>
              <a:rPr lang="de-DE" altLang="fr-FR" sz="1400" dirty="0">
                <a:ea typeface="ＭＳ Ｐゴシック" pitchFamily="34" charset="-128"/>
              </a:rPr>
              <a:t> </a:t>
            </a:r>
            <a:r>
              <a:rPr lang="de-DE" altLang="fr-FR" sz="1400" dirty="0" err="1">
                <a:ea typeface="ＭＳ Ｐゴシック" pitchFamily="34" charset="-128"/>
              </a:rPr>
              <a:t>based</a:t>
            </a:r>
            <a:r>
              <a:rPr lang="de-DE" altLang="fr-FR" sz="1400" dirty="0">
                <a:ea typeface="ＭＳ Ｐゴシック" pitchFamily="34" charset="-128"/>
              </a:rPr>
              <a:t> on </a:t>
            </a:r>
            <a:r>
              <a:rPr lang="de-DE" altLang="fr-FR" sz="1400" dirty="0" err="1">
                <a:ea typeface="ＭＳ Ｐゴシック" pitchFamily="34" charset="-128"/>
              </a:rPr>
              <a:t>the</a:t>
            </a:r>
            <a:r>
              <a:rPr lang="de-DE" altLang="fr-FR" sz="1400" dirty="0">
                <a:ea typeface="ＭＳ Ｐゴシック" pitchFamily="34" charset="-128"/>
              </a:rPr>
              <a:t> 2010 </a:t>
            </a:r>
            <a:r>
              <a:rPr lang="de-DE" altLang="fr-FR" sz="1400" dirty="0" err="1">
                <a:ea typeface="ＭＳ Ｐゴシック" pitchFamily="34" charset="-128"/>
              </a:rPr>
              <a:t>recommendations</a:t>
            </a:r>
            <a:endParaRPr lang="de-DE" altLang="fr-FR" sz="1400" dirty="0">
              <a:ea typeface="ＭＳ Ｐゴシック" pitchFamily="34" charset="-128"/>
            </a:endParaRPr>
          </a:p>
          <a:p>
            <a:pPr lvl="1"/>
            <a:r>
              <a:rPr lang="de-DE" altLang="fr-FR" sz="1400" dirty="0">
                <a:ea typeface="ＭＳ Ｐゴシック" pitchFamily="34" charset="-128"/>
              </a:rPr>
              <a:t>Elaboration </a:t>
            </a:r>
            <a:r>
              <a:rPr lang="de-DE" altLang="fr-FR" sz="1400" dirty="0" err="1">
                <a:ea typeface="ＭＳ Ｐゴシック" pitchFamily="34" charset="-128"/>
              </a:rPr>
              <a:t>of</a:t>
            </a:r>
            <a:r>
              <a:rPr lang="de-DE" altLang="fr-FR" sz="1400" dirty="0">
                <a:ea typeface="ＭＳ Ｐゴシック" pitchFamily="34" charset="-128"/>
              </a:rPr>
              <a:t> </a:t>
            </a:r>
            <a:r>
              <a:rPr lang="de-DE" altLang="fr-FR" sz="1400" dirty="0" err="1">
                <a:ea typeface="ＭＳ Ｐゴシック" pitchFamily="34" charset="-128"/>
              </a:rPr>
              <a:t>updated</a:t>
            </a:r>
            <a:r>
              <a:rPr lang="de-DE" altLang="fr-FR" sz="1400" dirty="0">
                <a:ea typeface="ＭＳ Ｐゴシック" pitchFamily="34" charset="-128"/>
              </a:rPr>
              <a:t> </a:t>
            </a:r>
            <a:r>
              <a:rPr lang="de-DE" altLang="fr-FR" sz="1400" dirty="0" err="1">
                <a:ea typeface="ＭＳ Ｐゴシック" pitchFamily="34" charset="-128"/>
              </a:rPr>
              <a:t>recommendations</a:t>
            </a:r>
            <a:endParaRPr lang="de-DE" altLang="fr-FR" sz="1400" dirty="0">
              <a:ea typeface="ＭＳ Ｐゴシック" pitchFamily="34" charset="-128"/>
            </a:endParaRPr>
          </a:p>
          <a:p>
            <a:pPr lvl="1"/>
            <a:r>
              <a:rPr lang="de-DE" altLang="fr-FR" sz="1400" dirty="0">
                <a:ea typeface="ＭＳ Ｐゴシック" pitchFamily="34" charset="-128"/>
              </a:rPr>
              <a:t>Determination </a:t>
            </a:r>
            <a:r>
              <a:rPr lang="de-DE" altLang="fr-FR" sz="1400" dirty="0" err="1">
                <a:ea typeface="ＭＳ Ｐゴシック" pitchFamily="34" charset="-128"/>
              </a:rPr>
              <a:t>of</a:t>
            </a:r>
            <a:r>
              <a:rPr lang="de-DE" altLang="fr-FR" sz="1400" dirty="0">
                <a:ea typeface="ＭＳ Ｐゴシック" pitchFamily="34" charset="-128"/>
              </a:rPr>
              <a:t> </a:t>
            </a:r>
            <a:r>
              <a:rPr lang="de-DE" altLang="fr-FR" sz="1400" dirty="0" err="1">
                <a:ea typeface="ＭＳ Ｐゴシック" pitchFamily="34" charset="-128"/>
              </a:rPr>
              <a:t>level</a:t>
            </a:r>
            <a:r>
              <a:rPr lang="de-DE" altLang="fr-FR" sz="1400" dirty="0">
                <a:ea typeface="ＭＳ Ｐゴシック" pitchFamily="34" charset="-128"/>
              </a:rPr>
              <a:t> </a:t>
            </a:r>
            <a:r>
              <a:rPr lang="de-DE" altLang="fr-FR" sz="1400" dirty="0" err="1">
                <a:ea typeface="ＭＳ Ｐゴシック" pitchFamily="34" charset="-128"/>
              </a:rPr>
              <a:t>of</a:t>
            </a:r>
            <a:r>
              <a:rPr lang="de-DE" altLang="fr-FR" sz="1400" dirty="0">
                <a:ea typeface="ＭＳ Ｐゴシック" pitchFamily="34" charset="-128"/>
              </a:rPr>
              <a:t> </a:t>
            </a:r>
            <a:r>
              <a:rPr lang="de-DE" altLang="fr-FR" sz="1400" dirty="0" err="1">
                <a:ea typeface="ＭＳ Ｐゴシック" pitchFamily="34" charset="-128"/>
              </a:rPr>
              <a:t>strength</a:t>
            </a:r>
            <a:r>
              <a:rPr lang="de-DE" altLang="fr-FR" sz="1400" dirty="0">
                <a:ea typeface="ＭＳ Ｐゴシック" pitchFamily="34" charset="-128"/>
              </a:rPr>
              <a:t> </a:t>
            </a:r>
            <a:r>
              <a:rPr lang="de-DE" altLang="fr-FR" sz="1400" dirty="0" err="1">
                <a:ea typeface="ＭＳ Ｐゴシック" pitchFamily="34" charset="-128"/>
              </a:rPr>
              <a:t>and</a:t>
            </a:r>
            <a:r>
              <a:rPr lang="de-DE" altLang="fr-FR" sz="1400" dirty="0">
                <a:ea typeface="ＭＳ Ｐゴシック" pitchFamily="34" charset="-128"/>
              </a:rPr>
              <a:t> grade </a:t>
            </a:r>
            <a:r>
              <a:rPr lang="de-DE" altLang="fr-FR" sz="1400" dirty="0" err="1">
                <a:ea typeface="ＭＳ Ｐゴシック" pitchFamily="34" charset="-128"/>
              </a:rPr>
              <a:t>of</a:t>
            </a:r>
            <a:r>
              <a:rPr lang="de-DE" altLang="fr-FR" sz="1400" dirty="0">
                <a:ea typeface="ＭＳ Ｐゴシック" pitchFamily="34" charset="-128"/>
              </a:rPr>
              <a:t> </a:t>
            </a:r>
            <a:r>
              <a:rPr lang="de-DE" altLang="fr-FR" sz="1400" dirty="0" err="1">
                <a:ea typeface="ＭＳ Ｐゴシック" pitchFamily="34" charset="-128"/>
              </a:rPr>
              <a:t>recommendations</a:t>
            </a:r>
            <a:endParaRPr lang="de-DE" altLang="fr-FR" sz="1400" dirty="0">
              <a:ea typeface="ＭＳ Ｐゴシック" pitchFamily="34" charset="-128"/>
            </a:endParaRPr>
          </a:p>
          <a:p>
            <a:pPr lvl="1"/>
            <a:endParaRPr lang="de-DE" altLang="fr-FR" sz="1400" dirty="0">
              <a:ea typeface="ＭＳ Ｐゴシック" pitchFamily="34" charset="-128"/>
            </a:endParaRPr>
          </a:p>
          <a:p>
            <a:r>
              <a:rPr lang="de-DE" altLang="fr-FR" sz="1600" dirty="0" err="1">
                <a:ea typeface="ＭＳ Ｐゴシック" pitchFamily="34" charset="-128"/>
              </a:rPr>
              <a:t>Votes</a:t>
            </a:r>
            <a:r>
              <a:rPr lang="de-DE" altLang="fr-FR" sz="1600" dirty="0">
                <a:ea typeface="ＭＳ Ｐゴシック" pitchFamily="34" charset="-128"/>
              </a:rPr>
              <a:t> </a:t>
            </a:r>
            <a:r>
              <a:rPr lang="de-DE" altLang="fr-FR" sz="1600" dirty="0" err="1">
                <a:ea typeface="ＭＳ Ｐゴシック" pitchFamily="34" charset="-128"/>
              </a:rPr>
              <a:t>by</a:t>
            </a:r>
            <a:r>
              <a:rPr lang="de-DE" altLang="fr-FR" sz="1600" dirty="0">
                <a:ea typeface="ＭＳ Ｐゴシック" pitchFamily="34" charset="-128"/>
              </a:rPr>
              <a:t> email on </a:t>
            </a:r>
            <a:r>
              <a:rPr lang="de-DE" altLang="fr-FR" sz="1600" dirty="0" err="1">
                <a:ea typeface="ＭＳ Ｐゴシック" pitchFamily="34" charset="-128"/>
              </a:rPr>
              <a:t>level</a:t>
            </a:r>
            <a:r>
              <a:rPr lang="de-DE" altLang="fr-FR" sz="1600" dirty="0">
                <a:ea typeface="ＭＳ Ｐゴシック" pitchFamily="34" charset="-128"/>
              </a:rPr>
              <a:t> </a:t>
            </a:r>
            <a:r>
              <a:rPr lang="de-DE" altLang="fr-FR" sz="1600" dirty="0" err="1">
                <a:ea typeface="ＭＳ Ｐゴシック" pitchFamily="34" charset="-128"/>
              </a:rPr>
              <a:t>of</a:t>
            </a:r>
            <a:r>
              <a:rPr lang="de-DE" altLang="fr-FR" sz="1600" dirty="0">
                <a:ea typeface="ＭＳ Ｐゴシック" pitchFamily="34" charset="-128"/>
              </a:rPr>
              <a:t> </a:t>
            </a:r>
            <a:r>
              <a:rPr lang="de-DE" altLang="fr-FR" sz="1600" dirty="0" err="1">
                <a:ea typeface="ＭＳ Ｐゴシック" pitchFamily="34" charset="-128"/>
              </a:rPr>
              <a:t>agreement</a:t>
            </a:r>
            <a:r>
              <a:rPr lang="de-DE" altLang="fr-FR" sz="1600" dirty="0">
                <a:ea typeface="ＭＳ Ｐゴシック" pitchFamily="34" charset="-128"/>
              </a:rPr>
              <a:t> </a:t>
            </a:r>
            <a:r>
              <a:rPr lang="de-DE" altLang="fr-FR" sz="1600" dirty="0" err="1">
                <a:ea typeface="ＭＳ Ｐゴシック" pitchFamily="34" charset="-128"/>
              </a:rPr>
              <a:t>of</a:t>
            </a:r>
            <a:r>
              <a:rPr lang="de-DE" altLang="fr-FR" sz="1600" dirty="0">
                <a:ea typeface="ＭＳ Ｐゴシック" pitchFamily="34" charset="-128"/>
              </a:rPr>
              <a:t> Taskforce </a:t>
            </a:r>
            <a:r>
              <a:rPr lang="de-DE" altLang="fr-FR" sz="1600" dirty="0" err="1">
                <a:ea typeface="ＭＳ Ｐゴシック" pitchFamily="34" charset="-128"/>
              </a:rPr>
              <a:t>members</a:t>
            </a:r>
            <a:br>
              <a:rPr lang="de-DE" altLang="fr-FR" sz="1600" dirty="0">
                <a:ea typeface="ＭＳ Ｐゴシック" pitchFamily="34" charset="-128"/>
              </a:rPr>
            </a:br>
            <a:r>
              <a:rPr lang="de-DE" altLang="fr-FR" sz="1600" dirty="0">
                <a:ea typeface="ＭＳ Ｐゴシック" pitchFamily="34" charset="-128"/>
              </a:rPr>
              <a:t>(0-10 </a:t>
            </a:r>
            <a:r>
              <a:rPr lang="de-DE" altLang="fr-FR" sz="1600" dirty="0" err="1">
                <a:ea typeface="ＭＳ Ｐゴシック" pitchFamily="34" charset="-128"/>
              </a:rPr>
              <a:t>where</a:t>
            </a:r>
            <a:r>
              <a:rPr lang="de-DE" altLang="fr-FR" sz="1600" dirty="0">
                <a:ea typeface="ＭＳ Ｐゴシック" pitchFamily="34" charset="-128"/>
              </a:rPr>
              <a:t> 10 </a:t>
            </a:r>
            <a:r>
              <a:rPr lang="de-DE" altLang="fr-FR" sz="1600" dirty="0" err="1">
                <a:ea typeface="ＭＳ Ｐゴシック" pitchFamily="34" charset="-128"/>
              </a:rPr>
              <a:t>is</a:t>
            </a:r>
            <a:r>
              <a:rPr lang="de-DE" altLang="fr-FR" sz="1600" dirty="0">
                <a:ea typeface="ＭＳ Ｐゴシック" pitchFamily="34" charset="-128"/>
              </a:rPr>
              <a:t> </a:t>
            </a:r>
            <a:r>
              <a:rPr lang="de-DE" altLang="fr-FR" sz="1600" dirty="0" err="1">
                <a:ea typeface="ＭＳ Ｐゴシック" pitchFamily="34" charset="-128"/>
              </a:rPr>
              <a:t>full</a:t>
            </a:r>
            <a:r>
              <a:rPr lang="de-DE" altLang="fr-FR" sz="1600" dirty="0">
                <a:ea typeface="ＭＳ Ｐゴシック" pitchFamily="34" charset="-128"/>
              </a:rPr>
              <a:t> </a:t>
            </a:r>
            <a:r>
              <a:rPr lang="de-DE" altLang="fr-FR" sz="1600" dirty="0" err="1">
                <a:ea typeface="ＭＳ Ｐゴシック" pitchFamily="34" charset="-128"/>
              </a:rPr>
              <a:t>agreement</a:t>
            </a:r>
            <a:r>
              <a:rPr lang="de-DE" altLang="fr-FR" sz="1600" dirty="0">
                <a:ea typeface="ＭＳ Ｐゴシック" pitchFamily="34" charset="-128"/>
              </a:rPr>
              <a:t>)</a:t>
            </a:r>
          </a:p>
          <a:p>
            <a:endParaRPr lang="en-GB" sz="1050" dirty="0"/>
          </a:p>
        </p:txBody>
      </p:sp>
      <p:sp>
        <p:nvSpPr>
          <p:cNvPr id="9" name="Text Box 33"/>
          <p:cNvSpPr txBox="1">
            <a:spLocks noChangeArrowheads="1"/>
          </p:cNvSpPr>
          <p:nvPr/>
        </p:nvSpPr>
        <p:spPr bwMode="auto">
          <a:xfrm>
            <a:off x="6457950" y="6462713"/>
            <a:ext cx="233429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spcBef>
                <a:spcPct val="0"/>
              </a:spcBef>
              <a:buClrTx/>
              <a:buFontTx/>
              <a:buNone/>
            </a:pPr>
            <a:r>
              <a:rPr lang="en-GB" altLang="fr-FR" sz="1200" b="0" dirty="0">
                <a:solidFill>
                  <a:schemeClr val="accent2"/>
                </a:solidFill>
              </a:rPr>
              <a:t>O</a:t>
            </a:r>
            <a:r>
              <a:rPr lang="de-DE" altLang="fr-FR" sz="1200" b="0" dirty="0" err="1">
                <a:solidFill>
                  <a:schemeClr val="accent2"/>
                </a:solidFill>
              </a:rPr>
              <a:t>xford</a:t>
            </a:r>
            <a:r>
              <a:rPr lang="de-DE" altLang="fr-FR" sz="1200" b="0" dirty="0">
                <a:solidFill>
                  <a:schemeClr val="accent2"/>
                </a:solidFill>
              </a:rPr>
              <a:t> </a:t>
            </a:r>
            <a:r>
              <a:rPr lang="de-DE" altLang="fr-FR" sz="1200" b="0" dirty="0" err="1">
                <a:solidFill>
                  <a:schemeClr val="accent2"/>
                </a:solidFill>
              </a:rPr>
              <a:t>levels</a:t>
            </a:r>
            <a:r>
              <a:rPr lang="de-DE" altLang="fr-FR" sz="1200" b="0" dirty="0">
                <a:solidFill>
                  <a:schemeClr val="accent2"/>
                </a:solidFill>
              </a:rPr>
              <a:t> </a:t>
            </a:r>
            <a:r>
              <a:rPr lang="de-DE" altLang="fr-FR" sz="1200" b="0" dirty="0" err="1">
                <a:solidFill>
                  <a:schemeClr val="accent2"/>
                </a:solidFill>
              </a:rPr>
              <a:t>of</a:t>
            </a:r>
            <a:r>
              <a:rPr lang="de-DE" altLang="fr-FR" sz="1200" b="0" dirty="0">
                <a:solidFill>
                  <a:schemeClr val="accent2"/>
                </a:solidFill>
              </a:rPr>
              <a:t> </a:t>
            </a:r>
            <a:r>
              <a:rPr lang="de-DE" altLang="fr-FR" sz="1200" b="0" dirty="0" err="1">
                <a:solidFill>
                  <a:schemeClr val="accent2"/>
                </a:solidFill>
              </a:rPr>
              <a:t>evidence</a:t>
            </a:r>
            <a:r>
              <a:rPr lang="en-GB" altLang="fr-FR" sz="1200" b="0" dirty="0">
                <a:solidFill>
                  <a:schemeClr val="accent2"/>
                </a:solidFill>
              </a:rPr>
              <a:t>, 2009</a:t>
            </a:r>
            <a:endParaRPr lang="fr-FR" altLang="fr-FR" sz="1200" b="0" dirty="0">
              <a:solidFill>
                <a:schemeClr val="accent2"/>
              </a:solidFill>
            </a:endParaRPr>
          </a:p>
        </p:txBody>
      </p:sp>
    </p:spTree>
    <p:extLst>
      <p:ext uri="{BB962C8B-B14F-4D97-AF65-F5344CB8AC3E}">
        <p14:creationId xmlns:p14="http://schemas.microsoft.com/office/powerpoint/2010/main" val="916407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a:xfrm>
            <a:off x="0" y="485775"/>
            <a:ext cx="9144000" cy="1143000"/>
          </a:xfrm>
          <a:prstGeom prst="rect">
            <a:avLst/>
          </a:prstGeom>
        </p:spPr>
        <p:txBody>
          <a:bodyPr/>
          <a:lstStyle/>
          <a:p>
            <a:pPr eaLnBrk="1" hangingPunct="1"/>
            <a:r>
              <a:rPr lang="de-DE" altLang="fr-FR">
                <a:ea typeface="ＭＳ Ｐゴシック" pitchFamily="34" charset="-128"/>
              </a:rPr>
              <a:t>Systematic literature review</a:t>
            </a:r>
            <a:endParaRPr lang="de-AT" altLang="fr-FR">
              <a:ea typeface="ＭＳ Ｐゴシック" pitchFamily="34" charset="-128"/>
            </a:endParaRPr>
          </a:p>
        </p:txBody>
      </p:sp>
      <p:sp>
        <p:nvSpPr>
          <p:cNvPr id="24578" name="Rectangle 3"/>
          <p:cNvSpPr>
            <a:spLocks noGrp="1" noChangeArrowheads="1"/>
          </p:cNvSpPr>
          <p:nvPr>
            <p:ph type="body" idx="4294967295"/>
          </p:nvPr>
        </p:nvSpPr>
        <p:spPr>
          <a:xfrm>
            <a:off x="457200" y="1771650"/>
            <a:ext cx="8229600" cy="4525963"/>
          </a:xfrm>
          <a:prstGeom prst="rect">
            <a:avLst/>
          </a:prstGeom>
        </p:spPr>
        <p:txBody>
          <a:bodyPr/>
          <a:lstStyle/>
          <a:p>
            <a:pPr eaLnBrk="1" hangingPunct="1"/>
            <a:r>
              <a:rPr lang="de-DE" altLang="fr-FR" sz="1600" dirty="0" err="1">
                <a:ea typeface="ＭＳ Ｐゴシック" pitchFamily="34" charset="-128"/>
              </a:rPr>
              <a:t>Systematic</a:t>
            </a:r>
            <a:r>
              <a:rPr lang="de-DE" altLang="fr-FR" sz="1600" dirty="0">
                <a:ea typeface="ＭＳ Ｐゴシック" pitchFamily="34" charset="-128"/>
              </a:rPr>
              <a:t> </a:t>
            </a:r>
            <a:r>
              <a:rPr lang="de-DE" altLang="fr-FR" sz="1600" dirty="0" err="1">
                <a:ea typeface="ＭＳ Ｐゴシック" pitchFamily="34" charset="-128"/>
              </a:rPr>
              <a:t>literature</a:t>
            </a:r>
            <a:r>
              <a:rPr lang="de-DE" altLang="fr-FR" sz="1600" dirty="0">
                <a:ea typeface="ＭＳ Ｐゴシック" pitchFamily="34" charset="-128"/>
              </a:rPr>
              <a:t> </a:t>
            </a:r>
            <a:r>
              <a:rPr lang="de-DE" altLang="fr-FR" sz="1600" dirty="0" err="1">
                <a:ea typeface="ＭＳ Ｐゴシック" pitchFamily="34" charset="-128"/>
              </a:rPr>
              <a:t>review</a:t>
            </a:r>
            <a:r>
              <a:rPr lang="de-DE" altLang="fr-FR" sz="1600" dirty="0">
                <a:ea typeface="ＭＳ Ｐゴシック" pitchFamily="34" charset="-128"/>
              </a:rPr>
              <a:t> </a:t>
            </a:r>
            <a:r>
              <a:rPr lang="de-DE" altLang="fr-FR" sz="1600" dirty="0" err="1">
                <a:ea typeface="ＭＳ Ｐゴシック" pitchFamily="34" charset="-128"/>
              </a:rPr>
              <a:t>of</a:t>
            </a:r>
            <a:r>
              <a:rPr lang="de-DE" altLang="fr-FR" sz="1600" dirty="0">
                <a:ea typeface="ＭＳ Ｐゴシック" pitchFamily="34" charset="-128"/>
              </a:rPr>
              <a:t> </a:t>
            </a:r>
            <a:r>
              <a:rPr lang="de-DE" altLang="fr-FR" sz="1600" dirty="0" err="1">
                <a:ea typeface="ＭＳ Ｐゴシック" pitchFamily="34" charset="-128"/>
              </a:rPr>
              <a:t>drugs</a:t>
            </a:r>
            <a:r>
              <a:rPr lang="de-DE" altLang="fr-FR" sz="1600" dirty="0">
                <a:ea typeface="ＭＳ Ｐゴシック" pitchFamily="34" charset="-128"/>
              </a:rPr>
              <a:t> (2010-Dec. 2014, Sofia Ramiro):</a:t>
            </a:r>
          </a:p>
          <a:p>
            <a:pPr lvl="1" eaLnBrk="1" hangingPunct="1"/>
            <a:r>
              <a:rPr lang="de-DE" altLang="fr-FR" sz="1600" dirty="0">
                <a:ea typeface="ＭＳ Ｐゴシック" pitchFamily="34" charset="-128"/>
              </a:rPr>
              <a:t>NSAIDs, </a:t>
            </a:r>
            <a:r>
              <a:rPr lang="de-DE" altLang="fr-FR" sz="1600" dirty="0" err="1">
                <a:ea typeface="ＭＳ Ｐゴシック" pitchFamily="34" charset="-128"/>
              </a:rPr>
              <a:t>glucocorticoids</a:t>
            </a:r>
            <a:r>
              <a:rPr lang="de-DE" altLang="fr-FR" sz="1600" dirty="0">
                <a:ea typeface="ＭＳ Ｐゴシック" pitchFamily="34" charset="-128"/>
              </a:rPr>
              <a:t>, </a:t>
            </a:r>
            <a:r>
              <a:rPr lang="de-DE" altLang="fr-FR" sz="1600" dirty="0" err="1">
                <a:ea typeface="ＭＳ Ｐゴシック" pitchFamily="34" charset="-128"/>
              </a:rPr>
              <a:t>csDMARDs</a:t>
            </a:r>
            <a:r>
              <a:rPr lang="de-DE" altLang="fr-FR" sz="1600" dirty="0">
                <a:ea typeface="ＭＳ Ｐゴシック" pitchFamily="34" charset="-128"/>
              </a:rPr>
              <a:t>, </a:t>
            </a:r>
            <a:r>
              <a:rPr lang="de-DE" altLang="fr-FR" sz="1600" dirty="0" err="1">
                <a:ea typeface="ＭＳ Ｐゴシック" pitchFamily="34" charset="-128"/>
              </a:rPr>
              <a:t>bDMARDs</a:t>
            </a:r>
            <a:r>
              <a:rPr lang="de-DE" altLang="fr-FR" sz="1600" dirty="0">
                <a:ea typeface="ＭＳ Ｐゴシック" pitchFamily="34" charset="-128"/>
              </a:rPr>
              <a:t> </a:t>
            </a:r>
            <a:r>
              <a:rPr lang="de-DE" altLang="fr-FR" sz="1600" dirty="0" err="1">
                <a:ea typeface="ＭＳ Ｐゴシック" pitchFamily="34" charset="-128"/>
              </a:rPr>
              <a:t>including</a:t>
            </a:r>
            <a:r>
              <a:rPr lang="de-DE" altLang="fr-FR" sz="1600" dirty="0">
                <a:ea typeface="ＭＳ Ｐゴシック" pitchFamily="34" charset="-128"/>
              </a:rPr>
              <a:t> </a:t>
            </a:r>
            <a:r>
              <a:rPr lang="de-DE" altLang="fr-FR" sz="1600" dirty="0" err="1">
                <a:ea typeface="ＭＳ Ｐゴシック" pitchFamily="34" charset="-128"/>
              </a:rPr>
              <a:t>novel</a:t>
            </a:r>
            <a:r>
              <a:rPr lang="de-DE" altLang="fr-FR" sz="1600" dirty="0">
                <a:ea typeface="ＭＳ Ｐゴシック" pitchFamily="34" charset="-128"/>
              </a:rPr>
              <a:t> </a:t>
            </a:r>
            <a:r>
              <a:rPr lang="de-DE" altLang="fr-FR" sz="1600" dirty="0" err="1">
                <a:ea typeface="ＭＳ Ｐゴシック" pitchFamily="34" charset="-128"/>
              </a:rPr>
              <a:t>modes</a:t>
            </a:r>
            <a:r>
              <a:rPr lang="de-DE" altLang="fr-FR" sz="1600" dirty="0">
                <a:ea typeface="ＭＳ Ｐゴシック" pitchFamily="34" charset="-128"/>
              </a:rPr>
              <a:t> </a:t>
            </a:r>
            <a:r>
              <a:rPr lang="de-DE" altLang="fr-FR" sz="1600" dirty="0" err="1">
                <a:ea typeface="ＭＳ Ｐゴシック" pitchFamily="34" charset="-128"/>
              </a:rPr>
              <a:t>of</a:t>
            </a:r>
            <a:r>
              <a:rPr lang="de-DE" altLang="fr-FR" sz="1600" dirty="0">
                <a:ea typeface="ＭＳ Ｐゴシック" pitchFamily="34" charset="-128"/>
              </a:rPr>
              <a:t> </a:t>
            </a:r>
            <a:r>
              <a:rPr lang="de-DE" altLang="fr-FR" sz="1600" dirty="0" err="1">
                <a:ea typeface="ＭＳ Ｐゴシック" pitchFamily="34" charset="-128"/>
              </a:rPr>
              <a:t>action</a:t>
            </a:r>
            <a:r>
              <a:rPr lang="de-DE" altLang="fr-FR" sz="1600" dirty="0">
                <a:ea typeface="ＭＳ Ｐゴシック" pitchFamily="34" charset="-128"/>
              </a:rPr>
              <a:t> </a:t>
            </a:r>
            <a:r>
              <a:rPr lang="de-DE" altLang="fr-FR" sz="1600" dirty="0" err="1">
                <a:ea typeface="ＭＳ Ｐゴシック" pitchFamily="34" charset="-128"/>
              </a:rPr>
              <a:t>and</a:t>
            </a:r>
            <a:r>
              <a:rPr lang="de-DE" altLang="fr-FR" sz="1600" dirty="0">
                <a:ea typeface="ＭＳ Ｐゴシック" pitchFamily="34" charset="-128"/>
              </a:rPr>
              <a:t> </a:t>
            </a:r>
            <a:r>
              <a:rPr lang="de-DE" altLang="fr-FR" sz="1600" dirty="0" err="1">
                <a:ea typeface="ＭＳ Ｐゴシック" pitchFamily="34" charset="-128"/>
              </a:rPr>
              <a:t>biosimilars</a:t>
            </a:r>
            <a:r>
              <a:rPr lang="de-DE" altLang="fr-FR" sz="1600" dirty="0">
                <a:ea typeface="ＭＳ Ｐゴシック" pitchFamily="34" charset="-128"/>
              </a:rPr>
              <a:t>, </a:t>
            </a:r>
            <a:r>
              <a:rPr lang="de-DE" altLang="fr-FR" sz="1600" dirty="0" err="1">
                <a:ea typeface="ＭＳ Ｐゴシック" pitchFamily="34" charset="-128"/>
              </a:rPr>
              <a:t>tsDMARDs</a:t>
            </a:r>
            <a:endParaRPr lang="de-DE" altLang="fr-FR" sz="1600" dirty="0">
              <a:ea typeface="ＭＳ Ｐゴシック" pitchFamily="34" charset="-128"/>
            </a:endParaRPr>
          </a:p>
          <a:p>
            <a:pPr lvl="1" eaLnBrk="1" hangingPunct="1"/>
            <a:r>
              <a:rPr lang="de-DE" altLang="fr-FR" sz="1600" dirty="0" err="1">
                <a:ea typeface="ＭＳ Ｐゴシック" pitchFamily="34" charset="-128"/>
              </a:rPr>
              <a:t>Randomised</a:t>
            </a:r>
            <a:r>
              <a:rPr lang="de-DE" altLang="fr-FR" sz="1600" dirty="0">
                <a:ea typeface="ＭＳ Ｐゴシック" pitchFamily="34" charset="-128"/>
              </a:rPr>
              <a:t> </a:t>
            </a:r>
            <a:r>
              <a:rPr lang="de-DE" altLang="fr-FR" sz="1600" dirty="0" err="1">
                <a:ea typeface="ＭＳ Ｐゴシック" pitchFamily="34" charset="-128"/>
              </a:rPr>
              <a:t>controlled</a:t>
            </a:r>
            <a:r>
              <a:rPr lang="de-DE" altLang="fr-FR" sz="1600" dirty="0">
                <a:ea typeface="ＭＳ Ｐゴシック" pitchFamily="34" charset="-128"/>
              </a:rPr>
              <a:t> </a:t>
            </a:r>
            <a:r>
              <a:rPr lang="de-DE" altLang="fr-FR" sz="1600" dirty="0" err="1">
                <a:ea typeface="ＭＳ Ｐゴシック" pitchFamily="34" charset="-128"/>
              </a:rPr>
              <a:t>trials</a:t>
            </a:r>
            <a:endParaRPr lang="de-DE" altLang="fr-FR" sz="1600" dirty="0">
              <a:ea typeface="ＭＳ Ｐゴシック" pitchFamily="34" charset="-128"/>
            </a:endParaRPr>
          </a:p>
          <a:p>
            <a:pPr lvl="1" eaLnBrk="1" hangingPunct="1"/>
            <a:r>
              <a:rPr lang="de-DE" altLang="fr-FR" sz="1600" dirty="0" err="1">
                <a:ea typeface="ＭＳ Ｐゴシック" pitchFamily="34" charset="-128"/>
              </a:rPr>
              <a:t>Efficacy</a:t>
            </a:r>
            <a:r>
              <a:rPr lang="de-DE" altLang="fr-FR" sz="1600" dirty="0">
                <a:ea typeface="ＭＳ Ｐゴシック" pitchFamily="34" charset="-128"/>
              </a:rPr>
              <a:t> on all </a:t>
            </a:r>
            <a:r>
              <a:rPr lang="de-DE" altLang="fr-FR" sz="1600" dirty="0" err="1">
                <a:ea typeface="ＭＳ Ｐゴシック" pitchFamily="34" charset="-128"/>
              </a:rPr>
              <a:t>manifestations</a:t>
            </a:r>
            <a:r>
              <a:rPr lang="de-DE" altLang="fr-FR" sz="1600" dirty="0">
                <a:ea typeface="ＭＳ Ｐゴシック" pitchFamily="34" charset="-128"/>
              </a:rPr>
              <a:t> </a:t>
            </a:r>
            <a:r>
              <a:rPr lang="de-DE" altLang="fr-FR" sz="1600" dirty="0" err="1">
                <a:ea typeface="ＭＳ Ｐゴシック" pitchFamily="34" charset="-128"/>
              </a:rPr>
              <a:t>of</a:t>
            </a:r>
            <a:r>
              <a:rPr lang="de-DE" altLang="fr-FR" sz="1600" dirty="0">
                <a:ea typeface="ＭＳ Ｐゴシック" pitchFamily="34" charset="-128"/>
              </a:rPr>
              <a:t> PsA, </a:t>
            </a:r>
            <a:r>
              <a:rPr lang="de-DE" altLang="fr-FR" sz="1600" dirty="0" err="1">
                <a:ea typeface="ＭＳ Ｐゴシック" pitchFamily="34" charset="-128"/>
              </a:rPr>
              <a:t>safety</a:t>
            </a:r>
            <a:endParaRPr lang="de-DE" altLang="fr-FR" sz="1600" dirty="0">
              <a:ea typeface="ＭＳ Ｐゴシック" pitchFamily="34" charset="-128"/>
            </a:endParaRPr>
          </a:p>
          <a:p>
            <a:pPr eaLnBrk="1" hangingPunct="1"/>
            <a:r>
              <a:rPr lang="de-DE" altLang="fr-FR" sz="1600" dirty="0">
                <a:ea typeface="ＭＳ Ｐゴシック" pitchFamily="34" charset="-128"/>
              </a:rPr>
              <a:t>N </a:t>
            </a:r>
            <a:r>
              <a:rPr lang="de-DE" altLang="fr-FR" sz="1600" dirty="0" err="1">
                <a:ea typeface="ＭＳ Ｐゴシック" pitchFamily="34" charset="-128"/>
              </a:rPr>
              <a:t>articles</a:t>
            </a:r>
            <a:r>
              <a:rPr lang="de-DE" altLang="fr-FR" sz="1600" dirty="0">
                <a:ea typeface="ＭＳ Ｐゴシック" pitchFamily="34" charset="-128"/>
              </a:rPr>
              <a:t> </a:t>
            </a:r>
            <a:r>
              <a:rPr lang="de-DE" altLang="fr-FR" sz="1600" dirty="0" err="1">
                <a:ea typeface="ＭＳ Ｐゴシック" pitchFamily="34" charset="-128"/>
              </a:rPr>
              <a:t>or</a:t>
            </a:r>
            <a:r>
              <a:rPr lang="de-DE" altLang="fr-FR" sz="1600" dirty="0">
                <a:ea typeface="ＭＳ Ｐゴシック" pitchFamily="34" charset="-128"/>
              </a:rPr>
              <a:t> </a:t>
            </a:r>
            <a:r>
              <a:rPr lang="de-DE" altLang="fr-FR" sz="1600" dirty="0" err="1">
                <a:ea typeface="ＭＳ Ｐゴシック" pitchFamily="34" charset="-128"/>
              </a:rPr>
              <a:t>abstracts</a:t>
            </a:r>
            <a:r>
              <a:rPr lang="de-DE" altLang="fr-FR" sz="1600" dirty="0">
                <a:ea typeface="ＭＳ Ｐゴシック" pitchFamily="34" charset="-128"/>
              </a:rPr>
              <a:t> </a:t>
            </a:r>
            <a:r>
              <a:rPr lang="de-DE" altLang="fr-FR" sz="1600" dirty="0" err="1">
                <a:ea typeface="ＭＳ Ｐゴシック" pitchFamily="34" charset="-128"/>
              </a:rPr>
              <a:t>analysed</a:t>
            </a:r>
            <a:r>
              <a:rPr lang="de-DE" altLang="fr-FR" sz="1600" dirty="0">
                <a:ea typeface="ＭＳ Ｐゴシック" pitchFamily="34" charset="-128"/>
              </a:rPr>
              <a:t>:</a:t>
            </a:r>
          </a:p>
          <a:p>
            <a:pPr eaLnBrk="1" hangingPunct="1"/>
            <a:endParaRPr lang="de-DE" altLang="fr-FR" dirty="0">
              <a:ea typeface="ＭＳ Ｐゴシック" pitchFamily="34" charset="-128"/>
            </a:endParaRPr>
          </a:p>
        </p:txBody>
      </p:sp>
      <p:graphicFrame>
        <p:nvGraphicFramePr>
          <p:cNvPr id="9249" name="Group 33"/>
          <p:cNvGraphicFramePr>
            <a:graphicFrameLocks noGrp="1"/>
          </p:cNvGraphicFramePr>
          <p:nvPr>
            <p:extLst>
              <p:ext uri="{D42A27DB-BD31-4B8C-83A1-F6EECF244321}">
                <p14:modId xmlns:p14="http://schemas.microsoft.com/office/powerpoint/2010/main" val="510180283"/>
              </p:ext>
            </p:extLst>
          </p:nvPr>
        </p:nvGraphicFramePr>
        <p:xfrm>
          <a:off x="561975" y="3730625"/>
          <a:ext cx="7681913" cy="1466852"/>
        </p:xfrm>
        <a:graphic>
          <a:graphicData uri="http://schemas.openxmlformats.org/drawingml/2006/table">
            <a:tbl>
              <a:tblPr/>
              <a:tblGrid>
                <a:gridCol w="3009900">
                  <a:extLst>
                    <a:ext uri="{9D8B030D-6E8A-4147-A177-3AD203B41FA5}">
                      <a16:colId xmlns:a16="http://schemas.microsoft.com/office/drawing/2014/main" val="20000"/>
                    </a:ext>
                  </a:extLst>
                </a:gridCol>
                <a:gridCol w="495300">
                  <a:extLst>
                    <a:ext uri="{9D8B030D-6E8A-4147-A177-3AD203B41FA5}">
                      <a16:colId xmlns:a16="http://schemas.microsoft.com/office/drawing/2014/main" val="20001"/>
                    </a:ext>
                  </a:extLst>
                </a:gridCol>
                <a:gridCol w="3233738">
                  <a:extLst>
                    <a:ext uri="{9D8B030D-6E8A-4147-A177-3AD203B41FA5}">
                      <a16:colId xmlns:a16="http://schemas.microsoft.com/office/drawing/2014/main" val="20002"/>
                    </a:ext>
                  </a:extLst>
                </a:gridCol>
                <a:gridCol w="942975">
                  <a:extLst>
                    <a:ext uri="{9D8B030D-6E8A-4147-A177-3AD203B41FA5}">
                      <a16:colId xmlns:a16="http://schemas.microsoft.com/office/drawing/2014/main" val="20003"/>
                    </a:ext>
                  </a:extLst>
                </a:gridCol>
              </a:tblGrid>
              <a:tr h="366713">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de-DE" sz="1800" b="1" i="0" u="none" strike="noStrike" cap="none" normalizeH="0" baseline="0" dirty="0">
                          <a:ln>
                            <a:noFill/>
                          </a:ln>
                          <a:solidFill>
                            <a:schemeClr val="tx1"/>
                          </a:solidFill>
                          <a:effectLst/>
                          <a:latin typeface="Arial" charset="0"/>
                          <a:ea typeface="ＭＳ Ｐゴシック" charset="0"/>
                          <a:cs typeface="Arial" charset="0"/>
                        </a:rPr>
                        <a:t>NSAIDs, </a:t>
                      </a:r>
                      <a:r>
                        <a:rPr kumimoji="0" lang="de-DE" sz="1800" b="1" i="0" u="none" strike="noStrike" cap="none" normalizeH="0" baseline="0" dirty="0" err="1">
                          <a:ln>
                            <a:noFill/>
                          </a:ln>
                          <a:solidFill>
                            <a:schemeClr val="tx1"/>
                          </a:solidFill>
                          <a:effectLst/>
                          <a:latin typeface="Arial" charset="0"/>
                          <a:ea typeface="ＭＳ Ｐゴシック" charset="0"/>
                          <a:cs typeface="Arial" charset="0"/>
                        </a:rPr>
                        <a:t>glucocorticoids</a:t>
                      </a:r>
                      <a:endParaRPr kumimoji="0" lang="fr-FR" sz="1800" b="1" i="0" u="none" strike="noStrike" cap="none" normalizeH="0" baseline="0" dirty="0">
                        <a:ln>
                          <a:noFill/>
                        </a:ln>
                        <a:solidFill>
                          <a:schemeClr val="tx1"/>
                        </a:solidFill>
                        <a:effectLst/>
                        <a:latin typeface="Arial" charset="0"/>
                        <a:ea typeface="ＭＳ Ｐゴシック" charset="0"/>
                        <a:cs typeface="Arial" charset="0"/>
                      </a:endParaRPr>
                    </a:p>
                  </a:txBody>
                  <a:tcPr marT="45740" marB="4574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0" fontAlgn="base" latinLnBrk="0" hangingPunct="0">
                        <a:lnSpc>
                          <a:spcPct val="100000"/>
                        </a:lnSpc>
                        <a:spcBef>
                          <a:spcPct val="20000"/>
                        </a:spcBef>
                        <a:spcAft>
                          <a:spcPct val="0"/>
                        </a:spcAft>
                        <a:buClr>
                          <a:srgbClr val="FF3300"/>
                        </a:buClr>
                        <a:buSzTx/>
                        <a:buFontTx/>
                        <a:buNone/>
                        <a:tabLst/>
                      </a:pPr>
                      <a:r>
                        <a:rPr kumimoji="0" lang="fr-FR" sz="1800" b="1" i="0" u="none" strike="noStrike" cap="none" normalizeH="0" baseline="0">
                          <a:ln>
                            <a:noFill/>
                          </a:ln>
                          <a:solidFill>
                            <a:schemeClr val="tx1"/>
                          </a:solidFill>
                          <a:effectLst/>
                          <a:latin typeface="Arial" charset="0"/>
                          <a:ea typeface="ＭＳ Ｐゴシック" charset="0"/>
                          <a:cs typeface="Arial" charset="0"/>
                        </a:rPr>
                        <a:t>0</a:t>
                      </a:r>
                    </a:p>
                  </a:txBody>
                  <a:tcPr marT="45740" marB="457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de-DE" sz="1800" b="1" i="0" u="none" strike="noStrike" cap="none" normalizeH="0" baseline="0">
                          <a:ln>
                            <a:noFill/>
                          </a:ln>
                          <a:solidFill>
                            <a:schemeClr val="tx1"/>
                          </a:solidFill>
                          <a:effectLst/>
                          <a:latin typeface="Arial" charset="0"/>
                          <a:ea typeface="ＭＳ Ｐゴシック" charset="0"/>
                          <a:cs typeface="Arial" charset="0"/>
                        </a:rPr>
                        <a:t>TNFinhibitors</a:t>
                      </a:r>
                      <a:endParaRPr kumimoji="0" lang="fr-FR" sz="1800" b="1" i="0" u="none" strike="noStrike" cap="none" normalizeH="0" baseline="0">
                        <a:ln>
                          <a:noFill/>
                        </a:ln>
                        <a:solidFill>
                          <a:schemeClr val="tx1"/>
                        </a:solidFill>
                        <a:effectLst/>
                        <a:latin typeface="Arial" charset="0"/>
                        <a:ea typeface="ＭＳ Ｐゴシック" charset="0"/>
                        <a:cs typeface="Arial" charset="0"/>
                      </a:endParaRPr>
                    </a:p>
                  </a:txBody>
                  <a:tcPr marT="45740" marB="457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EDEF"/>
                    </a:solidFill>
                  </a:tcPr>
                </a:tc>
                <a:tc>
                  <a:txBody>
                    <a:bodyPr/>
                    <a:lstStyle/>
                    <a:p>
                      <a:pPr marL="0" marR="0" lvl="0" indent="0" algn="ctr" defTabSz="914400" rtl="0" eaLnBrk="0" fontAlgn="base" latinLnBrk="0" hangingPunct="0">
                        <a:lnSpc>
                          <a:spcPct val="100000"/>
                        </a:lnSpc>
                        <a:spcBef>
                          <a:spcPct val="20000"/>
                        </a:spcBef>
                        <a:spcAft>
                          <a:spcPct val="0"/>
                        </a:spcAft>
                        <a:buClr>
                          <a:srgbClr val="FF3300"/>
                        </a:buClr>
                        <a:buSzTx/>
                        <a:buFontTx/>
                        <a:buNone/>
                        <a:tabLst/>
                      </a:pPr>
                      <a:r>
                        <a:rPr kumimoji="0" lang="fr-FR" sz="1800" b="1" i="0" u="none" strike="noStrike" cap="none" normalizeH="0" baseline="0">
                          <a:ln>
                            <a:noFill/>
                          </a:ln>
                          <a:solidFill>
                            <a:schemeClr val="tx1"/>
                          </a:solidFill>
                          <a:effectLst/>
                          <a:latin typeface="Arial" charset="0"/>
                          <a:ea typeface="ＭＳ Ｐゴシック" charset="0"/>
                          <a:cs typeface="Arial" charset="0"/>
                        </a:rPr>
                        <a:t>19</a:t>
                      </a:r>
                    </a:p>
                  </a:txBody>
                  <a:tcPr marT="45740" marB="4574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EDEF"/>
                    </a:solidFill>
                  </a:tcPr>
                </a:tc>
                <a:extLst>
                  <a:ext uri="{0D108BD9-81ED-4DB2-BD59-A6C34878D82A}">
                    <a16:rowId xmlns:a16="http://schemas.microsoft.com/office/drawing/2014/main" val="10000"/>
                  </a:ext>
                </a:extLst>
              </a:tr>
              <a:tr h="366713">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de-DE" sz="1800" b="1" i="0" u="none" strike="noStrike" cap="none" normalizeH="0" baseline="0">
                          <a:ln>
                            <a:noFill/>
                          </a:ln>
                          <a:solidFill>
                            <a:schemeClr val="tx1"/>
                          </a:solidFill>
                          <a:effectLst/>
                          <a:latin typeface="Arial" charset="0"/>
                          <a:ea typeface="ＭＳ Ｐゴシック" charset="0"/>
                          <a:cs typeface="Arial" charset="0"/>
                        </a:rPr>
                        <a:t>Strategy trial</a:t>
                      </a:r>
                      <a:endParaRPr kumimoji="0" lang="fr-FR" sz="1800" b="1" i="0" u="none" strike="noStrike" cap="none" normalizeH="0" baseline="0">
                        <a:ln>
                          <a:noFill/>
                        </a:ln>
                        <a:solidFill>
                          <a:schemeClr val="tx1"/>
                        </a:solidFill>
                        <a:effectLst/>
                        <a:latin typeface="Arial" charset="0"/>
                        <a:ea typeface="ＭＳ Ｐゴシック" charset="0"/>
                        <a:cs typeface="Arial" charset="0"/>
                      </a:endParaRPr>
                    </a:p>
                  </a:txBody>
                  <a:tcPr marT="45740" marB="4574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0" fontAlgn="base" latinLnBrk="0" hangingPunct="0">
                        <a:lnSpc>
                          <a:spcPct val="100000"/>
                        </a:lnSpc>
                        <a:spcBef>
                          <a:spcPct val="20000"/>
                        </a:spcBef>
                        <a:spcAft>
                          <a:spcPct val="0"/>
                        </a:spcAft>
                        <a:buClr>
                          <a:srgbClr val="FF3300"/>
                        </a:buClr>
                        <a:buSzTx/>
                        <a:buFontTx/>
                        <a:buNone/>
                        <a:tabLst/>
                      </a:pPr>
                      <a:r>
                        <a:rPr kumimoji="0" lang="fr-FR" sz="1800" b="1" i="0" u="none" strike="noStrike" cap="none" normalizeH="0" baseline="0" dirty="0">
                          <a:ln>
                            <a:noFill/>
                          </a:ln>
                          <a:solidFill>
                            <a:schemeClr val="tx1"/>
                          </a:solidFill>
                          <a:effectLst/>
                          <a:latin typeface="Arial" charset="0"/>
                          <a:ea typeface="ＭＳ Ｐゴシック" charset="0"/>
                          <a:cs typeface="Arial" charset="0"/>
                        </a:rPr>
                        <a:t>1</a:t>
                      </a:r>
                    </a:p>
                  </a:txBody>
                  <a:tcPr marT="45740" marB="457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0" fontAlgn="base" latinLnBrk="0" hangingPunct="0">
                        <a:lnSpc>
                          <a:spcPct val="100000"/>
                        </a:lnSpc>
                        <a:spcBef>
                          <a:spcPct val="20000"/>
                        </a:spcBef>
                        <a:spcAft>
                          <a:spcPct val="0"/>
                        </a:spcAft>
                        <a:buClr>
                          <a:srgbClr val="FF3300"/>
                        </a:buClr>
                        <a:buSzTx/>
                        <a:buFontTx/>
                        <a:buNone/>
                        <a:tabLst/>
                      </a:pPr>
                      <a:r>
                        <a:rPr kumimoji="0" lang="fr-FR" sz="1800" b="1" i="0" u="none" strike="noStrike" cap="none" normalizeH="0" baseline="0">
                          <a:ln>
                            <a:noFill/>
                          </a:ln>
                          <a:solidFill>
                            <a:schemeClr val="tx1"/>
                          </a:solidFill>
                          <a:effectLst/>
                          <a:latin typeface="Arial" charset="0"/>
                          <a:ea typeface="ＭＳ Ｐゴシック" charset="0"/>
                          <a:cs typeface="Arial" charset="0"/>
                        </a:rPr>
                        <a:t>bDMARDs targeting IL12/23</a:t>
                      </a:r>
                    </a:p>
                  </a:txBody>
                  <a:tcPr marT="45740" marB="457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EDEF"/>
                    </a:solidFill>
                  </a:tcPr>
                </a:tc>
                <a:tc>
                  <a:txBody>
                    <a:bodyPr/>
                    <a:lstStyle/>
                    <a:p>
                      <a:pPr marL="0" marR="0" lvl="0" indent="0" algn="ctr" defTabSz="914400" rtl="0" eaLnBrk="0" fontAlgn="base" latinLnBrk="0" hangingPunct="0">
                        <a:lnSpc>
                          <a:spcPct val="100000"/>
                        </a:lnSpc>
                        <a:spcBef>
                          <a:spcPct val="20000"/>
                        </a:spcBef>
                        <a:spcAft>
                          <a:spcPct val="0"/>
                        </a:spcAft>
                        <a:buClr>
                          <a:srgbClr val="FF3300"/>
                        </a:buClr>
                        <a:buSzTx/>
                        <a:buFontTx/>
                        <a:buNone/>
                        <a:tabLst/>
                      </a:pPr>
                      <a:r>
                        <a:rPr kumimoji="0" lang="fr-FR" sz="1800" b="1" i="0" u="none" strike="noStrike" cap="none" normalizeH="0" baseline="0">
                          <a:ln>
                            <a:noFill/>
                          </a:ln>
                          <a:solidFill>
                            <a:schemeClr val="tx1"/>
                          </a:solidFill>
                          <a:effectLst/>
                          <a:latin typeface="Arial" charset="0"/>
                          <a:ea typeface="ＭＳ Ｐゴシック" charset="0"/>
                          <a:cs typeface="Arial" charset="0"/>
                        </a:rPr>
                        <a:t>4</a:t>
                      </a:r>
                    </a:p>
                  </a:txBody>
                  <a:tcPr marT="45740" marB="4574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EDEF"/>
                    </a:solidFill>
                  </a:tcPr>
                </a:tc>
                <a:extLst>
                  <a:ext uri="{0D108BD9-81ED-4DB2-BD59-A6C34878D82A}">
                    <a16:rowId xmlns:a16="http://schemas.microsoft.com/office/drawing/2014/main" val="10001"/>
                  </a:ext>
                </a:extLst>
              </a:tr>
              <a:tr h="366713">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de-DE" sz="1800" b="1" i="0" u="none" strike="noStrike" cap="none" normalizeH="0" baseline="0">
                          <a:ln>
                            <a:noFill/>
                          </a:ln>
                          <a:solidFill>
                            <a:schemeClr val="tx1"/>
                          </a:solidFill>
                          <a:effectLst/>
                          <a:latin typeface="Arial" charset="0"/>
                          <a:ea typeface="ＭＳ Ｐゴシック" charset="0"/>
                          <a:cs typeface="Arial" charset="0"/>
                        </a:rPr>
                        <a:t>csDMARDs</a:t>
                      </a:r>
                      <a:endParaRPr kumimoji="0" lang="fr-FR" sz="1800" b="1" i="0" u="none" strike="noStrike" cap="none" normalizeH="0" baseline="0">
                        <a:ln>
                          <a:noFill/>
                        </a:ln>
                        <a:solidFill>
                          <a:schemeClr val="tx1"/>
                        </a:solidFill>
                        <a:effectLst/>
                        <a:latin typeface="Arial" charset="0"/>
                        <a:ea typeface="ＭＳ Ｐゴシック" charset="0"/>
                        <a:cs typeface="Arial" charset="0"/>
                      </a:endParaRPr>
                    </a:p>
                  </a:txBody>
                  <a:tcPr marT="45740" marB="4574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0" fontAlgn="base" latinLnBrk="0" hangingPunct="0">
                        <a:lnSpc>
                          <a:spcPct val="100000"/>
                        </a:lnSpc>
                        <a:spcBef>
                          <a:spcPct val="20000"/>
                        </a:spcBef>
                        <a:spcAft>
                          <a:spcPct val="0"/>
                        </a:spcAft>
                        <a:buClr>
                          <a:srgbClr val="FF3300"/>
                        </a:buClr>
                        <a:buSzTx/>
                        <a:buFontTx/>
                        <a:buNone/>
                        <a:tabLst/>
                      </a:pPr>
                      <a:r>
                        <a:rPr kumimoji="0" lang="fr-FR" sz="1800" b="1" i="0" u="none" strike="noStrike" cap="none" normalizeH="0" baseline="0">
                          <a:ln>
                            <a:noFill/>
                          </a:ln>
                          <a:solidFill>
                            <a:schemeClr val="tx1"/>
                          </a:solidFill>
                          <a:effectLst/>
                          <a:latin typeface="Arial" charset="0"/>
                          <a:ea typeface="ＭＳ Ｐゴシック" charset="0"/>
                          <a:cs typeface="Arial" charset="0"/>
                        </a:rPr>
                        <a:t>3</a:t>
                      </a:r>
                    </a:p>
                  </a:txBody>
                  <a:tcPr marT="45740" marB="457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0" fontAlgn="base" latinLnBrk="0" hangingPunct="0">
                        <a:lnSpc>
                          <a:spcPct val="100000"/>
                        </a:lnSpc>
                        <a:spcBef>
                          <a:spcPct val="20000"/>
                        </a:spcBef>
                        <a:spcAft>
                          <a:spcPct val="0"/>
                        </a:spcAft>
                        <a:buClr>
                          <a:srgbClr val="FF3300"/>
                        </a:buClr>
                        <a:buSzTx/>
                        <a:buFontTx/>
                        <a:buNone/>
                        <a:tabLst/>
                      </a:pPr>
                      <a:r>
                        <a:rPr kumimoji="0" lang="fr-FR" sz="1800" b="1" i="0" u="none" strike="noStrike" cap="none" normalizeH="0" baseline="0">
                          <a:ln>
                            <a:noFill/>
                          </a:ln>
                          <a:solidFill>
                            <a:schemeClr val="tx1"/>
                          </a:solidFill>
                          <a:effectLst/>
                          <a:latin typeface="Arial" charset="0"/>
                          <a:ea typeface="ＭＳ Ｐゴシック" charset="0"/>
                          <a:cs typeface="Arial" charset="0"/>
                        </a:rPr>
                        <a:t>bDMARDs targeting IL17</a:t>
                      </a:r>
                    </a:p>
                  </a:txBody>
                  <a:tcPr marT="45740" marB="457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EDEF"/>
                    </a:solidFill>
                  </a:tcPr>
                </a:tc>
                <a:tc>
                  <a:txBody>
                    <a:bodyPr/>
                    <a:lstStyle/>
                    <a:p>
                      <a:pPr marL="0" marR="0" lvl="0" indent="0" algn="ctr" defTabSz="914400" rtl="0" eaLnBrk="0" fontAlgn="base" latinLnBrk="0" hangingPunct="0">
                        <a:lnSpc>
                          <a:spcPct val="100000"/>
                        </a:lnSpc>
                        <a:spcBef>
                          <a:spcPct val="20000"/>
                        </a:spcBef>
                        <a:spcAft>
                          <a:spcPct val="0"/>
                        </a:spcAft>
                        <a:buClr>
                          <a:srgbClr val="FF3300"/>
                        </a:buClr>
                        <a:buSzTx/>
                        <a:buFontTx/>
                        <a:buNone/>
                        <a:tabLst/>
                      </a:pPr>
                      <a:r>
                        <a:rPr kumimoji="0" lang="fr-FR" sz="1800" b="1" i="0" u="none" strike="noStrike" cap="none" normalizeH="0" baseline="0">
                          <a:ln>
                            <a:noFill/>
                          </a:ln>
                          <a:solidFill>
                            <a:schemeClr val="tx1"/>
                          </a:solidFill>
                          <a:effectLst/>
                          <a:latin typeface="Arial" charset="0"/>
                          <a:ea typeface="ＭＳ Ｐゴシック" charset="0"/>
                          <a:cs typeface="Arial" charset="0"/>
                        </a:rPr>
                        <a:t>5</a:t>
                      </a:r>
                    </a:p>
                  </a:txBody>
                  <a:tcPr marT="45740" marB="4574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EDEF"/>
                    </a:solidFill>
                  </a:tcPr>
                </a:tc>
                <a:extLst>
                  <a:ext uri="{0D108BD9-81ED-4DB2-BD59-A6C34878D82A}">
                    <a16:rowId xmlns:a16="http://schemas.microsoft.com/office/drawing/2014/main" val="10002"/>
                  </a:ext>
                </a:extLst>
              </a:tr>
              <a:tr h="366713">
                <a:tc>
                  <a:txBody>
                    <a:bodyPr/>
                    <a:lstStyle/>
                    <a:p>
                      <a:pPr marL="0" marR="0" lvl="0" indent="0" algn="ctr" defTabSz="914400" rtl="0" eaLnBrk="1" fontAlgn="base" latinLnBrk="0" hangingPunct="1">
                        <a:lnSpc>
                          <a:spcPct val="100000"/>
                        </a:lnSpc>
                        <a:spcBef>
                          <a:spcPct val="20000"/>
                        </a:spcBef>
                        <a:spcAft>
                          <a:spcPct val="0"/>
                        </a:spcAft>
                        <a:buClr>
                          <a:srgbClr val="FF3300"/>
                        </a:buClr>
                        <a:buSzTx/>
                        <a:buFontTx/>
                        <a:buNone/>
                        <a:tabLst/>
                      </a:pPr>
                      <a:r>
                        <a:rPr kumimoji="0" lang="fr-FR" sz="1800" b="1" i="0" u="none" strike="noStrike" cap="none" normalizeH="0" baseline="0">
                          <a:ln>
                            <a:noFill/>
                          </a:ln>
                          <a:solidFill>
                            <a:schemeClr val="tx1"/>
                          </a:solidFill>
                          <a:effectLst/>
                          <a:latin typeface="Arial" charset="0"/>
                          <a:ea typeface="ＭＳ Ｐゴシック" charset="0"/>
                          <a:cs typeface="Arial" charset="0"/>
                        </a:rPr>
                        <a:t>biosimilars</a:t>
                      </a:r>
                    </a:p>
                  </a:txBody>
                  <a:tcPr marT="45740" marB="4574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0" fontAlgn="base" latinLnBrk="0" hangingPunct="0">
                        <a:lnSpc>
                          <a:spcPct val="100000"/>
                        </a:lnSpc>
                        <a:spcBef>
                          <a:spcPct val="20000"/>
                        </a:spcBef>
                        <a:spcAft>
                          <a:spcPct val="0"/>
                        </a:spcAft>
                        <a:buClr>
                          <a:srgbClr val="FF3300"/>
                        </a:buClr>
                        <a:buSzTx/>
                        <a:buFontTx/>
                        <a:buNone/>
                        <a:tabLst/>
                      </a:pPr>
                      <a:r>
                        <a:rPr kumimoji="0" lang="fr-FR" sz="1800" b="1" i="0" u="none" strike="noStrike" cap="none" normalizeH="0" baseline="0" dirty="0">
                          <a:ln>
                            <a:noFill/>
                          </a:ln>
                          <a:solidFill>
                            <a:schemeClr val="tx1"/>
                          </a:solidFill>
                          <a:effectLst/>
                          <a:latin typeface="Arial" charset="0"/>
                          <a:ea typeface="ＭＳ Ｐゴシック" charset="0"/>
                          <a:cs typeface="Arial" charset="0"/>
                        </a:rPr>
                        <a:t>0</a:t>
                      </a:r>
                    </a:p>
                  </a:txBody>
                  <a:tcPr marT="45740" marB="457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5">
                        <a:lumMod val="90000"/>
                      </a:schemeClr>
                    </a:solidFill>
                  </a:tcPr>
                </a:tc>
                <a:tc>
                  <a:txBody>
                    <a:bodyPr/>
                    <a:lstStyle/>
                    <a:p>
                      <a:pPr marL="0" marR="0" lvl="0" indent="0" algn="ctr" defTabSz="914400" rtl="0" eaLnBrk="0" fontAlgn="base" latinLnBrk="0" hangingPunct="0">
                        <a:lnSpc>
                          <a:spcPct val="100000"/>
                        </a:lnSpc>
                        <a:spcBef>
                          <a:spcPct val="20000"/>
                        </a:spcBef>
                        <a:spcAft>
                          <a:spcPct val="0"/>
                        </a:spcAft>
                        <a:buClr>
                          <a:srgbClr val="FF3300"/>
                        </a:buClr>
                        <a:buSzTx/>
                        <a:buFontTx/>
                        <a:buNone/>
                        <a:tabLst/>
                      </a:pPr>
                      <a:r>
                        <a:rPr kumimoji="0" lang="fr-FR" sz="1800" b="1" i="0" u="none" strike="noStrike" cap="none" normalizeH="0" baseline="0">
                          <a:ln>
                            <a:noFill/>
                          </a:ln>
                          <a:solidFill>
                            <a:schemeClr val="tx1"/>
                          </a:solidFill>
                          <a:effectLst/>
                          <a:latin typeface="Arial" charset="0"/>
                          <a:ea typeface="ＭＳ Ｐゴシック" charset="0"/>
                          <a:cs typeface="Arial" charset="0"/>
                        </a:rPr>
                        <a:t>PDE4-inhibitor</a:t>
                      </a:r>
                    </a:p>
                  </a:txBody>
                  <a:tcPr marT="45740" marB="457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9EDEF"/>
                    </a:solidFill>
                  </a:tcPr>
                </a:tc>
                <a:tc>
                  <a:txBody>
                    <a:bodyPr/>
                    <a:lstStyle/>
                    <a:p>
                      <a:pPr marL="0" marR="0" lvl="0" indent="0" algn="ctr" defTabSz="914400" rtl="0" eaLnBrk="0" fontAlgn="base" latinLnBrk="0" hangingPunct="0">
                        <a:lnSpc>
                          <a:spcPct val="100000"/>
                        </a:lnSpc>
                        <a:spcBef>
                          <a:spcPct val="20000"/>
                        </a:spcBef>
                        <a:spcAft>
                          <a:spcPct val="0"/>
                        </a:spcAft>
                        <a:buClr>
                          <a:srgbClr val="FF3300"/>
                        </a:buClr>
                        <a:buSzTx/>
                        <a:buFontTx/>
                        <a:buNone/>
                        <a:tabLst/>
                      </a:pPr>
                      <a:r>
                        <a:rPr kumimoji="0" lang="fr-FR" sz="1800" b="1" i="0" u="none" strike="noStrike" cap="none" normalizeH="0" baseline="0" dirty="0">
                          <a:ln>
                            <a:noFill/>
                          </a:ln>
                          <a:solidFill>
                            <a:schemeClr val="tx1"/>
                          </a:solidFill>
                          <a:effectLst/>
                          <a:latin typeface="Arial" charset="0"/>
                          <a:ea typeface="ＭＳ Ｐゴシック" charset="0"/>
                          <a:cs typeface="Arial" charset="0"/>
                        </a:rPr>
                        <a:t>10</a:t>
                      </a:r>
                    </a:p>
                  </a:txBody>
                  <a:tcPr marT="45740" marB="4574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D9EDEF"/>
                    </a:solidFill>
                  </a:tcPr>
                </a:tc>
                <a:extLst>
                  <a:ext uri="{0D108BD9-81ED-4DB2-BD59-A6C34878D82A}">
                    <a16:rowId xmlns:a16="http://schemas.microsoft.com/office/drawing/2014/main" val="10003"/>
                  </a:ext>
                </a:extLst>
              </a:tr>
            </a:tbl>
          </a:graphicData>
        </a:graphic>
      </p:graphicFrame>
      <p:sp>
        <p:nvSpPr>
          <p:cNvPr id="6" name="Rectangle 5"/>
          <p:cNvSpPr>
            <a:spLocks noChangeArrowheads="1"/>
          </p:cNvSpPr>
          <p:nvPr/>
        </p:nvSpPr>
        <p:spPr bwMode="auto">
          <a:xfrm>
            <a:off x="5168978" y="6541107"/>
            <a:ext cx="3570209" cy="244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fontAlgn="base">
              <a:spcBef>
                <a:spcPct val="0"/>
              </a:spcBef>
              <a:spcAft>
                <a:spcPct val="0"/>
              </a:spcAft>
              <a:defRPr>
                <a:solidFill>
                  <a:schemeClr val="tx1"/>
                </a:solidFill>
                <a:latin typeface="Arial" pitchFamily="34" charset="0"/>
                <a:cs typeface="Arial" pitchFamily="34" charset="0"/>
              </a:defRPr>
            </a:lvl6pPr>
            <a:lvl7pPr marL="2971800" indent="-228600" fontAlgn="base">
              <a:spcBef>
                <a:spcPct val="0"/>
              </a:spcBef>
              <a:spcAft>
                <a:spcPct val="0"/>
              </a:spcAft>
              <a:defRPr>
                <a:solidFill>
                  <a:schemeClr val="tx1"/>
                </a:solidFill>
                <a:latin typeface="Arial" pitchFamily="34" charset="0"/>
                <a:cs typeface="Arial" pitchFamily="34" charset="0"/>
              </a:defRPr>
            </a:lvl7pPr>
            <a:lvl8pPr marL="3429000" indent="-228600" fontAlgn="base">
              <a:spcBef>
                <a:spcPct val="0"/>
              </a:spcBef>
              <a:spcAft>
                <a:spcPct val="0"/>
              </a:spcAft>
              <a:defRPr>
                <a:solidFill>
                  <a:schemeClr val="tx1"/>
                </a:solidFill>
                <a:latin typeface="Arial" pitchFamily="34" charset="0"/>
                <a:cs typeface="Arial" pitchFamily="34" charset="0"/>
              </a:defRPr>
            </a:lvl8pPr>
            <a:lvl9pPr marL="3886200" indent="-228600" fontAlgn="base">
              <a:spcBef>
                <a:spcPct val="0"/>
              </a:spcBef>
              <a:spcAft>
                <a:spcPct val="0"/>
              </a:spcAft>
              <a:defRPr>
                <a:solidFill>
                  <a:schemeClr val="tx1"/>
                </a:solidFill>
                <a:latin typeface="Arial" pitchFamily="34" charset="0"/>
                <a:cs typeface="Arial" pitchFamily="34" charset="0"/>
              </a:defRPr>
            </a:lvl9pPr>
          </a:lstStyle>
          <a:p>
            <a:r>
              <a:rPr lang="fr-FR" altLang="fr-FR" sz="1100" b="0" dirty="0">
                <a:latin typeface="+mn-lt"/>
              </a:rPr>
              <a:t>Gossec L, </a:t>
            </a:r>
            <a:r>
              <a:rPr lang="fr-FR" altLang="fr-FR" sz="1100" b="0" dirty="0" err="1">
                <a:latin typeface="+mn-lt"/>
              </a:rPr>
              <a:t>Smolen</a:t>
            </a:r>
            <a:r>
              <a:rPr lang="fr-FR" altLang="fr-FR" sz="1100" b="0" dirty="0">
                <a:latin typeface="+mn-lt"/>
              </a:rPr>
              <a:t> JS et al. </a:t>
            </a:r>
            <a:r>
              <a:rPr lang="fr-FR" altLang="fr-FR" sz="1100" b="0" i="1" dirty="0">
                <a:latin typeface="+mn-lt"/>
              </a:rPr>
              <a:t>Ann </a:t>
            </a:r>
            <a:r>
              <a:rPr lang="fr-FR" altLang="fr-FR" sz="1100" b="0" i="1" dirty="0" err="1">
                <a:latin typeface="+mn-lt"/>
              </a:rPr>
              <a:t>Rheum</a:t>
            </a:r>
            <a:r>
              <a:rPr lang="fr-FR" altLang="fr-FR" sz="1100" b="0" i="1" dirty="0">
                <a:latin typeface="+mn-lt"/>
              </a:rPr>
              <a:t> Dis </a:t>
            </a:r>
            <a:r>
              <a:rPr lang="fr-FR" altLang="fr-FR" sz="1100" b="0" dirty="0">
                <a:latin typeface="+mn-lt"/>
              </a:rPr>
              <a:t>2016;75:499–510</a:t>
            </a:r>
          </a:p>
        </p:txBody>
      </p:sp>
    </p:spTree>
    <p:extLst>
      <p:ext uri="{BB962C8B-B14F-4D97-AF65-F5344CB8AC3E}">
        <p14:creationId xmlns:p14="http://schemas.microsoft.com/office/powerpoint/2010/main" val="29804238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4578">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284164" y="1011489"/>
            <a:ext cx="8597898" cy="779759"/>
          </a:xfrm>
          <a:solidFill>
            <a:schemeClr val="accent1">
              <a:lumMod val="20000"/>
              <a:lumOff val="80000"/>
            </a:schemeClr>
          </a:solidFill>
          <a:ln w="15875">
            <a:solidFill>
              <a:srgbClr val="466488"/>
            </a:solidFill>
            <a:miter lim="800000"/>
            <a:headEnd/>
            <a:tailEnd/>
          </a:ln>
        </p:spPr>
        <p:txBody>
          <a:bodyPr>
            <a:normAutofit/>
          </a:bodyPr>
          <a:lstStyle/>
          <a:p>
            <a:pPr marL="457200" indent="-457200" eaLnBrk="1" hangingPunct="1">
              <a:lnSpc>
                <a:spcPct val="150000"/>
              </a:lnSpc>
              <a:buFont typeface="+mj-lt"/>
              <a:buAutoNum type="alphaLcPeriod"/>
            </a:pPr>
            <a:r>
              <a:rPr lang="en-GB" altLang="fr-FR" sz="1600" dirty="0">
                <a:solidFill>
                  <a:schemeClr val="accent1"/>
                </a:solidFill>
                <a:ea typeface="ＭＳ Ｐゴシック" pitchFamily="34" charset="-128"/>
              </a:rPr>
              <a:t>Psoriatic arthritis is a heterogeneous and potentially severe disease,  which may require multidisciplinary management.</a:t>
            </a:r>
            <a:endParaRPr lang="fr-FR" altLang="fr-FR" sz="1600" dirty="0">
              <a:solidFill>
                <a:schemeClr val="accent1"/>
              </a:solidFill>
              <a:ea typeface="ＭＳ Ｐゴシック" pitchFamily="34" charset="-128"/>
            </a:endParaRPr>
          </a:p>
        </p:txBody>
      </p:sp>
      <p:sp>
        <p:nvSpPr>
          <p:cNvPr id="3" name="Title 2"/>
          <p:cNvSpPr>
            <a:spLocks noGrp="1"/>
          </p:cNvSpPr>
          <p:nvPr>
            <p:ph type="title"/>
          </p:nvPr>
        </p:nvSpPr>
        <p:spPr>
          <a:xfrm>
            <a:off x="284162" y="504825"/>
            <a:ext cx="6203076" cy="403808"/>
          </a:xfrm>
        </p:spPr>
        <p:txBody>
          <a:bodyPr>
            <a:normAutofit/>
          </a:bodyPr>
          <a:lstStyle/>
          <a:p>
            <a:r>
              <a:rPr lang="en-US" altLang="fr-FR" sz="2000" b="1" dirty="0">
                <a:solidFill>
                  <a:srgbClr val="0070C0"/>
                </a:solidFill>
                <a:ea typeface="ＭＳ Ｐゴシック" pitchFamily="34" charset="-128"/>
              </a:rPr>
              <a:t>Five overarching principles</a:t>
            </a:r>
            <a:endParaRPr lang="en-US" sz="2000" b="1" dirty="0">
              <a:solidFill>
                <a:srgbClr val="0070C0"/>
              </a:solidFill>
            </a:endParaRPr>
          </a:p>
        </p:txBody>
      </p:sp>
      <p:sp>
        <p:nvSpPr>
          <p:cNvPr id="13317" name="Rectangle 3"/>
          <p:cNvSpPr>
            <a:spLocks noChangeArrowheads="1"/>
          </p:cNvSpPr>
          <p:nvPr/>
        </p:nvSpPr>
        <p:spPr bwMode="auto">
          <a:xfrm>
            <a:off x="284162" y="1867122"/>
            <a:ext cx="8597900" cy="985814"/>
          </a:xfrm>
          <a:prstGeom prst="rect">
            <a:avLst/>
          </a:prstGeom>
          <a:solidFill>
            <a:schemeClr val="accent1">
              <a:lumMod val="20000"/>
              <a:lumOff val="80000"/>
            </a:schemeClr>
          </a:solidFill>
          <a:ln w="15875">
            <a:solidFill>
              <a:schemeClr val="accent1"/>
            </a:solidFill>
            <a:miter lim="800000"/>
            <a:headEnd/>
            <a:tailEnd/>
          </a:ln>
        </p:spPr>
        <p:txBody>
          <a:bodyPr/>
          <a:lstStyle>
            <a:lvl1pPr marL="342900" indent="-342900" eaLnBrk="0" hangingPunct="0">
              <a:spcBef>
                <a:spcPct val="20000"/>
              </a:spcBef>
              <a:buClr>
                <a:srgbClr val="FF3300"/>
              </a:buClr>
              <a:buChar char="•"/>
              <a:defRPr sz="2400" b="1">
                <a:solidFill>
                  <a:schemeClr val="tx1"/>
                </a:solidFill>
                <a:latin typeface="Arial" pitchFamily="34" charset="0"/>
                <a:ea typeface="ＭＳ Ｐゴシック" pitchFamily="34" charset="-128"/>
                <a:cs typeface="Arial" pitchFamily="34" charset="0"/>
              </a:defRPr>
            </a:lvl1pPr>
            <a:lvl2pPr marL="742950" indent="-285750" eaLnBrk="0" hangingPunct="0">
              <a:spcBef>
                <a:spcPct val="20000"/>
              </a:spcBef>
              <a:buClr>
                <a:srgbClr val="FF3300"/>
              </a:buClr>
              <a:buChar char="–"/>
              <a:defRPr sz="2000" b="1">
                <a:solidFill>
                  <a:schemeClr val="tx1"/>
                </a:solidFill>
                <a:latin typeface="Arial" pitchFamily="34" charset="0"/>
                <a:ea typeface="ＭＳ Ｐゴシック" pitchFamily="34" charset="-128"/>
                <a:cs typeface="Arial" pitchFamily="34" charset="0"/>
              </a:defRPr>
            </a:lvl2pPr>
            <a:lvl3pPr marL="1143000" indent="-228600" eaLnBrk="0" hangingPunct="0">
              <a:spcBef>
                <a:spcPct val="20000"/>
              </a:spcBef>
              <a:buClr>
                <a:srgbClr val="FF3300"/>
              </a:buClr>
              <a:buChar char="•"/>
              <a:defRPr b="1">
                <a:solidFill>
                  <a:schemeClr val="tx1"/>
                </a:solidFill>
                <a:latin typeface="Arial" pitchFamily="34" charset="0"/>
                <a:ea typeface="ＭＳ Ｐゴシック" pitchFamily="34" charset="-128"/>
                <a:cs typeface="Arial" pitchFamily="34" charset="0"/>
              </a:defRPr>
            </a:lvl3pPr>
            <a:lvl4pPr marL="1600200" indent="-228600" eaLnBrk="0" hangingPunct="0">
              <a:spcBef>
                <a:spcPct val="20000"/>
              </a:spcBef>
              <a:buClr>
                <a:srgbClr val="FF3300"/>
              </a:buClr>
              <a:buChar char="–"/>
              <a:defRPr sz="1600" b="1">
                <a:solidFill>
                  <a:schemeClr val="tx1"/>
                </a:solidFill>
                <a:latin typeface="Arial" pitchFamily="34" charset="0"/>
                <a:ea typeface="ＭＳ Ｐゴシック" pitchFamily="34" charset="-128"/>
                <a:cs typeface="Arial" pitchFamily="34" charset="0"/>
              </a:defRPr>
            </a:lvl4pPr>
            <a:lvl5pPr marL="2057400" indent="-228600" eaLnBrk="0" hangingPunct="0">
              <a:spcBef>
                <a:spcPct val="20000"/>
              </a:spcBef>
              <a:buClr>
                <a:srgbClr val="FF3300"/>
              </a:buClr>
              <a:buChar char="»"/>
              <a:defRPr sz="1600" b="1">
                <a:solidFill>
                  <a:schemeClr val="tx1"/>
                </a:solidFill>
                <a:latin typeface="Arial" pitchFamily="34" charset="0"/>
                <a:ea typeface="ＭＳ Ｐゴシック" pitchFamily="34" charset="-128"/>
                <a:cs typeface="Arial" pitchFamily="34"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pitchFamily="34" charset="0"/>
                <a:ea typeface="ＭＳ Ｐゴシック" pitchFamily="34" charset="-128"/>
                <a:cs typeface="Arial" pitchFamily="34"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pitchFamily="34" charset="0"/>
                <a:ea typeface="ＭＳ Ｐゴシック" pitchFamily="34" charset="-128"/>
                <a:cs typeface="Arial" pitchFamily="34"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pitchFamily="34" charset="0"/>
                <a:ea typeface="ＭＳ Ｐゴシック" pitchFamily="34" charset="-128"/>
                <a:cs typeface="Arial" pitchFamily="34"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pitchFamily="34" charset="0"/>
                <a:ea typeface="ＭＳ Ｐゴシック" pitchFamily="34" charset="-128"/>
                <a:cs typeface="Arial" pitchFamily="34" charset="0"/>
              </a:defRPr>
            </a:lvl9pPr>
          </a:lstStyle>
          <a:p>
            <a:pPr marL="457200" indent="-457200" algn="l" eaLnBrk="1" hangingPunct="1">
              <a:lnSpc>
                <a:spcPct val="130000"/>
              </a:lnSpc>
              <a:buClrTx/>
              <a:buFont typeface="+mj-lt"/>
              <a:buAutoNum type="alphaLcPeriod" startAt="2"/>
            </a:pPr>
            <a:r>
              <a:rPr lang="en-GB" altLang="fr-FR" sz="1600" b="0" dirty="0">
                <a:solidFill>
                  <a:schemeClr val="accent1"/>
                </a:solidFill>
                <a:latin typeface="+mn-lt"/>
              </a:rPr>
              <a:t>Treatment of psoriatic arthritis patients should aim at the best care and must be based on a shared decision between the patient and the rheumatologist, considering efficacy, safety and costs. </a:t>
            </a:r>
            <a:endParaRPr lang="fr-FR" altLang="fr-FR" sz="1600" b="0" dirty="0">
              <a:solidFill>
                <a:schemeClr val="accent1"/>
              </a:solidFill>
              <a:latin typeface="+mn-lt"/>
            </a:endParaRPr>
          </a:p>
        </p:txBody>
      </p:sp>
      <p:graphicFrame>
        <p:nvGraphicFramePr>
          <p:cNvPr id="2" name="Objet 1"/>
          <p:cNvGraphicFramePr>
            <a:graphicFrameLocks noChangeAspect="1"/>
          </p:cNvGraphicFramePr>
          <p:nvPr>
            <p:extLst>
              <p:ext uri="{D42A27DB-BD31-4B8C-83A1-F6EECF244321}">
                <p14:modId xmlns:p14="http://schemas.microsoft.com/office/powerpoint/2010/main" val="3018106911"/>
              </p:ext>
            </p:extLst>
          </p:nvPr>
        </p:nvGraphicFramePr>
        <p:xfrm>
          <a:off x="3491880" y="6288826"/>
          <a:ext cx="1324845" cy="439046"/>
        </p:xfrm>
        <a:graphic>
          <a:graphicData uri="http://schemas.openxmlformats.org/presentationml/2006/ole">
            <mc:AlternateContent xmlns:mc="http://schemas.openxmlformats.org/markup-compatibility/2006">
              <mc:Choice xmlns:v="urn:schemas-microsoft-com:vml" Requires="v">
                <p:oleObj spid="_x0000_s3083" name="Bitmap" r:id="rId4" imgW="2580952" imgH="857143" progId="PBrush">
                  <p:embed/>
                </p:oleObj>
              </mc:Choice>
              <mc:Fallback>
                <p:oleObj name="Bitmap" r:id="rId4" imgW="2580952" imgH="857143" progId="PBrush">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91880" y="6288826"/>
                        <a:ext cx="1324845" cy="439046"/>
                      </a:xfrm>
                      <a:prstGeom prst="rect">
                        <a:avLst/>
                      </a:prstGeom>
                      <a:noFill/>
                      <a:ln>
                        <a:noFill/>
                      </a:ln>
                      <a:extLst/>
                    </p:spPr>
                  </p:pic>
                </p:oleObj>
              </mc:Fallback>
            </mc:AlternateContent>
          </a:graphicData>
        </a:graphic>
      </p:graphicFrame>
      <p:sp>
        <p:nvSpPr>
          <p:cNvPr id="8" name="Rectangle 5"/>
          <p:cNvSpPr>
            <a:spLocks noChangeArrowheads="1"/>
          </p:cNvSpPr>
          <p:nvPr/>
        </p:nvSpPr>
        <p:spPr bwMode="auto">
          <a:xfrm>
            <a:off x="5168978" y="6541107"/>
            <a:ext cx="3570209" cy="244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fontAlgn="base">
              <a:spcBef>
                <a:spcPct val="0"/>
              </a:spcBef>
              <a:spcAft>
                <a:spcPct val="0"/>
              </a:spcAft>
              <a:defRPr>
                <a:solidFill>
                  <a:schemeClr val="tx1"/>
                </a:solidFill>
                <a:latin typeface="Arial" pitchFamily="34" charset="0"/>
                <a:cs typeface="Arial" pitchFamily="34" charset="0"/>
              </a:defRPr>
            </a:lvl6pPr>
            <a:lvl7pPr marL="2971800" indent="-228600" fontAlgn="base">
              <a:spcBef>
                <a:spcPct val="0"/>
              </a:spcBef>
              <a:spcAft>
                <a:spcPct val="0"/>
              </a:spcAft>
              <a:defRPr>
                <a:solidFill>
                  <a:schemeClr val="tx1"/>
                </a:solidFill>
                <a:latin typeface="Arial" pitchFamily="34" charset="0"/>
                <a:cs typeface="Arial" pitchFamily="34" charset="0"/>
              </a:defRPr>
            </a:lvl7pPr>
            <a:lvl8pPr marL="3429000" indent="-228600" fontAlgn="base">
              <a:spcBef>
                <a:spcPct val="0"/>
              </a:spcBef>
              <a:spcAft>
                <a:spcPct val="0"/>
              </a:spcAft>
              <a:defRPr>
                <a:solidFill>
                  <a:schemeClr val="tx1"/>
                </a:solidFill>
                <a:latin typeface="Arial" pitchFamily="34" charset="0"/>
                <a:cs typeface="Arial" pitchFamily="34" charset="0"/>
              </a:defRPr>
            </a:lvl8pPr>
            <a:lvl9pPr marL="3886200" indent="-228600" fontAlgn="base">
              <a:spcBef>
                <a:spcPct val="0"/>
              </a:spcBef>
              <a:spcAft>
                <a:spcPct val="0"/>
              </a:spcAft>
              <a:defRPr>
                <a:solidFill>
                  <a:schemeClr val="tx1"/>
                </a:solidFill>
                <a:latin typeface="Arial" pitchFamily="34" charset="0"/>
                <a:cs typeface="Arial" pitchFamily="34" charset="0"/>
              </a:defRPr>
            </a:lvl9pPr>
          </a:lstStyle>
          <a:p>
            <a:r>
              <a:rPr lang="fr-FR" altLang="fr-FR" sz="1100" b="0" dirty="0">
                <a:latin typeface="+mn-lt"/>
              </a:rPr>
              <a:t>Gossec L, </a:t>
            </a:r>
            <a:r>
              <a:rPr lang="fr-FR" altLang="fr-FR" sz="1100" b="0" dirty="0" err="1">
                <a:latin typeface="+mn-lt"/>
              </a:rPr>
              <a:t>Smolen</a:t>
            </a:r>
            <a:r>
              <a:rPr lang="fr-FR" altLang="fr-FR" sz="1100" b="0" dirty="0">
                <a:latin typeface="+mn-lt"/>
              </a:rPr>
              <a:t> JS et al. </a:t>
            </a:r>
            <a:r>
              <a:rPr lang="fr-FR" altLang="fr-FR" sz="1100" b="0" i="1" dirty="0">
                <a:latin typeface="+mn-lt"/>
              </a:rPr>
              <a:t>Ann </a:t>
            </a:r>
            <a:r>
              <a:rPr lang="fr-FR" altLang="fr-FR" sz="1100" b="0" i="1" dirty="0" err="1">
                <a:latin typeface="+mn-lt"/>
              </a:rPr>
              <a:t>Rheum</a:t>
            </a:r>
            <a:r>
              <a:rPr lang="fr-FR" altLang="fr-FR" sz="1100" b="0" i="1" dirty="0">
                <a:latin typeface="+mn-lt"/>
              </a:rPr>
              <a:t> Dis </a:t>
            </a:r>
            <a:r>
              <a:rPr lang="fr-FR" altLang="fr-FR" sz="1100" b="0" dirty="0">
                <a:latin typeface="+mn-lt"/>
              </a:rPr>
              <a:t>2016;75:499–510</a:t>
            </a:r>
          </a:p>
        </p:txBody>
      </p:sp>
      <p:sp>
        <p:nvSpPr>
          <p:cNvPr id="9" name="Rectangle 3"/>
          <p:cNvSpPr txBox="1">
            <a:spLocks noChangeArrowheads="1"/>
          </p:cNvSpPr>
          <p:nvPr/>
        </p:nvSpPr>
        <p:spPr bwMode="gray">
          <a:xfrm>
            <a:off x="284162" y="2918726"/>
            <a:ext cx="8599488" cy="942322"/>
          </a:xfrm>
          <a:prstGeom prst="rect">
            <a:avLst/>
          </a:prstGeom>
          <a:solidFill>
            <a:schemeClr val="accent1">
              <a:lumMod val="20000"/>
              <a:lumOff val="80000"/>
            </a:schemeClr>
          </a:solidFill>
          <a:ln w="15875">
            <a:solidFill>
              <a:srgbClr val="466488"/>
            </a:solidFill>
            <a:miter lim="800000"/>
            <a:headEnd/>
            <a:tailEnd/>
          </a:ln>
          <a:extLst/>
        </p:spPr>
        <p:txBody>
          <a:bodyPr vert="horz" wrap="square" lIns="91440" tIns="45720" rIns="91440" bIns="45720" numCol="1" anchor="t" anchorCtr="0" compatLnSpc="1">
            <a:prstTxWarp prst="textNoShape">
              <a:avLst/>
            </a:prstTxWarp>
          </a:bodyPr>
          <a:lstStyle>
            <a:lvl1pPr algn="l" defTabSz="457200" rtl="0" fontAlgn="base">
              <a:lnSpc>
                <a:spcPts val="2400"/>
              </a:lnSpc>
              <a:spcBef>
                <a:spcPts val="1920"/>
              </a:spcBef>
              <a:spcAft>
                <a:spcPct val="0"/>
              </a:spcAft>
              <a:buFont typeface="Arial" charset="0"/>
              <a:defRPr sz="2200">
                <a:solidFill>
                  <a:srgbClr val="070605"/>
                </a:solidFill>
                <a:latin typeface="+mn-lt"/>
                <a:ea typeface="+mn-ea"/>
                <a:cs typeface="+mn-cs"/>
              </a:defRPr>
            </a:lvl1pPr>
            <a:lvl2pPr marL="457200" indent="-342900" algn="l" defTabSz="457200" rtl="0" fontAlgn="base">
              <a:lnSpc>
                <a:spcPts val="2400"/>
              </a:lnSpc>
              <a:spcBef>
                <a:spcPct val="40000"/>
              </a:spcBef>
              <a:spcAft>
                <a:spcPct val="0"/>
              </a:spcAft>
              <a:buFont typeface="Arial" pitchFamily="34" charset="0"/>
              <a:buChar char="•"/>
              <a:defRPr sz="2200">
                <a:solidFill>
                  <a:srgbClr val="070605"/>
                </a:solidFill>
                <a:latin typeface="+mn-lt"/>
                <a:cs typeface="+mn-cs"/>
              </a:defRPr>
            </a:lvl2pPr>
            <a:lvl3pPr marL="749300" indent="-228600" algn="l" defTabSz="457200" rtl="0" fontAlgn="base">
              <a:lnSpc>
                <a:spcPts val="2400"/>
              </a:lnSpc>
              <a:spcBef>
                <a:spcPct val="20000"/>
              </a:spcBef>
              <a:spcAft>
                <a:spcPct val="0"/>
              </a:spcAft>
              <a:buFont typeface="Arial" charset="0"/>
              <a:buChar char="–"/>
              <a:defRPr sz="2200">
                <a:solidFill>
                  <a:srgbClr val="070605"/>
                </a:solidFill>
                <a:latin typeface="+mn-lt"/>
                <a:cs typeface="+mn-cs"/>
              </a:defRPr>
            </a:lvl3pPr>
            <a:lvl4pPr marL="1143000" indent="-228600" algn="l" defTabSz="457200" rtl="0" fontAlgn="base">
              <a:lnSpc>
                <a:spcPts val="2400"/>
              </a:lnSpc>
              <a:spcBef>
                <a:spcPct val="10000"/>
              </a:spcBef>
              <a:spcAft>
                <a:spcPct val="0"/>
              </a:spcAft>
              <a:buFont typeface="Arial" charset="0"/>
              <a:buChar char="–"/>
              <a:defRPr sz="2200">
                <a:solidFill>
                  <a:srgbClr val="070605"/>
                </a:solidFill>
                <a:latin typeface="+mn-lt"/>
                <a:cs typeface="+mn-cs"/>
              </a:defRPr>
            </a:lvl4pPr>
            <a:lvl5pPr marL="1485900" indent="-228600" algn="l" defTabSz="457200" rtl="0" fontAlgn="base">
              <a:lnSpc>
                <a:spcPts val="2400"/>
              </a:lnSpc>
              <a:spcBef>
                <a:spcPct val="10000"/>
              </a:spcBef>
              <a:spcAft>
                <a:spcPct val="0"/>
              </a:spcAft>
              <a:buFont typeface="Arial" charset="0"/>
              <a:buChar char="–"/>
              <a:defRPr sz="2200">
                <a:solidFill>
                  <a:srgbClr val="070605"/>
                </a:solidFill>
                <a:latin typeface="+mn-lt"/>
                <a:cs typeface="+mn-cs"/>
              </a:defRPr>
            </a:lvl5pPr>
            <a:lvl6pPr marL="1943100" indent="-228600" algn="l" defTabSz="457200" rtl="0" fontAlgn="base">
              <a:spcBef>
                <a:spcPct val="10000"/>
              </a:spcBef>
              <a:spcAft>
                <a:spcPct val="0"/>
              </a:spcAft>
              <a:buFont typeface="Arial" charset="0"/>
              <a:buChar char="–"/>
              <a:defRPr>
                <a:solidFill>
                  <a:schemeClr val="tx1"/>
                </a:solidFill>
                <a:latin typeface="+mn-lt"/>
                <a:cs typeface="+mn-cs"/>
              </a:defRPr>
            </a:lvl6pPr>
            <a:lvl7pPr marL="2400300" indent="-228600" algn="l" defTabSz="457200" rtl="0" fontAlgn="base">
              <a:spcBef>
                <a:spcPct val="10000"/>
              </a:spcBef>
              <a:spcAft>
                <a:spcPct val="0"/>
              </a:spcAft>
              <a:buFont typeface="Arial" charset="0"/>
              <a:buChar char="–"/>
              <a:defRPr>
                <a:solidFill>
                  <a:schemeClr val="tx1"/>
                </a:solidFill>
                <a:latin typeface="+mn-lt"/>
                <a:cs typeface="+mn-cs"/>
              </a:defRPr>
            </a:lvl7pPr>
            <a:lvl8pPr marL="2857500" indent="-228600" algn="l" defTabSz="457200" rtl="0" fontAlgn="base">
              <a:spcBef>
                <a:spcPct val="10000"/>
              </a:spcBef>
              <a:spcAft>
                <a:spcPct val="0"/>
              </a:spcAft>
              <a:buFont typeface="Arial" charset="0"/>
              <a:buChar char="–"/>
              <a:defRPr>
                <a:solidFill>
                  <a:schemeClr val="tx1"/>
                </a:solidFill>
                <a:latin typeface="+mn-lt"/>
                <a:cs typeface="+mn-cs"/>
              </a:defRPr>
            </a:lvl8pPr>
            <a:lvl9pPr marL="3314700" indent="-228600" algn="l" defTabSz="457200" rtl="0" fontAlgn="base">
              <a:spcBef>
                <a:spcPct val="10000"/>
              </a:spcBef>
              <a:spcAft>
                <a:spcPct val="0"/>
              </a:spcAft>
              <a:buFont typeface="Arial" charset="0"/>
              <a:buChar char="–"/>
              <a:defRPr>
                <a:solidFill>
                  <a:schemeClr val="tx1"/>
                </a:solidFill>
                <a:latin typeface="+mn-lt"/>
                <a:cs typeface="+mn-cs"/>
              </a:defRPr>
            </a:lvl9pPr>
          </a:lstStyle>
          <a:p>
            <a:pPr marL="457200" indent="-457200">
              <a:lnSpc>
                <a:spcPct val="90000"/>
              </a:lnSpc>
              <a:buFont typeface="+mj-lt"/>
              <a:buAutoNum type="alphaLcPeriod" startAt="3"/>
            </a:pPr>
            <a:r>
              <a:rPr lang="en-GB" altLang="ja-JP" sz="1600" b="0" kern="0" dirty="0">
                <a:solidFill>
                  <a:schemeClr val="accent1"/>
                </a:solidFill>
                <a:ea typeface="ＭＳ Ｐゴシック" pitchFamily="34" charset="-128"/>
              </a:rPr>
              <a:t>Rheumatologists are the specialists who should primarily care for the musculoskeletal manifestations of patients with psoriatic arthritis;  in the presence of clinically significant skin involvement a rheumatologist and a dermatologist should collaborate in diagnosis and management</a:t>
            </a:r>
            <a:r>
              <a:rPr lang="fr-FR" altLang="ja-JP" sz="1600" b="0" kern="0" dirty="0">
                <a:solidFill>
                  <a:schemeClr val="accent1"/>
                </a:solidFill>
                <a:ea typeface="ＭＳ Ｐゴシック" pitchFamily="34" charset="-128"/>
              </a:rPr>
              <a:t>.</a:t>
            </a:r>
            <a:endParaRPr lang="fr-FR" altLang="fr-FR" sz="1600" b="0" kern="0" dirty="0">
              <a:solidFill>
                <a:schemeClr val="accent1"/>
              </a:solidFill>
              <a:ea typeface="ＭＳ Ｐゴシック" pitchFamily="34" charset="-128"/>
            </a:endParaRPr>
          </a:p>
        </p:txBody>
      </p:sp>
      <p:sp>
        <p:nvSpPr>
          <p:cNvPr id="10" name="Rectangle 3"/>
          <p:cNvSpPr>
            <a:spLocks noChangeArrowheads="1"/>
          </p:cNvSpPr>
          <p:nvPr/>
        </p:nvSpPr>
        <p:spPr bwMode="auto">
          <a:xfrm>
            <a:off x="282574" y="3927913"/>
            <a:ext cx="8599488" cy="1013255"/>
          </a:xfrm>
          <a:prstGeom prst="rect">
            <a:avLst/>
          </a:prstGeom>
          <a:solidFill>
            <a:schemeClr val="accent1">
              <a:lumMod val="20000"/>
              <a:lumOff val="80000"/>
            </a:schemeClr>
          </a:solidFill>
          <a:ln w="15875">
            <a:solidFill>
              <a:srgbClr val="466488"/>
            </a:solidFill>
            <a:miter lim="800000"/>
            <a:headEnd/>
            <a:tailEnd/>
          </a:ln>
        </p:spPr>
        <p:txBody>
          <a:bodyPr/>
          <a:lstStyle>
            <a:lvl1pPr marL="342900" indent="-342900" eaLnBrk="0" hangingPunct="0">
              <a:spcBef>
                <a:spcPct val="20000"/>
              </a:spcBef>
              <a:buClr>
                <a:srgbClr val="FF3300"/>
              </a:buClr>
              <a:buChar char="•"/>
              <a:defRPr sz="2400" b="1">
                <a:solidFill>
                  <a:schemeClr val="tx1"/>
                </a:solidFill>
                <a:latin typeface="Arial" pitchFamily="34" charset="0"/>
                <a:ea typeface="ＭＳ Ｐゴシック" pitchFamily="34" charset="-128"/>
                <a:cs typeface="Arial" pitchFamily="34" charset="0"/>
              </a:defRPr>
            </a:lvl1pPr>
            <a:lvl2pPr marL="742950" indent="-285750" eaLnBrk="0" hangingPunct="0">
              <a:spcBef>
                <a:spcPct val="20000"/>
              </a:spcBef>
              <a:buClr>
                <a:srgbClr val="FF3300"/>
              </a:buClr>
              <a:buChar char="–"/>
              <a:defRPr sz="2000" b="1">
                <a:solidFill>
                  <a:schemeClr val="tx1"/>
                </a:solidFill>
                <a:latin typeface="Arial" pitchFamily="34" charset="0"/>
                <a:ea typeface="ＭＳ Ｐゴシック" pitchFamily="34" charset="-128"/>
                <a:cs typeface="Arial" pitchFamily="34" charset="0"/>
              </a:defRPr>
            </a:lvl2pPr>
            <a:lvl3pPr marL="1143000" indent="-228600" eaLnBrk="0" hangingPunct="0">
              <a:spcBef>
                <a:spcPct val="20000"/>
              </a:spcBef>
              <a:buClr>
                <a:srgbClr val="FF3300"/>
              </a:buClr>
              <a:buChar char="•"/>
              <a:defRPr b="1">
                <a:solidFill>
                  <a:schemeClr val="tx1"/>
                </a:solidFill>
                <a:latin typeface="Arial" pitchFamily="34" charset="0"/>
                <a:ea typeface="ＭＳ Ｐゴシック" pitchFamily="34" charset="-128"/>
                <a:cs typeface="Arial" pitchFamily="34" charset="0"/>
              </a:defRPr>
            </a:lvl3pPr>
            <a:lvl4pPr marL="1600200" indent="-228600" eaLnBrk="0" hangingPunct="0">
              <a:spcBef>
                <a:spcPct val="20000"/>
              </a:spcBef>
              <a:buClr>
                <a:srgbClr val="FF3300"/>
              </a:buClr>
              <a:buChar char="–"/>
              <a:defRPr sz="1600" b="1">
                <a:solidFill>
                  <a:schemeClr val="tx1"/>
                </a:solidFill>
                <a:latin typeface="Arial" pitchFamily="34" charset="0"/>
                <a:ea typeface="ＭＳ Ｐゴシック" pitchFamily="34" charset="-128"/>
                <a:cs typeface="Arial" pitchFamily="34" charset="0"/>
              </a:defRPr>
            </a:lvl4pPr>
            <a:lvl5pPr marL="2057400" indent="-228600" eaLnBrk="0" hangingPunct="0">
              <a:spcBef>
                <a:spcPct val="20000"/>
              </a:spcBef>
              <a:buClr>
                <a:srgbClr val="FF3300"/>
              </a:buClr>
              <a:buChar char="»"/>
              <a:defRPr sz="1600" b="1">
                <a:solidFill>
                  <a:schemeClr val="tx1"/>
                </a:solidFill>
                <a:latin typeface="Arial" pitchFamily="34" charset="0"/>
                <a:ea typeface="ＭＳ Ｐゴシック" pitchFamily="34" charset="-128"/>
                <a:cs typeface="Arial" pitchFamily="34"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pitchFamily="34" charset="0"/>
                <a:ea typeface="ＭＳ Ｐゴシック" pitchFamily="34" charset="-128"/>
                <a:cs typeface="Arial" pitchFamily="34"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pitchFamily="34" charset="0"/>
                <a:ea typeface="ＭＳ Ｐゴシック" pitchFamily="34" charset="-128"/>
                <a:cs typeface="Arial" pitchFamily="34"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pitchFamily="34" charset="0"/>
                <a:ea typeface="ＭＳ Ｐゴシック" pitchFamily="34" charset="-128"/>
                <a:cs typeface="Arial" pitchFamily="34"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pitchFamily="34" charset="0"/>
                <a:ea typeface="ＭＳ Ｐゴシック" pitchFamily="34" charset="-128"/>
                <a:cs typeface="Arial" pitchFamily="34" charset="0"/>
              </a:defRPr>
            </a:lvl9pPr>
          </a:lstStyle>
          <a:p>
            <a:pPr marL="457200" indent="-457200" algn="l" eaLnBrk="1" hangingPunct="1">
              <a:buClrTx/>
              <a:buFont typeface="+mj-lt"/>
              <a:buAutoNum type="alphaLcPeriod" startAt="4"/>
            </a:pPr>
            <a:r>
              <a:rPr lang="en-GB" altLang="fr-FR" sz="1600" b="0" dirty="0">
                <a:solidFill>
                  <a:schemeClr val="accent1"/>
                </a:solidFill>
                <a:latin typeface="+mn-lt"/>
              </a:rPr>
              <a:t>The primary goal of treating patients with psoriatic arthritis is to maximise health-related quality of life, through control of symptoms, prevention of structural damage, normalisation of function and social participation;  abrogation of inflammation is an important component to achieve these goals.</a:t>
            </a:r>
            <a:r>
              <a:rPr lang="fr-FR" altLang="fr-FR" sz="1600" b="0" dirty="0">
                <a:solidFill>
                  <a:schemeClr val="accent1"/>
                </a:solidFill>
                <a:latin typeface="+mn-lt"/>
              </a:rPr>
              <a:t> </a:t>
            </a:r>
          </a:p>
        </p:txBody>
      </p:sp>
      <p:sp>
        <p:nvSpPr>
          <p:cNvPr id="11" name="Rectangle 3"/>
          <p:cNvSpPr txBox="1">
            <a:spLocks noChangeArrowheads="1"/>
          </p:cNvSpPr>
          <p:nvPr/>
        </p:nvSpPr>
        <p:spPr bwMode="gray">
          <a:xfrm>
            <a:off x="282574" y="5049473"/>
            <a:ext cx="8599488" cy="922702"/>
          </a:xfrm>
          <a:prstGeom prst="rect">
            <a:avLst/>
          </a:prstGeom>
          <a:solidFill>
            <a:schemeClr val="accent1">
              <a:lumMod val="20000"/>
              <a:lumOff val="80000"/>
            </a:schemeClr>
          </a:solidFill>
          <a:ln w="15875">
            <a:solidFill>
              <a:schemeClr val="tx2"/>
            </a:solidFill>
            <a:miter lim="800000"/>
            <a:headEnd/>
            <a:tailEnd/>
          </a:ln>
          <a:extLst/>
        </p:spPr>
        <p:txBody>
          <a:bodyPr vert="horz" wrap="square" lIns="91440" tIns="45720" rIns="91440" bIns="45720" numCol="1" anchor="t" anchorCtr="0" compatLnSpc="1">
            <a:prstTxWarp prst="textNoShape">
              <a:avLst/>
            </a:prstTxWarp>
          </a:bodyPr>
          <a:lstStyle>
            <a:lvl1pPr algn="l" defTabSz="457200" rtl="0" fontAlgn="base">
              <a:lnSpc>
                <a:spcPts val="2400"/>
              </a:lnSpc>
              <a:spcBef>
                <a:spcPts val="1920"/>
              </a:spcBef>
              <a:spcAft>
                <a:spcPct val="0"/>
              </a:spcAft>
              <a:buFont typeface="Arial" charset="0"/>
              <a:defRPr sz="2200">
                <a:solidFill>
                  <a:srgbClr val="070605"/>
                </a:solidFill>
                <a:latin typeface="+mn-lt"/>
                <a:ea typeface="+mn-ea"/>
                <a:cs typeface="+mn-cs"/>
              </a:defRPr>
            </a:lvl1pPr>
            <a:lvl2pPr marL="457200" indent="-342900" algn="l" defTabSz="457200" rtl="0" fontAlgn="base">
              <a:lnSpc>
                <a:spcPts val="2400"/>
              </a:lnSpc>
              <a:spcBef>
                <a:spcPct val="40000"/>
              </a:spcBef>
              <a:spcAft>
                <a:spcPct val="0"/>
              </a:spcAft>
              <a:buFont typeface="Arial" pitchFamily="34" charset="0"/>
              <a:buChar char="•"/>
              <a:defRPr sz="2200">
                <a:solidFill>
                  <a:srgbClr val="070605"/>
                </a:solidFill>
                <a:latin typeface="+mn-lt"/>
                <a:cs typeface="+mn-cs"/>
              </a:defRPr>
            </a:lvl2pPr>
            <a:lvl3pPr marL="749300" indent="-228600" algn="l" defTabSz="457200" rtl="0" fontAlgn="base">
              <a:lnSpc>
                <a:spcPts val="2400"/>
              </a:lnSpc>
              <a:spcBef>
                <a:spcPct val="20000"/>
              </a:spcBef>
              <a:spcAft>
                <a:spcPct val="0"/>
              </a:spcAft>
              <a:buFont typeface="Arial" charset="0"/>
              <a:buChar char="–"/>
              <a:defRPr sz="2200">
                <a:solidFill>
                  <a:srgbClr val="070605"/>
                </a:solidFill>
                <a:latin typeface="+mn-lt"/>
                <a:cs typeface="+mn-cs"/>
              </a:defRPr>
            </a:lvl3pPr>
            <a:lvl4pPr marL="1143000" indent="-228600" algn="l" defTabSz="457200" rtl="0" fontAlgn="base">
              <a:lnSpc>
                <a:spcPts val="2400"/>
              </a:lnSpc>
              <a:spcBef>
                <a:spcPct val="10000"/>
              </a:spcBef>
              <a:spcAft>
                <a:spcPct val="0"/>
              </a:spcAft>
              <a:buFont typeface="Arial" charset="0"/>
              <a:buChar char="–"/>
              <a:defRPr sz="2200">
                <a:solidFill>
                  <a:srgbClr val="070605"/>
                </a:solidFill>
                <a:latin typeface="+mn-lt"/>
                <a:cs typeface="+mn-cs"/>
              </a:defRPr>
            </a:lvl4pPr>
            <a:lvl5pPr marL="1485900" indent="-228600" algn="l" defTabSz="457200" rtl="0" fontAlgn="base">
              <a:lnSpc>
                <a:spcPts val="2400"/>
              </a:lnSpc>
              <a:spcBef>
                <a:spcPct val="10000"/>
              </a:spcBef>
              <a:spcAft>
                <a:spcPct val="0"/>
              </a:spcAft>
              <a:buFont typeface="Arial" charset="0"/>
              <a:buChar char="–"/>
              <a:defRPr sz="2200">
                <a:solidFill>
                  <a:srgbClr val="070605"/>
                </a:solidFill>
                <a:latin typeface="+mn-lt"/>
                <a:cs typeface="+mn-cs"/>
              </a:defRPr>
            </a:lvl5pPr>
            <a:lvl6pPr marL="1943100" indent="-228600" algn="l" defTabSz="457200" rtl="0" fontAlgn="base">
              <a:spcBef>
                <a:spcPct val="10000"/>
              </a:spcBef>
              <a:spcAft>
                <a:spcPct val="0"/>
              </a:spcAft>
              <a:buFont typeface="Arial" charset="0"/>
              <a:buChar char="–"/>
              <a:defRPr>
                <a:solidFill>
                  <a:schemeClr val="tx1"/>
                </a:solidFill>
                <a:latin typeface="+mn-lt"/>
                <a:cs typeface="+mn-cs"/>
              </a:defRPr>
            </a:lvl6pPr>
            <a:lvl7pPr marL="2400300" indent="-228600" algn="l" defTabSz="457200" rtl="0" fontAlgn="base">
              <a:spcBef>
                <a:spcPct val="10000"/>
              </a:spcBef>
              <a:spcAft>
                <a:spcPct val="0"/>
              </a:spcAft>
              <a:buFont typeface="Arial" charset="0"/>
              <a:buChar char="–"/>
              <a:defRPr>
                <a:solidFill>
                  <a:schemeClr val="tx1"/>
                </a:solidFill>
                <a:latin typeface="+mn-lt"/>
                <a:cs typeface="+mn-cs"/>
              </a:defRPr>
            </a:lvl7pPr>
            <a:lvl8pPr marL="2857500" indent="-228600" algn="l" defTabSz="457200" rtl="0" fontAlgn="base">
              <a:spcBef>
                <a:spcPct val="10000"/>
              </a:spcBef>
              <a:spcAft>
                <a:spcPct val="0"/>
              </a:spcAft>
              <a:buFont typeface="Arial" charset="0"/>
              <a:buChar char="–"/>
              <a:defRPr>
                <a:solidFill>
                  <a:schemeClr val="tx1"/>
                </a:solidFill>
                <a:latin typeface="+mn-lt"/>
                <a:cs typeface="+mn-cs"/>
              </a:defRPr>
            </a:lvl8pPr>
            <a:lvl9pPr marL="3314700" indent="-228600" algn="l" defTabSz="457200" rtl="0" fontAlgn="base">
              <a:spcBef>
                <a:spcPct val="10000"/>
              </a:spcBef>
              <a:spcAft>
                <a:spcPct val="0"/>
              </a:spcAft>
              <a:buFont typeface="Arial" charset="0"/>
              <a:buChar char="–"/>
              <a:defRPr>
                <a:solidFill>
                  <a:schemeClr val="tx1"/>
                </a:solidFill>
                <a:latin typeface="+mn-lt"/>
                <a:cs typeface="+mn-cs"/>
              </a:defRPr>
            </a:lvl9pPr>
          </a:lstStyle>
          <a:p>
            <a:pPr marL="457200" indent="-457200">
              <a:lnSpc>
                <a:spcPct val="120000"/>
              </a:lnSpc>
              <a:buFont typeface="+mj-lt"/>
              <a:buAutoNum type="alphaLcPeriod" startAt="5"/>
            </a:pPr>
            <a:r>
              <a:rPr lang="en-GB" altLang="fr-FR" sz="1600" b="0" dirty="0">
                <a:solidFill>
                  <a:schemeClr val="accent1"/>
                </a:solidFill>
                <a:ea typeface="ＭＳ Ｐゴシック" pitchFamily="34" charset="-128"/>
                <a:cs typeface="Arial" pitchFamily="34" charset="0"/>
              </a:rPr>
              <a:t>When managing patients with psoriatic arthritis, extra-articular manifestations, metabolic syndrome, cardiovascular disease and other co-morbidities should be taken into account.</a:t>
            </a:r>
            <a:r>
              <a:rPr lang="fr-FR" altLang="fr-FR" sz="1600" b="0" dirty="0">
                <a:solidFill>
                  <a:schemeClr val="accent1"/>
                </a:solidFill>
                <a:ea typeface="ＭＳ Ｐゴシック" pitchFamily="34" charset="-128"/>
                <a:cs typeface="Arial" pitchFamily="34" charset="0"/>
              </a:rPr>
              <a:t> </a:t>
            </a:r>
          </a:p>
        </p:txBody>
      </p:sp>
      <p:sp>
        <p:nvSpPr>
          <p:cNvPr id="4" name="ZoneTexte 3"/>
          <p:cNvSpPr txBox="1"/>
          <p:nvPr/>
        </p:nvSpPr>
        <p:spPr>
          <a:xfrm>
            <a:off x="0" y="0"/>
            <a:ext cx="7026282" cy="307777"/>
          </a:xfrm>
          <a:prstGeom prst="rect">
            <a:avLst/>
          </a:prstGeom>
          <a:noFill/>
        </p:spPr>
        <p:txBody>
          <a:bodyPr wrap="none" rtlCol="0">
            <a:spAutoFit/>
          </a:bodyPr>
          <a:lstStyle/>
          <a:p>
            <a:pPr lvl="0"/>
            <a:r>
              <a:rPr lang="en-US" altLang="fr-FR" b="1" kern="0" dirty="0">
                <a:solidFill>
                  <a:srgbClr val="0070C0"/>
                </a:solidFill>
                <a:latin typeface="Arial"/>
                <a:ea typeface="ＭＳ Ｐゴシック" pitchFamily="34" charset="-128"/>
              </a:rPr>
              <a:t>EULAR recommendations for the management of psoriatic arthritis: 2015 update</a:t>
            </a:r>
            <a:endParaRPr lang="fr-FR" dirty="0">
              <a:solidFill>
                <a:srgbClr val="0070C0"/>
              </a:solidFill>
            </a:endParaRPr>
          </a:p>
        </p:txBody>
      </p:sp>
    </p:spTree>
    <p:extLst>
      <p:ext uri="{BB962C8B-B14F-4D97-AF65-F5344CB8AC3E}">
        <p14:creationId xmlns:p14="http://schemas.microsoft.com/office/powerpoint/2010/main" val="25194916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76249" y="476249"/>
            <a:ext cx="8531345" cy="691173"/>
          </a:xfrm>
        </p:spPr>
        <p:txBody>
          <a:bodyPr>
            <a:normAutofit/>
          </a:bodyPr>
          <a:lstStyle/>
          <a:p>
            <a:r>
              <a:rPr lang="en-GB" sz="2400" b="1" dirty="0">
                <a:solidFill>
                  <a:srgbClr val="0070C0"/>
                </a:solidFill>
              </a:rPr>
              <a:t>Recommendations</a:t>
            </a:r>
            <a:endParaRPr lang="en-US" sz="2400" b="1" dirty="0">
              <a:solidFill>
                <a:srgbClr val="0070C0"/>
              </a:solidFill>
            </a:endParaRPr>
          </a:p>
        </p:txBody>
      </p:sp>
      <p:graphicFrame>
        <p:nvGraphicFramePr>
          <p:cNvPr id="8" name="Content Placeholder 3"/>
          <p:cNvGraphicFramePr>
            <a:graphicFrameLocks/>
          </p:cNvGraphicFramePr>
          <p:nvPr>
            <p:extLst>
              <p:ext uri="{D42A27DB-BD31-4B8C-83A1-F6EECF244321}">
                <p14:modId xmlns:p14="http://schemas.microsoft.com/office/powerpoint/2010/main" val="1080944367"/>
              </p:ext>
            </p:extLst>
          </p:nvPr>
        </p:nvGraphicFramePr>
        <p:xfrm>
          <a:off x="467544" y="1340767"/>
          <a:ext cx="8181156" cy="4498058"/>
        </p:xfrm>
        <a:graphic>
          <a:graphicData uri="http://schemas.openxmlformats.org/drawingml/2006/table">
            <a:tbl>
              <a:tblPr firstRow="1" bandRow="1">
                <a:tableStyleId>{5C22544A-7EE6-4342-B048-85BDC9FD1C3A}</a:tableStyleId>
              </a:tblPr>
              <a:tblGrid>
                <a:gridCol w="525504">
                  <a:extLst>
                    <a:ext uri="{9D8B030D-6E8A-4147-A177-3AD203B41FA5}">
                      <a16:colId xmlns:a16="http://schemas.microsoft.com/office/drawing/2014/main" val="20000"/>
                    </a:ext>
                  </a:extLst>
                </a:gridCol>
                <a:gridCol w="7655652">
                  <a:extLst>
                    <a:ext uri="{9D8B030D-6E8A-4147-A177-3AD203B41FA5}">
                      <a16:colId xmlns:a16="http://schemas.microsoft.com/office/drawing/2014/main" val="20001"/>
                    </a:ext>
                  </a:extLst>
                </a:gridCol>
              </a:tblGrid>
              <a:tr h="524216">
                <a:tc gridSpan="2">
                  <a:txBody>
                    <a:bodyPr/>
                    <a:lstStyle/>
                    <a:p>
                      <a:pPr marL="85725" marR="0" indent="0" algn="l" defTabSz="914400" rtl="0" eaLnBrk="1" fontAlgn="auto" latinLnBrk="0" hangingPunct="1">
                        <a:lnSpc>
                          <a:spcPct val="100000"/>
                        </a:lnSpc>
                        <a:spcBef>
                          <a:spcPts val="0"/>
                        </a:spcBef>
                        <a:spcAft>
                          <a:spcPts val="600"/>
                        </a:spcAft>
                        <a:buClrTx/>
                        <a:buSzTx/>
                        <a:buFontTx/>
                        <a:buNone/>
                        <a:tabLst/>
                        <a:defRPr/>
                      </a:pPr>
                      <a:r>
                        <a:rPr lang="en-GB" sz="2000" b="1" dirty="0">
                          <a:solidFill>
                            <a:srgbClr val="FFFFFF"/>
                          </a:solidFill>
                          <a:latin typeface="+mn-lt"/>
                          <a:cs typeface="Calibri" pitchFamily="34" charset="0"/>
                        </a:rPr>
                        <a:t>Recommendation</a:t>
                      </a:r>
                    </a:p>
                  </a:txBody>
                  <a:tcPr marL="0" marR="0" marT="72018" marB="72018">
                    <a:solidFill>
                      <a:srgbClr val="071D49"/>
                    </a:solidFill>
                  </a:tcPr>
                </a:tc>
                <a:tc hMerge="1">
                  <a:txBody>
                    <a:bodyPr/>
                    <a:lstStyle/>
                    <a:p>
                      <a:endParaRPr lang="en-GB"/>
                    </a:p>
                  </a:txBody>
                  <a:tcPr/>
                </a:tc>
                <a:extLst>
                  <a:ext uri="{0D108BD9-81ED-4DB2-BD59-A6C34878D82A}">
                    <a16:rowId xmlns:a16="http://schemas.microsoft.com/office/drawing/2014/main" val="10000"/>
                  </a:ext>
                </a:extLst>
              </a:tr>
              <a:tr h="737810">
                <a:tc>
                  <a:txBody>
                    <a:bodyPr/>
                    <a:lstStyle/>
                    <a:p>
                      <a:pPr algn="ctr">
                        <a:spcAft>
                          <a:spcPts val="600"/>
                        </a:spcAft>
                      </a:pPr>
                      <a:r>
                        <a:rPr lang="en-GB" sz="1600" b="0" dirty="0">
                          <a:solidFill>
                            <a:schemeClr val="accent1"/>
                          </a:solidFill>
                          <a:latin typeface="+mn-lt"/>
                          <a:cs typeface="Calibri" pitchFamily="34" charset="0"/>
                        </a:rPr>
                        <a:t>1</a:t>
                      </a:r>
                    </a:p>
                  </a:txBody>
                  <a:tcPr marL="0" marR="0" marT="72018" marB="72018"/>
                </a:tc>
                <a:tc>
                  <a:txBody>
                    <a:bodyPr/>
                    <a:lstStyle/>
                    <a:p>
                      <a:pPr marL="88900" marR="0" indent="0" algn="l" defTabSz="914400" rtl="0" eaLnBrk="1" fontAlgn="auto" latinLnBrk="0" hangingPunct="1">
                        <a:lnSpc>
                          <a:spcPct val="100000"/>
                        </a:lnSpc>
                        <a:spcBef>
                          <a:spcPts val="0"/>
                        </a:spcBef>
                        <a:spcAft>
                          <a:spcPts val="600"/>
                        </a:spcAft>
                        <a:buClrTx/>
                        <a:buSzTx/>
                        <a:buFontTx/>
                        <a:buNone/>
                        <a:tabLst/>
                        <a:defRPr/>
                      </a:pPr>
                      <a:r>
                        <a:rPr lang="en-US" altLang="en-US" sz="1600" b="0" dirty="0">
                          <a:solidFill>
                            <a:schemeClr val="accent1"/>
                          </a:solidFill>
                          <a:latin typeface="+mn-lt"/>
                        </a:rPr>
                        <a:t>Treatment should be aimed at reaching the target of remission or, alternatively, LDA or MDA, by regular monitoring and appropriate adjustment of therapy</a:t>
                      </a:r>
                      <a:r>
                        <a:rPr lang="fr-FR" altLang="en-US" sz="1600" b="0" baseline="30000" dirty="0">
                          <a:solidFill>
                            <a:schemeClr val="accent1"/>
                          </a:solidFill>
                          <a:latin typeface="+mn-lt"/>
                        </a:rPr>
                        <a:t> </a:t>
                      </a:r>
                    </a:p>
                  </a:txBody>
                  <a:tcPr marL="0" marR="0" marT="72018" marB="72018"/>
                </a:tc>
                <a:extLst>
                  <a:ext uri="{0D108BD9-81ED-4DB2-BD59-A6C34878D82A}">
                    <a16:rowId xmlns:a16="http://schemas.microsoft.com/office/drawing/2014/main" val="10001"/>
                  </a:ext>
                </a:extLst>
              </a:tr>
              <a:tr h="737810">
                <a:tc>
                  <a:txBody>
                    <a:bodyPr/>
                    <a:lstStyle/>
                    <a:p>
                      <a:pPr algn="ctr">
                        <a:spcAft>
                          <a:spcPts val="600"/>
                        </a:spcAft>
                      </a:pPr>
                      <a:r>
                        <a:rPr lang="en-GB" sz="1600" b="0" dirty="0">
                          <a:solidFill>
                            <a:schemeClr val="accent1"/>
                          </a:solidFill>
                          <a:latin typeface="+mn-lt"/>
                          <a:cs typeface="Calibri" pitchFamily="34" charset="0"/>
                        </a:rPr>
                        <a:t>2</a:t>
                      </a:r>
                    </a:p>
                  </a:txBody>
                  <a:tcPr marL="0" marR="0" marT="72018" marB="72018"/>
                </a:tc>
                <a:tc>
                  <a:txBody>
                    <a:bodyPr/>
                    <a:lstStyle/>
                    <a:p>
                      <a:pPr marL="88900" marR="0" indent="0" algn="l" defTabSz="914400" rtl="0" eaLnBrk="1" fontAlgn="auto" latinLnBrk="0" hangingPunct="1">
                        <a:lnSpc>
                          <a:spcPct val="100000"/>
                        </a:lnSpc>
                        <a:spcBef>
                          <a:spcPts val="0"/>
                        </a:spcBef>
                        <a:spcAft>
                          <a:spcPts val="600"/>
                        </a:spcAft>
                        <a:buClrTx/>
                        <a:buSzTx/>
                        <a:buFontTx/>
                        <a:buNone/>
                        <a:tabLst/>
                        <a:defRPr/>
                      </a:pPr>
                      <a:r>
                        <a:rPr lang="en-US" altLang="en-US" sz="1600" b="0" dirty="0">
                          <a:solidFill>
                            <a:schemeClr val="accent1"/>
                          </a:solidFill>
                          <a:latin typeface="+mn-lt"/>
                        </a:rPr>
                        <a:t>In patients with </a:t>
                      </a:r>
                      <a:r>
                        <a:rPr lang="en-US" altLang="en-US" sz="1600" b="0" dirty="0" err="1">
                          <a:solidFill>
                            <a:schemeClr val="accent1"/>
                          </a:solidFill>
                          <a:latin typeface="+mn-lt"/>
                        </a:rPr>
                        <a:t>PsA</a:t>
                      </a:r>
                      <a:r>
                        <a:rPr lang="en-US" altLang="en-US" sz="1600" b="0" dirty="0">
                          <a:solidFill>
                            <a:schemeClr val="accent1"/>
                          </a:solidFill>
                          <a:latin typeface="+mn-lt"/>
                        </a:rPr>
                        <a:t>, NSAIDs may be used to relieve musculoskeletal signs </a:t>
                      </a:r>
                      <a:br>
                        <a:rPr lang="en-US" altLang="en-US" sz="1600" b="0" dirty="0">
                          <a:solidFill>
                            <a:schemeClr val="accent1"/>
                          </a:solidFill>
                          <a:latin typeface="+mn-lt"/>
                        </a:rPr>
                      </a:br>
                      <a:r>
                        <a:rPr lang="en-US" altLang="en-US" sz="1600" b="0" dirty="0">
                          <a:solidFill>
                            <a:schemeClr val="accent1"/>
                          </a:solidFill>
                          <a:latin typeface="+mn-lt"/>
                        </a:rPr>
                        <a:t>and symptoms</a:t>
                      </a:r>
                      <a:endParaRPr lang="en-GB" sz="1600" b="0" dirty="0">
                        <a:solidFill>
                          <a:schemeClr val="accent1"/>
                        </a:solidFill>
                        <a:latin typeface="+mn-lt"/>
                        <a:cs typeface="Calibri" pitchFamily="34" charset="0"/>
                      </a:endParaRPr>
                    </a:p>
                  </a:txBody>
                  <a:tcPr marL="0" marR="0" marT="72018" marB="72018"/>
                </a:tc>
                <a:extLst>
                  <a:ext uri="{0D108BD9-81ED-4DB2-BD59-A6C34878D82A}">
                    <a16:rowId xmlns:a16="http://schemas.microsoft.com/office/drawing/2014/main" val="10002"/>
                  </a:ext>
                </a:extLst>
              </a:tr>
              <a:tr h="1022602">
                <a:tc>
                  <a:txBody>
                    <a:bodyPr/>
                    <a:lstStyle/>
                    <a:p>
                      <a:pPr algn="ctr">
                        <a:spcAft>
                          <a:spcPts val="600"/>
                        </a:spcAft>
                      </a:pPr>
                      <a:r>
                        <a:rPr lang="en-GB" sz="1600" b="0" dirty="0">
                          <a:solidFill>
                            <a:schemeClr val="accent1"/>
                          </a:solidFill>
                          <a:latin typeface="+mn-lt"/>
                          <a:cs typeface="Calibri" pitchFamily="34" charset="0"/>
                        </a:rPr>
                        <a:t>3</a:t>
                      </a:r>
                    </a:p>
                  </a:txBody>
                  <a:tcPr marL="0" marR="0" marT="72018" marB="72018"/>
                </a:tc>
                <a:tc>
                  <a:txBody>
                    <a:bodyPr/>
                    <a:lstStyle/>
                    <a:p>
                      <a:pPr marL="88900" marR="0" indent="0" algn="l" defTabSz="914400" rtl="0" eaLnBrk="1" fontAlgn="auto" latinLnBrk="0" hangingPunct="1">
                        <a:lnSpc>
                          <a:spcPct val="100000"/>
                        </a:lnSpc>
                        <a:spcBef>
                          <a:spcPts val="0"/>
                        </a:spcBef>
                        <a:spcAft>
                          <a:spcPts val="600"/>
                        </a:spcAft>
                        <a:buClrTx/>
                        <a:buSzTx/>
                        <a:buFontTx/>
                        <a:buNone/>
                        <a:tabLst/>
                        <a:defRPr/>
                      </a:pPr>
                      <a:r>
                        <a:rPr lang="en-US" altLang="en-US" sz="1600" b="0" dirty="0">
                          <a:solidFill>
                            <a:schemeClr val="accent1"/>
                          </a:solidFill>
                          <a:latin typeface="+mn-lt"/>
                        </a:rPr>
                        <a:t>In patients with peripheral arthritis, particularly those with many swollen joints, structural damage, high ESR/CRP and/or clinically relevant EAMs, </a:t>
                      </a:r>
                      <a:r>
                        <a:rPr lang="en-US" altLang="en-US" sz="1600" b="0" dirty="0" err="1">
                          <a:solidFill>
                            <a:schemeClr val="accent1"/>
                          </a:solidFill>
                          <a:latin typeface="+mn-lt"/>
                        </a:rPr>
                        <a:t>csDMARDs</a:t>
                      </a:r>
                      <a:r>
                        <a:rPr lang="en-US" altLang="en-US" sz="1600" b="0" dirty="0">
                          <a:solidFill>
                            <a:schemeClr val="accent1"/>
                          </a:solidFill>
                          <a:latin typeface="+mn-lt"/>
                        </a:rPr>
                        <a:t> should be considered, with MTX preferred in those with relevant skin involvement</a:t>
                      </a:r>
                      <a:endParaRPr lang="en-GB" altLang="en-US" sz="1600" b="0" baseline="30000" dirty="0">
                        <a:solidFill>
                          <a:schemeClr val="accent1"/>
                        </a:solidFill>
                        <a:latin typeface="+mn-lt"/>
                      </a:endParaRPr>
                    </a:p>
                  </a:txBody>
                  <a:tcPr marL="0" marR="0" marT="72018" marB="72018"/>
                </a:tc>
                <a:extLst>
                  <a:ext uri="{0D108BD9-81ED-4DB2-BD59-A6C34878D82A}">
                    <a16:rowId xmlns:a16="http://schemas.microsoft.com/office/drawing/2014/main" val="10003"/>
                  </a:ext>
                </a:extLst>
              </a:tr>
              <a:tr h="737810">
                <a:tc>
                  <a:txBody>
                    <a:bodyPr/>
                    <a:lstStyle/>
                    <a:p>
                      <a:pPr marL="0" indent="0" algn="ctr">
                        <a:spcAft>
                          <a:spcPts val="600"/>
                        </a:spcAft>
                      </a:pPr>
                      <a:r>
                        <a:rPr lang="en-GB" sz="1600" b="0" dirty="0">
                          <a:solidFill>
                            <a:schemeClr val="accent1"/>
                          </a:solidFill>
                          <a:latin typeface="+mn-lt"/>
                          <a:cs typeface="Calibri" pitchFamily="34" charset="0"/>
                        </a:rPr>
                        <a:t>4</a:t>
                      </a:r>
                    </a:p>
                  </a:txBody>
                  <a:tcPr marL="0" marR="0" marT="72018" marB="72018"/>
                </a:tc>
                <a:tc>
                  <a:txBody>
                    <a:bodyPr/>
                    <a:lstStyle/>
                    <a:p>
                      <a:pPr marL="90000" marR="0" indent="0" algn="l" defTabSz="914400" rtl="0" eaLnBrk="1" fontAlgn="auto" latinLnBrk="0" hangingPunct="1">
                        <a:lnSpc>
                          <a:spcPct val="100000"/>
                        </a:lnSpc>
                        <a:spcBef>
                          <a:spcPts val="0"/>
                        </a:spcBef>
                        <a:spcAft>
                          <a:spcPts val="600"/>
                        </a:spcAft>
                        <a:buClrTx/>
                        <a:buSzTx/>
                        <a:buFontTx/>
                        <a:buNone/>
                        <a:tabLst/>
                        <a:defRPr/>
                      </a:pPr>
                      <a:r>
                        <a:rPr lang="en-US" altLang="en-US" sz="1600" b="0" dirty="0">
                          <a:solidFill>
                            <a:schemeClr val="accent1"/>
                          </a:solidFill>
                          <a:latin typeface="+mn-lt"/>
                        </a:rPr>
                        <a:t>Local injections of glucocorticoids should be considered as adjunctive therapy in </a:t>
                      </a:r>
                      <a:r>
                        <a:rPr lang="en-US" altLang="en-US" sz="1600" b="0" dirty="0" err="1">
                          <a:solidFill>
                            <a:schemeClr val="accent1"/>
                          </a:solidFill>
                          <a:latin typeface="+mn-lt"/>
                        </a:rPr>
                        <a:t>PsA</a:t>
                      </a:r>
                      <a:r>
                        <a:rPr lang="en-US" altLang="en-US" sz="1600" b="0" dirty="0">
                          <a:solidFill>
                            <a:schemeClr val="accent1"/>
                          </a:solidFill>
                          <a:latin typeface="+mn-lt"/>
                        </a:rPr>
                        <a:t>; systemic glucocorticoids may be used with caution at the lowest effective dose</a:t>
                      </a:r>
                      <a:endParaRPr lang="en-GB" altLang="en-US" sz="1600" b="0" baseline="30000" dirty="0">
                        <a:solidFill>
                          <a:schemeClr val="accent1"/>
                        </a:solidFill>
                        <a:latin typeface="+mn-lt"/>
                      </a:endParaRPr>
                    </a:p>
                  </a:txBody>
                  <a:tcPr marL="0" marR="0" marT="72018" marB="72018"/>
                </a:tc>
                <a:extLst>
                  <a:ext uri="{0D108BD9-81ED-4DB2-BD59-A6C34878D82A}">
                    <a16:rowId xmlns:a16="http://schemas.microsoft.com/office/drawing/2014/main" val="10004"/>
                  </a:ext>
                </a:extLst>
              </a:tr>
              <a:tr h="737810">
                <a:tc>
                  <a:txBody>
                    <a:bodyPr/>
                    <a:lstStyle/>
                    <a:p>
                      <a:pPr marL="0" indent="0" algn="ctr">
                        <a:spcAft>
                          <a:spcPts val="600"/>
                        </a:spcAft>
                      </a:pPr>
                      <a:r>
                        <a:rPr lang="en-GB" sz="1600" b="0" dirty="0">
                          <a:solidFill>
                            <a:schemeClr val="accent1"/>
                          </a:solidFill>
                          <a:latin typeface="+mn-lt"/>
                          <a:cs typeface="Calibri" pitchFamily="34" charset="0"/>
                        </a:rPr>
                        <a:t>5</a:t>
                      </a:r>
                    </a:p>
                  </a:txBody>
                  <a:tcPr marL="0" marR="0" marT="72018" marB="72018"/>
                </a:tc>
                <a:tc>
                  <a:txBody>
                    <a:bodyPr/>
                    <a:lstStyle/>
                    <a:p>
                      <a:pPr marL="90000" marR="0" indent="0" algn="l" defTabSz="914400" rtl="0" eaLnBrk="1" fontAlgn="auto" latinLnBrk="0" hangingPunct="1">
                        <a:lnSpc>
                          <a:spcPct val="100000"/>
                        </a:lnSpc>
                        <a:spcBef>
                          <a:spcPts val="0"/>
                        </a:spcBef>
                        <a:spcAft>
                          <a:spcPts val="600"/>
                        </a:spcAft>
                        <a:buClrTx/>
                        <a:buSzTx/>
                        <a:buFontTx/>
                        <a:buNone/>
                        <a:tabLst/>
                        <a:defRPr/>
                      </a:pPr>
                      <a:r>
                        <a:rPr lang="en-GB" altLang="en-US" sz="1600" b="0" baseline="0" dirty="0">
                          <a:solidFill>
                            <a:schemeClr val="accent1"/>
                          </a:solidFill>
                          <a:latin typeface="+mn-lt"/>
                        </a:rPr>
                        <a:t>In patients with peripheral arthritis and an inadequate response to at least one </a:t>
                      </a:r>
                      <a:r>
                        <a:rPr lang="en-GB" altLang="en-US" sz="1600" b="0" baseline="0" dirty="0" err="1">
                          <a:solidFill>
                            <a:schemeClr val="accent1"/>
                          </a:solidFill>
                          <a:latin typeface="+mn-lt"/>
                        </a:rPr>
                        <a:t>csDMARD</a:t>
                      </a:r>
                      <a:r>
                        <a:rPr lang="en-GB" altLang="en-US" sz="1600" b="0" baseline="0" dirty="0">
                          <a:solidFill>
                            <a:schemeClr val="accent1"/>
                          </a:solidFill>
                          <a:latin typeface="+mn-lt"/>
                        </a:rPr>
                        <a:t>, therapy with a </a:t>
                      </a:r>
                      <a:r>
                        <a:rPr lang="en-GB" altLang="en-US" sz="1600" b="0" baseline="0" dirty="0" err="1">
                          <a:solidFill>
                            <a:schemeClr val="accent1"/>
                          </a:solidFill>
                          <a:latin typeface="+mn-lt"/>
                        </a:rPr>
                        <a:t>bDMARD</a:t>
                      </a:r>
                      <a:r>
                        <a:rPr lang="en-GB" altLang="en-US" sz="1600" b="0" baseline="0" dirty="0">
                          <a:solidFill>
                            <a:schemeClr val="accent1"/>
                          </a:solidFill>
                          <a:latin typeface="+mn-lt"/>
                        </a:rPr>
                        <a:t>, usually a TNF inhibitor, should be commenced</a:t>
                      </a:r>
                    </a:p>
                  </a:txBody>
                  <a:tcPr marL="0" marR="0" marT="72018" marB="72018"/>
                </a:tc>
                <a:extLst>
                  <a:ext uri="{0D108BD9-81ED-4DB2-BD59-A6C34878D82A}">
                    <a16:rowId xmlns:a16="http://schemas.microsoft.com/office/drawing/2014/main" val="10005"/>
                  </a:ext>
                </a:extLst>
              </a:tr>
            </a:tbl>
          </a:graphicData>
        </a:graphic>
      </p:graphicFrame>
      <p:sp>
        <p:nvSpPr>
          <p:cNvPr id="4" name="TextBox 3"/>
          <p:cNvSpPr txBox="1"/>
          <p:nvPr/>
        </p:nvSpPr>
        <p:spPr>
          <a:xfrm>
            <a:off x="222421" y="6141158"/>
            <a:ext cx="3163329" cy="397032"/>
          </a:xfrm>
          <a:prstGeom prst="rect">
            <a:avLst/>
          </a:prstGeom>
          <a:noFill/>
        </p:spPr>
        <p:txBody>
          <a:bodyPr wrap="square" rtlCol="0">
            <a:spAutoFit/>
          </a:bodyPr>
          <a:lstStyle/>
          <a:p>
            <a:pPr algn="l"/>
            <a:r>
              <a:rPr lang="de-CH" sz="1100" dirty="0"/>
              <a:t>LDA: Low disease activity; MDA: minimal disease activity; EAM: extra-articular manifestation</a:t>
            </a:r>
          </a:p>
        </p:txBody>
      </p:sp>
      <p:sp>
        <p:nvSpPr>
          <p:cNvPr id="7" name="ZoneTexte 6"/>
          <p:cNvSpPr txBox="1"/>
          <p:nvPr/>
        </p:nvSpPr>
        <p:spPr>
          <a:xfrm>
            <a:off x="107806" y="-1"/>
            <a:ext cx="9007594" cy="590931"/>
          </a:xfrm>
          <a:prstGeom prst="rect">
            <a:avLst/>
          </a:prstGeom>
          <a:noFill/>
        </p:spPr>
        <p:txBody>
          <a:bodyPr wrap="none" rtlCol="0">
            <a:spAutoFit/>
          </a:bodyPr>
          <a:lstStyle/>
          <a:p>
            <a:pPr lvl="0"/>
            <a:r>
              <a:rPr lang="en-US" altLang="fr-FR" b="1" kern="0" dirty="0">
                <a:solidFill>
                  <a:srgbClr val="0070C0"/>
                </a:solidFill>
                <a:latin typeface="Arial"/>
                <a:ea typeface="ＭＳ Ｐゴシック" pitchFamily="34" charset="-128"/>
              </a:rPr>
              <a:t>EULAR recommendations for the management of psoriatic arthritis: 2015 update</a:t>
            </a:r>
          </a:p>
          <a:p>
            <a:endParaRPr lang="fr-FR" dirty="0">
              <a:solidFill>
                <a:srgbClr val="0070C0"/>
              </a:solidFill>
            </a:endParaRPr>
          </a:p>
        </p:txBody>
      </p:sp>
      <p:graphicFrame>
        <p:nvGraphicFramePr>
          <p:cNvPr id="2" name="Objet 1"/>
          <p:cNvGraphicFramePr>
            <a:graphicFrameLocks noChangeAspect="1"/>
          </p:cNvGraphicFramePr>
          <p:nvPr>
            <p:extLst>
              <p:ext uri="{D42A27DB-BD31-4B8C-83A1-F6EECF244321}">
                <p14:modId xmlns:p14="http://schemas.microsoft.com/office/powerpoint/2010/main" val="1825420058"/>
              </p:ext>
            </p:extLst>
          </p:nvPr>
        </p:nvGraphicFramePr>
        <p:xfrm>
          <a:off x="3492500" y="6288088"/>
          <a:ext cx="1323975" cy="439737"/>
        </p:xfrm>
        <a:graphic>
          <a:graphicData uri="http://schemas.openxmlformats.org/presentationml/2006/ole">
            <mc:AlternateContent xmlns:mc="http://schemas.openxmlformats.org/markup-compatibility/2006">
              <mc:Choice xmlns:v="urn:schemas-microsoft-com:vml" Requires="v">
                <p:oleObj spid="_x0000_s4107" name="Bitmap" r:id="rId4" imgW="2580952" imgH="857143" progId="PBrush">
                  <p:embed/>
                </p:oleObj>
              </mc:Choice>
              <mc:Fallback>
                <p:oleObj name="Bitmap" r:id="rId4" imgW="2580952" imgH="857143" progId="PBrush">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92500" y="6288088"/>
                        <a:ext cx="1323975"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Rectangle 5"/>
          <p:cNvSpPr>
            <a:spLocks noChangeArrowheads="1"/>
          </p:cNvSpPr>
          <p:nvPr/>
        </p:nvSpPr>
        <p:spPr bwMode="auto">
          <a:xfrm>
            <a:off x="5168978" y="6541107"/>
            <a:ext cx="3570209" cy="244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fontAlgn="base">
              <a:spcBef>
                <a:spcPct val="0"/>
              </a:spcBef>
              <a:spcAft>
                <a:spcPct val="0"/>
              </a:spcAft>
              <a:defRPr>
                <a:solidFill>
                  <a:schemeClr val="tx1"/>
                </a:solidFill>
                <a:latin typeface="Arial" pitchFamily="34" charset="0"/>
                <a:cs typeface="Arial" pitchFamily="34" charset="0"/>
              </a:defRPr>
            </a:lvl6pPr>
            <a:lvl7pPr marL="2971800" indent="-228600" fontAlgn="base">
              <a:spcBef>
                <a:spcPct val="0"/>
              </a:spcBef>
              <a:spcAft>
                <a:spcPct val="0"/>
              </a:spcAft>
              <a:defRPr>
                <a:solidFill>
                  <a:schemeClr val="tx1"/>
                </a:solidFill>
                <a:latin typeface="Arial" pitchFamily="34" charset="0"/>
                <a:cs typeface="Arial" pitchFamily="34" charset="0"/>
              </a:defRPr>
            </a:lvl7pPr>
            <a:lvl8pPr marL="3429000" indent="-228600" fontAlgn="base">
              <a:spcBef>
                <a:spcPct val="0"/>
              </a:spcBef>
              <a:spcAft>
                <a:spcPct val="0"/>
              </a:spcAft>
              <a:defRPr>
                <a:solidFill>
                  <a:schemeClr val="tx1"/>
                </a:solidFill>
                <a:latin typeface="Arial" pitchFamily="34" charset="0"/>
                <a:cs typeface="Arial" pitchFamily="34" charset="0"/>
              </a:defRPr>
            </a:lvl8pPr>
            <a:lvl9pPr marL="3886200" indent="-228600" fontAlgn="base">
              <a:spcBef>
                <a:spcPct val="0"/>
              </a:spcBef>
              <a:spcAft>
                <a:spcPct val="0"/>
              </a:spcAft>
              <a:defRPr>
                <a:solidFill>
                  <a:schemeClr val="tx1"/>
                </a:solidFill>
                <a:latin typeface="Arial" pitchFamily="34" charset="0"/>
                <a:cs typeface="Arial" pitchFamily="34" charset="0"/>
              </a:defRPr>
            </a:lvl9pPr>
          </a:lstStyle>
          <a:p>
            <a:r>
              <a:rPr lang="fr-FR" altLang="fr-FR" sz="1100" b="0" dirty="0">
                <a:latin typeface="+mn-lt"/>
              </a:rPr>
              <a:t>Gossec L, </a:t>
            </a:r>
            <a:r>
              <a:rPr lang="fr-FR" altLang="fr-FR" sz="1100" b="0" dirty="0" err="1">
                <a:latin typeface="+mn-lt"/>
              </a:rPr>
              <a:t>Smolen</a:t>
            </a:r>
            <a:r>
              <a:rPr lang="fr-FR" altLang="fr-FR" sz="1100" b="0" dirty="0">
                <a:latin typeface="+mn-lt"/>
              </a:rPr>
              <a:t> JS et al. </a:t>
            </a:r>
            <a:r>
              <a:rPr lang="fr-FR" altLang="fr-FR" sz="1100" b="0" i="1" dirty="0">
                <a:latin typeface="+mn-lt"/>
              </a:rPr>
              <a:t>Ann </a:t>
            </a:r>
            <a:r>
              <a:rPr lang="fr-FR" altLang="fr-FR" sz="1100" b="0" i="1" dirty="0" err="1">
                <a:latin typeface="+mn-lt"/>
              </a:rPr>
              <a:t>Rheum</a:t>
            </a:r>
            <a:r>
              <a:rPr lang="fr-FR" altLang="fr-FR" sz="1100" b="0" i="1" dirty="0">
                <a:latin typeface="+mn-lt"/>
              </a:rPr>
              <a:t> Dis </a:t>
            </a:r>
            <a:r>
              <a:rPr lang="fr-FR" altLang="fr-FR" sz="1100" b="0" dirty="0">
                <a:latin typeface="+mn-lt"/>
              </a:rPr>
              <a:t>2016;75:499–510</a:t>
            </a:r>
          </a:p>
        </p:txBody>
      </p:sp>
    </p:spTree>
    <p:extLst>
      <p:ext uri="{BB962C8B-B14F-4D97-AF65-F5344CB8AC3E}">
        <p14:creationId xmlns:p14="http://schemas.microsoft.com/office/powerpoint/2010/main" val="957910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3"/>
          <p:cNvGraphicFramePr>
            <a:graphicFrameLocks/>
          </p:cNvGraphicFramePr>
          <p:nvPr>
            <p:extLst>
              <p:ext uri="{D42A27DB-BD31-4B8C-83A1-F6EECF244321}">
                <p14:modId xmlns:p14="http://schemas.microsoft.com/office/powerpoint/2010/main" val="3453237813"/>
              </p:ext>
            </p:extLst>
          </p:nvPr>
        </p:nvGraphicFramePr>
        <p:xfrm>
          <a:off x="476249" y="1485329"/>
          <a:ext cx="7995294" cy="4631867"/>
        </p:xfrm>
        <a:graphic>
          <a:graphicData uri="http://schemas.openxmlformats.org/drawingml/2006/table">
            <a:tbl>
              <a:tblPr firstRow="1" bandRow="1">
                <a:tableStyleId>{5C22544A-7EE6-4342-B048-85BDC9FD1C3A}</a:tableStyleId>
              </a:tblPr>
              <a:tblGrid>
                <a:gridCol w="513566">
                  <a:extLst>
                    <a:ext uri="{9D8B030D-6E8A-4147-A177-3AD203B41FA5}">
                      <a16:colId xmlns:a16="http://schemas.microsoft.com/office/drawing/2014/main" val="20000"/>
                    </a:ext>
                  </a:extLst>
                </a:gridCol>
                <a:gridCol w="7481728">
                  <a:extLst>
                    <a:ext uri="{9D8B030D-6E8A-4147-A177-3AD203B41FA5}">
                      <a16:colId xmlns:a16="http://schemas.microsoft.com/office/drawing/2014/main" val="20001"/>
                    </a:ext>
                  </a:extLst>
                </a:gridCol>
              </a:tblGrid>
              <a:tr h="497927">
                <a:tc gridSpan="2">
                  <a:txBody>
                    <a:bodyPr/>
                    <a:lstStyle/>
                    <a:p>
                      <a:pPr marL="85725" marR="0" indent="0" algn="l" defTabSz="914400" rtl="0" eaLnBrk="1" fontAlgn="auto" latinLnBrk="0" hangingPunct="1">
                        <a:lnSpc>
                          <a:spcPct val="100000"/>
                        </a:lnSpc>
                        <a:spcBef>
                          <a:spcPts val="0"/>
                        </a:spcBef>
                        <a:spcAft>
                          <a:spcPts val="600"/>
                        </a:spcAft>
                        <a:buClrTx/>
                        <a:buSzTx/>
                        <a:buFontTx/>
                        <a:buNone/>
                        <a:tabLst/>
                        <a:defRPr/>
                      </a:pPr>
                      <a:r>
                        <a:rPr lang="en-GB" sz="2000" b="1" dirty="0">
                          <a:solidFill>
                            <a:srgbClr val="FFFFFF"/>
                          </a:solidFill>
                          <a:latin typeface="+mn-lt"/>
                          <a:cs typeface="Calibri" pitchFamily="34" charset="0"/>
                        </a:rPr>
                        <a:t>Recommendation</a:t>
                      </a:r>
                    </a:p>
                  </a:txBody>
                  <a:tcPr marL="0" marR="0" marT="72018" marB="72018">
                    <a:solidFill>
                      <a:srgbClr val="071D49"/>
                    </a:solidFill>
                  </a:tcPr>
                </a:tc>
                <a:tc hMerge="1">
                  <a:txBody>
                    <a:bodyPr/>
                    <a:lstStyle/>
                    <a:p>
                      <a:endParaRPr lang="en-GB"/>
                    </a:p>
                  </a:txBody>
                  <a:tcPr/>
                </a:tc>
                <a:extLst>
                  <a:ext uri="{0D108BD9-81ED-4DB2-BD59-A6C34878D82A}">
                    <a16:rowId xmlns:a16="http://schemas.microsoft.com/office/drawing/2014/main" val="10000"/>
                  </a:ext>
                </a:extLst>
              </a:tr>
              <a:tr h="765861">
                <a:tc>
                  <a:txBody>
                    <a:bodyPr/>
                    <a:lstStyle/>
                    <a:p>
                      <a:pPr marL="0" indent="0" algn="ctr">
                        <a:spcAft>
                          <a:spcPts val="600"/>
                        </a:spcAft>
                      </a:pPr>
                      <a:r>
                        <a:rPr lang="en-GB" sz="1600" b="0" dirty="0">
                          <a:solidFill>
                            <a:schemeClr val="accent1"/>
                          </a:solidFill>
                          <a:latin typeface="+mn-lt"/>
                          <a:cs typeface="Calibri" pitchFamily="34" charset="0"/>
                        </a:rPr>
                        <a:t>6</a:t>
                      </a:r>
                    </a:p>
                  </a:txBody>
                  <a:tcPr marL="0" marR="0" marT="72018" marB="72018"/>
                </a:tc>
                <a:tc>
                  <a:txBody>
                    <a:bodyPr/>
                    <a:lstStyle/>
                    <a:p>
                      <a:pPr marL="90000" marR="0" indent="0" algn="l" defTabSz="914400" rtl="0" eaLnBrk="1" fontAlgn="auto" latinLnBrk="0" hangingPunct="1">
                        <a:lnSpc>
                          <a:spcPct val="100000"/>
                        </a:lnSpc>
                        <a:spcBef>
                          <a:spcPts val="0"/>
                        </a:spcBef>
                        <a:spcAft>
                          <a:spcPts val="600"/>
                        </a:spcAft>
                        <a:buClrTx/>
                        <a:buSzTx/>
                        <a:buFontTx/>
                        <a:buNone/>
                        <a:tabLst/>
                        <a:defRPr/>
                      </a:pPr>
                      <a:r>
                        <a:rPr lang="en-US" altLang="en-US" sz="1600" b="0" dirty="0">
                          <a:solidFill>
                            <a:schemeClr val="accent1"/>
                          </a:solidFill>
                          <a:latin typeface="+mn-lt"/>
                        </a:rPr>
                        <a:t>In patients with peripheral arthritis and an inadequate response to ≥1 </a:t>
                      </a:r>
                      <a:r>
                        <a:rPr lang="en-US" altLang="en-US" sz="1600" b="0" dirty="0" err="1">
                          <a:solidFill>
                            <a:schemeClr val="accent1"/>
                          </a:solidFill>
                          <a:latin typeface="+mn-lt"/>
                        </a:rPr>
                        <a:t>csDMARD</a:t>
                      </a:r>
                      <a:r>
                        <a:rPr lang="en-US" altLang="en-US" sz="1600" b="0" dirty="0">
                          <a:solidFill>
                            <a:schemeClr val="accent1"/>
                          </a:solidFill>
                          <a:latin typeface="+mn-lt"/>
                        </a:rPr>
                        <a:t>, in whom TNF inhibitors are not appropriate, </a:t>
                      </a:r>
                      <a:r>
                        <a:rPr lang="en-US" altLang="en-US" sz="1600" b="0" dirty="0" err="1">
                          <a:solidFill>
                            <a:schemeClr val="accent1"/>
                          </a:solidFill>
                          <a:latin typeface="+mn-lt"/>
                        </a:rPr>
                        <a:t>bDMARDs</a:t>
                      </a:r>
                      <a:r>
                        <a:rPr lang="en-US" altLang="en-US" sz="1600" b="0" dirty="0">
                          <a:solidFill>
                            <a:schemeClr val="accent1"/>
                          </a:solidFill>
                          <a:latin typeface="+mn-lt"/>
                        </a:rPr>
                        <a:t> targeting IL12/23 or IL17 pathways may be considered</a:t>
                      </a:r>
                      <a:endParaRPr lang="en-GB" altLang="en-US" sz="1600" b="0" baseline="30000" dirty="0">
                        <a:solidFill>
                          <a:schemeClr val="accent1"/>
                        </a:solidFill>
                        <a:latin typeface="+mn-lt"/>
                      </a:endParaRPr>
                    </a:p>
                  </a:txBody>
                  <a:tcPr marL="0" marR="0" marT="72018" marB="72018"/>
                </a:tc>
                <a:extLst>
                  <a:ext uri="{0D108BD9-81ED-4DB2-BD59-A6C34878D82A}">
                    <a16:rowId xmlns:a16="http://schemas.microsoft.com/office/drawing/2014/main" val="10001"/>
                  </a:ext>
                </a:extLst>
              </a:tr>
              <a:tr h="765861">
                <a:tc>
                  <a:txBody>
                    <a:bodyPr/>
                    <a:lstStyle/>
                    <a:p>
                      <a:pPr marL="0" indent="0" algn="ctr">
                        <a:spcAft>
                          <a:spcPts val="600"/>
                        </a:spcAft>
                      </a:pPr>
                      <a:r>
                        <a:rPr lang="en-GB" sz="1600" b="0" dirty="0">
                          <a:solidFill>
                            <a:schemeClr val="accent1"/>
                          </a:solidFill>
                          <a:latin typeface="+mn-lt"/>
                          <a:cs typeface="Calibri" pitchFamily="34" charset="0"/>
                        </a:rPr>
                        <a:t>7</a:t>
                      </a:r>
                    </a:p>
                  </a:txBody>
                  <a:tcPr marL="0" marR="0" marT="72018" marB="72018"/>
                </a:tc>
                <a:tc>
                  <a:txBody>
                    <a:bodyPr/>
                    <a:lstStyle/>
                    <a:p>
                      <a:pPr marL="90000" marR="0" indent="0" algn="l" defTabSz="914400" rtl="0" eaLnBrk="1" fontAlgn="auto" latinLnBrk="0" hangingPunct="1">
                        <a:lnSpc>
                          <a:spcPct val="100000"/>
                        </a:lnSpc>
                        <a:spcBef>
                          <a:spcPts val="0"/>
                        </a:spcBef>
                        <a:spcAft>
                          <a:spcPts val="600"/>
                        </a:spcAft>
                        <a:buClrTx/>
                        <a:buSzTx/>
                        <a:buFontTx/>
                        <a:buNone/>
                        <a:tabLst/>
                        <a:defRPr/>
                      </a:pPr>
                      <a:r>
                        <a:rPr lang="en-GB" altLang="en-US" sz="1600" b="0" baseline="0" dirty="0">
                          <a:solidFill>
                            <a:schemeClr val="accent1"/>
                          </a:solidFill>
                          <a:latin typeface="+mn-lt"/>
                        </a:rPr>
                        <a:t>In patients with peripheral arthritis and an inadequate response to at least one </a:t>
                      </a:r>
                      <a:r>
                        <a:rPr lang="en-GB" altLang="en-US" sz="1600" b="0" baseline="0" dirty="0" err="1">
                          <a:solidFill>
                            <a:schemeClr val="accent1"/>
                          </a:solidFill>
                          <a:latin typeface="+mn-lt"/>
                        </a:rPr>
                        <a:t>csDMARD</a:t>
                      </a:r>
                      <a:r>
                        <a:rPr lang="en-GB" altLang="en-US" sz="1600" b="0" baseline="0" dirty="0">
                          <a:solidFill>
                            <a:schemeClr val="accent1"/>
                          </a:solidFill>
                          <a:latin typeface="+mn-lt"/>
                        </a:rPr>
                        <a:t>, in whom </a:t>
                      </a:r>
                      <a:r>
                        <a:rPr lang="en-GB" altLang="en-US" sz="1600" b="0" baseline="0" dirty="0" err="1">
                          <a:solidFill>
                            <a:schemeClr val="accent1"/>
                          </a:solidFill>
                          <a:latin typeface="+mn-lt"/>
                        </a:rPr>
                        <a:t>bDMARDs</a:t>
                      </a:r>
                      <a:r>
                        <a:rPr lang="en-GB" altLang="en-US" sz="1600" b="0" baseline="0" dirty="0">
                          <a:solidFill>
                            <a:schemeClr val="accent1"/>
                          </a:solidFill>
                          <a:latin typeface="+mn-lt"/>
                        </a:rPr>
                        <a:t> are not appropriate, a targeted synthetic DMARD such as a PDE4-inhibitor may be considered</a:t>
                      </a:r>
                    </a:p>
                  </a:txBody>
                  <a:tcPr marL="0" marR="0" marT="72018" marB="72018"/>
                </a:tc>
                <a:extLst>
                  <a:ext uri="{0D108BD9-81ED-4DB2-BD59-A6C34878D82A}">
                    <a16:rowId xmlns:a16="http://schemas.microsoft.com/office/drawing/2014/main" val="10002"/>
                  </a:ext>
                </a:extLst>
              </a:tr>
              <a:tr h="789298">
                <a:tc>
                  <a:txBody>
                    <a:bodyPr/>
                    <a:lstStyle/>
                    <a:p>
                      <a:pPr marL="0" indent="0" algn="ctr">
                        <a:spcAft>
                          <a:spcPts val="600"/>
                        </a:spcAft>
                      </a:pPr>
                      <a:r>
                        <a:rPr lang="en-GB" sz="1600" b="0" dirty="0">
                          <a:solidFill>
                            <a:schemeClr val="accent1"/>
                          </a:solidFill>
                          <a:latin typeface="+mn-lt"/>
                          <a:cs typeface="Calibri" pitchFamily="34" charset="0"/>
                        </a:rPr>
                        <a:t>8</a:t>
                      </a:r>
                    </a:p>
                  </a:txBody>
                  <a:tcPr marL="0" marR="0" marT="72018" marB="72018"/>
                </a:tc>
                <a:tc>
                  <a:txBody>
                    <a:bodyPr/>
                    <a:lstStyle/>
                    <a:p>
                      <a:pPr marL="90000" marR="0" indent="0" algn="l" defTabSz="914400" rtl="0" eaLnBrk="1" fontAlgn="auto" latinLnBrk="0" hangingPunct="1">
                        <a:lnSpc>
                          <a:spcPct val="100000"/>
                        </a:lnSpc>
                        <a:spcBef>
                          <a:spcPts val="0"/>
                        </a:spcBef>
                        <a:spcAft>
                          <a:spcPts val="600"/>
                        </a:spcAft>
                        <a:buClrTx/>
                        <a:buSzTx/>
                        <a:buFontTx/>
                        <a:buNone/>
                        <a:tabLst/>
                        <a:defRPr/>
                      </a:pPr>
                      <a:r>
                        <a:rPr lang="en-GB" altLang="en-US" sz="1600" b="0" kern="1200" dirty="0">
                          <a:solidFill>
                            <a:schemeClr val="accent1"/>
                          </a:solidFill>
                          <a:latin typeface="+mn-lt"/>
                          <a:ea typeface="+mn-ea"/>
                          <a:cs typeface="+mn-cs"/>
                        </a:rPr>
                        <a:t>In patients with active </a:t>
                      </a:r>
                      <a:r>
                        <a:rPr lang="en-GB" altLang="en-US" sz="1600" b="0" kern="1200" dirty="0" err="1">
                          <a:solidFill>
                            <a:schemeClr val="accent1"/>
                          </a:solidFill>
                          <a:latin typeface="+mn-lt"/>
                          <a:ea typeface="+mn-ea"/>
                          <a:cs typeface="+mn-cs"/>
                        </a:rPr>
                        <a:t>enthesitis</a:t>
                      </a:r>
                      <a:r>
                        <a:rPr lang="en-GB" altLang="en-US" sz="1600" b="0" kern="1200" dirty="0">
                          <a:solidFill>
                            <a:schemeClr val="accent1"/>
                          </a:solidFill>
                          <a:latin typeface="+mn-lt"/>
                          <a:ea typeface="+mn-ea"/>
                          <a:cs typeface="+mn-cs"/>
                        </a:rPr>
                        <a:t> and/or </a:t>
                      </a:r>
                      <a:r>
                        <a:rPr lang="en-GB" altLang="en-US" sz="1600" b="0" kern="1200" dirty="0" err="1">
                          <a:solidFill>
                            <a:schemeClr val="accent1"/>
                          </a:solidFill>
                          <a:latin typeface="+mn-lt"/>
                          <a:ea typeface="+mn-ea"/>
                          <a:cs typeface="+mn-cs"/>
                        </a:rPr>
                        <a:t>dactylitis</a:t>
                      </a:r>
                      <a:r>
                        <a:rPr lang="en-GB" altLang="en-US" sz="1600" b="0" kern="1200" dirty="0">
                          <a:solidFill>
                            <a:schemeClr val="accent1"/>
                          </a:solidFill>
                          <a:latin typeface="+mn-lt"/>
                          <a:ea typeface="+mn-ea"/>
                          <a:cs typeface="+mn-cs"/>
                        </a:rPr>
                        <a:t> and insufficient response to NSAIDs or local glucocorticoid injections, therapy with a </a:t>
                      </a:r>
                      <a:r>
                        <a:rPr lang="en-GB" altLang="en-US" sz="1600" b="0" kern="1200" dirty="0" err="1">
                          <a:solidFill>
                            <a:schemeClr val="accent1"/>
                          </a:solidFill>
                          <a:latin typeface="+mn-lt"/>
                          <a:ea typeface="+mn-ea"/>
                          <a:cs typeface="+mn-cs"/>
                        </a:rPr>
                        <a:t>bDMARD</a:t>
                      </a:r>
                      <a:r>
                        <a:rPr lang="en-GB" altLang="en-US" sz="1600" b="0" kern="1200" dirty="0">
                          <a:solidFill>
                            <a:schemeClr val="accent1"/>
                          </a:solidFill>
                          <a:latin typeface="+mn-lt"/>
                          <a:ea typeface="+mn-ea"/>
                          <a:cs typeface="+mn-cs"/>
                        </a:rPr>
                        <a:t> should be considered, which according to current practice is a TNF inhibitor</a:t>
                      </a:r>
                    </a:p>
                  </a:txBody>
                  <a:tcPr marL="0" marR="0" marT="72018" marB="72018"/>
                </a:tc>
                <a:extLst>
                  <a:ext uri="{0D108BD9-81ED-4DB2-BD59-A6C34878D82A}">
                    <a16:rowId xmlns:a16="http://schemas.microsoft.com/office/drawing/2014/main" val="10003"/>
                  </a:ext>
                </a:extLst>
              </a:tr>
              <a:tr h="789298">
                <a:tc>
                  <a:txBody>
                    <a:bodyPr/>
                    <a:lstStyle/>
                    <a:p>
                      <a:pPr marL="0" indent="0" algn="ctr">
                        <a:spcAft>
                          <a:spcPts val="600"/>
                        </a:spcAft>
                      </a:pPr>
                      <a:r>
                        <a:rPr lang="en-GB" sz="1600" b="0" dirty="0">
                          <a:solidFill>
                            <a:schemeClr val="accent1"/>
                          </a:solidFill>
                          <a:latin typeface="+mn-lt"/>
                          <a:cs typeface="Calibri" pitchFamily="34" charset="0"/>
                        </a:rPr>
                        <a:t>9</a:t>
                      </a:r>
                    </a:p>
                  </a:txBody>
                  <a:tcPr marL="0" marR="0" marT="72018" marB="72018"/>
                </a:tc>
                <a:tc>
                  <a:txBody>
                    <a:bodyPr/>
                    <a:lstStyle/>
                    <a:p>
                      <a:pPr marL="90000" marR="0" indent="0" algn="l" defTabSz="914400" rtl="0" eaLnBrk="1" fontAlgn="auto" latinLnBrk="0" hangingPunct="1">
                        <a:lnSpc>
                          <a:spcPct val="100000"/>
                        </a:lnSpc>
                        <a:spcBef>
                          <a:spcPts val="0"/>
                        </a:spcBef>
                        <a:spcAft>
                          <a:spcPts val="600"/>
                        </a:spcAft>
                        <a:buClrTx/>
                        <a:buSzTx/>
                        <a:buFontTx/>
                        <a:buNone/>
                        <a:tabLst/>
                        <a:defRPr/>
                      </a:pPr>
                      <a:r>
                        <a:rPr lang="en-GB" altLang="en-US" sz="1600" b="0" kern="1200" baseline="0" dirty="0">
                          <a:solidFill>
                            <a:schemeClr val="accent1"/>
                          </a:solidFill>
                          <a:latin typeface="+mn-lt"/>
                          <a:ea typeface="+mn-ea"/>
                          <a:cs typeface="+mn-cs"/>
                        </a:rPr>
                        <a:t>In patients with predominantly axial disease that is active and has insufficient response to NSAIDs, therapy with a </a:t>
                      </a:r>
                      <a:r>
                        <a:rPr lang="en-GB" altLang="en-US" sz="1600" b="0" kern="1200" baseline="0" dirty="0" err="1">
                          <a:solidFill>
                            <a:schemeClr val="accent1"/>
                          </a:solidFill>
                          <a:latin typeface="+mn-lt"/>
                          <a:ea typeface="+mn-ea"/>
                          <a:cs typeface="+mn-cs"/>
                        </a:rPr>
                        <a:t>bDMARD</a:t>
                      </a:r>
                      <a:r>
                        <a:rPr lang="en-GB" altLang="en-US" sz="1600" b="0" kern="1200" baseline="0" dirty="0">
                          <a:solidFill>
                            <a:schemeClr val="accent1"/>
                          </a:solidFill>
                          <a:latin typeface="+mn-lt"/>
                          <a:ea typeface="+mn-ea"/>
                          <a:cs typeface="+mn-cs"/>
                        </a:rPr>
                        <a:t> should be considered, which according to current practice is a TNF inhibitor</a:t>
                      </a:r>
                    </a:p>
                  </a:txBody>
                  <a:tcPr marL="0" marR="0" marT="72018" marB="72018"/>
                </a:tc>
                <a:extLst>
                  <a:ext uri="{0D108BD9-81ED-4DB2-BD59-A6C34878D82A}">
                    <a16:rowId xmlns:a16="http://schemas.microsoft.com/office/drawing/2014/main" val="10004"/>
                  </a:ext>
                </a:extLst>
              </a:tr>
              <a:tr h="557468">
                <a:tc>
                  <a:txBody>
                    <a:bodyPr/>
                    <a:lstStyle/>
                    <a:p>
                      <a:pPr marL="0" indent="0" algn="ctr">
                        <a:spcAft>
                          <a:spcPts val="600"/>
                        </a:spcAft>
                      </a:pPr>
                      <a:r>
                        <a:rPr lang="en-GB" sz="1600" b="0" dirty="0">
                          <a:solidFill>
                            <a:schemeClr val="accent1"/>
                          </a:solidFill>
                          <a:latin typeface="+mn-lt"/>
                          <a:cs typeface="Calibri" pitchFamily="34" charset="0"/>
                        </a:rPr>
                        <a:t>10</a:t>
                      </a:r>
                    </a:p>
                  </a:txBody>
                  <a:tcPr marL="0" marR="0" marT="72018" marB="72018"/>
                </a:tc>
                <a:tc>
                  <a:txBody>
                    <a:bodyPr/>
                    <a:lstStyle/>
                    <a:p>
                      <a:pPr marL="90000" marR="0" indent="0" algn="l" defTabSz="914400" rtl="0" eaLnBrk="1" fontAlgn="auto" latinLnBrk="0" hangingPunct="1">
                        <a:lnSpc>
                          <a:spcPct val="100000"/>
                        </a:lnSpc>
                        <a:spcBef>
                          <a:spcPts val="0"/>
                        </a:spcBef>
                        <a:spcAft>
                          <a:spcPts val="600"/>
                        </a:spcAft>
                        <a:buClrTx/>
                        <a:buSzTx/>
                        <a:buFontTx/>
                        <a:buNone/>
                        <a:tabLst/>
                        <a:defRPr/>
                      </a:pPr>
                      <a:r>
                        <a:rPr lang="en-GB" altLang="en-US" sz="1600" b="0" kern="1200" dirty="0">
                          <a:solidFill>
                            <a:schemeClr val="accent1"/>
                          </a:solidFill>
                          <a:latin typeface="+mn-lt"/>
                          <a:ea typeface="+mn-ea"/>
                          <a:cs typeface="+mn-cs"/>
                        </a:rPr>
                        <a:t>In patients who fail to respond adequately to a </a:t>
                      </a:r>
                      <a:r>
                        <a:rPr lang="en-GB" altLang="en-US" sz="1600" b="0" kern="1200" dirty="0" err="1">
                          <a:solidFill>
                            <a:schemeClr val="accent1"/>
                          </a:solidFill>
                          <a:latin typeface="+mn-lt"/>
                          <a:ea typeface="+mn-ea"/>
                          <a:cs typeface="+mn-cs"/>
                        </a:rPr>
                        <a:t>bDMARD</a:t>
                      </a:r>
                      <a:r>
                        <a:rPr lang="en-GB" altLang="en-US" sz="1600" b="0" kern="1200" dirty="0">
                          <a:solidFill>
                            <a:schemeClr val="accent1"/>
                          </a:solidFill>
                          <a:latin typeface="+mn-lt"/>
                          <a:ea typeface="+mn-ea"/>
                          <a:cs typeface="+mn-cs"/>
                        </a:rPr>
                        <a:t>, switching to another </a:t>
                      </a:r>
                      <a:r>
                        <a:rPr lang="en-GB" altLang="en-US" sz="1600" b="0" kern="1200" dirty="0" err="1">
                          <a:solidFill>
                            <a:schemeClr val="accent1"/>
                          </a:solidFill>
                          <a:latin typeface="+mn-lt"/>
                          <a:ea typeface="+mn-ea"/>
                          <a:cs typeface="+mn-cs"/>
                        </a:rPr>
                        <a:t>bDMARD</a:t>
                      </a:r>
                      <a:r>
                        <a:rPr lang="en-GB" altLang="en-US" sz="1600" b="0" kern="1200" dirty="0">
                          <a:solidFill>
                            <a:schemeClr val="accent1"/>
                          </a:solidFill>
                          <a:latin typeface="+mn-lt"/>
                          <a:ea typeface="+mn-ea"/>
                          <a:cs typeface="+mn-cs"/>
                        </a:rPr>
                        <a:t> should be considered, including switching between TNF inhibitors</a:t>
                      </a:r>
                    </a:p>
                  </a:txBody>
                  <a:tcPr marL="0" marR="0" marT="72018" marB="72018"/>
                </a:tc>
                <a:extLst>
                  <a:ext uri="{0D108BD9-81ED-4DB2-BD59-A6C34878D82A}">
                    <a16:rowId xmlns:a16="http://schemas.microsoft.com/office/drawing/2014/main" val="10005"/>
                  </a:ext>
                </a:extLst>
              </a:tr>
            </a:tbl>
          </a:graphicData>
        </a:graphic>
      </p:graphicFrame>
      <p:sp>
        <p:nvSpPr>
          <p:cNvPr id="9" name="ZoneTexte 8"/>
          <p:cNvSpPr txBox="1"/>
          <p:nvPr/>
        </p:nvSpPr>
        <p:spPr>
          <a:xfrm>
            <a:off x="107806" y="-1"/>
            <a:ext cx="9007594" cy="590931"/>
          </a:xfrm>
          <a:prstGeom prst="rect">
            <a:avLst/>
          </a:prstGeom>
          <a:noFill/>
        </p:spPr>
        <p:txBody>
          <a:bodyPr wrap="none" rtlCol="0">
            <a:spAutoFit/>
          </a:bodyPr>
          <a:lstStyle/>
          <a:p>
            <a:pPr lvl="0"/>
            <a:r>
              <a:rPr lang="en-US" altLang="fr-FR" b="1" kern="0" dirty="0">
                <a:solidFill>
                  <a:srgbClr val="0070C0"/>
                </a:solidFill>
                <a:latin typeface="Arial"/>
                <a:ea typeface="ＭＳ Ｐゴシック" pitchFamily="34" charset="-128"/>
              </a:rPr>
              <a:t>EULAR recommendations for the management of psoriatic arthritis: 2015 update</a:t>
            </a:r>
          </a:p>
          <a:p>
            <a:endParaRPr lang="fr-FR" dirty="0">
              <a:solidFill>
                <a:srgbClr val="0070C0"/>
              </a:solidFill>
            </a:endParaRPr>
          </a:p>
        </p:txBody>
      </p:sp>
      <p:graphicFrame>
        <p:nvGraphicFramePr>
          <p:cNvPr id="2" name="Objet 1"/>
          <p:cNvGraphicFramePr>
            <a:graphicFrameLocks noChangeAspect="1"/>
          </p:cNvGraphicFramePr>
          <p:nvPr>
            <p:extLst>
              <p:ext uri="{D42A27DB-BD31-4B8C-83A1-F6EECF244321}">
                <p14:modId xmlns:p14="http://schemas.microsoft.com/office/powerpoint/2010/main" val="1723885056"/>
              </p:ext>
            </p:extLst>
          </p:nvPr>
        </p:nvGraphicFramePr>
        <p:xfrm>
          <a:off x="3492500" y="6288088"/>
          <a:ext cx="1323975" cy="439737"/>
        </p:xfrm>
        <a:graphic>
          <a:graphicData uri="http://schemas.openxmlformats.org/presentationml/2006/ole">
            <mc:AlternateContent xmlns:mc="http://schemas.openxmlformats.org/markup-compatibility/2006">
              <mc:Choice xmlns:v="urn:schemas-microsoft-com:vml" Requires="v">
                <p:oleObj spid="_x0000_s5131" name="Bitmap" r:id="rId4" imgW="2580952" imgH="857143" progId="PBrush">
                  <p:embed/>
                </p:oleObj>
              </mc:Choice>
              <mc:Fallback>
                <p:oleObj name="Bitmap" r:id="rId4" imgW="2580952" imgH="857143" progId="PBrush">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92500" y="6288088"/>
                        <a:ext cx="1323975" cy="43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 name="Rectangle 5"/>
          <p:cNvSpPr>
            <a:spLocks noChangeArrowheads="1"/>
          </p:cNvSpPr>
          <p:nvPr/>
        </p:nvSpPr>
        <p:spPr bwMode="auto">
          <a:xfrm>
            <a:off x="5168978" y="6541107"/>
            <a:ext cx="3570209" cy="244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fontAlgn="base">
              <a:spcBef>
                <a:spcPct val="0"/>
              </a:spcBef>
              <a:spcAft>
                <a:spcPct val="0"/>
              </a:spcAft>
              <a:defRPr>
                <a:solidFill>
                  <a:schemeClr val="tx1"/>
                </a:solidFill>
                <a:latin typeface="Arial" pitchFamily="34" charset="0"/>
                <a:cs typeface="Arial" pitchFamily="34" charset="0"/>
              </a:defRPr>
            </a:lvl6pPr>
            <a:lvl7pPr marL="2971800" indent="-228600" fontAlgn="base">
              <a:spcBef>
                <a:spcPct val="0"/>
              </a:spcBef>
              <a:spcAft>
                <a:spcPct val="0"/>
              </a:spcAft>
              <a:defRPr>
                <a:solidFill>
                  <a:schemeClr val="tx1"/>
                </a:solidFill>
                <a:latin typeface="Arial" pitchFamily="34" charset="0"/>
                <a:cs typeface="Arial" pitchFamily="34" charset="0"/>
              </a:defRPr>
            </a:lvl7pPr>
            <a:lvl8pPr marL="3429000" indent="-228600" fontAlgn="base">
              <a:spcBef>
                <a:spcPct val="0"/>
              </a:spcBef>
              <a:spcAft>
                <a:spcPct val="0"/>
              </a:spcAft>
              <a:defRPr>
                <a:solidFill>
                  <a:schemeClr val="tx1"/>
                </a:solidFill>
                <a:latin typeface="Arial" pitchFamily="34" charset="0"/>
                <a:cs typeface="Arial" pitchFamily="34" charset="0"/>
              </a:defRPr>
            </a:lvl8pPr>
            <a:lvl9pPr marL="3886200" indent="-228600" fontAlgn="base">
              <a:spcBef>
                <a:spcPct val="0"/>
              </a:spcBef>
              <a:spcAft>
                <a:spcPct val="0"/>
              </a:spcAft>
              <a:defRPr>
                <a:solidFill>
                  <a:schemeClr val="tx1"/>
                </a:solidFill>
                <a:latin typeface="Arial" pitchFamily="34" charset="0"/>
                <a:cs typeface="Arial" pitchFamily="34" charset="0"/>
              </a:defRPr>
            </a:lvl9pPr>
          </a:lstStyle>
          <a:p>
            <a:r>
              <a:rPr lang="fr-FR" altLang="fr-FR" sz="1100" b="0" dirty="0">
                <a:latin typeface="+mn-lt"/>
              </a:rPr>
              <a:t>Gossec L, </a:t>
            </a:r>
            <a:r>
              <a:rPr lang="fr-FR" altLang="fr-FR" sz="1100" b="0" dirty="0" err="1">
                <a:latin typeface="+mn-lt"/>
              </a:rPr>
              <a:t>Smolen</a:t>
            </a:r>
            <a:r>
              <a:rPr lang="fr-FR" altLang="fr-FR" sz="1100" b="0" dirty="0">
                <a:latin typeface="+mn-lt"/>
              </a:rPr>
              <a:t> JS et al. </a:t>
            </a:r>
            <a:r>
              <a:rPr lang="fr-FR" altLang="fr-FR" sz="1100" b="0" i="1" dirty="0">
                <a:latin typeface="+mn-lt"/>
              </a:rPr>
              <a:t>Ann </a:t>
            </a:r>
            <a:r>
              <a:rPr lang="fr-FR" altLang="fr-FR" sz="1100" b="0" i="1" dirty="0" err="1">
                <a:latin typeface="+mn-lt"/>
              </a:rPr>
              <a:t>Rheum</a:t>
            </a:r>
            <a:r>
              <a:rPr lang="fr-FR" altLang="fr-FR" sz="1100" b="0" i="1" dirty="0">
                <a:latin typeface="+mn-lt"/>
              </a:rPr>
              <a:t> Dis </a:t>
            </a:r>
            <a:r>
              <a:rPr lang="fr-FR" altLang="fr-FR" sz="1100" b="0" dirty="0">
                <a:latin typeface="+mn-lt"/>
              </a:rPr>
              <a:t>2016;75:499–510</a:t>
            </a:r>
          </a:p>
        </p:txBody>
      </p:sp>
      <p:sp>
        <p:nvSpPr>
          <p:cNvPr id="11" name="Title 1"/>
          <p:cNvSpPr txBox="1">
            <a:spLocks/>
          </p:cNvSpPr>
          <p:nvPr/>
        </p:nvSpPr>
        <p:spPr>
          <a:xfrm>
            <a:off x="476249" y="476249"/>
            <a:ext cx="8531345" cy="691173"/>
          </a:xfrm>
          <a:prstGeom prst="rect">
            <a:avLst/>
          </a:prstGeom>
        </p:spPr>
        <p:txBody>
          <a:bodyPr>
            <a:normAutofit/>
          </a:bodyPr>
          <a:lstStyle>
            <a:lvl1pPr algn="l" rtl="0" eaLnBrk="1" fontAlgn="base" hangingPunct="1">
              <a:spcBef>
                <a:spcPct val="0"/>
              </a:spcBef>
              <a:spcAft>
                <a:spcPct val="0"/>
              </a:spcAft>
              <a:defRPr sz="28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a:lstStyle>
          <a:p>
            <a:r>
              <a:rPr lang="en-GB" sz="2400" kern="0">
                <a:solidFill>
                  <a:srgbClr val="0070C0"/>
                </a:solidFill>
              </a:rPr>
              <a:t>Recommendations</a:t>
            </a:r>
            <a:endParaRPr lang="en-US" sz="2400" kern="0" dirty="0">
              <a:solidFill>
                <a:srgbClr val="0070C0"/>
              </a:solidFill>
            </a:endParaRPr>
          </a:p>
        </p:txBody>
      </p:sp>
    </p:spTree>
    <p:extLst>
      <p:ext uri="{BB962C8B-B14F-4D97-AF65-F5344CB8AC3E}">
        <p14:creationId xmlns:p14="http://schemas.microsoft.com/office/powerpoint/2010/main" val="291081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30" name="Gruppieren 1127"/>
          <p:cNvGrpSpPr>
            <a:grpSpLocks/>
          </p:cNvGrpSpPr>
          <p:nvPr/>
        </p:nvGrpSpPr>
        <p:grpSpPr bwMode="auto">
          <a:xfrm>
            <a:off x="-313087" y="15875"/>
            <a:ext cx="9883066" cy="9947275"/>
            <a:chOff x="-245504" y="-1828800"/>
            <a:chExt cx="7411478" cy="13263438"/>
          </a:xfrm>
        </p:grpSpPr>
        <p:sp>
          <p:nvSpPr>
            <p:cNvPr id="22531" name="Rechteck 13"/>
            <p:cNvSpPr>
              <a:spLocks noChangeArrowheads="1"/>
            </p:cNvSpPr>
            <p:nvPr/>
          </p:nvSpPr>
          <p:spPr bwMode="auto">
            <a:xfrm>
              <a:off x="111125" y="1477963"/>
              <a:ext cx="6710363" cy="2740025"/>
            </a:xfrm>
            <a:prstGeom prst="rect">
              <a:avLst/>
            </a:prstGeom>
            <a:solidFill>
              <a:srgbClr val="00CC99">
                <a:alpha val="70195"/>
              </a:srgbClr>
            </a:solidFill>
            <a:ln>
              <a:noFill/>
            </a:ln>
            <a:effectLst/>
            <a:extLst>
              <a:ext uri="{91240B29-F687-4F45-9708-019B960494DF}">
                <a14:hiddenLine xmlns:a14="http://schemas.microsoft.com/office/drawing/2010/main" w="127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97" name="Rechteck 96"/>
            <p:cNvSpPr/>
            <p:nvPr/>
          </p:nvSpPr>
          <p:spPr bwMode="auto">
            <a:xfrm>
              <a:off x="100001" y="7370514"/>
              <a:ext cx="6710809" cy="3983688"/>
            </a:xfrm>
            <a:prstGeom prst="rect">
              <a:avLst/>
            </a:prstGeom>
            <a:solidFill>
              <a:schemeClr val="bg1">
                <a:lumMod val="8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solidFill>
                  <a:srgbClr val="FFFFFF"/>
                </a:solidFill>
              </a:endParaRPr>
            </a:p>
          </p:txBody>
        </p:sp>
        <p:sp>
          <p:nvSpPr>
            <p:cNvPr id="2" name="Rechteck 13"/>
            <p:cNvSpPr/>
            <p:nvPr/>
          </p:nvSpPr>
          <p:spPr bwMode="auto">
            <a:xfrm>
              <a:off x="113096" y="-1828800"/>
              <a:ext cx="6709619" cy="3310568"/>
            </a:xfrm>
            <a:prstGeom prst="rect">
              <a:avLst/>
            </a:prstGeom>
            <a:solidFill>
              <a:srgbClr val="CDEEFF"/>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solidFill>
                  <a:srgbClr val="FFFFFF"/>
                </a:solidFill>
              </a:endParaRPr>
            </a:p>
          </p:txBody>
        </p:sp>
        <p:sp>
          <p:nvSpPr>
            <p:cNvPr id="10" name="Rechteck 9"/>
            <p:cNvSpPr>
              <a:spLocks noChangeArrowheads="1"/>
            </p:cNvSpPr>
            <p:nvPr/>
          </p:nvSpPr>
          <p:spPr bwMode="auto">
            <a:xfrm>
              <a:off x="308337" y="-1130279"/>
              <a:ext cx="1092873" cy="249774"/>
            </a:xfrm>
            <a:prstGeom prst="rect">
              <a:avLst/>
            </a:prstGeom>
            <a:solidFill>
              <a:srgbClr val="00CCFF"/>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9"/>
                      </a:srgbClr>
                    </a:outerShdw>
                  </a:effectLst>
                </a14:hiddenEffects>
              </a:ext>
            </a:extLst>
          </p:spPr>
          <p:txBody>
            <a:bodyPr anchor="ctr"/>
            <a:lstStyle/>
            <a:p>
              <a:pPr algn="ctr">
                <a:defRPr/>
              </a:pPr>
              <a:endParaRPr lang="de-DE" dirty="0">
                <a:solidFill>
                  <a:schemeClr val="lt1"/>
                </a:solidFill>
                <a:effectLst>
                  <a:outerShdw blurRad="38100" dist="38100" dir="2700000" algn="tl">
                    <a:srgbClr val="000000">
                      <a:alpha val="43137"/>
                    </a:srgbClr>
                  </a:outerShdw>
                </a:effectLst>
                <a:latin typeface="+mn-lt"/>
              </a:endParaRPr>
            </a:p>
          </p:txBody>
        </p:sp>
        <p:cxnSp>
          <p:nvCxnSpPr>
            <p:cNvPr id="41" name="Gerade Verbindung 40"/>
            <p:cNvCxnSpPr/>
            <p:nvPr/>
          </p:nvCxnSpPr>
          <p:spPr bwMode="auto">
            <a:xfrm flipH="1" flipV="1">
              <a:off x="371434" y="-493142"/>
              <a:ext cx="391672" cy="569400"/>
            </a:xfrm>
            <a:prstGeom prst="line">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Gerade Verbindung 43"/>
            <p:cNvCxnSpPr/>
            <p:nvPr/>
          </p:nvCxnSpPr>
          <p:spPr bwMode="auto">
            <a:xfrm>
              <a:off x="352386" y="-503726"/>
              <a:ext cx="6258421" cy="423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Gerade Verbindung 46"/>
            <p:cNvCxnSpPr/>
            <p:nvPr/>
          </p:nvCxnSpPr>
          <p:spPr bwMode="auto">
            <a:xfrm flipV="1">
              <a:off x="6303660" y="-510076"/>
              <a:ext cx="302385" cy="495315"/>
            </a:xfrm>
            <a:prstGeom prst="line">
              <a:avLst/>
            </a:prstGeom>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graphicFrame>
          <p:nvGraphicFramePr>
            <p:cNvPr id="22538" name="Object 11"/>
            <p:cNvGraphicFramePr>
              <a:graphicFrameLocks noChangeAspect="1"/>
            </p:cNvGraphicFramePr>
            <p:nvPr/>
          </p:nvGraphicFramePr>
          <p:xfrm>
            <a:off x="4011613" y="1092200"/>
            <a:ext cx="784225" cy="180975"/>
          </p:xfrm>
          <a:graphic>
            <a:graphicData uri="http://schemas.openxmlformats.org/presentationml/2006/ole">
              <mc:AlternateContent xmlns:mc="http://schemas.openxmlformats.org/markup-compatibility/2006">
                <mc:Choice xmlns:v="urn:schemas-microsoft-com:vml" Requires="v">
                  <p:oleObj spid="_x0000_s2200" name="CorelDRAW" r:id="rId3" imgW="442440" imgH="121320" progId="CorelDRAW.Graphic.14">
                    <p:embed/>
                  </p:oleObj>
                </mc:Choice>
                <mc:Fallback>
                  <p:oleObj name="CorelDRAW" r:id="rId3" imgW="442440" imgH="121320" progId="CorelDRAW.Graphic.1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11613" y="1092200"/>
                          <a:ext cx="784225" cy="18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9" name="Object 3"/>
            <p:cNvGraphicFramePr>
              <a:graphicFrameLocks noChangeAspect="1"/>
            </p:cNvGraphicFramePr>
            <p:nvPr/>
          </p:nvGraphicFramePr>
          <p:xfrm>
            <a:off x="4860926" y="1092200"/>
            <a:ext cx="785812" cy="180975"/>
          </p:xfrm>
          <a:graphic>
            <a:graphicData uri="http://schemas.openxmlformats.org/presentationml/2006/ole">
              <mc:AlternateContent xmlns:mc="http://schemas.openxmlformats.org/markup-compatibility/2006">
                <mc:Choice xmlns:v="urn:schemas-microsoft-com:vml" Requires="v">
                  <p:oleObj spid="_x0000_s2201" name="CorelDRAW" r:id="rId5" imgW="442440" imgH="121320" progId="CorelDRAW.Graphic.14">
                    <p:embed/>
                  </p:oleObj>
                </mc:Choice>
                <mc:Fallback>
                  <p:oleObj name="CorelDRAW" r:id="rId5" imgW="442440" imgH="121320" progId="CorelDRAW.Graphic.1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0926" y="1092200"/>
                          <a:ext cx="785812" cy="18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40" name="Object 20"/>
            <p:cNvGraphicFramePr>
              <a:graphicFrameLocks noChangeAspect="1"/>
            </p:cNvGraphicFramePr>
            <p:nvPr/>
          </p:nvGraphicFramePr>
          <p:xfrm>
            <a:off x="1735137" y="1108075"/>
            <a:ext cx="508000" cy="149225"/>
          </p:xfrm>
          <a:graphic>
            <a:graphicData uri="http://schemas.openxmlformats.org/presentationml/2006/ole">
              <mc:AlternateContent xmlns:mc="http://schemas.openxmlformats.org/markup-compatibility/2006">
                <mc:Choice xmlns:v="urn:schemas-microsoft-com:vml" Requires="v">
                  <p:oleObj spid="_x0000_s2202" name="CorelDRAW" r:id="rId6" imgW="372960" imgH="121320" progId="CorelDRAW.Graphic.14">
                    <p:embed/>
                  </p:oleObj>
                </mc:Choice>
                <mc:Fallback>
                  <p:oleObj name="CorelDRAW" r:id="rId6" imgW="372960" imgH="121320" progId="CorelDRAW.Graphic.1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35137" y="1108075"/>
                          <a:ext cx="508000" cy="14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41" name="Object 21"/>
            <p:cNvGraphicFramePr>
              <a:graphicFrameLocks noChangeAspect="1"/>
            </p:cNvGraphicFramePr>
            <p:nvPr/>
          </p:nvGraphicFramePr>
          <p:xfrm>
            <a:off x="2536825" y="1108075"/>
            <a:ext cx="508000" cy="149225"/>
          </p:xfrm>
          <a:graphic>
            <a:graphicData uri="http://schemas.openxmlformats.org/presentationml/2006/ole">
              <mc:AlternateContent xmlns:mc="http://schemas.openxmlformats.org/markup-compatibility/2006">
                <mc:Choice xmlns:v="urn:schemas-microsoft-com:vml" Requires="v">
                  <p:oleObj spid="_x0000_s2203" name="CorelDRAW" r:id="rId8" imgW="372960" imgH="121320" progId="CorelDRAW.Graphic.14">
                    <p:embed/>
                  </p:oleObj>
                </mc:Choice>
                <mc:Fallback>
                  <p:oleObj name="CorelDRAW" r:id="rId8" imgW="372960" imgH="121320" progId="CorelDRAW.Graphic.1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36825" y="1108075"/>
                          <a:ext cx="508000" cy="14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2542" name="Gerade Verbindung mit Pfeil 88"/>
            <p:cNvCxnSpPr>
              <a:cxnSpLocks noChangeShapeType="1"/>
            </p:cNvCxnSpPr>
            <p:nvPr/>
          </p:nvCxnSpPr>
          <p:spPr bwMode="auto">
            <a:xfrm>
              <a:off x="2617787" y="736600"/>
              <a:ext cx="198438" cy="900112"/>
            </a:xfrm>
            <a:prstGeom prst="straightConnector1">
              <a:avLst/>
            </a:prstGeom>
            <a:noFill/>
            <a:ln w="19050" algn="ctr">
              <a:solidFill>
                <a:schemeClr val="tx1"/>
              </a:solidFill>
              <a:prstDash val="sys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96" name="Rechteck 95"/>
            <p:cNvSpPr/>
            <p:nvPr/>
          </p:nvSpPr>
          <p:spPr bwMode="auto">
            <a:xfrm>
              <a:off x="52382" y="4208118"/>
              <a:ext cx="6710809" cy="3156047"/>
            </a:xfrm>
            <a:prstGeom prst="rect">
              <a:avLst/>
            </a:prstGeom>
            <a:solidFill>
              <a:srgbClr val="FFFFE7"/>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solidFill>
                  <a:srgbClr val="FFFFFF"/>
                </a:solidFill>
              </a:endParaRPr>
            </a:p>
          </p:txBody>
        </p:sp>
        <p:graphicFrame>
          <p:nvGraphicFramePr>
            <p:cNvPr id="22544" name="Object 14"/>
            <p:cNvGraphicFramePr>
              <a:graphicFrameLocks noChangeAspect="1"/>
            </p:cNvGraphicFramePr>
            <p:nvPr/>
          </p:nvGraphicFramePr>
          <p:xfrm>
            <a:off x="2778125" y="6011864"/>
            <a:ext cx="508000" cy="150812"/>
          </p:xfrm>
          <a:graphic>
            <a:graphicData uri="http://schemas.openxmlformats.org/presentationml/2006/ole">
              <mc:AlternateContent xmlns:mc="http://schemas.openxmlformats.org/markup-compatibility/2006">
                <mc:Choice xmlns:v="urn:schemas-microsoft-com:vml" Requires="v">
                  <p:oleObj spid="_x0000_s2204" name="CorelDRAW" r:id="rId9" imgW="372960" imgH="121320" progId="CorelDRAW.Graphic.14">
                    <p:embed/>
                  </p:oleObj>
                </mc:Choice>
                <mc:Fallback>
                  <p:oleObj name="CorelDRAW" r:id="rId9" imgW="372960" imgH="121320" progId="CorelDRAW.Graphic.1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78125" y="6011864"/>
                          <a:ext cx="508000" cy="150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45" name="Object 5"/>
            <p:cNvGraphicFramePr>
              <a:graphicFrameLocks noChangeAspect="1"/>
            </p:cNvGraphicFramePr>
            <p:nvPr/>
          </p:nvGraphicFramePr>
          <p:xfrm>
            <a:off x="4398963" y="6011864"/>
            <a:ext cx="508000" cy="150812"/>
          </p:xfrm>
          <a:graphic>
            <a:graphicData uri="http://schemas.openxmlformats.org/presentationml/2006/ole">
              <mc:AlternateContent xmlns:mc="http://schemas.openxmlformats.org/markup-compatibility/2006">
                <mc:Choice xmlns:v="urn:schemas-microsoft-com:vml" Requires="v">
                  <p:oleObj spid="_x0000_s2205" name="CorelDRAW" r:id="rId10" imgW="372960" imgH="121320" progId="CorelDRAW.Graphic.14">
                    <p:embed/>
                  </p:oleObj>
                </mc:Choice>
                <mc:Fallback>
                  <p:oleObj name="CorelDRAW" r:id="rId10" imgW="372960" imgH="121320" progId="CorelDRAW.Graphic.1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98963" y="6011864"/>
                          <a:ext cx="508000" cy="150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46" name="Object 16"/>
            <p:cNvGraphicFramePr>
              <a:graphicFrameLocks noChangeAspect="1"/>
            </p:cNvGraphicFramePr>
            <p:nvPr/>
          </p:nvGraphicFramePr>
          <p:xfrm>
            <a:off x="1935162" y="6009328"/>
            <a:ext cx="508000" cy="150813"/>
          </p:xfrm>
          <a:graphic>
            <a:graphicData uri="http://schemas.openxmlformats.org/presentationml/2006/ole">
              <mc:AlternateContent xmlns:mc="http://schemas.openxmlformats.org/markup-compatibility/2006">
                <mc:Choice xmlns:v="urn:schemas-microsoft-com:vml" Requires="v">
                  <p:oleObj spid="_x0000_s2206" name="CorelDRAW" r:id="rId11" imgW="372960" imgH="121320" progId="CorelDRAW.Graphic.14">
                    <p:embed/>
                  </p:oleObj>
                </mc:Choice>
                <mc:Fallback>
                  <p:oleObj name="CorelDRAW" r:id="rId11" imgW="372960" imgH="121320" progId="CorelDRAW.Graphic.1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35162" y="6009328"/>
                          <a:ext cx="508000" cy="15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47" name="Object 18"/>
            <p:cNvGraphicFramePr>
              <a:graphicFrameLocks noChangeAspect="1"/>
            </p:cNvGraphicFramePr>
            <p:nvPr/>
          </p:nvGraphicFramePr>
          <p:xfrm>
            <a:off x="1689100" y="7067551"/>
            <a:ext cx="508000" cy="150813"/>
          </p:xfrm>
          <a:graphic>
            <a:graphicData uri="http://schemas.openxmlformats.org/presentationml/2006/ole">
              <mc:AlternateContent xmlns:mc="http://schemas.openxmlformats.org/markup-compatibility/2006">
                <mc:Choice xmlns:v="urn:schemas-microsoft-com:vml" Requires="v">
                  <p:oleObj spid="_x0000_s2207" name="CorelDRAW" r:id="rId12" imgW="372960" imgH="121320" progId="CorelDRAW.Graphic.14">
                    <p:embed/>
                  </p:oleObj>
                </mc:Choice>
                <mc:Fallback>
                  <p:oleObj name="CorelDRAW" r:id="rId12" imgW="372960" imgH="121320" progId="CorelDRAW.Graphic.1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89100" y="7067551"/>
                          <a:ext cx="508000" cy="15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48" name="Object 19"/>
            <p:cNvGraphicFramePr>
              <a:graphicFrameLocks noChangeAspect="1"/>
            </p:cNvGraphicFramePr>
            <p:nvPr/>
          </p:nvGraphicFramePr>
          <p:xfrm>
            <a:off x="2479675" y="7067551"/>
            <a:ext cx="508000" cy="150813"/>
          </p:xfrm>
          <a:graphic>
            <a:graphicData uri="http://schemas.openxmlformats.org/presentationml/2006/ole">
              <mc:AlternateContent xmlns:mc="http://schemas.openxmlformats.org/markup-compatibility/2006">
                <mc:Choice xmlns:v="urn:schemas-microsoft-com:vml" Requires="v">
                  <p:oleObj spid="_x0000_s2208" name="CorelDRAW" r:id="rId13" imgW="372960" imgH="121320" progId="CorelDRAW.Graphic.14">
                    <p:embed/>
                  </p:oleObj>
                </mc:Choice>
                <mc:Fallback>
                  <p:oleObj name="CorelDRAW" r:id="rId13" imgW="372960" imgH="121320" progId="CorelDRAW.Graphic.1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79675" y="7067551"/>
                          <a:ext cx="508000" cy="150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49" name="Object 22"/>
            <p:cNvGraphicFramePr>
              <a:graphicFrameLocks noChangeAspect="1"/>
            </p:cNvGraphicFramePr>
            <p:nvPr/>
          </p:nvGraphicFramePr>
          <p:xfrm>
            <a:off x="3959226" y="7053264"/>
            <a:ext cx="782637" cy="182562"/>
          </p:xfrm>
          <a:graphic>
            <a:graphicData uri="http://schemas.openxmlformats.org/presentationml/2006/ole">
              <mc:AlternateContent xmlns:mc="http://schemas.openxmlformats.org/markup-compatibility/2006">
                <mc:Choice xmlns:v="urn:schemas-microsoft-com:vml" Requires="v">
                  <p:oleObj spid="_x0000_s2209" name="CorelDRAW" r:id="rId14" imgW="442440" imgH="121320" progId="CorelDRAW.Graphic.14">
                    <p:embed/>
                  </p:oleObj>
                </mc:Choice>
                <mc:Fallback>
                  <p:oleObj name="CorelDRAW" r:id="rId14" imgW="442440" imgH="121320" progId="CorelDRAW.Graphic.1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9226" y="7053264"/>
                          <a:ext cx="782637"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50" name="Object 23"/>
            <p:cNvGraphicFramePr>
              <a:graphicFrameLocks noChangeAspect="1"/>
            </p:cNvGraphicFramePr>
            <p:nvPr/>
          </p:nvGraphicFramePr>
          <p:xfrm>
            <a:off x="4810126" y="7053264"/>
            <a:ext cx="785812" cy="182562"/>
          </p:xfrm>
          <a:graphic>
            <a:graphicData uri="http://schemas.openxmlformats.org/presentationml/2006/ole">
              <mc:AlternateContent xmlns:mc="http://schemas.openxmlformats.org/markup-compatibility/2006">
                <mc:Choice xmlns:v="urn:schemas-microsoft-com:vml" Requires="v">
                  <p:oleObj spid="_x0000_s2210" name="CorelDRAW" r:id="rId15" imgW="442440" imgH="121320" progId="CorelDRAW.Graphic.14">
                    <p:embed/>
                  </p:oleObj>
                </mc:Choice>
                <mc:Fallback>
                  <p:oleObj name="CorelDRAW" r:id="rId15" imgW="442440" imgH="121320" progId="CorelDRAW.Graphic.1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10126" y="7053264"/>
                          <a:ext cx="785812"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2551" name="Gerade Verbindung 68"/>
            <p:cNvCxnSpPr>
              <a:cxnSpLocks noChangeShapeType="1"/>
            </p:cNvCxnSpPr>
            <p:nvPr/>
          </p:nvCxnSpPr>
          <p:spPr bwMode="auto">
            <a:xfrm flipH="1" flipV="1">
              <a:off x="311150" y="4946651"/>
              <a:ext cx="442912" cy="587375"/>
            </a:xfrm>
            <a:prstGeom prst="line">
              <a:avLst/>
            </a:prstGeom>
            <a:noFill/>
            <a:ln w="19050" algn="ctr">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0" name="Gerade Verbindung 69"/>
            <p:cNvCxnSpPr/>
            <p:nvPr/>
          </p:nvCxnSpPr>
          <p:spPr bwMode="auto">
            <a:xfrm>
              <a:off x="291670" y="4936273"/>
              <a:ext cx="6258422" cy="211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53" name="Gerade Verbindung 70"/>
            <p:cNvCxnSpPr>
              <a:cxnSpLocks noChangeShapeType="1"/>
            </p:cNvCxnSpPr>
            <p:nvPr/>
          </p:nvCxnSpPr>
          <p:spPr bwMode="auto">
            <a:xfrm flipV="1">
              <a:off x="6172201" y="4946651"/>
              <a:ext cx="368300" cy="492126"/>
            </a:xfrm>
            <a:prstGeom prst="line">
              <a:avLst/>
            </a:prstGeom>
            <a:noFill/>
            <a:ln w="19050" algn="ctr">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81" name="Gerade Verbindung mit Pfeil 80"/>
            <p:cNvCxnSpPr/>
            <p:nvPr/>
          </p:nvCxnSpPr>
          <p:spPr bwMode="auto">
            <a:xfrm>
              <a:off x="1528593" y="7203293"/>
              <a:ext cx="1092873" cy="582100"/>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3" name="Gerade Verbindung mit Pfeil 82"/>
            <p:cNvCxnSpPr/>
            <p:nvPr/>
          </p:nvCxnSpPr>
          <p:spPr bwMode="auto">
            <a:xfrm>
              <a:off x="1729786" y="6358716"/>
              <a:ext cx="1070254" cy="508015"/>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5" name="Gerade Verbindung mit Pfeil 84"/>
            <p:cNvCxnSpPr/>
            <p:nvPr/>
          </p:nvCxnSpPr>
          <p:spPr bwMode="auto">
            <a:xfrm>
              <a:off x="1036919" y="997037"/>
              <a:ext cx="1444068" cy="639253"/>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3" name="Gerade Verbindung mit Pfeil 92"/>
            <p:cNvCxnSpPr/>
            <p:nvPr/>
          </p:nvCxnSpPr>
          <p:spPr bwMode="auto">
            <a:xfrm>
              <a:off x="4083391" y="6267698"/>
              <a:ext cx="720248" cy="586334"/>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2558" name="Rechteck 11"/>
            <p:cNvSpPr>
              <a:spLocks noChangeArrowheads="1"/>
            </p:cNvSpPr>
            <p:nvPr/>
          </p:nvSpPr>
          <p:spPr bwMode="auto">
            <a:xfrm>
              <a:off x="2649537" y="-912813"/>
              <a:ext cx="1622425" cy="750888"/>
            </a:xfrm>
            <a:prstGeom prst="rect">
              <a:avLst/>
            </a:prstGeom>
            <a:solidFill>
              <a:srgbClr val="00CCFF"/>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59" name="Rechteck 12"/>
            <p:cNvSpPr>
              <a:spLocks noChangeArrowheads="1"/>
            </p:cNvSpPr>
            <p:nvPr/>
          </p:nvSpPr>
          <p:spPr bwMode="auto">
            <a:xfrm>
              <a:off x="2806700" y="955675"/>
              <a:ext cx="1303337" cy="415925"/>
            </a:xfrm>
            <a:prstGeom prst="rect">
              <a:avLst/>
            </a:prstGeom>
            <a:solidFill>
              <a:srgbClr val="B6DDC7"/>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60" name="Rechteck 16"/>
            <p:cNvSpPr>
              <a:spLocks noChangeArrowheads="1"/>
            </p:cNvSpPr>
            <p:nvPr/>
          </p:nvSpPr>
          <p:spPr bwMode="auto">
            <a:xfrm>
              <a:off x="2627312" y="7602539"/>
              <a:ext cx="1630363" cy="728662"/>
            </a:xfrm>
            <a:prstGeom prst="rect">
              <a:avLst/>
            </a:prstGeom>
            <a:solidFill>
              <a:srgbClr val="C0C0C0"/>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61" name="Rechteck 17"/>
            <p:cNvSpPr>
              <a:spLocks noChangeArrowheads="1"/>
            </p:cNvSpPr>
            <p:nvPr/>
          </p:nvSpPr>
          <p:spPr bwMode="auto">
            <a:xfrm>
              <a:off x="2708275" y="10012364"/>
              <a:ext cx="1301750" cy="417512"/>
            </a:xfrm>
            <a:prstGeom prst="rect">
              <a:avLst/>
            </a:prstGeom>
            <a:solidFill>
              <a:srgbClr val="B6DDC7"/>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62" name="Rechteck 18"/>
            <p:cNvSpPr>
              <a:spLocks noChangeArrowheads="1"/>
            </p:cNvSpPr>
            <p:nvPr/>
          </p:nvSpPr>
          <p:spPr bwMode="auto">
            <a:xfrm>
              <a:off x="1301750" y="10040939"/>
              <a:ext cx="393700" cy="354012"/>
            </a:xfrm>
            <a:prstGeom prst="rect">
              <a:avLst/>
            </a:prstGeom>
            <a:solidFill>
              <a:srgbClr val="BFBFBF"/>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63" name="Rechteck 21"/>
            <p:cNvSpPr>
              <a:spLocks noChangeArrowheads="1"/>
            </p:cNvSpPr>
            <p:nvPr/>
          </p:nvSpPr>
          <p:spPr bwMode="auto">
            <a:xfrm>
              <a:off x="4419601" y="10026651"/>
              <a:ext cx="395287" cy="415925"/>
            </a:xfrm>
            <a:prstGeom prst="rect">
              <a:avLst/>
            </a:prstGeom>
            <a:solidFill>
              <a:srgbClr val="B6DDC7"/>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64" name="Rechteck 22"/>
            <p:cNvSpPr>
              <a:spLocks noChangeArrowheads="1"/>
            </p:cNvSpPr>
            <p:nvPr/>
          </p:nvSpPr>
          <p:spPr bwMode="auto">
            <a:xfrm>
              <a:off x="5187951" y="10031414"/>
              <a:ext cx="944562" cy="373062"/>
            </a:xfrm>
            <a:prstGeom prst="rect">
              <a:avLst/>
            </a:prstGeom>
            <a:solidFill>
              <a:srgbClr val="B6DDC7"/>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65" name="Rechteck 25"/>
            <p:cNvSpPr>
              <a:spLocks noChangeArrowheads="1"/>
            </p:cNvSpPr>
            <p:nvPr/>
          </p:nvSpPr>
          <p:spPr bwMode="auto">
            <a:xfrm>
              <a:off x="4805363" y="944562"/>
              <a:ext cx="393700" cy="414338"/>
            </a:xfrm>
            <a:prstGeom prst="rect">
              <a:avLst/>
            </a:prstGeom>
            <a:solidFill>
              <a:srgbClr val="B6DDC7"/>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66" name="Rechteck 26"/>
            <p:cNvSpPr>
              <a:spLocks noChangeArrowheads="1"/>
            </p:cNvSpPr>
            <p:nvPr/>
          </p:nvSpPr>
          <p:spPr bwMode="auto">
            <a:xfrm>
              <a:off x="5648326" y="944562"/>
              <a:ext cx="944562" cy="414338"/>
            </a:xfrm>
            <a:prstGeom prst="rect">
              <a:avLst/>
            </a:prstGeom>
            <a:solidFill>
              <a:srgbClr val="B6DDC7"/>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67" name="Rechteck 28"/>
            <p:cNvSpPr>
              <a:spLocks noChangeArrowheads="1"/>
            </p:cNvSpPr>
            <p:nvPr/>
          </p:nvSpPr>
          <p:spPr bwMode="auto">
            <a:xfrm>
              <a:off x="2085975" y="949325"/>
              <a:ext cx="407987" cy="417513"/>
            </a:xfrm>
            <a:prstGeom prst="rect">
              <a:avLst/>
            </a:prstGeom>
            <a:solidFill>
              <a:srgbClr val="66FFCC"/>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68" name="Rechteck 29"/>
            <p:cNvSpPr>
              <a:spLocks noChangeArrowheads="1"/>
            </p:cNvSpPr>
            <p:nvPr/>
          </p:nvSpPr>
          <p:spPr bwMode="auto">
            <a:xfrm>
              <a:off x="309562" y="949325"/>
              <a:ext cx="1397000" cy="417513"/>
            </a:xfrm>
            <a:prstGeom prst="rect">
              <a:avLst/>
            </a:prstGeom>
            <a:solidFill>
              <a:srgbClr val="66FFCC"/>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69" name="Ellipse 33"/>
            <p:cNvSpPr>
              <a:spLocks noChangeArrowheads="1"/>
            </p:cNvSpPr>
            <p:nvPr/>
          </p:nvSpPr>
          <p:spPr bwMode="auto">
            <a:xfrm>
              <a:off x="5094287" y="-65882"/>
              <a:ext cx="1673225" cy="728663"/>
            </a:xfrm>
            <a:prstGeom prst="ellipse">
              <a:avLst/>
            </a:prstGeom>
            <a:solidFill>
              <a:srgbClr val="00CCFF"/>
            </a:solidFill>
            <a:ln w="12700" algn="ctr">
              <a:solidFill>
                <a:schemeClr val="tx1"/>
              </a:solidFill>
              <a:round/>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70" name="Ellipse 35"/>
            <p:cNvSpPr>
              <a:spLocks noChangeArrowheads="1"/>
            </p:cNvSpPr>
            <p:nvPr/>
          </p:nvSpPr>
          <p:spPr bwMode="auto">
            <a:xfrm>
              <a:off x="271462" y="15080"/>
              <a:ext cx="1673225" cy="728663"/>
            </a:xfrm>
            <a:prstGeom prst="ellipse">
              <a:avLst/>
            </a:prstGeom>
            <a:solidFill>
              <a:srgbClr val="66FFCC"/>
            </a:solidFill>
            <a:ln w="12700" algn="ctr">
              <a:solidFill>
                <a:schemeClr val="tx1"/>
              </a:solidFill>
              <a:round/>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71" name="Ellipse 38"/>
            <p:cNvSpPr>
              <a:spLocks noChangeArrowheads="1"/>
            </p:cNvSpPr>
            <p:nvPr/>
          </p:nvSpPr>
          <p:spPr bwMode="auto">
            <a:xfrm>
              <a:off x="2395537" y="8728076"/>
              <a:ext cx="2103438" cy="973138"/>
            </a:xfrm>
            <a:prstGeom prst="ellipse">
              <a:avLst/>
            </a:prstGeom>
            <a:solidFill>
              <a:srgbClr val="BFBFBF"/>
            </a:solidFill>
            <a:ln w="12700" algn="ctr">
              <a:solidFill>
                <a:schemeClr val="tx1"/>
              </a:solidFill>
              <a:round/>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2000">
                <a:solidFill>
                  <a:srgbClr val="FFFFFF"/>
                </a:solidFill>
                <a:latin typeface="Calibri" pitchFamily="34" charset="0"/>
              </a:endParaRPr>
            </a:p>
          </p:txBody>
        </p:sp>
        <p:sp>
          <p:nvSpPr>
            <p:cNvPr id="22572" name="Rechteck 14"/>
            <p:cNvSpPr>
              <a:spLocks noChangeArrowheads="1"/>
            </p:cNvSpPr>
            <p:nvPr/>
          </p:nvSpPr>
          <p:spPr bwMode="auto">
            <a:xfrm>
              <a:off x="3068637" y="5872164"/>
              <a:ext cx="1301750" cy="417512"/>
            </a:xfrm>
            <a:prstGeom prst="rect">
              <a:avLst/>
            </a:prstGeom>
            <a:solidFill>
              <a:srgbClr val="B6DDC7"/>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73" name="Rechteck 15"/>
            <p:cNvSpPr>
              <a:spLocks noChangeArrowheads="1"/>
            </p:cNvSpPr>
            <p:nvPr/>
          </p:nvSpPr>
          <p:spPr bwMode="auto">
            <a:xfrm>
              <a:off x="2755900" y="6915151"/>
              <a:ext cx="1303337" cy="417513"/>
            </a:xfrm>
            <a:prstGeom prst="rect">
              <a:avLst/>
            </a:prstGeom>
            <a:solidFill>
              <a:srgbClr val="B6DDC7"/>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74" name="Rechteck 19"/>
            <p:cNvSpPr>
              <a:spLocks noChangeArrowheads="1"/>
            </p:cNvSpPr>
            <p:nvPr/>
          </p:nvSpPr>
          <p:spPr bwMode="auto">
            <a:xfrm>
              <a:off x="2041525" y="6915151"/>
              <a:ext cx="392112" cy="417513"/>
            </a:xfrm>
            <a:prstGeom prst="rect">
              <a:avLst/>
            </a:prstGeom>
            <a:solidFill>
              <a:srgbClr val="BFBFBF"/>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75" name="Rechteck 20"/>
            <p:cNvSpPr>
              <a:spLocks noChangeArrowheads="1"/>
            </p:cNvSpPr>
            <p:nvPr/>
          </p:nvSpPr>
          <p:spPr bwMode="auto">
            <a:xfrm>
              <a:off x="246062" y="6915151"/>
              <a:ext cx="1417638" cy="417513"/>
            </a:xfrm>
            <a:prstGeom prst="rect">
              <a:avLst/>
            </a:prstGeom>
            <a:solidFill>
              <a:srgbClr val="BFBFBF"/>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76" name="Rechteck 23"/>
            <p:cNvSpPr>
              <a:spLocks noChangeArrowheads="1"/>
            </p:cNvSpPr>
            <p:nvPr/>
          </p:nvSpPr>
          <p:spPr bwMode="auto">
            <a:xfrm>
              <a:off x="4745038" y="6908801"/>
              <a:ext cx="393700" cy="415925"/>
            </a:xfrm>
            <a:prstGeom prst="rect">
              <a:avLst/>
            </a:prstGeom>
            <a:solidFill>
              <a:srgbClr val="B6DDC7"/>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77" name="Rechteck 24"/>
            <p:cNvSpPr>
              <a:spLocks noChangeArrowheads="1"/>
            </p:cNvSpPr>
            <p:nvPr/>
          </p:nvSpPr>
          <p:spPr bwMode="auto">
            <a:xfrm>
              <a:off x="5588001" y="6908801"/>
              <a:ext cx="944562" cy="415925"/>
            </a:xfrm>
            <a:prstGeom prst="rect">
              <a:avLst/>
            </a:prstGeom>
            <a:solidFill>
              <a:srgbClr val="B6DDC7"/>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78" name="Rechteck 27"/>
            <p:cNvSpPr>
              <a:spLocks noChangeArrowheads="1"/>
            </p:cNvSpPr>
            <p:nvPr/>
          </p:nvSpPr>
          <p:spPr bwMode="auto">
            <a:xfrm>
              <a:off x="2292350" y="5854701"/>
              <a:ext cx="407987" cy="417513"/>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79" name="Rechteck 30"/>
            <p:cNvSpPr>
              <a:spLocks noChangeArrowheads="1"/>
            </p:cNvSpPr>
            <p:nvPr/>
          </p:nvSpPr>
          <p:spPr bwMode="auto">
            <a:xfrm>
              <a:off x="247650" y="4305300"/>
              <a:ext cx="1093787" cy="2476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80" name="Rechteck 31"/>
            <p:cNvSpPr>
              <a:spLocks noChangeArrowheads="1"/>
            </p:cNvSpPr>
            <p:nvPr/>
          </p:nvSpPr>
          <p:spPr bwMode="auto">
            <a:xfrm>
              <a:off x="2589212" y="4591050"/>
              <a:ext cx="1614488" cy="4889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81" name="Rechteck 32"/>
            <p:cNvSpPr>
              <a:spLocks noChangeArrowheads="1"/>
            </p:cNvSpPr>
            <p:nvPr/>
          </p:nvSpPr>
          <p:spPr bwMode="auto">
            <a:xfrm>
              <a:off x="295275" y="7464426"/>
              <a:ext cx="1093787" cy="249238"/>
            </a:xfrm>
            <a:prstGeom prst="rect">
              <a:avLst/>
            </a:prstGeom>
            <a:solidFill>
              <a:srgbClr val="BFBFBF"/>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82" name="Ellipse 36"/>
            <p:cNvSpPr>
              <a:spLocks noChangeArrowheads="1"/>
            </p:cNvSpPr>
            <p:nvPr/>
          </p:nvSpPr>
          <p:spPr bwMode="auto">
            <a:xfrm>
              <a:off x="149224" y="5509883"/>
              <a:ext cx="1820863" cy="1325891"/>
            </a:xfrm>
            <a:prstGeom prst="ellipse">
              <a:avLst/>
            </a:prstGeom>
            <a:solidFill>
              <a:srgbClr val="FFFFCC"/>
            </a:solidFill>
            <a:ln w="12700" algn="ctr">
              <a:solidFill>
                <a:schemeClr val="tx1"/>
              </a:solidFill>
              <a:round/>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83" name="Ellipse 37"/>
            <p:cNvSpPr>
              <a:spLocks noChangeArrowheads="1"/>
            </p:cNvSpPr>
            <p:nvPr/>
          </p:nvSpPr>
          <p:spPr bwMode="auto">
            <a:xfrm>
              <a:off x="4745038" y="5289551"/>
              <a:ext cx="1844675" cy="1535113"/>
            </a:xfrm>
            <a:prstGeom prst="ellipse">
              <a:avLst/>
            </a:prstGeom>
            <a:solidFill>
              <a:srgbClr val="FFFFCC"/>
            </a:solidFill>
            <a:ln w="12700" algn="ctr">
              <a:solidFill>
                <a:schemeClr val="tx1"/>
              </a:solidFill>
              <a:round/>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584" name="Textfeld 100"/>
            <p:cNvSpPr txBox="1">
              <a:spLocks noChangeArrowheads="1"/>
            </p:cNvSpPr>
            <p:nvPr/>
          </p:nvSpPr>
          <p:spPr bwMode="auto">
            <a:xfrm>
              <a:off x="433387" y="-1147763"/>
              <a:ext cx="842963" cy="348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spcBef>
                  <a:spcPct val="0"/>
                </a:spcBef>
                <a:buClrTx/>
                <a:buFontTx/>
                <a:buNone/>
              </a:pPr>
              <a:r>
                <a:rPr lang="de-DE" altLang="de-DE" sz="1100"/>
                <a:t>Phase I</a:t>
              </a:r>
            </a:p>
          </p:txBody>
        </p:sp>
        <p:sp>
          <p:nvSpPr>
            <p:cNvPr id="22585" name="Textfeld 101"/>
            <p:cNvSpPr txBox="1">
              <a:spLocks noChangeArrowheads="1"/>
            </p:cNvSpPr>
            <p:nvPr/>
          </p:nvSpPr>
          <p:spPr bwMode="auto">
            <a:xfrm>
              <a:off x="357538" y="4269606"/>
              <a:ext cx="930275" cy="348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spcBef>
                  <a:spcPct val="0"/>
                </a:spcBef>
                <a:buClrTx/>
                <a:buFontTx/>
                <a:buNone/>
              </a:pPr>
              <a:r>
                <a:rPr lang="de-DE" altLang="de-DE" sz="1100" dirty="0"/>
                <a:t>Phase III</a:t>
              </a:r>
            </a:p>
          </p:txBody>
        </p:sp>
        <p:sp>
          <p:nvSpPr>
            <p:cNvPr id="22586" name="Textfeld 102"/>
            <p:cNvSpPr txBox="1">
              <a:spLocks noChangeArrowheads="1"/>
            </p:cNvSpPr>
            <p:nvPr/>
          </p:nvSpPr>
          <p:spPr bwMode="auto">
            <a:xfrm>
              <a:off x="398462" y="7450139"/>
              <a:ext cx="931863" cy="348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spcBef>
                  <a:spcPct val="0"/>
                </a:spcBef>
                <a:buClrTx/>
                <a:buFontTx/>
                <a:buNone/>
              </a:pPr>
              <a:r>
                <a:rPr lang="de-DE" altLang="de-DE" sz="1100"/>
                <a:t>Phase IV</a:t>
              </a:r>
            </a:p>
          </p:txBody>
        </p:sp>
        <p:sp>
          <p:nvSpPr>
            <p:cNvPr id="22587" name="Textfeld 103"/>
            <p:cNvSpPr txBox="1">
              <a:spLocks noChangeArrowheads="1"/>
            </p:cNvSpPr>
            <p:nvPr/>
          </p:nvSpPr>
          <p:spPr bwMode="auto">
            <a:xfrm>
              <a:off x="378433" y="-774533"/>
              <a:ext cx="2522537" cy="5676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lnSpc>
                  <a:spcPts val="1300"/>
                </a:lnSpc>
                <a:spcBef>
                  <a:spcPct val="0"/>
                </a:spcBef>
                <a:buClrTx/>
                <a:buFontTx/>
                <a:buNone/>
              </a:pPr>
              <a:r>
                <a:rPr lang="de-DE" altLang="de-DE" sz="900" i="1" dirty="0"/>
                <a:t>        Adverse </a:t>
              </a:r>
              <a:r>
                <a:rPr lang="de-DE" altLang="de-DE" sz="900" i="1" dirty="0" err="1"/>
                <a:t>prognostic</a:t>
              </a:r>
              <a:r>
                <a:rPr lang="de-DE" altLang="de-DE" sz="900" i="1" dirty="0"/>
                <a:t> </a:t>
              </a:r>
              <a:r>
                <a:rPr lang="de-DE" altLang="de-DE" sz="900" i="1" dirty="0" err="1"/>
                <a:t>factors</a:t>
              </a:r>
              <a:r>
                <a:rPr lang="de-DE" altLang="de-DE" sz="900" i="1" dirty="0"/>
                <a:t>**</a:t>
              </a:r>
            </a:p>
            <a:p>
              <a:pPr eaLnBrk="1" hangingPunct="1">
                <a:lnSpc>
                  <a:spcPts val="1300"/>
                </a:lnSpc>
                <a:spcBef>
                  <a:spcPct val="0"/>
                </a:spcBef>
                <a:buClrTx/>
                <a:buFontTx/>
                <a:buNone/>
              </a:pPr>
              <a:endParaRPr lang="de-DE" altLang="de-DE" sz="900" i="1" dirty="0"/>
            </a:p>
          </p:txBody>
        </p:sp>
        <p:sp>
          <p:nvSpPr>
            <p:cNvPr id="22588" name="Textfeld 104"/>
            <p:cNvSpPr txBox="1">
              <a:spLocks noChangeArrowheads="1"/>
            </p:cNvSpPr>
            <p:nvPr/>
          </p:nvSpPr>
          <p:spPr bwMode="auto">
            <a:xfrm>
              <a:off x="4646612" y="-770186"/>
              <a:ext cx="2519362" cy="5676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lnSpc>
                  <a:spcPts val="1300"/>
                </a:lnSpc>
                <a:spcBef>
                  <a:spcPct val="0"/>
                </a:spcBef>
                <a:buClrTx/>
                <a:buFontTx/>
                <a:buNone/>
              </a:pPr>
              <a:r>
                <a:rPr lang="de-DE" altLang="de-DE" sz="900" i="1" dirty="0"/>
                <a:t>Major </a:t>
              </a:r>
              <a:r>
                <a:rPr lang="de-DE" altLang="de-DE" sz="900" i="1" dirty="0" err="1"/>
                <a:t>skin</a:t>
              </a:r>
              <a:r>
                <a:rPr lang="de-DE" altLang="de-DE" sz="900" i="1" dirty="0"/>
                <a:t> </a:t>
              </a:r>
              <a:r>
                <a:rPr lang="de-DE" altLang="de-DE" sz="900" i="1" dirty="0" err="1"/>
                <a:t>involvement</a:t>
              </a:r>
              <a:endParaRPr lang="de-DE" altLang="de-DE" sz="900" i="1" dirty="0"/>
            </a:p>
            <a:p>
              <a:pPr eaLnBrk="1" hangingPunct="1">
                <a:lnSpc>
                  <a:spcPts val="1300"/>
                </a:lnSpc>
                <a:spcBef>
                  <a:spcPct val="0"/>
                </a:spcBef>
                <a:buClrTx/>
                <a:buFontTx/>
                <a:buNone/>
              </a:pPr>
              <a:r>
                <a:rPr lang="de-DE" altLang="de-DE" sz="900" i="1" dirty="0"/>
                <a:t>  (also in </a:t>
              </a:r>
              <a:r>
                <a:rPr lang="de-DE" altLang="de-DE" sz="900" i="1" dirty="0" err="1"/>
                <a:t>phase</a:t>
              </a:r>
              <a:r>
                <a:rPr lang="de-DE" altLang="de-DE" sz="900" i="1" dirty="0"/>
                <a:t> II-IV)</a:t>
              </a:r>
            </a:p>
          </p:txBody>
        </p:sp>
        <p:sp>
          <p:nvSpPr>
            <p:cNvPr id="22589" name="Textfeld 105"/>
            <p:cNvSpPr txBox="1">
              <a:spLocks noChangeArrowheads="1"/>
            </p:cNvSpPr>
            <p:nvPr/>
          </p:nvSpPr>
          <p:spPr bwMode="auto">
            <a:xfrm>
              <a:off x="2684462" y="-889151"/>
              <a:ext cx="1566863" cy="7386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1000" dirty="0"/>
                <a:t>Clinical diagnosis</a:t>
              </a:r>
            </a:p>
            <a:p>
              <a:pPr algn="ctr" eaLnBrk="1" hangingPunct="1">
                <a:spcBef>
                  <a:spcPct val="0"/>
                </a:spcBef>
                <a:buClrTx/>
                <a:buFontTx/>
                <a:buNone/>
              </a:pPr>
              <a:r>
                <a:rPr lang="en-US" altLang="de-DE" sz="1000" dirty="0"/>
                <a:t>of </a:t>
              </a:r>
              <a:r>
                <a:rPr lang="en-US" altLang="de-DE" sz="1000" i="1" dirty="0"/>
                <a:t>active**</a:t>
              </a:r>
              <a:r>
                <a:rPr lang="en-US" altLang="de-DE" sz="1000" dirty="0"/>
                <a:t> psoriatic </a:t>
              </a:r>
              <a:endParaRPr lang="en-US" altLang="de-DE" sz="1000" i="1" dirty="0"/>
            </a:p>
            <a:p>
              <a:pPr algn="ctr" eaLnBrk="1" hangingPunct="1">
                <a:spcBef>
                  <a:spcPct val="0"/>
                </a:spcBef>
                <a:buClrTx/>
                <a:buFontTx/>
                <a:buNone/>
              </a:pPr>
              <a:r>
                <a:rPr lang="en-US" altLang="de-DE" sz="1000" dirty="0"/>
                <a:t>arthritis</a:t>
              </a:r>
              <a:endParaRPr lang="de-DE" altLang="de-DE" sz="1000" dirty="0"/>
            </a:p>
          </p:txBody>
        </p:sp>
        <p:sp>
          <p:nvSpPr>
            <p:cNvPr id="22590" name="Textfeld 107"/>
            <p:cNvSpPr txBox="1">
              <a:spLocks noChangeArrowheads="1"/>
            </p:cNvSpPr>
            <p:nvPr/>
          </p:nvSpPr>
          <p:spPr bwMode="auto">
            <a:xfrm>
              <a:off x="2684462" y="977900"/>
              <a:ext cx="1566863" cy="4924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900"/>
                <a:t> Achieve target***</a:t>
              </a:r>
            </a:p>
            <a:p>
              <a:pPr algn="ctr" eaLnBrk="1" hangingPunct="1">
                <a:spcBef>
                  <a:spcPct val="0"/>
                </a:spcBef>
                <a:buClrTx/>
                <a:buFontTx/>
                <a:buNone/>
              </a:pPr>
              <a:r>
                <a:rPr lang="en-US" altLang="de-DE" sz="900"/>
                <a:t>within 3-6 months</a:t>
              </a:r>
              <a:endParaRPr lang="de-DE" altLang="de-DE" sz="900"/>
            </a:p>
          </p:txBody>
        </p:sp>
        <p:sp>
          <p:nvSpPr>
            <p:cNvPr id="22591" name="Textfeld 108"/>
            <p:cNvSpPr txBox="1">
              <a:spLocks noChangeArrowheads="1"/>
            </p:cNvSpPr>
            <p:nvPr/>
          </p:nvSpPr>
          <p:spPr bwMode="auto">
            <a:xfrm>
              <a:off x="223837" y="210343"/>
              <a:ext cx="1755775" cy="4650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1000"/>
                <a:t>Go directly to </a:t>
              </a:r>
            </a:p>
            <a:p>
              <a:pPr algn="ctr" eaLnBrk="1" hangingPunct="1">
                <a:lnSpc>
                  <a:spcPts val="1000"/>
                </a:lnSpc>
                <a:spcBef>
                  <a:spcPct val="0"/>
                </a:spcBef>
                <a:buClrTx/>
                <a:buFontTx/>
                <a:buNone/>
              </a:pPr>
              <a:r>
                <a:rPr lang="en-US" altLang="de-DE" sz="1000"/>
                <a:t>phase II</a:t>
              </a:r>
            </a:p>
          </p:txBody>
        </p:sp>
        <p:sp>
          <p:nvSpPr>
            <p:cNvPr id="22592" name="Textfeld 109"/>
            <p:cNvSpPr txBox="1">
              <a:spLocks noChangeArrowheads="1"/>
            </p:cNvSpPr>
            <p:nvPr/>
          </p:nvSpPr>
          <p:spPr bwMode="auto">
            <a:xfrm>
              <a:off x="5029200" y="159543"/>
              <a:ext cx="1754187" cy="4650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1000"/>
                <a:t>Consider consulting </a:t>
              </a:r>
            </a:p>
            <a:p>
              <a:pPr algn="ctr" eaLnBrk="1" hangingPunct="1">
                <a:lnSpc>
                  <a:spcPts val="1000"/>
                </a:lnSpc>
                <a:spcBef>
                  <a:spcPct val="0"/>
                </a:spcBef>
                <a:buClrTx/>
                <a:buFontTx/>
                <a:buNone/>
              </a:pPr>
              <a:r>
                <a:rPr lang="en-US" altLang="de-DE" sz="1000"/>
                <a:t>a dermatologist</a:t>
              </a:r>
              <a:endParaRPr lang="de-DE" altLang="de-DE" sz="1000"/>
            </a:p>
          </p:txBody>
        </p:sp>
        <p:sp>
          <p:nvSpPr>
            <p:cNvPr id="22593" name="Textfeld 110"/>
            <p:cNvSpPr txBox="1">
              <a:spLocks noChangeArrowheads="1"/>
            </p:cNvSpPr>
            <p:nvPr/>
          </p:nvSpPr>
          <p:spPr bwMode="auto">
            <a:xfrm>
              <a:off x="158750" y="974725"/>
              <a:ext cx="1754187" cy="4650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Failure phase I:</a:t>
              </a:r>
            </a:p>
            <a:p>
              <a:pPr algn="ctr" eaLnBrk="1" hangingPunct="1">
                <a:lnSpc>
                  <a:spcPts val="1000"/>
                </a:lnSpc>
                <a:spcBef>
                  <a:spcPct val="0"/>
                </a:spcBef>
                <a:buClrTx/>
                <a:buFontTx/>
                <a:buNone/>
              </a:pPr>
              <a:r>
                <a:rPr lang="en-US" altLang="de-DE" sz="900"/>
                <a:t>go to phase II </a:t>
              </a:r>
              <a:endParaRPr lang="de-DE" altLang="de-DE" sz="900"/>
            </a:p>
          </p:txBody>
        </p:sp>
        <p:sp>
          <p:nvSpPr>
            <p:cNvPr id="22594" name="Textfeld 111"/>
            <p:cNvSpPr txBox="1">
              <a:spLocks noChangeArrowheads="1"/>
            </p:cNvSpPr>
            <p:nvPr/>
          </p:nvSpPr>
          <p:spPr bwMode="auto">
            <a:xfrm>
              <a:off x="2046287" y="1041400"/>
              <a:ext cx="504825" cy="2940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No</a:t>
              </a:r>
              <a:endParaRPr lang="de-DE" altLang="de-DE" sz="900"/>
            </a:p>
          </p:txBody>
        </p:sp>
        <p:sp>
          <p:nvSpPr>
            <p:cNvPr id="22595" name="Textfeld 112"/>
            <p:cNvSpPr txBox="1">
              <a:spLocks noChangeArrowheads="1"/>
            </p:cNvSpPr>
            <p:nvPr/>
          </p:nvSpPr>
          <p:spPr bwMode="auto">
            <a:xfrm>
              <a:off x="4745038" y="1041400"/>
              <a:ext cx="504825" cy="2940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Yes</a:t>
              </a:r>
              <a:endParaRPr lang="de-DE" altLang="de-DE" sz="900"/>
            </a:p>
          </p:txBody>
        </p:sp>
        <p:sp>
          <p:nvSpPr>
            <p:cNvPr id="22596" name="Textfeld 113"/>
            <p:cNvSpPr txBox="1">
              <a:spLocks noChangeArrowheads="1"/>
            </p:cNvSpPr>
            <p:nvPr/>
          </p:nvSpPr>
          <p:spPr bwMode="auto">
            <a:xfrm>
              <a:off x="5659438" y="1041400"/>
              <a:ext cx="908050" cy="2940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Continue</a:t>
              </a:r>
              <a:endParaRPr lang="de-DE" altLang="de-DE" sz="900"/>
            </a:p>
          </p:txBody>
        </p:sp>
        <p:sp>
          <p:nvSpPr>
            <p:cNvPr id="22597" name="Textfeld 114"/>
            <p:cNvSpPr txBox="1">
              <a:spLocks noChangeArrowheads="1"/>
            </p:cNvSpPr>
            <p:nvPr/>
          </p:nvSpPr>
          <p:spPr bwMode="auto">
            <a:xfrm>
              <a:off x="2511425" y="4619625"/>
              <a:ext cx="1785937" cy="4650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1000" dirty="0"/>
                <a:t>Lack of efficacy and/or </a:t>
              </a:r>
            </a:p>
            <a:p>
              <a:pPr algn="ctr" eaLnBrk="1" hangingPunct="1">
                <a:lnSpc>
                  <a:spcPts val="1000"/>
                </a:lnSpc>
                <a:spcBef>
                  <a:spcPct val="0"/>
                </a:spcBef>
                <a:buClrTx/>
                <a:buFontTx/>
                <a:buNone/>
              </a:pPr>
              <a:r>
                <a:rPr lang="en-US" altLang="de-DE" sz="1000" dirty="0"/>
                <a:t>toxicity in phase </a:t>
              </a:r>
              <a:r>
                <a:rPr lang="en-US" altLang="de-DE" sz="1000" dirty="0" err="1"/>
                <a:t>lI</a:t>
              </a:r>
              <a:endParaRPr lang="en-US" altLang="de-DE" sz="1000" dirty="0"/>
            </a:p>
          </p:txBody>
        </p:sp>
        <p:sp>
          <p:nvSpPr>
            <p:cNvPr id="22598" name="Textfeld 115"/>
            <p:cNvSpPr txBox="1">
              <a:spLocks noChangeArrowheads="1"/>
            </p:cNvSpPr>
            <p:nvPr/>
          </p:nvSpPr>
          <p:spPr bwMode="auto">
            <a:xfrm>
              <a:off x="2938462" y="5868989"/>
              <a:ext cx="1566863" cy="4924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900"/>
                <a:t>Achieve target*** </a:t>
              </a:r>
            </a:p>
            <a:p>
              <a:pPr algn="ctr" eaLnBrk="1" hangingPunct="1">
                <a:spcBef>
                  <a:spcPct val="0"/>
                </a:spcBef>
                <a:buClrTx/>
                <a:buFontTx/>
                <a:buNone/>
              </a:pPr>
              <a:r>
                <a:rPr lang="en-US" altLang="de-DE" sz="900"/>
                <a:t>within 3-6 months</a:t>
              </a:r>
              <a:endParaRPr lang="de-DE" altLang="de-DE" sz="900"/>
            </a:p>
          </p:txBody>
        </p:sp>
        <p:sp>
          <p:nvSpPr>
            <p:cNvPr id="22599" name="Textfeld 116"/>
            <p:cNvSpPr txBox="1">
              <a:spLocks noChangeArrowheads="1"/>
            </p:cNvSpPr>
            <p:nvPr/>
          </p:nvSpPr>
          <p:spPr bwMode="auto">
            <a:xfrm>
              <a:off x="2247900" y="5940426"/>
              <a:ext cx="504825" cy="2940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No</a:t>
              </a:r>
              <a:endParaRPr lang="de-DE" altLang="de-DE" sz="900"/>
            </a:p>
          </p:txBody>
        </p:sp>
        <p:sp>
          <p:nvSpPr>
            <p:cNvPr id="22600" name="Textfeld 117"/>
            <p:cNvSpPr txBox="1">
              <a:spLocks noChangeArrowheads="1"/>
            </p:cNvSpPr>
            <p:nvPr/>
          </p:nvSpPr>
          <p:spPr bwMode="auto">
            <a:xfrm>
              <a:off x="1979612" y="7011989"/>
              <a:ext cx="506413" cy="2940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No</a:t>
              </a:r>
              <a:endParaRPr lang="de-DE" altLang="de-DE" sz="900"/>
            </a:p>
          </p:txBody>
        </p:sp>
        <p:sp>
          <p:nvSpPr>
            <p:cNvPr id="22601" name="Textfeld 118"/>
            <p:cNvSpPr txBox="1">
              <a:spLocks noChangeArrowheads="1"/>
            </p:cNvSpPr>
            <p:nvPr/>
          </p:nvSpPr>
          <p:spPr bwMode="auto">
            <a:xfrm>
              <a:off x="4679951" y="7000877"/>
              <a:ext cx="503237" cy="2940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Yes</a:t>
              </a:r>
              <a:endParaRPr lang="de-DE" altLang="de-DE" sz="900"/>
            </a:p>
          </p:txBody>
        </p:sp>
        <p:sp>
          <p:nvSpPr>
            <p:cNvPr id="22602" name="Textfeld 119"/>
            <p:cNvSpPr txBox="1">
              <a:spLocks noChangeArrowheads="1"/>
            </p:cNvSpPr>
            <p:nvPr/>
          </p:nvSpPr>
          <p:spPr bwMode="auto">
            <a:xfrm>
              <a:off x="5595938" y="6999289"/>
              <a:ext cx="904875" cy="2940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Continue</a:t>
              </a:r>
              <a:endParaRPr lang="de-DE" altLang="de-DE" sz="900"/>
            </a:p>
          </p:txBody>
        </p:sp>
        <p:sp>
          <p:nvSpPr>
            <p:cNvPr id="22603" name="Textfeld 120"/>
            <p:cNvSpPr txBox="1">
              <a:spLocks noChangeArrowheads="1"/>
            </p:cNvSpPr>
            <p:nvPr/>
          </p:nvSpPr>
          <p:spPr bwMode="auto">
            <a:xfrm>
              <a:off x="2624137" y="6926263"/>
              <a:ext cx="1566863" cy="4924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900"/>
                <a:t>Achieve target***</a:t>
              </a:r>
            </a:p>
            <a:p>
              <a:pPr algn="ctr" eaLnBrk="1" hangingPunct="1">
                <a:spcBef>
                  <a:spcPct val="0"/>
                </a:spcBef>
                <a:buClrTx/>
                <a:buFontTx/>
                <a:buNone/>
              </a:pPr>
              <a:r>
                <a:rPr lang="en-US" altLang="de-DE" sz="900"/>
                <a:t>within 3-6 months</a:t>
              </a:r>
              <a:endParaRPr lang="de-DE" altLang="de-DE" sz="900"/>
            </a:p>
          </p:txBody>
        </p:sp>
        <p:sp>
          <p:nvSpPr>
            <p:cNvPr id="22604" name="Textfeld 121"/>
            <p:cNvSpPr txBox="1">
              <a:spLocks noChangeArrowheads="1"/>
            </p:cNvSpPr>
            <p:nvPr/>
          </p:nvSpPr>
          <p:spPr bwMode="auto">
            <a:xfrm>
              <a:off x="165100" y="6931026"/>
              <a:ext cx="1566862" cy="4924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900"/>
                <a:t>Failure phase III:</a:t>
              </a:r>
            </a:p>
            <a:p>
              <a:pPr algn="ctr" eaLnBrk="1" hangingPunct="1">
                <a:spcBef>
                  <a:spcPct val="0"/>
                </a:spcBef>
                <a:buClrTx/>
                <a:buFontTx/>
                <a:buNone/>
              </a:pPr>
              <a:r>
                <a:rPr lang="en-US" altLang="de-DE" sz="900"/>
                <a:t>go to phase IV</a:t>
              </a:r>
              <a:endParaRPr lang="de-DE" altLang="de-DE" sz="900"/>
            </a:p>
          </p:txBody>
        </p:sp>
        <p:sp>
          <p:nvSpPr>
            <p:cNvPr id="22605" name="Textfeld 122"/>
            <p:cNvSpPr txBox="1">
              <a:spLocks noChangeArrowheads="1"/>
            </p:cNvSpPr>
            <p:nvPr/>
          </p:nvSpPr>
          <p:spPr bwMode="auto">
            <a:xfrm>
              <a:off x="57542" y="5566103"/>
              <a:ext cx="1981200" cy="125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100"/>
                </a:lnSpc>
                <a:spcBef>
                  <a:spcPct val="0"/>
                </a:spcBef>
                <a:buClrTx/>
                <a:buFontTx/>
                <a:buNone/>
              </a:pPr>
              <a:r>
                <a:rPr lang="en-US" altLang="de-DE" sz="900" dirty="0"/>
                <a:t>Start a biological agent –  </a:t>
              </a:r>
            </a:p>
            <a:p>
              <a:pPr algn="ctr" eaLnBrk="1" hangingPunct="1">
                <a:lnSpc>
                  <a:spcPts val="1100"/>
                </a:lnSpc>
                <a:spcBef>
                  <a:spcPct val="0"/>
                </a:spcBef>
                <a:buClrTx/>
                <a:buFontTx/>
                <a:buNone/>
              </a:pPr>
              <a:r>
                <a:rPr lang="en-US" altLang="de-DE" sz="900" dirty="0"/>
                <a:t>usually a TNF-inhibitor, but </a:t>
              </a:r>
            </a:p>
            <a:p>
              <a:pPr algn="ctr" eaLnBrk="1" hangingPunct="1">
                <a:lnSpc>
                  <a:spcPts val="1100"/>
                </a:lnSpc>
                <a:spcBef>
                  <a:spcPct val="0"/>
                </a:spcBef>
                <a:buClrTx/>
                <a:buFontTx/>
                <a:buNone/>
              </a:pPr>
              <a:r>
                <a:rPr lang="en-US" altLang="de-DE" sz="900" dirty="0"/>
                <a:t>If this is contraindicated, an IL-12/23- or IL-17-inhibitor</a:t>
              </a:r>
              <a:r>
                <a:rPr lang="en-US" altLang="de-DE" sz="900" baseline="30000" dirty="0"/>
                <a:t>§</a:t>
              </a:r>
              <a:r>
                <a:rPr lang="en-US" altLang="de-DE" sz="900" dirty="0"/>
                <a:t> may be used, in special cases</a:t>
              </a:r>
              <a:r>
                <a:rPr lang="en-US" altLang="de-DE" sz="900" baseline="30000" dirty="0"/>
                <a:t>§§</a:t>
              </a:r>
              <a:r>
                <a:rPr lang="en-US" altLang="de-DE" sz="900" dirty="0"/>
                <a:t> also a </a:t>
              </a:r>
            </a:p>
            <a:p>
              <a:pPr algn="ctr" eaLnBrk="1" hangingPunct="1">
                <a:lnSpc>
                  <a:spcPts val="1100"/>
                </a:lnSpc>
                <a:spcBef>
                  <a:spcPct val="0"/>
                </a:spcBef>
                <a:buClrTx/>
                <a:buFontTx/>
                <a:buNone/>
              </a:pPr>
              <a:r>
                <a:rPr lang="en-US" altLang="de-DE" sz="900" dirty="0" err="1"/>
                <a:t>tsDMARD</a:t>
              </a:r>
              <a:r>
                <a:rPr lang="en-US" altLang="de-DE" sz="900" dirty="0"/>
                <a:t> (</a:t>
              </a:r>
              <a:r>
                <a:rPr lang="de-DE" altLang="de-DE" sz="900" i="1" dirty="0"/>
                <a:t>±</a:t>
              </a:r>
              <a:r>
                <a:rPr lang="en-US" altLang="de-DE" sz="900" dirty="0" err="1"/>
                <a:t>csDMARD</a:t>
              </a:r>
              <a:r>
                <a:rPr lang="en-US" altLang="de-DE" sz="900" dirty="0"/>
                <a:t>)</a:t>
              </a:r>
              <a:endParaRPr lang="de-DE" altLang="de-DE" sz="900" dirty="0"/>
            </a:p>
          </p:txBody>
        </p:sp>
        <p:sp>
          <p:nvSpPr>
            <p:cNvPr id="22606" name="Textfeld 126"/>
            <p:cNvSpPr txBox="1">
              <a:spLocks noChangeArrowheads="1"/>
            </p:cNvSpPr>
            <p:nvPr/>
          </p:nvSpPr>
          <p:spPr bwMode="auto">
            <a:xfrm>
              <a:off x="4203665" y="4439253"/>
              <a:ext cx="2384424" cy="4924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de-DE" altLang="de-DE" sz="900" i="1" dirty="0"/>
                <a:t>           Arthritis </a:t>
              </a:r>
              <a:r>
                <a:rPr lang="de-DE" altLang="de-DE" sz="900" i="1" dirty="0" err="1"/>
                <a:t>without</a:t>
              </a:r>
              <a:r>
                <a:rPr lang="de-DE" altLang="de-DE" sz="900" i="1" dirty="0"/>
                <a:t> adverse</a:t>
              </a:r>
            </a:p>
            <a:p>
              <a:pPr algn="ctr" eaLnBrk="1" hangingPunct="1">
                <a:spcBef>
                  <a:spcPct val="0"/>
                </a:spcBef>
                <a:buClrTx/>
                <a:buFontTx/>
                <a:buNone/>
              </a:pPr>
              <a:r>
                <a:rPr lang="de-DE" altLang="de-DE" sz="900" i="1" dirty="0"/>
                <a:t>         </a:t>
              </a:r>
              <a:r>
                <a:rPr lang="de-DE" altLang="de-DE" sz="900" i="1" dirty="0" err="1"/>
                <a:t>prognostic</a:t>
              </a:r>
              <a:r>
                <a:rPr lang="de-DE" altLang="de-DE" sz="900" i="1" dirty="0"/>
                <a:t> </a:t>
              </a:r>
              <a:r>
                <a:rPr lang="de-DE" altLang="de-DE" sz="900" i="1" dirty="0" err="1"/>
                <a:t>factors</a:t>
              </a:r>
              <a:r>
                <a:rPr lang="de-DE" altLang="de-DE" sz="900" i="1" dirty="0"/>
                <a:t>**</a:t>
              </a:r>
            </a:p>
          </p:txBody>
        </p:sp>
        <p:sp>
          <p:nvSpPr>
            <p:cNvPr id="22607" name="Textfeld 127"/>
            <p:cNvSpPr txBox="1">
              <a:spLocks noChangeArrowheads="1"/>
            </p:cNvSpPr>
            <p:nvPr/>
          </p:nvSpPr>
          <p:spPr bwMode="auto">
            <a:xfrm>
              <a:off x="4354513" y="10123488"/>
              <a:ext cx="506413" cy="2940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Yes</a:t>
              </a:r>
              <a:endParaRPr lang="de-DE" altLang="de-DE" sz="900"/>
            </a:p>
          </p:txBody>
        </p:sp>
        <p:sp>
          <p:nvSpPr>
            <p:cNvPr id="22608" name="Textfeld 128"/>
            <p:cNvSpPr txBox="1">
              <a:spLocks noChangeArrowheads="1"/>
            </p:cNvSpPr>
            <p:nvPr/>
          </p:nvSpPr>
          <p:spPr bwMode="auto">
            <a:xfrm>
              <a:off x="5178426" y="10072688"/>
              <a:ext cx="908050" cy="2940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Continue</a:t>
              </a:r>
              <a:endParaRPr lang="de-DE" altLang="de-DE" sz="900"/>
            </a:p>
          </p:txBody>
        </p:sp>
        <p:sp>
          <p:nvSpPr>
            <p:cNvPr id="22609" name="Textfeld 129"/>
            <p:cNvSpPr txBox="1">
              <a:spLocks noChangeArrowheads="1"/>
            </p:cNvSpPr>
            <p:nvPr/>
          </p:nvSpPr>
          <p:spPr bwMode="auto">
            <a:xfrm>
              <a:off x="1225550" y="10125076"/>
              <a:ext cx="503237" cy="2940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No</a:t>
              </a:r>
              <a:endParaRPr lang="de-DE" altLang="de-DE" sz="900"/>
            </a:p>
          </p:txBody>
        </p:sp>
        <p:sp>
          <p:nvSpPr>
            <p:cNvPr id="22610" name="Textfeld 130"/>
            <p:cNvSpPr txBox="1">
              <a:spLocks noChangeArrowheads="1"/>
            </p:cNvSpPr>
            <p:nvPr/>
          </p:nvSpPr>
          <p:spPr bwMode="auto">
            <a:xfrm>
              <a:off x="2638425" y="10055226"/>
              <a:ext cx="1566862" cy="4924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900"/>
                <a:t>Achieve target*** </a:t>
              </a:r>
            </a:p>
            <a:p>
              <a:pPr algn="ctr" eaLnBrk="1" hangingPunct="1">
                <a:spcBef>
                  <a:spcPct val="0"/>
                </a:spcBef>
                <a:buClrTx/>
                <a:buFontTx/>
                <a:buNone/>
              </a:pPr>
              <a:r>
                <a:rPr lang="en-US" altLang="de-DE" sz="900"/>
                <a:t>within 3-6 months</a:t>
              </a:r>
              <a:endParaRPr lang="de-DE" altLang="de-DE" sz="900"/>
            </a:p>
          </p:txBody>
        </p:sp>
        <p:sp>
          <p:nvSpPr>
            <p:cNvPr id="22611" name="Textfeld 131"/>
            <p:cNvSpPr txBox="1">
              <a:spLocks noChangeArrowheads="1"/>
            </p:cNvSpPr>
            <p:nvPr/>
          </p:nvSpPr>
          <p:spPr bwMode="auto">
            <a:xfrm>
              <a:off x="2671762" y="7675565"/>
              <a:ext cx="1566863" cy="7386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1000"/>
                <a:t>Lack of </a:t>
              </a:r>
            </a:p>
            <a:p>
              <a:pPr algn="ctr" eaLnBrk="1" hangingPunct="1">
                <a:spcBef>
                  <a:spcPct val="0"/>
                </a:spcBef>
                <a:buClrTx/>
                <a:buFontTx/>
                <a:buNone/>
              </a:pPr>
              <a:r>
                <a:rPr lang="en-US" altLang="de-DE" sz="1000"/>
                <a:t>efficacy and/or </a:t>
              </a:r>
            </a:p>
            <a:p>
              <a:pPr algn="ctr" eaLnBrk="1" hangingPunct="1">
                <a:spcBef>
                  <a:spcPct val="0"/>
                </a:spcBef>
                <a:buClrTx/>
                <a:buFontTx/>
                <a:buNone/>
              </a:pPr>
              <a:r>
                <a:rPr lang="en-US" altLang="de-DE" sz="1000"/>
                <a:t>toxicity in phase lII</a:t>
              </a:r>
              <a:endParaRPr lang="de-DE" altLang="de-DE" sz="1000"/>
            </a:p>
          </p:txBody>
        </p:sp>
        <p:sp>
          <p:nvSpPr>
            <p:cNvPr id="22612" name="Textfeld 132"/>
            <p:cNvSpPr txBox="1">
              <a:spLocks noChangeArrowheads="1"/>
            </p:cNvSpPr>
            <p:nvPr/>
          </p:nvSpPr>
          <p:spPr bwMode="auto">
            <a:xfrm>
              <a:off x="4656138" y="5503863"/>
              <a:ext cx="1901825" cy="430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lnSpc>
                  <a:spcPts val="900"/>
                </a:lnSpc>
                <a:spcBef>
                  <a:spcPct val="0"/>
                </a:spcBef>
                <a:buClrTx/>
                <a:buFontTx/>
                <a:buNone/>
              </a:pPr>
              <a:r>
                <a:rPr lang="en-US" altLang="de-DE" sz="1000"/>
                <a:t>              Start a second </a:t>
              </a:r>
            </a:p>
            <a:p>
              <a:pPr eaLnBrk="1" hangingPunct="1">
                <a:lnSpc>
                  <a:spcPts val="900"/>
                </a:lnSpc>
                <a:spcBef>
                  <a:spcPct val="0"/>
                </a:spcBef>
                <a:buClrTx/>
                <a:buFontTx/>
                <a:buNone/>
              </a:pPr>
              <a:r>
                <a:rPr lang="en-US" altLang="de-DE" sz="1000"/>
                <a:t>           synthetic DMARD:</a:t>
              </a:r>
              <a:endParaRPr lang="de-DE" altLang="de-DE" sz="1000"/>
            </a:p>
          </p:txBody>
        </p:sp>
        <p:sp>
          <p:nvSpPr>
            <p:cNvPr id="22613" name="Textfeld 133"/>
            <p:cNvSpPr txBox="1">
              <a:spLocks noChangeArrowheads="1"/>
            </p:cNvSpPr>
            <p:nvPr/>
          </p:nvSpPr>
          <p:spPr bwMode="auto">
            <a:xfrm>
              <a:off x="4991852" y="5828022"/>
              <a:ext cx="1753420" cy="861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spcBef>
                  <a:spcPct val="0"/>
                </a:spcBef>
                <a:buClrTx/>
                <a:buFontTx/>
                <a:buNone/>
              </a:pPr>
              <a:r>
                <a:rPr lang="en-US" altLang="de-DE" sz="900" dirty="0"/>
                <a:t>Leflunomide, </a:t>
              </a:r>
            </a:p>
            <a:p>
              <a:pPr eaLnBrk="1" hangingPunct="1">
                <a:spcBef>
                  <a:spcPct val="0"/>
                </a:spcBef>
                <a:buClrTx/>
                <a:buFontTx/>
                <a:buNone/>
              </a:pPr>
              <a:r>
                <a:rPr lang="en-US" altLang="de-DE" sz="900" dirty="0"/>
                <a:t>Sulfasalazine,</a:t>
              </a:r>
            </a:p>
            <a:p>
              <a:pPr eaLnBrk="1" hangingPunct="1">
                <a:spcBef>
                  <a:spcPct val="0"/>
                </a:spcBef>
                <a:buClrTx/>
                <a:buFontTx/>
                <a:buNone/>
              </a:pPr>
              <a:r>
                <a:rPr lang="en-US" altLang="de-DE" sz="900" dirty="0"/>
                <a:t>MTX, or Cyclosporine A</a:t>
              </a:r>
            </a:p>
            <a:p>
              <a:pPr eaLnBrk="1" hangingPunct="1">
                <a:spcBef>
                  <a:spcPct val="0"/>
                </a:spcBef>
                <a:buClrTx/>
                <a:buFontTx/>
                <a:buNone/>
              </a:pPr>
              <a:endParaRPr lang="en-US" altLang="de-DE" sz="900" dirty="0"/>
            </a:p>
          </p:txBody>
        </p:sp>
        <p:sp>
          <p:nvSpPr>
            <p:cNvPr id="22614" name="Textfeld 134"/>
            <p:cNvSpPr txBox="1">
              <a:spLocks noChangeArrowheads="1"/>
            </p:cNvSpPr>
            <p:nvPr/>
          </p:nvSpPr>
          <p:spPr bwMode="auto">
            <a:xfrm>
              <a:off x="4884738" y="6330951"/>
              <a:ext cx="1654175" cy="2708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ct val="90000"/>
                </a:lnSpc>
                <a:spcBef>
                  <a:spcPct val="0"/>
                </a:spcBef>
                <a:buClrTx/>
                <a:buFontTx/>
                <a:buNone/>
              </a:pPr>
              <a:r>
                <a:rPr lang="de-DE" altLang="de-DE" sz="800"/>
                <a:t>(or combination therapy)</a:t>
              </a:r>
            </a:p>
          </p:txBody>
        </p:sp>
        <p:sp>
          <p:nvSpPr>
            <p:cNvPr id="22615" name="Textfeld 138"/>
            <p:cNvSpPr txBox="1">
              <a:spLocks noChangeArrowheads="1"/>
            </p:cNvSpPr>
            <p:nvPr/>
          </p:nvSpPr>
          <p:spPr bwMode="auto">
            <a:xfrm>
              <a:off x="2122487" y="8844826"/>
              <a:ext cx="2695575" cy="3282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1000"/>
                <a:t>Change treatment</a:t>
              </a:r>
              <a:endParaRPr lang="de-DE" altLang="de-DE" sz="1000"/>
            </a:p>
          </p:txBody>
        </p:sp>
        <p:sp>
          <p:nvSpPr>
            <p:cNvPr id="22616" name="Textfeld 141"/>
            <p:cNvSpPr txBox="1">
              <a:spLocks noChangeArrowheads="1"/>
            </p:cNvSpPr>
            <p:nvPr/>
          </p:nvSpPr>
          <p:spPr bwMode="auto">
            <a:xfrm>
              <a:off x="2120900" y="9023781"/>
              <a:ext cx="2695575" cy="861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900"/>
                <a:t>Switch to another TNF-inhibitor </a:t>
              </a:r>
            </a:p>
            <a:p>
              <a:pPr algn="ctr" eaLnBrk="1" hangingPunct="1">
                <a:spcBef>
                  <a:spcPct val="0"/>
                </a:spcBef>
                <a:buClrTx/>
                <a:buFontTx/>
                <a:buNone/>
              </a:pPr>
              <a:r>
                <a:rPr lang="en-US" altLang="de-DE" sz="900"/>
                <a:t>or another mode of action</a:t>
              </a:r>
            </a:p>
            <a:p>
              <a:pPr algn="ctr" eaLnBrk="1" hangingPunct="1">
                <a:spcBef>
                  <a:spcPct val="0"/>
                </a:spcBef>
                <a:buClrTx/>
                <a:buFontTx/>
                <a:buNone/>
              </a:pPr>
              <a:r>
                <a:rPr lang="en-US" altLang="de-DE" sz="900"/>
                <a:t>or a tsDMARD </a:t>
              </a:r>
            </a:p>
            <a:p>
              <a:pPr algn="ctr" eaLnBrk="1" hangingPunct="1">
                <a:spcBef>
                  <a:spcPct val="0"/>
                </a:spcBef>
                <a:buClrTx/>
                <a:buFontTx/>
                <a:buNone/>
              </a:pPr>
              <a:r>
                <a:rPr lang="en-US" altLang="de-DE" sz="900"/>
                <a:t>(</a:t>
              </a:r>
              <a:r>
                <a:rPr lang="de-DE" altLang="de-DE" sz="900" i="1"/>
                <a:t>±</a:t>
              </a:r>
              <a:r>
                <a:rPr lang="en-US" altLang="de-DE" sz="900"/>
                <a:t> csDMARD) (9)</a:t>
              </a:r>
              <a:endParaRPr lang="de-DE" altLang="de-DE" sz="900"/>
            </a:p>
          </p:txBody>
        </p:sp>
        <p:sp>
          <p:nvSpPr>
            <p:cNvPr id="3" name="Rechteck 9"/>
            <p:cNvSpPr>
              <a:spLocks noChangeArrowheads="1"/>
            </p:cNvSpPr>
            <p:nvPr/>
          </p:nvSpPr>
          <p:spPr bwMode="auto">
            <a:xfrm>
              <a:off x="253575" y="1524102"/>
              <a:ext cx="1094063" cy="249774"/>
            </a:xfrm>
            <a:prstGeom prst="rect">
              <a:avLst/>
            </a:prstGeom>
            <a:solidFill>
              <a:srgbClr val="66FFCC"/>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9"/>
                      </a:srgbClr>
                    </a:outerShdw>
                  </a:effectLst>
                </a14:hiddenEffects>
              </a:ext>
            </a:extLst>
          </p:spPr>
          <p:txBody>
            <a:bodyPr anchor="ctr"/>
            <a:lstStyle/>
            <a:p>
              <a:pPr algn="ctr">
                <a:defRPr/>
              </a:pPr>
              <a:endParaRPr lang="de-DE" dirty="0">
                <a:solidFill>
                  <a:schemeClr val="lt1"/>
                </a:solidFill>
                <a:effectLst>
                  <a:outerShdw blurRad="38100" dist="38100" dir="2700000" algn="tl">
                    <a:srgbClr val="000000">
                      <a:alpha val="43137"/>
                    </a:srgbClr>
                  </a:outerShdw>
                </a:effectLst>
                <a:latin typeface="+mn-lt"/>
              </a:endParaRPr>
            </a:p>
          </p:txBody>
        </p:sp>
        <p:cxnSp>
          <p:nvCxnSpPr>
            <p:cNvPr id="22618" name="Gerade Verbindung 40"/>
            <p:cNvCxnSpPr>
              <a:cxnSpLocks noChangeShapeType="1"/>
            </p:cNvCxnSpPr>
            <p:nvPr/>
          </p:nvCxnSpPr>
          <p:spPr bwMode="auto">
            <a:xfrm flipH="1" flipV="1">
              <a:off x="314325" y="1951039"/>
              <a:ext cx="559593" cy="838199"/>
            </a:xfrm>
            <a:prstGeom prst="line">
              <a:avLst/>
            </a:prstGeom>
            <a:noFill/>
            <a:ln w="19050" algn="ctr">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 name="Gerade Verbindung 43"/>
            <p:cNvCxnSpPr/>
            <p:nvPr/>
          </p:nvCxnSpPr>
          <p:spPr bwMode="auto">
            <a:xfrm flipV="1">
              <a:off x="298813" y="1938982"/>
              <a:ext cx="4063153" cy="127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20" name="Gerade Verbindung 46"/>
            <p:cNvCxnSpPr>
              <a:cxnSpLocks noChangeShapeType="1"/>
            </p:cNvCxnSpPr>
            <p:nvPr/>
          </p:nvCxnSpPr>
          <p:spPr bwMode="auto">
            <a:xfrm flipV="1">
              <a:off x="5972175" y="1938338"/>
              <a:ext cx="566738" cy="866775"/>
            </a:xfrm>
            <a:prstGeom prst="line">
              <a:avLst/>
            </a:prstGeom>
            <a:noFill/>
            <a:ln w="19050" algn="ctr">
              <a:solidFill>
                <a:schemeClr val="tx1"/>
              </a:solidFill>
              <a:prstDash val="sys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aphicFrame>
          <p:nvGraphicFramePr>
            <p:cNvPr id="22621" name="Object 11"/>
            <p:cNvGraphicFramePr>
              <a:graphicFrameLocks noChangeAspect="1"/>
            </p:cNvGraphicFramePr>
            <p:nvPr/>
          </p:nvGraphicFramePr>
          <p:xfrm>
            <a:off x="3957638" y="3854450"/>
            <a:ext cx="784225" cy="180975"/>
          </p:xfrm>
          <a:graphic>
            <a:graphicData uri="http://schemas.openxmlformats.org/presentationml/2006/ole">
              <mc:AlternateContent xmlns:mc="http://schemas.openxmlformats.org/markup-compatibility/2006">
                <mc:Choice xmlns:v="urn:schemas-microsoft-com:vml" Requires="v">
                  <p:oleObj spid="_x0000_s2211" name="CorelDRAW" r:id="rId16" imgW="442440" imgH="121320" progId="CorelDRAW.Graphic.14">
                    <p:embed/>
                  </p:oleObj>
                </mc:Choice>
                <mc:Fallback>
                  <p:oleObj name="CorelDRAW" r:id="rId16" imgW="442440" imgH="121320" progId="CorelDRAW.Graphic.1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7638" y="3854450"/>
                          <a:ext cx="784225" cy="18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22" name="Object 3"/>
            <p:cNvGraphicFramePr>
              <a:graphicFrameLocks noChangeAspect="1"/>
            </p:cNvGraphicFramePr>
            <p:nvPr/>
          </p:nvGraphicFramePr>
          <p:xfrm>
            <a:off x="4806951" y="3854450"/>
            <a:ext cx="785812" cy="180975"/>
          </p:xfrm>
          <a:graphic>
            <a:graphicData uri="http://schemas.openxmlformats.org/presentationml/2006/ole">
              <mc:AlternateContent xmlns:mc="http://schemas.openxmlformats.org/markup-compatibility/2006">
                <mc:Choice xmlns:v="urn:schemas-microsoft-com:vml" Requires="v">
                  <p:oleObj spid="_x0000_s2212" name="CorelDRAW" r:id="rId17" imgW="442440" imgH="121320" progId="CorelDRAW.Graphic.14">
                    <p:embed/>
                  </p:oleObj>
                </mc:Choice>
                <mc:Fallback>
                  <p:oleObj name="CorelDRAW" r:id="rId17" imgW="442440" imgH="121320" progId="CorelDRAW.Graphic.14">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6951" y="3854450"/>
                          <a:ext cx="785812" cy="18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23" name="Object 20"/>
            <p:cNvGraphicFramePr>
              <a:graphicFrameLocks noChangeAspect="1"/>
            </p:cNvGraphicFramePr>
            <p:nvPr/>
          </p:nvGraphicFramePr>
          <p:xfrm>
            <a:off x="1681162" y="3870325"/>
            <a:ext cx="508000" cy="149225"/>
          </p:xfrm>
          <a:graphic>
            <a:graphicData uri="http://schemas.openxmlformats.org/presentationml/2006/ole">
              <mc:AlternateContent xmlns:mc="http://schemas.openxmlformats.org/markup-compatibility/2006">
                <mc:Choice xmlns:v="urn:schemas-microsoft-com:vml" Requires="v">
                  <p:oleObj spid="_x0000_s2213" name="CorelDRAW" r:id="rId18" imgW="372960" imgH="121320" progId="CorelDRAW.Graphic.14">
                    <p:embed/>
                  </p:oleObj>
                </mc:Choice>
                <mc:Fallback>
                  <p:oleObj name="CorelDRAW" r:id="rId18" imgW="372960" imgH="121320" progId="CorelDRAW.Graphic.1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81162" y="3870325"/>
                          <a:ext cx="508000" cy="14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24" name="Object 21"/>
            <p:cNvGraphicFramePr>
              <a:graphicFrameLocks noChangeAspect="1"/>
            </p:cNvGraphicFramePr>
            <p:nvPr/>
          </p:nvGraphicFramePr>
          <p:xfrm>
            <a:off x="2482850" y="3870325"/>
            <a:ext cx="508000" cy="149225"/>
          </p:xfrm>
          <a:graphic>
            <a:graphicData uri="http://schemas.openxmlformats.org/presentationml/2006/ole">
              <mc:AlternateContent xmlns:mc="http://schemas.openxmlformats.org/markup-compatibility/2006">
                <mc:Choice xmlns:v="urn:schemas-microsoft-com:vml" Requires="v">
                  <p:oleObj spid="_x0000_s2214" name="CorelDRAW" r:id="rId19" imgW="372960" imgH="121320" progId="CorelDRAW.Graphic.14">
                    <p:embed/>
                  </p:oleObj>
                </mc:Choice>
                <mc:Fallback>
                  <p:oleObj name="CorelDRAW" r:id="rId19" imgW="372960" imgH="121320" progId="CorelDRAW.Graphic.1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2850" y="3870325"/>
                          <a:ext cx="508000" cy="14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87" name="Gerade Verbindung mit Pfeil 86"/>
            <p:cNvCxnSpPr/>
            <p:nvPr/>
          </p:nvCxnSpPr>
          <p:spPr bwMode="auto">
            <a:xfrm>
              <a:off x="1398829" y="3255588"/>
              <a:ext cx="1558356" cy="431813"/>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 name="Gerade Verbindung mit Pfeil 88"/>
            <p:cNvCxnSpPr/>
            <p:nvPr/>
          </p:nvCxnSpPr>
          <p:spPr bwMode="auto">
            <a:xfrm flipH="1">
              <a:off x="4228631" y="3418577"/>
              <a:ext cx="1401210" cy="1962209"/>
            </a:xfrm>
            <a:prstGeom prst="straightConnector1">
              <a:avLst/>
            </a:prstGeom>
            <a:ln w="19050">
              <a:solidFill>
                <a:schemeClr val="tx1"/>
              </a:solidFill>
              <a:prstDash val="sys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Gerade Verbindung mit Pfeil 84"/>
            <p:cNvCxnSpPr/>
            <p:nvPr/>
          </p:nvCxnSpPr>
          <p:spPr bwMode="auto">
            <a:xfrm>
              <a:off x="1133349" y="4059946"/>
              <a:ext cx="1459544" cy="713339"/>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2628" name="Rechteck 11"/>
            <p:cNvSpPr>
              <a:spLocks noChangeArrowheads="1"/>
            </p:cNvSpPr>
            <p:nvPr/>
          </p:nvSpPr>
          <p:spPr bwMode="auto">
            <a:xfrm>
              <a:off x="2455862" y="1614488"/>
              <a:ext cx="1971675" cy="614323"/>
            </a:xfrm>
            <a:prstGeom prst="rect">
              <a:avLst/>
            </a:prstGeom>
            <a:solidFill>
              <a:srgbClr val="66FFCC"/>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629" name="Rechteck 25"/>
            <p:cNvSpPr>
              <a:spLocks noChangeArrowheads="1"/>
            </p:cNvSpPr>
            <p:nvPr/>
          </p:nvSpPr>
          <p:spPr bwMode="auto">
            <a:xfrm>
              <a:off x="4751388" y="3706813"/>
              <a:ext cx="393700" cy="414337"/>
            </a:xfrm>
            <a:prstGeom prst="rect">
              <a:avLst/>
            </a:prstGeom>
            <a:solidFill>
              <a:srgbClr val="B6DDC7"/>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630" name="Rechteck 26"/>
            <p:cNvSpPr>
              <a:spLocks noChangeArrowheads="1"/>
            </p:cNvSpPr>
            <p:nvPr/>
          </p:nvSpPr>
          <p:spPr bwMode="auto">
            <a:xfrm>
              <a:off x="5594351" y="3706813"/>
              <a:ext cx="944562" cy="414337"/>
            </a:xfrm>
            <a:prstGeom prst="rect">
              <a:avLst/>
            </a:prstGeom>
            <a:solidFill>
              <a:srgbClr val="B6DDC7"/>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631" name="Rechteck 28"/>
            <p:cNvSpPr>
              <a:spLocks noChangeArrowheads="1"/>
            </p:cNvSpPr>
            <p:nvPr/>
          </p:nvSpPr>
          <p:spPr bwMode="auto">
            <a:xfrm>
              <a:off x="2032000" y="3711575"/>
              <a:ext cx="407987" cy="417513"/>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632" name="Rechteck 29"/>
            <p:cNvSpPr>
              <a:spLocks noChangeArrowheads="1"/>
            </p:cNvSpPr>
            <p:nvPr/>
          </p:nvSpPr>
          <p:spPr bwMode="auto">
            <a:xfrm>
              <a:off x="255587" y="3711575"/>
              <a:ext cx="1397000" cy="417513"/>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633" name="Ellipse 33"/>
            <p:cNvSpPr>
              <a:spLocks noChangeArrowheads="1"/>
            </p:cNvSpPr>
            <p:nvPr/>
          </p:nvSpPr>
          <p:spPr bwMode="auto">
            <a:xfrm>
              <a:off x="2557462" y="2563813"/>
              <a:ext cx="1673225" cy="728662"/>
            </a:xfrm>
            <a:prstGeom prst="ellipse">
              <a:avLst/>
            </a:prstGeom>
            <a:solidFill>
              <a:srgbClr val="66FFCC"/>
            </a:solidFill>
            <a:ln w="12700" algn="ctr">
              <a:solidFill>
                <a:schemeClr val="tx1"/>
              </a:solidFill>
              <a:round/>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634" name="Ellipse 35"/>
            <p:cNvSpPr>
              <a:spLocks noChangeArrowheads="1"/>
            </p:cNvSpPr>
            <p:nvPr/>
          </p:nvSpPr>
          <p:spPr bwMode="auto">
            <a:xfrm>
              <a:off x="4905376" y="2805113"/>
              <a:ext cx="1673225" cy="728662"/>
            </a:xfrm>
            <a:prstGeom prst="ellipse">
              <a:avLst/>
            </a:prstGeom>
            <a:solidFill>
              <a:srgbClr val="66FFCC"/>
            </a:solidFill>
            <a:ln w="12700" algn="ctr">
              <a:solidFill>
                <a:schemeClr val="tx1"/>
              </a:solidFill>
              <a:round/>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635" name="Textfeld 100"/>
            <p:cNvSpPr txBox="1">
              <a:spLocks noChangeArrowheads="1"/>
            </p:cNvSpPr>
            <p:nvPr/>
          </p:nvSpPr>
          <p:spPr bwMode="auto">
            <a:xfrm>
              <a:off x="379412" y="1506538"/>
              <a:ext cx="842963" cy="3488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spcBef>
                  <a:spcPct val="0"/>
                </a:spcBef>
                <a:buClrTx/>
                <a:buFontTx/>
                <a:buNone/>
              </a:pPr>
              <a:r>
                <a:rPr lang="de-DE" altLang="de-DE" sz="1100"/>
                <a:t>Phase II</a:t>
              </a:r>
            </a:p>
          </p:txBody>
        </p:sp>
        <p:sp>
          <p:nvSpPr>
            <p:cNvPr id="22636" name="Textfeld 103"/>
            <p:cNvSpPr txBox="1">
              <a:spLocks noChangeArrowheads="1"/>
            </p:cNvSpPr>
            <p:nvPr/>
          </p:nvSpPr>
          <p:spPr bwMode="auto">
            <a:xfrm>
              <a:off x="427831" y="1938734"/>
              <a:ext cx="2522537" cy="3077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spcBef>
                  <a:spcPct val="0"/>
                </a:spcBef>
                <a:buClrTx/>
                <a:buFontTx/>
                <a:buNone/>
              </a:pPr>
              <a:r>
                <a:rPr lang="de-DE" altLang="de-DE" sz="900" i="1" dirty="0" err="1"/>
                <a:t>Contraindication</a:t>
              </a:r>
              <a:r>
                <a:rPr lang="de-DE" altLang="de-DE" sz="900" i="1" dirty="0"/>
                <a:t> </a:t>
              </a:r>
              <a:r>
                <a:rPr lang="de-DE" altLang="de-DE" sz="900" i="1" dirty="0" err="1"/>
                <a:t>for</a:t>
              </a:r>
              <a:r>
                <a:rPr lang="de-DE" altLang="de-DE" sz="900" i="1" dirty="0"/>
                <a:t> </a:t>
              </a:r>
              <a:r>
                <a:rPr lang="de-DE" altLang="de-DE" sz="900" i="1" dirty="0" err="1"/>
                <a:t>methotrexate</a:t>
              </a:r>
              <a:endParaRPr lang="de-DE" altLang="de-DE" sz="900" i="1" dirty="0"/>
            </a:p>
          </p:txBody>
        </p:sp>
        <p:sp>
          <p:nvSpPr>
            <p:cNvPr id="22637" name="Textfeld 104"/>
            <p:cNvSpPr txBox="1">
              <a:spLocks noChangeArrowheads="1"/>
            </p:cNvSpPr>
            <p:nvPr/>
          </p:nvSpPr>
          <p:spPr bwMode="auto">
            <a:xfrm>
              <a:off x="4549653" y="1973389"/>
              <a:ext cx="2519362" cy="43088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lnSpc>
                  <a:spcPts val="600"/>
                </a:lnSpc>
                <a:spcBef>
                  <a:spcPct val="0"/>
                </a:spcBef>
                <a:buClrTx/>
                <a:buFontTx/>
                <a:buNone/>
              </a:pPr>
              <a:r>
                <a:rPr lang="en-US" altLang="de-DE" sz="900" dirty="0"/>
                <a:t>Predominantly axial disease or</a:t>
              </a:r>
            </a:p>
            <a:p>
              <a:pPr eaLnBrk="1" hangingPunct="1">
                <a:lnSpc>
                  <a:spcPts val="600"/>
                </a:lnSpc>
                <a:spcBef>
                  <a:spcPct val="0"/>
                </a:spcBef>
                <a:buClrTx/>
                <a:buFontTx/>
                <a:buNone/>
              </a:pPr>
              <a:endParaRPr lang="en-US" altLang="de-DE" sz="900" i="1" dirty="0"/>
            </a:p>
            <a:p>
              <a:pPr eaLnBrk="1" hangingPunct="1">
                <a:lnSpc>
                  <a:spcPts val="600"/>
                </a:lnSpc>
                <a:spcBef>
                  <a:spcPct val="0"/>
                </a:spcBef>
                <a:buClrTx/>
                <a:buFontTx/>
                <a:buNone/>
              </a:pPr>
              <a:r>
                <a:rPr lang="en-US" altLang="de-DE" sz="900" dirty="0"/>
                <a:t>         severe </a:t>
              </a:r>
              <a:r>
                <a:rPr lang="en-US" altLang="de-DE" sz="900" dirty="0" err="1"/>
                <a:t>enthesitis</a:t>
              </a:r>
              <a:r>
                <a:rPr lang="en-US" altLang="de-DE" sz="900" dirty="0"/>
                <a:t> </a:t>
              </a:r>
            </a:p>
          </p:txBody>
        </p:sp>
        <p:sp>
          <p:nvSpPr>
            <p:cNvPr id="22638" name="Textfeld 105"/>
            <p:cNvSpPr txBox="1">
              <a:spLocks noChangeArrowheads="1"/>
            </p:cNvSpPr>
            <p:nvPr/>
          </p:nvSpPr>
          <p:spPr bwMode="auto">
            <a:xfrm>
              <a:off x="2395537" y="1665288"/>
              <a:ext cx="2081214" cy="53349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1000" dirty="0"/>
                <a:t>Lack of efficacy and/or toxicity in phase I</a:t>
              </a:r>
            </a:p>
            <a:p>
              <a:pPr algn="ctr" eaLnBrk="1" hangingPunct="1">
                <a:spcBef>
                  <a:spcPct val="0"/>
                </a:spcBef>
                <a:buClrTx/>
                <a:buFontTx/>
                <a:buNone/>
              </a:pPr>
              <a:r>
                <a:rPr lang="en-US" altLang="de-DE" sz="1000" dirty="0"/>
                <a:t>(or adverse prognostic factors)</a:t>
              </a:r>
            </a:p>
          </p:txBody>
        </p:sp>
        <p:sp>
          <p:nvSpPr>
            <p:cNvPr id="22639" name="Textfeld 108"/>
            <p:cNvSpPr txBox="1">
              <a:spLocks noChangeArrowheads="1"/>
            </p:cNvSpPr>
            <p:nvPr/>
          </p:nvSpPr>
          <p:spPr bwMode="auto">
            <a:xfrm>
              <a:off x="4857751" y="3090984"/>
              <a:ext cx="1755775" cy="3282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1000" i="1">
                  <a:sym typeface="Wingdings" pitchFamily="2" charset="2"/>
                </a:rPr>
                <a:t>Go directly to phase III</a:t>
              </a:r>
              <a:endParaRPr lang="de-DE" altLang="de-DE" sz="1000" i="1">
                <a:sym typeface="Wingdings" pitchFamily="2" charset="2"/>
              </a:endParaRPr>
            </a:p>
          </p:txBody>
        </p:sp>
        <p:sp>
          <p:nvSpPr>
            <p:cNvPr id="22640" name="Textfeld 109"/>
            <p:cNvSpPr txBox="1">
              <a:spLocks noChangeArrowheads="1"/>
            </p:cNvSpPr>
            <p:nvPr/>
          </p:nvSpPr>
          <p:spPr bwMode="auto">
            <a:xfrm>
              <a:off x="2492375" y="2789238"/>
              <a:ext cx="1754187" cy="4650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1000"/>
                <a:t>Start methotrexate</a:t>
              </a:r>
            </a:p>
            <a:p>
              <a:pPr algn="ctr" eaLnBrk="1" hangingPunct="1">
                <a:lnSpc>
                  <a:spcPts val="1000"/>
                </a:lnSpc>
                <a:spcBef>
                  <a:spcPct val="0"/>
                </a:spcBef>
                <a:buClrTx/>
                <a:buFontTx/>
                <a:buNone/>
              </a:pPr>
              <a:r>
                <a:rPr lang="en-US" altLang="de-DE" sz="800"/>
                <a:t>(consider appropriate dose)</a:t>
              </a:r>
              <a:endParaRPr lang="de-DE" altLang="de-DE" sz="800"/>
            </a:p>
          </p:txBody>
        </p:sp>
        <p:sp>
          <p:nvSpPr>
            <p:cNvPr id="22641" name="Textfeld 110"/>
            <p:cNvSpPr txBox="1">
              <a:spLocks noChangeArrowheads="1"/>
            </p:cNvSpPr>
            <p:nvPr/>
          </p:nvSpPr>
          <p:spPr bwMode="auto">
            <a:xfrm>
              <a:off x="104775" y="3736976"/>
              <a:ext cx="1754187" cy="4650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Failure phase II:</a:t>
              </a:r>
            </a:p>
            <a:p>
              <a:pPr algn="ctr" eaLnBrk="1" hangingPunct="1">
                <a:lnSpc>
                  <a:spcPts val="1000"/>
                </a:lnSpc>
                <a:spcBef>
                  <a:spcPct val="0"/>
                </a:spcBef>
                <a:buClrTx/>
                <a:buFontTx/>
                <a:buNone/>
              </a:pPr>
              <a:r>
                <a:rPr lang="en-US" altLang="de-DE" sz="900"/>
                <a:t>go to phase III </a:t>
              </a:r>
              <a:endParaRPr lang="de-DE" altLang="de-DE" sz="900"/>
            </a:p>
          </p:txBody>
        </p:sp>
        <p:sp>
          <p:nvSpPr>
            <p:cNvPr id="22642" name="Textfeld 111"/>
            <p:cNvSpPr txBox="1">
              <a:spLocks noChangeArrowheads="1"/>
            </p:cNvSpPr>
            <p:nvPr/>
          </p:nvSpPr>
          <p:spPr bwMode="auto">
            <a:xfrm>
              <a:off x="1992312" y="3803650"/>
              <a:ext cx="504825" cy="2940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No</a:t>
              </a:r>
              <a:endParaRPr lang="de-DE" altLang="de-DE" sz="900"/>
            </a:p>
          </p:txBody>
        </p:sp>
        <p:sp>
          <p:nvSpPr>
            <p:cNvPr id="22643" name="Textfeld 112"/>
            <p:cNvSpPr txBox="1">
              <a:spLocks noChangeArrowheads="1"/>
            </p:cNvSpPr>
            <p:nvPr/>
          </p:nvSpPr>
          <p:spPr bwMode="auto">
            <a:xfrm>
              <a:off x="4691063" y="3803650"/>
              <a:ext cx="504825" cy="2940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Yes</a:t>
              </a:r>
              <a:endParaRPr lang="de-DE" altLang="de-DE" sz="900"/>
            </a:p>
          </p:txBody>
        </p:sp>
        <p:sp>
          <p:nvSpPr>
            <p:cNvPr id="22644" name="Textfeld 113"/>
            <p:cNvSpPr txBox="1">
              <a:spLocks noChangeArrowheads="1"/>
            </p:cNvSpPr>
            <p:nvPr/>
          </p:nvSpPr>
          <p:spPr bwMode="auto">
            <a:xfrm>
              <a:off x="5605463" y="3803650"/>
              <a:ext cx="908050" cy="2940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Continue</a:t>
              </a:r>
              <a:endParaRPr lang="de-DE" altLang="de-DE" sz="900"/>
            </a:p>
          </p:txBody>
        </p:sp>
        <p:sp>
          <p:nvSpPr>
            <p:cNvPr id="22645" name="Textfeld 103"/>
            <p:cNvSpPr txBox="1">
              <a:spLocks noChangeArrowheads="1"/>
            </p:cNvSpPr>
            <p:nvPr/>
          </p:nvSpPr>
          <p:spPr bwMode="auto">
            <a:xfrm>
              <a:off x="461962" y="-517680"/>
              <a:ext cx="2052637" cy="3077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de-DE" altLang="de-DE" sz="900" i="1"/>
                <a:t>(with or without major skin involvement)</a:t>
              </a:r>
            </a:p>
          </p:txBody>
        </p:sp>
        <p:sp>
          <p:nvSpPr>
            <p:cNvPr id="22646" name="Line 153"/>
            <p:cNvSpPr>
              <a:spLocks noChangeShapeType="1"/>
            </p:cNvSpPr>
            <p:nvPr/>
          </p:nvSpPr>
          <p:spPr bwMode="auto">
            <a:xfrm>
              <a:off x="3359150" y="2219286"/>
              <a:ext cx="1587" cy="365164"/>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2647" name="Rechteck 12"/>
            <p:cNvSpPr>
              <a:spLocks noChangeArrowheads="1"/>
            </p:cNvSpPr>
            <p:nvPr/>
          </p:nvSpPr>
          <p:spPr bwMode="auto">
            <a:xfrm>
              <a:off x="2752725" y="3717925"/>
              <a:ext cx="1303337" cy="415925"/>
            </a:xfrm>
            <a:prstGeom prst="rect">
              <a:avLst/>
            </a:prstGeom>
            <a:solidFill>
              <a:srgbClr val="B6DDC7"/>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648" name="Textfeld 107"/>
            <p:cNvSpPr txBox="1">
              <a:spLocks noChangeArrowheads="1"/>
            </p:cNvSpPr>
            <p:nvPr/>
          </p:nvSpPr>
          <p:spPr bwMode="auto">
            <a:xfrm>
              <a:off x="2630487" y="3740150"/>
              <a:ext cx="1566863" cy="4924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900"/>
                <a:t> Achieve target*** </a:t>
              </a:r>
            </a:p>
            <a:p>
              <a:pPr algn="ctr" eaLnBrk="1" hangingPunct="1">
                <a:spcBef>
                  <a:spcPct val="0"/>
                </a:spcBef>
                <a:buClrTx/>
                <a:buFontTx/>
                <a:buNone/>
              </a:pPr>
              <a:r>
                <a:rPr lang="en-US" altLang="de-DE" sz="900"/>
                <a:t>within 3-6 months</a:t>
              </a:r>
              <a:endParaRPr lang="de-DE" altLang="de-DE" sz="900"/>
            </a:p>
          </p:txBody>
        </p:sp>
        <p:sp>
          <p:nvSpPr>
            <p:cNvPr id="22649" name="Ellipse 34"/>
            <p:cNvSpPr>
              <a:spLocks noChangeArrowheads="1"/>
            </p:cNvSpPr>
            <p:nvPr/>
          </p:nvSpPr>
          <p:spPr bwMode="auto">
            <a:xfrm>
              <a:off x="2592387" y="17462"/>
              <a:ext cx="1674813" cy="728663"/>
            </a:xfrm>
            <a:prstGeom prst="ellipse">
              <a:avLst/>
            </a:prstGeom>
            <a:solidFill>
              <a:srgbClr val="00CCFF"/>
            </a:solidFill>
            <a:ln w="12700" algn="ctr">
              <a:solidFill>
                <a:schemeClr val="tx1"/>
              </a:solidFill>
              <a:round/>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650" name="Textfeld 106"/>
            <p:cNvSpPr txBox="1">
              <a:spLocks noChangeArrowheads="1"/>
            </p:cNvSpPr>
            <p:nvPr/>
          </p:nvSpPr>
          <p:spPr bwMode="auto">
            <a:xfrm>
              <a:off x="2292350" y="-29574"/>
              <a:ext cx="2212975" cy="8481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900" dirty="0"/>
                <a:t>Start non-steroidal</a:t>
              </a:r>
            </a:p>
            <a:p>
              <a:pPr algn="ctr" eaLnBrk="1" hangingPunct="1">
                <a:spcBef>
                  <a:spcPct val="0"/>
                </a:spcBef>
                <a:buClrTx/>
                <a:buFontTx/>
                <a:buNone/>
              </a:pPr>
              <a:r>
                <a:rPr lang="en-US" altLang="de-DE" sz="900" dirty="0" err="1"/>
                <a:t>antiinflammatory</a:t>
              </a:r>
              <a:r>
                <a:rPr lang="en-US" altLang="de-DE" sz="900" dirty="0"/>
                <a:t> drugs</a:t>
              </a:r>
              <a:br>
                <a:rPr lang="en-US" altLang="de-DE" sz="900" dirty="0"/>
              </a:br>
              <a:r>
                <a:rPr lang="en-US" altLang="de-DE" sz="900" dirty="0"/>
                <a:t>± local glucocorticoid</a:t>
              </a:r>
            </a:p>
            <a:p>
              <a:pPr algn="ctr" eaLnBrk="1" hangingPunct="1">
                <a:lnSpc>
                  <a:spcPts val="1000"/>
                </a:lnSpc>
                <a:spcBef>
                  <a:spcPct val="0"/>
                </a:spcBef>
                <a:buClrTx/>
                <a:buFontTx/>
                <a:buNone/>
              </a:pPr>
              <a:r>
                <a:rPr lang="en-US" altLang="de-DE" sz="900" dirty="0"/>
                <a:t>injections</a:t>
              </a:r>
              <a:endParaRPr lang="de-DE" altLang="de-DE" sz="900" dirty="0"/>
            </a:p>
          </p:txBody>
        </p:sp>
        <p:sp>
          <p:nvSpPr>
            <p:cNvPr id="22651" name="Line 163"/>
            <p:cNvSpPr>
              <a:spLocks noChangeShapeType="1"/>
            </p:cNvSpPr>
            <p:nvPr/>
          </p:nvSpPr>
          <p:spPr bwMode="auto">
            <a:xfrm>
              <a:off x="3402012" y="736600"/>
              <a:ext cx="0" cy="20955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2652" name="Line 179"/>
            <p:cNvSpPr>
              <a:spLocks noChangeShapeType="1"/>
            </p:cNvSpPr>
            <p:nvPr/>
          </p:nvSpPr>
          <p:spPr bwMode="auto">
            <a:xfrm>
              <a:off x="3402012" y="-171450"/>
              <a:ext cx="0" cy="20955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2653" name="Ellipse 35"/>
            <p:cNvSpPr>
              <a:spLocks noChangeArrowheads="1"/>
            </p:cNvSpPr>
            <p:nvPr/>
          </p:nvSpPr>
          <p:spPr bwMode="auto">
            <a:xfrm>
              <a:off x="304800" y="2776538"/>
              <a:ext cx="1673225" cy="728662"/>
            </a:xfrm>
            <a:prstGeom prst="ellipse">
              <a:avLst/>
            </a:prstGeom>
            <a:solidFill>
              <a:srgbClr val="66FFCC"/>
            </a:solidFill>
            <a:ln w="12700" algn="ctr">
              <a:solidFill>
                <a:schemeClr val="tx1"/>
              </a:solidFill>
              <a:round/>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654" name="Textfeld 108"/>
            <p:cNvSpPr txBox="1">
              <a:spLocks noChangeArrowheads="1"/>
            </p:cNvSpPr>
            <p:nvPr/>
          </p:nvSpPr>
          <p:spPr bwMode="auto">
            <a:xfrm>
              <a:off x="253348" y="2854492"/>
              <a:ext cx="1755775" cy="63607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1000" dirty="0"/>
                <a:t>Start leflunomide</a:t>
              </a:r>
            </a:p>
            <a:p>
              <a:pPr algn="ctr" eaLnBrk="1" hangingPunct="1">
                <a:lnSpc>
                  <a:spcPts val="1000"/>
                </a:lnSpc>
                <a:spcBef>
                  <a:spcPct val="0"/>
                </a:spcBef>
                <a:buClrTx/>
                <a:buFontTx/>
                <a:buNone/>
              </a:pPr>
              <a:r>
                <a:rPr lang="en-US" altLang="de-DE" sz="1000" dirty="0"/>
                <a:t>or sulfasalazine</a:t>
              </a:r>
              <a:endParaRPr lang="en-US" altLang="de-DE" sz="900" dirty="0"/>
            </a:p>
            <a:p>
              <a:pPr algn="ctr" eaLnBrk="1" hangingPunct="1">
                <a:lnSpc>
                  <a:spcPts val="1000"/>
                </a:lnSpc>
                <a:spcBef>
                  <a:spcPct val="0"/>
                </a:spcBef>
                <a:buClrTx/>
                <a:buFontTx/>
                <a:buNone/>
              </a:pPr>
              <a:r>
                <a:rPr lang="en-US" altLang="de-DE" sz="800" dirty="0"/>
                <a:t>(or cyclosporine A)</a:t>
              </a:r>
              <a:endParaRPr lang="de-DE" altLang="de-DE" sz="800" dirty="0"/>
            </a:p>
          </p:txBody>
        </p:sp>
        <p:sp>
          <p:nvSpPr>
            <p:cNvPr id="22655" name="Line 153"/>
            <p:cNvSpPr>
              <a:spLocks noChangeShapeType="1"/>
            </p:cNvSpPr>
            <p:nvPr/>
          </p:nvSpPr>
          <p:spPr bwMode="auto">
            <a:xfrm flipH="1">
              <a:off x="3360737" y="3292475"/>
              <a:ext cx="0" cy="4445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cxnSp>
          <p:nvCxnSpPr>
            <p:cNvPr id="1136" name="Gerade Verbindung mit Pfeil 1135"/>
            <p:cNvCxnSpPr/>
            <p:nvPr/>
          </p:nvCxnSpPr>
          <p:spPr bwMode="auto">
            <a:xfrm>
              <a:off x="4027437" y="10221752"/>
              <a:ext cx="386911" cy="0"/>
            </a:xfrm>
            <a:prstGeom prst="straightConnector1">
              <a:avLst/>
            </a:prstGeom>
            <a:ln w="19050">
              <a:solidFill>
                <a:schemeClr val="tx1"/>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43" name="Gerade Verbindung mit Pfeil 1142"/>
            <p:cNvCxnSpPr/>
            <p:nvPr/>
          </p:nvCxnSpPr>
          <p:spPr bwMode="auto">
            <a:xfrm>
              <a:off x="4813163" y="10232335"/>
              <a:ext cx="379768" cy="6351"/>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2658" name="Line 153"/>
            <p:cNvSpPr>
              <a:spLocks noChangeShapeType="1"/>
            </p:cNvSpPr>
            <p:nvPr/>
          </p:nvSpPr>
          <p:spPr bwMode="auto">
            <a:xfrm flipH="1">
              <a:off x="3438523" y="8335963"/>
              <a:ext cx="3175" cy="414338"/>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sp>
          <p:nvSpPr>
            <p:cNvPr id="22659" name="Line 153"/>
            <p:cNvSpPr>
              <a:spLocks noChangeShapeType="1"/>
            </p:cNvSpPr>
            <p:nvPr/>
          </p:nvSpPr>
          <p:spPr bwMode="auto">
            <a:xfrm>
              <a:off x="3429792" y="9701214"/>
              <a:ext cx="8729" cy="334962"/>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cxnSp>
          <p:nvCxnSpPr>
            <p:cNvPr id="1149" name="Gerade Verbindung mit Pfeil 1148"/>
            <p:cNvCxnSpPr/>
            <p:nvPr/>
          </p:nvCxnSpPr>
          <p:spPr bwMode="auto">
            <a:xfrm flipH="1" flipV="1">
              <a:off x="1719072" y="10234452"/>
              <a:ext cx="985728" cy="4233"/>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3" name="Gerade Verbindung mit Pfeil 42"/>
            <p:cNvCxnSpPr/>
            <p:nvPr/>
          </p:nvCxnSpPr>
          <p:spPr bwMode="auto">
            <a:xfrm flipV="1">
              <a:off x="1576213" y="9440677"/>
              <a:ext cx="904775" cy="588451"/>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2662" name="Rechteck 31"/>
            <p:cNvSpPr>
              <a:spLocks noChangeArrowheads="1"/>
            </p:cNvSpPr>
            <p:nvPr/>
          </p:nvSpPr>
          <p:spPr bwMode="auto">
            <a:xfrm>
              <a:off x="2589213" y="5208990"/>
              <a:ext cx="1614488" cy="488950"/>
            </a:xfrm>
            <a:prstGeom prst="rect">
              <a:avLst/>
            </a:prstGeom>
            <a:solidFill>
              <a:srgbClr val="FFFFCC"/>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2663" name="Textfeld 124"/>
            <p:cNvSpPr txBox="1">
              <a:spLocks noChangeArrowheads="1"/>
            </p:cNvSpPr>
            <p:nvPr/>
          </p:nvSpPr>
          <p:spPr bwMode="auto">
            <a:xfrm>
              <a:off x="-245504" y="4485037"/>
              <a:ext cx="2870200" cy="49244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de-DE" altLang="de-DE" sz="900" i="1" dirty="0"/>
                <a:t>Arthritis with adverse </a:t>
              </a:r>
            </a:p>
            <a:p>
              <a:pPr algn="ctr" eaLnBrk="1" hangingPunct="1">
                <a:spcBef>
                  <a:spcPct val="0"/>
                </a:spcBef>
                <a:buClrTx/>
                <a:buFontTx/>
                <a:buNone/>
              </a:pPr>
              <a:r>
                <a:rPr lang="de-DE" altLang="de-DE" sz="900" i="1" dirty="0" err="1"/>
                <a:t>Prognostic</a:t>
              </a:r>
              <a:r>
                <a:rPr lang="de-DE" altLang="de-DE" sz="900" i="1" dirty="0"/>
                <a:t> </a:t>
              </a:r>
              <a:r>
                <a:rPr lang="de-DE" altLang="de-DE" sz="900" i="1" dirty="0" err="1"/>
                <a:t>factors</a:t>
              </a:r>
              <a:r>
                <a:rPr lang="de-DE" altLang="de-DE" sz="900" i="1" dirty="0"/>
                <a:t>**</a:t>
              </a:r>
            </a:p>
          </p:txBody>
        </p:sp>
        <p:sp>
          <p:nvSpPr>
            <p:cNvPr id="22664" name="Textfeld 114"/>
            <p:cNvSpPr txBox="1">
              <a:spLocks noChangeArrowheads="1"/>
            </p:cNvSpPr>
            <p:nvPr/>
          </p:nvSpPr>
          <p:spPr bwMode="auto">
            <a:xfrm>
              <a:off x="2517775" y="5283603"/>
              <a:ext cx="1785937" cy="4650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1000"/>
                <a:t>Predominant axial</a:t>
              </a:r>
            </a:p>
            <a:p>
              <a:pPr algn="ctr" eaLnBrk="1" hangingPunct="1">
                <a:lnSpc>
                  <a:spcPts val="1000"/>
                </a:lnSpc>
                <a:spcBef>
                  <a:spcPct val="0"/>
                </a:spcBef>
                <a:buClrTx/>
                <a:buFontTx/>
                <a:buNone/>
              </a:pPr>
              <a:r>
                <a:rPr lang="en-US" altLang="de-DE" sz="1000"/>
                <a:t>disease or enthesitis</a:t>
              </a:r>
              <a:endParaRPr lang="de-DE" altLang="de-DE" sz="1000"/>
            </a:p>
          </p:txBody>
        </p:sp>
        <p:cxnSp>
          <p:nvCxnSpPr>
            <p:cNvPr id="149" name="Gerade Verbindung 43"/>
            <p:cNvCxnSpPr/>
            <p:nvPr/>
          </p:nvCxnSpPr>
          <p:spPr bwMode="auto">
            <a:xfrm flipV="1">
              <a:off x="4441729" y="1938982"/>
              <a:ext cx="2097649" cy="12700"/>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55" name="Gerade Verbindung mit Pfeil 154"/>
            <p:cNvCxnSpPr/>
            <p:nvPr/>
          </p:nvCxnSpPr>
          <p:spPr bwMode="auto">
            <a:xfrm flipH="1">
              <a:off x="1779787" y="5533191"/>
              <a:ext cx="813107" cy="203206"/>
            </a:xfrm>
            <a:prstGeom prst="straightConnector1">
              <a:avLst/>
            </a:prstGeom>
            <a:ln w="19050">
              <a:solidFill>
                <a:schemeClr val="tx1"/>
              </a:solidFill>
              <a:prstDash val="sys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26" name="Gerade Verbindung 1125"/>
            <p:cNvCxnSpPr/>
            <p:nvPr/>
          </p:nvCxnSpPr>
          <p:spPr>
            <a:xfrm>
              <a:off x="1738120" y="618141"/>
              <a:ext cx="890489" cy="114303"/>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2668" name="Textfeld 144"/>
            <p:cNvSpPr txBox="1">
              <a:spLocks noChangeArrowheads="1"/>
            </p:cNvSpPr>
            <p:nvPr/>
          </p:nvSpPr>
          <p:spPr bwMode="auto">
            <a:xfrm>
              <a:off x="804863" y="10593382"/>
              <a:ext cx="6135687" cy="84125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spcBef>
                  <a:spcPct val="0"/>
                </a:spcBef>
                <a:buClrTx/>
                <a:buFontTx/>
                <a:buNone/>
              </a:pPr>
              <a:r>
                <a:rPr lang="en-US" altLang="de-DE" sz="700" i="1"/>
                <a:t>* Because of the variable nature of the disease, not all situations can be covered by this figure; therefore it is important to consult the</a:t>
              </a:r>
            </a:p>
            <a:p>
              <a:pPr eaLnBrk="1" hangingPunct="1">
                <a:spcBef>
                  <a:spcPct val="0"/>
                </a:spcBef>
                <a:buClrTx/>
                <a:buFontTx/>
                <a:buNone/>
              </a:pPr>
              <a:r>
                <a:rPr lang="en-US" altLang="de-DE" sz="700" i="1"/>
                <a:t> full text; dotted lines refer to situations where deleting a phase is recommended.</a:t>
              </a:r>
            </a:p>
            <a:p>
              <a:pPr eaLnBrk="1" hangingPunct="1">
                <a:spcBef>
                  <a:spcPct val="0"/>
                </a:spcBef>
                <a:buClrTx/>
                <a:buFontTx/>
                <a:buNone/>
              </a:pPr>
              <a:r>
                <a:rPr lang="en-US" altLang="de-DE" sz="700" i="1"/>
                <a:t>** Active disease: 1 or more tender and inflamed joint and/or tender enthesis point, and/or dactylitic digit, and/or inflammatory back pain;   adverse prognostic factors: </a:t>
              </a:r>
              <a:r>
                <a:rPr lang="en-US" altLang="de-DE" sz="700" i="1" u="sng"/>
                <a:t>&gt;</a:t>
              </a:r>
              <a:r>
                <a:rPr lang="en-US" altLang="de-DE" sz="700" i="1"/>
                <a:t>5 active joints; or high functional impairment due to activity; or damage; or past glucocorticoid use.</a:t>
              </a:r>
            </a:p>
            <a:p>
              <a:pPr eaLnBrk="1" hangingPunct="1">
                <a:spcBef>
                  <a:spcPct val="0"/>
                </a:spcBef>
                <a:buClrTx/>
                <a:buFontTx/>
                <a:buNone/>
              </a:pPr>
              <a:r>
                <a:rPr lang="en-US" altLang="de-DE" sz="700" i="1"/>
                <a:t>***The treatment target is clinical remission or, if remission is unlikely to be achievable, at least low disease activity; clinical remission is the absence of signs and symptoms.</a:t>
              </a:r>
              <a:endParaRPr lang="de-DE" altLang="de-DE" sz="700" i="1"/>
            </a:p>
          </p:txBody>
        </p:sp>
        <p:sp>
          <p:nvSpPr>
            <p:cNvPr id="177" name="Rechteck 11"/>
            <p:cNvSpPr>
              <a:spLocks noChangeArrowheads="1"/>
            </p:cNvSpPr>
            <p:nvPr/>
          </p:nvSpPr>
          <p:spPr bwMode="auto">
            <a:xfrm>
              <a:off x="1484544" y="-1750480"/>
              <a:ext cx="3938151" cy="745088"/>
            </a:xfrm>
            <a:prstGeom prst="rect">
              <a:avLst/>
            </a:prstGeom>
            <a:solidFill>
              <a:schemeClr val="bg1">
                <a:lumMod val="85000"/>
              </a:schemeClr>
            </a:solidFill>
            <a:ln w="12700" algn="ctr">
              <a:solidFill>
                <a:schemeClr val="tx1"/>
              </a:solidFill>
              <a:miter lim="800000"/>
              <a:headEnd/>
              <a:tailEnd/>
            </a:ln>
            <a:effectLst/>
          </p:spPr>
          <p:txBody>
            <a:bodyPr anchor="ctr"/>
            <a:lstStyle/>
            <a:p>
              <a:pPr algn="ctr">
                <a:defRPr/>
              </a:pPr>
              <a:r>
                <a:rPr lang="de-DE" sz="1600" dirty="0">
                  <a:solidFill>
                    <a:schemeClr val="accent1"/>
                  </a:solidFill>
                  <a:latin typeface="Calibri" pitchFamily="34" charset="0"/>
                </a:rPr>
                <a:t>EULAR 2015 RECOMMENDATIONS FOR THE </a:t>
              </a:r>
            </a:p>
            <a:p>
              <a:pPr algn="ctr">
                <a:defRPr/>
              </a:pPr>
              <a:r>
                <a:rPr lang="de-DE" sz="1600" dirty="0">
                  <a:solidFill>
                    <a:schemeClr val="accent1"/>
                  </a:solidFill>
                  <a:latin typeface="Calibri" pitchFamily="34" charset="0"/>
                </a:rPr>
                <a:t>MANAGEMENT OF PSORIATIC ARTHRITIS*</a:t>
              </a:r>
              <a:endParaRPr lang="de-AT" sz="1600" dirty="0">
                <a:solidFill>
                  <a:schemeClr val="accent1"/>
                </a:solidFill>
                <a:latin typeface="Calibri" pitchFamily="34" charset="0"/>
              </a:endParaRPr>
            </a:p>
          </p:txBody>
        </p:sp>
      </p:grpSp>
    </p:spTree>
    <p:extLst>
      <p:ext uri="{BB962C8B-B14F-4D97-AF65-F5344CB8AC3E}">
        <p14:creationId xmlns:p14="http://schemas.microsoft.com/office/powerpoint/2010/main" val="1814925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el 1"/>
          <p:cNvSpPr>
            <a:spLocks noGrp="1"/>
          </p:cNvSpPr>
          <p:nvPr>
            <p:ph type="title"/>
          </p:nvPr>
        </p:nvSpPr>
        <p:spPr/>
        <p:txBody>
          <a:bodyPr/>
          <a:lstStyle/>
          <a:p>
            <a:endParaRPr lang="de-AT" altLang="de-DE">
              <a:ea typeface="ＭＳ Ｐゴシック" pitchFamily="34" charset="-128"/>
            </a:endParaRPr>
          </a:p>
        </p:txBody>
      </p:sp>
      <p:sp>
        <p:nvSpPr>
          <p:cNvPr id="20" name="Rechteck 19"/>
          <p:cNvSpPr/>
          <p:nvPr/>
        </p:nvSpPr>
        <p:spPr bwMode="auto">
          <a:xfrm>
            <a:off x="147638" y="55563"/>
            <a:ext cx="8947150" cy="3178175"/>
          </a:xfrm>
          <a:prstGeom prst="rect">
            <a:avLst/>
          </a:prstGeom>
          <a:solidFill>
            <a:schemeClr val="bg1">
              <a:lumMod val="8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AT">
              <a:solidFill>
                <a:srgbClr val="FFFFFF"/>
              </a:solidFill>
            </a:endParaRPr>
          </a:p>
        </p:txBody>
      </p:sp>
      <p:cxnSp>
        <p:nvCxnSpPr>
          <p:cNvPr id="21" name="Gerade Verbindung mit Pfeil 20"/>
          <p:cNvCxnSpPr/>
          <p:nvPr/>
        </p:nvCxnSpPr>
        <p:spPr bwMode="auto">
          <a:xfrm>
            <a:off x="2052638" y="-25400"/>
            <a:ext cx="1457325" cy="438150"/>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558" name="Rechteck 16"/>
          <p:cNvSpPr>
            <a:spLocks noChangeArrowheads="1"/>
          </p:cNvSpPr>
          <p:nvPr/>
        </p:nvSpPr>
        <p:spPr bwMode="auto">
          <a:xfrm>
            <a:off x="3517900" y="274638"/>
            <a:ext cx="2173288" cy="547687"/>
          </a:xfrm>
          <a:prstGeom prst="rect">
            <a:avLst/>
          </a:prstGeom>
          <a:solidFill>
            <a:srgbClr val="C0C0C0"/>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3559" name="Rechteck 17"/>
          <p:cNvSpPr>
            <a:spLocks noChangeArrowheads="1"/>
          </p:cNvSpPr>
          <p:nvPr/>
        </p:nvSpPr>
        <p:spPr bwMode="auto">
          <a:xfrm>
            <a:off x="3625850" y="2036763"/>
            <a:ext cx="1735138" cy="312737"/>
          </a:xfrm>
          <a:prstGeom prst="rect">
            <a:avLst/>
          </a:prstGeom>
          <a:solidFill>
            <a:srgbClr val="B6DDC7"/>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3560" name="Rechteck 18"/>
          <p:cNvSpPr>
            <a:spLocks noChangeArrowheads="1"/>
          </p:cNvSpPr>
          <p:nvPr/>
        </p:nvSpPr>
        <p:spPr bwMode="auto">
          <a:xfrm>
            <a:off x="1751013" y="2057400"/>
            <a:ext cx="523875" cy="265113"/>
          </a:xfrm>
          <a:prstGeom prst="rect">
            <a:avLst/>
          </a:prstGeom>
          <a:solidFill>
            <a:srgbClr val="BFBFBF"/>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3561" name="Rechteck 21"/>
          <p:cNvSpPr>
            <a:spLocks noChangeArrowheads="1"/>
          </p:cNvSpPr>
          <p:nvPr/>
        </p:nvSpPr>
        <p:spPr bwMode="auto">
          <a:xfrm>
            <a:off x="5907088" y="2046288"/>
            <a:ext cx="527050" cy="312737"/>
          </a:xfrm>
          <a:prstGeom prst="rect">
            <a:avLst/>
          </a:prstGeom>
          <a:solidFill>
            <a:srgbClr val="B6DDC7"/>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3562" name="Rechteck 22"/>
          <p:cNvSpPr>
            <a:spLocks noChangeArrowheads="1"/>
          </p:cNvSpPr>
          <p:nvPr/>
        </p:nvSpPr>
        <p:spPr bwMode="auto">
          <a:xfrm>
            <a:off x="6932613" y="2051050"/>
            <a:ext cx="1258887" cy="279400"/>
          </a:xfrm>
          <a:prstGeom prst="rect">
            <a:avLst/>
          </a:prstGeom>
          <a:solidFill>
            <a:srgbClr val="B6DDC7"/>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3563" name="Ellipse 38"/>
          <p:cNvSpPr>
            <a:spLocks noChangeArrowheads="1"/>
          </p:cNvSpPr>
          <p:nvPr/>
        </p:nvSpPr>
        <p:spPr bwMode="auto">
          <a:xfrm>
            <a:off x="3208338" y="1119188"/>
            <a:ext cx="2805112" cy="730250"/>
          </a:xfrm>
          <a:prstGeom prst="ellipse">
            <a:avLst/>
          </a:prstGeom>
          <a:solidFill>
            <a:srgbClr val="BFBFBF"/>
          </a:solidFill>
          <a:ln w="12700" algn="ctr">
            <a:solidFill>
              <a:schemeClr val="tx1"/>
            </a:solidFill>
            <a:round/>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2000">
              <a:solidFill>
                <a:srgbClr val="FFFFFF"/>
              </a:solidFill>
              <a:latin typeface="Calibri" pitchFamily="34" charset="0"/>
            </a:endParaRPr>
          </a:p>
        </p:txBody>
      </p:sp>
      <p:sp>
        <p:nvSpPr>
          <p:cNvPr id="23564" name="Rechteck 32"/>
          <p:cNvSpPr>
            <a:spLocks noChangeArrowheads="1"/>
          </p:cNvSpPr>
          <p:nvPr/>
        </p:nvSpPr>
        <p:spPr bwMode="auto">
          <a:xfrm>
            <a:off x="407988" y="171450"/>
            <a:ext cx="1458912" cy="187325"/>
          </a:xfrm>
          <a:prstGeom prst="rect">
            <a:avLst/>
          </a:prstGeom>
          <a:solidFill>
            <a:srgbClr val="BFBFBF"/>
          </a:solidFill>
          <a:ln w="12700" algn="ctr">
            <a:solidFill>
              <a:schemeClr val="tx1"/>
            </a:solidFill>
            <a:miter lim="800000"/>
            <a:headEnd/>
            <a:tailEnd/>
          </a:ln>
          <a:effectLst/>
          <a:extLst>
            <a:ext uri="{AF507438-7753-43E0-B8FC-AC1667EBCBE1}">
              <a14:hiddenEffects xmlns:a14="http://schemas.microsoft.com/office/drawing/2010/main">
                <a:effectLst>
                  <a:outerShdw dist="38100" dir="2700000" algn="tl" rotWithShape="0">
                    <a:srgbClr val="000000">
                      <a:alpha val="39998"/>
                    </a:srgbClr>
                  </a:outerShdw>
                </a:effectLst>
              </a14:hiddenEffects>
            </a:ext>
          </a:extLst>
        </p:spPr>
        <p:txBody>
          <a:bodyPr anchor="ct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endParaRPr lang="de-AT" altLang="de-DE" sz="1800">
              <a:solidFill>
                <a:srgbClr val="FFFFFF"/>
              </a:solidFill>
              <a:latin typeface="Calibri" pitchFamily="34" charset="0"/>
            </a:endParaRPr>
          </a:p>
        </p:txBody>
      </p:sp>
      <p:sp>
        <p:nvSpPr>
          <p:cNvPr id="23565" name="Textfeld 102"/>
          <p:cNvSpPr txBox="1">
            <a:spLocks noChangeArrowheads="1"/>
          </p:cNvSpPr>
          <p:nvPr/>
        </p:nvSpPr>
        <p:spPr bwMode="auto">
          <a:xfrm>
            <a:off x="546100" y="160338"/>
            <a:ext cx="1243013" cy="2619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spcBef>
                <a:spcPct val="0"/>
              </a:spcBef>
              <a:buClrTx/>
              <a:buFontTx/>
              <a:buNone/>
            </a:pPr>
            <a:r>
              <a:rPr lang="de-DE" altLang="de-DE" sz="1100"/>
              <a:t>Phase IV</a:t>
            </a:r>
          </a:p>
        </p:txBody>
      </p:sp>
      <p:sp>
        <p:nvSpPr>
          <p:cNvPr id="23566" name="Textfeld 127"/>
          <p:cNvSpPr txBox="1">
            <a:spLocks noChangeArrowheads="1"/>
          </p:cNvSpPr>
          <p:nvPr/>
        </p:nvSpPr>
        <p:spPr bwMode="auto">
          <a:xfrm>
            <a:off x="5821363" y="2130425"/>
            <a:ext cx="674687" cy="220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Yes</a:t>
            </a:r>
            <a:endParaRPr lang="de-DE" altLang="de-DE" sz="900"/>
          </a:p>
        </p:txBody>
      </p:sp>
      <p:sp>
        <p:nvSpPr>
          <p:cNvPr id="23567" name="Textfeld 128"/>
          <p:cNvSpPr txBox="1">
            <a:spLocks noChangeArrowheads="1"/>
          </p:cNvSpPr>
          <p:nvPr/>
        </p:nvSpPr>
        <p:spPr bwMode="auto">
          <a:xfrm>
            <a:off x="6919913" y="2127250"/>
            <a:ext cx="1209675" cy="220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Continue</a:t>
            </a:r>
            <a:endParaRPr lang="de-DE" altLang="de-DE" sz="900"/>
          </a:p>
        </p:txBody>
      </p:sp>
      <p:sp>
        <p:nvSpPr>
          <p:cNvPr id="23568" name="Textfeld 129"/>
          <p:cNvSpPr txBox="1">
            <a:spLocks noChangeArrowheads="1"/>
          </p:cNvSpPr>
          <p:nvPr/>
        </p:nvSpPr>
        <p:spPr bwMode="auto">
          <a:xfrm>
            <a:off x="1649413" y="2132013"/>
            <a:ext cx="669925" cy="219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lnSpc>
                <a:spcPts val="1000"/>
              </a:lnSpc>
              <a:spcBef>
                <a:spcPct val="0"/>
              </a:spcBef>
              <a:buClrTx/>
              <a:buFontTx/>
              <a:buNone/>
            </a:pPr>
            <a:r>
              <a:rPr lang="en-US" altLang="de-DE" sz="900"/>
              <a:t>No</a:t>
            </a:r>
            <a:endParaRPr lang="de-DE" altLang="de-DE" sz="900"/>
          </a:p>
        </p:txBody>
      </p:sp>
      <p:sp>
        <p:nvSpPr>
          <p:cNvPr id="23569" name="Textfeld 130"/>
          <p:cNvSpPr txBox="1">
            <a:spLocks noChangeArrowheads="1"/>
          </p:cNvSpPr>
          <p:nvPr/>
        </p:nvSpPr>
        <p:spPr bwMode="auto">
          <a:xfrm>
            <a:off x="3478213" y="2052638"/>
            <a:ext cx="2089150" cy="369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900"/>
              <a:t>Achieve target*** </a:t>
            </a:r>
          </a:p>
          <a:p>
            <a:pPr algn="ctr" eaLnBrk="1" hangingPunct="1">
              <a:spcBef>
                <a:spcPct val="0"/>
              </a:spcBef>
              <a:buClrTx/>
              <a:buFontTx/>
              <a:buNone/>
            </a:pPr>
            <a:r>
              <a:rPr lang="en-US" altLang="de-DE" sz="900"/>
              <a:t>within 3-6 months</a:t>
            </a:r>
            <a:endParaRPr lang="de-DE" altLang="de-DE" sz="900"/>
          </a:p>
        </p:txBody>
      </p:sp>
      <p:sp>
        <p:nvSpPr>
          <p:cNvPr id="23570" name="Textfeld 131"/>
          <p:cNvSpPr txBox="1">
            <a:spLocks noChangeArrowheads="1"/>
          </p:cNvSpPr>
          <p:nvPr/>
        </p:nvSpPr>
        <p:spPr bwMode="auto">
          <a:xfrm>
            <a:off x="3576638" y="330200"/>
            <a:ext cx="2089150" cy="554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1000"/>
              <a:t>Lack of </a:t>
            </a:r>
          </a:p>
          <a:p>
            <a:pPr algn="ctr" eaLnBrk="1" hangingPunct="1">
              <a:spcBef>
                <a:spcPct val="0"/>
              </a:spcBef>
              <a:buClrTx/>
              <a:buFontTx/>
              <a:buNone/>
            </a:pPr>
            <a:r>
              <a:rPr lang="en-US" altLang="de-DE" sz="1000"/>
              <a:t>efficacy and/or </a:t>
            </a:r>
          </a:p>
          <a:p>
            <a:pPr algn="ctr" eaLnBrk="1" hangingPunct="1">
              <a:spcBef>
                <a:spcPct val="0"/>
              </a:spcBef>
              <a:buClrTx/>
              <a:buFontTx/>
              <a:buNone/>
            </a:pPr>
            <a:r>
              <a:rPr lang="en-US" altLang="de-DE" sz="1000"/>
              <a:t>toxicity in phase lII</a:t>
            </a:r>
            <a:endParaRPr lang="de-DE" altLang="de-DE" sz="1000"/>
          </a:p>
        </p:txBody>
      </p:sp>
      <p:sp>
        <p:nvSpPr>
          <p:cNvPr id="23571" name="Textfeld 141"/>
          <p:cNvSpPr txBox="1">
            <a:spLocks noChangeArrowheads="1"/>
          </p:cNvSpPr>
          <p:nvPr/>
        </p:nvSpPr>
        <p:spPr bwMode="auto">
          <a:xfrm>
            <a:off x="2863056" y="1282701"/>
            <a:ext cx="3594100" cy="584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800" dirty="0"/>
              <a:t>Switch to another TNF-inhibitor </a:t>
            </a:r>
          </a:p>
          <a:p>
            <a:pPr algn="ctr" eaLnBrk="1" hangingPunct="1">
              <a:spcBef>
                <a:spcPct val="0"/>
              </a:spcBef>
              <a:buClrTx/>
              <a:buFontTx/>
              <a:buNone/>
            </a:pPr>
            <a:r>
              <a:rPr lang="en-US" altLang="de-DE" sz="800" dirty="0"/>
              <a:t>or another mode of action</a:t>
            </a:r>
          </a:p>
          <a:p>
            <a:pPr algn="ctr" eaLnBrk="1" hangingPunct="1">
              <a:spcBef>
                <a:spcPct val="0"/>
              </a:spcBef>
              <a:buClrTx/>
              <a:buFontTx/>
              <a:buNone/>
            </a:pPr>
            <a:r>
              <a:rPr lang="en-US" altLang="de-DE" sz="800" dirty="0"/>
              <a:t>or a </a:t>
            </a:r>
            <a:r>
              <a:rPr lang="en-US" altLang="de-DE" sz="800" dirty="0" err="1"/>
              <a:t>tsDMARD</a:t>
            </a:r>
            <a:r>
              <a:rPr lang="en-US" altLang="de-DE" sz="800" dirty="0"/>
              <a:t> </a:t>
            </a:r>
          </a:p>
          <a:p>
            <a:pPr algn="ctr" eaLnBrk="1" hangingPunct="1">
              <a:spcBef>
                <a:spcPct val="0"/>
              </a:spcBef>
              <a:buClrTx/>
              <a:buFontTx/>
              <a:buNone/>
            </a:pPr>
            <a:r>
              <a:rPr lang="en-US" altLang="de-DE" sz="800" dirty="0"/>
              <a:t>(</a:t>
            </a:r>
            <a:r>
              <a:rPr lang="de-DE" altLang="de-DE" sz="800" i="1" dirty="0"/>
              <a:t>±</a:t>
            </a:r>
            <a:r>
              <a:rPr lang="en-US" altLang="de-DE" sz="800" dirty="0"/>
              <a:t> </a:t>
            </a:r>
            <a:r>
              <a:rPr lang="en-US" altLang="de-DE" sz="800" dirty="0" err="1"/>
              <a:t>csDMARD</a:t>
            </a:r>
            <a:r>
              <a:rPr lang="en-US" altLang="de-DE" sz="800" dirty="0"/>
              <a:t>)</a:t>
            </a:r>
            <a:endParaRPr lang="de-DE" altLang="de-DE" sz="800" dirty="0"/>
          </a:p>
        </p:txBody>
      </p:sp>
      <p:cxnSp>
        <p:nvCxnSpPr>
          <p:cNvPr id="36" name="Gerade Verbindung mit Pfeil 35"/>
          <p:cNvCxnSpPr/>
          <p:nvPr/>
        </p:nvCxnSpPr>
        <p:spPr bwMode="auto">
          <a:xfrm>
            <a:off x="5384800" y="2192338"/>
            <a:ext cx="515938" cy="0"/>
          </a:xfrm>
          <a:prstGeom prst="straightConnector1">
            <a:avLst/>
          </a:prstGeom>
          <a:ln w="19050">
            <a:solidFill>
              <a:schemeClr val="tx1"/>
            </a:solidFill>
            <a:prstDash val="solid"/>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Gerade Verbindung mit Pfeil 36"/>
          <p:cNvCxnSpPr/>
          <p:nvPr/>
        </p:nvCxnSpPr>
        <p:spPr bwMode="auto">
          <a:xfrm>
            <a:off x="6432550" y="2201863"/>
            <a:ext cx="506413" cy="3175"/>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574" name="Line 153"/>
          <p:cNvSpPr>
            <a:spLocks noChangeShapeType="1"/>
          </p:cNvSpPr>
          <p:nvPr/>
        </p:nvSpPr>
        <p:spPr bwMode="auto">
          <a:xfrm flipH="1">
            <a:off x="4598988" y="825500"/>
            <a:ext cx="4762" cy="31115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fr-FR"/>
          </a:p>
        </p:txBody>
      </p:sp>
      <p:cxnSp>
        <p:nvCxnSpPr>
          <p:cNvPr id="39" name="Gerade Verbindung mit Pfeil 38"/>
          <p:cNvCxnSpPr/>
          <p:nvPr/>
        </p:nvCxnSpPr>
        <p:spPr bwMode="auto">
          <a:xfrm flipH="1" flipV="1">
            <a:off x="2306638" y="2203450"/>
            <a:ext cx="1314450" cy="1588"/>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Gerade Verbindung mit Pfeil 39"/>
          <p:cNvCxnSpPr/>
          <p:nvPr/>
        </p:nvCxnSpPr>
        <p:spPr bwMode="auto">
          <a:xfrm flipV="1">
            <a:off x="2052638" y="1617663"/>
            <a:ext cx="1206500" cy="442912"/>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577" name="Textfeld 144"/>
          <p:cNvSpPr txBox="1">
            <a:spLocks noChangeArrowheads="1"/>
          </p:cNvSpPr>
          <p:nvPr/>
        </p:nvSpPr>
        <p:spPr bwMode="auto">
          <a:xfrm>
            <a:off x="927100" y="2355850"/>
            <a:ext cx="8304213" cy="954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eaLnBrk="1" hangingPunct="1">
              <a:spcBef>
                <a:spcPct val="0"/>
              </a:spcBef>
              <a:buClrTx/>
              <a:buFontTx/>
              <a:buNone/>
            </a:pPr>
            <a:r>
              <a:rPr lang="en-US" altLang="de-DE" sz="700" i="1"/>
              <a:t>* Because of the variable nature of the disease, not all situations can be covered by this figure; therefore it is important to consult the</a:t>
            </a:r>
          </a:p>
          <a:p>
            <a:pPr eaLnBrk="1" hangingPunct="1">
              <a:spcBef>
                <a:spcPct val="0"/>
              </a:spcBef>
              <a:buClrTx/>
              <a:buFontTx/>
              <a:buNone/>
            </a:pPr>
            <a:r>
              <a:rPr lang="en-US" altLang="de-DE" sz="700" i="1"/>
              <a:t> full text; dotted lines refer to situations where deleting a phase is recommended.</a:t>
            </a:r>
          </a:p>
          <a:p>
            <a:pPr eaLnBrk="1" hangingPunct="1">
              <a:spcBef>
                <a:spcPct val="0"/>
              </a:spcBef>
              <a:buClrTx/>
              <a:buFontTx/>
              <a:buNone/>
            </a:pPr>
            <a:r>
              <a:rPr lang="en-US" altLang="de-DE" sz="700" i="1"/>
              <a:t>** Active disease: 1 or more tender and inflamed joints; tender enthesis point, dactylitic digit, and/or inflammatory back pain; adverse prognostic factors: </a:t>
            </a:r>
            <a:r>
              <a:rPr lang="en-US" altLang="de-DE" sz="700" i="1" u="sng"/>
              <a:t>&gt;</a:t>
            </a:r>
            <a:r>
              <a:rPr lang="en-US" altLang="de-DE" sz="700" i="1"/>
              <a:t>5 active joints; radiographic damage; elevated acute phase reactants; extraarticular manifestations, especially dactylitis.</a:t>
            </a:r>
          </a:p>
          <a:p>
            <a:pPr eaLnBrk="1" hangingPunct="1">
              <a:spcBef>
                <a:spcPct val="0"/>
              </a:spcBef>
              <a:buClrTx/>
              <a:buFontTx/>
              <a:buNone/>
            </a:pPr>
            <a:r>
              <a:rPr lang="en-US" altLang="de-DE" sz="700" i="1"/>
              <a:t>***The treatment target is clinical remission or, if remission is unlikely to be achievable, at least low disease activity; clinical remission is the absence of signs and symptoms.</a:t>
            </a:r>
          </a:p>
          <a:p>
            <a:pPr eaLnBrk="1" hangingPunct="1">
              <a:spcBef>
                <a:spcPct val="0"/>
              </a:spcBef>
              <a:buClrTx/>
              <a:buFontTx/>
              <a:buNone/>
            </a:pPr>
            <a:r>
              <a:rPr lang="en-US" altLang="de-DE" sz="700" i="1" baseline="30000"/>
              <a:t>§</a:t>
            </a:r>
            <a:r>
              <a:rPr lang="en-US" altLang="de-DE" sz="700" i="1"/>
              <a:t>For patients with peripheral arthritis and an inadequate response to at least one csDMARD, in whom TNF inhibitors are not appropriate. With</a:t>
            </a:r>
          </a:p>
          <a:p>
            <a:pPr eaLnBrk="1" hangingPunct="1">
              <a:spcBef>
                <a:spcPct val="0"/>
              </a:spcBef>
              <a:buClrTx/>
              <a:buFontTx/>
              <a:buNone/>
            </a:pPr>
            <a:r>
              <a:rPr lang="en-US" altLang="de-DE" sz="700" i="1"/>
              <a:t>predominant spinal involvement, active enthesitis and/or dactylitis no csDMARD needed - use a bDMARD with preference for a TNFi. </a:t>
            </a:r>
          </a:p>
          <a:p>
            <a:pPr eaLnBrk="1" hangingPunct="1">
              <a:spcBef>
                <a:spcPct val="0"/>
              </a:spcBef>
              <a:buClrTx/>
              <a:buFontTx/>
              <a:buNone/>
            </a:pPr>
            <a:r>
              <a:rPr lang="en-US" altLang="de-DE" sz="700" i="1" baseline="30000"/>
              <a:t>§§</a:t>
            </a:r>
            <a:r>
              <a:rPr lang="en-US" altLang="de-DE" sz="700" i="1"/>
              <a:t>For peripheral arthritis and an inadequate response to at least one csDMARD, in whom bDMARDs are not appropriate.</a:t>
            </a:r>
            <a:endParaRPr lang="de-DE" altLang="de-DE" sz="500" i="1"/>
          </a:p>
        </p:txBody>
      </p:sp>
      <p:sp>
        <p:nvSpPr>
          <p:cNvPr id="23578" name="Textfeld 138"/>
          <p:cNvSpPr txBox="1">
            <a:spLocks noChangeArrowheads="1"/>
          </p:cNvSpPr>
          <p:nvPr/>
        </p:nvSpPr>
        <p:spPr bwMode="auto">
          <a:xfrm>
            <a:off x="2838450" y="1110763"/>
            <a:ext cx="3594100" cy="246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spcBef>
                <a:spcPct val="20000"/>
              </a:spcBef>
              <a:buClr>
                <a:srgbClr val="FF3300"/>
              </a:buClr>
              <a:buChar char="•"/>
              <a:defRPr sz="2400" b="1">
                <a:solidFill>
                  <a:schemeClr val="tx1"/>
                </a:solidFill>
                <a:latin typeface="Arial" charset="0"/>
                <a:ea typeface="ＭＳ Ｐゴシック" pitchFamily="34" charset="-128"/>
                <a:cs typeface="Arial" charset="0"/>
              </a:defRPr>
            </a:lvl1pPr>
            <a:lvl2pPr marL="742950" indent="-285750" eaLnBrk="0" hangingPunct="0">
              <a:spcBef>
                <a:spcPct val="20000"/>
              </a:spcBef>
              <a:buClr>
                <a:srgbClr val="FF3300"/>
              </a:buClr>
              <a:buChar char="–"/>
              <a:defRPr sz="2000" b="1">
                <a:solidFill>
                  <a:schemeClr val="tx1"/>
                </a:solidFill>
                <a:latin typeface="Arial" charset="0"/>
                <a:ea typeface="ＭＳ Ｐゴシック" pitchFamily="34" charset="-128"/>
                <a:cs typeface="Arial" charset="0"/>
              </a:defRPr>
            </a:lvl2pPr>
            <a:lvl3pPr marL="1143000" indent="-228600" eaLnBrk="0" hangingPunct="0">
              <a:spcBef>
                <a:spcPct val="20000"/>
              </a:spcBef>
              <a:buClr>
                <a:srgbClr val="FF3300"/>
              </a:buClr>
              <a:buChar char="•"/>
              <a:defRPr b="1">
                <a:solidFill>
                  <a:schemeClr val="tx1"/>
                </a:solidFill>
                <a:latin typeface="Arial" charset="0"/>
                <a:ea typeface="ＭＳ Ｐゴシック" pitchFamily="34" charset="-128"/>
                <a:cs typeface="Arial" charset="0"/>
              </a:defRPr>
            </a:lvl3pPr>
            <a:lvl4pPr marL="16002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4pPr>
            <a:lvl5pPr marL="2057400" indent="-228600" eaLnBrk="0" hangingPunct="0">
              <a:spcBef>
                <a:spcPct val="20000"/>
              </a:spcBef>
              <a:buClr>
                <a:srgbClr val="FF3300"/>
              </a:buClr>
              <a:buChar char="»"/>
              <a:defRPr sz="1600" b="1">
                <a:solidFill>
                  <a:schemeClr val="tx1"/>
                </a:solidFill>
                <a:latin typeface="Arial" charset="0"/>
                <a:ea typeface="ＭＳ Ｐゴシック" pitchFamily="34" charset="-128"/>
                <a:cs typeface="Arial" charset="0"/>
              </a:defRPr>
            </a:lvl5pPr>
            <a:lvl6pPr marL="25146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6pPr>
            <a:lvl7pPr marL="29718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7pPr>
            <a:lvl8pPr marL="34290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8pPr>
            <a:lvl9pPr marL="3886200" indent="-228600" eaLnBrk="0" fontAlgn="base" hangingPunct="0">
              <a:spcBef>
                <a:spcPct val="20000"/>
              </a:spcBef>
              <a:spcAft>
                <a:spcPct val="0"/>
              </a:spcAft>
              <a:buClr>
                <a:srgbClr val="FF3300"/>
              </a:buClr>
              <a:buChar char="»"/>
              <a:defRPr sz="1600" b="1">
                <a:solidFill>
                  <a:schemeClr val="tx1"/>
                </a:solidFill>
                <a:latin typeface="Arial" charset="0"/>
                <a:ea typeface="ＭＳ Ｐゴシック" pitchFamily="34" charset="-128"/>
                <a:cs typeface="Arial" charset="0"/>
              </a:defRPr>
            </a:lvl9pPr>
          </a:lstStyle>
          <a:p>
            <a:pPr algn="ctr" eaLnBrk="1" hangingPunct="1">
              <a:spcBef>
                <a:spcPct val="0"/>
              </a:spcBef>
              <a:buClrTx/>
              <a:buFontTx/>
              <a:buNone/>
            </a:pPr>
            <a:r>
              <a:rPr lang="en-US" altLang="de-DE" sz="1000" dirty="0"/>
              <a:t>Change treatment</a:t>
            </a:r>
            <a:endParaRPr lang="de-DE" altLang="de-DE" sz="1000" dirty="0"/>
          </a:p>
        </p:txBody>
      </p:sp>
    </p:spTree>
    <p:extLst>
      <p:ext uri="{BB962C8B-B14F-4D97-AF65-F5344CB8AC3E}">
        <p14:creationId xmlns:p14="http://schemas.microsoft.com/office/powerpoint/2010/main" val="7208196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PPT EULAR presentation">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2F2F2F"/>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005B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Intranet Documento Interno" ma:contentTypeID="0x01010032C576AC6C384C259C365B7C19D056D20005F7B64641EEB540B5A9DF4FDA1E4FCE" ma:contentTypeVersion="2" ma:contentTypeDescription="Intranet Documento Interno" ma:contentTypeScope="" ma:versionID="ef9f1d27af694992cc6631efdc50ad12">
  <xsd:schema xmlns:xsd="http://www.w3.org/2001/XMLSchema" xmlns:xs="http://www.w3.org/2001/XMLSchema" xmlns:p="http://schemas.microsoft.com/office/2006/metadata/properties" xmlns:ns1="http://schemas.microsoft.com/sharepoint/v3" xmlns:ns2="F6190AD9-4581-4372-B2DF-FA9A6D64EB4D" xmlns:ns3="949D39CD-7166-4d84-B7B3-B133F34511FF" xmlns:ns4="D3B34FE5-AC3B-4a96-82CA-0DBA080F7269" xmlns:ns5="E98DFCE1-BAE5-447a-BDCA-1BA3A3ADDCB8" xmlns:ns6="132FDA8B-444F-45f6-B04C-FDC6AA7FB290" xmlns:ns7="be301acf-7d88-4206-bc25-f0c1637acb3f" targetNamespace="http://schemas.microsoft.com/office/2006/metadata/properties" ma:root="true" ma:fieldsID="06a94e209e438e3ccee22c7bd3ab2857" ns1:_="" ns2:_="" ns3:_="" ns4:_="" ns5:_="" ns6:_="" ns7:_="">
    <xsd:import namespace="http://schemas.microsoft.com/sharepoint/v3"/>
    <xsd:import namespace="F6190AD9-4581-4372-B2DF-FA9A6D64EB4D"/>
    <xsd:import namespace="949D39CD-7166-4d84-B7B3-B133F34511FF"/>
    <xsd:import namespace="D3B34FE5-AC3B-4a96-82CA-0DBA080F7269"/>
    <xsd:import namespace="E98DFCE1-BAE5-447a-BDCA-1BA3A3ADDCB8"/>
    <xsd:import namespace="132FDA8B-444F-45f6-B04C-FDC6AA7FB290"/>
    <xsd:import namespace="be301acf-7d88-4206-bc25-f0c1637acb3f"/>
    <xsd:element name="properties">
      <xsd:complexType>
        <xsd:sequence>
          <xsd:element name="documentManagement">
            <xsd:complexType>
              <xsd:all>
                <xsd:element ref="ns1:Description" minOccurs="0"/>
                <xsd:element ref="ns2:DepartamentoTaxHTField0" minOccurs="0"/>
                <xsd:element ref="ns3:ProductoTaxHTField0" minOccurs="0"/>
                <xsd:element ref="ns4:TipoDocumentoTaxHTField0" minOccurs="0"/>
                <xsd:element ref="ns5:LenguajeTaxHTField0" minOccurs="0"/>
                <xsd:element ref="ns6:TemaTaxHTField0" minOccurs="0"/>
                <xsd:element ref="ns7:TaxKeywordTaxHTField" minOccurs="0"/>
                <xsd:element ref="ns7:TaxCatchAll" minOccurs="0"/>
                <xsd:element ref="ns7:TaxCatchAllLabel" minOccurs="0"/>
                <xsd:element ref="ns1:AverageRating" minOccurs="0"/>
                <xsd:element ref="ns1:RatingCount" minOccurs="0"/>
                <xsd:element ref="ns7:_dlc_DocId" minOccurs="0"/>
                <xsd:element ref="ns7:_dlc_DocIdUrl" minOccurs="0"/>
                <xsd:element ref="ns7: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scription" ma:index="8" nillable="true" ma:displayName="Descripción" ma:internalName="Description">
      <xsd:simpleType>
        <xsd:restriction base="dms:Note">
          <xsd:maxLength value="150"/>
        </xsd:restriction>
      </xsd:simpleType>
    </xsd:element>
    <xsd:element name="AverageRating" ma:index="23" nillable="true" ma:displayName="Clasificación (0-5)" ma:decimals="2" ma:description="Valor promedio de todas las clasificaciones que se han enviado" ma:internalName="AverageRating" ma:readOnly="true">
      <xsd:simpleType>
        <xsd:restriction base="dms:Number"/>
      </xsd:simpleType>
    </xsd:element>
    <xsd:element name="RatingCount" ma:index="24" nillable="true" ma:displayName="Número de clasificaciones" ma:decimals="0" ma:description="Número de clasificaciones enviado" ma:internalName="RatingCount" ma:readOnly="tru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F6190AD9-4581-4372-B2DF-FA9A6D64EB4D" elementFormDefault="qualified">
    <xsd:import namespace="http://schemas.microsoft.com/office/2006/documentManagement/types"/>
    <xsd:import namespace="http://schemas.microsoft.com/office/infopath/2007/PartnerControls"/>
    <xsd:element name="DepartamentoTaxHTField0" ma:index="10" nillable="true" ma:taxonomy="true" ma:internalName="Departamento_0" ma:taxonomyFieldName="Departamento" ma:displayName="Departamento" ma:default="" ma:fieldId="{93866b3b-a5cd-4f7c-8039-355b7ad00c50}" ma:taxonomyMulti="true" ma:sspId="dae3a36d-f80e-43f9-8a6e-5e975d4c7c75" ma:termSetId="775e99ea-537c-4c77-a14e-7318fdbc265d"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49D39CD-7166-4d84-B7B3-B133F34511FF" elementFormDefault="qualified">
    <xsd:import namespace="http://schemas.microsoft.com/office/2006/documentManagement/types"/>
    <xsd:import namespace="http://schemas.microsoft.com/office/infopath/2007/PartnerControls"/>
    <xsd:element name="ProductoTaxHTField0" ma:index="12" nillable="true" ma:taxonomy="true" ma:internalName="Producto_0" ma:taxonomyFieldName="Producto" ma:displayName="Producto" ma:default="" ma:fieldId="{a721c8b8-7c93-4cc5-a44f-6de7d17bec20}" ma:sspId="dae3a36d-f80e-43f9-8a6e-5e975d4c7c75" ma:termSetId="747fa720-2bff-4c29-8aaf-ab68603a468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3B34FE5-AC3B-4a96-82CA-0DBA080F7269" elementFormDefault="qualified">
    <xsd:import namespace="http://schemas.microsoft.com/office/2006/documentManagement/types"/>
    <xsd:import namespace="http://schemas.microsoft.com/office/infopath/2007/PartnerControls"/>
    <xsd:element name="TipoDocumentoTaxHTField0" ma:index="14" nillable="true" ma:taxonomy="true" ma:internalName="TipoDocumento_0" ma:taxonomyFieldName="TipoDocumento" ma:displayName="Tipo documento" ma:default="" ma:fieldId="{71a6ff95-022e-483e-9bcc-30da4cf1bab8}" ma:sspId="dae3a36d-f80e-43f9-8a6e-5e975d4c7c75" ma:termSetId="b32d1efd-b03a-44c7-9d8a-42877a79d5bf"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98DFCE1-BAE5-447a-BDCA-1BA3A3ADDCB8" elementFormDefault="qualified">
    <xsd:import namespace="http://schemas.microsoft.com/office/2006/documentManagement/types"/>
    <xsd:import namespace="http://schemas.microsoft.com/office/infopath/2007/PartnerControls"/>
    <xsd:element name="LenguajeTaxHTField0" ma:index="16" nillable="true" ma:taxonomy="true" ma:internalName="Lenguaje_0" ma:taxonomyFieldName="Lenguaje" ma:displayName="Lenguaje" ma:default="" ma:fieldId="{2ae4c28f-b96e-42d5-a568-480d296cb218}" ma:sspId="dae3a36d-f80e-43f9-8a6e-5e975d4c7c75" ma:termSetId="dc83aefa-cf05-4785-b4f3-b93e543cac83"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32FDA8B-444F-45f6-B04C-FDC6AA7FB290" elementFormDefault="qualified">
    <xsd:import namespace="http://schemas.microsoft.com/office/2006/documentManagement/types"/>
    <xsd:import namespace="http://schemas.microsoft.com/office/infopath/2007/PartnerControls"/>
    <xsd:element name="TemaTaxHTField0" ma:index="18" nillable="true" ma:taxonomy="true" ma:internalName="Tema_0" ma:taxonomyFieldName="Tema" ma:displayName="Tema" ma:default="" ma:fieldId="{1eddc28b-cca7-4c1e-b56b-bd4b0fc45fa9}" ma:taxonomyMulti="true" ma:sspId="dae3a36d-f80e-43f9-8a6e-5e975d4c7c75" ma:termSetId="7df00746-8ea2-4f56-9edc-ade760a6968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e301acf-7d88-4206-bc25-f0c1637acb3f" elementFormDefault="qualified">
    <xsd:import namespace="http://schemas.microsoft.com/office/2006/documentManagement/types"/>
    <xsd:import namespace="http://schemas.microsoft.com/office/infopath/2007/PartnerControls"/>
    <xsd:element name="TaxKeywordTaxHTField" ma:index="20" nillable="true" ma:taxonomy="true" ma:internalName="TaxKeywordTaxHTField" ma:taxonomyFieldName="TaxKeyword" ma:displayName="Palabras clave de empresa" ma:fieldId="{23f27201-bee3-471e-b2e7-b64fd8b7ca38}" ma:taxonomyMulti="true" ma:sspId="dae3a36d-f80e-43f9-8a6e-5e975d4c7c75" ma:termSetId="00000000-0000-0000-0000-000000000000" ma:anchorId="00000000-0000-0000-0000-000000000000" ma:open="true" ma:isKeyword="true">
      <xsd:complexType>
        <xsd:sequence>
          <xsd:element ref="pc:Terms" minOccurs="0" maxOccurs="1"/>
        </xsd:sequence>
      </xsd:complexType>
    </xsd:element>
    <xsd:element name="TaxCatchAll" ma:index="21" nillable="true" ma:displayName="Taxonomy Catch All Column" ma:description="" ma:hidden="true" ma:list="{aac5f80e-1ebf-4f3c-9f71-d730a7ceb3a1}" ma:internalName="TaxCatchAll" ma:showField="CatchAllData"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TaxCatchAllLabel" ma:index="22" nillable="true" ma:displayName="Taxonomy Catch All Column1" ma:description="" ma:hidden="true" ma:list="{aac5f80e-1ebf-4f3c-9f71-d730a7ceb3a1}" ma:internalName="TaxCatchAllLabel" ma:readOnly="true" ma:showField="CatchAllDataLabel" ma:web="be301acf-7d88-4206-bc25-f0c1637acb3f">
      <xsd:complexType>
        <xsd:complexContent>
          <xsd:extension base="dms:MultiChoiceLookup">
            <xsd:sequence>
              <xsd:element name="Value" type="dms:Lookup" maxOccurs="unbounded" minOccurs="0" nillable="true"/>
            </xsd:sequence>
          </xsd:extension>
        </xsd:complexContent>
      </xsd:complexType>
    </xsd:element>
    <xsd:element name="_dlc_DocId" ma:index="25" nillable="true" ma:displayName="Valor de Id. de documento" ma:description="El valor del identificador de documento asignado a este elemento." ma:internalName="_dlc_DocId" ma:readOnly="true">
      <xsd:simpleType>
        <xsd:restriction base="dms:Text"/>
      </xsd:simpleType>
    </xsd:element>
    <xsd:element name="_dlc_DocIdUrl" ma:index="26"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LongProperties xmlns="http://schemas.microsoft.com/office/2006/metadata/longProperties"/>
</file>

<file path=customXml/item3.xml><?xml version="1.0" encoding="utf-8"?>
<?mso-contentType ?>
<spe:Receivers xmlns:spe="http://schemas.microsoft.com/sharepoint/events">
  <Receiver>
    <Name>DocumentoInternoVidaCaixa_ItemAdded</Name>
    <Synchronization>Default</Synchronization>
    <Type>10001</Type>
    <SequenceNumber>1000</SequenceNumber>
    <Assembly>IntranetCustom, Version=1.0.0.0, Culture=neutral, PublicKeyToken=61ccf9164fa8ad57</Assembly>
    <Class>IntranetCustom.Fields_and_ContentTypes.DocumentoInternoVidaCaixaEventReceiver</Class>
    <Data/>
    <Filter/>
  </Receiver>
  <Receiver>
    <Name>DocumentoInternoVidaCaixa_ItemUpdated</Name>
    <Synchronization>Default</Synchronization>
    <Type>10002</Type>
    <SequenceNumber>1000</SequenceNumber>
    <Assembly>IntranetCustom, Version=1.0.0.0, Culture=neutral, PublicKeyToken=61ccf9164fa8ad57</Assembly>
    <Class>IntranetCustom.Fields_and_ContentTypes.DocumentoInternoVidaCaixaEventReceiver</Class>
    <Data/>
    <Filter/>
  </Receiver>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LenguajeTaxHTField0 xmlns="E98DFCE1-BAE5-447a-BDCA-1BA3A3ADDCB8">
      <Terms xmlns="http://schemas.microsoft.com/office/infopath/2007/PartnerControls"/>
    </LenguajeTaxHTField0>
    <TipoDocumentoTaxHTField0 xmlns="D3B34FE5-AC3B-4a96-82CA-0DBA080F7269">
      <Terms xmlns="http://schemas.microsoft.com/office/infopath/2007/PartnerControls"/>
    </TipoDocumentoTaxHTField0>
    <TaxKeywordTaxHTField xmlns="be301acf-7d88-4206-bc25-f0c1637acb3f">
      <Terms xmlns="http://schemas.microsoft.com/office/infopath/2007/PartnerControls"/>
    </TaxKeywordTaxHTField>
    <ProductoTaxHTField0 xmlns="949D39CD-7166-4d84-B7B3-B133F34511FF">
      <Terms xmlns="http://schemas.microsoft.com/office/infopath/2007/PartnerControls"/>
    </ProductoTaxHTField0>
    <TemaTaxHTField0 xmlns="132FDA8B-444F-45f6-B04C-FDC6AA7FB290">
      <Terms xmlns="http://schemas.microsoft.com/office/infopath/2007/PartnerControls"/>
    </TemaTaxHTField0>
    <DepartamentoTaxHTField0 xmlns="F6190AD9-4581-4372-B2DF-FA9A6D64EB4D">
      <Terms xmlns="http://schemas.microsoft.com/office/infopath/2007/PartnerControls"/>
    </DepartamentoTaxHTField0>
    <TaxCatchAll xmlns="be301acf-7d88-4206-bc25-f0c1637acb3f"/>
    <Description xmlns="http://schemas.microsoft.com/sharepoint/v3" xsi:nil="true"/>
  </documentManagement>
</p:properties>
</file>

<file path=customXml/itemProps1.xml><?xml version="1.0" encoding="utf-8"?>
<ds:datastoreItem xmlns:ds="http://schemas.openxmlformats.org/officeDocument/2006/customXml" ds:itemID="{FA2325FA-BF53-4D92-8355-0F3E68AA48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6190AD9-4581-4372-B2DF-FA9A6D64EB4D"/>
    <ds:schemaRef ds:uri="949D39CD-7166-4d84-B7B3-B133F34511FF"/>
    <ds:schemaRef ds:uri="D3B34FE5-AC3B-4a96-82CA-0DBA080F7269"/>
    <ds:schemaRef ds:uri="E98DFCE1-BAE5-447a-BDCA-1BA3A3ADDCB8"/>
    <ds:schemaRef ds:uri="132FDA8B-444F-45f6-B04C-FDC6AA7FB290"/>
    <ds:schemaRef ds:uri="be301acf-7d88-4206-bc25-f0c1637acb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B375BF9-3C35-4C6D-8997-27DCBE2ABBEF}">
  <ds:schemaRefs>
    <ds:schemaRef ds:uri="http://schemas.microsoft.com/office/2006/metadata/longProperties"/>
  </ds:schemaRefs>
</ds:datastoreItem>
</file>

<file path=customXml/itemProps3.xml><?xml version="1.0" encoding="utf-8"?>
<ds:datastoreItem xmlns:ds="http://schemas.openxmlformats.org/officeDocument/2006/customXml" ds:itemID="{5C789459-8F73-461E-9B34-A3F40E189AD5}">
  <ds:schemaRefs>
    <ds:schemaRef ds:uri="http://schemas.microsoft.com/sharepoint/events"/>
  </ds:schemaRefs>
</ds:datastoreItem>
</file>

<file path=customXml/itemProps4.xml><?xml version="1.0" encoding="utf-8"?>
<ds:datastoreItem xmlns:ds="http://schemas.openxmlformats.org/officeDocument/2006/customXml" ds:itemID="{0DE97A49-F646-4B69-85FE-92FF14AA03C2}">
  <ds:schemaRefs>
    <ds:schemaRef ds:uri="http://schemas.microsoft.com/sharepoint/v3/contenttype/forms"/>
  </ds:schemaRefs>
</ds:datastoreItem>
</file>

<file path=customXml/itemProps5.xml><?xml version="1.0" encoding="utf-8"?>
<ds:datastoreItem xmlns:ds="http://schemas.openxmlformats.org/officeDocument/2006/customXml" ds:itemID="{211D8D81-60A0-4CDE-8F83-56276C98843F}">
  <ds:schemaRefs>
    <ds:schemaRef ds:uri="D3B34FE5-AC3B-4a96-82CA-0DBA080F7269"/>
    <ds:schemaRef ds:uri="http://schemas.microsoft.com/office/infopath/2007/PartnerControls"/>
    <ds:schemaRef ds:uri="E98DFCE1-BAE5-447a-BDCA-1BA3A3ADDCB8"/>
    <ds:schemaRef ds:uri="http://schemas.microsoft.com/office/2006/documentManagement/types"/>
    <ds:schemaRef ds:uri="http://schemas.microsoft.com/office/2006/metadata/properties"/>
    <ds:schemaRef ds:uri="F6190AD9-4581-4372-B2DF-FA9A6D64EB4D"/>
    <ds:schemaRef ds:uri="http://purl.org/dc/terms/"/>
    <ds:schemaRef ds:uri="http://schemas.openxmlformats.org/package/2006/metadata/core-properties"/>
    <ds:schemaRef ds:uri="http://www.w3.org/XML/1998/namespace"/>
    <ds:schemaRef ds:uri="http://purl.org/dc/elements/1.1/"/>
    <ds:schemaRef ds:uri="be301acf-7d88-4206-bc25-f0c1637acb3f"/>
    <ds:schemaRef ds:uri="132FDA8B-444F-45f6-B04C-FDC6AA7FB290"/>
    <ds:schemaRef ds:uri="949D39CD-7166-4d84-B7B3-B133F34511FF"/>
    <ds:schemaRef ds:uri="http://schemas.microsoft.com/sharepoint/v3"/>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PPT EULAR presentation</Template>
  <TotalTime>0</TotalTime>
  <Words>2360</Words>
  <Application>Microsoft Office PowerPoint</Application>
  <PresentationFormat>On-screen Show (4:3)</PresentationFormat>
  <Paragraphs>368</Paragraphs>
  <Slides>17</Slides>
  <Notes>9</Notes>
  <HiddenSlides>0</HiddenSlides>
  <MMClips>0</MMClips>
  <ScaleCrop>false</ScaleCrop>
  <HeadingPairs>
    <vt:vector size="8" baseType="variant">
      <vt:variant>
        <vt:lpstr>Fonts Used</vt:lpstr>
      </vt:variant>
      <vt:variant>
        <vt:i4>7</vt:i4>
      </vt:variant>
      <vt:variant>
        <vt:lpstr>Theme</vt:lpstr>
      </vt:variant>
      <vt:variant>
        <vt:i4>2</vt:i4>
      </vt:variant>
      <vt:variant>
        <vt:lpstr>Embedded OLE Servers</vt:lpstr>
      </vt:variant>
      <vt:variant>
        <vt:i4>2</vt:i4>
      </vt:variant>
      <vt:variant>
        <vt:lpstr>Slide Titles</vt:lpstr>
      </vt:variant>
      <vt:variant>
        <vt:i4>17</vt:i4>
      </vt:variant>
    </vt:vector>
  </HeadingPairs>
  <TitlesOfParts>
    <vt:vector size="28" baseType="lpstr">
      <vt:lpstr>ＭＳ Ｐゴシック</vt:lpstr>
      <vt:lpstr>Arial</vt:lpstr>
      <vt:lpstr>Calibri</vt:lpstr>
      <vt:lpstr>Times</vt:lpstr>
      <vt:lpstr>Times New Roman</vt:lpstr>
      <vt:lpstr>Verdana</vt:lpstr>
      <vt:lpstr>Wingdings</vt:lpstr>
      <vt:lpstr>PPT EULAR presentation</vt:lpstr>
      <vt:lpstr>Blank</vt:lpstr>
      <vt:lpstr>Bitmap</vt:lpstr>
      <vt:lpstr>CorelDRAW</vt:lpstr>
      <vt:lpstr>EULAR recommendations for the management of psoriatic arthritis: 2015 update      </vt:lpstr>
      <vt:lpstr>Objective</vt:lpstr>
      <vt:lpstr>Methods</vt:lpstr>
      <vt:lpstr>Systematic literature review</vt:lpstr>
      <vt:lpstr>Five overarching principles</vt:lpstr>
      <vt:lpstr>Recommendations</vt:lpstr>
      <vt:lpstr>PowerPoint Presentation</vt:lpstr>
      <vt:lpstr>PowerPoint Presentation</vt:lpstr>
      <vt:lpstr>PowerPoint Presentation</vt:lpstr>
      <vt:lpstr>Algorithm for the Management of PsA</vt:lpstr>
      <vt:lpstr>Summary Table Oxford Level of Evidence</vt:lpstr>
      <vt:lpstr>Lay version of recommendations</vt:lpstr>
      <vt:lpstr>Lay version of recommendations</vt:lpstr>
      <vt:lpstr>Lay version of recommendations</vt:lpstr>
      <vt:lpstr>Conclusions</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 Patrizia</dc:creator>
  <cp:lastModifiedBy>Assistant1</cp:lastModifiedBy>
  <cp:revision>23</cp:revision>
  <dcterms:created xsi:type="dcterms:W3CDTF">2017-10-10T13:55:03Z</dcterms:created>
  <dcterms:modified xsi:type="dcterms:W3CDTF">2018-08-29T08:29:28Z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RMWZVRDHCRQH-457-297</vt:lpwstr>
  </property>
  <property fmtid="{D5CDD505-2E9C-101B-9397-08002B2CF9AE}" pid="3" name="_dlc_DocIdItemGuid">
    <vt:lpwstr>585317ea-a069-480b-8ac0-03d5a132d1fd</vt:lpwstr>
  </property>
  <property fmtid="{D5CDD505-2E9C-101B-9397-08002B2CF9AE}" pid="4" name="_dlc_DocIdUrl">
    <vt:lpwstr>https://intranetsegurcaixaadeslas/area-trabajo/canal empresas/_layouts/DocIdRedir.aspx?ID=RMWZVRDHCRQH-457-297, RMWZVRDHCRQH-457-297</vt:lpwstr>
  </property>
  <property fmtid="{D5CDD505-2E9C-101B-9397-08002B2CF9AE}" pid="5" name="TaxKeywordTaxHTField">
    <vt:lpwstr/>
  </property>
  <property fmtid="{D5CDD505-2E9C-101B-9397-08002B2CF9AE}" pid="6" name="TaxKeyword">
    <vt:lpwstr/>
  </property>
  <property fmtid="{D5CDD505-2E9C-101B-9397-08002B2CF9AE}" pid="7" name="TipoDocumento">
    <vt:lpwstr/>
  </property>
  <property fmtid="{D5CDD505-2E9C-101B-9397-08002B2CF9AE}" pid="8" name="Producto">
    <vt:lpwstr/>
  </property>
  <property fmtid="{D5CDD505-2E9C-101B-9397-08002B2CF9AE}" pid="9" name="Tema">
    <vt:lpwstr/>
  </property>
  <property fmtid="{D5CDD505-2E9C-101B-9397-08002B2CF9AE}" pid="10" name="Tema_0">
    <vt:lpwstr/>
  </property>
  <property fmtid="{D5CDD505-2E9C-101B-9397-08002B2CF9AE}" pid="11" name="Departamento">
    <vt:lpwstr/>
  </property>
  <property fmtid="{D5CDD505-2E9C-101B-9397-08002B2CF9AE}" pid="12" name="Departamento_0">
    <vt:lpwstr/>
  </property>
  <property fmtid="{D5CDD505-2E9C-101B-9397-08002B2CF9AE}" pid="13" name="Producto_0">
    <vt:lpwstr/>
  </property>
  <property fmtid="{D5CDD505-2E9C-101B-9397-08002B2CF9AE}" pid="14" name="Lenguaje">
    <vt:lpwstr/>
  </property>
  <property fmtid="{D5CDD505-2E9C-101B-9397-08002B2CF9AE}" pid="15" name="TipoDocumento_0">
    <vt:lpwstr/>
  </property>
  <property fmtid="{D5CDD505-2E9C-101B-9397-08002B2CF9AE}" pid="16" name="Lenguaje_0">
    <vt:lpwstr/>
  </property>
  <property fmtid="{D5CDD505-2E9C-101B-9397-08002B2CF9AE}" pid="17" name="TaxCatchAll">
    <vt:lpwstr/>
  </property>
  <property fmtid="{D5CDD505-2E9C-101B-9397-08002B2CF9AE}" pid="18" name="Description">
    <vt:lpwstr/>
  </property>
</Properties>
</file>