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18"/>
  </p:notesMasterIdLst>
  <p:handoutMasterIdLst>
    <p:handoutMasterId r:id="rId19"/>
  </p:handoutMasterIdLst>
  <p:sldIdLst>
    <p:sldId id="271" r:id="rId8"/>
    <p:sldId id="283" r:id="rId9"/>
    <p:sldId id="276" r:id="rId10"/>
    <p:sldId id="277" r:id="rId11"/>
    <p:sldId id="278" r:id="rId12"/>
    <p:sldId id="284" r:id="rId13"/>
    <p:sldId id="279" r:id="rId14"/>
    <p:sldId id="280" r:id="rId15"/>
    <p:sldId id="281" r:id="rId16"/>
    <p:sldId id="282" r:id="rId17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6B9"/>
    <a:srgbClr val="063FA9"/>
    <a:srgbClr val="0057A3"/>
    <a:srgbClr val="003FA8"/>
    <a:srgbClr val="1986CE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759" autoAdjust="0"/>
  </p:normalViewPr>
  <p:slideViewPr>
    <p:cSldViewPr snapToGrid="0">
      <p:cViewPr varScale="1">
        <p:scale>
          <a:sx n="140" d="100"/>
          <a:sy n="140" d="100"/>
        </p:scale>
        <p:origin x="444" y="132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09/01/2018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09/01/2018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09/01/2018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09/01/2018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09/01/2018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09/01/2018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388" y="4075497"/>
            <a:ext cx="7024217" cy="1981863"/>
          </a:xfrm>
        </p:spPr>
        <p:txBody>
          <a:bodyPr/>
          <a:lstStyle/>
          <a:p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EULAR recommendations for patient education for people with inflammatory arthritis</a:t>
            </a:r>
            <a:br>
              <a:rPr lang="en-GB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solidFill>
                  <a:srgbClr val="FF0000"/>
                </a:solidFill>
              </a:rPr>
              <a:t/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Slide</a:t>
            </a:r>
            <a:r>
              <a:rPr lang="es-ES" dirty="0"/>
              <a:t> 10: </a:t>
            </a:r>
            <a:r>
              <a:rPr lang="en-GB" dirty="0"/>
              <a:t>Acknowledgements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281287"/>
            <a:ext cx="8334171" cy="4197603"/>
          </a:xfrm>
        </p:spPr>
        <p:txBody>
          <a:bodyPr/>
          <a:lstStyle/>
          <a:p>
            <a:r>
              <a:rPr lang="en-GB" sz="1800" dirty="0"/>
              <a:t>Kari </a:t>
            </a:r>
            <a:r>
              <a:rPr lang="en-GB" sz="1800" dirty="0" err="1"/>
              <a:t>Matre</a:t>
            </a:r>
            <a:r>
              <a:rPr lang="en-GB" sz="1800" dirty="0"/>
              <a:t> (medical librarian, </a:t>
            </a:r>
            <a:r>
              <a:rPr lang="en-GB" sz="1800" dirty="0" err="1"/>
              <a:t>Diakonhjemmet</a:t>
            </a:r>
            <a:r>
              <a:rPr lang="en-GB" sz="1800" dirty="0"/>
              <a:t> Hospital Library) for providing expertise in search methods. </a:t>
            </a:r>
          </a:p>
          <a:p>
            <a:r>
              <a:rPr lang="en-GB" sz="1800" dirty="0" smtClean="0"/>
              <a:t>Contributors of lay summary: </a:t>
            </a:r>
            <a:r>
              <a:rPr lang="en-GB" sz="1800" dirty="0"/>
              <a:t>Dieter </a:t>
            </a:r>
            <a:r>
              <a:rPr lang="en-GB" sz="1800" dirty="0" err="1"/>
              <a:t>Wiek</a:t>
            </a:r>
            <a:r>
              <a:rPr lang="en-GB" sz="1800" dirty="0"/>
              <a:t>, </a:t>
            </a:r>
            <a:r>
              <a:rPr lang="en-GB" sz="1800" dirty="0" smtClean="0"/>
              <a:t>Margot </a:t>
            </a:r>
            <a:r>
              <a:rPr lang="en-GB" sz="1800" dirty="0" err="1" smtClean="0"/>
              <a:t>Bakkers</a:t>
            </a:r>
            <a:r>
              <a:rPr lang="en-GB" sz="1800" dirty="0" smtClean="0"/>
              <a:t>, Petra </a:t>
            </a:r>
            <a:r>
              <a:rPr lang="en-GB" sz="1800" dirty="0" err="1" smtClean="0"/>
              <a:t>Balazova</a:t>
            </a:r>
            <a:r>
              <a:rPr lang="en-GB" sz="1800" dirty="0" smtClean="0"/>
              <a:t>, </a:t>
            </a:r>
            <a:r>
              <a:rPr lang="en-GB" sz="1800" dirty="0" err="1" smtClean="0"/>
              <a:t>Fearghal</a:t>
            </a:r>
            <a:r>
              <a:rPr lang="en-GB" sz="1800" dirty="0" smtClean="0"/>
              <a:t> </a:t>
            </a:r>
            <a:r>
              <a:rPr lang="en-GB" sz="1800" dirty="0" err="1" smtClean="0"/>
              <a:t>O’Nia</a:t>
            </a:r>
            <a:r>
              <a:rPr lang="en-GB" sz="1800" dirty="0" smtClean="0"/>
              <a:t>, Irene </a:t>
            </a:r>
            <a:r>
              <a:rPr lang="en-GB" sz="1800" dirty="0" err="1"/>
              <a:t>Pitsillidou</a:t>
            </a:r>
            <a:r>
              <a:rPr lang="en-GB" sz="1800" dirty="0"/>
              <a:t> </a:t>
            </a:r>
            <a:endParaRPr lang="en-GB" sz="1800" dirty="0" smtClean="0"/>
          </a:p>
          <a:p>
            <a:r>
              <a:rPr lang="en-GB" sz="1800" dirty="0" smtClean="0"/>
              <a:t>European </a:t>
            </a:r>
            <a:r>
              <a:rPr lang="en-GB" sz="1800" dirty="0"/>
              <a:t>League Against Rheumatism (EULAR) for funding the project.  Grant reference: HPR024</a:t>
            </a:r>
          </a:p>
          <a:p>
            <a:r>
              <a:rPr lang="en-GB" sz="1800" dirty="0" smtClean="0"/>
              <a:t>Members </a:t>
            </a:r>
            <a:r>
              <a:rPr lang="en-GB" sz="1800" dirty="0"/>
              <a:t>of the consultation group: </a:t>
            </a:r>
            <a:r>
              <a:rPr lang="en-GB" sz="1800" dirty="0" err="1"/>
              <a:t>Adewale</a:t>
            </a:r>
            <a:r>
              <a:rPr lang="en-GB" sz="1800" dirty="0"/>
              <a:t> </a:t>
            </a:r>
            <a:r>
              <a:rPr lang="en-GB" sz="1800" dirty="0" err="1"/>
              <a:t>Adebajo</a:t>
            </a:r>
            <a:r>
              <a:rPr lang="en-GB" sz="1800" dirty="0"/>
              <a:t>, Michael Backhouse, Ulrika Bergsten, Tricia Cornell, Jenny de la Torre-</a:t>
            </a:r>
            <a:r>
              <a:rPr lang="en-GB" sz="1800" dirty="0" err="1"/>
              <a:t>Aboki</a:t>
            </a:r>
            <a:r>
              <a:rPr lang="en-GB" sz="1800" dirty="0"/>
              <a:t>, Silvia Garcia Diaz, Ricardo Ferreira, </a:t>
            </a:r>
            <a:r>
              <a:rPr lang="en-GB" sz="1800" dirty="0" err="1"/>
              <a:t>Kjersti</a:t>
            </a:r>
            <a:r>
              <a:rPr lang="en-GB" sz="1800" dirty="0"/>
              <a:t> Gronning, Bernadette Hardware, Agnes Kocher, Marja Leena Kukkurainen, Ingrid Larsson, Azucena </a:t>
            </a:r>
            <a:r>
              <a:rPr lang="en-GB" sz="1800" dirty="0" err="1"/>
              <a:t>Pedraz</a:t>
            </a:r>
            <a:r>
              <a:rPr lang="en-GB" sz="1800" dirty="0"/>
              <a:t> Marcos, Andrea Marques, Jorit Meesters, Sue Oliver, David Pickles, Birgit </a:t>
            </a:r>
            <a:r>
              <a:rPr lang="en-GB" sz="1800" dirty="0" err="1"/>
              <a:t>Prodinger</a:t>
            </a:r>
            <a:r>
              <a:rPr lang="en-GB" sz="1800" dirty="0"/>
              <a:t>, Sarah Ryan and Karen </a:t>
            </a:r>
            <a:r>
              <a:rPr lang="en-GB" sz="1800" dirty="0" smtClean="0"/>
              <a:t>Vinall</a:t>
            </a:r>
          </a:p>
        </p:txBody>
      </p:sp>
    </p:spTree>
    <p:extLst>
      <p:ext uri="{BB962C8B-B14F-4D97-AF65-F5344CB8AC3E}">
        <p14:creationId xmlns:p14="http://schemas.microsoft.com/office/powerpoint/2010/main" val="111111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Slide 1: </a:t>
            </a:r>
            <a:r>
              <a:rPr lang="en-GB" dirty="0"/>
              <a:t>Target</a:t>
            </a:r>
            <a:r>
              <a:rPr lang="es-ES" dirty="0"/>
              <a:t> population/question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9" y="2153502"/>
            <a:ext cx="8083948" cy="4124361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chemeClr val="accent5">
                    <a:lumMod val="10000"/>
                  </a:schemeClr>
                </a:solidFill>
              </a:rPr>
              <a:t>Target population</a:t>
            </a:r>
          </a:p>
          <a:p>
            <a:pPr marL="344488" indent="0">
              <a:buNone/>
            </a:pPr>
            <a:r>
              <a:rPr lang="en-GB" sz="2000" dirty="0"/>
              <a:t>Rheumatology health professionals including rheumatologists, patients with inflammatory arthritis, policy makers and patient and professional organisations.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5">
                    <a:lumMod val="10000"/>
                  </a:schemeClr>
                </a:solidFill>
              </a:rPr>
              <a:t>Objectives</a:t>
            </a:r>
          </a:p>
          <a:p>
            <a:pPr marL="344488" indent="-344488">
              <a:buFont typeface="+mj-lt"/>
              <a:buAutoNum type="arabicPeriod"/>
            </a:pPr>
            <a:r>
              <a:rPr lang="en-GB" sz="2000" dirty="0"/>
              <a:t>to develop a set of recommendations for PE for people with inflammatory arthritis (IA) </a:t>
            </a:r>
          </a:p>
          <a:p>
            <a:pPr marL="344488" indent="-344488">
              <a:buFont typeface="+mj-lt"/>
              <a:buAutoNum type="arabicPeriod"/>
            </a:pPr>
            <a:r>
              <a:rPr lang="en-GB" sz="2000" dirty="0"/>
              <a:t>to identify the need for further research and </a:t>
            </a:r>
          </a:p>
          <a:p>
            <a:pPr marL="344488" indent="-344488">
              <a:buFont typeface="+mj-lt"/>
              <a:buAutoNum type="arabicPeriod"/>
            </a:pPr>
            <a:r>
              <a:rPr lang="en-GB" sz="2000" dirty="0"/>
              <a:t>to define HPs’ educational needs for providing evidence-based PE</a:t>
            </a:r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Slide 2: </a:t>
            </a:r>
            <a:r>
              <a:rPr lang="en-GB" dirty="0"/>
              <a:t>Methods/methodical</a:t>
            </a:r>
            <a:r>
              <a:rPr lang="es-ES" dirty="0"/>
              <a:t> approach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9" y="1933275"/>
            <a:ext cx="8334171" cy="4545615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The EULAR standardised operation procedures for the elaboration, evaluation, dissemination and implementation of recommendations were followed.</a:t>
            </a:r>
            <a:r>
              <a:rPr lang="en-GB" sz="1800" baseline="30000" dirty="0"/>
              <a:t>1</a:t>
            </a:r>
          </a:p>
          <a:p>
            <a:pPr marL="269875" indent="-269875"/>
            <a:r>
              <a:rPr lang="en-GB" sz="1600" dirty="0"/>
              <a:t>A multidisciplinary task force including patients, was convened, and led by an epidemiologist, formulated a definition for patient education and 10 research questions</a:t>
            </a:r>
          </a:p>
          <a:p>
            <a:pPr marL="269875" indent="-269875"/>
            <a:r>
              <a:rPr lang="en-GB" sz="1600" dirty="0"/>
              <a:t>Systematic review was conducted by a research fellow</a:t>
            </a:r>
          </a:p>
          <a:p>
            <a:pPr marL="269875" indent="-269875"/>
            <a:r>
              <a:rPr lang="en-GB" sz="1600" dirty="0"/>
              <a:t>The results of the systematic review were discussed and used as a basis for developing the recommendations, a research agenda and an educational agenda </a:t>
            </a:r>
          </a:p>
          <a:p>
            <a:pPr marL="269875" indent="-269875"/>
            <a:r>
              <a:rPr lang="en-GB" sz="1600" dirty="0"/>
              <a:t>The recommendations were categorised according to level and strength of evidence graded from A (highest) to D (lowest). </a:t>
            </a:r>
          </a:p>
          <a:p>
            <a:pPr marL="269875" indent="-269875"/>
            <a:r>
              <a:rPr lang="en-GB" sz="1600" dirty="0"/>
              <a:t>Task force members rated their agreement with each recommendation from 0 (total disagreement) to 10 (total agreement)</a:t>
            </a:r>
          </a:p>
          <a:p>
            <a:pPr marL="0" indent="0">
              <a:buNone/>
            </a:pPr>
            <a:endParaRPr lang="en-US" altLang="en-US" baseline="30000" dirty="0">
              <a:solidFill>
                <a:srgbClr val="333333"/>
              </a:solidFill>
              <a:latin typeface="interfaceregular"/>
            </a:endParaRPr>
          </a:p>
          <a:p>
            <a:pPr marL="0" indent="0">
              <a:buNone/>
            </a:pPr>
            <a:r>
              <a:rPr lang="en-US" altLang="en-US" baseline="30000" dirty="0">
                <a:solidFill>
                  <a:srgbClr val="333333"/>
                </a:solidFill>
                <a:latin typeface="interfaceregular"/>
              </a:rPr>
              <a:t>1</a:t>
            </a:r>
            <a:r>
              <a:rPr lang="en-US" altLang="en-US" dirty="0">
                <a:solidFill>
                  <a:srgbClr val="333333"/>
                </a:solidFill>
                <a:latin typeface="interfaceregular"/>
              </a:rPr>
              <a:t>Dougados M, Betteridge N, </a:t>
            </a:r>
            <a:r>
              <a:rPr lang="en-US" altLang="en-US" dirty="0" err="1">
                <a:solidFill>
                  <a:srgbClr val="333333"/>
                </a:solidFill>
                <a:latin typeface="interfaceregular"/>
              </a:rPr>
              <a:t>Burmester</a:t>
            </a:r>
            <a:r>
              <a:rPr lang="en-US" altLang="en-US" dirty="0">
                <a:solidFill>
                  <a:srgbClr val="333333"/>
                </a:solidFill>
                <a:latin typeface="interfaceregular"/>
              </a:rPr>
              <a:t> GR</a:t>
            </a:r>
            <a:r>
              <a:rPr lang="en-US" altLang="en-US" i="1" dirty="0">
                <a:solidFill>
                  <a:srgbClr val="333333"/>
                </a:solidFill>
                <a:latin typeface="interfaceregular"/>
              </a:rPr>
              <a:t>, et al. Ann Rheum Dis </a:t>
            </a:r>
            <a:r>
              <a:rPr lang="en-US" altLang="en-US" dirty="0">
                <a:solidFill>
                  <a:srgbClr val="333333"/>
                </a:solidFill>
                <a:latin typeface="interfaceregular"/>
              </a:rPr>
              <a:t>2004;</a:t>
            </a:r>
            <a:r>
              <a:rPr lang="en-US" altLang="en-US" b="1" dirty="0">
                <a:solidFill>
                  <a:srgbClr val="333333"/>
                </a:solidFill>
                <a:latin typeface="interfaceregular"/>
              </a:rPr>
              <a:t>63:</a:t>
            </a:r>
            <a:r>
              <a:rPr lang="en-US" altLang="en-US" dirty="0">
                <a:solidFill>
                  <a:srgbClr val="333333"/>
                </a:solidFill>
                <a:latin typeface="interfaceregular"/>
              </a:rPr>
              <a:t>1172-1176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4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Slide</a:t>
            </a:r>
            <a:r>
              <a:rPr lang="es-ES" dirty="0"/>
              <a:t> 3: </a:t>
            </a:r>
            <a:r>
              <a:rPr lang="en-GB" dirty="0"/>
              <a:t>Overarching</a:t>
            </a:r>
            <a:r>
              <a:rPr lang="es-ES" dirty="0"/>
              <a:t> </a:t>
            </a:r>
            <a:r>
              <a:rPr lang="en-GB" dirty="0"/>
              <a:t>principles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7972737" cy="3950737"/>
          </a:xfrm>
        </p:spPr>
        <p:txBody>
          <a:bodyPr anchor="ctr"/>
          <a:lstStyle/>
          <a:p>
            <a:pPr>
              <a:spcBef>
                <a:spcPts val="1680"/>
              </a:spcBef>
              <a:buFont typeface="+mj-lt"/>
              <a:buAutoNum type="arabicPeriod"/>
            </a:pPr>
            <a:r>
              <a:rPr lang="en-GB" sz="2000" dirty="0"/>
              <a:t>Patient education is a planned interactive learning process designed to support and enable people to manage their life with inflammatory arthritis and optimise their health and well-being</a:t>
            </a:r>
          </a:p>
          <a:p>
            <a:pPr>
              <a:spcBef>
                <a:spcPts val="1680"/>
              </a:spcBef>
              <a:buFont typeface="+mj-lt"/>
              <a:buAutoNum type="arabicPeriod"/>
            </a:pPr>
            <a:r>
              <a:rPr lang="en-GB" sz="2000" dirty="0"/>
              <a:t>Communication and shared decision making between people with inflammatory arthritis and their healthcare professionals are essential for effective patient education</a:t>
            </a:r>
          </a:p>
        </p:txBody>
      </p:sp>
    </p:spTree>
    <p:extLst>
      <p:ext uri="{BB962C8B-B14F-4D97-AF65-F5344CB8AC3E}">
        <p14:creationId xmlns:p14="http://schemas.microsoft.com/office/powerpoint/2010/main" val="126623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Slides</a:t>
            </a:r>
            <a:r>
              <a:rPr lang="es-ES" dirty="0"/>
              <a:t> 5-</a:t>
            </a:r>
            <a:r>
              <a:rPr lang="en-GB" dirty="0"/>
              <a:t>7</a:t>
            </a:r>
            <a:r>
              <a:rPr lang="es-ES" dirty="0"/>
              <a:t>: </a:t>
            </a:r>
            <a:r>
              <a:rPr lang="en-GB" dirty="0"/>
              <a:t>Individual</a:t>
            </a:r>
            <a:r>
              <a:rPr lang="es-ES" dirty="0"/>
              <a:t> Recommendations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9" y="2091717"/>
            <a:ext cx="8096303" cy="438717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dirty="0"/>
              <a:t>Patient education should be provided for people with inflammatory arthritis as an integral part of standard care in order to increase patient involvement in disease management and health promotion</a:t>
            </a:r>
          </a:p>
          <a:p>
            <a:pPr>
              <a:buFont typeface="+mj-lt"/>
              <a:buAutoNum type="arabicPeriod"/>
            </a:pPr>
            <a:r>
              <a:rPr lang="en-GB" sz="1800" dirty="0"/>
              <a:t>All people with inflammatory arthritis should have access to and be offered patient education throughout the course of their disease including as a minimum; at diagnosis, at pharmacological treatment change and when required by the patient's physical or psychological condition</a:t>
            </a:r>
          </a:p>
          <a:p>
            <a:pPr>
              <a:buFont typeface="+mj-lt"/>
              <a:buAutoNum type="arabicPeriod"/>
            </a:pPr>
            <a:r>
              <a:rPr lang="en-GB" sz="1800" dirty="0"/>
              <a:t>The content and delivery of patient education should be individually tailored and needs-based for people with inflammatory arthritis</a:t>
            </a:r>
          </a:p>
          <a:p>
            <a:pPr>
              <a:buFont typeface="+mj-lt"/>
              <a:buAutoNum type="arabicPeriod"/>
            </a:pPr>
            <a:r>
              <a:rPr lang="en-GB" sz="1800" dirty="0"/>
              <a:t>Patient education in inflammatory arthritis should include individual and/or group sessions, which can be provided through face-to-face or online interactions, and supplemented by phone calls, written or multimedia material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8765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Slides</a:t>
            </a:r>
            <a:r>
              <a:rPr lang="es-ES" dirty="0"/>
              <a:t> 5-</a:t>
            </a:r>
            <a:r>
              <a:rPr lang="en-GB" dirty="0"/>
              <a:t>6</a:t>
            </a:r>
            <a:r>
              <a:rPr lang="es-ES" dirty="0"/>
              <a:t>: </a:t>
            </a:r>
            <a:r>
              <a:rPr lang="en-GB" dirty="0"/>
              <a:t>Individual</a:t>
            </a:r>
            <a:r>
              <a:rPr lang="es-ES" dirty="0"/>
              <a:t> Recommendations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096303" cy="4387173"/>
          </a:xfrm>
        </p:spPr>
        <p:txBody>
          <a:bodyPr/>
          <a:lstStyle/>
          <a:p>
            <a:pPr>
              <a:buFont typeface="+mj-lt"/>
              <a:buAutoNum type="arabicPeriod" startAt="5"/>
            </a:pPr>
            <a:r>
              <a:rPr lang="en-GB" sz="1800" dirty="0"/>
              <a:t>Patient education programmes in inflammatory arthritis should have a theoretical framework and be evidence-based, such as self-management, cognitive behavioural therapy or stress management</a:t>
            </a:r>
          </a:p>
          <a:p>
            <a:pPr>
              <a:buFont typeface="+mj-lt"/>
              <a:buAutoNum type="arabicPeriod" startAt="5"/>
            </a:pPr>
            <a:r>
              <a:rPr lang="en-GB" sz="1800" dirty="0"/>
              <a:t>The effectiveness of patient education in inflammatory arthritis should be evaluated and outcomes used must reflect the objectives of the patient education programme</a:t>
            </a:r>
          </a:p>
          <a:p>
            <a:pPr>
              <a:buFont typeface="+mj-lt"/>
              <a:buAutoNum type="arabicPeriod" startAt="5"/>
            </a:pPr>
            <a:r>
              <a:rPr lang="en-GB" sz="1800" dirty="0"/>
              <a:t>Patient education in inflammatory arthritis should be delivered by competent health professionals and/or by trained patients, if appropriate, in a multidisciplinary team</a:t>
            </a:r>
          </a:p>
          <a:p>
            <a:pPr>
              <a:buFont typeface="+mj-lt"/>
              <a:buAutoNum type="arabicPeriod" startAt="5"/>
            </a:pPr>
            <a:r>
              <a:rPr lang="en-GB" sz="1800" dirty="0"/>
              <a:t>Providers of patient education in inflammatory arthritis should have access to and undertake specific training in order to obtain and maintain knowledge and skills</a:t>
            </a:r>
          </a:p>
        </p:txBody>
      </p:sp>
    </p:spTree>
    <p:extLst>
      <p:ext uri="{BB962C8B-B14F-4D97-AF65-F5344CB8AC3E}">
        <p14:creationId xmlns:p14="http://schemas.microsoft.com/office/powerpoint/2010/main" val="89636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Slide</a:t>
            </a:r>
            <a:r>
              <a:rPr lang="es-ES" dirty="0"/>
              <a:t> 7: Summary Table Oxford Level of Evidence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276093"/>
              </p:ext>
            </p:extLst>
          </p:nvPr>
        </p:nvGraphicFramePr>
        <p:xfrm>
          <a:off x="565608" y="1933275"/>
          <a:ext cx="8235492" cy="4429818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51941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3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81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37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Recommendations</a:t>
                      </a:r>
                      <a:endParaRPr lang="en-GB" sz="16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Level of evidence</a:t>
                      </a:r>
                      <a:endParaRPr lang="en-GB" sz="16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Strength of recommendation</a:t>
                      </a:r>
                      <a:endParaRPr lang="en-GB" sz="16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758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 Patient education </a:t>
                      </a: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as an integral part of standard care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1A–2B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A–C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5758">
                <a:tc>
                  <a:txBody>
                    <a:bodyPr/>
                    <a:lstStyle/>
                    <a:p>
                      <a:pPr marL="263525" indent="-263525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2.  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Patient education </a:t>
                      </a: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throughout the course of the disease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3–4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C–D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5758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  Tailored and needs-based 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patient education 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1B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5758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  Modes of delivery of 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patient education 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1A–B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5758">
                <a:tc>
                  <a:txBody>
                    <a:bodyPr/>
                    <a:lstStyle/>
                    <a:p>
                      <a:pPr marL="263525" indent="-263525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5.  Theoretical framework and evidence for p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atient education 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1A–B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5758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6.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 O</a:t>
                      </a: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utcomes of 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patient education 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5758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7.  Competency in delivery of 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patient education 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5758"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8.  Training competency for delivering </a:t>
                      </a:r>
                      <a:r>
                        <a:rPr lang="en-GB" sz="1400" u="none" strike="noStrike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patient education 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3–4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C–D</a:t>
                      </a:r>
                      <a:endParaRPr lang="en-GB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6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Slide</a:t>
            </a:r>
            <a:r>
              <a:rPr lang="es-ES" dirty="0"/>
              <a:t> 8: </a:t>
            </a:r>
            <a:r>
              <a:rPr lang="es-ES" dirty="0" err="1"/>
              <a:t>Conclusion</a:t>
            </a:r>
            <a:r>
              <a:rPr lang="es-ES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102177"/>
            <a:ext cx="8149171" cy="4113901"/>
          </a:xfrm>
        </p:spPr>
        <p:txBody>
          <a:bodyPr/>
          <a:lstStyle/>
          <a:p>
            <a:r>
              <a:rPr lang="en-GB" sz="1600" dirty="0"/>
              <a:t>Eight evidence-based and expert opinion-based recommendations for patient education for people with inflammatory arthritis have been developed</a:t>
            </a:r>
          </a:p>
          <a:p>
            <a:r>
              <a:rPr lang="en-GB" sz="1600" dirty="0"/>
              <a:t>The recommendations address when and by whom patient </a:t>
            </a:r>
            <a:r>
              <a:rPr lang="en-GB" sz="1600" dirty="0" err="1"/>
              <a:t>educaiton</a:t>
            </a:r>
            <a:r>
              <a:rPr lang="en-GB" sz="1600" dirty="0"/>
              <a:t> should be offered, modes and methods of delivery, theoretical framework, outcomes and evaluation</a:t>
            </a:r>
          </a:p>
          <a:p>
            <a:r>
              <a:rPr lang="en-GB" sz="1600" dirty="0"/>
              <a:t>The recommendations are intended to provide a core framework for the delivery of patient education and training for health professionals</a:t>
            </a:r>
          </a:p>
          <a:p>
            <a:r>
              <a:rPr lang="en-GB" sz="1600" dirty="0"/>
              <a:t>A high level of agreement was achieved for all recommendations (mean range 9.4-9.8)</a:t>
            </a:r>
          </a:p>
          <a:p>
            <a:r>
              <a:rPr lang="en-GB" sz="1600" dirty="0"/>
              <a:t>The task force proposed a </a:t>
            </a:r>
            <a:r>
              <a:rPr lang="en-GB" sz="1600" b="1" dirty="0" err="1"/>
              <a:t>reearch</a:t>
            </a:r>
            <a:r>
              <a:rPr lang="en-GB" sz="1600" b="1" dirty="0"/>
              <a:t> </a:t>
            </a:r>
            <a:r>
              <a:rPr lang="en-GB" sz="1600" dirty="0"/>
              <a:t>agenda and an educational agenda</a:t>
            </a:r>
          </a:p>
        </p:txBody>
      </p:sp>
    </p:spTree>
    <p:extLst>
      <p:ext uri="{BB962C8B-B14F-4D97-AF65-F5344CB8AC3E}">
        <p14:creationId xmlns:p14="http://schemas.microsoft.com/office/powerpoint/2010/main" val="110384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Slide</a:t>
            </a:r>
            <a:r>
              <a:rPr lang="es-ES" dirty="0"/>
              <a:t> 9: </a:t>
            </a:r>
            <a:r>
              <a:rPr lang="en-GB" dirty="0"/>
              <a:t>Lay summary </a:t>
            </a:r>
            <a:r>
              <a:rPr lang="es-ES" dirty="0"/>
              <a:t>of </a:t>
            </a:r>
            <a:r>
              <a:rPr lang="es-ES" dirty="0" err="1"/>
              <a:t>Recommendations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9" y="2025729"/>
            <a:ext cx="8334171" cy="4124361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Education for people with inflammatory arthritis</a:t>
            </a:r>
          </a:p>
          <a:p>
            <a:r>
              <a:rPr lang="en-GB" sz="1400" dirty="0"/>
              <a:t>Patient education should be a part of normal care for people with inflammatory arthritis.****</a:t>
            </a:r>
          </a:p>
          <a:p>
            <a:r>
              <a:rPr lang="en-GB" sz="1400" dirty="0"/>
              <a:t>Patient education should be offered more than once.**</a:t>
            </a:r>
          </a:p>
          <a:p>
            <a:r>
              <a:rPr lang="en-GB" sz="1400" dirty="0"/>
              <a:t>The content of patient education should be designed according to the needs for each person.****</a:t>
            </a:r>
          </a:p>
          <a:p>
            <a:r>
              <a:rPr lang="en-GB" sz="1400" dirty="0"/>
              <a:t>Patient education might be given in a variety of different ways.****</a:t>
            </a:r>
          </a:p>
          <a:p>
            <a:r>
              <a:rPr lang="en-GB" sz="1400" dirty="0"/>
              <a:t>Patient education should be based on theory and evidence.****</a:t>
            </a:r>
          </a:p>
          <a:p>
            <a:r>
              <a:rPr lang="en-GB" sz="1400" dirty="0"/>
              <a:t>Patient education should be evaluated.*</a:t>
            </a:r>
          </a:p>
          <a:p>
            <a:r>
              <a:rPr lang="en-GB" sz="1400" dirty="0"/>
              <a:t>Patient education should be delivered by health professionals e.g. doctors, nurses, psychologists, physiotherapists and/or trained patients as part of a team.**</a:t>
            </a:r>
          </a:p>
          <a:p>
            <a:r>
              <a:rPr lang="en-GB" sz="1400" dirty="0"/>
              <a:t>People providing patient education should be trained and maintain their knowledge and skills.**</a:t>
            </a:r>
          </a:p>
          <a:p>
            <a:pPr marL="1254125" indent="0">
              <a:buNone/>
            </a:pPr>
            <a:r>
              <a:rPr lang="en-GB" sz="900" dirty="0"/>
              <a:t>One star (*) means it is a weak recommendation with limited evidence.</a:t>
            </a:r>
            <a:br>
              <a:rPr lang="en-GB" sz="900" dirty="0"/>
            </a:br>
            <a:r>
              <a:rPr lang="en-GB" sz="900" dirty="0"/>
              <a:t>Two stars (**) means it is a weak recommendation with some evidence.</a:t>
            </a:r>
            <a:br>
              <a:rPr lang="en-GB" sz="900" dirty="0"/>
            </a:br>
            <a:r>
              <a:rPr lang="en-GB" sz="900" dirty="0"/>
              <a:t>Three stars (***) means it is a strong recommendation with some evidence.</a:t>
            </a:r>
            <a:br>
              <a:rPr lang="en-GB" sz="900" dirty="0"/>
            </a:br>
            <a:r>
              <a:rPr lang="en-GB" sz="900" dirty="0"/>
              <a:t>Four stars (****) means it is a strong recommendation with a lot of evidence.</a:t>
            </a:r>
          </a:p>
        </p:txBody>
      </p:sp>
    </p:spTree>
    <p:extLst>
      <p:ext uri="{BB962C8B-B14F-4D97-AF65-F5344CB8AC3E}">
        <p14:creationId xmlns:p14="http://schemas.microsoft.com/office/powerpoint/2010/main" val="2067907181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DocumentoInternoVidaCaixa_ItemAdded</Name>
    <Synchronization>Default</Synchronization>
    <Type>10001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DocumentoInternoVidaCaixa_ItemUpdated</Name>
    <Synchronization>Default</Synchronization>
    <Type>10002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ntranet Documento Interno" ma:contentTypeID="0x01010032C576AC6C384C259C365B7C19D056D20005F7B64641EEB540B5A9DF4FDA1E4FCE" ma:contentTypeVersion="2" ma:contentTypeDescription="Intranet Documento Interno" ma:contentTypeScope="" ma:versionID="ef9f1d27af694992cc6631efdc50ad12">
  <xsd:schema xmlns:xsd="http://www.w3.org/2001/XMLSchema" xmlns:xs="http://www.w3.org/2001/XMLSchema" xmlns:p="http://schemas.microsoft.com/office/2006/metadata/properties" xmlns:ns1="http://schemas.microsoft.com/sharepoint/v3" xmlns:ns2="F6190AD9-4581-4372-B2DF-FA9A6D64EB4D" xmlns:ns3="949D39CD-7166-4d84-B7B3-B133F34511FF" xmlns:ns4="D3B34FE5-AC3B-4a96-82CA-0DBA080F7269" xmlns:ns5="E98DFCE1-BAE5-447a-BDCA-1BA3A3ADDCB8" xmlns:ns6="132FDA8B-444F-45f6-B04C-FDC6AA7FB290" xmlns:ns7="be301acf-7d88-4206-bc25-f0c1637acb3f" targetNamespace="http://schemas.microsoft.com/office/2006/metadata/properties" ma:root="true" ma:fieldsID="06a94e209e438e3ccee22c7bd3ab2857" ns1:_="" ns2:_="" ns3:_="" ns4:_="" ns5:_="" ns6:_="" ns7:_="">
    <xsd:import namespace="http://schemas.microsoft.com/sharepoint/v3"/>
    <xsd:import namespace="F6190AD9-4581-4372-B2DF-FA9A6D64EB4D"/>
    <xsd:import namespace="949D39CD-7166-4d84-B7B3-B133F34511FF"/>
    <xsd:import namespace="D3B34FE5-AC3B-4a96-82CA-0DBA080F7269"/>
    <xsd:import namespace="E98DFCE1-BAE5-447a-BDCA-1BA3A3ADDCB8"/>
    <xsd:import namespace="132FDA8B-444F-45f6-B04C-FDC6AA7FB290"/>
    <xsd:import namespace="be301acf-7d88-4206-bc25-f0c1637acb3f"/>
    <xsd:element name="properties">
      <xsd:complexType>
        <xsd:sequence>
          <xsd:element name="documentManagement">
            <xsd:complexType>
              <xsd:all>
                <xsd:element ref="ns1:Description" minOccurs="0"/>
                <xsd:element ref="ns2:DepartamentoTaxHTField0" minOccurs="0"/>
                <xsd:element ref="ns3:ProductoTaxHTField0" minOccurs="0"/>
                <xsd:element ref="ns4:TipoDocumentoTaxHTField0" minOccurs="0"/>
                <xsd:element ref="ns5:LenguajeTaxHTField0" minOccurs="0"/>
                <xsd:element ref="ns6:TemaTaxHTField0" minOccurs="0"/>
                <xsd:element ref="ns7:TaxKeywordTaxHTField" minOccurs="0"/>
                <xsd:element ref="ns7:TaxCatchAll" minOccurs="0"/>
                <xsd:element ref="ns7:TaxCatchAllLabel" minOccurs="0"/>
                <xsd:element ref="ns1:AverageRating" minOccurs="0"/>
                <xsd:element ref="ns1:RatingCount" minOccurs="0"/>
                <xsd:element ref="ns7:_dlc_DocId" minOccurs="0"/>
                <xsd:element ref="ns7:_dlc_DocIdUrl" minOccurs="0"/>
                <xsd:element ref="ns7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Descripción" ma:internalName="Description">
      <xsd:simpleType>
        <xsd:restriction base="dms:Note">
          <xsd:maxLength value="150"/>
        </xsd:restriction>
      </xsd:simpleType>
    </xsd:element>
    <xsd:element name="AverageRating" ma:index="23" nillable="true" ma:displayName="Clasificación (0-5)" ma:decimals="2" ma:description="Valor promedio de todas las clasificaciones que se han enviado" ma:internalName="AverageRating" ma:readOnly="true">
      <xsd:simpleType>
        <xsd:restriction base="dms:Number"/>
      </xsd:simpleType>
    </xsd:element>
    <xsd:element name="RatingCount" ma:index="24" nillable="true" ma:displayName="Número de clasificaciones" ma:decimals="0" ma:description="Número de clasificaciones enviado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90AD9-4581-4372-B2DF-FA9A6D64EB4D" elementFormDefault="qualified">
    <xsd:import namespace="http://schemas.microsoft.com/office/2006/documentManagement/types"/>
    <xsd:import namespace="http://schemas.microsoft.com/office/infopath/2007/PartnerControls"/>
    <xsd:element name="DepartamentoTaxHTField0" ma:index="10" nillable="true" ma:taxonomy="true" ma:internalName="Departamento_0" ma:taxonomyFieldName="Departamento" ma:displayName="Departamento" ma:default="" ma:fieldId="{93866b3b-a5cd-4f7c-8039-355b7ad00c50}" ma:taxonomyMulti="true" ma:sspId="dae3a36d-f80e-43f9-8a6e-5e975d4c7c75" ma:termSetId="775e99ea-537c-4c77-a14e-7318fdbc265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D39CD-7166-4d84-B7B3-B133F34511FF" elementFormDefault="qualified">
    <xsd:import namespace="http://schemas.microsoft.com/office/2006/documentManagement/types"/>
    <xsd:import namespace="http://schemas.microsoft.com/office/infopath/2007/PartnerControls"/>
    <xsd:element name="ProductoTaxHTField0" ma:index="12" nillable="true" ma:taxonomy="true" ma:internalName="Producto_0" ma:taxonomyFieldName="Producto" ma:displayName="Producto" ma:default="" ma:fieldId="{a721c8b8-7c93-4cc5-a44f-6de7d17bec20}" ma:sspId="dae3a36d-f80e-43f9-8a6e-5e975d4c7c75" ma:termSetId="747fa720-2bff-4c29-8aaf-ab68603a468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34FE5-AC3B-4a96-82CA-0DBA080F7269" elementFormDefault="qualified">
    <xsd:import namespace="http://schemas.microsoft.com/office/2006/documentManagement/types"/>
    <xsd:import namespace="http://schemas.microsoft.com/office/infopath/2007/PartnerControls"/>
    <xsd:element name="TipoDocumentoTaxHTField0" ma:index="14" nillable="true" ma:taxonomy="true" ma:internalName="TipoDocumento_0" ma:taxonomyFieldName="TipoDocumento" ma:displayName="Tipo documento" ma:default="" ma:fieldId="{71a6ff95-022e-483e-9bcc-30da4cf1bab8}" ma:sspId="dae3a36d-f80e-43f9-8a6e-5e975d4c7c75" ma:termSetId="b32d1efd-b03a-44c7-9d8a-42877a79d5b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DFCE1-BAE5-447a-BDCA-1BA3A3ADDCB8" elementFormDefault="qualified">
    <xsd:import namespace="http://schemas.microsoft.com/office/2006/documentManagement/types"/>
    <xsd:import namespace="http://schemas.microsoft.com/office/infopath/2007/PartnerControls"/>
    <xsd:element name="LenguajeTaxHTField0" ma:index="16" nillable="true" ma:taxonomy="true" ma:internalName="Lenguaje_0" ma:taxonomyFieldName="Lenguaje" ma:displayName="Lenguaje" ma:default="" ma:fieldId="{2ae4c28f-b96e-42d5-a568-480d296cb218}" ma:sspId="dae3a36d-f80e-43f9-8a6e-5e975d4c7c75" ma:termSetId="dc83aefa-cf05-4785-b4f3-b93e543cac8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DA8B-444F-45f6-B04C-FDC6AA7FB290" elementFormDefault="qualified">
    <xsd:import namespace="http://schemas.microsoft.com/office/2006/documentManagement/types"/>
    <xsd:import namespace="http://schemas.microsoft.com/office/infopath/2007/PartnerControls"/>
    <xsd:element name="TemaTaxHTField0" ma:index="18" nillable="true" ma:taxonomy="true" ma:internalName="Tema_0" ma:taxonomyFieldName="Tema" ma:displayName="Tema" ma:default="" ma:fieldId="{1eddc28b-cca7-4c1e-b56b-bd4b0fc45fa9}" ma:taxonomyMulti="true" ma:sspId="dae3a36d-f80e-43f9-8a6e-5e975d4c7c75" ma:termSetId="7df00746-8ea2-4f56-9edc-ade760a6968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01acf-7d88-4206-bc25-f0c1637acb3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0" nillable="true" ma:taxonomy="true" ma:internalName="TaxKeywordTaxHTField" ma:taxonomyFieldName="TaxKeyword" ma:displayName="Palabras clave de empresa" ma:fieldId="{23f27201-bee3-471e-b2e7-b64fd8b7ca38}" ma:taxonomyMulti="true" ma:sspId="dae3a36d-f80e-43f9-8a6e-5e975d4c7c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aac5f80e-1ebf-4f3c-9f71-d730a7ceb3a1}" ma:internalName="TaxCatchAll" ma:showField="CatchAllData" ma:web="be301acf-7d88-4206-bc25-f0c1637ac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description="" ma:hidden="true" ma:list="{aac5f80e-1ebf-4f3c-9f71-d730a7ceb3a1}" ma:internalName="TaxCatchAllLabel" ma:readOnly="true" ma:showField="CatchAllDataLabel" ma:web="be301acf-7d88-4206-bc25-f0c1637ac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5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6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nguajeTaxHTField0 xmlns="E98DFCE1-BAE5-447a-BDCA-1BA3A3ADDCB8">
      <Terms xmlns="http://schemas.microsoft.com/office/infopath/2007/PartnerControls"/>
    </LenguajeTaxHTField0>
    <TipoDocumentoTaxHTField0 xmlns="D3B34FE5-AC3B-4a96-82CA-0DBA080F7269">
      <Terms xmlns="http://schemas.microsoft.com/office/infopath/2007/PartnerControls"/>
    </TipoDocumentoTaxHTField0>
    <TaxKeywordTaxHTField xmlns="be301acf-7d88-4206-bc25-f0c1637acb3f">
      <Terms xmlns="http://schemas.microsoft.com/office/infopath/2007/PartnerControls"/>
    </TaxKeywordTaxHTField>
    <ProductoTaxHTField0 xmlns="949D39CD-7166-4d84-B7B3-B133F34511FF">
      <Terms xmlns="http://schemas.microsoft.com/office/infopath/2007/PartnerControls"/>
    </ProductoTaxHTField0>
    <TemaTaxHTField0 xmlns="132FDA8B-444F-45f6-B04C-FDC6AA7FB290">
      <Terms xmlns="http://schemas.microsoft.com/office/infopath/2007/PartnerControls"/>
    </TemaTaxHTField0>
    <DepartamentoTaxHTField0 xmlns="F6190AD9-4581-4372-B2DF-FA9A6D64EB4D">
      <Terms xmlns="http://schemas.microsoft.com/office/infopath/2007/PartnerControls"/>
    </DepartamentoTaxHTField0>
    <TaxCatchAll xmlns="be301acf-7d88-4206-bc25-f0c1637acb3f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89459-8F73-461E-9B34-A3F40E189AD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A2325FA-BF53-4D92-8355-0F3E68AA4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190AD9-4581-4372-B2DF-FA9A6D64EB4D"/>
    <ds:schemaRef ds:uri="949D39CD-7166-4d84-B7B3-B133F34511FF"/>
    <ds:schemaRef ds:uri="D3B34FE5-AC3B-4a96-82CA-0DBA080F7269"/>
    <ds:schemaRef ds:uri="E98DFCE1-BAE5-447a-BDCA-1BA3A3ADDCB8"/>
    <ds:schemaRef ds:uri="132FDA8B-444F-45f6-B04C-FDC6AA7FB290"/>
    <ds:schemaRef ds:uri="be301acf-7d88-4206-bc25-f0c1637ac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11D8D81-60A0-4CDE-8F83-56276C98843F}">
  <ds:schemaRefs>
    <ds:schemaRef ds:uri="F6190AD9-4581-4372-B2DF-FA9A6D64EB4D"/>
    <ds:schemaRef ds:uri="http://schemas.microsoft.com/office/2006/documentManagement/types"/>
    <ds:schemaRef ds:uri="http://schemas.microsoft.com/office/infopath/2007/PartnerControls"/>
    <ds:schemaRef ds:uri="http://purl.org/dc/dcmitype/"/>
    <ds:schemaRef ds:uri="132FDA8B-444F-45f6-B04C-FDC6AA7FB290"/>
    <ds:schemaRef ds:uri="http://schemas.openxmlformats.org/package/2006/metadata/core-properties"/>
    <ds:schemaRef ds:uri="be301acf-7d88-4206-bc25-f0c1637acb3f"/>
    <ds:schemaRef ds:uri="http://www.w3.org/XML/1998/namespace"/>
    <ds:schemaRef ds:uri="http://schemas.microsoft.com/office/2006/metadata/properties"/>
    <ds:schemaRef ds:uri="E98DFCE1-BAE5-447a-BDCA-1BA3A3ADDCB8"/>
    <ds:schemaRef ds:uri="http://purl.org/dc/terms/"/>
    <ds:schemaRef ds:uri="http://purl.org/dc/elements/1.1/"/>
    <ds:schemaRef ds:uri="D3B34FE5-AC3B-4a96-82CA-0DBA080F7269"/>
    <ds:schemaRef ds:uri="949D39CD-7166-4d84-B7B3-B133F34511FF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11385</TotalTime>
  <Words>812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interfaceregular</vt:lpstr>
      <vt:lpstr>Times</vt:lpstr>
      <vt:lpstr>Wingdings</vt:lpstr>
      <vt:lpstr>PPT EULAR presentation</vt:lpstr>
      <vt:lpstr>Blank</vt:lpstr>
      <vt:lpstr>EULAR recommendations for patient education for people with inflammatory arthritis      </vt:lpstr>
      <vt:lpstr>Slide 1: Target population/question</vt:lpstr>
      <vt:lpstr>Slide 2: Methods/methodical approach</vt:lpstr>
      <vt:lpstr>Slide 3: Overarching principles</vt:lpstr>
      <vt:lpstr>Slides 5-7: Individual Recommendations</vt:lpstr>
      <vt:lpstr>Slides 5-6: Individual Recommendations</vt:lpstr>
      <vt:lpstr>Slide 7: Summary Table Oxford Level of Evidence</vt:lpstr>
      <vt:lpstr>Slide 8: Conclusion </vt:lpstr>
      <vt:lpstr>Slide 9: Lay summary of Recommendations</vt:lpstr>
      <vt:lpstr>Slide 10: Acknowledgements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Jud Patrizia</cp:lastModifiedBy>
  <cp:revision>41</cp:revision>
  <dcterms:created xsi:type="dcterms:W3CDTF">2017-10-10T13:55:03Z</dcterms:created>
  <dcterms:modified xsi:type="dcterms:W3CDTF">2018-01-09T09:40:44Z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</Properties>
</file>