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55" r:id="rId4"/>
    <p:sldMasterId id="2147483888" r:id="rId5"/>
  </p:sldMasterIdLst>
  <p:notesMasterIdLst>
    <p:notesMasterId r:id="rId16"/>
  </p:notesMasterIdLst>
  <p:handoutMasterIdLst>
    <p:handoutMasterId r:id="rId17"/>
  </p:handoutMasterIdLst>
  <p:sldIdLst>
    <p:sldId id="267" r:id="rId6"/>
    <p:sldId id="271" r:id="rId7"/>
    <p:sldId id="276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5143500" type="screen16x9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60" userDrawn="1">
          <p15:clr>
            <a:srgbClr val="A4A3A4"/>
          </p15:clr>
        </p15:guide>
        <p15:guide id="2" pos="55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B9"/>
    <a:srgbClr val="063FA9"/>
    <a:srgbClr val="0057A3"/>
    <a:srgbClr val="003FA8"/>
    <a:srgbClr val="1986CE"/>
    <a:srgbClr val="000000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44" autoAdjust="0"/>
  </p:normalViewPr>
  <p:slideViewPr>
    <p:cSldViewPr snapToGrid="0">
      <p:cViewPr varScale="1">
        <p:scale>
          <a:sx n="71" d="100"/>
          <a:sy n="71" d="100"/>
        </p:scale>
        <p:origin x="138" y="60"/>
      </p:cViewPr>
      <p:guideLst>
        <p:guide orient="horz" pos="560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862" y="60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here to modify the master text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 baseline="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75032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25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5209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1399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4273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4845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C8E66-A4CA-3644-85C9-53BE1798D601}" type="slidenum">
              <a:rPr lang="es-ES_tradnl" smtClean="0"/>
              <a:pPr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06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5" name="Imagen 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92"/>
          <a:stretch/>
        </p:blipFill>
        <p:spPr>
          <a:xfrm>
            <a:off x="578570" y="421360"/>
            <a:ext cx="3124835" cy="1268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1" y="1568789"/>
            <a:ext cx="8334171" cy="3093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974049"/>
            <a:ext cx="8334172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607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"/>
            <a:ext cx="9144001" cy="5143500"/>
          </a:xfrm>
          <a:prstGeom prst="rect">
            <a:avLst/>
          </a:prstGeom>
          <a:ln>
            <a:noFill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3" name="Imagen 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597"/>
          <a:stretch/>
        </p:blipFill>
        <p:spPr>
          <a:xfrm>
            <a:off x="578570" y="421360"/>
            <a:ext cx="3124835" cy="125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" b="24869"/>
          <a:stretch/>
        </p:blipFill>
        <p:spPr>
          <a:xfrm>
            <a:off x="0" y="0"/>
            <a:ext cx="9144000" cy="514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430"/>
          <a:stretch/>
        </p:blipFill>
        <p:spPr>
          <a:xfrm>
            <a:off x="578570" y="421360"/>
            <a:ext cx="3124835" cy="130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597"/>
          <a:stretch/>
        </p:blipFill>
        <p:spPr>
          <a:xfrm>
            <a:off x="578570" y="421360"/>
            <a:ext cx="3124835" cy="125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9" y="2879644"/>
            <a:ext cx="4353563" cy="1486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5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87"/>
          <a:stretch/>
        </p:blipFill>
        <p:spPr>
          <a:xfrm>
            <a:off x="578570" y="421360"/>
            <a:ext cx="3124835" cy="128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1" y="1568789"/>
            <a:ext cx="8334171" cy="3093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974049"/>
            <a:ext cx="8334172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" t="29639" r="153" b="13925"/>
          <a:stretch/>
        </p:blipFill>
        <p:spPr>
          <a:xfrm>
            <a:off x="466929" y="1548000"/>
            <a:ext cx="8333999" cy="3128400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31" y="974049"/>
            <a:ext cx="8334171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Conten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2" y="1568789"/>
            <a:ext cx="3844721" cy="3093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974049"/>
            <a:ext cx="3838372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00" t="5090" r="496" b="1443"/>
          <a:stretch/>
        </p:blipFill>
        <p:spPr>
          <a:xfrm>
            <a:off x="4608000" y="1081096"/>
            <a:ext cx="4194000" cy="35964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32" y="1568789"/>
            <a:ext cx="8334171" cy="116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91" indent="-342891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31" y="974049"/>
            <a:ext cx="8334171" cy="475909"/>
          </a:xfrm>
          <a:prstGeom prst="rect">
            <a:avLst/>
          </a:prstGeom>
        </p:spPr>
        <p:txBody>
          <a:bodyPr lIns="36000"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  <p:pic>
        <p:nvPicPr>
          <p:cNvPr id="14" name="Imagen 6"/>
          <p:cNvPicPr>
            <a:picLocks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03" r="1194" b="13362"/>
          <a:stretch/>
        </p:blipFill>
        <p:spPr>
          <a:xfrm>
            <a:off x="468000" y="2844000"/>
            <a:ext cx="8337600" cy="18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3" y="222945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032" name="AutoShape 11"/>
          <p:cNvSpPr>
            <a:spLocks noChangeArrowheads="1"/>
          </p:cNvSpPr>
          <p:nvPr/>
        </p:nvSpPr>
        <p:spPr bwMode="auto">
          <a:xfrm>
            <a:off x="523878" y="212231"/>
            <a:ext cx="204383" cy="32563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3" y="2149973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sz="140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4859169"/>
            <a:ext cx="87471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4859169"/>
            <a:ext cx="1223962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  <p:pic>
        <p:nvPicPr>
          <p:cNvPr id="14" name="Imagen 5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860"/>
          <a:stretch/>
        </p:blipFill>
        <p:spPr>
          <a:xfrm>
            <a:off x="7591037" y="212726"/>
            <a:ext cx="1214271" cy="4567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2400" dirty="0">
              <a:solidFill>
                <a:srgbClr val="0057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set should, if possible, not exceed 20 Slides</a:t>
            </a:r>
            <a:b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submit slide set along with final manuscript to the EULAR Secretariat for review before manuscript submission to any journal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756371"/>
            <a:ext cx="8334172" cy="475909"/>
          </a:xfrm>
        </p:spPr>
        <p:txBody>
          <a:bodyPr/>
          <a:lstStyle/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EULAR Recommendations/Points to Consider Slide Set template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99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5AE3AE-FB99-4DF2-97E7-85E95D19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16E869-2EAA-43F7-B978-49DA5BEA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756371"/>
            <a:ext cx="8334172" cy="475909"/>
          </a:xfrm>
        </p:spPr>
        <p:txBody>
          <a:bodyPr/>
          <a:lstStyle/>
          <a:p>
            <a:pPr algn="l"/>
            <a:r>
              <a:rPr lang="en-GB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21: Acknowledgements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7CEAC-C8DF-4B60-A134-3689E7162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noProof="0" smtClean="0"/>
              <a:pPr/>
              <a:t>10</a:t>
            </a:fld>
            <a:endParaRPr lang="en-GB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62CEA-0707-474F-A7C8-B5F806D986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3836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5AE3AE-FB99-4DF2-97E7-85E95D19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38" y="1470234"/>
            <a:ext cx="8334171" cy="3093271"/>
          </a:xfrm>
        </p:spPr>
        <p:txBody>
          <a:bodyPr/>
          <a:lstStyle/>
          <a:p>
            <a:endParaRPr lang="en-CH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7CEAC-C8DF-4B60-A134-3689E7162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62CEA-0707-474F-A7C8-B5F806D986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40D41CB-534F-182C-0A4D-7CD361173B36}"/>
              </a:ext>
            </a:extLst>
          </p:cNvPr>
          <p:cNvSpPr txBox="1">
            <a:spLocks/>
          </p:cNvSpPr>
          <p:nvPr/>
        </p:nvSpPr>
        <p:spPr>
          <a:xfrm>
            <a:off x="0" y="727036"/>
            <a:ext cx="4353563" cy="1486397"/>
          </a:xfrm>
          <a:prstGeom prst="rect">
            <a:avLst/>
          </a:prstGeom>
        </p:spPr>
        <p:txBody>
          <a:bodyPr lIns="36000"/>
          <a:lstStyle>
            <a:lvl1pPr algn="ctr" defTabSz="914377" rtl="0" eaLnBrk="1" latinLnBrk="0" hangingPunct="1">
              <a:spcBef>
                <a:spcPct val="0"/>
              </a:spcBef>
              <a:buNone/>
              <a:defRPr sz="2800" b="0" kern="1200">
                <a:solidFill>
                  <a:srgbClr val="0056B9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Recommendation title</a:t>
            </a:r>
          </a:p>
        </p:txBody>
      </p:sp>
    </p:spTree>
    <p:extLst>
      <p:ext uri="{BB962C8B-B14F-4D97-AF65-F5344CB8AC3E}">
        <p14:creationId xmlns:p14="http://schemas.microsoft.com/office/powerpoint/2010/main" val="295855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5AE3AE-FB99-4DF2-97E7-85E95D190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16E869-2EAA-43F7-B978-49DA5BEA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928" y="756371"/>
            <a:ext cx="8334172" cy="475909"/>
          </a:xfrm>
        </p:spPr>
        <p:txBody>
          <a:bodyPr/>
          <a:lstStyle/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Slide 1: Target population/question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7CEAC-C8DF-4B60-A134-3689E7162D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62CEA-0707-474F-A7C8-B5F806D986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n-GB" noProof="0" smtClean="0"/>
              <a:pPr/>
              <a:t>08/07/2024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6991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04914" y="1397646"/>
            <a:ext cx="8334171" cy="3093271"/>
          </a:xfrm>
        </p:spPr>
        <p:txBody>
          <a:bodyPr/>
          <a:lstStyle/>
          <a:p>
            <a:pPr marL="342900" lvl="0" indent="-342900"/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Methods:  According to the EULAR Standardized Operating Procedures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29037" y="684726"/>
            <a:ext cx="8334172" cy="475909"/>
          </a:xfrm>
        </p:spPr>
        <p:txBody>
          <a:bodyPr/>
          <a:lstStyle/>
          <a:p>
            <a:pPr algn="l"/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Methods/methodological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endPara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713A4-655E-414C-87C1-0AE8CC5159C1}"/>
              </a:ext>
            </a:extLst>
          </p:cNvPr>
          <p:cNvGrpSpPr/>
          <p:nvPr/>
        </p:nvGrpSpPr>
        <p:grpSpPr>
          <a:xfrm>
            <a:off x="2543627" y="2001501"/>
            <a:ext cx="4056743" cy="2685585"/>
            <a:chOff x="2422372" y="2243444"/>
            <a:chExt cx="4224469" cy="2794381"/>
          </a:xfrm>
        </p:grpSpPr>
        <p:sp>
          <p:nvSpPr>
            <p:cNvPr id="9" name="ZoneTexte 2">
              <a:extLst>
                <a:ext uri="{FF2B5EF4-FFF2-40B4-BE49-F238E27FC236}">
                  <a16:creationId xmlns:a16="http://schemas.microsoft.com/office/drawing/2014/main" id="{029B4EE2-A296-4223-8F89-B2977AF3BF54}"/>
                </a:ext>
              </a:extLst>
            </p:cNvPr>
            <p:cNvSpPr txBox="1"/>
            <p:nvPr/>
          </p:nvSpPr>
          <p:spPr>
            <a:xfrm>
              <a:off x="3355865" y="2243444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Arial"/>
                </a:rPr>
                <a:t>Consensual approach</a:t>
              </a:r>
            </a:p>
          </p:txBody>
        </p:sp>
        <p:sp>
          <p:nvSpPr>
            <p:cNvPr id="10" name="ZoneTexte 4">
              <a:extLst>
                <a:ext uri="{FF2B5EF4-FFF2-40B4-BE49-F238E27FC236}">
                  <a16:creationId xmlns:a16="http://schemas.microsoft.com/office/drawing/2014/main" id="{ED291AA0-8966-4818-9B46-CA1DDFE9B9B7}"/>
                </a:ext>
              </a:extLst>
            </p:cNvPr>
            <p:cNvSpPr txBox="1"/>
            <p:nvPr/>
          </p:nvSpPr>
          <p:spPr>
            <a:xfrm>
              <a:off x="2944894" y="3075222"/>
              <a:ext cx="3192903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Arial"/>
                </a:rPr>
                <a:t>Systematic literature research</a:t>
              </a:r>
            </a:p>
          </p:txBody>
        </p:sp>
        <p:sp>
          <p:nvSpPr>
            <p:cNvPr id="11" name="ZoneTexte 5">
              <a:extLst>
                <a:ext uri="{FF2B5EF4-FFF2-40B4-BE49-F238E27FC236}">
                  <a16:creationId xmlns:a16="http://schemas.microsoft.com/office/drawing/2014/main" id="{C947CF2E-7F5C-4C05-B64D-2AE3FD42F2E2}"/>
                </a:ext>
              </a:extLst>
            </p:cNvPr>
            <p:cNvSpPr txBox="1"/>
            <p:nvPr/>
          </p:nvSpPr>
          <p:spPr>
            <a:xfrm>
              <a:off x="3432845" y="3879063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Arial"/>
                </a:rPr>
                <a:t>Consensual approach</a:t>
              </a:r>
            </a:p>
          </p:txBody>
        </p:sp>
        <p:sp>
          <p:nvSpPr>
            <p:cNvPr id="12" name="ZoneTexte 6">
              <a:extLst>
                <a:ext uri="{FF2B5EF4-FFF2-40B4-BE49-F238E27FC236}">
                  <a16:creationId xmlns:a16="http://schemas.microsoft.com/office/drawing/2014/main" id="{A026A2E6-C67D-4240-A5D4-DE30AC3A3B9D}"/>
                </a:ext>
              </a:extLst>
            </p:cNvPr>
            <p:cNvSpPr txBox="1"/>
            <p:nvPr/>
          </p:nvSpPr>
          <p:spPr>
            <a:xfrm>
              <a:off x="2422372" y="4617261"/>
              <a:ext cx="4224469" cy="42056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Arial"/>
                </a:rPr>
                <a:t>FINAL </a:t>
              </a:r>
              <a:r>
                <a:rPr kumimoji="0" lang="en-GB" sz="2133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Arial"/>
                </a:rPr>
                <a:t>Recommendations</a:t>
              </a:r>
            </a:p>
          </p:txBody>
        </p:sp>
        <p:sp>
          <p:nvSpPr>
            <p:cNvPr id="13" name="Flèche vers le bas 9">
              <a:extLst>
                <a:ext uri="{FF2B5EF4-FFF2-40B4-BE49-F238E27FC236}">
                  <a16:creationId xmlns:a16="http://schemas.microsoft.com/office/drawing/2014/main" id="{8B19E908-C742-4A2D-A6AD-D1F10A94C2AC}"/>
                </a:ext>
              </a:extLst>
            </p:cNvPr>
            <p:cNvSpPr/>
            <p:nvPr/>
          </p:nvSpPr>
          <p:spPr>
            <a:xfrm>
              <a:off x="4479590" y="2646924"/>
              <a:ext cx="45719" cy="377030"/>
            </a:xfrm>
            <a:prstGeom prst="downArrow">
              <a:avLst/>
            </a:prstGeom>
            <a:solidFill>
              <a:srgbClr val="28476D"/>
            </a:solidFill>
            <a:ln w="25400" cap="flat" cmpd="sng" algn="ctr">
              <a:solidFill>
                <a:srgbClr val="28476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4" name="Flèche vers le bas 11">
              <a:extLst>
                <a:ext uri="{FF2B5EF4-FFF2-40B4-BE49-F238E27FC236}">
                  <a16:creationId xmlns:a16="http://schemas.microsoft.com/office/drawing/2014/main" id="{33146E23-C610-4118-A62F-1676112C41D7}"/>
                </a:ext>
              </a:extLst>
            </p:cNvPr>
            <p:cNvSpPr/>
            <p:nvPr/>
          </p:nvSpPr>
          <p:spPr>
            <a:xfrm>
              <a:off x="4514009" y="3463124"/>
              <a:ext cx="45719" cy="393428"/>
            </a:xfrm>
            <a:prstGeom prst="downArrow">
              <a:avLst/>
            </a:prstGeom>
            <a:solidFill>
              <a:srgbClr val="28476D"/>
            </a:solidFill>
            <a:ln w="25400" cap="flat" cmpd="sng" algn="ctr">
              <a:solidFill>
                <a:srgbClr val="28476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5" name="Flèche vers le bas 12">
              <a:extLst>
                <a:ext uri="{FF2B5EF4-FFF2-40B4-BE49-F238E27FC236}">
                  <a16:creationId xmlns:a16="http://schemas.microsoft.com/office/drawing/2014/main" id="{542B46F1-2DFC-4D9E-83E7-5C58B3EE1F79}"/>
                </a:ext>
              </a:extLst>
            </p:cNvPr>
            <p:cNvSpPr/>
            <p:nvPr/>
          </p:nvSpPr>
          <p:spPr>
            <a:xfrm>
              <a:off x="4520465" y="4277353"/>
              <a:ext cx="45719" cy="326260"/>
            </a:xfrm>
            <a:prstGeom prst="downArrow">
              <a:avLst/>
            </a:prstGeom>
            <a:solidFill>
              <a:srgbClr val="28476D"/>
            </a:solidFill>
            <a:ln w="25400" cap="flat" cmpd="sng" algn="ctr">
              <a:solidFill>
                <a:srgbClr val="28476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62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31" y="690031"/>
            <a:ext cx="8334172" cy="475909"/>
          </a:xfrm>
        </p:spPr>
        <p:txBody>
          <a:bodyPr/>
          <a:lstStyle/>
          <a:p>
            <a:pPr algn="l"/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3-4: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Overarching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principles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0684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90538" y="683103"/>
            <a:ext cx="8334172" cy="475909"/>
          </a:xfrm>
        </p:spPr>
        <p:txBody>
          <a:bodyPr/>
          <a:lstStyle/>
          <a:p>
            <a:pPr algn="l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Slides 5-15: Individual Recommendations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344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756371"/>
            <a:ext cx="8334172" cy="475909"/>
          </a:xfrm>
        </p:spPr>
        <p:txBody>
          <a:bodyPr/>
          <a:lstStyle/>
          <a:p>
            <a:pPr algn="l"/>
            <a:r>
              <a:rPr lang="en-GB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16: Summary Table Oxford Level of Evidence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177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66928" y="1765898"/>
            <a:ext cx="8334171" cy="3093271"/>
          </a:xfrm>
        </p:spPr>
        <p:txBody>
          <a:bodyPr/>
          <a:lstStyle/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710307"/>
            <a:ext cx="8334172" cy="475909"/>
          </a:xfrm>
        </p:spPr>
        <p:txBody>
          <a:bodyPr/>
          <a:lstStyle/>
          <a:p>
            <a:pPr algn="l"/>
            <a:r>
              <a:rPr lang="en-GB" sz="24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17-18: Summary of Recommendations in bullet point format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51EAF5-9CF4-4BB3-A9D4-811D885692BE}"/>
              </a:ext>
            </a:extLst>
          </p:cNvPr>
          <p:cNvSpPr txBox="1"/>
          <p:nvPr/>
        </p:nvSpPr>
        <p:spPr>
          <a:xfrm>
            <a:off x="581901" y="4582170"/>
            <a:ext cx="62616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spcAft>
                <a:spcPts val="1200"/>
              </a:spcAft>
              <a:buClr>
                <a:srgbClr val="003FA8"/>
              </a:buClr>
              <a:buFont typeface="Arial"/>
              <a:buChar char="•"/>
            </a:pPr>
            <a:r>
              <a:rPr lang="en-US" sz="1200" b="0" kern="0" dirty="0">
                <a:solidFill>
                  <a:srgbClr val="0057B8"/>
                </a:solidFill>
                <a:latin typeface="Arial"/>
                <a:cs typeface="Arial"/>
              </a:rPr>
              <a:t>[</a:t>
            </a:r>
            <a:r>
              <a:rPr lang="en-GB" sz="1200" b="0" kern="0" dirty="0">
                <a:solidFill>
                  <a:srgbClr val="0057B8"/>
                </a:solidFill>
                <a:latin typeface="Arial"/>
                <a:cs typeface="Arial"/>
              </a:rPr>
              <a:t>EULAR Office will add link of recommendation once available online on BMJ portal.]</a:t>
            </a:r>
          </a:p>
        </p:txBody>
      </p:sp>
    </p:spTree>
    <p:extLst>
      <p:ext uri="{BB962C8B-B14F-4D97-AF65-F5344CB8AC3E}">
        <p14:creationId xmlns:p14="http://schemas.microsoft.com/office/powerpoint/2010/main" val="1154275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06E09CF-DD02-48D3-9D53-3AE1A5A7D7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6725" y="805839"/>
            <a:ext cx="8334375" cy="3272397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250399"/>
            <a:ext cx="8334172" cy="475909"/>
          </a:xfrm>
        </p:spPr>
        <p:txBody>
          <a:bodyPr/>
          <a:lstStyle/>
          <a:p>
            <a:pPr algn="l"/>
            <a:r>
              <a:rPr lang="en-GB" sz="2400" dirty="0">
                <a:solidFill>
                  <a:srgbClr val="0057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 19-20: Summary of Recommendations in lay format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n-GB" smtClean="0"/>
              <a:pPr/>
              <a:t>08/07/2024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20A89D-A2F9-4E8E-A42A-B5ED5D4E527A}"/>
              </a:ext>
            </a:extLst>
          </p:cNvPr>
          <p:cNvSpPr txBox="1"/>
          <p:nvPr/>
        </p:nvSpPr>
        <p:spPr>
          <a:xfrm flipH="1">
            <a:off x="342900" y="4585324"/>
            <a:ext cx="47063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CH" dirty="0">
                <a:solidFill>
                  <a:srgbClr val="0057B8"/>
                </a:solidFill>
              </a:rPr>
              <a:t>Read the full lay summary (add hyperlink if provided)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6FEF12-E608-4A80-B690-91705F72FAD4}"/>
              </a:ext>
            </a:extLst>
          </p:cNvPr>
          <p:cNvSpPr/>
          <p:nvPr/>
        </p:nvSpPr>
        <p:spPr>
          <a:xfrm>
            <a:off x="342900" y="4157768"/>
            <a:ext cx="88011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0" kern="0" dirty="0">
                <a:solidFill>
                  <a:srgbClr val="5F5F5F"/>
                </a:solidFill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br>
              <a:rPr lang="en-GB" sz="800" b="0" kern="0" dirty="0">
                <a:solidFill>
                  <a:srgbClr val="5F5F5F"/>
                </a:solidFill>
              </a:rPr>
            </a:br>
            <a:r>
              <a:rPr lang="en-US" sz="800" b="0" kern="0" dirty="0">
                <a:solidFill>
                  <a:srgbClr val="5F5F5F"/>
                </a:solidFill>
              </a:rPr>
              <a:t>Recommendations with just 1 or 2 stars are based mainly on expert opinion and not backed up by appropriate clinical studies, but may be as important as those with 3 and 4 stars.</a:t>
            </a:r>
            <a:endParaRPr lang="en-GB" sz="800" b="0" kern="0" dirty="0">
              <a:solidFill>
                <a:srgbClr val="5F5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534803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_10_9_II">
  <a:themeElements>
    <a:clrScheme name="1_plantilla presentac VidaCaixa Previsión Social castella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äsentation1" id="{D5E0083F-1FE0-3848-9D8D-6215CE0C1802}" vid="{762AC171-07D6-A641-BC93-0D535B0DE7A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̈sentation1" id="{D5E0083F-1FE0-3848-9D8D-6215CE0C1802}" vid="{F24D0EF6-789F-EE41-9837-D4A85BF49227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657DCF3FBB4E8FBE0E2468B8B113" ma:contentTypeVersion="10" ma:contentTypeDescription="Create a new document." ma:contentTypeScope="" ma:versionID="827d9bd3247e31a92005724f03b4d151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9aaa685f49172462c2c91bbf7b4f38d7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c339dfd-a95f-4f81-844c-7253b04fe2d8">
      <UserInfo>
        <DisplayName>Jurgen-Martin Kugler (Mr.)</DisplayName>
        <AccountId>96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86CDD97-2F27-43E8-949A-5C28C872A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e62f42-115c-4e23-b11d-d52080b3ae5f"/>
    <ds:schemaRef ds:uri="5c339dfd-a95f-4f81-844c-7253b04fe2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EF43E-E461-4A92-B2DE-DBA96F9757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87E01E-26F2-4D5C-A9D6-534DAFA027EC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5c339dfd-a95f-4f81-844c-7253b04fe2d8"/>
    <ds:schemaRef ds:uri="1fe62f42-115c-4e23-b11d-d52080b3ae5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PPT_EULAR_16_9_np</Template>
  <TotalTime>0</TotalTime>
  <Words>269</Words>
  <Application>Microsoft Office PowerPoint</Application>
  <PresentationFormat>On-screen Show (16:9)</PresentationFormat>
  <Paragraphs>47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</vt:lpstr>
      <vt:lpstr>Wingdings</vt:lpstr>
      <vt:lpstr>PPT EULAR presentation_10_9_II</vt:lpstr>
      <vt:lpstr>Custom Design</vt:lpstr>
      <vt:lpstr>EULAR Recommendations/Points to Consider Slide Set template</vt:lpstr>
      <vt:lpstr>PowerPoint Presentation</vt:lpstr>
      <vt:lpstr>Slide 1: Target population/question</vt:lpstr>
      <vt:lpstr>Slide 2: Methods/methodological approach</vt:lpstr>
      <vt:lpstr>Slides 3-4: Overarching principles</vt:lpstr>
      <vt:lpstr>Slides 5-15: Individual Recommendations</vt:lpstr>
      <vt:lpstr>Slide 16: Summary Table Oxford Level of Evidence</vt:lpstr>
      <vt:lpstr>Slides 17-18: Summary of Recommendations in bullet point format </vt:lpstr>
      <vt:lpstr>Slides 19-20: Summary of Recommendations in lay format </vt:lpstr>
      <vt:lpstr>Slide 21: Acknowledgements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2017-12-05T13:00:08Z</dcterms:created>
  <dcterms:modified xsi:type="dcterms:W3CDTF">2024-07-08T13:28:07Z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0x010100408A657DCF3FBB4E8FBE0E2468B8B113</vt:lpwstr>
  </property>
  <property fmtid="{D5CDD505-2E9C-101B-9397-08002B2CF9AE}" pid="3" name="Order">
    <vt:r8>1777600</vt:r8>
  </property>
</Properties>
</file>