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5" r:id="rId4"/>
    <p:sldMasterId id="2147483888" r:id="rId5"/>
  </p:sldMasterIdLst>
  <p:notesMasterIdLst>
    <p:notesMasterId r:id="rId7"/>
  </p:notesMasterIdLst>
  <p:handoutMasterIdLst>
    <p:handoutMasterId r:id="rId8"/>
  </p:handoutMasterIdLst>
  <p:sldIdLst>
    <p:sldId id="267" r:id="rId6"/>
  </p:sldIdLst>
  <p:sldSz cx="9144000" cy="5143500" type="screen16x9"/>
  <p:notesSz cx="6797675" cy="9926638"/>
  <p:defaultTextStyle>
    <a:defPPr>
      <a:defRPr lang="es-ES_tradnl"/>
    </a:defPPr>
    <a:lvl1pPr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0" userDrawn="1">
          <p15:clr>
            <a:srgbClr val="A4A3A4"/>
          </p15:clr>
        </p15:guide>
        <p15:guide id="2" pos="5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92C"/>
    <a:srgbClr val="0056B9"/>
    <a:srgbClr val="063FA9"/>
    <a:srgbClr val="0057A3"/>
    <a:srgbClr val="003FA8"/>
    <a:srgbClr val="1986CE"/>
    <a:srgbClr val="000000"/>
    <a:srgbClr val="F8F8F8"/>
    <a:srgbClr val="CECFCF"/>
    <a:srgbClr val="F6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44" autoAdjust="0"/>
  </p:normalViewPr>
  <p:slideViewPr>
    <p:cSldViewPr snapToGrid="0">
      <p:cViewPr>
        <p:scale>
          <a:sx n="180" d="100"/>
          <a:sy n="180" d="100"/>
        </p:scale>
        <p:origin x="-420" y="594"/>
      </p:cViewPr>
      <p:guideLst>
        <p:guide orient="horz" pos="560"/>
        <p:guide pos="5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043" y="7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985E38B0-27C5-3F47-9942-78CA6AAD1B0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780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79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163"/>
            <a:ext cx="29448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777C8E66-A4CA-3644-85C9-53BE1798D601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463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8E66-A4CA-3644-85C9-53BE1798D601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03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hutterstock_29877990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FA8"/>
                </a:solidFill>
              </a:defRPr>
            </a:lvl1pPr>
          </a:lstStyle>
          <a:p>
            <a:fld id="{CC6E1000-1FBE-7344-AEE7-008587FEC10F}" type="datetime1">
              <a:rPr lang="en-GB" noProof="0" smtClean="0"/>
              <a:pPr/>
              <a:t>25/04/2019</a:t>
            </a:fld>
            <a:endParaRPr lang="en-GB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FA8"/>
                </a:solidFill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grpSp>
        <p:nvGrpSpPr>
          <p:cNvPr id="28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29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44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hutterstock_325069670.jpg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9144001" cy="5143500"/>
          </a:xfrm>
          <a:prstGeom prst="rect">
            <a:avLst/>
          </a:prstGeom>
          <a:ln>
            <a:noFill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grpSp>
        <p:nvGrpSpPr>
          <p:cNvPr id="24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25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3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5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hutterstock_11489140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b="24869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grpSp>
        <p:nvGrpSpPr>
          <p:cNvPr id="13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14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2" descr="shutterstock_29877990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grpSp>
        <p:nvGrpSpPr>
          <p:cNvPr id="14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15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4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hutterstock_2277422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grpSp>
        <p:nvGrpSpPr>
          <p:cNvPr id="13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14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8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6931" y="1568789"/>
            <a:ext cx="8334171" cy="309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>
              <a:spcAft>
                <a:spcPts val="1200"/>
              </a:spcAft>
              <a:buClr>
                <a:srgbClr val="003FA8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928" y="974049"/>
            <a:ext cx="8334172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BA3F73F8-1884-0E40-983C-CDED2351A66E}" type="datetime1">
              <a:rPr lang="en-GB" noProof="0" smtClean="0"/>
              <a:pPr/>
              <a:t>25/04/2019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661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hutterstock_250115626.jpg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29639" r="153" b="13925"/>
          <a:stretch/>
        </p:blipFill>
        <p:spPr>
          <a:xfrm>
            <a:off x="466929" y="1548000"/>
            <a:ext cx="8333999" cy="31284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66931" y="974049"/>
            <a:ext cx="8334171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9C169FB8-1BE0-E845-9C2A-AF36E4CC9869}" type="datetime1">
              <a:rPr lang="en-GB" noProof="0" smtClean="0"/>
              <a:pPr/>
              <a:t>25/04/2019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985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Conten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6932" y="1568789"/>
            <a:ext cx="3844721" cy="309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>
              <a:spcAft>
                <a:spcPts val="1200"/>
              </a:spcAft>
              <a:buClr>
                <a:srgbClr val="003FA8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6929" y="974049"/>
            <a:ext cx="3838372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pic>
        <p:nvPicPr>
          <p:cNvPr id="6" name="Imagen 5" descr="shutterstock_25011562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t="5090" r="496" b="1443"/>
          <a:stretch/>
        </p:blipFill>
        <p:spPr>
          <a:xfrm>
            <a:off x="4608000" y="1081096"/>
            <a:ext cx="4194000" cy="35964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409C76EE-2EB6-5A47-8F28-5B769792FE36}" type="datetime1">
              <a:rPr lang="en-GB" noProof="0" smtClean="0"/>
              <a:pPr/>
              <a:t>25/04/2019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122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6932" y="1568789"/>
            <a:ext cx="8334171" cy="116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>
              <a:spcAft>
                <a:spcPts val="1200"/>
              </a:spcAft>
              <a:buClr>
                <a:srgbClr val="003FA8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6931" y="974049"/>
            <a:ext cx="8334171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9B3EE45F-8683-D246-A5F0-93394021D3FB}" type="datetime1">
              <a:rPr lang="en-GB" noProof="0" smtClean="0"/>
              <a:pPr/>
              <a:t>25/04/2019</a:t>
            </a:fld>
            <a:endParaRPr lang="en-GB" noProof="0" dirty="0"/>
          </a:p>
        </p:txBody>
      </p:sp>
      <p:pic>
        <p:nvPicPr>
          <p:cNvPr id="14" name="Imagen 6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3" r="1194" b="13362"/>
          <a:stretch/>
        </p:blipFill>
        <p:spPr>
          <a:xfrm>
            <a:off x="468000" y="2844000"/>
            <a:ext cx="83376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2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7"/>
          <p:cNvSpPr>
            <a:spLocks noChangeArrowheads="1"/>
          </p:cNvSpPr>
          <p:nvPr/>
        </p:nvSpPr>
        <p:spPr bwMode="auto">
          <a:xfrm>
            <a:off x="342903" y="222945"/>
            <a:ext cx="204383" cy="32563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z="1400" smtClean="0">
              <a:ea typeface="+mn-ea"/>
            </a:endParaRPr>
          </a:p>
        </p:txBody>
      </p:sp>
      <p:sp>
        <p:nvSpPr>
          <p:cNvPr id="1032" name="AutoShape 11"/>
          <p:cNvSpPr>
            <a:spLocks noChangeArrowheads="1"/>
          </p:cNvSpPr>
          <p:nvPr/>
        </p:nvSpPr>
        <p:spPr bwMode="auto">
          <a:xfrm>
            <a:off x="523878" y="212231"/>
            <a:ext cx="204383" cy="32563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z="1400" smtClean="0">
              <a:ea typeface="+mn-ea"/>
            </a:endParaRPr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3" y="2149973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z="1400" smtClean="0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C99BF2F7-53DD-304F-938B-FF02BFE4BA3F}" type="datetime1">
              <a:rPr lang="en-GB" noProof="0" smtClean="0"/>
              <a:pPr/>
              <a:t>25/04/2019</a:t>
            </a:fld>
            <a:endParaRPr lang="en-GB" noProof="0" dirty="0"/>
          </a:p>
        </p:txBody>
      </p:sp>
      <p:pic>
        <p:nvPicPr>
          <p:cNvPr id="14" name="Imagen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37" y="212725"/>
            <a:ext cx="1214271" cy="701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53" r:id="rId2"/>
    <p:sldLayoutId id="2147483858" r:id="rId3"/>
    <p:sldLayoutId id="2147483859" r:id="rId4"/>
    <p:sldLayoutId id="2147483860" r:id="rId5"/>
    <p:sldLayoutId id="2147483857" r:id="rId6"/>
    <p:sldLayoutId id="2147483861" r:id="rId7"/>
    <p:sldLayoutId id="2147483862" r:id="rId8"/>
    <p:sldLayoutId id="2147483863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 i="0">
          <a:solidFill>
            <a:srgbClr val="058AD4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27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suzanne.verstappen@manchester.ac.uk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/>
        </p:nvSpPr>
        <p:spPr>
          <a:xfrm>
            <a:off x="459205" y="76175"/>
            <a:ext cx="6976288" cy="1200329"/>
          </a:xfrm>
          <a:prstGeom prst="rect">
            <a:avLst/>
          </a:prstGeom>
        </p:spPr>
        <p:txBody>
          <a:bodyPr lIns="3600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i="0">
                <a:solidFill>
                  <a:srgbClr val="0056B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58AD4"/>
                </a:solidFill>
                <a:latin typeface="Arial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58AD4"/>
                </a:solidFill>
                <a:latin typeface="Arial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58AD4"/>
                </a:solidFill>
                <a:latin typeface="Arial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58AD4"/>
                </a:solidFill>
                <a:latin typeface="Arial" pitchFamily="34" charset="0"/>
                <a:ea typeface="ＭＳ Ｐゴシック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58AD4"/>
                </a:solidFill>
                <a:latin typeface="Arial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58AD4"/>
                </a:solidFill>
                <a:latin typeface="Arial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58AD4"/>
                </a:solidFill>
                <a:latin typeface="Arial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58AD4"/>
                </a:solidFill>
                <a:latin typeface="Arial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cs typeface="Arial" charset="0"/>
              </a:rPr>
              <a:t>EULAR Study </a:t>
            </a:r>
            <a:r>
              <a:rPr lang="en-US" dirty="0" smtClean="0">
                <a:solidFill>
                  <a:srgbClr val="0070C0"/>
                </a:solidFill>
                <a:cs typeface="Arial" charset="0"/>
              </a:rPr>
              <a:t>Group: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Arial" charset="0"/>
              </a:rPr>
              <a:t>Public 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Health in Rheumatic and Musculoskeletal </a:t>
            </a:r>
            <a:r>
              <a:rPr lang="en-US" dirty="0" smtClean="0">
                <a:solidFill>
                  <a:srgbClr val="0070C0"/>
                </a:solidFill>
                <a:cs typeface="Arial" charset="0"/>
              </a:rPr>
              <a:t>Diseases</a:t>
            </a:r>
            <a:br>
              <a:rPr lang="en-US" dirty="0" smtClean="0">
                <a:solidFill>
                  <a:srgbClr val="0070C0"/>
                </a:solidFill>
                <a:cs typeface="Arial" charset="0"/>
              </a:rPr>
            </a:br>
            <a:r>
              <a:rPr lang="en-US" sz="1400" dirty="0">
                <a:solidFill>
                  <a:schemeClr val="tx1"/>
                </a:solidFill>
                <a:cs typeface="Arial" charset="0"/>
              </a:rPr>
              <a:t>Suzanne M.M. Verstappen on behalf of the Study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Group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/>
        </p:nvSpPr>
        <p:spPr>
          <a:xfrm>
            <a:off x="482815" y="4793481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F096157D-9D44-4342-AEFF-76ADE352FA4A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5" name="TextBox 12"/>
          <p:cNvSpPr txBox="1"/>
          <p:nvPr/>
        </p:nvSpPr>
        <p:spPr>
          <a:xfrm>
            <a:off x="181103" y="1243912"/>
            <a:ext cx="2791695" cy="217186"/>
          </a:xfrm>
          <a:prstGeom prst="rect">
            <a:avLst/>
          </a:prstGeom>
          <a:solidFill>
            <a:srgbClr val="0070C0"/>
          </a:solidFill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 sz="900" b="1" dirty="0" smtClean="0">
                <a:solidFill>
                  <a:schemeClr val="bg1"/>
                </a:solidFill>
              </a:rPr>
              <a:t>Who we are: 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1103" y="1470496"/>
            <a:ext cx="2791695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79820" indent="-79820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Study Group is linked to the Epidemiology and Health Services Research Standing Committee of EULAR.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81103" y="2289130"/>
            <a:ext cx="2791695" cy="217186"/>
          </a:xfrm>
          <a:prstGeom prst="rect">
            <a:avLst/>
          </a:prstGeom>
          <a:solidFill>
            <a:srgbClr val="0070C0"/>
          </a:solidFill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 sz="900" b="1" dirty="0">
                <a:solidFill>
                  <a:schemeClr val="bg1"/>
                </a:solidFill>
              </a:rPr>
              <a:t>Background: 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181103" y="2509478"/>
            <a:ext cx="2791695" cy="187918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79820" indent="-79820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GB" sz="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Rheumatic and Musculoskeletal Diseases (RMDs) cause the greatest burden of disability in Europe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this burden </a:t>
            </a:r>
            <a:r>
              <a:rPr lang="en-GB" sz="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increasing due to:</a:t>
            </a:r>
          </a:p>
          <a:p>
            <a:pPr marL="266700" lvl="1" indent="-85725" algn="just">
              <a:buClr>
                <a:srgbClr val="0070C0"/>
              </a:buClr>
              <a:buFont typeface="Arial" pitchFamily="34" charset="0"/>
              <a:buChar char="̶"/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Aging population</a:t>
            </a:r>
          </a:p>
          <a:p>
            <a:pPr marL="266700" lvl="1" indent="-85725" algn="just">
              <a:buClr>
                <a:srgbClr val="0070C0"/>
              </a:buClr>
              <a:buFont typeface="Arial" pitchFamily="34" charset="0"/>
              <a:buChar char="̶"/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Changes in determinants musculoskeletal health such as obesity, nutrition, smoking, physical activity</a:t>
            </a:r>
          </a:p>
          <a:p>
            <a:pPr marL="266700" lvl="1" indent="-85725" algn="just">
              <a:buClr>
                <a:srgbClr val="0070C0"/>
              </a:buClr>
              <a:buFont typeface="Arial" pitchFamily="34" charset="0"/>
              <a:buChar char="̶"/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Changes in working conditions </a:t>
            </a:r>
            <a:endParaRPr lang="en-GB" sz="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9820" indent="-79820" algn="just">
              <a:buClr>
                <a:srgbClr val="0070C0"/>
              </a:buClr>
              <a:buFont typeface="Wingdings" pitchFamily="2" charset="2"/>
              <a:buChar char="§"/>
            </a:pPr>
            <a:endParaRPr lang="en-GB" sz="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9820" indent="-79820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is increasing recognition of the burden of RMDs by WHO Europe (e.g. </a:t>
            </a:r>
            <a:r>
              <a:rPr lang="en-GB" sz="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Action Plan for the Prevention and Control of Non-communicable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Diseases) and other national and international organisations.</a:t>
            </a:r>
          </a:p>
          <a:p>
            <a:pPr marL="79820" indent="-79820" algn="just">
              <a:buClr>
                <a:srgbClr val="0070C0"/>
              </a:buClr>
              <a:buFont typeface="Wingdings" pitchFamily="2" charset="2"/>
              <a:buChar char="§"/>
            </a:pPr>
            <a:endParaRPr lang="en-GB" sz="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9820" indent="-79820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Promotion of more specific aspects of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(e.g. Physical activity, nutrition/weight, smoking,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working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conditions), along with more effective disease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management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may prevent progression of RMDs and associated health outcomes or patient reported outcomes.</a:t>
            </a:r>
          </a:p>
          <a:p>
            <a:pPr marL="79820" indent="-79820" algn="just">
              <a:buClr>
                <a:srgbClr val="0070C0"/>
              </a:buClr>
            </a:pPr>
            <a:endParaRPr lang="en-GB" sz="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9820" indent="-79820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Dealing with the consequences of RMDs is also of key importance at the Public Health level.</a:t>
            </a:r>
            <a:endParaRPr lang="en-GB" sz="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2915">
            <a:off x="1261856" y="4331289"/>
            <a:ext cx="511258" cy="66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7"/>
          <p:cNvSpPr txBox="1"/>
          <p:nvPr/>
        </p:nvSpPr>
        <p:spPr>
          <a:xfrm>
            <a:off x="181103" y="1786058"/>
            <a:ext cx="2791695" cy="217186"/>
          </a:xfrm>
          <a:prstGeom prst="rect">
            <a:avLst/>
          </a:prstGeom>
          <a:solidFill>
            <a:srgbClr val="0070C0"/>
          </a:solidFill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 sz="900" b="1" dirty="0" smtClean="0">
                <a:solidFill>
                  <a:schemeClr val="bg1"/>
                </a:solidFill>
              </a:rPr>
              <a:t>Aim of the study group: 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181103" y="2053523"/>
            <a:ext cx="2791695" cy="17102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79820" indent="-79820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Study Group aims to promote research in Public Health for RMDs.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3115107" y="1466386"/>
            <a:ext cx="2791695" cy="81735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en-GB" sz="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Current initiative (April 2018 – December 2019):  Points to consider for lifestyle behaviour to prevent the progression of Rheumatic and Musculoskeletal Diseases (RMDs). </a:t>
            </a:r>
          </a:p>
          <a:p>
            <a:pPr marL="79820" indent="-79820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develop points to consider identifying</a:t>
            </a:r>
            <a:r>
              <a:rPr lang="en-US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key recommendations for healthy lifestyle strategies to prevent the progression of specific RMDs and associated impact for the patient and society (e.g. disability, economic loss).</a:t>
            </a:r>
            <a:endParaRPr lang="en-GB" sz="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3121005" y="1243912"/>
            <a:ext cx="2870916" cy="217186"/>
          </a:xfrm>
          <a:prstGeom prst="rect">
            <a:avLst/>
          </a:prstGeom>
          <a:solidFill>
            <a:srgbClr val="0070C0"/>
          </a:solidFill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 sz="900" b="1" dirty="0" smtClean="0">
                <a:solidFill>
                  <a:schemeClr val="bg1"/>
                </a:solidFill>
              </a:rPr>
              <a:t>What we do: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3121005" y="2289130"/>
            <a:ext cx="2870916" cy="217186"/>
          </a:xfrm>
          <a:prstGeom prst="rect">
            <a:avLst/>
          </a:prstGeom>
          <a:solidFill>
            <a:srgbClr val="0070C0"/>
          </a:solidFill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 sz="900" b="1" dirty="0" smtClean="0">
                <a:solidFill>
                  <a:schemeClr val="bg1"/>
                </a:solidFill>
              </a:rPr>
              <a:t>Target population &amp; Specific objectives: 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3115107" y="2511358"/>
            <a:ext cx="2813897" cy="238701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90488" indent="-90488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populations with osteoarthritis (OA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rheumatoid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arthritis (RA), ankylosing spondylitis (AS), psoriatic arthritis (</a:t>
            </a:r>
            <a:r>
              <a:rPr lang="en-GB" sz="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PsA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systemic scleroderma (</a:t>
            </a:r>
            <a:r>
              <a:rPr lang="en-GB" sz="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SSc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systemic lupus </a:t>
            </a:r>
            <a:r>
              <a:rPr lang="en-GB" sz="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erythamosus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(SLE)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gout to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review the evidence on:</a:t>
            </a:r>
          </a:p>
          <a:p>
            <a:pPr marL="269875" lvl="2">
              <a:spcBef>
                <a:spcPts val="600"/>
              </a:spcBef>
              <a:buClr>
                <a:schemeClr val="accent1"/>
              </a:buClr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association between diet and progression of RMDs, both benefits and harms (e.g. on disease activity, development of co-morbidities)?</a:t>
            </a:r>
          </a:p>
          <a:p>
            <a:pPr marL="269875" lvl="2">
              <a:spcBef>
                <a:spcPts val="600"/>
              </a:spcBef>
              <a:buClr>
                <a:schemeClr val="accent1"/>
              </a:buClr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association between paid work and the progression of RMDs and work outcomes, both benefits and harms (e.g. physical and mental health, social role participation, worker productivity loss)?</a:t>
            </a:r>
          </a:p>
          <a:p>
            <a:pPr marL="269875" lvl="2">
              <a:spcBef>
                <a:spcPts val="600"/>
              </a:spcBef>
              <a:buClr>
                <a:schemeClr val="accent1"/>
              </a:buClr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association between physical activity and progression of RMDs, both benefits and harms (e.g. radiographic progression, development co-morbidities)?</a:t>
            </a:r>
          </a:p>
          <a:p>
            <a:pPr marL="269875" lvl="2">
              <a:spcBef>
                <a:spcPts val="600"/>
              </a:spcBef>
              <a:buClr>
                <a:schemeClr val="accent1"/>
              </a:buClr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association between smoking and progression of RMDs, both benefits and harms (e.g. on disease activity, development of co-morbidities)?</a:t>
            </a:r>
          </a:p>
          <a:p>
            <a:pPr marL="269875" lvl="2">
              <a:spcBef>
                <a:spcPts val="600"/>
              </a:spcBef>
              <a:buClr>
                <a:schemeClr val="accent1"/>
              </a:buClr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association between weight and progression of RMDs, both benefits and harms (e.g. on disease activity, radiographic progression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)?</a:t>
            </a:r>
          </a:p>
          <a:p>
            <a:pPr marL="269875" lvl="2">
              <a:spcBef>
                <a:spcPts val="600"/>
              </a:spcBef>
              <a:buClr>
                <a:schemeClr val="accent1"/>
              </a:buClr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association between alcohol and progression of RMDs, </a:t>
            </a:r>
            <a:r>
              <a:rPr lang="en-GB" sz="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 benefits and harms (e.g. on disease activity, radiographic progression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)?</a:t>
            </a:r>
            <a:endParaRPr lang="en-GB" sz="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>
            <a:spLocks noChangeAspect="1" noChangeArrowheads="1"/>
          </p:cNvSpPr>
          <p:nvPr/>
        </p:nvSpPr>
        <p:spPr bwMode="auto">
          <a:xfrm>
            <a:off x="3052669" y="3698900"/>
            <a:ext cx="356021" cy="356106"/>
          </a:xfrm>
          <a:prstGeom prst="ellipse">
            <a:avLst/>
          </a:prstGeom>
          <a:solidFill>
            <a:srgbClr val="FFFFFE"/>
          </a:solidFill>
          <a:ln w="76200" algn="ctr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endParaRPr lang="en-GB"/>
          </a:p>
        </p:txBody>
      </p:sp>
      <p:grpSp>
        <p:nvGrpSpPr>
          <p:cNvPr id="46" name="Group 45"/>
          <p:cNvGrpSpPr/>
          <p:nvPr/>
        </p:nvGrpSpPr>
        <p:grpSpPr>
          <a:xfrm>
            <a:off x="3049124" y="3213082"/>
            <a:ext cx="359566" cy="360000"/>
            <a:chOff x="3048851" y="3338870"/>
            <a:chExt cx="359566" cy="360000"/>
          </a:xfrm>
        </p:grpSpPr>
        <p:sp>
          <p:nvSpPr>
            <p:cNvPr id="18" name="Oval 17"/>
            <p:cNvSpPr>
              <a:spLocks noChangeAspect="1" noChangeArrowheads="1"/>
            </p:cNvSpPr>
            <p:nvPr/>
          </p:nvSpPr>
          <p:spPr bwMode="auto">
            <a:xfrm>
              <a:off x="3048851" y="3338870"/>
              <a:ext cx="359566" cy="360000"/>
            </a:xfrm>
            <a:prstGeom prst="ellipse">
              <a:avLst/>
            </a:prstGeom>
            <a:noFill/>
            <a:ln w="19050" algn="ctr">
              <a:solidFill>
                <a:srgbClr val="6BBDC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s-ES_tradnl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endParaRPr lang="en-GB"/>
            </a:p>
          </p:txBody>
        </p:sp>
        <p:pic>
          <p:nvPicPr>
            <p:cNvPr id="19" name="Picture 18" descr="C:\Documents and Settings\mdehssv3\Local Settings\Temporary Internet Files\Content.IE5\KDS5U9AJ\MP900442545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6456" y="3395367"/>
              <a:ext cx="164355" cy="247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3048788" y="2853052"/>
            <a:ext cx="359902" cy="360000"/>
            <a:chOff x="3024726" y="1455573"/>
            <a:chExt cx="539853" cy="540000"/>
          </a:xfrm>
        </p:grpSpPr>
        <p:sp>
          <p:nvSpPr>
            <p:cNvPr id="39" name="Oval 38"/>
            <p:cNvSpPr>
              <a:spLocks noChangeAspect="1" noChangeArrowheads="1"/>
            </p:cNvSpPr>
            <p:nvPr/>
          </p:nvSpPr>
          <p:spPr bwMode="auto">
            <a:xfrm>
              <a:off x="3024726" y="1455573"/>
              <a:ext cx="539853" cy="540000"/>
            </a:xfrm>
            <a:prstGeom prst="ellipse">
              <a:avLst/>
            </a:prstGeom>
            <a:solidFill>
              <a:srgbClr val="FFFFFE"/>
            </a:solidFill>
            <a:ln w="19050" algn="ctr">
              <a:solidFill>
                <a:srgbClr val="B3E0D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s-ES_tradnl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endParaRPr lang="en-GB"/>
            </a:p>
          </p:txBody>
        </p:sp>
        <p:pic>
          <p:nvPicPr>
            <p:cNvPr id="40" name="Picture 39" descr="hamburg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11418" y="1573421"/>
              <a:ext cx="366468" cy="304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3" name="Group 42"/>
          <p:cNvGrpSpPr/>
          <p:nvPr/>
        </p:nvGrpSpPr>
        <p:grpSpPr>
          <a:xfrm>
            <a:off x="3049035" y="4293420"/>
            <a:ext cx="359655" cy="359752"/>
            <a:chOff x="3047385" y="4419208"/>
            <a:chExt cx="359655" cy="359752"/>
          </a:xfrm>
        </p:grpSpPr>
        <p:sp>
          <p:nvSpPr>
            <p:cNvPr id="22" name="Oval 21"/>
            <p:cNvSpPr>
              <a:spLocks noChangeAspect="1" noChangeArrowheads="1"/>
            </p:cNvSpPr>
            <p:nvPr/>
          </p:nvSpPr>
          <p:spPr bwMode="auto">
            <a:xfrm>
              <a:off x="3047385" y="4419208"/>
              <a:ext cx="359655" cy="359752"/>
            </a:xfrm>
            <a:prstGeom prst="ellipse">
              <a:avLst/>
            </a:prstGeom>
            <a:solidFill>
              <a:srgbClr val="FFFFFE"/>
            </a:solidFill>
            <a:ln w="19050" algn="ctr">
              <a:solidFill>
                <a:srgbClr val="26575C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s-ES_tradnl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endParaRPr lang="en-GB"/>
            </a:p>
          </p:txBody>
        </p:sp>
        <p:pic>
          <p:nvPicPr>
            <p:cNvPr id="23" name="Picture 22" descr="calcium-fat-obese-stomach-f[1]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567" r="7520"/>
            <a:stretch>
              <a:fillRect/>
            </a:stretch>
          </p:blipFill>
          <p:spPr bwMode="auto">
            <a:xfrm>
              <a:off x="3092292" y="4492861"/>
              <a:ext cx="267006" cy="21397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TextBox 45"/>
          <p:cNvSpPr txBox="1"/>
          <p:nvPr/>
        </p:nvSpPr>
        <p:spPr>
          <a:xfrm>
            <a:off x="6159531" y="1243912"/>
            <a:ext cx="2791695" cy="217186"/>
          </a:xfrm>
          <a:prstGeom prst="rect">
            <a:avLst/>
          </a:prstGeom>
          <a:solidFill>
            <a:srgbClr val="0070C0"/>
          </a:solidFill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 sz="900" b="1" dirty="0" smtClean="0">
                <a:solidFill>
                  <a:schemeClr val="bg1"/>
                </a:solidFill>
              </a:rPr>
              <a:t>Future </a:t>
            </a:r>
            <a:r>
              <a:rPr lang="en-GB" sz="900" dirty="0" smtClean="0"/>
              <a:t>publications</a:t>
            </a:r>
            <a:r>
              <a:rPr lang="en-GB" sz="900" b="1" dirty="0" smtClean="0">
                <a:solidFill>
                  <a:schemeClr val="bg1"/>
                </a:solidFill>
              </a:rPr>
              <a:t>: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161685" y="2034879"/>
            <a:ext cx="934403" cy="5202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00" b="1" dirty="0" smtClean="0"/>
              <a:t>Written communication</a:t>
            </a:r>
            <a:endParaRPr lang="en-GB" sz="5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7620142" y="1622295"/>
            <a:ext cx="1001725" cy="423364"/>
          </a:xfrm>
          <a:prstGeom prst="roundRect">
            <a:avLst/>
          </a:prstGeom>
          <a:solidFill>
            <a:srgbClr val="1986CE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00" b="1" dirty="0" smtClean="0"/>
              <a:t>Scientific Outputs:</a:t>
            </a:r>
          </a:p>
          <a:p>
            <a:pPr algn="ctr"/>
            <a:r>
              <a:rPr lang="en-GB" sz="500" i="1" smtClean="0"/>
              <a:t>“</a:t>
            </a:r>
            <a:r>
              <a:rPr lang="en-GB" sz="500" i="1" dirty="0" smtClean="0"/>
              <a:t>Abstracts to EULAR and scientific publications”</a:t>
            </a:r>
            <a:endParaRPr lang="en-GB" sz="500" i="1" dirty="0"/>
          </a:p>
        </p:txBody>
      </p:sp>
      <p:sp>
        <p:nvSpPr>
          <p:cNvPr id="27" name="Rounded Rectangle 26"/>
          <p:cNvSpPr/>
          <p:nvPr/>
        </p:nvSpPr>
        <p:spPr>
          <a:xfrm>
            <a:off x="6159531" y="2100715"/>
            <a:ext cx="1123027" cy="876035"/>
          </a:xfrm>
          <a:prstGeom prst="roundRect">
            <a:avLst/>
          </a:prstGeom>
          <a:solidFill>
            <a:srgbClr val="009999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00" b="1" dirty="0" smtClean="0"/>
              <a:t>Health professional in RMD health:</a:t>
            </a:r>
          </a:p>
          <a:p>
            <a:pPr algn="ctr"/>
            <a:endParaRPr lang="en-GB" sz="500" dirty="0" smtClean="0"/>
          </a:p>
          <a:p>
            <a:pPr algn="ctr"/>
            <a:r>
              <a:rPr lang="en-GB" sz="500" i="1" dirty="0" smtClean="0"/>
              <a:t>“Report and information material about final recommendations , including a summary of scientific evidence and links to scientific evidence”</a:t>
            </a:r>
            <a:endParaRPr lang="en-GB" sz="500" i="1" dirty="0"/>
          </a:p>
        </p:txBody>
      </p:sp>
      <p:sp>
        <p:nvSpPr>
          <p:cNvPr id="28" name="Rounded Rectangle 27"/>
          <p:cNvSpPr/>
          <p:nvPr/>
        </p:nvSpPr>
        <p:spPr>
          <a:xfrm>
            <a:off x="6335867" y="1545142"/>
            <a:ext cx="1177290" cy="48879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00" b="1" dirty="0" smtClean="0"/>
              <a:t>Guidelines for patients:</a:t>
            </a:r>
          </a:p>
          <a:p>
            <a:pPr algn="ctr"/>
            <a:r>
              <a:rPr lang="en-GB" sz="500" i="1" dirty="0" smtClean="0"/>
              <a:t>“Recommendations in lay language to be distributed via PARE and national patient organisations”</a:t>
            </a:r>
            <a:endParaRPr lang="en-GB" sz="500" i="1" dirty="0"/>
          </a:p>
        </p:txBody>
      </p:sp>
      <p:sp>
        <p:nvSpPr>
          <p:cNvPr id="29" name="Rounded Rectangle 28"/>
          <p:cNvSpPr/>
          <p:nvPr/>
        </p:nvSpPr>
        <p:spPr>
          <a:xfrm>
            <a:off x="7308522" y="2562513"/>
            <a:ext cx="1439075" cy="8800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00" b="1" dirty="0" smtClean="0"/>
              <a:t>Information for policy makers:</a:t>
            </a:r>
          </a:p>
          <a:p>
            <a:pPr algn="ctr"/>
            <a:endParaRPr lang="en-GB" sz="500" dirty="0" smtClean="0"/>
          </a:p>
          <a:p>
            <a:pPr algn="ctr"/>
            <a:r>
              <a:rPr lang="en-GB" sz="500" i="1" dirty="0" smtClean="0"/>
              <a:t>“Report with recommendations on the influence of lifestyle factors to inform  EULAR Public Affairs office, WHO and EU, including summary of </a:t>
            </a:r>
            <a:r>
              <a:rPr lang="en-GB" sz="500" i="1" dirty="0" err="1" smtClean="0"/>
              <a:t>of</a:t>
            </a:r>
            <a:r>
              <a:rPr lang="en-GB" sz="500" i="1" dirty="0" smtClean="0"/>
              <a:t> possible implications of promoting health behaviour or to develop future interventions”</a:t>
            </a:r>
            <a:endParaRPr lang="en-GB" sz="500" i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7984645" y="1999485"/>
            <a:ext cx="900113" cy="571500"/>
            <a:chOff x="2009775" y="4800600"/>
            <a:chExt cx="3000375" cy="1752600"/>
          </a:xfrm>
        </p:grpSpPr>
        <p:sp>
          <p:nvSpPr>
            <p:cNvPr id="37" name="Rounded Rectangle 36"/>
            <p:cNvSpPr/>
            <p:nvPr/>
          </p:nvSpPr>
          <p:spPr>
            <a:xfrm>
              <a:off x="2009775" y="4800600"/>
              <a:ext cx="3000375" cy="17526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>
              <a:defPPr>
                <a:defRPr lang="es-ES_tradnl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0" b="1" dirty="0" smtClean="0"/>
                <a:t>Promotion via existing websites </a:t>
              </a:r>
            </a:p>
            <a:p>
              <a:pPr algn="ctr"/>
              <a:endParaRPr lang="en-GB" sz="500" b="1" i="1" dirty="0" smtClean="0"/>
            </a:p>
            <a:p>
              <a:pPr algn="ctr"/>
              <a:endParaRPr lang="en-GB" sz="500" b="1" i="1" dirty="0" smtClean="0"/>
            </a:p>
            <a:p>
              <a:pPr algn="ctr"/>
              <a:endParaRPr lang="en-GB" sz="500" i="1" dirty="0"/>
            </a:p>
          </p:txBody>
        </p:sp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47913" y="5610225"/>
              <a:ext cx="2440305" cy="70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55"/>
          <p:cNvSpPr txBox="1"/>
          <p:nvPr/>
        </p:nvSpPr>
        <p:spPr>
          <a:xfrm>
            <a:off x="6159531" y="3512922"/>
            <a:ext cx="2791695" cy="217186"/>
          </a:xfrm>
          <a:prstGeom prst="rect">
            <a:avLst/>
          </a:prstGeom>
          <a:solidFill>
            <a:srgbClr val="0070C0"/>
          </a:solidFill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 sz="900" dirty="0" smtClean="0"/>
              <a:t>Task Force: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32" name="TextBox 56"/>
          <p:cNvSpPr txBox="1"/>
          <p:nvPr/>
        </p:nvSpPr>
        <p:spPr>
          <a:xfrm>
            <a:off x="6111978" y="3737184"/>
            <a:ext cx="2850919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79820" indent="-79820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Suzan Verstappen (UK) (Leader), 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Francis 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Guillemin 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(Methodologist) (France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James Gwinnutt 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(Fellow) (UK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Maud Wieczorek 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(Fellow) (France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5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Joep Welling and Savia de Souza (PARE representatives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Giulio 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Cavalli and Javier Rodriguez Carrio (EMEUNET representatives), Tanja 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Stamm (Austria), Polina Putrik (the Netherlands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Lucia Silva-Fernandez (Spain), Annelies Boonen (the Netherlands), Karen Walker-Bone (UK), Mirjana Zlatkovic-Svenda (Serbia), Andra </a:t>
            </a:r>
            <a:r>
              <a:rPr lang="en-US" sz="5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Balanescu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(Romania), Heike 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Bischoff-Ferrari 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(Switzerland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Annette 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Thurah (Denmark), Rikke Moe (Norway), Gabriele Gäbler (Austria), Thomas 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Dorner </a:t>
            </a:r>
            <a:r>
              <a:rPr lang="en-US" sz="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(Austria).</a:t>
            </a:r>
            <a:endParaRPr lang="en-GB" sz="5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57"/>
          <p:cNvSpPr txBox="1"/>
          <p:nvPr/>
        </p:nvSpPr>
        <p:spPr>
          <a:xfrm>
            <a:off x="6159531" y="4415972"/>
            <a:ext cx="2791695" cy="217186"/>
          </a:xfrm>
          <a:prstGeom prst="rect">
            <a:avLst/>
          </a:prstGeom>
          <a:solidFill>
            <a:srgbClr val="0070C0"/>
          </a:solidFill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GB" sz="900" dirty="0" smtClean="0"/>
              <a:t>Point of contact: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34" name="TextBox 58"/>
          <p:cNvSpPr txBox="1"/>
          <p:nvPr/>
        </p:nvSpPr>
        <p:spPr>
          <a:xfrm>
            <a:off x="6041190" y="4610128"/>
            <a:ext cx="2863703" cy="3556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71701" algn="just">
              <a:buClr>
                <a:srgbClr val="0070C0"/>
              </a:buClr>
            </a:pP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 Suzanne M.M. Verstappen,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Centre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Musculoskeletal Research, The University of Manchester, Manchester, UK: </a:t>
            </a:r>
            <a:r>
              <a:rPr lang="en-GB" sz="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8"/>
              </a:rPr>
              <a:t>suzanne.verstappen@manchester.ac.uk</a:t>
            </a:r>
            <a:endParaRPr lang="en-GB" sz="5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052669" y="3577006"/>
            <a:ext cx="356021" cy="356106"/>
            <a:chOff x="3047135" y="3702794"/>
            <a:chExt cx="356021" cy="356106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97399" y="3765731"/>
              <a:ext cx="261031" cy="23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Oval 34"/>
            <p:cNvSpPr>
              <a:spLocks noChangeAspect="1" noChangeArrowheads="1"/>
            </p:cNvSpPr>
            <p:nvPr/>
          </p:nvSpPr>
          <p:spPr bwMode="auto">
            <a:xfrm>
              <a:off x="3047135" y="3702794"/>
              <a:ext cx="356021" cy="356106"/>
            </a:xfrm>
            <a:prstGeom prst="ellipse">
              <a:avLst/>
            </a:prstGeom>
            <a:noFill/>
            <a:ln w="19050" algn="ctr">
              <a:solidFill>
                <a:srgbClr val="4AAAB4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s-ES_tradnl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51497" y="3935864"/>
            <a:ext cx="357193" cy="357278"/>
            <a:chOff x="3047135" y="4061652"/>
            <a:chExt cx="357193" cy="357278"/>
          </a:xfrm>
        </p:grpSpPr>
        <p:pic>
          <p:nvPicPr>
            <p:cNvPr id="21" name="Picture 20" descr="cigarett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03060" y="4131483"/>
              <a:ext cx="233919" cy="228122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  <a:effectLst/>
          </p:spPr>
        </p:pic>
        <p:sp>
          <p:nvSpPr>
            <p:cNvPr id="36" name="Oval 35"/>
            <p:cNvSpPr>
              <a:spLocks noChangeAspect="1" noChangeArrowheads="1"/>
            </p:cNvSpPr>
            <p:nvPr/>
          </p:nvSpPr>
          <p:spPr bwMode="auto">
            <a:xfrm>
              <a:off x="3047135" y="4061652"/>
              <a:ext cx="357193" cy="357278"/>
            </a:xfrm>
            <a:prstGeom prst="ellipse">
              <a:avLst/>
            </a:prstGeom>
            <a:noFill/>
            <a:ln w="19050" algn="ctr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s-ES_tradnl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049035" y="4661703"/>
            <a:ext cx="359655" cy="359752"/>
            <a:chOff x="3019957" y="4787491"/>
            <a:chExt cx="359655" cy="359752"/>
          </a:xfrm>
        </p:grpSpPr>
        <p:sp>
          <p:nvSpPr>
            <p:cNvPr id="41" name="Oval 40"/>
            <p:cNvSpPr>
              <a:spLocks noChangeAspect="1" noChangeArrowheads="1"/>
            </p:cNvSpPr>
            <p:nvPr/>
          </p:nvSpPr>
          <p:spPr bwMode="auto">
            <a:xfrm>
              <a:off x="3019957" y="4787491"/>
              <a:ext cx="359655" cy="359752"/>
            </a:xfrm>
            <a:prstGeom prst="ellipse">
              <a:avLst/>
            </a:prstGeom>
            <a:solidFill>
              <a:srgbClr val="FFFFFE"/>
            </a:solidFill>
            <a:ln w="19050" algn="ctr">
              <a:solidFill>
                <a:srgbClr val="12292C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s-ES_tradnl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endParaRPr lang="en-GB"/>
            </a:p>
          </p:txBody>
        </p:sp>
        <p:pic>
          <p:nvPicPr>
            <p:cNvPr id="1027" name="Picture 3" descr="C:\Users\mdehssv3\AppData\Local\Microsoft\Windows\Temporary Internet Files\Content.IE5\J16S4SPE\Glass_wine_white_background[1]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558" y="4873733"/>
              <a:ext cx="140452" cy="187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6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EULAR presentation_10_9_II">
  <a:themeElements>
    <a:clrScheme name="1_plantilla presentac VidaCaixa Previsión Social castellan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lantilla presentac VidaCaixa Previsión Social castellano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lantilla presentac VidaCaixa Previsión Social castella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äsentation1" id="{D5E0083F-1FE0-3848-9D8D-6215CE0C1802}" vid="{762AC171-07D6-A641-BC93-0D535B0DE7A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äsentation1" id="{D5E0083F-1FE0-3848-9D8D-6215CE0C1802}" vid="{F24D0EF6-789F-EE41-9837-D4A85BF49227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A657DCF3FBB4E8FBE0E2468B8B113" ma:contentTypeVersion="10" ma:contentTypeDescription="Create a new document." ma:contentTypeScope="" ma:versionID="827d9bd3247e31a92005724f03b4d151">
  <xsd:schema xmlns:xsd="http://www.w3.org/2001/XMLSchema" xmlns:xs="http://www.w3.org/2001/XMLSchema" xmlns:p="http://schemas.microsoft.com/office/2006/metadata/properties" xmlns:ns2="1fe62f42-115c-4e23-b11d-d52080b3ae5f" xmlns:ns3="5c339dfd-a95f-4f81-844c-7253b04fe2d8" targetNamespace="http://schemas.microsoft.com/office/2006/metadata/properties" ma:root="true" ma:fieldsID="9aaa685f49172462c2c91bbf7b4f38d7" ns2:_="" ns3:_="">
    <xsd:import namespace="1fe62f42-115c-4e23-b11d-d52080b3ae5f"/>
    <xsd:import namespace="5c339dfd-a95f-4f81-844c-7253b04fe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e62f42-115c-4e23-b11d-d52080b3a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39dfd-a95f-4f81-844c-7253b04fe2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F74F87-00DF-48B3-973B-0B57881B9473}"/>
</file>

<file path=customXml/itemProps2.xml><?xml version="1.0" encoding="utf-8"?>
<ds:datastoreItem xmlns:ds="http://schemas.openxmlformats.org/officeDocument/2006/customXml" ds:itemID="{E1E599A8-5B5E-42B1-9FBC-734469B611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05C1F4-F25E-486F-9E89-BE2AA90AD9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PP_Vorlage_EULAR_16_9_np</Template>
  <TotalTime>0</TotalTime>
  <Words>705</Words>
  <Application>Microsoft Office PowerPoint</Application>
  <PresentationFormat>On-screen Show (16:9)</PresentationFormat>
  <Paragraphs>47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PPT EULAR presentation_10_9_II</vt:lpstr>
      <vt:lpstr>Custom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2018-02-02T16:37:26Z</dcterms:created>
  <dcterms:modified xsi:type="dcterms:W3CDTF">2019-04-25T07:27:31Z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0x010100408A657DCF3FBB4E8FBE0E2468B8B113</vt:lpwstr>
  </property>
  <property fmtid="{D5CDD505-2E9C-101B-9397-08002B2CF9AE}" pid="3" name="Order">
    <vt:r8>221200</vt:r8>
  </property>
</Properties>
</file>