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5" r:id="rId4"/>
    <p:sldMasterId id="2147483888" r:id="rId5"/>
  </p:sldMasterIdLst>
  <p:notesMasterIdLst>
    <p:notesMasterId r:id="rId7"/>
  </p:notesMasterIdLst>
  <p:handoutMasterIdLst>
    <p:handoutMasterId r:id="rId8"/>
  </p:handoutMasterIdLst>
  <p:sldIdLst>
    <p:sldId id="274" r:id="rId6"/>
  </p:sldIdLst>
  <p:sldSz cx="9144000" cy="5143500" type="screen16x9"/>
  <p:notesSz cx="6797675" cy="9926638"/>
  <p:defaultTextStyle>
    <a:defPPr>
      <a:defRPr lang="es-ES_tradnl"/>
    </a:defPPr>
    <a:lvl1pPr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60" userDrawn="1">
          <p15:clr>
            <a:srgbClr val="A4A3A4"/>
          </p15:clr>
        </p15:guide>
        <p15:guide id="2" pos="5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56B9"/>
    <a:srgbClr val="063FA9"/>
    <a:srgbClr val="0057A3"/>
    <a:srgbClr val="003FA8"/>
    <a:srgbClr val="1986CE"/>
    <a:srgbClr val="000000"/>
    <a:srgbClr val="F8F8F8"/>
    <a:srgbClr val="CECFCF"/>
    <a:srgbClr val="F6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44" autoAdjust="0"/>
  </p:normalViewPr>
  <p:slideViewPr>
    <p:cSldViewPr snapToGrid="0">
      <p:cViewPr varScale="1">
        <p:scale>
          <a:sx n="152" d="100"/>
          <a:sy n="152" d="100"/>
        </p:scale>
        <p:origin x="200" y="496"/>
      </p:cViewPr>
      <p:guideLst>
        <p:guide orient="horz" pos="560"/>
        <p:guide pos="5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043" y="7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985E38B0-27C5-3F47-9942-78CA6AAD1B0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780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79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163"/>
            <a:ext cx="29448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777C8E66-A4CA-3644-85C9-53BE1798D601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463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hutterstock_29877990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FA8"/>
                </a:solidFill>
              </a:defRPr>
            </a:lvl1pPr>
          </a:lstStyle>
          <a:p>
            <a:fld id="{CC6E1000-1FBE-7344-AEE7-008587FEC10F}" type="datetime1">
              <a:rPr lang="en-GB" noProof="0" smtClean="0"/>
              <a:pPr/>
              <a:t>22/02/2019</a:t>
            </a:fld>
            <a:endParaRPr lang="en-GB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FA8"/>
                </a:solidFill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28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29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44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hutterstock_325069670.jpg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9144001" cy="5143500"/>
          </a:xfrm>
          <a:prstGeom prst="rect">
            <a:avLst/>
          </a:prstGeom>
          <a:ln>
            <a:noFill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24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25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3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5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hutterstock_11489140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b="24869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13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14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2" descr="shutterstock_29877990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14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15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4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hutterstock_2277422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13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14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8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6931" y="1568789"/>
            <a:ext cx="8334171" cy="309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>
              <a:spcAft>
                <a:spcPts val="1200"/>
              </a:spcAft>
              <a:buClr>
                <a:srgbClr val="003FA8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928" y="974049"/>
            <a:ext cx="8334172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BA3F73F8-1884-0E40-983C-CDED2351A66E}" type="datetime1">
              <a:rPr lang="en-GB" noProof="0" smtClean="0"/>
              <a:pPr/>
              <a:t>22/02/2019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661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hutterstock_250115626.jpg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29639" r="153" b="13925"/>
          <a:stretch/>
        </p:blipFill>
        <p:spPr>
          <a:xfrm>
            <a:off x="466929" y="1548000"/>
            <a:ext cx="8333999" cy="31284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66931" y="974049"/>
            <a:ext cx="8334171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9C169FB8-1BE0-E845-9C2A-AF36E4CC9869}" type="datetime1">
              <a:rPr lang="en-GB" noProof="0" smtClean="0"/>
              <a:pPr/>
              <a:t>22/02/2019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985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Conten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6932" y="1568789"/>
            <a:ext cx="3844721" cy="309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>
              <a:spcAft>
                <a:spcPts val="1200"/>
              </a:spcAft>
              <a:buClr>
                <a:srgbClr val="003FA8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6929" y="974049"/>
            <a:ext cx="3838372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6" name="Imagen 5" descr="shutterstock_25011562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t="5090" r="496" b="1443"/>
          <a:stretch/>
        </p:blipFill>
        <p:spPr>
          <a:xfrm>
            <a:off x="4608000" y="1081096"/>
            <a:ext cx="4194000" cy="35964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409C76EE-2EB6-5A47-8F28-5B769792FE36}" type="datetime1">
              <a:rPr lang="en-GB" noProof="0" smtClean="0"/>
              <a:pPr/>
              <a:t>22/02/2019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122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6932" y="1568789"/>
            <a:ext cx="8334171" cy="116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>
              <a:spcAft>
                <a:spcPts val="1200"/>
              </a:spcAft>
              <a:buClr>
                <a:srgbClr val="003FA8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6931" y="974049"/>
            <a:ext cx="8334171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9B3EE45F-8683-D246-A5F0-93394021D3FB}" type="datetime1">
              <a:rPr lang="en-GB" noProof="0" smtClean="0"/>
              <a:pPr/>
              <a:t>22/02/2019</a:t>
            </a:fld>
            <a:endParaRPr lang="en-GB" noProof="0" dirty="0"/>
          </a:p>
        </p:txBody>
      </p:sp>
      <p:pic>
        <p:nvPicPr>
          <p:cNvPr id="14" name="Imagen 6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3" r="1194" b="13362"/>
          <a:stretch/>
        </p:blipFill>
        <p:spPr>
          <a:xfrm>
            <a:off x="468000" y="2844000"/>
            <a:ext cx="83376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7"/>
          <p:cNvSpPr>
            <a:spLocks noChangeArrowheads="1"/>
          </p:cNvSpPr>
          <p:nvPr/>
        </p:nvSpPr>
        <p:spPr bwMode="auto">
          <a:xfrm>
            <a:off x="342903" y="222945"/>
            <a:ext cx="204383" cy="32563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z="1400">
              <a:ea typeface="+mn-ea"/>
            </a:endParaRPr>
          </a:p>
        </p:txBody>
      </p:sp>
      <p:sp>
        <p:nvSpPr>
          <p:cNvPr id="1032" name="AutoShape 11"/>
          <p:cNvSpPr>
            <a:spLocks noChangeArrowheads="1"/>
          </p:cNvSpPr>
          <p:nvPr/>
        </p:nvSpPr>
        <p:spPr bwMode="auto">
          <a:xfrm>
            <a:off x="523878" y="212231"/>
            <a:ext cx="204383" cy="32563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z="1400">
              <a:ea typeface="+mn-ea"/>
            </a:endParaRPr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3" y="2149973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z="1400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C99BF2F7-53DD-304F-938B-FF02BFE4BA3F}" type="datetime1">
              <a:rPr lang="en-GB" noProof="0" smtClean="0"/>
              <a:pPr/>
              <a:t>22/02/2019</a:t>
            </a:fld>
            <a:endParaRPr lang="en-GB" noProof="0" dirty="0"/>
          </a:p>
        </p:txBody>
      </p:sp>
      <p:pic>
        <p:nvPicPr>
          <p:cNvPr id="14" name="Imagen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37" y="212725"/>
            <a:ext cx="1214271" cy="701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53" r:id="rId2"/>
    <p:sldLayoutId id="2147483858" r:id="rId3"/>
    <p:sldLayoutId id="2147483859" r:id="rId4"/>
    <p:sldLayoutId id="2147483860" r:id="rId5"/>
    <p:sldLayoutId id="2147483857" r:id="rId6"/>
    <p:sldLayoutId id="2147483861" r:id="rId7"/>
    <p:sldLayoutId id="2147483862" r:id="rId8"/>
    <p:sldLayoutId id="2147483863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 i="0">
          <a:solidFill>
            <a:srgbClr val="058AD4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27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649" y="100166"/>
            <a:ext cx="6976288" cy="475909"/>
          </a:xfrm>
        </p:spPr>
        <p:txBody>
          <a:bodyPr/>
          <a:lstStyle/>
          <a:p>
            <a:pPr algn="ctr"/>
            <a:r>
              <a:rPr lang="de-CH" sz="2000" dirty="0">
                <a:solidFill>
                  <a:schemeClr val="tx1"/>
                </a:solidFill>
              </a:rPr>
              <a:t>THE EUROPEAN CONSENSUS FINDING STUDY GROUP ON AUTOANTIBODIES (ECFSG)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sz="2000" dirty="0">
                <a:solidFill>
                  <a:schemeClr val="tx1"/>
                </a:solidFill>
              </a:rPr>
              <a:t>THE EULAR AUTOANTIBODY STUDY GROUP </a:t>
            </a:r>
            <a:endParaRPr lang="de-CH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96157D-9D44-4342-AEFF-76ADE352FA4A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93481B10-F3FA-444F-8626-AA5418B33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5" y="1231586"/>
            <a:ext cx="3133725" cy="9636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8660" tIns="204333" rIns="408660" bIns="20433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10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C665B437-704F-BC41-8120-EBFB3492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5" y="2304256"/>
            <a:ext cx="3133725" cy="27336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8660" tIns="204333" rIns="408660" bIns="20433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10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754A7-7BEF-F846-973E-0F34F4BB4F50}"/>
              </a:ext>
            </a:extLst>
          </p:cNvPr>
          <p:cNvSpPr txBox="1"/>
          <p:nvPr/>
        </p:nvSpPr>
        <p:spPr>
          <a:xfrm>
            <a:off x="230872" y="1263336"/>
            <a:ext cx="2967038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 of the study group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achieve a common consensus in autoantibody diagnostics: a laboratory result should be the same, independent of the country or laboratory where the result is obtained.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946803-BD7A-4D44-B68D-281C6BB69ED6}"/>
              </a:ext>
            </a:extLst>
          </p:cNvPr>
          <p:cNvSpPr txBox="1"/>
          <p:nvPr/>
        </p:nvSpPr>
        <p:spPr>
          <a:xfrm>
            <a:off x="257631" y="2354462"/>
            <a:ext cx="295749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0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altLang="sv-SE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sv-SE" sz="1000" b="0" dirty="0">
                <a:latin typeface="Arial" panose="020B0604020202020204" pitchFamily="34" charset="0"/>
                <a:cs typeface="Arial" panose="020B0604020202020204" pitchFamily="34" charset="0"/>
              </a:rPr>
              <a:t>Since 1988, the European Consensus Finding Study Group on autoantibodies in rheumatic diseases (ECFSG), has yearly distributed unknown sera to European laboratories (presently n=43) for evaluation in a clinical context. </a:t>
            </a:r>
          </a:p>
          <a:p>
            <a:r>
              <a:rPr lang="en-US" altLang="sv-SE" sz="1000" b="0" dirty="0">
                <a:latin typeface="Arial" panose="020B0604020202020204" pitchFamily="34" charset="0"/>
                <a:cs typeface="Arial" panose="020B0604020202020204" pitchFamily="34" charset="0"/>
              </a:rPr>
              <a:t>Sera are chosen to reveal differences between different laboratories. Sera also selected to fit into a given topic. The results are discussed in conjunction to the European Workshop for Rheumatology Research (EWRR) every year.</a:t>
            </a:r>
          </a:p>
          <a:p>
            <a:r>
              <a:rPr lang="en-US" altLang="sv-SE" sz="1000" b="0" dirty="0">
                <a:latin typeface="Arial" panose="020B0604020202020204" pitchFamily="34" charset="0"/>
                <a:cs typeface="Arial" panose="020B0604020202020204" pitchFamily="34" charset="0"/>
              </a:rPr>
              <a:t>Since 2014 a focus has been on evaluating samples that might constitute new reference materials for clinical laboratories. The first tested sample has now become the new WHO reference reagent for anti-dsDNA.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2FACF770-E8DF-6F44-A0E8-43941727C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1258347"/>
            <a:ext cx="3226907" cy="18204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8660" tIns="204333" rIns="408660" bIns="20433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10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9DC668DE-98CA-854C-9A6C-D661A70CE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4" y="3155847"/>
            <a:ext cx="3209444" cy="187087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8660" tIns="204333" rIns="408660" bIns="20433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1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10B92-837B-3A48-BA1E-4F2669164A8A}"/>
              </a:ext>
            </a:extLst>
          </p:cNvPr>
          <p:cNvSpPr txBox="1"/>
          <p:nvPr/>
        </p:nvSpPr>
        <p:spPr>
          <a:xfrm>
            <a:off x="3477513" y="1264029"/>
            <a:ext cx="3182937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Yearly topics for serum investigations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2004: anti-dsDNA antibodies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2005: anti-phospholipid antibodies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2006: myositis autoantibodies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2007: vaskulitis autoantibodies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2008: scleroderma-associated antibodies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2009-11: consistency testing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2012: </a:t>
            </a:r>
            <a:r>
              <a:rPr lang="en-US" sz="1050" b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cytoplasmatic</a:t>
            </a: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ANA patterns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2013: anti-dsDNA antibodies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2018: myositis autoantibodies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2014-2018: tentative reference reagents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2F988-1B26-9D49-BF76-351F2094BEAA}"/>
              </a:ext>
            </a:extLst>
          </p:cNvPr>
          <p:cNvSpPr txBox="1"/>
          <p:nvPr/>
        </p:nvSpPr>
        <p:spPr>
          <a:xfrm>
            <a:off x="3458444" y="3162045"/>
            <a:ext cx="3051414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Tested tentative reference reagents: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2014: anti-dsDNA (now publicly available WHO standard, NIBSC 15/174)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2015: ACPA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2016: anti-PR3 (standard available from the EU Science Hub, ERM-DA483/IFCC)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2016: anti-MPO (standard available from the EU Science Hub, ERM-DA476/IFCC)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2016: IgG anti-</a:t>
            </a:r>
            <a:r>
              <a:rPr lang="en-US" sz="1050" b="0" dirty="0">
                <a:solidFill>
                  <a:schemeClr val="tx1"/>
                </a:solidFill>
                <a:latin typeface="Symbol" pitchFamily="2" charset="2"/>
                <a:ea typeface="+mn-ea"/>
                <a:cs typeface="Arial" panose="020B0604020202020204" pitchFamily="34" charset="0"/>
              </a:rPr>
              <a:t>b</a:t>
            </a: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2GP1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2017: anti-GBM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2018: anti-DFS70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1070B72-3B8D-4247-BFA3-0BBC7D2AD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879" y="4125769"/>
            <a:ext cx="2035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The ECFSG Steering committee</a:t>
            </a:r>
            <a:r>
              <a:rPr lang="en-US" altLang="sv-SE" sz="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altLang="sv-SE" sz="800" b="0" dirty="0">
                <a:latin typeface="Arial" panose="020B0604020202020204" pitchFamily="34" charset="0"/>
                <a:cs typeface="Arial" panose="020B0604020202020204" pitchFamily="34" charset="0"/>
              </a:rPr>
              <a:t>Johan Rönnelid, Uppsala, Sweden (chairman; </a:t>
            </a:r>
            <a:r>
              <a:rPr lang="en-US" altLang="sv-SE" sz="800" b="0" dirty="0" err="1">
                <a:latin typeface="Arial" panose="020B0604020202020204" pitchFamily="34" charset="0"/>
                <a:cs typeface="Arial" panose="020B0604020202020204" pitchFamily="34" charset="0"/>
              </a:rPr>
              <a:t>johan.ronnelid@igp.uu.se</a:t>
            </a:r>
            <a:r>
              <a:rPr lang="en-US" altLang="sv-SE" sz="8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sv-SE" sz="800" b="0" dirty="0">
                <a:latin typeface="Arial" panose="020B0604020202020204" pitchFamily="34" charset="0"/>
                <a:cs typeface="Arial" panose="020B0604020202020204" pitchFamily="34" charset="0"/>
              </a:rPr>
              <a:t>Charlotte </a:t>
            </a:r>
            <a:r>
              <a:rPr lang="en-US" altLang="sv-SE" sz="800" b="0" dirty="0" err="1">
                <a:latin typeface="Arial" panose="020B0604020202020204" pitchFamily="34" charset="0"/>
                <a:cs typeface="Arial" panose="020B0604020202020204" pitchFamily="34" charset="0"/>
              </a:rPr>
              <a:t>Dahle</a:t>
            </a:r>
            <a:r>
              <a:rPr lang="en-US" altLang="sv-SE" sz="800" b="0" dirty="0">
                <a:latin typeface="Arial" panose="020B0604020202020204" pitchFamily="34" charset="0"/>
                <a:cs typeface="Arial" panose="020B0604020202020204" pitchFamily="34" charset="0"/>
              </a:rPr>
              <a:t>, Linköping, Sweden </a:t>
            </a:r>
          </a:p>
          <a:p>
            <a:pPr>
              <a:spcBef>
                <a:spcPts val="0"/>
              </a:spcBef>
            </a:pPr>
            <a:r>
              <a:rPr lang="en-US" altLang="sv-SE" sz="800" b="0" dirty="0" err="1">
                <a:latin typeface="Arial" panose="020B0604020202020204" pitchFamily="34" charset="0"/>
                <a:cs typeface="Arial" panose="020B0604020202020204" pitchFamily="34" charset="0"/>
              </a:rPr>
              <a:t>Dörte</a:t>
            </a:r>
            <a:r>
              <a:rPr lang="en-US" altLang="sv-SE" sz="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v-SE" sz="800" b="0" dirty="0" err="1">
                <a:latin typeface="Arial" panose="020B0604020202020204" pitchFamily="34" charset="0"/>
                <a:cs typeface="Arial" panose="020B0604020202020204" pitchFamily="34" charset="0"/>
              </a:rPr>
              <a:t>Hamann</a:t>
            </a:r>
            <a:r>
              <a:rPr lang="en-US" altLang="sv-SE" sz="800" b="0" dirty="0">
                <a:latin typeface="Arial" panose="020B0604020202020204" pitchFamily="34" charset="0"/>
                <a:cs typeface="Arial" panose="020B0604020202020204" pitchFamily="34" charset="0"/>
              </a:rPr>
              <a:t>, Amsterdam, Netherlands</a:t>
            </a:r>
          </a:p>
          <a:p>
            <a:pPr>
              <a:spcBef>
                <a:spcPts val="0"/>
              </a:spcBef>
            </a:pPr>
            <a:r>
              <a:rPr lang="en-US" altLang="sv-SE" sz="800" b="0" dirty="0">
                <a:latin typeface="Arial" panose="020B0604020202020204" pitchFamily="34" charset="0"/>
                <a:cs typeface="Arial" panose="020B0604020202020204" pitchFamily="34" charset="0"/>
              </a:rPr>
              <a:t>Eugen Feist, Berlin, Germany</a:t>
            </a:r>
          </a:p>
          <a:p>
            <a:pPr>
              <a:spcBef>
                <a:spcPts val="0"/>
              </a:spcBef>
            </a:pPr>
            <a:r>
              <a:rPr lang="en-US" altLang="sv-SE" sz="800" b="0" dirty="0"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en-US" altLang="sv-SE" sz="800" b="0" dirty="0" err="1">
                <a:latin typeface="Arial" panose="020B0604020202020204" pitchFamily="34" charset="0"/>
                <a:cs typeface="Arial" panose="020B0604020202020204" pitchFamily="34" charset="0"/>
              </a:rPr>
              <a:t>Blüthner</a:t>
            </a:r>
            <a:r>
              <a:rPr lang="en-US" altLang="sv-SE" sz="800" b="0" dirty="0">
                <a:latin typeface="Arial" panose="020B0604020202020204" pitchFamily="34" charset="0"/>
                <a:cs typeface="Arial" panose="020B0604020202020204" pitchFamily="34" charset="0"/>
              </a:rPr>
              <a:t>, Karlsruhe, Germany</a:t>
            </a: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37F84445-F550-1C4B-AD8A-6FBCFA749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09" t="-8128" r="13214" b="19529"/>
          <a:stretch/>
        </p:blipFill>
        <p:spPr bwMode="auto">
          <a:xfrm>
            <a:off x="6952928" y="2630390"/>
            <a:ext cx="1803733" cy="134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6E0F8D73-46A2-5E45-8B98-7AFF05EFF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887" y="1258346"/>
            <a:ext cx="2368454" cy="282547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8660" tIns="204333" rIns="408660" bIns="20433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10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D88F2-AD92-774C-9B23-F8333B167B0D}"/>
              </a:ext>
            </a:extLst>
          </p:cNvPr>
          <p:cNvSpPr txBox="1"/>
          <p:nvPr/>
        </p:nvSpPr>
        <p:spPr>
          <a:xfrm>
            <a:off x="6804679" y="1314363"/>
            <a:ext cx="2231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Anti-DFS70</a:t>
            </a:r>
            <a:r>
              <a:rPr lang="sv-SE" sz="1050" b="0" dirty="0">
                <a:solidFill>
                  <a:schemeClr val="tx1"/>
                </a:solidFill>
              </a:rPr>
              <a:t>, the </a:t>
            </a:r>
            <a:r>
              <a:rPr lang="sv-SE" sz="1050" b="0" dirty="0" err="1">
                <a:solidFill>
                  <a:schemeClr val="tx1"/>
                </a:solidFill>
              </a:rPr>
              <a:t>reference</a:t>
            </a:r>
            <a:r>
              <a:rPr lang="sv-SE" sz="1050" b="0" dirty="0">
                <a:solidFill>
                  <a:schemeClr val="tx1"/>
                </a:solidFill>
              </a:rPr>
              <a:t> </a:t>
            </a:r>
            <a:r>
              <a:rPr lang="sv-SE" sz="1050" b="0" dirty="0" err="1">
                <a:solidFill>
                  <a:schemeClr val="tx1"/>
                </a:solidFill>
              </a:rPr>
              <a:t>reagent</a:t>
            </a:r>
            <a:r>
              <a:rPr lang="sv-SE" sz="1050" b="0" dirty="0">
                <a:solidFill>
                  <a:schemeClr val="tx1"/>
                </a:solidFill>
              </a:rPr>
              <a:t>  </a:t>
            </a:r>
            <a:r>
              <a:rPr lang="sv-SE" sz="1050" b="0" dirty="0" err="1">
                <a:solidFill>
                  <a:schemeClr val="tx1"/>
                </a:solidFill>
              </a:rPr>
              <a:t>investigated</a:t>
            </a:r>
            <a:r>
              <a:rPr lang="sv-SE" sz="1050" b="0" dirty="0">
                <a:solidFill>
                  <a:schemeClr val="tx1"/>
                </a:solidFill>
              </a:rPr>
              <a:t> in 2018, </a:t>
            </a:r>
            <a:r>
              <a:rPr lang="sv-SE" sz="1050" b="0" dirty="0" err="1">
                <a:solidFill>
                  <a:schemeClr val="tx1"/>
                </a:solidFill>
              </a:rPr>
              <a:t>yields</a:t>
            </a:r>
            <a:r>
              <a:rPr lang="sv-SE" sz="1050" b="0" dirty="0">
                <a:solidFill>
                  <a:schemeClr val="tx1"/>
                </a:solidFill>
              </a:rPr>
              <a:t> an ANA </a:t>
            </a:r>
            <a:r>
              <a:rPr lang="sv-SE" sz="1050" b="0" dirty="0" err="1">
                <a:solidFill>
                  <a:schemeClr val="tx1"/>
                </a:solidFill>
              </a:rPr>
              <a:t>pattern</a:t>
            </a:r>
            <a:r>
              <a:rPr lang="sv-SE" sz="1050" b="0" dirty="0">
                <a:solidFill>
                  <a:schemeClr val="tx1"/>
                </a:solidFill>
              </a:rPr>
              <a:t> </a:t>
            </a:r>
            <a:r>
              <a:rPr lang="sv-SE" sz="1050" b="0" dirty="0" err="1">
                <a:solidFill>
                  <a:schemeClr val="tx1"/>
                </a:solidFill>
              </a:rPr>
              <a:t>with</a:t>
            </a:r>
            <a:r>
              <a:rPr lang="sv-SE" sz="1050" b="0" dirty="0">
                <a:solidFill>
                  <a:schemeClr val="tx1"/>
                </a:solidFill>
              </a:rPr>
              <a:t> </a:t>
            </a:r>
            <a:r>
              <a:rPr lang="sv-SE" sz="1050" b="0" dirty="0" err="1">
                <a:solidFill>
                  <a:schemeClr val="tx1"/>
                </a:solidFill>
              </a:rPr>
              <a:t>similarities</a:t>
            </a:r>
            <a:r>
              <a:rPr lang="sv-SE" sz="1050" b="0" dirty="0">
                <a:solidFill>
                  <a:schemeClr val="tx1"/>
                </a:solidFill>
              </a:rPr>
              <a:t> to </a:t>
            </a:r>
            <a:r>
              <a:rPr lang="sv-SE" sz="1050" b="0" dirty="0" err="1">
                <a:solidFill>
                  <a:schemeClr val="tx1"/>
                </a:solidFill>
              </a:rPr>
              <a:t>patterns</a:t>
            </a:r>
            <a:r>
              <a:rPr lang="sv-SE" sz="1050" b="0" dirty="0">
                <a:solidFill>
                  <a:schemeClr val="tx1"/>
                </a:solidFill>
              </a:rPr>
              <a:t> </a:t>
            </a:r>
            <a:r>
              <a:rPr lang="sv-SE" sz="1050" b="0" dirty="0" err="1">
                <a:solidFill>
                  <a:schemeClr val="tx1"/>
                </a:solidFill>
              </a:rPr>
              <a:t>associated</a:t>
            </a:r>
            <a:r>
              <a:rPr lang="sv-SE" sz="1050" b="0" dirty="0">
                <a:solidFill>
                  <a:schemeClr val="tx1"/>
                </a:solidFill>
              </a:rPr>
              <a:t> </a:t>
            </a:r>
            <a:r>
              <a:rPr lang="sv-SE" sz="1050" b="0" dirty="0" err="1">
                <a:solidFill>
                  <a:schemeClr val="tx1"/>
                </a:solidFill>
              </a:rPr>
              <a:t>with</a:t>
            </a:r>
            <a:r>
              <a:rPr lang="sv-SE" sz="1050" b="0" dirty="0">
                <a:solidFill>
                  <a:schemeClr val="tx1"/>
                </a:solidFill>
              </a:rPr>
              <a:t> </a:t>
            </a:r>
            <a:r>
              <a:rPr lang="sv-SE" sz="1050" b="0" dirty="0" err="1">
                <a:solidFill>
                  <a:schemeClr val="tx1"/>
                </a:solidFill>
              </a:rPr>
              <a:t>rheumatic</a:t>
            </a:r>
            <a:r>
              <a:rPr lang="sv-SE" sz="1050" b="0" dirty="0">
                <a:solidFill>
                  <a:schemeClr val="tx1"/>
                </a:solidFill>
              </a:rPr>
              <a:t> </a:t>
            </a:r>
            <a:r>
              <a:rPr lang="sv-SE" sz="1050" b="0" dirty="0" err="1">
                <a:solidFill>
                  <a:schemeClr val="tx1"/>
                </a:solidFill>
              </a:rPr>
              <a:t>diseases</a:t>
            </a:r>
            <a:r>
              <a:rPr lang="sv-SE" sz="1050" b="0" dirty="0">
                <a:solidFill>
                  <a:schemeClr val="tx1"/>
                </a:solidFill>
              </a:rPr>
              <a:t>. Anti-DFS70 has </a:t>
            </a:r>
            <a:r>
              <a:rPr lang="sv-SE" sz="1050" b="0" dirty="0" err="1">
                <a:solidFill>
                  <a:schemeClr val="tx1"/>
                </a:solidFill>
              </a:rPr>
              <a:t>however</a:t>
            </a:r>
            <a:r>
              <a:rPr lang="sv-SE" sz="1050" b="0" dirty="0">
                <a:solidFill>
                  <a:schemeClr val="tx1"/>
                </a:solidFill>
              </a:rPr>
              <a:t> no association to </a:t>
            </a:r>
            <a:r>
              <a:rPr lang="sv-SE" sz="1050" b="0" dirty="0" err="1">
                <a:solidFill>
                  <a:schemeClr val="tx1"/>
                </a:solidFill>
              </a:rPr>
              <a:t>disease</a:t>
            </a:r>
            <a:r>
              <a:rPr lang="sv-SE" sz="1050" b="0" dirty="0">
                <a:solidFill>
                  <a:schemeClr val="tx1"/>
                </a:solidFill>
              </a:rPr>
              <a:t>. The standard </a:t>
            </a:r>
            <a:r>
              <a:rPr lang="sv-SE" sz="1050" b="0" dirty="0" err="1">
                <a:solidFill>
                  <a:schemeClr val="tx1"/>
                </a:solidFill>
              </a:rPr>
              <a:t>will</a:t>
            </a:r>
            <a:r>
              <a:rPr lang="sv-SE" sz="1050" b="0" dirty="0">
                <a:solidFill>
                  <a:schemeClr val="tx1"/>
                </a:solidFill>
              </a:rPr>
              <a:t> </a:t>
            </a:r>
            <a:r>
              <a:rPr lang="sv-SE" sz="1050" b="0" dirty="0" err="1">
                <a:solidFill>
                  <a:schemeClr val="tx1"/>
                </a:solidFill>
              </a:rPr>
              <a:t>soon</a:t>
            </a:r>
            <a:r>
              <a:rPr lang="sv-SE" sz="1050" b="0" dirty="0">
                <a:solidFill>
                  <a:schemeClr val="tx1"/>
                </a:solidFill>
              </a:rPr>
              <a:t> be </a:t>
            </a:r>
            <a:r>
              <a:rPr lang="sv-SE" sz="1050" b="0" dirty="0" err="1">
                <a:solidFill>
                  <a:schemeClr val="tx1"/>
                </a:solidFill>
              </a:rPr>
              <a:t>available</a:t>
            </a:r>
            <a:endParaRPr lang="sv-SE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47141"/>
      </p:ext>
    </p:extLst>
  </p:cSld>
  <p:clrMapOvr>
    <a:masterClrMapping/>
  </p:clrMapOvr>
</p:sld>
</file>

<file path=ppt/theme/theme1.xml><?xml version="1.0" encoding="utf-8"?>
<a:theme xmlns:a="http://schemas.openxmlformats.org/drawingml/2006/main" name="PPT EULAR presentation_10_9_II">
  <a:themeElements>
    <a:clrScheme name="1_plantilla presentac VidaCaixa Previsión Social castellan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lantilla presentac VidaCaixa Previsión Social castellano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lantilla presentac VidaCaixa Previsión Social castella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̈sentation1" id="{D5E0083F-1FE0-3848-9D8D-6215CE0C1802}" vid="{762AC171-07D6-A641-BC93-0D535B0DE7A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1" id="{D5E0083F-1FE0-3848-9D8D-6215CE0C1802}" vid="{F24D0EF6-789F-EE41-9837-D4A85BF49227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A657DCF3FBB4E8FBE0E2468B8B113" ma:contentTypeVersion="10" ma:contentTypeDescription="Create a new document." ma:contentTypeScope="" ma:versionID="827d9bd3247e31a92005724f03b4d151">
  <xsd:schema xmlns:xsd="http://www.w3.org/2001/XMLSchema" xmlns:xs="http://www.w3.org/2001/XMLSchema" xmlns:p="http://schemas.microsoft.com/office/2006/metadata/properties" xmlns:ns2="1fe62f42-115c-4e23-b11d-d52080b3ae5f" xmlns:ns3="5c339dfd-a95f-4f81-844c-7253b04fe2d8" targetNamespace="http://schemas.microsoft.com/office/2006/metadata/properties" ma:root="true" ma:fieldsID="9aaa685f49172462c2c91bbf7b4f38d7" ns2:_="" ns3:_="">
    <xsd:import namespace="1fe62f42-115c-4e23-b11d-d52080b3ae5f"/>
    <xsd:import namespace="5c339dfd-a95f-4f81-844c-7253b04fe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e62f42-115c-4e23-b11d-d52080b3a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39dfd-a95f-4f81-844c-7253b04fe2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E599A8-5B5E-42B1-9FBC-734469B611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05C1F4-F25E-486F-9E89-BE2AA90AD9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AB18C7-7326-48E2-9889-CB4DED4B64EC}"/>
</file>

<file path=docProps/app.xml><?xml version="1.0" encoding="utf-8"?>
<Properties xmlns="http://schemas.openxmlformats.org/officeDocument/2006/extended-properties" xmlns:vt="http://schemas.openxmlformats.org/officeDocument/2006/docPropsVTypes">
  <Template>PP_Vorlage_EULAR_16_9_np</Template>
  <TotalTime>0</TotalTime>
  <Words>355</Words>
  <Application>Microsoft Macintosh PowerPoint</Application>
  <PresentationFormat>On-screen Show (16:9)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Symbol</vt:lpstr>
      <vt:lpstr>Times</vt:lpstr>
      <vt:lpstr>Wingdings</vt:lpstr>
      <vt:lpstr>PPT EULAR presentation_10_9_II</vt:lpstr>
      <vt:lpstr>Custom Design</vt:lpstr>
      <vt:lpstr>THE EUROPEAN CONSENSUS FINDING STUDY GROUP ON AUTOANTIBODIES (ECFSG) THE EULAR AUTOANTIBODY STUDY GROUP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2018-02-02T16:37:26Z</dcterms:created>
  <dcterms:modified xsi:type="dcterms:W3CDTF">2019-02-22T16:15:18Z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0x010100408A657DCF3FBB4E8FBE0E2468B8B113</vt:lpwstr>
  </property>
  <property fmtid="{D5CDD505-2E9C-101B-9397-08002B2CF9AE}" pid="3" name="Order">
    <vt:r8>221200</vt:r8>
  </property>
</Properties>
</file>