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5" r:id="rId4"/>
    <p:sldMasterId id="2147483888" r:id="rId5"/>
  </p:sldMasterIdLst>
  <p:notesMasterIdLst>
    <p:notesMasterId r:id="rId7"/>
  </p:notesMasterIdLst>
  <p:handoutMasterIdLst>
    <p:handoutMasterId r:id="rId8"/>
  </p:handoutMasterIdLst>
  <p:sldIdLst>
    <p:sldId id="278" r:id="rId6"/>
  </p:sldIdLst>
  <p:sldSz cx="9144000" cy="5143500" type="screen16x9"/>
  <p:notesSz cx="6797675" cy="9926638"/>
  <p:defaultTextStyle>
    <a:defPPr>
      <a:defRPr lang="es-ES_tradnl"/>
    </a:defPPr>
    <a:lvl1pPr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400" b="1" kern="1200">
        <a:solidFill>
          <a:schemeClr val="bg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7" userDrawn="1">
          <p15:clr>
            <a:srgbClr val="A4A3A4"/>
          </p15:clr>
        </p15:guide>
        <p15:guide id="2" pos="5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B9"/>
    <a:srgbClr val="063FA9"/>
    <a:srgbClr val="0057A3"/>
    <a:srgbClr val="003FA8"/>
    <a:srgbClr val="1986CE"/>
    <a:srgbClr val="000000"/>
    <a:srgbClr val="F8F8F8"/>
    <a:srgbClr val="CECFCF"/>
    <a:srgbClr val="F6BFB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44" autoAdjust="0"/>
  </p:normalViewPr>
  <p:slideViewPr>
    <p:cSldViewPr snapToGrid="0">
      <p:cViewPr>
        <p:scale>
          <a:sx n="106" d="100"/>
          <a:sy n="106" d="100"/>
        </p:scale>
        <p:origin x="-276" y="-18"/>
      </p:cViewPr>
      <p:guideLst>
        <p:guide orient="horz" pos="577"/>
        <p:guide pos="5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043" y="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985E38B0-27C5-3F47-9942-78CA6AAD1B0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80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163"/>
            <a:ext cx="29448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 sz="13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777C8E66-A4CA-3644-85C9-53BE1798D601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463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2987799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FA8"/>
                </a:solidFill>
              </a:defRPr>
            </a:lvl1pPr>
          </a:lstStyle>
          <a:p>
            <a:fld id="{CC6E1000-1FBE-7344-AEE7-008587FEC10F}" type="datetime1">
              <a:rPr lang="en-GB" noProof="0" smtClean="0"/>
              <a:pPr/>
              <a:t>07/05/2019</a:t>
            </a:fld>
            <a:endParaRPr lang="en-GB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FA8"/>
                </a:solidFill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28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29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Calibri" charset="0"/>
                <a:cs typeface="Calibri" charset="0"/>
              </a:defRPr>
            </a:lvl1pPr>
            <a:lvl2pPr>
              <a:defRPr>
                <a:latin typeface="+mn-lt"/>
                <a:ea typeface="Calibri" charset="0"/>
                <a:cs typeface="Calibri" charset="0"/>
              </a:defRPr>
            </a:lvl2pPr>
            <a:lvl3pPr>
              <a:defRPr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  <a:ea typeface="Calibri" charset="0"/>
                <a:cs typeface="Calibri" charset="0"/>
              </a:defRPr>
            </a:lvl4pPr>
            <a:lvl5pPr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E524-6FE6-B841-BC5B-7FED58B7B92D}" type="datetimeFigureOut">
              <a:rPr lang="nb-NO" smtClean="0"/>
              <a:pPr/>
              <a:t>07.05.2019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27B6-DB55-5940-B00C-6178EA7D194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793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44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hutterstock_325069670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9144001" cy="5143500"/>
          </a:xfrm>
          <a:prstGeom prst="rect">
            <a:avLst/>
          </a:prstGeom>
          <a:ln>
            <a:noFill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24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25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hutterstock_11489140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b="24869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13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4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2" descr="shutterstock_2987799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14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5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shutterstock_2277422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9" y="2879644"/>
            <a:ext cx="4353563" cy="1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grpSp>
        <p:nvGrpSpPr>
          <p:cNvPr id="13" name="Agrupar 16"/>
          <p:cNvGrpSpPr/>
          <p:nvPr userDrawn="1"/>
        </p:nvGrpSpPr>
        <p:grpSpPr>
          <a:xfrm>
            <a:off x="641250" y="2691482"/>
            <a:ext cx="1400770" cy="211662"/>
            <a:chOff x="348640" y="2182281"/>
            <a:chExt cx="1400770" cy="211662"/>
          </a:xfrm>
        </p:grpSpPr>
        <p:sp>
          <p:nvSpPr>
            <p:cNvPr id="14" name="Elipse 17"/>
            <p:cNvSpPr/>
            <p:nvPr userDrawn="1"/>
          </p:nvSpPr>
          <p:spPr bwMode="auto">
            <a:xfrm>
              <a:off x="348640" y="2182281"/>
              <a:ext cx="211662" cy="211662"/>
            </a:xfrm>
            <a:prstGeom prst="ellipse">
              <a:avLst/>
            </a:prstGeom>
            <a:solidFill>
              <a:srgbClr val="063FA9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ipse 18"/>
            <p:cNvSpPr/>
            <p:nvPr userDrawn="1"/>
          </p:nvSpPr>
          <p:spPr bwMode="auto">
            <a:xfrm>
              <a:off x="645917" y="2182281"/>
              <a:ext cx="211662" cy="211662"/>
            </a:xfrm>
            <a:prstGeom prst="ellipse">
              <a:avLst/>
            </a:prstGeom>
            <a:solidFill>
              <a:srgbClr val="063FA9">
                <a:alpha val="8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ipse 19"/>
            <p:cNvSpPr/>
            <p:nvPr userDrawn="1"/>
          </p:nvSpPr>
          <p:spPr bwMode="auto">
            <a:xfrm>
              <a:off x="943194" y="2182281"/>
              <a:ext cx="211662" cy="211662"/>
            </a:xfrm>
            <a:prstGeom prst="ellipse">
              <a:avLst/>
            </a:prstGeom>
            <a:solidFill>
              <a:srgbClr val="063FA9">
                <a:alpha val="61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ipse 20"/>
            <p:cNvSpPr/>
            <p:nvPr userDrawn="1"/>
          </p:nvSpPr>
          <p:spPr bwMode="auto">
            <a:xfrm>
              <a:off x="1240471" y="2182281"/>
              <a:ext cx="211662" cy="211662"/>
            </a:xfrm>
            <a:prstGeom prst="ellipse">
              <a:avLst/>
            </a:prstGeom>
            <a:solidFill>
              <a:srgbClr val="063FA9">
                <a:alpha val="3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ipse 21"/>
            <p:cNvSpPr/>
            <p:nvPr userDrawn="1"/>
          </p:nvSpPr>
          <p:spPr bwMode="auto">
            <a:xfrm>
              <a:off x="1537748" y="2182281"/>
              <a:ext cx="211662" cy="211662"/>
            </a:xfrm>
            <a:prstGeom prst="ellipse">
              <a:avLst/>
            </a:prstGeom>
            <a:solidFill>
              <a:srgbClr val="063FA9">
                <a:alpha val="10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0" name="Imagen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" y="421360"/>
            <a:ext cx="3124835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1" y="1568789"/>
            <a:ext cx="8334171" cy="30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928" y="974049"/>
            <a:ext cx="8334172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BA3F73F8-1884-0E40-983C-CDED2351A66E}" type="datetime1">
              <a:rPr lang="en-GB" noProof="0" smtClean="0"/>
              <a:pPr/>
              <a:t>07/05/2019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661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hutterstock_250115626.jpg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29639" r="153" b="13925"/>
          <a:stretch/>
        </p:blipFill>
        <p:spPr>
          <a:xfrm>
            <a:off x="466929" y="1548000"/>
            <a:ext cx="8333999" cy="31284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6931" y="974049"/>
            <a:ext cx="8334171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9C169FB8-1BE0-E845-9C2A-AF36E4CC9869}" type="datetime1">
              <a:rPr lang="en-GB" noProof="0" smtClean="0"/>
              <a:pPr/>
              <a:t>07/05/2019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98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Conten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2" y="1568789"/>
            <a:ext cx="3844721" cy="30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6929" y="974049"/>
            <a:ext cx="3838372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6" name="Imagen 5" descr="shutterstock_25011562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5090" r="496" b="1443"/>
          <a:stretch/>
        </p:blipFill>
        <p:spPr>
          <a:xfrm>
            <a:off x="4608000" y="1081096"/>
            <a:ext cx="4194000" cy="35964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409C76EE-2EB6-5A47-8F28-5B769792FE36}" type="datetime1">
              <a:rPr lang="en-GB" noProof="0" smtClean="0"/>
              <a:pPr/>
              <a:t>07/05/2019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12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6932" y="1568789"/>
            <a:ext cx="8334171" cy="11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>
              <a:spcAft>
                <a:spcPts val="1200"/>
              </a:spcAft>
              <a:buClr>
                <a:srgbClr val="003FA8"/>
              </a:buClr>
              <a:buFont typeface="Arial"/>
              <a:buChar char="•"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6931" y="974049"/>
            <a:ext cx="8334171" cy="475909"/>
          </a:xfrm>
          <a:prstGeom prst="rect">
            <a:avLst/>
          </a:prstGeom>
        </p:spPr>
        <p:txBody>
          <a:bodyPr lIns="36000"/>
          <a:lstStyle>
            <a:lvl1pPr>
              <a:defRPr sz="2800" b="0">
                <a:solidFill>
                  <a:srgbClr val="0056B9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9B3EE45F-8683-D246-A5F0-93394021D3FB}" type="datetime1">
              <a:rPr lang="en-GB" noProof="0" smtClean="0"/>
              <a:pPr/>
              <a:t>07/05/2019</a:t>
            </a:fld>
            <a:endParaRPr lang="en-GB" noProof="0" dirty="0"/>
          </a:p>
        </p:txBody>
      </p:sp>
      <p:pic>
        <p:nvPicPr>
          <p:cNvPr id="14" name="Imagen 6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3" r="1194" b="13362"/>
          <a:stretch/>
        </p:blipFill>
        <p:spPr>
          <a:xfrm>
            <a:off x="468000" y="2844000"/>
            <a:ext cx="83376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2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7"/>
          <p:cNvSpPr>
            <a:spLocks noChangeArrowheads="1"/>
          </p:cNvSpPr>
          <p:nvPr/>
        </p:nvSpPr>
        <p:spPr bwMode="auto">
          <a:xfrm>
            <a:off x="342903" y="222945"/>
            <a:ext cx="204383" cy="325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 smtClean="0">
              <a:ea typeface="+mn-ea"/>
            </a:endParaRPr>
          </a:p>
        </p:txBody>
      </p:sp>
      <p:sp>
        <p:nvSpPr>
          <p:cNvPr id="1032" name="AutoShape 11"/>
          <p:cNvSpPr>
            <a:spLocks noChangeArrowheads="1"/>
          </p:cNvSpPr>
          <p:nvPr/>
        </p:nvSpPr>
        <p:spPr bwMode="auto">
          <a:xfrm>
            <a:off x="523878" y="212231"/>
            <a:ext cx="204383" cy="32563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 smtClean="0">
              <a:ea typeface="+mn-ea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3" y="2149973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s-ES" altLang="es-ES" sz="1400" smtClean="0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38" y="4859169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US" sz="900" b="0" kern="1200" smtClean="0">
                <a:solidFill>
                  <a:srgbClr val="003FA8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fld id="{F096157D-9D44-4342-AEFF-76ADE352FA4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4859169"/>
            <a:ext cx="1223962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3FA8"/>
                </a:solidFill>
                <a:latin typeface="Arial"/>
                <a:cs typeface="Arial"/>
              </a:defRPr>
            </a:lvl1pPr>
          </a:lstStyle>
          <a:p>
            <a:fld id="{C99BF2F7-53DD-304F-938B-FF02BFE4BA3F}" type="datetime1">
              <a:rPr lang="en-GB" noProof="0" smtClean="0"/>
              <a:pPr/>
              <a:t>07/05/2019</a:t>
            </a:fld>
            <a:endParaRPr lang="en-GB" noProof="0" dirty="0"/>
          </a:p>
        </p:txBody>
      </p:sp>
      <p:pic>
        <p:nvPicPr>
          <p:cNvPr id="14" name="Imagen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37" y="212725"/>
            <a:ext cx="1214271" cy="701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53" r:id="rId2"/>
    <p:sldLayoutId id="2147483858" r:id="rId3"/>
    <p:sldLayoutId id="2147483859" r:id="rId4"/>
    <p:sldLayoutId id="2147483860" r:id="rId5"/>
    <p:sldLayoutId id="2147483857" r:id="rId6"/>
    <p:sldLayoutId id="2147483861" r:id="rId7"/>
    <p:sldLayoutId id="2147483862" r:id="rId8"/>
    <p:sldLayoutId id="2147483863" r:id="rId9"/>
    <p:sldLayoutId id="2147483890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 i="0">
          <a:solidFill>
            <a:srgbClr val="058AD4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  <a:ea typeface="ＭＳ Ｐゴシック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1400" b="1" i="1">
          <a:solidFill>
            <a:srgbClr val="058AD4"/>
          </a:solidFill>
          <a:latin typeface="Arial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0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" charset="0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27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35467" y="33751"/>
            <a:ext cx="7340600" cy="994172"/>
          </a:xfrm>
        </p:spPr>
        <p:txBody>
          <a:bodyPr>
            <a:noAutofit/>
          </a:bodyPr>
          <a:lstStyle/>
          <a:p>
            <a:r>
              <a:rPr lang="nb-NO" sz="2800" b="0" dirty="0">
                <a:solidFill>
                  <a:schemeClr val="tx1"/>
                </a:solidFill>
              </a:rPr>
              <a:t>EULAR </a:t>
            </a:r>
            <a:r>
              <a:rPr lang="nb-NO" sz="2800" b="0" dirty="0" err="1">
                <a:solidFill>
                  <a:schemeClr val="tx1"/>
                </a:solidFill>
              </a:rPr>
              <a:t>Physical</a:t>
            </a:r>
            <a:r>
              <a:rPr lang="nb-NO" sz="2800" b="0" dirty="0">
                <a:solidFill>
                  <a:schemeClr val="tx1"/>
                </a:solidFill>
              </a:rPr>
              <a:t> Activity &amp; </a:t>
            </a:r>
            <a:r>
              <a:rPr lang="nb-NO" sz="2800" b="0" dirty="0" err="1">
                <a:solidFill>
                  <a:schemeClr val="tx1"/>
                </a:solidFill>
              </a:rPr>
              <a:t>Exercise</a:t>
            </a:r>
            <a:r>
              <a:rPr lang="nb-NO" sz="2800" b="0" dirty="0">
                <a:solidFill>
                  <a:schemeClr val="tx1"/>
                </a:solidFill>
              </a:rPr>
              <a:t> </a:t>
            </a:r>
            <a:r>
              <a:rPr lang="nb-NO" sz="2800" b="0" dirty="0" err="1">
                <a:solidFill>
                  <a:schemeClr val="tx1"/>
                </a:solidFill>
              </a:rPr>
              <a:t>Therapy</a:t>
            </a:r>
            <a:r>
              <a:rPr lang="nb-NO" sz="2800" b="0" dirty="0">
                <a:solidFill>
                  <a:schemeClr val="tx1"/>
                </a:solidFill>
              </a:rPr>
              <a:t> </a:t>
            </a:r>
            <a:r>
              <a:rPr lang="nb-NO" sz="2800" b="0" dirty="0" err="1">
                <a:solidFill>
                  <a:schemeClr val="tx1"/>
                </a:solidFill>
              </a:rPr>
              <a:t>Study</a:t>
            </a:r>
            <a:r>
              <a:rPr lang="nb-NO" sz="2800" b="0" dirty="0">
                <a:solidFill>
                  <a:schemeClr val="tx1"/>
                </a:solidFill>
              </a:rPr>
              <a:t> Group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489200" y="2517268"/>
            <a:ext cx="216923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What we </a:t>
            </a:r>
            <a:r>
              <a:rPr lang="en-US" sz="1050" dirty="0" smtClean="0">
                <a:solidFill>
                  <a:schemeClr val="tx1"/>
                </a:solidFill>
              </a:rPr>
              <a:t>do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  <a:p>
            <a:pPr marL="214313" indent="-214313">
              <a:buFont typeface="Arial"/>
              <a:buChar char="•"/>
            </a:pPr>
            <a:r>
              <a:rPr lang="en-US" sz="1050" b="0" dirty="0">
                <a:solidFill>
                  <a:schemeClr val="tx1"/>
                </a:solidFill>
              </a:rPr>
              <a:t>Work systematically for high quality  assessments, recommendations and implementation of Physical Activity and Exercise Therapy for people with Rheumatic and Musculoskeletal Diseases</a:t>
            </a:r>
          </a:p>
          <a:p>
            <a:pPr marL="214313" indent="-214313">
              <a:buFont typeface="Arial"/>
              <a:buChar char="•"/>
            </a:pPr>
            <a:r>
              <a:rPr lang="en-US" sz="1050" b="0" dirty="0" smtClean="0">
                <a:solidFill>
                  <a:schemeClr val="tx1"/>
                </a:solidFill>
              </a:rPr>
              <a:t>Facilitate</a:t>
            </a:r>
            <a:r>
              <a:rPr lang="en-US" sz="1050" b="0" dirty="0">
                <a:solidFill>
                  <a:schemeClr val="tx1"/>
                </a:solidFill>
              </a:rPr>
              <a:t>, support and initiate clinical development, research projects, assessments and session proposals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3030" y="1048313"/>
            <a:ext cx="181004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50" dirty="0" err="1" smtClean="0">
                <a:solidFill>
                  <a:schemeClr val="tx1"/>
                </a:solidFill>
              </a:rPr>
              <a:t>Achievements</a:t>
            </a:r>
            <a:endParaRPr lang="de-CH" sz="105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50" b="0" dirty="0">
                <a:solidFill>
                  <a:schemeClr val="tx1"/>
                </a:solidFill>
              </a:rPr>
              <a:t>Session «</a:t>
            </a:r>
            <a:r>
              <a:rPr lang="de-CH" sz="1050" b="0" dirty="0" err="1">
                <a:solidFill>
                  <a:schemeClr val="tx1"/>
                </a:solidFill>
              </a:rPr>
              <a:t>Exercise</a:t>
            </a:r>
            <a:r>
              <a:rPr lang="de-CH" sz="1050" b="0" dirty="0">
                <a:solidFill>
                  <a:schemeClr val="tx1"/>
                </a:solidFill>
              </a:rPr>
              <a:t>- </a:t>
            </a:r>
            <a:r>
              <a:rPr lang="de-CH" sz="1050" b="0" dirty="0" err="1">
                <a:solidFill>
                  <a:schemeClr val="tx1"/>
                </a:solidFill>
              </a:rPr>
              <a:t>more</a:t>
            </a:r>
            <a:r>
              <a:rPr lang="de-CH" sz="1050" b="0" dirty="0">
                <a:solidFill>
                  <a:schemeClr val="tx1"/>
                </a:solidFill>
              </a:rPr>
              <a:t> </a:t>
            </a:r>
            <a:r>
              <a:rPr lang="de-CH" sz="1050" b="0" dirty="0" err="1">
                <a:solidFill>
                  <a:schemeClr val="tx1"/>
                </a:solidFill>
              </a:rPr>
              <a:t>than</a:t>
            </a:r>
            <a:r>
              <a:rPr lang="de-CH" sz="1050" b="0" dirty="0">
                <a:solidFill>
                  <a:schemeClr val="tx1"/>
                </a:solidFill>
              </a:rPr>
              <a:t> a </a:t>
            </a:r>
            <a:r>
              <a:rPr lang="de-CH" sz="1050" b="0" dirty="0" err="1">
                <a:solidFill>
                  <a:schemeClr val="tx1"/>
                </a:solidFill>
              </a:rPr>
              <a:t>wonderdrug</a:t>
            </a:r>
            <a:r>
              <a:rPr lang="de-CH" sz="1050" b="0" dirty="0">
                <a:solidFill>
                  <a:schemeClr val="tx1"/>
                </a:solidFill>
              </a:rPr>
              <a:t>» at </a:t>
            </a:r>
            <a:r>
              <a:rPr lang="de-CH" sz="1050" b="0" dirty="0" err="1">
                <a:solidFill>
                  <a:schemeClr val="tx1"/>
                </a:solidFill>
              </a:rPr>
              <a:t>the</a:t>
            </a:r>
            <a:r>
              <a:rPr lang="de-CH" sz="1050" b="0" dirty="0">
                <a:solidFill>
                  <a:schemeClr val="tx1"/>
                </a:solidFill>
              </a:rPr>
              <a:t> EULAR </a:t>
            </a:r>
            <a:r>
              <a:rPr lang="de-CH" sz="1050" b="0" dirty="0" err="1">
                <a:solidFill>
                  <a:schemeClr val="tx1"/>
                </a:solidFill>
              </a:rPr>
              <a:t>congress</a:t>
            </a:r>
            <a:r>
              <a:rPr lang="de-CH" sz="1050" b="0" dirty="0">
                <a:solidFill>
                  <a:schemeClr val="tx1"/>
                </a:solidFill>
              </a:rPr>
              <a:t> in Madrid</a:t>
            </a:r>
          </a:p>
          <a:p>
            <a:r>
              <a:rPr lang="de-CH" sz="1050" dirty="0">
                <a:solidFill>
                  <a:schemeClr val="tx1"/>
                </a:solidFill>
              </a:rPr>
              <a:t>Publications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chemeClr val="tx1"/>
                </a:solidFill>
              </a:rPr>
              <a:t>“Effects of exercise and physical activity promotion: meta-analysis informing the 2018 EULAR recommendations for physical activity in people with RA, </a:t>
            </a:r>
            <a:r>
              <a:rPr lang="en-US" sz="1050" b="0" dirty="0" err="1">
                <a:solidFill>
                  <a:schemeClr val="tx1"/>
                </a:solidFill>
              </a:rPr>
              <a:t>SpA</a:t>
            </a:r>
            <a:r>
              <a:rPr lang="en-US" sz="1050" b="0" dirty="0">
                <a:solidFill>
                  <a:schemeClr val="tx1"/>
                </a:solidFill>
              </a:rPr>
              <a:t> and hip/knee osteoarthritis”                 </a:t>
            </a:r>
            <a:r>
              <a:rPr lang="en-US" sz="1050" b="0" i="1" dirty="0">
                <a:solidFill>
                  <a:schemeClr val="tx1"/>
                </a:solidFill>
              </a:rPr>
              <a:t>(Rausch </a:t>
            </a:r>
            <a:r>
              <a:rPr lang="en-US" sz="1050" b="0" i="1" dirty="0" err="1">
                <a:solidFill>
                  <a:schemeClr val="tx1"/>
                </a:solidFill>
              </a:rPr>
              <a:t>Osthoff</a:t>
            </a:r>
            <a:r>
              <a:rPr lang="en-US" sz="1050" b="0" i="1" dirty="0">
                <a:solidFill>
                  <a:schemeClr val="tx1"/>
                </a:solidFill>
              </a:rPr>
              <a:t>  et al, 2018</a:t>
            </a:r>
            <a:r>
              <a:rPr lang="en-US" sz="1050" b="0" i="1" dirty="0" smtClean="0">
                <a:solidFill>
                  <a:schemeClr val="tx1"/>
                </a:solidFill>
              </a:rPr>
              <a:t>) </a:t>
            </a:r>
          </a:p>
          <a:p>
            <a:endParaRPr lang="de-CH" sz="1050" b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51038" y="2517268"/>
            <a:ext cx="1856867" cy="340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Who we </a:t>
            </a:r>
            <a:r>
              <a:rPr lang="en-US" sz="1050" dirty="0" smtClean="0">
                <a:solidFill>
                  <a:schemeClr val="tx1"/>
                </a:solidFill>
              </a:rPr>
              <a:t>are</a:t>
            </a:r>
            <a:endParaRPr lang="en-US" sz="1050" dirty="0">
              <a:solidFill>
                <a:schemeClr val="tx1"/>
              </a:solidFill>
              <a:latin typeface="+mn-lt"/>
            </a:endParaRPr>
          </a:p>
          <a:p>
            <a:pPr marL="214313" indent="-214313">
              <a:buFont typeface="Arial"/>
              <a:buChar char="•"/>
            </a:pPr>
            <a:r>
              <a:rPr lang="en-US" sz="1050" b="0" dirty="0">
                <a:solidFill>
                  <a:schemeClr val="tx1"/>
                </a:solidFill>
                <a:latin typeface="+mn-lt"/>
              </a:rPr>
              <a:t>Multidisciplinary research group </a:t>
            </a:r>
            <a:r>
              <a:rPr lang="en-US" sz="1050" b="0" dirty="0">
                <a:solidFill>
                  <a:schemeClr val="tx1"/>
                </a:solidFill>
              </a:rPr>
              <a:t>with Physical Activity and Exercise Therapy as special interests</a:t>
            </a:r>
          </a:p>
          <a:p>
            <a:pPr marL="214313" indent="-214313">
              <a:buFont typeface="Arial"/>
              <a:buChar char="•"/>
            </a:pPr>
            <a:r>
              <a:rPr lang="en-US" sz="1050" b="0" dirty="0" smtClean="0">
                <a:solidFill>
                  <a:schemeClr val="tx1"/>
                </a:solidFill>
              </a:rPr>
              <a:t>Open </a:t>
            </a:r>
            <a:r>
              <a:rPr lang="en-US" sz="1050" b="0" dirty="0">
                <a:solidFill>
                  <a:schemeClr val="tx1"/>
                </a:solidFill>
              </a:rPr>
              <a:t>to all specialties within the EULAR umbrella and beyond, including </a:t>
            </a:r>
            <a:r>
              <a:rPr lang="en-US" sz="1050" b="0" dirty="0" smtClean="0">
                <a:solidFill>
                  <a:schemeClr val="tx1"/>
                </a:solidFill>
              </a:rPr>
              <a:t>patients</a:t>
            </a:r>
          </a:p>
          <a:p>
            <a:r>
              <a:rPr lang="en-US" sz="1050" dirty="0">
                <a:solidFill>
                  <a:schemeClr val="tx1"/>
                </a:solidFill>
              </a:rPr>
              <a:t>Point of </a:t>
            </a:r>
            <a:r>
              <a:rPr lang="en-US" sz="1050" dirty="0" smtClean="0">
                <a:solidFill>
                  <a:schemeClr val="tx1"/>
                </a:solidFill>
              </a:rPr>
              <a:t>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chemeClr val="tx1"/>
                </a:solidFill>
              </a:rPr>
              <a:t>Rikke Helene </a:t>
            </a:r>
            <a:r>
              <a:rPr lang="en-US" sz="1050" b="0" dirty="0" smtClean="0">
                <a:solidFill>
                  <a:schemeClr val="tx1"/>
                </a:solidFill>
              </a:rPr>
              <a:t>Moe,        Li Alemo Munters </a:t>
            </a:r>
            <a:r>
              <a:rPr lang="en-US" sz="1050" b="0" dirty="0">
                <a:solidFill>
                  <a:schemeClr val="tx1"/>
                </a:solidFill>
              </a:rPr>
              <a:t>rikmoe@gmail.com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chemeClr val="tx1"/>
              </a:solidFill>
            </a:endParaRPr>
          </a:p>
          <a:p>
            <a:endParaRPr lang="en-US" sz="105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7203956" y="1048313"/>
            <a:ext cx="1810043" cy="437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Task Force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 err="1">
                <a:solidFill>
                  <a:schemeClr val="tx1"/>
                </a:solidFill>
              </a:rPr>
              <a:t>IMplementation</a:t>
            </a:r>
            <a:r>
              <a:rPr lang="en-US" sz="1050" b="0" dirty="0">
                <a:solidFill>
                  <a:schemeClr val="tx1"/>
                </a:solidFill>
              </a:rPr>
              <a:t> of Physical Activity into routine Clinical </a:t>
            </a:r>
            <a:r>
              <a:rPr lang="en-US" sz="1050" b="0" dirty="0" err="1" smtClean="0">
                <a:solidFill>
                  <a:schemeClr val="tx1"/>
                </a:solidFill>
              </a:rPr>
              <a:t>pracTice</a:t>
            </a:r>
            <a:r>
              <a:rPr lang="en-US" sz="1050" b="0" dirty="0" smtClean="0">
                <a:solidFill>
                  <a:schemeClr val="tx1"/>
                </a:solidFill>
              </a:rPr>
              <a:t> </a:t>
            </a:r>
            <a:r>
              <a:rPr lang="en-US" sz="1050" b="0" dirty="0">
                <a:solidFill>
                  <a:schemeClr val="tx1"/>
                </a:solidFill>
              </a:rPr>
              <a:t>in Rheumatic Musculoskeletal Disease: The IMPACT-RMD study (leader:      George Metsios)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chemeClr val="tx1"/>
                </a:solidFill>
              </a:rPr>
              <a:t>EULAR PA recommendations                          (leader: Karin </a:t>
            </a:r>
            <a:r>
              <a:rPr lang="en-US" sz="1050" b="0" dirty="0" err="1">
                <a:solidFill>
                  <a:schemeClr val="tx1"/>
                </a:solidFill>
              </a:rPr>
              <a:t>Niederman</a:t>
            </a:r>
            <a:r>
              <a:rPr lang="en-US" sz="1050" b="0" dirty="0">
                <a:solidFill>
                  <a:schemeClr val="tx1"/>
                </a:solidFill>
              </a:rPr>
              <a:t>/ Thea </a:t>
            </a:r>
            <a:r>
              <a:rPr lang="en-US" sz="1050" b="0" dirty="0" err="1">
                <a:solidFill>
                  <a:schemeClr val="tx1"/>
                </a:solidFill>
              </a:rPr>
              <a:t>Vliet</a:t>
            </a:r>
            <a:r>
              <a:rPr lang="en-US" sz="1050" b="0" dirty="0">
                <a:solidFill>
                  <a:schemeClr val="tx1"/>
                </a:solidFill>
              </a:rPr>
              <a:t> </a:t>
            </a:r>
            <a:r>
              <a:rPr lang="en-US" sz="1050" b="0" dirty="0" err="1">
                <a:solidFill>
                  <a:schemeClr val="tx1"/>
                </a:solidFill>
              </a:rPr>
              <a:t>Vlieland</a:t>
            </a:r>
            <a:r>
              <a:rPr lang="en-US" sz="1050" b="0" dirty="0">
                <a:solidFill>
                  <a:schemeClr val="tx1"/>
                </a:solidFill>
              </a:rPr>
              <a:t>) </a:t>
            </a:r>
            <a:endParaRPr lang="de-CH" sz="1050" b="0" dirty="0">
              <a:solidFill>
                <a:schemeClr val="tx1"/>
              </a:solidFill>
            </a:endParaRPr>
          </a:p>
          <a:p>
            <a:r>
              <a:rPr lang="de-CH" sz="1050" dirty="0" smtClean="0">
                <a:solidFill>
                  <a:schemeClr val="tx1"/>
                </a:solidFill>
              </a:rPr>
              <a:t>Find </a:t>
            </a:r>
            <a:r>
              <a:rPr lang="de-CH" sz="1050" dirty="0" err="1">
                <a:solidFill>
                  <a:schemeClr val="tx1"/>
                </a:solidFill>
              </a:rPr>
              <a:t>us</a:t>
            </a:r>
            <a:endParaRPr lang="de-CH" sz="105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050" b="0" dirty="0" smtClean="0">
                <a:solidFill>
                  <a:schemeClr val="tx1"/>
                </a:solidFill>
              </a:rPr>
              <a:t>Study </a:t>
            </a:r>
            <a:r>
              <a:rPr lang="de-CH" sz="1050" b="0" dirty="0" err="1">
                <a:solidFill>
                  <a:schemeClr val="tx1"/>
                </a:solidFill>
              </a:rPr>
              <a:t>group</a:t>
            </a:r>
            <a:r>
              <a:rPr lang="de-CH" sz="1050" b="0" dirty="0">
                <a:solidFill>
                  <a:schemeClr val="tx1"/>
                </a:solidFill>
              </a:rPr>
              <a:t> </a:t>
            </a:r>
            <a:r>
              <a:rPr lang="de-CH" sz="1050" b="0" dirty="0" err="1">
                <a:solidFill>
                  <a:schemeClr val="tx1"/>
                </a:solidFill>
              </a:rPr>
              <a:t>meeting</a:t>
            </a:r>
            <a:r>
              <a:rPr lang="de-CH" sz="1050" b="0" dirty="0">
                <a:solidFill>
                  <a:schemeClr val="tx1"/>
                </a:solidFill>
              </a:rPr>
              <a:t> </a:t>
            </a:r>
            <a:r>
              <a:rPr lang="de-CH" sz="1050" b="0" dirty="0" err="1" smtClean="0">
                <a:solidFill>
                  <a:schemeClr val="tx1"/>
                </a:solidFill>
              </a:rPr>
              <a:t>Friday</a:t>
            </a:r>
            <a:r>
              <a:rPr lang="de-CH" sz="1050" b="0" dirty="0" smtClean="0">
                <a:solidFill>
                  <a:schemeClr val="tx1"/>
                </a:solidFill>
              </a:rPr>
              <a:t> </a:t>
            </a:r>
            <a:r>
              <a:rPr lang="de-CH" sz="1050" b="0" dirty="0">
                <a:solidFill>
                  <a:schemeClr val="tx1"/>
                </a:solidFill>
              </a:rPr>
              <a:t>14.06 at 1700-1800H in </a:t>
            </a:r>
            <a:r>
              <a:rPr lang="de-CH" sz="1050" b="0" dirty="0" err="1">
                <a:solidFill>
                  <a:schemeClr val="tx1"/>
                </a:solidFill>
              </a:rPr>
              <a:t>room</a:t>
            </a:r>
            <a:r>
              <a:rPr lang="de-CH" sz="1050" b="0" dirty="0">
                <a:solidFill>
                  <a:schemeClr val="tx1"/>
                </a:solidFill>
              </a:rPr>
              <a:t> A10.07. Meeting </a:t>
            </a:r>
            <a:r>
              <a:rPr lang="de-CH" sz="1050" b="0" dirty="0" err="1">
                <a:solidFill>
                  <a:schemeClr val="tx1"/>
                </a:solidFill>
              </a:rPr>
              <a:t>theme</a:t>
            </a:r>
            <a:r>
              <a:rPr lang="de-CH" sz="1050" b="0" dirty="0">
                <a:solidFill>
                  <a:schemeClr val="tx1"/>
                </a:solidFill>
              </a:rPr>
              <a:t>: Implementation </a:t>
            </a:r>
            <a:r>
              <a:rPr lang="de-CH" sz="1050" b="0" dirty="0" err="1">
                <a:solidFill>
                  <a:schemeClr val="tx1"/>
                </a:solidFill>
              </a:rPr>
              <a:t>of</a:t>
            </a:r>
            <a:r>
              <a:rPr lang="de-CH" sz="1050" b="0" dirty="0">
                <a:solidFill>
                  <a:schemeClr val="tx1"/>
                </a:solidFill>
              </a:rPr>
              <a:t> </a:t>
            </a:r>
            <a:r>
              <a:rPr lang="de-CH" sz="1050" b="0" dirty="0" err="1">
                <a:solidFill>
                  <a:schemeClr val="tx1"/>
                </a:solidFill>
              </a:rPr>
              <a:t>Physical</a:t>
            </a:r>
            <a:r>
              <a:rPr lang="de-CH" sz="1050" b="0" dirty="0">
                <a:solidFill>
                  <a:schemeClr val="tx1"/>
                </a:solidFill>
              </a:rPr>
              <a:t> </a:t>
            </a:r>
            <a:r>
              <a:rPr lang="de-CH" sz="1050" b="0" dirty="0" err="1">
                <a:solidFill>
                  <a:schemeClr val="tx1"/>
                </a:solidFill>
              </a:rPr>
              <a:t>Activity</a:t>
            </a:r>
            <a:r>
              <a:rPr lang="de-CH" sz="1050" b="0" dirty="0">
                <a:solidFill>
                  <a:schemeClr val="tx1"/>
                </a:solidFill>
              </a:rPr>
              <a:t> &amp; </a:t>
            </a:r>
            <a:r>
              <a:rPr lang="de-CH" sz="1050" b="0" dirty="0" err="1">
                <a:solidFill>
                  <a:schemeClr val="tx1"/>
                </a:solidFill>
              </a:rPr>
              <a:t>Exercise</a:t>
            </a:r>
            <a:r>
              <a:rPr lang="de-CH" sz="1050" b="0" dirty="0">
                <a:solidFill>
                  <a:schemeClr val="tx1"/>
                </a:solidFill>
              </a:rPr>
              <a:t> </a:t>
            </a:r>
            <a:r>
              <a:rPr lang="de-CH" sz="1050" b="0" dirty="0" err="1" smtClean="0">
                <a:solidFill>
                  <a:schemeClr val="tx1"/>
                </a:solidFill>
              </a:rPr>
              <a:t>Therapy</a:t>
            </a:r>
            <a:endParaRPr lang="de-CH" sz="1050" b="0" dirty="0">
              <a:solidFill>
                <a:schemeClr val="tx1"/>
              </a:solidFill>
            </a:endParaRPr>
          </a:p>
          <a:p>
            <a:r>
              <a:rPr lang="en-US" sz="1050" dirty="0" smtClean="0">
                <a:solidFill>
                  <a:schemeClr val="tx1"/>
                </a:solidFill>
              </a:rPr>
              <a:t>	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" y="1025441"/>
            <a:ext cx="2145029" cy="142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00" y="1025441"/>
            <a:ext cx="2166600" cy="1444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35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EULAR presentation_10_9_II">
  <a:themeElements>
    <a:clrScheme name="1_plantilla presentac VidaCaixa Previsión Social castella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lantilla presentac VidaCaixa Previsión Social castellano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lantilla presentac VidaCaixa Previsión Social castella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lantilla presentac VidaCaixa Previsión Social castella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äsentation1" id="{D5E0083F-1FE0-3848-9D8D-6215CE0C1802}" vid="{762AC171-07D6-A641-BC93-0D535B0DE7A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äsentation1" id="{D5E0083F-1FE0-3848-9D8D-6215CE0C1802}" vid="{F24D0EF6-789F-EE41-9837-D4A85BF49227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657DCF3FBB4E8FBE0E2468B8B113" ma:contentTypeVersion="10" ma:contentTypeDescription="Create a new document." ma:contentTypeScope="" ma:versionID="827d9bd3247e31a92005724f03b4d151">
  <xsd:schema xmlns:xsd="http://www.w3.org/2001/XMLSchema" xmlns:xs="http://www.w3.org/2001/XMLSchema" xmlns:p="http://schemas.microsoft.com/office/2006/metadata/properties" xmlns:ns2="1fe62f42-115c-4e23-b11d-d52080b3ae5f" xmlns:ns3="5c339dfd-a95f-4f81-844c-7253b04fe2d8" targetNamespace="http://schemas.microsoft.com/office/2006/metadata/properties" ma:root="true" ma:fieldsID="9aaa685f49172462c2c91bbf7b4f38d7" ns2:_="" ns3:_="">
    <xsd:import namespace="1fe62f42-115c-4e23-b11d-d52080b3ae5f"/>
    <xsd:import namespace="5c339dfd-a95f-4f81-844c-7253b04fe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62f42-115c-4e23-b11d-d52080b3a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39dfd-a95f-4f81-844c-7253b04fe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5C1F4-F25E-486F-9E89-BE2AA90AD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599A8-5B5E-42B1-9FBC-734469B61106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purl.org/dc/elements/1.1/"/>
    <ds:schemaRef ds:uri="ddc01cc4-10a1-4d90-802b-96f75154e41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bd91701-1bc8-486e-8a1b-4f11aa7394fa"/>
  </ds:schemaRefs>
</ds:datastoreItem>
</file>

<file path=customXml/itemProps3.xml><?xml version="1.0" encoding="utf-8"?>
<ds:datastoreItem xmlns:ds="http://schemas.openxmlformats.org/officeDocument/2006/customXml" ds:itemID="{32CB2934-4082-4911-A5F2-33ACA15C28F9}"/>
</file>

<file path=docProps/app.xml><?xml version="1.0" encoding="utf-8"?>
<Properties xmlns="http://schemas.openxmlformats.org/officeDocument/2006/extended-properties" xmlns:vt="http://schemas.openxmlformats.org/officeDocument/2006/docPropsVTypes">
  <Template>PP_Vorlage_EULAR_16_9_np</Template>
  <TotalTime>0</TotalTime>
  <Words>200</Words>
  <Application>Microsoft Office PowerPoint</Application>
  <PresentationFormat>Skjermfremvisning (16:9)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PPT EULAR presentation_10_9_II</vt:lpstr>
      <vt:lpstr>Custom Design</vt:lpstr>
      <vt:lpstr>EULAR Physical Activity &amp; Exercise Therapy Study Group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2018-02-02T16:37:26Z</dcterms:created>
  <dcterms:modified xsi:type="dcterms:W3CDTF">2019-05-07T11:41:03Z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0x010100408A657DCF3FBB4E8FBE0E2468B8B113</vt:lpwstr>
  </property>
  <property fmtid="{D5CDD505-2E9C-101B-9397-08002B2CF9AE}" pid="3" name="Order">
    <vt:r8>221200</vt:r8>
  </property>
</Properties>
</file>