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4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79CC93D-E52E-4D84-901B-11D7331DD495}">
          <p14:sldIdLst/>
        </p14:section>
        <p14:section name="Overview and Objectives" id="{ABA716BF-3A5C-4ADB-94C9-CFEF84EBA240}">
          <p14:sldIdLst>
            <p14:sldId id="261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740000"/>
    <a:srgbClr val="FFB3B3"/>
    <a:srgbClr val="990099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814" autoAdjust="0"/>
    <p:restoredTop sz="95537" autoAdjust="0"/>
  </p:normalViewPr>
  <p:slideViewPr>
    <p:cSldViewPr>
      <p:cViewPr>
        <p:scale>
          <a:sx n="140" d="100"/>
          <a:sy n="140" d="100"/>
        </p:scale>
        <p:origin x="1326" y="12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3144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handoutMaster" Target="handoutMasters/handoutMaster1.xml"/><Relationship Id="rId9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3FDC75-7F73-4A4A-A77C-09AADF00E0EA}" type="datetimeFigureOut">
              <a:rPr lang="en-US" smtClean="0"/>
              <a:pPr/>
              <a:t>5/7/2019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9226BF-1F13-42D3-80DC-373E7ADD1EB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8118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AEF76B-3757-4A0B-AF93-28494465C1DD}" type="datetimeFigureOut">
              <a:rPr lang="en-US" smtClean="0"/>
              <a:pPr/>
              <a:t>5/7/2019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693FD4-8F83-4EF7-AC3F-0DC0388986B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42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2592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5/7/2019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9490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5/7/2019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8542511"/>
      </p:ext>
    </p:extLst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5/7/2019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576130"/>
      </p:ext>
    </p:extLst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8058" y="0"/>
            <a:ext cx="12133943" cy="68797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454400" y="2286001"/>
            <a:ext cx="8240299" cy="1470025"/>
          </a:xfrm>
        </p:spPr>
        <p:txBody>
          <a:bodyPr anchor="t"/>
          <a:lstStyle>
            <a:lvl1pPr algn="r">
              <a:defRPr b="1" cap="small" baseline="0">
                <a:solidFill>
                  <a:srgbClr val="0033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83200" y="4038600"/>
            <a:ext cx="6363371" cy="990600"/>
          </a:xfrm>
        </p:spPr>
        <p:txBody>
          <a:bodyPr>
            <a:normAutofit/>
          </a:bodyPr>
          <a:lstStyle>
            <a:lvl1pPr marL="0" indent="0" algn="r">
              <a:buNone/>
              <a:defRPr sz="2000" b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251"/>
            <a:ext cx="4962157" cy="6858000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9144000" y="5105400"/>
            <a:ext cx="2438400" cy="990600"/>
          </a:xfrm>
        </p:spPr>
        <p:txBody>
          <a:bodyPr>
            <a:normAutofit/>
          </a:bodyPr>
          <a:lstStyle>
            <a:lvl1pPr marL="0" indent="0" algn="ctr">
              <a:buNone/>
              <a:defRPr sz="2000" baseline="0"/>
            </a:lvl1pPr>
          </a:lstStyle>
          <a:p>
            <a:r>
              <a:rPr lang="en-US" dirty="0"/>
              <a:t>Company Logo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8058" y="0"/>
            <a:ext cx="12133943" cy="687977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4684632" y="-4705653"/>
            <a:ext cx="2819400" cy="1223070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0" y="3048000"/>
            <a:ext cx="5791200" cy="1362075"/>
          </a:xfrm>
        </p:spPr>
        <p:txBody>
          <a:bodyPr anchor="b" anchorCtr="0"/>
          <a:lstStyle>
            <a:lvl1pPr algn="l">
              <a:defRPr sz="4000" b="1" cap="small" baseline="0">
                <a:solidFill>
                  <a:srgbClr val="0033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5/7/2019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9042400" y="5334000"/>
            <a:ext cx="2844800" cy="9906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Company Logo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16000" y="269632"/>
            <a:ext cx="10769600" cy="1143000"/>
          </a:xfrm>
        </p:spPr>
        <p:txBody>
          <a:bodyPr anchor="ctr" anchorCtr="0"/>
          <a:lstStyle>
            <a:lvl1pPr algn="l">
              <a:defRPr lang="en-US" dirty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6000" y="1596413"/>
            <a:ext cx="10769600" cy="4297363"/>
          </a:xfrm>
        </p:spPr>
        <p:txBody>
          <a:bodyPr>
            <a:normAutofit/>
          </a:bodyPr>
          <a:lstStyle>
            <a:lvl1pPr>
              <a:defRPr sz="3200">
                <a:latin typeface="+mn-lt"/>
              </a:defRPr>
            </a:lvl1pPr>
            <a:lvl2pPr>
              <a:defRPr sz="2800">
                <a:latin typeface="+mn-lt"/>
              </a:defRPr>
            </a:lvl2pPr>
            <a:lvl3pPr>
              <a:defRPr sz="2400">
                <a:latin typeface="+mn-lt"/>
              </a:defRPr>
            </a:lvl3pPr>
            <a:lvl4pPr>
              <a:defRPr sz="2400">
                <a:latin typeface="+mn-lt"/>
              </a:defRPr>
            </a:lvl4pPr>
            <a:lvl5pPr>
              <a:defRPr sz="240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5/7/2019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40800" y="6356351"/>
            <a:ext cx="2844800" cy="365125"/>
          </a:xfrm>
        </p:spPr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ackground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8058" y="0"/>
            <a:ext cx="12133943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1016000" y="6356351"/>
            <a:ext cx="2844800" cy="365125"/>
          </a:xfrm>
        </p:spPr>
        <p:txBody>
          <a:bodyPr/>
          <a:lstStyle/>
          <a:p>
            <a:fld id="{757B281C-5159-4971-8228-52B9A72E9ED2}" type="datetimeFigureOut">
              <a:rPr lang="en-US" smtClean="0"/>
              <a:pPr/>
              <a:t>5/7/2019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70400" y="6356351"/>
            <a:ext cx="386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40800" y="6356351"/>
            <a:ext cx="2844800" cy="365125"/>
          </a:xfrm>
        </p:spPr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5/7/2019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4876090"/>
      </p:ext>
    </p:extLst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5/7/2019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932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5/7/2019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9822478"/>
      </p:ext>
    </p:extLst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5/7/2019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6790971"/>
      </p:ext>
    </p:extLst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5/7/2019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9445631"/>
      </p:ext>
    </p:extLst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5/7/2019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1057408"/>
      </p:ext>
    </p:extLst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5/7/2019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7145017"/>
      </p:ext>
    </p:extLst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5/7/2019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097514"/>
      </p:ext>
    </p:extLst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rPr lang="en-US" smtClean="0"/>
              <a:pPr/>
              <a:t>5/7/2019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6969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49" r:id="rId12"/>
    <p:sldLayoutId id="2147483651" r:id="rId13"/>
    <p:sldLayoutId id="2147483650" r:id="rId14"/>
    <p:sldLayoutId id="2147483663" r:id="rId15"/>
  </p:sldLayoutIdLst>
  <p:transition spd="slow">
    <p:wipe dir="d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hyperlink" Target="mailto:mwidimi.ndosi@uwe.ac.uk" TargetMode="External"/><Relationship Id="rId5" Type="http://schemas.openxmlformats.org/officeDocument/2006/relationships/hyperlink" Target="mailto:heidi.zangi@diakonsyk.no" TargetMode="External"/><Relationship Id="rId4" Type="http://schemas.openxmlformats.org/officeDocument/2006/relationships/image" Target="../media/image5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 descr="A close up of a map&#10;&#10;Description automatically generated">
            <a:extLst>
              <a:ext uri="{FF2B5EF4-FFF2-40B4-BE49-F238E27FC236}">
                <a16:creationId xmlns:a16="http://schemas.microsoft.com/office/drawing/2014/main" xmlns="" id="{EA3441D1-F640-984E-8430-8D8C9ACF6880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52269" y="1889467"/>
            <a:ext cx="4149312" cy="344309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113841"/>
            <a:ext cx="12149427" cy="102562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accent5">
                    <a:lumMod val="75000"/>
                  </a:schemeClr>
                </a:solidFill>
              </a:rPr>
              <a:t>EULAR Study group on patient education 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41076" y="871238"/>
            <a:ext cx="11908351" cy="6489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>
                <a:solidFill>
                  <a:schemeClr val="accent5">
                    <a:lumMod val="75000"/>
                  </a:schemeClr>
                </a:solidFill>
              </a:rPr>
              <a:t>(EULAR STOPE)</a:t>
            </a:r>
          </a:p>
        </p:txBody>
      </p:sp>
      <p:sp>
        <p:nvSpPr>
          <p:cNvPr id="9" name="Rectangle 8"/>
          <p:cNvSpPr/>
          <p:nvPr/>
        </p:nvSpPr>
        <p:spPr>
          <a:xfrm>
            <a:off x="8077200" y="1866151"/>
            <a:ext cx="3886199" cy="193124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173038" indent="-173038">
              <a:buFont typeface="Arial" panose="020B0604020202020204" pitchFamily="34" charset="0"/>
              <a:buChar char="•"/>
            </a:pPr>
            <a:r>
              <a:rPr lang="en-GB" sz="1500" dirty="0"/>
              <a:t>EULAR HPR grant awarded to disseminate and assess implementation of the recommendations.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en-GB" sz="1500" dirty="0"/>
              <a:t>The translation of recommendations done by </a:t>
            </a:r>
            <a:r>
              <a:rPr lang="en-US" sz="1500" dirty="0"/>
              <a:t>STOPE country champions in 20 countries and patient research partners. 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en-US" sz="1500" dirty="0"/>
              <a:t>A survey of professionals and patients across Europe is underway to report in Winter 2019.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41075" y="1331742"/>
            <a:ext cx="3949925" cy="5344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accent5">
                    <a:lumMod val="75000"/>
                  </a:schemeClr>
                </a:solidFill>
              </a:rPr>
              <a:t>Who we are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077199" y="4495800"/>
            <a:ext cx="3886201" cy="193124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173038" indent="-173038">
              <a:buFont typeface="Arial" panose="020B0604020202020204" pitchFamily="34" charset="0"/>
              <a:buChar char="•"/>
            </a:pPr>
            <a:r>
              <a:rPr lang="en-US" sz="1500" dirty="0"/>
              <a:t>Attend STOPE meeting on the 13</a:t>
            </a:r>
            <a:r>
              <a:rPr lang="en-US" sz="1500" baseline="30000" dirty="0"/>
              <a:t>th</a:t>
            </a:r>
            <a:r>
              <a:rPr lang="en-US" sz="1500" dirty="0"/>
              <a:t> June 2019 at 1800-1900 </a:t>
            </a:r>
            <a:r>
              <a:rPr lang="en-US" sz="1500" dirty="0" err="1"/>
              <a:t>Hrs</a:t>
            </a:r>
            <a:r>
              <a:rPr lang="en-US" sz="1500" dirty="0"/>
              <a:t>, Room S16.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en-US" sz="1500" dirty="0"/>
              <a:t>Join STOPE and support your country champion.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en-US" sz="1500" dirty="0"/>
              <a:t>Disseminate the survey to your network.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en-US" sz="1500" dirty="0"/>
              <a:t>Share your ideas and form a working group.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070025" y="3757097"/>
            <a:ext cx="38862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accent5">
                    <a:lumMod val="75000"/>
                  </a:schemeClr>
                </a:solidFill>
              </a:rPr>
              <a:t>Be involved</a:t>
            </a:r>
          </a:p>
        </p:txBody>
      </p:sp>
      <p:sp>
        <p:nvSpPr>
          <p:cNvPr id="7" name="Rectangle 6"/>
          <p:cNvSpPr/>
          <p:nvPr/>
        </p:nvSpPr>
        <p:spPr>
          <a:xfrm>
            <a:off x="228600" y="1883361"/>
            <a:ext cx="3886200" cy="17806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173038"/>
            <a:r>
              <a:rPr lang="en-US" sz="1600" dirty="0"/>
              <a:t>EULAR STOPE is a group of 51 multinational health professionals, rheumatologists and patients interested in patient education within rheumatic and musculoskeletal health care. </a:t>
            </a:r>
            <a:endParaRPr lang="en-GB" sz="1600" dirty="0"/>
          </a:p>
        </p:txBody>
      </p:sp>
      <p:sp>
        <p:nvSpPr>
          <p:cNvPr id="8" name="Rectangle 7"/>
          <p:cNvSpPr/>
          <p:nvPr/>
        </p:nvSpPr>
        <p:spPr>
          <a:xfrm>
            <a:off x="228600" y="4407856"/>
            <a:ext cx="3886200" cy="211269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dirty="0"/>
              <a:t>To promote excellence in patient education research.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dirty="0"/>
              <a:t>Disseminate research evidence.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dirty="0"/>
              <a:t>Support implementation of EULAR recommendations </a:t>
            </a:r>
            <a:r>
              <a:rPr lang="en-GB" sz="1500" dirty="0"/>
              <a:t>that have a patient education approach.</a:t>
            </a:r>
            <a:endParaRPr lang="en-US" sz="15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dirty="0"/>
              <a:t>Promote collaboration among professionals and patients interested in patient education across Europe.</a:t>
            </a:r>
            <a:endParaRPr lang="en-GB" sz="1500" dirty="0"/>
          </a:p>
        </p:txBody>
      </p:sp>
      <p:sp>
        <p:nvSpPr>
          <p:cNvPr id="17" name="Rectangle 16"/>
          <p:cNvSpPr/>
          <p:nvPr/>
        </p:nvSpPr>
        <p:spPr>
          <a:xfrm>
            <a:off x="222403" y="3797392"/>
            <a:ext cx="3873724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accent5">
                    <a:lumMod val="75000"/>
                  </a:schemeClr>
                </a:solidFill>
              </a:rPr>
              <a:t>Our aims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001000" y="1315790"/>
            <a:ext cx="3962399" cy="5503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accent5">
                    <a:lumMod val="75000"/>
                  </a:schemeClr>
                </a:solidFill>
              </a:rPr>
              <a:t>Our current activities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241088" y="5858649"/>
            <a:ext cx="3702649" cy="6651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chemeClr val="accent5">
                    <a:lumMod val="75000"/>
                  </a:schemeClr>
                </a:solidFill>
              </a:rPr>
              <a:t>Points of contact </a:t>
            </a:r>
          </a:p>
          <a:p>
            <a:pPr algn="ctr"/>
            <a:r>
              <a:rPr lang="en-US" sz="1200" dirty="0" err="1"/>
              <a:t>Dr</a:t>
            </a:r>
            <a:r>
              <a:rPr lang="en-US" sz="1200" dirty="0"/>
              <a:t> Heidi Zangi </a:t>
            </a:r>
            <a:r>
              <a:rPr lang="en-US" sz="1200" dirty="0">
                <a:solidFill>
                  <a:schemeClr val="tx1"/>
                </a:solidFill>
                <a:hlinkClick r:id="rId5"/>
              </a:rPr>
              <a:t>heidi.zangi@diakonsyk.no</a:t>
            </a:r>
            <a:r>
              <a:rPr lang="en-US" sz="1200" dirty="0"/>
              <a:t> </a:t>
            </a:r>
          </a:p>
          <a:p>
            <a:pPr algn="ctr"/>
            <a:r>
              <a:rPr lang="en-US" sz="1200" dirty="0" err="1"/>
              <a:t>Dr</a:t>
            </a:r>
            <a:r>
              <a:rPr lang="en-US" sz="1200" dirty="0"/>
              <a:t> Mwidimi Ndosi </a:t>
            </a:r>
            <a:r>
              <a:rPr lang="en-US" sz="1200" dirty="0">
                <a:hlinkClick r:id="rId6"/>
              </a:rPr>
              <a:t>mwidimi.ndosi@uwe.ac.uk</a:t>
            </a:r>
            <a:endParaRPr lang="en-US" sz="1200" dirty="0"/>
          </a:p>
        </p:txBody>
      </p:sp>
      <p:sp>
        <p:nvSpPr>
          <p:cNvPr id="10" name="Rounded Rectangle 9"/>
          <p:cNvSpPr/>
          <p:nvPr/>
        </p:nvSpPr>
        <p:spPr>
          <a:xfrm>
            <a:off x="228601" y="6520550"/>
            <a:ext cx="11734798" cy="337450"/>
          </a:xfrm>
          <a:prstGeom prst="round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900" dirty="0"/>
              <a:t>1. Zangi HA, Ndosi M, Adams J, et al. EULAR recommendations for patient education for people with inflammatory arthritis. </a:t>
            </a:r>
            <a:r>
              <a:rPr lang="en-GB" sz="900" i="1" dirty="0"/>
              <a:t>Ann Rheum Dis</a:t>
            </a:r>
            <a:r>
              <a:rPr lang="en-GB" sz="900" dirty="0"/>
              <a:t>. 2015;</a:t>
            </a:r>
            <a:r>
              <a:rPr lang="en-GB" sz="900" b="1" dirty="0"/>
              <a:t>74</a:t>
            </a:r>
            <a:r>
              <a:rPr lang="en-GB" sz="900" dirty="0"/>
              <a:t>(6):954-62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7EF2DBE4-CDB7-478F-9895-8D8BB2113EF5}"/>
              </a:ext>
            </a:extLst>
          </p:cNvPr>
          <p:cNvSpPr/>
          <p:nvPr/>
        </p:nvSpPr>
        <p:spPr>
          <a:xfrm>
            <a:off x="5715000" y="5277018"/>
            <a:ext cx="381000" cy="43798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401F30AF-5858-44EA-849F-1E3BC45D9326}"/>
              </a:ext>
            </a:extLst>
          </p:cNvPr>
          <p:cNvSpPr/>
          <p:nvPr/>
        </p:nvSpPr>
        <p:spPr>
          <a:xfrm>
            <a:off x="7551192" y="3611017"/>
            <a:ext cx="392545" cy="45115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FA179A20-01AE-46B8-AF37-C7AB7FA09DBD}"/>
              </a:ext>
            </a:extLst>
          </p:cNvPr>
          <p:cNvSpPr txBox="1"/>
          <p:nvPr/>
        </p:nvSpPr>
        <p:spPr>
          <a:xfrm>
            <a:off x="6271137" y="3228775"/>
            <a:ext cx="451314" cy="190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>
                <a:solidFill>
                  <a:schemeClr val="bg1"/>
                </a:solidFill>
              </a:rPr>
              <a:t>Austria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275CAA13-BF12-4579-A0F5-F9716BE8BFB0}"/>
              </a:ext>
            </a:extLst>
          </p:cNvPr>
          <p:cNvSpPr txBox="1"/>
          <p:nvPr/>
        </p:nvSpPr>
        <p:spPr>
          <a:xfrm>
            <a:off x="6248912" y="3359920"/>
            <a:ext cx="451314" cy="1743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00" dirty="0">
                <a:solidFill>
                  <a:schemeClr val="bg1"/>
                </a:solidFill>
              </a:rPr>
              <a:t>Slovenia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F6DFCEBF-FA95-40F6-B6F4-FE2BCF9DC97D}"/>
              </a:ext>
            </a:extLst>
          </p:cNvPr>
          <p:cNvSpPr txBox="1"/>
          <p:nvPr/>
        </p:nvSpPr>
        <p:spPr>
          <a:xfrm>
            <a:off x="4939726" y="2811839"/>
            <a:ext cx="451314" cy="190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>
                <a:solidFill>
                  <a:schemeClr val="bg1"/>
                </a:solidFill>
              </a:rPr>
              <a:t>UK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0335C7D2-8D4F-2D43-B2D5-9DEB3B506F18}"/>
              </a:ext>
            </a:extLst>
          </p:cNvPr>
          <p:cNvSpPr/>
          <p:nvPr/>
        </p:nvSpPr>
        <p:spPr>
          <a:xfrm>
            <a:off x="5197700" y="5455295"/>
            <a:ext cx="2146874" cy="29390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Japan, India and Hong Kong</a:t>
            </a:r>
          </a:p>
        </p:txBody>
      </p:sp>
    </p:spTree>
    <p:custDataLst>
      <p:tags r:id="rId1"/>
    </p:custDataLst>
  </p:cSld>
  <p:clrMapOvr>
    <a:masterClrMapping/>
  </p:clrMapOvr>
  <p:transition spd="slow">
    <p:wipe dir="d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08A657DCF3FBB4E8FBE0E2468B8B113" ma:contentTypeVersion="10" ma:contentTypeDescription="Create a new document." ma:contentTypeScope="" ma:versionID="827d9bd3247e31a92005724f03b4d151">
  <xsd:schema xmlns:xsd="http://www.w3.org/2001/XMLSchema" xmlns:xs="http://www.w3.org/2001/XMLSchema" xmlns:p="http://schemas.microsoft.com/office/2006/metadata/properties" xmlns:ns2="1fe62f42-115c-4e23-b11d-d52080b3ae5f" xmlns:ns3="5c339dfd-a95f-4f81-844c-7253b04fe2d8" targetNamespace="http://schemas.microsoft.com/office/2006/metadata/properties" ma:root="true" ma:fieldsID="9aaa685f49172462c2c91bbf7b4f38d7" ns2:_="" ns3:_="">
    <xsd:import namespace="1fe62f42-115c-4e23-b11d-d52080b3ae5f"/>
    <xsd:import namespace="5c339dfd-a95f-4f81-844c-7253b04fe2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e62f42-115c-4e23-b11d-d52080b3ae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339dfd-a95f-4f81-844c-7253b04fe2d8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11C899F-A142-4DCB-A8CE-43923EC04971}"/>
</file>

<file path=customXml/itemProps2.xml><?xml version="1.0" encoding="utf-8"?>
<ds:datastoreItem xmlns:ds="http://schemas.openxmlformats.org/officeDocument/2006/customXml" ds:itemID="{3AD551AA-56F7-42D9-B784-3E3C1C55E116}"/>
</file>

<file path=customXml/itemProps3.xml><?xml version="1.0" encoding="utf-8"?>
<ds:datastoreItem xmlns:ds="http://schemas.openxmlformats.org/officeDocument/2006/customXml" ds:itemID="{C83F84A0-1FB9-4B45-ABFF-14CFC276E4F7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220</Words>
  <Application>Microsoft Office PowerPoint</Application>
  <PresentationFormat>Egendefinert</PresentationFormat>
  <Paragraphs>27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2" baseType="lpstr">
      <vt:lpstr>Office Theme</vt:lpstr>
      <vt:lpstr>PowerPoint-presentasjon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2010-02-01T21:33:28Z</dcterms:created>
  <dcterms:modified xsi:type="dcterms:W3CDTF">2019-05-07T11:14:13Z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0x010100408A657DCF3FBB4E8FBE0E2468B8B113</vt:lpwstr>
  </property>
</Properties>
</file>