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5"/>
  </p:notesMasterIdLst>
  <p:handoutMasterIdLst>
    <p:handoutMasterId r:id="rId26"/>
  </p:handoutMasterIdLst>
  <p:sldIdLst>
    <p:sldId id="271" r:id="rId8"/>
    <p:sldId id="283" r:id="rId9"/>
    <p:sldId id="276" r:id="rId10"/>
    <p:sldId id="294" r:id="rId11"/>
    <p:sldId id="277" r:id="rId12"/>
    <p:sldId id="278" r:id="rId13"/>
    <p:sldId id="284" r:id="rId14"/>
    <p:sldId id="291" r:id="rId15"/>
    <p:sldId id="290" r:id="rId16"/>
    <p:sldId id="286" r:id="rId17"/>
    <p:sldId id="285" r:id="rId18"/>
    <p:sldId id="287" r:id="rId19"/>
    <p:sldId id="292" r:id="rId20"/>
    <p:sldId id="288" r:id="rId21"/>
    <p:sldId id="280" r:id="rId22"/>
    <p:sldId id="281" r:id="rId23"/>
    <p:sldId id="282" r:id="rId24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6B9"/>
    <a:srgbClr val="063FA9"/>
    <a:srgbClr val="0057A3"/>
    <a:srgbClr val="003FA8"/>
    <a:srgbClr val="1986CE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08" autoAdjust="0"/>
    <p:restoredTop sz="94759" autoAdjust="0"/>
  </p:normalViewPr>
  <p:slideViewPr>
    <p:cSldViewPr snapToGrid="0">
      <p:cViewPr varScale="1">
        <p:scale>
          <a:sx n="92" d="100"/>
          <a:sy n="92" d="100"/>
        </p:scale>
        <p:origin x="1968" y="184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0" Type="http://schemas.openxmlformats.org/officeDocument/2006/relationships/tableStyles" Target="tableStyles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1/1/20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1/1/20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1/1/20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1/1/20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1/1/20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1/1/20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294" y="4075497"/>
            <a:ext cx="7687039" cy="2484329"/>
          </a:xfrm>
        </p:spPr>
        <p:txBody>
          <a:bodyPr/>
          <a:lstStyle/>
          <a:p>
            <a:r>
              <a:rPr lang="en-GB" b="1" dirty="0">
                <a:solidFill>
                  <a:schemeClr val="bg2">
                    <a:lumMod val="50000"/>
                  </a:schemeClr>
                </a:solidFill>
              </a:rPr>
              <a:t>2019 update of the Joint European League Against Rheumatism and European Renal Association–European Dialysis and Transplant Association (EULAR/ERA-EDTA) recommendations for the management of lupus nephritis</a:t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en-GB" b="1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en-GB" b="1" dirty="0"/>
            </a:br>
            <a:br>
              <a:rPr lang="en-GB" b="1" dirty="0">
                <a:solidFill>
                  <a:srgbClr val="FF0000"/>
                </a:solidFill>
              </a:rPr>
            </a:br>
            <a:br>
              <a:rPr lang="en-GB" b="1" dirty="0"/>
            </a:br>
            <a:br>
              <a:rPr lang="en-GB" b="1" dirty="0"/>
            </a:b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D58769-2C40-204F-86D7-931CB8F55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415983"/>
              </p:ext>
            </p:extLst>
          </p:nvPr>
        </p:nvGraphicFramePr>
        <p:xfrm>
          <a:off x="410817" y="1510749"/>
          <a:ext cx="8334172" cy="4704521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334172">
                  <a:extLst>
                    <a:ext uri="{9D8B030D-6E8A-4147-A177-3AD203B41FA5}">
                      <a16:colId xmlns:a16="http://schemas.microsoft.com/office/drawing/2014/main" val="955479219"/>
                    </a:ext>
                  </a:extLst>
                </a:gridCol>
              </a:tblGrid>
              <a:tr h="297088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885874083"/>
                  </a:ext>
                </a:extLst>
              </a:tr>
              <a:tr h="97897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 Adjunct treatment in patients with lupus nephritis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5.1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ACE-inhibitors/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ARBs are recommended for patients with UPCR &gt;500 mg/g or hypertension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273513450"/>
                  </a:ext>
                </a:extLst>
              </a:tr>
              <a:tr h="56223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5.2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Statins are recommended on the basis of lipid levels and estimated 10-year cardiovascular risk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37521281"/>
                  </a:ext>
                </a:extLst>
              </a:tr>
              <a:tr h="80493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5.3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Bone protection (calcium/vitamin D supplementation and/or anti-resorptive agents) and immunizations with non-live vaccines may reduce comorbidities and are recommended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156604158"/>
                  </a:ext>
                </a:extLst>
              </a:tr>
              <a:tr h="83201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5.4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If antiphospholipid antibodies are positive, acetyl-salicylic acid (80-100 mg/day) may be used after balancing benefits and bleeding risk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(2a/C)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887384843"/>
                  </a:ext>
                </a:extLst>
              </a:tr>
              <a:tr h="61463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5.5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Anticoagulant treatment should be considered in cases of nephrotic syndrome with serum albumin &lt;20 g/L, presence of antiphospholipid antibodies, or other thrombophilia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43607371"/>
                  </a:ext>
                </a:extLst>
              </a:tr>
              <a:tr h="61463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5.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</a:rPr>
                        <a:t>6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Belimumab may be considered as add-on treatment, to facilitate glucocorticoid sparing, control extra-renal lupus activity and decrease the risk for extra-renal flares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(2a/C)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998760522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CED02229-C5E0-614D-80A7-9F0CB91F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313534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ADD5E24-F5C0-7947-8C5F-1A6365046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987917"/>
              </p:ext>
            </p:extLst>
          </p:nvPr>
        </p:nvGraphicFramePr>
        <p:xfrm>
          <a:off x="490538" y="1578428"/>
          <a:ext cx="8310562" cy="3691372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310562">
                  <a:extLst>
                    <a:ext uri="{9D8B030D-6E8A-4147-A177-3AD203B41FA5}">
                      <a16:colId xmlns:a16="http://schemas.microsoft.com/office/drawing/2014/main" val="3597239446"/>
                    </a:ext>
                  </a:extLst>
                </a:gridCol>
              </a:tblGrid>
              <a:tr h="382894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430210530"/>
                  </a:ext>
                </a:extLst>
              </a:tr>
              <a:tr h="104748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6. Monitoring and prognosis of lupus nephritis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6.1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Visits should be scheduled every 2–4 weeks during the first 2–4 months after diagnosis or flare, and subsequently, according to response to treatment (5/D).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149396521"/>
                  </a:ext>
                </a:extLst>
              </a:tr>
              <a:tr h="1212448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6.2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Body weight, blood pressure, estimated GFR, serum albumin, proteinuria, urine red cell count or sediment, and CBC count should be evaluated (2b/B). Serum C3/C4 and anti-dsDNA antibody levels are monitored periodically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(2b/C)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657422773"/>
                  </a:ext>
                </a:extLst>
              </a:tr>
              <a:tr h="104854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6.3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Repeat kidney biopsy should be considered in selected cases (worsening of kidney variables, non-responsiveness to treatment, or at relapse), to demonstrate possible histologic class transition or change in chronicity and activity indices; to provide prognostic information; and detect other pathologies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453369066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B1540AC0-ADA7-D048-A8C1-E8DCA64CA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089781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164592-5D0E-9741-8BCF-0C71AB751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783897"/>
              </p:ext>
            </p:extLst>
          </p:nvPr>
        </p:nvGraphicFramePr>
        <p:xfrm>
          <a:off x="548967" y="1562220"/>
          <a:ext cx="8041709" cy="4433301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041709">
                  <a:extLst>
                    <a:ext uri="{9D8B030D-6E8A-4147-A177-3AD203B41FA5}">
                      <a16:colId xmlns:a16="http://schemas.microsoft.com/office/drawing/2014/main" val="3171006109"/>
                    </a:ext>
                  </a:extLst>
                </a:gridCol>
              </a:tblGrid>
              <a:tr h="314556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693804664"/>
                  </a:ext>
                </a:extLst>
              </a:tr>
              <a:tr h="9194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7. Management of end-stage kidney disease in lupus nephritis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7.1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All methods of kidney replacement treatment can be used in SLE patients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452678726"/>
                  </a:ext>
                </a:extLst>
              </a:tr>
              <a:tr h="684845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7.2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Immunosuppression in ESKD on dialysis is guided by extra-renal manifestations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(2b/C)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026287525"/>
                  </a:ext>
                </a:extLst>
              </a:tr>
              <a:tr h="646146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Transplantation may be preferred over other kidney replacement options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outcomes are better with living donor (2b/C) and pre-emptive transplantation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(2b/C)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169485822"/>
                  </a:ext>
                </a:extLst>
              </a:tr>
              <a:tr h="82914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Antiphospholipid antibodies should be measured during transplant preparation, because they are associated with an increased risk of vascular events in the transplanted kidney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04078928"/>
                  </a:ext>
                </a:extLst>
              </a:tr>
              <a:tr h="1039208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Antiphospholipid syndrome and lupus nephritis </a:t>
                      </a: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patients with antiphospholipid syndrome-associated nephropathy, antiplatelet/anticoagulant treatment can be considered, in addition to HCQ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617751914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949238C3-CE19-8B4B-A859-9710FCD02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200545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241254-11E0-304D-A7D4-2C12044D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05218"/>
              </p:ext>
            </p:extLst>
          </p:nvPr>
        </p:nvGraphicFramePr>
        <p:xfrm>
          <a:off x="501256" y="1548777"/>
          <a:ext cx="8177473" cy="4295433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177473">
                  <a:extLst>
                    <a:ext uri="{9D8B030D-6E8A-4147-A177-3AD203B41FA5}">
                      <a16:colId xmlns:a16="http://schemas.microsoft.com/office/drawing/2014/main" val="2507979831"/>
                    </a:ext>
                  </a:extLst>
                </a:gridCol>
              </a:tblGrid>
              <a:tr h="353058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196118589"/>
                  </a:ext>
                </a:extLst>
              </a:tr>
              <a:tr h="99562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9. Lupus nephritis and pregnancy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9.1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Pregnancy may be planned in stable patients with inactive lupus nephritis (1b/A).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303513835"/>
                  </a:ext>
                </a:extLst>
              </a:tr>
              <a:tr h="81278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9.2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Compatible medications such as HCQ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(1b/B),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prednisone, AZA, calcineurin inhibitors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(all 3b/C)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should be continued at safe dosages throughout pregnancy and lactation.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645789138"/>
                  </a:ext>
                </a:extLst>
              </a:tr>
              <a:tr h="53591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9.3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MMF/MPA should be withdrawn at least 3–6 months before conception is planned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(5/D)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08929304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noProof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9.4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During pregnancy, acetylsalicylic acid is recommended to reduce the risk of pre-eclampsia 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16426883"/>
                  </a:ext>
                </a:extLst>
              </a:tr>
              <a:tr h="53018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noProof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should be assessed at least every 4 weeks, preferably by a multidisciplinary team 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(5/D)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571284761"/>
                  </a:ext>
                </a:extLst>
              </a:tr>
              <a:tr h="722621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noProof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9.6 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Flares of lupus nephritis during pregnancy can be treated with acceptable medications stated above and pulses of IV-MP, depending on flare severity </a:t>
                      </a:r>
                      <a:r>
                        <a:rPr lang="en-US" sz="1400" b="1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(3b/C)</a:t>
                      </a:r>
                      <a:r>
                        <a:rPr lang="en-US" sz="1400" b="0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74658741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6439853E-EA4F-164A-81BB-78BE73ED8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89400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241254-11E0-304D-A7D4-2C12044D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438437"/>
              </p:ext>
            </p:extLst>
          </p:nvPr>
        </p:nvGraphicFramePr>
        <p:xfrm>
          <a:off x="490538" y="1780306"/>
          <a:ext cx="8177473" cy="2500146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177473">
                  <a:extLst>
                    <a:ext uri="{9D8B030D-6E8A-4147-A177-3AD203B41FA5}">
                      <a16:colId xmlns:a16="http://schemas.microsoft.com/office/drawing/2014/main" val="2507979831"/>
                    </a:ext>
                  </a:extLst>
                </a:gridCol>
              </a:tblGrid>
              <a:tr h="323004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196118589"/>
                  </a:ext>
                </a:extLst>
              </a:tr>
              <a:tr h="12807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10. Management of paediatric lupus nephritis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10.1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Lupus nephritis in children is more common at presentation and more severe with increased damage accrual; the diagnosis, management and monitoring are similar to that of adults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(3b/C).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482179541"/>
                  </a:ext>
                </a:extLst>
              </a:tr>
              <a:tr h="8963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10.2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A coordinated transition program to adult specialists is essential to ensure adherence to therapy and optimization of long-term outcomes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(5/D). 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595429574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912DA5AF-919C-1047-8B32-99185BEE7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31328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259639"/>
            <a:ext cx="8334172" cy="634545"/>
          </a:xfrm>
        </p:spPr>
        <p:txBody>
          <a:bodyPr/>
          <a:lstStyle/>
          <a:p>
            <a:r>
              <a:rPr lang="es-ES" sz="2000" dirty="0" err="1"/>
              <a:t>Summary</a:t>
            </a:r>
            <a:r>
              <a:rPr lang="es-ES" sz="2000" dirty="0"/>
              <a:t> of </a:t>
            </a:r>
            <a:r>
              <a:rPr lang="es-ES" sz="2000" dirty="0" err="1"/>
              <a:t>Recommendations</a:t>
            </a:r>
            <a:r>
              <a:rPr lang="es-ES" sz="2000" dirty="0"/>
              <a:t> in </a:t>
            </a:r>
            <a:r>
              <a:rPr lang="es-ES" sz="2000" dirty="0" err="1"/>
              <a:t>bullet</a:t>
            </a:r>
            <a:r>
              <a:rPr lang="es-ES" sz="2000" dirty="0"/>
              <a:t> </a:t>
            </a:r>
            <a:r>
              <a:rPr lang="es-ES" sz="2000" dirty="0" err="1"/>
              <a:t>point</a:t>
            </a:r>
            <a:r>
              <a:rPr lang="es-ES" sz="2000" dirty="0"/>
              <a:t> </a:t>
            </a:r>
            <a:r>
              <a:rPr lang="es-ES" sz="2000" dirty="0" err="1"/>
              <a:t>format</a:t>
            </a:r>
            <a:r>
              <a:rPr lang="es-ES" sz="2000" dirty="0"/>
              <a:t>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1444486"/>
            <a:ext cx="8334172" cy="5098874"/>
          </a:xfrm>
        </p:spPr>
        <p:txBody>
          <a:bodyPr/>
          <a:lstStyle/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Perform kidney biopsy if kidney involvement is suspected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Use of the ISN/RPS 2003 classification system to determine active/chronic lesions, possible evidence of antiphospholipid-antibody associated nephropathy and risk stratification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Indications for immunosuppressive therapy: active class III-IV, or class V with proteinuria &gt;3 g/24-hr or &gt;1 g/24-hr despite renin-angiotensin-aldosterone system blockade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US" sz="1400" kern="1200" dirty="0">
                <a:solidFill>
                  <a:srgbClr val="000000"/>
                </a:solidFill>
              </a:rPr>
              <a:t>Target: reduction in proteinuria of ≥25% by 3 months, 50% by 6 months and below 500–700 mg/g by 12 months; patients with </a:t>
            </a:r>
            <a:r>
              <a:rPr lang="en-GB" sz="1400" dirty="0">
                <a:solidFill>
                  <a:srgbClr val="000000"/>
                </a:solidFill>
              </a:rPr>
              <a:t>nephrotic-range proteinuria may need more time to reach the targets</a:t>
            </a:r>
            <a:endParaRPr lang="en-US" sz="1400" kern="1200" dirty="0">
              <a:solidFill>
                <a:srgbClr val="000000"/>
              </a:solidFill>
            </a:endParaRP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Induction treatment: low-dose IV CYC or MMF; alternatively, combination of MMF with tacrolimus, especially if nephrotic-range proteinuria; high-dose IV CYC if adverse prognostic factors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Maintenance treatment: MMF or AZA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In refractory cases, switch to alternative initial treatment, or rituximab; consider repeat biopsy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Control comorbidities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Kidney transplantation may be preferable over other renal replacement modalities.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Acceptable medications during pregnancy include hydroxychloroquine, low dose prednisone, azathioprine and calcineurin inhibitors (especially tacrolimus)</a:t>
            </a:r>
          </a:p>
          <a:p>
            <a:pPr marL="182563" indent="-182563">
              <a:spcBef>
                <a:spcPts val="0"/>
              </a:spcBef>
              <a:spcAft>
                <a:spcPts val="1000"/>
              </a:spcAft>
            </a:pPr>
            <a:r>
              <a:rPr lang="en-GB" sz="1400" dirty="0">
                <a:solidFill>
                  <a:srgbClr val="000000"/>
                </a:solidFill>
              </a:rPr>
              <a:t>Diagnosis, management and monitoring of paediatric lupus nephritis is similar to that of adults; a coordinated transition program is essential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endParaRPr lang="en-GB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324649"/>
            <a:ext cx="8334172" cy="634545"/>
          </a:xfrm>
        </p:spPr>
        <p:txBody>
          <a:bodyPr/>
          <a:lstStyle/>
          <a:p>
            <a:r>
              <a:rPr lang="en-GB" sz="2400" dirty="0"/>
              <a:t>Summary</a:t>
            </a:r>
            <a:r>
              <a:rPr lang="es-ES" sz="2400" dirty="0"/>
              <a:t> of </a:t>
            </a:r>
            <a:r>
              <a:rPr lang="es-ES" sz="2400" dirty="0" err="1"/>
              <a:t>Recommendations</a:t>
            </a:r>
            <a:r>
              <a:rPr lang="es-ES" sz="2400" dirty="0"/>
              <a:t> in lay </a:t>
            </a:r>
            <a:r>
              <a:rPr lang="es-ES" sz="2400" dirty="0" err="1"/>
              <a:t>format</a:t>
            </a:r>
            <a:r>
              <a:rPr lang="es-ES" sz="2400" dirty="0"/>
              <a:t> </a:t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0538" y="1406575"/>
            <a:ext cx="8310562" cy="5112071"/>
          </a:xfrm>
        </p:spPr>
        <p:txBody>
          <a:bodyPr/>
          <a:lstStyle/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In patients with SLE, persistent urine abnormalities – especially proteinuria – are an indication for kidney biopsy, to establish the diagnosis, guide therapy and evaluate prognosis of nephritis.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Immunosuppressive therapy should be prescribed when lupus kidney disease has a high inflammatory burden, particularly active proliferative (class III-IV) lesions.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Initial therapy consists of low-dose cyclophosphamide or mycophenolate, followed by a subsequent, longer phase with mycophenolate or azathioprine.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The goals of treatment include long-term preservation of kidney function, prevention of nephritis relapses (“flares”) and accumulation of organ damage, management of comorbidities and improvement in patient quality of life. 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Patients require close monitoring to ensure adequate response to therapy; non-responding cases should be carefully evaluated and treatment be changed accordingly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Comorbidities are important for the long-term prognosis and require vigilance and proper prevention and treatment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During pregnancy, patients with lupus nephritis should be closely monitored and treated with acceptable medications</a:t>
            </a:r>
          </a:p>
          <a:p>
            <a:pPr marL="182563" indent="-182563">
              <a:spcBef>
                <a:spcPts val="0"/>
              </a:spcBef>
              <a:spcAft>
                <a:spcPts val="1500"/>
              </a:spcAft>
            </a:pPr>
            <a:r>
              <a:rPr lang="en-GB" sz="1400" dirty="0">
                <a:solidFill>
                  <a:srgbClr val="000000"/>
                </a:solidFill>
              </a:rPr>
              <a:t>Lupus nephritis in children should be managed similarly with adults</a:t>
            </a:r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1391494"/>
            <a:ext cx="8334172" cy="634545"/>
          </a:xfrm>
        </p:spPr>
        <p:txBody>
          <a:bodyPr/>
          <a:lstStyle/>
          <a:p>
            <a:r>
              <a:rPr lang="en-GB" sz="2400" dirty="0"/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1600" dirty="0">
                <a:solidFill>
                  <a:srgbClr val="000000"/>
                </a:solidFill>
              </a:rPr>
              <a:t>Support for this work was provided through a grant from the EULAR Standing Committee on Clinical Affairs (ESCCA).</a:t>
            </a:r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04914" y="315057"/>
            <a:ext cx="8334172" cy="634545"/>
          </a:xfrm>
        </p:spPr>
        <p:txBody>
          <a:bodyPr/>
          <a:lstStyle/>
          <a:p>
            <a:r>
              <a:rPr lang="en-GB" dirty="0"/>
              <a:t>Target</a:t>
            </a:r>
            <a:r>
              <a:rPr lang="es-ES" dirty="0"/>
              <a:t> 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238539" y="1425497"/>
            <a:ext cx="8666922" cy="5183706"/>
          </a:xfrm>
        </p:spPr>
        <p:txBody>
          <a:bodyPr/>
          <a:lstStyle/>
          <a:p>
            <a:pPr marL="0" indent="0">
              <a:buNone/>
            </a:pPr>
            <a:r>
              <a:rPr lang="en-GB" sz="1400" b="1" dirty="0">
                <a:solidFill>
                  <a:srgbClr val="000000"/>
                </a:solidFill>
              </a:rPr>
              <a:t>	Target population </a:t>
            </a:r>
            <a:r>
              <a:rPr lang="en-GB" sz="1400" dirty="0">
                <a:solidFill>
                  <a:srgbClr val="000000"/>
                </a:solidFill>
              </a:rPr>
              <a:t>included Internists, Rheumatologists and Nephrologists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1400" b="1" dirty="0">
                <a:solidFill>
                  <a:srgbClr val="000000"/>
                </a:solidFill>
              </a:rPr>
              <a:t>	Questions</a:t>
            </a:r>
            <a:r>
              <a:rPr lang="en-GB" sz="1400" dirty="0">
                <a:solidFill>
                  <a:srgbClr val="000000"/>
                </a:solidFill>
              </a:rPr>
              <a:t>: 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Prognostic significance of kidney biopsy findings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Risk stratification of patients of lupus nephritis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Use of hydroxychloroquine in lupus nephritis 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Induction therapies in lupus nephritis (including glucocorticoids and calcineurin inhibitors) 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Maintenance therapies in lupus nephritis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How should lupus nephritis be monitored?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What is the goal of treatment in lupus nephritis? 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What is the optimal duration of immunosuppressive treatment in lupus nephritis?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What is the definition of refractory lupus nephritis?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How should refractory/flaring lupus nephritis be treated? 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Management of lupus nephritis during pregnancy and lactation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Management of APS nephropathy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Management of end-stage renal disease in lupus nephritis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Renal transplantation in patients with lupus nephritis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1500" dirty="0">
                <a:solidFill>
                  <a:srgbClr val="000000"/>
                </a:solidFill>
              </a:rPr>
              <a:t>Comorbidities in lupus nephritis (cardiovascular disease, infections)</a:t>
            </a: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92642" y="287487"/>
            <a:ext cx="8334172" cy="634545"/>
          </a:xfrm>
        </p:spPr>
        <p:txBody>
          <a:bodyPr/>
          <a:lstStyle/>
          <a:p>
            <a:r>
              <a:rPr lang="en-GB" dirty="0"/>
              <a:t>Methods/methodological</a:t>
            </a:r>
            <a:r>
              <a:rPr lang="es-ES" dirty="0"/>
              <a:t> approach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2C9AA7-63B6-8B43-A130-695D3132B1A6}"/>
              </a:ext>
            </a:extLst>
          </p:cNvPr>
          <p:cNvSpPr txBox="1"/>
          <p:nvPr/>
        </p:nvSpPr>
        <p:spPr>
          <a:xfrm>
            <a:off x="1378616" y="6562158"/>
            <a:ext cx="6522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der </a:t>
            </a:r>
            <a:r>
              <a:rPr lang="en-US" sz="900" b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Heijde</a:t>
            </a:r>
            <a:r>
              <a:rPr lang="en-US" sz="9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D, et al. </a:t>
            </a:r>
            <a:r>
              <a:rPr lang="en-US" sz="900" b="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 Rheum Dis</a:t>
            </a:r>
            <a:r>
              <a:rPr lang="en-US" sz="9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2015; 74: 8-13</a:t>
            </a:r>
          </a:p>
        </p:txBody>
      </p:sp>
      <p:sp>
        <p:nvSpPr>
          <p:cNvPr id="20" name="ZoneTexte 2">
            <a:extLst>
              <a:ext uri="{FF2B5EF4-FFF2-40B4-BE49-F238E27FC236}">
                <a16:creationId xmlns:a16="http://schemas.microsoft.com/office/drawing/2014/main" id="{6BABD415-3B50-E64B-8A8A-A483B83F7B0C}"/>
              </a:ext>
            </a:extLst>
          </p:cNvPr>
          <p:cNvSpPr txBox="1"/>
          <p:nvPr/>
        </p:nvSpPr>
        <p:spPr>
          <a:xfrm>
            <a:off x="1922334" y="1702941"/>
            <a:ext cx="253468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Consensual approach</a:t>
            </a:r>
          </a:p>
        </p:txBody>
      </p:sp>
      <p:sp>
        <p:nvSpPr>
          <p:cNvPr id="21" name="ZoneTexte 4">
            <a:extLst>
              <a:ext uri="{FF2B5EF4-FFF2-40B4-BE49-F238E27FC236}">
                <a16:creationId xmlns:a16="http://schemas.microsoft.com/office/drawing/2014/main" id="{C672B4B4-C160-5840-A199-76EC30DFBA42}"/>
              </a:ext>
            </a:extLst>
          </p:cNvPr>
          <p:cNvSpPr txBox="1"/>
          <p:nvPr/>
        </p:nvSpPr>
        <p:spPr>
          <a:xfrm>
            <a:off x="1276081" y="3144319"/>
            <a:ext cx="386341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Systematic literature research (SLR)</a:t>
            </a:r>
          </a:p>
        </p:txBody>
      </p:sp>
      <p:sp>
        <p:nvSpPr>
          <p:cNvPr id="22" name="ZoneTexte 5">
            <a:extLst>
              <a:ext uri="{FF2B5EF4-FFF2-40B4-BE49-F238E27FC236}">
                <a16:creationId xmlns:a16="http://schemas.microsoft.com/office/drawing/2014/main" id="{C5D3B417-1677-954E-AF3D-8D702D7A2AD8}"/>
              </a:ext>
            </a:extLst>
          </p:cNvPr>
          <p:cNvSpPr txBox="1"/>
          <p:nvPr/>
        </p:nvSpPr>
        <p:spPr>
          <a:xfrm>
            <a:off x="1938354" y="5050076"/>
            <a:ext cx="253468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Consensual approach</a:t>
            </a:r>
          </a:p>
        </p:txBody>
      </p:sp>
      <p:sp>
        <p:nvSpPr>
          <p:cNvPr id="23" name="ZoneTexte 6">
            <a:extLst>
              <a:ext uri="{FF2B5EF4-FFF2-40B4-BE49-F238E27FC236}">
                <a16:creationId xmlns:a16="http://schemas.microsoft.com/office/drawing/2014/main" id="{673E6A6F-A38A-DF40-AB9A-970E72A696C8}"/>
              </a:ext>
            </a:extLst>
          </p:cNvPr>
          <p:cNvSpPr txBox="1"/>
          <p:nvPr/>
        </p:nvSpPr>
        <p:spPr>
          <a:xfrm>
            <a:off x="1280835" y="6000997"/>
            <a:ext cx="384042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fr-FR" sz="2000" b="1">
                <a:solidFill>
                  <a:srgbClr val="000000"/>
                </a:solidFill>
                <a:ea typeface="+mn-ea"/>
                <a:cs typeface="+mn-cs"/>
              </a:rPr>
              <a:t>FINAL </a:t>
            </a:r>
            <a:r>
              <a:rPr lang="en-GB" sz="2000" b="1">
                <a:solidFill>
                  <a:srgbClr val="000000"/>
                </a:solidFill>
                <a:ea typeface="+mn-ea"/>
                <a:cs typeface="+mn-cs"/>
              </a:rPr>
              <a:t>Recommendations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46736-F7FF-7D42-B88B-52C98EF34390}"/>
              </a:ext>
            </a:extLst>
          </p:cNvPr>
          <p:cNvSpPr txBox="1"/>
          <p:nvPr/>
        </p:nvSpPr>
        <p:spPr>
          <a:xfrm>
            <a:off x="3589175" y="2275845"/>
            <a:ext cx="4019377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Main research questions </a:t>
            </a:r>
            <a:r>
              <a:rPr lang="en-US" sz="1600" b="0">
                <a:solidFill>
                  <a:srgbClr val="002060"/>
                </a:solidFill>
              </a:rPr>
              <a:t>(including specific topics of interest)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D00926-D664-3041-AF3A-53E6CBBCE85C}"/>
              </a:ext>
            </a:extLst>
          </p:cNvPr>
          <p:cNvSpPr txBox="1"/>
          <p:nvPr/>
        </p:nvSpPr>
        <p:spPr>
          <a:xfrm>
            <a:off x="3443401" y="3786632"/>
            <a:ext cx="4356859" cy="118069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Extrapolation of the SLR results </a:t>
            </a:r>
            <a:r>
              <a:rPr lang="en-US" sz="1600" b="0">
                <a:solidFill>
                  <a:srgbClr val="002060"/>
                </a:solidFill>
              </a:rPr>
              <a:t>to inform clinically relevant topics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Draft of initial statements </a:t>
            </a:r>
            <a:r>
              <a:rPr lang="en-US" sz="1600" b="0">
                <a:solidFill>
                  <a:srgbClr val="002060"/>
                </a:solidFill>
              </a:rPr>
              <a:t>based on available evidence and expert opinion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7D57C1A-4403-ED45-950B-CB250F816E7C}"/>
              </a:ext>
            </a:extLst>
          </p:cNvPr>
          <p:cNvCxnSpPr/>
          <p:nvPr/>
        </p:nvCxnSpPr>
        <p:spPr>
          <a:xfrm>
            <a:off x="3189675" y="2250236"/>
            <a:ext cx="0" cy="667648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8DDF9FA-389D-5C46-B7C6-2D6BEDBA83C7}"/>
              </a:ext>
            </a:extLst>
          </p:cNvPr>
          <p:cNvCxnSpPr/>
          <p:nvPr/>
        </p:nvCxnSpPr>
        <p:spPr>
          <a:xfrm>
            <a:off x="3189675" y="3740912"/>
            <a:ext cx="0" cy="11520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E6456C8-565E-C44B-B142-B715F77FC3E4}"/>
              </a:ext>
            </a:extLst>
          </p:cNvPr>
          <p:cNvCxnSpPr/>
          <p:nvPr/>
        </p:nvCxnSpPr>
        <p:spPr>
          <a:xfrm>
            <a:off x="3189675" y="5553944"/>
            <a:ext cx="0" cy="3600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92642" y="287487"/>
            <a:ext cx="8334172" cy="634545"/>
          </a:xfrm>
        </p:spPr>
        <p:txBody>
          <a:bodyPr/>
          <a:lstStyle/>
          <a:p>
            <a:r>
              <a:rPr lang="en-GB" dirty="0"/>
              <a:t>Methods/methodological</a:t>
            </a:r>
            <a:r>
              <a:rPr lang="es-ES" dirty="0"/>
              <a:t> approach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C3E611-8927-5C49-AD6D-539282D53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08" y="1318617"/>
            <a:ext cx="7359073" cy="525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80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04914" y="483091"/>
            <a:ext cx="8334172" cy="634545"/>
          </a:xfrm>
        </p:spPr>
        <p:txBody>
          <a:bodyPr/>
          <a:lstStyle/>
          <a:p>
            <a:r>
              <a:rPr lang="en-GB" dirty="0"/>
              <a:t>Overarching</a:t>
            </a:r>
            <a:r>
              <a:rPr lang="es-ES" dirty="0"/>
              <a:t> </a:t>
            </a:r>
            <a:r>
              <a:rPr lang="es-ES" dirty="0" err="1"/>
              <a:t>principles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0538" y="1709531"/>
            <a:ext cx="8334171" cy="4387862"/>
          </a:xfrm>
        </p:spPr>
        <p:txBody>
          <a:bodyPr/>
          <a:lstStyle/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r>
              <a:rPr lang="en-GB" sz="1700" dirty="0">
                <a:solidFill>
                  <a:srgbClr val="000000"/>
                </a:solidFill>
              </a:rPr>
              <a:t>• Kidney involvement in SLE is best managed by interdisciplinary care with shared patient-physician decisions.</a:t>
            </a:r>
          </a:p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r>
              <a:rPr lang="en-GB" sz="1700" dirty="0">
                <a:solidFill>
                  <a:srgbClr val="000000"/>
                </a:solidFill>
              </a:rPr>
              <a:t>• Vigilance for symptoms and signs suggestive of kidney involvement, histological assessment by nephropathologists and input from specialized centres ensure optimal outcomes. </a:t>
            </a:r>
          </a:p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r>
              <a:rPr lang="en-GB" sz="1700" dirty="0">
                <a:solidFill>
                  <a:srgbClr val="000000"/>
                </a:solidFill>
              </a:rPr>
              <a:t>• Goals of treatment include patient survival, long-term preservation of kidney function, prevention of disease flares, prevention of organ damage, management of comorbidities and improvement in disease-related quality of life. </a:t>
            </a:r>
          </a:p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r>
              <a:rPr lang="en-GB" sz="1700" dirty="0">
                <a:solidFill>
                  <a:srgbClr val="000000"/>
                </a:solidFill>
              </a:rPr>
              <a:t>• Management includes an initial period of intense immunosuppressive therapy to control disease activity, followed by a longer period of less intensive therapy to consolidate response and prevent relapses.</a:t>
            </a:r>
          </a:p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endParaRPr lang="en-GB" sz="1700" dirty="0">
              <a:solidFill>
                <a:srgbClr val="000000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1200"/>
              </a:spcBef>
              <a:buNone/>
            </a:pPr>
            <a:endParaRPr lang="en-GB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5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A198A15-CE9D-7146-AC31-643FF2F17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511926"/>
              </p:ext>
            </p:extLst>
          </p:nvPr>
        </p:nvGraphicFramePr>
        <p:xfrm>
          <a:off x="344557" y="1537251"/>
          <a:ext cx="8456543" cy="4717773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456543">
                  <a:extLst>
                    <a:ext uri="{9D8B030D-6E8A-4147-A177-3AD203B41FA5}">
                      <a16:colId xmlns:a16="http://schemas.microsoft.com/office/drawing/2014/main" val="330261756"/>
                    </a:ext>
                  </a:extLst>
                </a:gridCol>
              </a:tblGrid>
              <a:tr h="280507">
                <a:tc>
                  <a:txBody>
                    <a:bodyPr/>
                    <a:lstStyle/>
                    <a:p>
                      <a:pPr marL="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078542061"/>
                  </a:ext>
                </a:extLst>
              </a:tr>
              <a:tr h="88516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Investigation of the patient with suspected lupus nephritis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1.1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Kidney biopsy when there is evidence of kidney involvement, especially proteinuria ≥0.5 g/24hr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(2b/B)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and/or an unexplained decrease in glomerular filtration rate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(2b/C)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962066579"/>
                  </a:ext>
                </a:extLst>
              </a:tr>
              <a:tr h="59429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</a:t>
                      </a: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Kidney biopsy remains indispensable and its diagnostic and prognostic value cannot be substituted by other clinical or laboratory variables </a:t>
                      </a: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(2b/B)</a:t>
                      </a:r>
                      <a:r>
                        <a:rPr lang="en-GB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2083479"/>
                  </a:ext>
                </a:extLst>
              </a:tr>
              <a:tr h="118748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</a:rPr>
                        <a:t>2. 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Pathological assessment of kidney biopsy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Use of the ISN/RPS 2003 classification system is recommended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(2a/B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, with assessment of activity and chronicity indices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(1b/A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, thrombotic and vascular lesions associated with antiphospholipid antibodies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 (2b/C)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785307938"/>
                  </a:ext>
                </a:extLst>
              </a:tr>
              <a:tr h="8851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</a:rPr>
                        <a:t>3. 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Indications for immunosuppressive treatment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3.1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Immunosuppressive agents, administered in combination with glucocorticoids, are recommended in class IIIA or IIIA/C (±V) and IVA or IVA/C (±V) nephritis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(1a/A)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62011976"/>
                  </a:ext>
                </a:extLst>
              </a:tr>
              <a:tr h="885161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3.2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In pure class V nephritis, glucocorticoids and immunosuppression are recommended in cases of nephrotic-range proteinuria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or UPCR &gt;1000 mg/g despite the optimal use of renin-angiotensin-aldosterone system blockers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203378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F43B11-9B4E-3D4F-9F6F-FB03A1F06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815806"/>
              </p:ext>
            </p:extLst>
          </p:nvPr>
        </p:nvGraphicFramePr>
        <p:xfrm>
          <a:off x="291548" y="1479339"/>
          <a:ext cx="8509552" cy="4682921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509552">
                  <a:extLst>
                    <a:ext uri="{9D8B030D-6E8A-4147-A177-3AD203B41FA5}">
                      <a16:colId xmlns:a16="http://schemas.microsoft.com/office/drawing/2014/main" val="1966555432"/>
                    </a:ext>
                  </a:extLst>
                </a:gridCol>
              </a:tblGrid>
              <a:tr h="255408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038418794"/>
                  </a:ext>
                </a:extLst>
              </a:tr>
              <a:tr h="1238319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 Treatment of adult lupus nephritis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Goals of</a:t>
                      </a:r>
                      <a:r>
                        <a:rPr lang="el-GR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1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aims for optimization of kidney function, with a reduction in proteinuria of at least 25% by 3 months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(2b/D)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50% by 6 months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(2a/B)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a UPCR target below 500–700 mg/g by 12 months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(2a/B)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408792371"/>
                  </a:ext>
                </a:extLst>
              </a:tr>
              <a:tr h="722357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with nephrotic-range proteinuria may require an additional 6–12 months to reach complete clinical response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(2a/C)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713991513"/>
                  </a:ext>
                </a:extLst>
              </a:tr>
              <a:tr h="95581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Initial </a:t>
                      </a:r>
                      <a:r>
                        <a:rPr lang="el-GR" sz="1400" dirty="0" err="1">
                          <a:solidFill>
                            <a:srgbClr val="C00000"/>
                          </a:solidFill>
                          <a:effectLst/>
                        </a:rPr>
                        <a:t>treatment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4.3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For class III or IV (±V) nephritis, mycophenolate mofetil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(1a/A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 or low-dose intravenous (IV) cyclophosphamide (CY)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(1a/A)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,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in combination with glucocorticoids, are recommended.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129552391"/>
                  </a:ext>
                </a:extLst>
              </a:tr>
              <a:tr h="75551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4.4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Combination of mycophenolate mofetil with a calcineurin inhibitor (especially tacrolimus) is an alternative, particularly in patients with nephrotic-range proteinuria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(1a/B)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246190762"/>
                  </a:ext>
                </a:extLst>
              </a:tr>
              <a:tr h="75551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4.5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Patients at high risk for kidney failure can be treated as in 4.3-4.4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, but high-dose IV CY can also be considered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(1a/B)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1735336422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1410B4E5-075F-CF4C-ADA0-4A103FE35423}"/>
              </a:ext>
            </a:extLst>
          </p:cNvPr>
          <p:cNvSpPr txBox="1">
            <a:spLocks/>
          </p:cNvSpPr>
          <p:nvPr/>
        </p:nvSpPr>
        <p:spPr>
          <a:xfrm>
            <a:off x="344557" y="292351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sz="2000" kern="0"/>
              <a:t>Individual</a:t>
            </a:r>
            <a:r>
              <a:rPr lang="es-ES" sz="2000" kern="0"/>
              <a:t> Recommendations and Level of Evidence</a:t>
            </a:r>
            <a:endParaRPr lang="es-ES" sz="2000" kern="0" dirty="0"/>
          </a:p>
        </p:txBody>
      </p:sp>
    </p:spTree>
    <p:extLst>
      <p:ext uri="{BB962C8B-B14F-4D97-AF65-F5344CB8AC3E}">
        <p14:creationId xmlns:p14="http://schemas.microsoft.com/office/powerpoint/2010/main" val="3773812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F43B11-9B4E-3D4F-9F6F-FB03A1F06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899863"/>
              </p:ext>
            </p:extLst>
          </p:nvPr>
        </p:nvGraphicFramePr>
        <p:xfrm>
          <a:off x="466928" y="1683022"/>
          <a:ext cx="8334172" cy="4174438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334172">
                  <a:extLst>
                    <a:ext uri="{9D8B030D-6E8A-4147-A177-3AD203B41FA5}">
                      <a16:colId xmlns:a16="http://schemas.microsoft.com/office/drawing/2014/main" val="1966555432"/>
                    </a:ext>
                  </a:extLst>
                </a:gridCol>
              </a:tblGrid>
              <a:tr h="362064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038418794"/>
                  </a:ext>
                </a:extLst>
              </a:tr>
              <a:tr h="1502773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 Treatment of adult lupus nephritis 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Initial </a:t>
                      </a:r>
                      <a:r>
                        <a:rPr kumimoji="0" lang="el-GR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endParaRPr lang="en-US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use of IV pulses methylprednisolone is recommended, followed by oral prednisone (0.3–0.5 mg/kg/day) for up to 4 weeks, tapered to ≤7.5mg/day by 3 to 6 months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(2b/B)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408792371"/>
                  </a:ext>
                </a:extLst>
              </a:tr>
              <a:tr h="741051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pure class V nephritis, MMF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(2a/B)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combination with pulse IV methylprednisolone followed by oral prednisone (20 mg/day, tapered to ≤5 mg/day by 3 months)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recommended. </a:t>
                      </a: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713991513"/>
                  </a:ext>
                </a:extLst>
              </a:tr>
              <a:tr h="819487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4.8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Alternative options for class V nephritis include IV CY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, or calcineurin inhibitors (especially tacrolimus) in monotherapy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(2b/B)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or in combination with MMF/MPA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(1b/B)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129552391"/>
                  </a:ext>
                </a:extLst>
              </a:tr>
              <a:tr h="749063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</a:rPr>
                        <a:t>4.9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Hydroxychloroquine (HCQ) should be co-administered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(2a/B)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at a dose not to exceed 5 mg/kg/day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 (3b/C)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</a:rPr>
                        <a:t>and adjusted for the glomerular filtration rate.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246190762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1F10FF1E-E0AE-2A41-948F-B718CACEBA2B}"/>
              </a:ext>
            </a:extLst>
          </p:cNvPr>
          <p:cNvSpPr txBox="1">
            <a:spLocks/>
          </p:cNvSpPr>
          <p:nvPr/>
        </p:nvSpPr>
        <p:spPr>
          <a:xfrm>
            <a:off x="344557" y="292351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sz="2000" kern="0"/>
              <a:t>Individual</a:t>
            </a:r>
            <a:r>
              <a:rPr lang="es-ES" sz="2000" kern="0"/>
              <a:t> Recommendations and Level of Evidence</a:t>
            </a:r>
            <a:endParaRPr lang="es-ES" sz="2000" kern="0" dirty="0"/>
          </a:p>
        </p:txBody>
      </p:sp>
    </p:spTree>
    <p:extLst>
      <p:ext uri="{BB962C8B-B14F-4D97-AF65-F5344CB8AC3E}">
        <p14:creationId xmlns:p14="http://schemas.microsoft.com/office/powerpoint/2010/main" val="3784049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1/1/20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F43B11-9B4E-3D4F-9F6F-FB03A1F06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582220"/>
              </p:ext>
            </p:extLst>
          </p:nvPr>
        </p:nvGraphicFramePr>
        <p:xfrm>
          <a:off x="466926" y="1444487"/>
          <a:ext cx="8334172" cy="4889731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8334172">
                  <a:extLst>
                    <a:ext uri="{9D8B030D-6E8A-4147-A177-3AD203B41FA5}">
                      <a16:colId xmlns:a16="http://schemas.microsoft.com/office/drawing/2014/main" val="1966555432"/>
                    </a:ext>
                  </a:extLst>
                </a:gridCol>
              </a:tblGrid>
              <a:tr h="36165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Recommendations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038418794"/>
                  </a:ext>
                </a:extLst>
              </a:tr>
              <a:tr h="3818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 Treatment of adult lupus nephritis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129552391"/>
                  </a:ext>
                </a:extLst>
              </a:tr>
              <a:tr h="917122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l-GR" sz="1400" dirty="0" err="1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Subsequent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treatment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GB" sz="1400" b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If improvement is achieved, subsequent immunosuppression is recommended with either MMF/MPA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(1a/A)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 azathioprine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(1a/A)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in combination with low-dose prednisone when needed.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450269571"/>
                  </a:ext>
                </a:extLst>
              </a:tr>
              <a:tr h="748153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11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Gradual withdrawal of treatment (glucocorticoids first) can be attempted after at least 3 to 5 years therapy in complete clinical response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(2b/C)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HCQ should be continued long-term.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801352552"/>
                  </a:ext>
                </a:extLst>
              </a:tr>
              <a:tr h="784952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Continuation, switching to or addition of calcineurin inhibitors can be considered in pure class V nephritis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(2b/B)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 the lowest effective dose.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1862633626"/>
                  </a:ext>
                </a:extLst>
              </a:tr>
              <a:tr h="381897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Refractory disease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2298762276"/>
                  </a:ext>
                </a:extLst>
              </a:tr>
              <a:tr h="65703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13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case of failure to achieve the treatment goals, thorough evaluation of the possible causes is recommended, including assessment of adherence to treatment and therapeutic drug monitoring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(5/D)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475939104"/>
                  </a:ext>
                </a:extLst>
              </a:tr>
              <a:tr h="65703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4.</a:t>
                      </a:r>
                      <a:r>
                        <a:rPr lang="el-GR" sz="14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14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For active non-responding/refractory disease, treatment may be switched to one of the alternative initial therapies mentioned above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(2b/B–C)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or rituximab be given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(2b/C)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. </a:t>
                      </a:r>
                    </a:p>
                  </a:txBody>
                  <a:tcPr marL="24518" marR="24518" marT="0" marB="0"/>
                </a:tc>
                <a:extLst>
                  <a:ext uri="{0D108BD9-81ED-4DB2-BD59-A6C34878D82A}">
                    <a16:rowId xmlns:a16="http://schemas.microsoft.com/office/drawing/2014/main" val="3322223454"/>
                  </a:ext>
                </a:extLst>
              </a:tr>
            </a:tbl>
          </a:graphicData>
        </a:graphic>
      </p:graphicFrame>
      <p:sp>
        <p:nvSpPr>
          <p:cNvPr id="8" name="Título 4">
            <a:extLst>
              <a:ext uri="{FF2B5EF4-FFF2-40B4-BE49-F238E27FC236}">
                <a16:creationId xmlns:a16="http://schemas.microsoft.com/office/drawing/2014/main" id="{29360026-796C-074E-9AA4-D7BBFF44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292351"/>
            <a:ext cx="8334172" cy="634545"/>
          </a:xfrm>
        </p:spPr>
        <p:txBody>
          <a:bodyPr/>
          <a:lstStyle/>
          <a:p>
            <a:r>
              <a:rPr lang="en-GB" sz="2000" dirty="0"/>
              <a:t>Individual</a:t>
            </a:r>
            <a:r>
              <a:rPr lang="es-ES" sz="2000" dirty="0"/>
              <a:t> </a:t>
            </a:r>
            <a:r>
              <a:rPr lang="es-ES" sz="2000" dirty="0" err="1"/>
              <a:t>Recommendations</a:t>
            </a:r>
            <a:r>
              <a:rPr lang="es-ES" sz="2000" dirty="0"/>
              <a:t> and </a:t>
            </a:r>
            <a:r>
              <a:rPr lang="es-ES" sz="2000" dirty="0" err="1"/>
              <a:t>Level</a:t>
            </a:r>
            <a:r>
              <a:rPr lang="es-ES" sz="2000" dirty="0"/>
              <a:t> of </a:t>
            </a:r>
            <a:r>
              <a:rPr lang="es-ES" sz="2000" dirty="0" err="1"/>
              <a:t>Evidence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30364285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10" ma:contentTypeDescription="Ein neues Dokument erstellen." ma:contentTypeScope="" ma:versionID="15ab8b5411507bf5d9d04e6d4280d773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beb8ff2837ec831f78092e8c04c59843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Intranet Documento Interno" ma:contentTypeID="0x01010032C576AC6C384C259C365B7C19D056D20005F7B64641EEB540B5A9DF4FDA1E4FCE" ma:contentTypeVersion="2" ma:contentTypeDescription="Intranet Documento Interno" ma:contentTypeScope="" ma:versionID="ef9f1d27af694992cc6631efdc50ad12">
  <xsd:schema xmlns:xsd="http://www.w3.org/2001/XMLSchema" xmlns:xs="http://www.w3.org/2001/XMLSchema" xmlns:p="http://schemas.microsoft.com/office/2006/metadata/properties" xmlns:ns1="http://schemas.microsoft.com/sharepoint/v3" xmlns:ns2="F6190AD9-4581-4372-B2DF-FA9A6D64EB4D" xmlns:ns3="949D39CD-7166-4d84-B7B3-B133F34511FF" xmlns:ns4="D3B34FE5-AC3B-4a96-82CA-0DBA080F7269" xmlns:ns5="E98DFCE1-BAE5-447a-BDCA-1BA3A3ADDCB8" xmlns:ns6="132FDA8B-444F-45f6-B04C-FDC6AA7FB290" xmlns:ns7="be301acf-7d88-4206-bc25-f0c1637acb3f" targetNamespace="http://schemas.microsoft.com/office/2006/metadata/properties" ma:root="true" ma:fieldsID="06a94e209e438e3ccee22c7bd3ab2857" ns1:_="" ns2:_="" ns3:_="" ns4:_="" ns5:_="" ns6:_="" ns7:_="">
    <xsd:import namespace="http://schemas.microsoft.com/sharepoint/v3"/>
    <xsd:import namespace="F6190AD9-4581-4372-B2DF-FA9A6D64EB4D"/>
    <xsd:import namespace="949D39CD-7166-4d84-B7B3-B133F34511FF"/>
    <xsd:import namespace="D3B34FE5-AC3B-4a96-82CA-0DBA080F7269"/>
    <xsd:import namespace="E98DFCE1-BAE5-447a-BDCA-1BA3A3ADDCB8"/>
    <xsd:import namespace="132FDA8B-444F-45f6-B04C-FDC6AA7FB290"/>
    <xsd:import namespace="be301acf-7d88-4206-bc25-f0c1637acb3f"/>
    <xsd:element name="properties">
      <xsd:complexType>
        <xsd:sequence>
          <xsd:element name="documentManagement">
            <xsd:complexType>
              <xsd:all>
                <xsd:element ref="ns1:Description" minOccurs="0"/>
                <xsd:element ref="ns2:DepartamentoTaxHTField0" minOccurs="0"/>
                <xsd:element ref="ns3:ProductoTaxHTField0" minOccurs="0"/>
                <xsd:element ref="ns4:TipoDocumentoTaxHTField0" minOccurs="0"/>
                <xsd:element ref="ns5:LenguajeTaxHTField0" minOccurs="0"/>
                <xsd:element ref="ns6:TemaTaxHTField0" minOccurs="0"/>
                <xsd:element ref="ns7:TaxKeywordTaxHTField" minOccurs="0"/>
                <xsd:element ref="ns7:TaxCatchAll" minOccurs="0"/>
                <xsd:element ref="ns7:TaxCatchAllLabel" minOccurs="0"/>
                <xsd:element ref="ns1:AverageRating" minOccurs="0"/>
                <xsd:element ref="ns1:RatingCount" minOccurs="0"/>
                <xsd:element ref="ns7:_dlc_DocId" minOccurs="0"/>
                <xsd:element ref="ns7:_dlc_DocIdUrl" minOccurs="0"/>
                <xsd:element ref="ns7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scription" ma:index="8" nillable="true" ma:displayName="Descripción" ma:internalName="Description">
      <xsd:simpleType>
        <xsd:restriction base="dms:Note">
          <xsd:maxLength value="150"/>
        </xsd:restriction>
      </xsd:simpleType>
    </xsd:element>
    <xsd:element name="AverageRating" ma:index="23" nillable="true" ma:displayName="Clasificación (0-5)" ma:decimals="2" ma:description="Valor promedio de todas las clasificaciones que se han enviado" ma:internalName="AverageRating" ma:readOnly="true">
      <xsd:simpleType>
        <xsd:restriction base="dms:Number"/>
      </xsd:simpleType>
    </xsd:element>
    <xsd:element name="RatingCount" ma:index="24" nillable="true" ma:displayName="Número de clasificaciones" ma:decimals="0" ma:description="Número de clasificaciones enviado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90AD9-4581-4372-B2DF-FA9A6D64EB4D" elementFormDefault="qualified">
    <xsd:import namespace="http://schemas.microsoft.com/office/2006/documentManagement/types"/>
    <xsd:import namespace="http://schemas.microsoft.com/office/infopath/2007/PartnerControls"/>
    <xsd:element name="DepartamentoTaxHTField0" ma:index="10" nillable="true" ma:taxonomy="true" ma:internalName="Departamento_0" ma:taxonomyFieldName="Departamento" ma:displayName="Departamento" ma:default="" ma:fieldId="{93866b3b-a5cd-4f7c-8039-355b7ad00c50}" ma:taxonomyMulti="true" ma:sspId="dae3a36d-f80e-43f9-8a6e-5e975d4c7c75" ma:termSetId="775e99ea-537c-4c77-a14e-7318fdbc265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D39CD-7166-4d84-B7B3-B133F34511FF" elementFormDefault="qualified">
    <xsd:import namespace="http://schemas.microsoft.com/office/2006/documentManagement/types"/>
    <xsd:import namespace="http://schemas.microsoft.com/office/infopath/2007/PartnerControls"/>
    <xsd:element name="ProductoTaxHTField0" ma:index="12" nillable="true" ma:taxonomy="true" ma:internalName="Producto_0" ma:taxonomyFieldName="Producto" ma:displayName="Producto" ma:default="" ma:fieldId="{a721c8b8-7c93-4cc5-a44f-6de7d17bec20}" ma:sspId="dae3a36d-f80e-43f9-8a6e-5e975d4c7c75" ma:termSetId="747fa720-2bff-4c29-8aaf-ab68603a468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34FE5-AC3B-4a96-82CA-0DBA080F7269" elementFormDefault="qualified">
    <xsd:import namespace="http://schemas.microsoft.com/office/2006/documentManagement/types"/>
    <xsd:import namespace="http://schemas.microsoft.com/office/infopath/2007/PartnerControls"/>
    <xsd:element name="TipoDocumentoTaxHTField0" ma:index="14" nillable="true" ma:taxonomy="true" ma:internalName="TipoDocumento_0" ma:taxonomyFieldName="TipoDocumento" ma:displayName="Tipo documento" ma:default="" ma:fieldId="{71a6ff95-022e-483e-9bcc-30da4cf1bab8}" ma:sspId="dae3a36d-f80e-43f9-8a6e-5e975d4c7c75" ma:termSetId="b32d1efd-b03a-44c7-9d8a-42877a79d5b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DFCE1-BAE5-447a-BDCA-1BA3A3ADDCB8" elementFormDefault="qualified">
    <xsd:import namespace="http://schemas.microsoft.com/office/2006/documentManagement/types"/>
    <xsd:import namespace="http://schemas.microsoft.com/office/infopath/2007/PartnerControls"/>
    <xsd:element name="LenguajeTaxHTField0" ma:index="16" nillable="true" ma:taxonomy="true" ma:internalName="Lenguaje_0" ma:taxonomyFieldName="Lenguaje" ma:displayName="Lenguaje" ma:default="" ma:fieldId="{2ae4c28f-b96e-42d5-a568-480d296cb218}" ma:sspId="dae3a36d-f80e-43f9-8a6e-5e975d4c7c75" ma:termSetId="dc83aefa-cf05-4785-b4f3-b93e543cac8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FDA8B-444F-45f6-B04C-FDC6AA7FB290" elementFormDefault="qualified">
    <xsd:import namespace="http://schemas.microsoft.com/office/2006/documentManagement/types"/>
    <xsd:import namespace="http://schemas.microsoft.com/office/infopath/2007/PartnerControls"/>
    <xsd:element name="TemaTaxHTField0" ma:index="18" nillable="true" ma:taxonomy="true" ma:internalName="Tema_0" ma:taxonomyFieldName="Tema" ma:displayName="Tema" ma:default="" ma:fieldId="{1eddc28b-cca7-4c1e-b56b-bd4b0fc45fa9}" ma:taxonomyMulti="true" ma:sspId="dae3a36d-f80e-43f9-8a6e-5e975d4c7c75" ma:termSetId="7df00746-8ea2-4f56-9edc-ade760a6968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01acf-7d88-4206-bc25-f0c1637acb3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0" nillable="true" ma:taxonomy="true" ma:internalName="TaxKeywordTaxHTField" ma:taxonomyFieldName="TaxKeyword" ma:displayName="Palabras clave de empresa" ma:fieldId="{23f27201-bee3-471e-b2e7-b64fd8b7ca38}" ma:taxonomyMulti="true" ma:sspId="dae3a36d-f80e-43f9-8a6e-5e975d4c7c7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aac5f80e-1ebf-4f3c-9f71-d730a7ceb3a1}" ma:internalName="TaxCatchAll" ma:showField="CatchAllData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description="" ma:hidden="true" ma:list="{aac5f80e-1ebf-4f3c-9f71-d730a7ceb3a1}" ma:internalName="TaxCatchAllLabel" ma:readOnly="true" ma:showField="CatchAllDataLabel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5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26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100B50-3B93-43ED-A5AC-3487A167555A}"/>
</file>

<file path=customXml/itemProps3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FA2325FA-BF53-4D92-8355-0F3E68AA48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190AD9-4581-4372-B2DF-FA9A6D64EB4D"/>
    <ds:schemaRef ds:uri="949D39CD-7166-4d84-B7B3-B133F34511FF"/>
    <ds:schemaRef ds:uri="D3B34FE5-AC3B-4a96-82CA-0DBA080F7269"/>
    <ds:schemaRef ds:uri="E98DFCE1-BAE5-447a-BDCA-1BA3A3ADDCB8"/>
    <ds:schemaRef ds:uri="132FDA8B-444F-45f6-B04C-FDC6AA7FB290"/>
    <ds:schemaRef ds:uri="be301acf-7d88-4206-bc25-f0c1637ac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211D8D81-60A0-4CDE-8F83-56276C98843F}">
  <ds:schemaRefs>
    <ds:schemaRef ds:uri="http://www.w3.org/XML/1998/namespace"/>
    <ds:schemaRef ds:uri="http://schemas.microsoft.com/sharepoint/v3"/>
    <ds:schemaRef ds:uri="http://purl.org/dc/dcmitype/"/>
    <ds:schemaRef ds:uri="http://purl.org/dc/terms/"/>
    <ds:schemaRef ds:uri="132FDA8B-444F-45f6-B04C-FDC6AA7FB290"/>
    <ds:schemaRef ds:uri="http://schemas.microsoft.com/office/infopath/2007/PartnerControls"/>
    <ds:schemaRef ds:uri="F6190AD9-4581-4372-B2DF-FA9A6D64EB4D"/>
    <ds:schemaRef ds:uri="http://schemas.openxmlformats.org/package/2006/metadata/core-properties"/>
    <ds:schemaRef ds:uri="http://purl.org/dc/elements/1.1/"/>
    <ds:schemaRef ds:uri="be301acf-7d88-4206-bc25-f0c1637acb3f"/>
    <ds:schemaRef ds:uri="http://schemas.microsoft.com/office/2006/documentManagement/types"/>
    <ds:schemaRef ds:uri="949D39CD-7166-4d84-B7B3-B133F34511FF"/>
    <ds:schemaRef ds:uri="E98DFCE1-BAE5-447a-BDCA-1BA3A3ADDCB8"/>
    <ds:schemaRef ds:uri="D3B34FE5-AC3B-4a96-82CA-0DBA080F726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1005</TotalTime>
  <Words>2288</Words>
  <Application>Microsoft Macintosh PowerPoint</Application>
  <PresentationFormat>On-screen Show (4:3)</PresentationFormat>
  <Paragraphs>163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</vt:lpstr>
      <vt:lpstr>Wingdings</vt:lpstr>
      <vt:lpstr>PPT EULAR presentation</vt:lpstr>
      <vt:lpstr>Blank</vt:lpstr>
      <vt:lpstr>2019 update of the Joint European League Against Rheumatism and European Renal Association–European Dialysis and Transplant Association (EULAR/ERA-EDTA) recommendations for the management of lupus nephritis      </vt:lpstr>
      <vt:lpstr>Target population/question</vt:lpstr>
      <vt:lpstr>Methods/methodological approach</vt:lpstr>
      <vt:lpstr>Methods/methodological approach</vt:lpstr>
      <vt:lpstr>Overarching principles</vt:lpstr>
      <vt:lpstr>Individual Recommendations and Level of Evidence</vt:lpstr>
      <vt:lpstr>PowerPoint Presentation</vt:lpstr>
      <vt:lpstr>PowerPoint Presentation</vt:lpstr>
      <vt:lpstr>Individual Recommendations and Level of Evidence</vt:lpstr>
      <vt:lpstr>Individual Recommendations and Level of Evidence</vt:lpstr>
      <vt:lpstr>Individual Recommendations and Level of Evidence</vt:lpstr>
      <vt:lpstr>Individual Recommendations and Level of Evidence</vt:lpstr>
      <vt:lpstr>Individual Recommendations and Level of Evidence</vt:lpstr>
      <vt:lpstr>Individual Recommendations and Level of Evidence</vt:lpstr>
      <vt:lpstr>Summary of Recommendations in bullet point format </vt:lpstr>
      <vt:lpstr>Summary of Recommendations in lay format  </vt:lpstr>
      <vt:lpstr>Acknowledgements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Wax0120</cp:lastModifiedBy>
  <cp:revision>80</cp:revision>
  <dcterms:created xsi:type="dcterms:W3CDTF">2017-10-10T13:55:03Z</dcterms:created>
  <dcterms:modified xsi:type="dcterms:W3CDTF">2020-01-01T11:30:58Z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