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5"/>
    <p:sldMasterId id="2147483888" r:id="rId6"/>
  </p:sldMasterIdLst>
  <p:notesMasterIdLst>
    <p:notesMasterId r:id="rId22"/>
  </p:notesMasterIdLst>
  <p:handoutMasterIdLst>
    <p:handoutMasterId r:id="rId23"/>
  </p:handoutMasterIdLst>
  <p:sldIdLst>
    <p:sldId id="271" r:id="rId7"/>
    <p:sldId id="283" r:id="rId8"/>
    <p:sldId id="276" r:id="rId9"/>
    <p:sldId id="277" r:id="rId10"/>
    <p:sldId id="284" r:id="rId11"/>
    <p:sldId id="278" r:id="rId12"/>
    <p:sldId id="285" r:id="rId13"/>
    <p:sldId id="286" r:id="rId14"/>
    <p:sldId id="279" r:id="rId15"/>
    <p:sldId id="280" r:id="rId16"/>
    <p:sldId id="287" r:id="rId17"/>
    <p:sldId id="281" r:id="rId18"/>
    <p:sldId id="288" r:id="rId19"/>
    <p:sldId id="289" r:id="rId20"/>
    <p:sldId id="282" r:id="rId21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A8"/>
    <a:srgbClr val="0057B8"/>
    <a:srgbClr val="063FA9"/>
    <a:srgbClr val="000000"/>
    <a:srgbClr val="0056B9"/>
    <a:srgbClr val="0057A3"/>
    <a:srgbClr val="1986CE"/>
    <a:srgbClr val="F8F8F8"/>
    <a:srgbClr val="CECFCF"/>
    <a:srgbClr val="F6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759" autoAdjust="0"/>
  </p:normalViewPr>
  <p:slideViewPr>
    <p:cSldViewPr snapToGrid="0">
      <p:cViewPr varScale="1">
        <p:scale>
          <a:sx n="102" d="100"/>
          <a:sy n="102" d="100"/>
        </p:scale>
        <p:origin x="560" y="72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8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zia Jud" userId="998cd3bd-6052-4e62-80c0-b681be3428ee" providerId="ADAL" clId="{37091B19-9C02-4D08-A2C7-FB9D6C8DD0DE}"/>
    <pc:docChg chg="delSld">
      <pc:chgData name="Patrizia Jud" userId="998cd3bd-6052-4e62-80c0-b681be3428ee" providerId="ADAL" clId="{37091B19-9C02-4D08-A2C7-FB9D6C8DD0DE}" dt="2020-03-30T12:40:14.899" v="0" actId="2696"/>
      <pc:docMkLst>
        <pc:docMk/>
      </pc:docMkLst>
      <pc:sldChg chg="del">
        <pc:chgData name="Patrizia Jud" userId="998cd3bd-6052-4e62-80c0-b681be3428ee" providerId="ADAL" clId="{37091B19-9C02-4D08-A2C7-FB9D6C8DD0DE}" dt="2020-03-30T12:40:14.899" v="0" actId="2696"/>
        <pc:sldMkLst>
          <pc:docMk/>
          <pc:sldMk cId="104699200" sldId="2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30/03/2020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30/03/2020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30/03/2020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30/03/2020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30/03/2020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30/03/2020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2388" y="4075497"/>
            <a:ext cx="7236542" cy="1981863"/>
          </a:xfrm>
        </p:spPr>
        <p:txBody>
          <a:bodyPr/>
          <a:lstStyle/>
          <a:p>
            <a:pPr algn="ctr"/>
            <a:r>
              <a:rPr lang="en-US" dirty="0"/>
              <a:t>EULAR recommendations for the management of rheumatoid arthritis – 2019 Update</a:t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en-GB" dirty="0"/>
            </a:br>
            <a:br>
              <a:rPr lang="en-GB" dirty="0">
                <a:solidFill>
                  <a:srgbClr val="FF0000"/>
                </a:solidFill>
              </a:rPr>
            </a:br>
            <a:br>
              <a:rPr lang="en-GB" dirty="0"/>
            </a:br>
            <a:br>
              <a:rPr lang="en-GB" dirty="0"/>
            </a:b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1258389"/>
            <a:ext cx="8334172" cy="634545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Summary of Recommendations (1)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30/03/2020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265223" y="2047575"/>
            <a:ext cx="8266937" cy="4124361"/>
          </a:xfrm>
        </p:spPr>
        <p:txBody>
          <a:bodyPr/>
          <a:lstStyle/>
          <a:p>
            <a:r>
              <a:rPr lang="de-AT" sz="2000" dirty="0" err="1"/>
              <a:t>Several</a:t>
            </a:r>
            <a:r>
              <a:rPr lang="de-AT" sz="2000" dirty="0"/>
              <a:t> </a:t>
            </a:r>
            <a:r>
              <a:rPr lang="de-AT" sz="2000" dirty="0" err="1"/>
              <a:t>recommendations</a:t>
            </a:r>
            <a:r>
              <a:rPr lang="de-AT" sz="2000" dirty="0"/>
              <a:t> </a:t>
            </a:r>
            <a:r>
              <a:rPr lang="de-AT" sz="2000" dirty="0" err="1"/>
              <a:t>of</a:t>
            </a:r>
            <a:r>
              <a:rPr lang="de-AT" sz="2000" dirty="0"/>
              <a:t> </a:t>
            </a:r>
            <a:r>
              <a:rPr lang="de-AT" sz="2000" dirty="0" err="1"/>
              <a:t>the</a:t>
            </a:r>
            <a:r>
              <a:rPr lang="de-AT" sz="2000" dirty="0"/>
              <a:t> 2016 update </a:t>
            </a:r>
            <a:r>
              <a:rPr lang="de-AT" sz="2000" dirty="0" err="1"/>
              <a:t>remained</a:t>
            </a:r>
            <a:r>
              <a:rPr lang="de-AT" sz="2000" dirty="0"/>
              <a:t> </a:t>
            </a:r>
            <a:r>
              <a:rPr lang="de-AT" sz="2000" dirty="0" err="1"/>
              <a:t>unchanged</a:t>
            </a:r>
            <a:r>
              <a:rPr lang="de-AT" sz="2000" dirty="0"/>
              <a:t> </a:t>
            </a:r>
            <a:endParaRPr lang="de-AT" sz="2000" dirty="0">
              <a:sym typeface="Wingdings" panose="05000000000000000000" pitchFamily="2" charset="2"/>
            </a:endParaRPr>
          </a:p>
          <a:p>
            <a:pPr lvl="1"/>
            <a:r>
              <a:rPr lang="de-AT" sz="2000" dirty="0" err="1">
                <a:sym typeface="Wingdings" panose="05000000000000000000" pitchFamily="2" charset="2"/>
              </a:rPr>
              <a:t>No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evidence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has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accrued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that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any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of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these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may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be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wrong</a:t>
            </a:r>
            <a:r>
              <a:rPr lang="de-AT" sz="2000" dirty="0">
                <a:sym typeface="Wingdings" panose="05000000000000000000" pitchFamily="2" charset="2"/>
              </a:rPr>
              <a:t>, on </a:t>
            </a:r>
            <a:r>
              <a:rPr lang="de-AT" sz="2000" dirty="0" err="1">
                <a:sym typeface="Wingdings" panose="05000000000000000000" pitchFamily="2" charset="2"/>
              </a:rPr>
              <a:t>the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contrary</a:t>
            </a:r>
            <a:r>
              <a:rPr lang="de-AT" sz="2000" dirty="0">
                <a:sym typeface="Wingdings" panose="05000000000000000000" pitchFamily="2" charset="2"/>
              </a:rPr>
              <a:t> </a:t>
            </a:r>
          </a:p>
          <a:p>
            <a:pPr lvl="1"/>
            <a:r>
              <a:rPr lang="de-AT" sz="2000" dirty="0">
                <a:sym typeface="Wingdings" panose="05000000000000000000" pitchFamily="2" charset="2"/>
              </a:rPr>
              <a:t>EULAR </a:t>
            </a:r>
            <a:r>
              <a:rPr lang="de-AT" sz="2000" dirty="0" err="1">
                <a:sym typeface="Wingdings" panose="05000000000000000000" pitchFamily="2" charset="2"/>
              </a:rPr>
              <a:t>recommendations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have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achieved</a:t>
            </a:r>
            <a:r>
              <a:rPr lang="de-AT" sz="2000" dirty="0">
                <a:sym typeface="Wingdings" panose="05000000000000000000" pitchFamily="2" charset="2"/>
              </a:rPr>
              <a:t> a “</a:t>
            </a:r>
            <a:r>
              <a:rPr lang="de-AT" sz="2000" dirty="0" err="1">
                <a:sym typeface="Wingdings" panose="05000000000000000000" pitchFamily="2" charset="2"/>
              </a:rPr>
              <a:t>steady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state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of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art</a:t>
            </a:r>
            <a:r>
              <a:rPr lang="de-AT" sz="2000" dirty="0">
                <a:sym typeface="Wingdings" panose="05000000000000000000" pitchFamily="2" charset="2"/>
              </a:rPr>
              <a:t>“ </a:t>
            </a:r>
            <a:r>
              <a:rPr lang="de-AT" sz="2000" dirty="0" err="1">
                <a:sym typeface="Wingdings" panose="05000000000000000000" pitchFamily="2" charset="2"/>
              </a:rPr>
              <a:t>regarding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the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definition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of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the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treatment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target</a:t>
            </a:r>
            <a:r>
              <a:rPr lang="de-AT" sz="2000" dirty="0">
                <a:sym typeface="Wingdings" panose="05000000000000000000" pitchFamily="2" charset="2"/>
              </a:rPr>
              <a:t> (REM/LDA; ACR-EULAR </a:t>
            </a:r>
            <a:r>
              <a:rPr lang="de-AT" sz="2000" dirty="0" err="1">
                <a:sym typeface="Wingdings" panose="05000000000000000000" pitchFamily="2" charset="2"/>
              </a:rPr>
              <a:t>definitions</a:t>
            </a:r>
            <a:r>
              <a:rPr lang="de-AT" sz="2000" dirty="0">
                <a:sym typeface="Wingdings" panose="05000000000000000000" pitchFamily="2" charset="2"/>
              </a:rPr>
              <a:t>), </a:t>
            </a:r>
            <a:r>
              <a:rPr lang="de-AT" sz="2000" dirty="0" err="1">
                <a:sym typeface="Wingdings" panose="05000000000000000000" pitchFamily="2" charset="2"/>
              </a:rPr>
              <a:t>therapeutic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strategy</a:t>
            </a:r>
            <a:r>
              <a:rPr lang="de-AT" sz="2000" dirty="0">
                <a:sym typeface="Wingdings" panose="05000000000000000000" pitchFamily="2" charset="2"/>
              </a:rPr>
              <a:t> (T2T), initial </a:t>
            </a:r>
            <a:r>
              <a:rPr lang="de-AT" sz="2000" dirty="0" err="1">
                <a:sym typeface="Wingdings" panose="05000000000000000000" pitchFamily="2" charset="2"/>
              </a:rPr>
              <a:t>therapy</a:t>
            </a:r>
            <a:r>
              <a:rPr lang="de-AT" sz="2000" dirty="0">
                <a:sym typeface="Wingdings" panose="05000000000000000000" pitchFamily="2" charset="2"/>
              </a:rPr>
              <a:t>, and </a:t>
            </a:r>
            <a:r>
              <a:rPr lang="de-AT" sz="2000" dirty="0" err="1">
                <a:sym typeface="Wingdings" panose="05000000000000000000" pitchFamily="2" charset="2"/>
              </a:rPr>
              <a:t>stratification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for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the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next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treatment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phase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de-AT" sz="2000" dirty="0">
                <a:sym typeface="Wingdings" panose="05000000000000000000" pitchFamily="2" charset="2"/>
              </a:rPr>
              <a:t>“Imaging </a:t>
            </a:r>
            <a:r>
              <a:rPr lang="de-AT" sz="2000" dirty="0" err="1">
                <a:sym typeface="Wingdings" panose="05000000000000000000" pitchFamily="2" charset="2"/>
              </a:rPr>
              <a:t>remission</a:t>
            </a:r>
            <a:r>
              <a:rPr lang="de-AT" sz="2000" dirty="0">
                <a:sym typeface="Wingdings" panose="05000000000000000000" pitchFamily="2" charset="2"/>
              </a:rPr>
              <a:t>“ </a:t>
            </a:r>
            <a:r>
              <a:rPr lang="de-AT" sz="2000" dirty="0" err="1">
                <a:sym typeface="Wingdings" panose="05000000000000000000" pitchFamily="2" charset="2"/>
              </a:rPr>
              <a:t>is</a:t>
            </a:r>
            <a:r>
              <a:rPr lang="de-AT" sz="2000" dirty="0">
                <a:sym typeface="Wingdings" panose="05000000000000000000" pitchFamily="2" charset="2"/>
              </a:rPr>
              <a:t> out</a:t>
            </a:r>
          </a:p>
          <a:p>
            <a:pPr lvl="2"/>
            <a:r>
              <a:rPr lang="de-AT" sz="2000" dirty="0">
                <a:sym typeface="Wingdings" panose="05000000000000000000" pitchFamily="2" charset="2"/>
              </a:rPr>
              <a:t>3 </a:t>
            </a:r>
            <a:r>
              <a:rPr lang="de-AT" sz="2000" dirty="0" err="1">
                <a:sym typeface="Wingdings" panose="05000000000000000000" pitchFamily="2" charset="2"/>
              </a:rPr>
              <a:t>trials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show</a:t>
            </a:r>
            <a:r>
              <a:rPr lang="de-AT" sz="2000" dirty="0">
                <a:sym typeface="Wingdings" panose="05000000000000000000" pitchFamily="2" charset="2"/>
              </a:rPr>
              <a:t> just </a:t>
            </a:r>
            <a:r>
              <a:rPr lang="de-AT" sz="2000" dirty="0" err="1">
                <a:sym typeface="Wingdings" panose="05000000000000000000" pitchFamily="2" charset="2"/>
              </a:rPr>
              <a:t>the</a:t>
            </a:r>
            <a:r>
              <a:rPr lang="de-AT" sz="2000" dirty="0">
                <a:sym typeface="Wingdings" panose="05000000000000000000" pitchFamily="2" charset="2"/>
              </a:rPr>
              <a:t> same: </a:t>
            </a:r>
            <a:r>
              <a:rPr lang="de-AT" sz="2000" dirty="0" err="1">
                <a:sym typeface="Wingdings" panose="05000000000000000000" pitchFamily="2" charset="2"/>
              </a:rPr>
              <a:t>no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better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outcomes</a:t>
            </a:r>
            <a:r>
              <a:rPr lang="de-AT" sz="2000" dirty="0">
                <a:sym typeface="Wingdings" panose="05000000000000000000" pitchFamily="2" charset="2"/>
              </a:rPr>
              <a:t>, but </a:t>
            </a:r>
            <a:r>
              <a:rPr lang="de-AT" sz="2000" dirty="0" err="1">
                <a:sym typeface="Wingdings" panose="05000000000000000000" pitchFamily="2" charset="2"/>
              </a:rPr>
              <a:t>more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costs</a:t>
            </a:r>
            <a:r>
              <a:rPr lang="de-AT" sz="2000" dirty="0">
                <a:sym typeface="Wingdings" panose="05000000000000000000" pitchFamily="2" charset="2"/>
              </a:rPr>
              <a:t> and </a:t>
            </a:r>
            <a:r>
              <a:rPr lang="de-AT" sz="2000" dirty="0" err="1">
                <a:sym typeface="Wingdings" panose="05000000000000000000" pitchFamily="2" charset="2"/>
              </a:rPr>
              <a:t>more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  <a:r>
              <a:rPr lang="de-AT" sz="2000" dirty="0" err="1">
                <a:sym typeface="Wingdings" panose="05000000000000000000" pitchFamily="2" charset="2"/>
              </a:rPr>
              <a:t>risks</a:t>
            </a:r>
            <a:r>
              <a:rPr lang="de-AT" sz="2000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384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Summary of Recommendations (2)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30/03/2020</a:t>
            </a:fld>
            <a:endParaRPr lang="en-US" dirty="0"/>
          </a:p>
        </p:txBody>
      </p:sp>
      <p:sp>
        <p:nvSpPr>
          <p:cNvPr id="6" name="Marcador de contenido 3"/>
          <p:cNvSpPr txBox="1">
            <a:spLocks/>
          </p:cNvSpPr>
          <p:nvPr/>
        </p:nvSpPr>
        <p:spPr bwMode="auto">
          <a:xfrm>
            <a:off x="226740" y="1933275"/>
            <a:ext cx="8574360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AT" sz="2000" b="0" kern="0" dirty="0">
                <a:sym typeface="Wingdings" panose="05000000000000000000" pitchFamily="2" charset="2"/>
              </a:rPr>
              <a:t>More </a:t>
            </a:r>
            <a:r>
              <a:rPr lang="de-AT" sz="2000" b="0" kern="0" dirty="0" err="1">
                <a:sym typeface="Wingdings" panose="05000000000000000000" pitchFamily="2" charset="2"/>
              </a:rPr>
              <a:t>data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are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available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today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than</a:t>
            </a:r>
            <a:r>
              <a:rPr lang="de-AT" sz="2000" b="0" kern="0" dirty="0">
                <a:sym typeface="Wingdings" panose="05000000000000000000" pitchFamily="2" charset="2"/>
              </a:rPr>
              <a:t> 3 </a:t>
            </a:r>
            <a:r>
              <a:rPr lang="de-AT" sz="2000" b="0" kern="0" dirty="0" err="1">
                <a:sym typeface="Wingdings" panose="05000000000000000000" pitchFamily="2" charset="2"/>
              </a:rPr>
              <a:t>years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ago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regarding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long</a:t>
            </a:r>
            <a:r>
              <a:rPr lang="de-AT" sz="2000" b="0" kern="0" dirty="0">
                <a:sym typeface="Wingdings" panose="05000000000000000000" pitchFamily="2" charset="2"/>
              </a:rPr>
              <a:t>-term </a:t>
            </a:r>
            <a:r>
              <a:rPr lang="de-AT" sz="2000" b="0" kern="0" dirty="0" err="1">
                <a:sym typeface="Wingdings" panose="05000000000000000000" pitchFamily="2" charset="2"/>
              </a:rPr>
              <a:t>efficacy</a:t>
            </a:r>
            <a:r>
              <a:rPr lang="de-AT" sz="2000" b="0" kern="0" dirty="0">
                <a:sym typeface="Wingdings" panose="05000000000000000000" pitchFamily="2" charset="2"/>
              </a:rPr>
              <a:t> and </a:t>
            </a:r>
            <a:r>
              <a:rPr lang="de-AT" sz="2000" b="0" kern="0" dirty="0" err="1">
                <a:sym typeface="Wingdings" panose="05000000000000000000" pitchFamily="2" charset="2"/>
              </a:rPr>
              <a:t>risks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of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tsDMARDs</a:t>
            </a:r>
            <a:r>
              <a:rPr lang="de-AT" sz="2000" b="0" kern="0" dirty="0">
                <a:sym typeface="Wingdings" panose="05000000000000000000" pitchFamily="2" charset="2"/>
              </a:rPr>
              <a:t> (Jak-inhibitors)</a:t>
            </a:r>
          </a:p>
          <a:p>
            <a:pPr lvl="1"/>
            <a:r>
              <a:rPr lang="de-AT" sz="2000" b="0" kern="0" dirty="0" err="1">
                <a:sym typeface="Wingdings" panose="05000000000000000000" pitchFamily="2" charset="2"/>
              </a:rPr>
              <a:t>Now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placed</a:t>
            </a:r>
            <a:r>
              <a:rPr lang="de-AT" sz="2000" b="0" kern="0" dirty="0">
                <a:sym typeface="Wingdings" panose="05000000000000000000" pitchFamily="2" charset="2"/>
              </a:rPr>
              <a:t> at a </a:t>
            </a:r>
            <a:r>
              <a:rPr lang="de-AT" sz="2000" b="0" kern="0" dirty="0" err="1">
                <a:sym typeface="Wingdings" panose="05000000000000000000" pitchFamily="2" charset="2"/>
              </a:rPr>
              <a:t>similar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level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as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bDMARDs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across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phase</a:t>
            </a:r>
            <a:r>
              <a:rPr lang="de-AT" sz="2000" b="0" kern="0" dirty="0">
                <a:sym typeface="Wingdings" panose="05000000000000000000" pitchFamily="2" charset="2"/>
              </a:rPr>
              <a:t> II (</a:t>
            </a:r>
            <a:r>
              <a:rPr lang="de-AT" sz="2000" b="0" kern="0" dirty="0" err="1">
                <a:sym typeface="Wingdings" panose="05000000000000000000" pitchFamily="2" charset="2"/>
              </a:rPr>
              <a:t>csDMARD</a:t>
            </a:r>
            <a:r>
              <a:rPr lang="de-AT" sz="2000" b="0" kern="0" dirty="0">
                <a:sym typeface="Wingdings" panose="05000000000000000000" pitchFamily="2" charset="2"/>
              </a:rPr>
              <a:t>-IR) and </a:t>
            </a:r>
            <a:r>
              <a:rPr lang="de-AT" sz="2000" b="0" kern="0" dirty="0" err="1">
                <a:sym typeface="Wingdings" panose="05000000000000000000" pitchFamily="2" charset="2"/>
              </a:rPr>
              <a:t>phase</a:t>
            </a:r>
            <a:r>
              <a:rPr lang="de-AT" sz="2000" b="0" kern="0" dirty="0">
                <a:sym typeface="Wingdings" panose="05000000000000000000" pitchFamily="2" charset="2"/>
              </a:rPr>
              <a:t> III (b/</a:t>
            </a:r>
            <a:r>
              <a:rPr lang="de-AT" sz="2000" b="0" kern="0" dirty="0" err="1">
                <a:sym typeface="Wingdings" panose="05000000000000000000" pitchFamily="2" charset="2"/>
              </a:rPr>
              <a:t>tsDMARD</a:t>
            </a:r>
            <a:r>
              <a:rPr lang="de-AT" sz="2000" b="0" kern="0" dirty="0">
                <a:sym typeface="Wingdings" panose="05000000000000000000" pitchFamily="2" charset="2"/>
              </a:rPr>
              <a:t>-IR)</a:t>
            </a:r>
          </a:p>
          <a:p>
            <a:pPr lvl="1"/>
            <a:r>
              <a:rPr lang="de-AT" sz="2000" b="0" kern="0" dirty="0" err="1">
                <a:sym typeface="Wingdings" panose="05000000000000000000" pitchFamily="2" charset="2"/>
              </a:rPr>
              <a:t>Caveat</a:t>
            </a:r>
            <a:r>
              <a:rPr lang="de-AT" sz="2000" b="0" kern="0" dirty="0">
                <a:sym typeface="Wingdings" panose="05000000000000000000" pitchFamily="2" charset="2"/>
              </a:rPr>
              <a:t>: H. </a:t>
            </a:r>
            <a:r>
              <a:rPr lang="de-AT" sz="2000" b="0" kern="0" dirty="0" err="1">
                <a:sym typeface="Wingdings" panose="05000000000000000000" pitchFamily="2" charset="2"/>
              </a:rPr>
              <a:t>zoster</a:t>
            </a:r>
            <a:r>
              <a:rPr lang="de-AT" sz="2000" b="0" kern="0" dirty="0">
                <a:sym typeface="Wingdings" panose="05000000000000000000" pitchFamily="2" charset="2"/>
              </a:rPr>
              <a:t> (</a:t>
            </a:r>
            <a:r>
              <a:rPr lang="de-AT" sz="2000" b="0" kern="0" dirty="0" err="1">
                <a:sym typeface="Wingdings" panose="05000000000000000000" pitchFamily="2" charset="2"/>
              </a:rPr>
              <a:t>esp</a:t>
            </a:r>
            <a:r>
              <a:rPr lang="de-AT" sz="2000" b="0" kern="0" dirty="0">
                <a:sym typeface="Wingdings" panose="05000000000000000000" pitchFamily="2" charset="2"/>
              </a:rPr>
              <a:t>. Japan, Korea), VTE/PE (</a:t>
            </a:r>
            <a:r>
              <a:rPr lang="de-AT" sz="2000" b="0" kern="0" dirty="0" err="1">
                <a:sym typeface="Wingdings" panose="05000000000000000000" pitchFamily="2" charset="2"/>
              </a:rPr>
              <a:t>patients</a:t>
            </a:r>
            <a:r>
              <a:rPr lang="de-AT" sz="2000" b="0" kern="0" dirty="0">
                <a:sym typeface="Wingdings" panose="05000000000000000000" pitchFamily="2" charset="2"/>
              </a:rPr>
              <a:t> at high </a:t>
            </a:r>
            <a:r>
              <a:rPr lang="de-AT" sz="2000" b="0" kern="0" dirty="0" err="1">
                <a:sym typeface="Wingdings" panose="05000000000000000000" pitchFamily="2" charset="2"/>
              </a:rPr>
              <a:t>risk</a:t>
            </a:r>
            <a:r>
              <a:rPr lang="de-AT" sz="2000" b="0" kern="0" dirty="0">
                <a:sym typeface="Wingdings" panose="05000000000000000000" pitchFamily="2" charset="2"/>
              </a:rPr>
              <a:t>)</a:t>
            </a:r>
          </a:p>
          <a:p>
            <a:r>
              <a:rPr lang="de-AT" sz="2000" b="0" kern="0" dirty="0" err="1">
                <a:sym typeface="Wingdings" panose="05000000000000000000" pitchFamily="2" charset="2"/>
              </a:rPr>
              <a:t>Increasing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evidence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that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stopping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bDMARDs</a:t>
            </a:r>
            <a:r>
              <a:rPr lang="de-AT" sz="2000" b="0" kern="0" dirty="0">
                <a:sym typeface="Wingdings" panose="05000000000000000000" pitchFamily="2" charset="2"/>
              </a:rPr>
              <a:t>/</a:t>
            </a:r>
            <a:r>
              <a:rPr lang="de-AT" sz="2000" b="0" kern="0" dirty="0" err="1">
                <a:sym typeface="Wingdings" panose="05000000000000000000" pitchFamily="2" charset="2"/>
              </a:rPr>
              <a:t>tsDMARDs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is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associated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with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flares</a:t>
            </a:r>
            <a:r>
              <a:rPr lang="de-AT" sz="2000" b="0" kern="0" dirty="0">
                <a:sym typeface="Wingdings" panose="05000000000000000000" pitchFamily="2" charset="2"/>
              </a:rPr>
              <a:t>, </a:t>
            </a:r>
            <a:r>
              <a:rPr lang="de-AT" sz="2000" b="0" kern="0" dirty="0" err="1">
                <a:sym typeface="Wingdings" panose="05000000000000000000" pitchFamily="2" charset="2"/>
              </a:rPr>
              <a:t>especially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when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there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is</a:t>
            </a:r>
            <a:r>
              <a:rPr lang="de-AT" sz="2000" b="0" kern="0" dirty="0">
                <a:sym typeface="Wingdings" panose="05000000000000000000" pitchFamily="2" charset="2"/>
              </a:rPr>
              <a:t> residual </a:t>
            </a:r>
            <a:r>
              <a:rPr lang="de-AT" sz="2000" b="0" kern="0" dirty="0" err="1">
                <a:sym typeface="Wingdings" panose="05000000000000000000" pitchFamily="2" charset="2"/>
              </a:rPr>
              <a:t>disease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activity</a:t>
            </a:r>
            <a:endParaRPr lang="de-AT" sz="2000" b="0" kern="0" dirty="0">
              <a:sym typeface="Wingdings" panose="05000000000000000000" pitchFamily="2" charset="2"/>
            </a:endParaRPr>
          </a:p>
          <a:p>
            <a:pPr lvl="1"/>
            <a:r>
              <a:rPr lang="de-AT" sz="2000" b="0" kern="0" dirty="0">
                <a:sym typeface="Wingdings" panose="05000000000000000000" pitchFamily="2" charset="2"/>
              </a:rPr>
              <a:t>Dose </a:t>
            </a:r>
            <a:r>
              <a:rPr lang="de-AT" sz="2000" b="0" kern="0" dirty="0" err="1">
                <a:sym typeface="Wingdings" panose="05000000000000000000" pitchFamily="2" charset="2"/>
              </a:rPr>
              <a:t>reduction</a:t>
            </a:r>
            <a:r>
              <a:rPr lang="de-AT" sz="2000" b="0" kern="0" dirty="0">
                <a:sym typeface="Wingdings" panose="05000000000000000000" pitchFamily="2" charset="2"/>
              </a:rPr>
              <a:t> and </a:t>
            </a:r>
            <a:r>
              <a:rPr lang="de-AT" sz="2000" b="0" kern="0" dirty="0" err="1">
                <a:sym typeface="Wingdings" panose="05000000000000000000" pitchFamily="2" charset="2"/>
              </a:rPr>
              <a:t>interval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increase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should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only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be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done</a:t>
            </a:r>
            <a:r>
              <a:rPr lang="de-AT" sz="2000" b="0" kern="0" dirty="0">
                <a:sym typeface="Wingdings" panose="05000000000000000000" pitchFamily="2" charset="2"/>
              </a:rPr>
              <a:t> in </a:t>
            </a:r>
            <a:r>
              <a:rPr lang="de-AT" sz="2000" b="0" kern="0" dirty="0" err="1">
                <a:sym typeface="Wingdings" panose="05000000000000000000" pitchFamily="2" charset="2"/>
              </a:rPr>
              <a:t>sustained</a:t>
            </a:r>
            <a:r>
              <a:rPr lang="de-AT" sz="2000" b="0" kern="0" dirty="0">
                <a:sym typeface="Wingdings" panose="05000000000000000000" pitchFamily="2" charset="2"/>
              </a:rPr>
              <a:t> stringent (ACR-EULAR) </a:t>
            </a:r>
            <a:r>
              <a:rPr lang="de-AT" sz="2000" b="0" kern="0" dirty="0" err="1">
                <a:sym typeface="Wingdings" panose="05000000000000000000" pitchFamily="2" charset="2"/>
              </a:rPr>
              <a:t>remission</a:t>
            </a:r>
            <a:r>
              <a:rPr lang="de-AT" sz="2000" b="0" kern="0" dirty="0">
                <a:sym typeface="Wingdings" panose="05000000000000000000" pitchFamily="2" charset="2"/>
              </a:rPr>
              <a:t>; </a:t>
            </a:r>
            <a:r>
              <a:rPr lang="de-AT" sz="2000" b="0" kern="0" dirty="0" err="1">
                <a:sym typeface="Wingdings" panose="05000000000000000000" pitchFamily="2" charset="2"/>
              </a:rPr>
              <a:t>cautious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withdrawal</a:t>
            </a:r>
            <a:r>
              <a:rPr lang="de-AT" sz="2000" b="0" kern="0" dirty="0">
                <a:sym typeface="Wingdings" panose="05000000000000000000" pitchFamily="2" charset="2"/>
              </a:rPr>
              <a:t>  </a:t>
            </a:r>
          </a:p>
          <a:p>
            <a:pPr lvl="1"/>
            <a:r>
              <a:rPr lang="de-AT" sz="2000" b="0" kern="0" dirty="0" err="1">
                <a:sym typeface="Wingdings" panose="05000000000000000000" pitchFamily="2" charset="2"/>
              </a:rPr>
              <a:t>No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reason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to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taper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csDMARDs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while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continuing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bDMARDs</a:t>
            </a:r>
            <a:r>
              <a:rPr lang="de-AT" sz="2000" b="0" kern="0" dirty="0">
                <a:sym typeface="Wingdings" panose="05000000000000000000" pitchFamily="2" charset="2"/>
              </a:rPr>
              <a:t>/ </a:t>
            </a:r>
            <a:r>
              <a:rPr lang="de-AT" sz="2000" b="0" kern="0" dirty="0" err="1">
                <a:sym typeface="Wingdings" panose="05000000000000000000" pitchFamily="2" charset="2"/>
              </a:rPr>
              <a:t>tsDMARDs</a:t>
            </a:r>
            <a:r>
              <a:rPr lang="de-AT" sz="2000" b="0" kern="0" dirty="0">
                <a:sym typeface="Wingdings" panose="05000000000000000000" pitchFamily="2" charset="2"/>
              </a:rPr>
              <a:t> - </a:t>
            </a:r>
            <a:r>
              <a:rPr lang="de-AT" sz="2000" b="0" kern="0" dirty="0" err="1">
                <a:sym typeface="Wingdings" panose="05000000000000000000" pitchFamily="2" charset="2"/>
              </a:rPr>
              <a:t>the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reverse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is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indicated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because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of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similar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outcome</a:t>
            </a:r>
            <a:r>
              <a:rPr lang="de-AT" sz="2000" b="0" kern="0" dirty="0">
                <a:sym typeface="Wingdings" panose="05000000000000000000" pitchFamily="2" charset="2"/>
              </a:rPr>
              <a:t>, </a:t>
            </a:r>
            <a:r>
              <a:rPr lang="de-AT" sz="2000" b="0" kern="0" dirty="0" err="1">
                <a:sym typeface="Wingdings" panose="05000000000000000000" pitchFamily="2" charset="2"/>
              </a:rPr>
              <a:t>less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costs</a:t>
            </a:r>
            <a:r>
              <a:rPr lang="de-AT" sz="2000" b="0" kern="0" dirty="0">
                <a:sym typeface="Wingdings" panose="05000000000000000000" pitchFamily="2" charset="2"/>
              </a:rPr>
              <a:t> and </a:t>
            </a:r>
            <a:r>
              <a:rPr lang="de-AT" sz="2000" b="0" kern="0" dirty="0" err="1">
                <a:sym typeface="Wingdings" panose="05000000000000000000" pitchFamily="2" charset="2"/>
              </a:rPr>
              <a:t>better</a:t>
            </a:r>
            <a:r>
              <a:rPr lang="de-AT" sz="2000" b="0" kern="0" dirty="0">
                <a:sym typeface="Wingdings" panose="05000000000000000000" pitchFamily="2" charset="2"/>
              </a:rPr>
              <a:t> </a:t>
            </a:r>
            <a:r>
              <a:rPr lang="de-AT" sz="2000" b="0" kern="0" dirty="0" err="1">
                <a:sym typeface="Wingdings" panose="05000000000000000000" pitchFamily="2" charset="2"/>
              </a:rPr>
              <a:t>safety</a:t>
            </a:r>
            <a:r>
              <a:rPr lang="de-AT" sz="2000" b="0" kern="0" dirty="0">
                <a:sym typeface="Wingdings" panose="05000000000000000000" pitchFamily="2" charset="2"/>
              </a:rPr>
              <a:t>.</a:t>
            </a:r>
          </a:p>
          <a:p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  <a:p>
            <a:r>
              <a:rPr lang="en-US" sz="2000" b="0" kern="0" dirty="0">
                <a:solidFill>
                  <a:srgbClr val="0057B8"/>
                </a:solidFill>
              </a:rPr>
              <a:t>[</a:t>
            </a:r>
            <a:r>
              <a:rPr lang="en-GB" sz="2000" b="0" kern="0" dirty="0">
                <a:solidFill>
                  <a:srgbClr val="0057B8"/>
                </a:solidFill>
              </a:rPr>
              <a:t>Secretariat will add link of recommendation once available online on BMJ portal.]</a:t>
            </a:r>
          </a:p>
        </p:txBody>
      </p:sp>
    </p:spTree>
    <p:extLst>
      <p:ext uri="{BB962C8B-B14F-4D97-AF65-F5344CB8AC3E}">
        <p14:creationId xmlns:p14="http://schemas.microsoft.com/office/powerpoint/2010/main" val="3269509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67B55446-FF41-4809-82FD-4D2A5BC53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347664"/>
              </p:ext>
            </p:extLst>
          </p:nvPr>
        </p:nvGraphicFramePr>
        <p:xfrm>
          <a:off x="466725" y="2092325"/>
          <a:ext cx="8334376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1147">
                  <a:extLst>
                    <a:ext uri="{9D8B030D-6E8A-4147-A177-3AD203B41FA5}">
                      <a16:colId xmlns:a16="http://schemas.microsoft.com/office/drawing/2014/main" val="2483487675"/>
                    </a:ext>
                  </a:extLst>
                </a:gridCol>
                <a:gridCol w="1083229">
                  <a:extLst>
                    <a:ext uri="{9D8B030D-6E8A-4147-A177-3AD203B41FA5}">
                      <a16:colId xmlns:a16="http://schemas.microsoft.com/office/drawing/2014/main" val="1915873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176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People should be prescribed a DMARD as soon as they are diagnosed with rheumatoid arthritis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5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Every person’s treatment aim should be sustained remission or low disease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08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Your rheumatoid arthritis should be monitored every 1–3 months; treatment should be adjusted if there is no improvement after 3 months, or if your target has not been reached by 6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1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/>
                        <a:t>Methotrexate should be part of your first treatment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198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Leflunomide or sulfasalazine should be considered instead of methotrexate for people who cannot take it, or who have side effects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740809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Recommendations in lay format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pPr/>
              <a:t>30/03/2020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71A4B5-DCDD-4465-A56E-A7609A7F149B}"/>
              </a:ext>
            </a:extLst>
          </p:cNvPr>
          <p:cNvSpPr/>
          <p:nvPr/>
        </p:nvSpPr>
        <p:spPr>
          <a:xfrm>
            <a:off x="394607" y="6144866"/>
            <a:ext cx="8354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b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</a:b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Recommendations with just 1 or 2 stars are based mainly on expert opinion and not backed up by appropriate clinical studies, but may be as important as those with 3 and 4 stars.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6790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67B55446-FF41-4809-82FD-4D2A5BC53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501645"/>
              </p:ext>
            </p:extLst>
          </p:nvPr>
        </p:nvGraphicFramePr>
        <p:xfrm>
          <a:off x="466725" y="2092325"/>
          <a:ext cx="8334376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1147">
                  <a:extLst>
                    <a:ext uri="{9D8B030D-6E8A-4147-A177-3AD203B41FA5}">
                      <a16:colId xmlns:a16="http://schemas.microsoft.com/office/drawing/2014/main" val="2483487675"/>
                    </a:ext>
                  </a:extLst>
                </a:gridCol>
                <a:gridCol w="1083229">
                  <a:extLst>
                    <a:ext uri="{9D8B030D-6E8A-4147-A177-3AD203B41FA5}">
                      <a16:colId xmlns:a16="http://schemas.microsoft.com/office/drawing/2014/main" val="1915873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176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You may need to take steroids when you start or change your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csDMARDs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, but they should be used for short periods of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5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If you do not reach your target with the first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csDMARD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, and there are no other factors, a different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csDMARD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 should be tried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08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If you do not reach your target with the first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csDMARD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, and there are other factors affecting your disease, a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bDMARD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 or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tsDMARD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 should be added to your 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1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bDMARDs</a:t>
                      </a:r>
                      <a:r>
                        <a:rPr lang="en-GB" dirty="0"/>
                        <a:t> and </a:t>
                      </a:r>
                      <a:r>
                        <a:rPr lang="en-GB" dirty="0" err="1"/>
                        <a:t>tsDMARDs</a:t>
                      </a:r>
                      <a:r>
                        <a:rPr lang="en-GB" dirty="0"/>
                        <a:t> should be combined with a </a:t>
                      </a:r>
                      <a:r>
                        <a:rPr lang="en-GB" dirty="0" err="1"/>
                        <a:t>csDMARD</a:t>
                      </a:r>
                      <a:r>
                        <a:rPr lang="en-GB" dirty="0"/>
                        <a:t>; if you cannot use </a:t>
                      </a:r>
                      <a:r>
                        <a:rPr lang="en-GB" dirty="0" err="1"/>
                        <a:t>csDMARDs</a:t>
                      </a:r>
                      <a:r>
                        <a:rPr lang="en-GB" dirty="0"/>
                        <a:t>, you may be offered IL-6 inhibitors or </a:t>
                      </a:r>
                      <a:r>
                        <a:rPr lang="en-GB" dirty="0" err="1"/>
                        <a:t>tsDMARDs</a:t>
                      </a:r>
                      <a:r>
                        <a:rPr lang="en-GB" dirty="0"/>
                        <a:t> instead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*/****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198260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Recommendations in lay format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pPr/>
              <a:t>30/03/2020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71A4B5-DCDD-4465-A56E-A7609A7F149B}"/>
              </a:ext>
            </a:extLst>
          </p:cNvPr>
          <p:cNvSpPr/>
          <p:nvPr/>
        </p:nvSpPr>
        <p:spPr>
          <a:xfrm>
            <a:off x="394607" y="6144866"/>
            <a:ext cx="8354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b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</a:b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Recommendations with just 1 or 2 stars are based mainly on expert opinion and not backed up by appropriate clinical studies, but may be as important as those with 3 and 4 stars.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66659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67B55446-FF41-4809-82FD-4D2A5BC53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714353"/>
              </p:ext>
            </p:extLst>
          </p:nvPr>
        </p:nvGraphicFramePr>
        <p:xfrm>
          <a:off x="466725" y="2092325"/>
          <a:ext cx="8334376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1147">
                  <a:extLst>
                    <a:ext uri="{9D8B030D-6E8A-4147-A177-3AD203B41FA5}">
                      <a16:colId xmlns:a16="http://schemas.microsoft.com/office/drawing/2014/main" val="2483487675"/>
                    </a:ext>
                  </a:extLst>
                </a:gridCol>
                <a:gridCol w="1083229">
                  <a:extLst>
                    <a:ext uri="{9D8B030D-6E8A-4147-A177-3AD203B41FA5}">
                      <a16:colId xmlns:a16="http://schemas.microsoft.com/office/drawing/2014/main" val="1915873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176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If a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bDMARD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 or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tsDMARD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 has not worked, you can try a different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bDMARD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 or a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tsDMARD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; </a:t>
                      </a:r>
                      <a:r>
                        <a:rPr lang="en-US" sz="1800" kern="1200" dirty="0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if one TNF inhibitor has failed, you can try another TNF, or a treatment with a different mode of action</a:t>
                      </a:r>
                      <a:endParaRPr lang="en-GB" sz="1800" kern="1200" dirty="0">
                        <a:solidFill>
                          <a:srgbClr val="0057B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5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If you get persistent remission after stopping steroids, you can also consider reducing your dose of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bDMARDs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 or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tsDMARDs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, especially if you are also taking a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csDMARD</a:t>
                      </a:r>
                      <a:endParaRPr lang="en-GB" sz="18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08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If your disease is in persistent remission, you might be able to reduce your </a:t>
                      </a:r>
                      <a:r>
                        <a:rPr lang="en-GB" sz="1800" dirty="0" err="1">
                          <a:solidFill>
                            <a:srgbClr val="0057B8"/>
                          </a:solidFill>
                        </a:rPr>
                        <a:t>csDMARD</a:t>
                      </a:r>
                      <a:r>
                        <a:rPr lang="en-GB" sz="1800" dirty="0">
                          <a:solidFill>
                            <a:srgbClr val="0057B8"/>
                          </a:solidFill>
                        </a:rPr>
                        <a:t>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14741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Recommendations in lay format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pPr/>
              <a:t>30/03/2020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71A4B5-DCDD-4465-A56E-A7609A7F149B}"/>
              </a:ext>
            </a:extLst>
          </p:cNvPr>
          <p:cNvSpPr/>
          <p:nvPr/>
        </p:nvSpPr>
        <p:spPr>
          <a:xfrm>
            <a:off x="394607" y="6144866"/>
            <a:ext cx="8354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b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</a:b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Recommendations with just 1 or 2 stars are based mainly on expert opinion and not backed up by appropriate clinical studies, but may be as important as those with 3 and 4 stars.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23549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Acknowledgements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30/03/2020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9" y="2143902"/>
            <a:ext cx="8334171" cy="4124361"/>
          </a:xfrm>
        </p:spPr>
        <p:txBody>
          <a:bodyPr/>
          <a:lstStyle/>
          <a:p>
            <a:r>
              <a:rPr lang="en-US" sz="1600" b="1" i="1" dirty="0"/>
              <a:t>Steering Committee</a:t>
            </a:r>
            <a:r>
              <a:rPr lang="en-US" sz="1600" dirty="0"/>
              <a:t>: Johannes Bijlsma, </a:t>
            </a:r>
            <a:r>
              <a:rPr lang="en-US" sz="1600" dirty="0" err="1"/>
              <a:t>Gerd</a:t>
            </a:r>
            <a:r>
              <a:rPr lang="en-US" sz="1600" dirty="0"/>
              <a:t> Burmester, Maxime </a:t>
            </a:r>
            <a:r>
              <a:rPr lang="en-US" sz="1600" dirty="0" err="1"/>
              <a:t>Dougados</a:t>
            </a:r>
            <a:r>
              <a:rPr lang="en-US" sz="1600" dirty="0"/>
              <a:t>, Iain McInnes, Ronald van Vollenhoven, Maarten de Wit, </a:t>
            </a:r>
            <a:r>
              <a:rPr lang="en-US" sz="1600" dirty="0" err="1"/>
              <a:t>Désirée</a:t>
            </a:r>
            <a:r>
              <a:rPr lang="en-US" sz="1600" dirty="0"/>
              <a:t> van der Heijde</a:t>
            </a:r>
          </a:p>
          <a:p>
            <a:r>
              <a:rPr lang="en-US" sz="1600" b="1" i="1" dirty="0"/>
              <a:t>Fellows</a:t>
            </a:r>
            <a:r>
              <a:rPr lang="en-US" sz="1600" dirty="0"/>
              <a:t>: Andreas Kerschbaumer (Efficacy),</a:t>
            </a:r>
            <a:r>
              <a:rPr lang="en-US" sz="1600" baseline="30000" dirty="0"/>
              <a:t> </a:t>
            </a:r>
            <a:r>
              <a:rPr lang="en-US" sz="1600" dirty="0"/>
              <a:t>Alexandre Sepriano (Safety)</a:t>
            </a:r>
          </a:p>
          <a:p>
            <a:r>
              <a:rPr lang="en-US" sz="1600" b="1" i="1" dirty="0"/>
              <a:t>Expanded Task Force</a:t>
            </a:r>
            <a:r>
              <a:rPr lang="en-US" sz="1600" dirty="0"/>
              <a:t>: </a:t>
            </a:r>
            <a:r>
              <a:rPr lang="en-US" sz="1600" i="1" dirty="0"/>
              <a:t>Rheumatologists</a:t>
            </a:r>
            <a:r>
              <a:rPr lang="en-US" sz="1600" dirty="0"/>
              <a:t> </a:t>
            </a:r>
            <a:r>
              <a:rPr lang="en-US" sz="1600" i="1" dirty="0"/>
              <a:t>from Europe: </a:t>
            </a:r>
            <a:r>
              <a:rPr lang="en-US" sz="1600" dirty="0"/>
              <a:t>Daniel Aletaha, Martin Aringer, Johan Askling, Alejandro Balsa, Maarten Boers, </a:t>
            </a:r>
            <a:r>
              <a:rPr lang="en-US" sz="1600" dirty="0" err="1"/>
              <a:t>Alfons</a:t>
            </a:r>
            <a:r>
              <a:rPr lang="en-US" sz="1600" dirty="0"/>
              <a:t> den </a:t>
            </a:r>
            <a:r>
              <a:rPr lang="en-US" sz="1600" dirty="0" err="1"/>
              <a:t>Broeder</a:t>
            </a:r>
            <a:r>
              <a:rPr lang="en-US" sz="1600" dirty="0"/>
              <a:t>, Maya </a:t>
            </a:r>
            <a:r>
              <a:rPr lang="en-US" sz="1600" dirty="0" err="1"/>
              <a:t>Buch</a:t>
            </a:r>
            <a:r>
              <a:rPr lang="en-US" sz="1600" dirty="0"/>
              <a:t>, Frank Buttgereit, Roberto Caporali, Mario Cardiel, Diederik de Cock, Catalin Codreanu, Maurizio </a:t>
            </a:r>
            <a:r>
              <a:rPr lang="en-US" sz="1600" dirty="0" err="1"/>
              <a:t>Cutolo</a:t>
            </a:r>
            <a:r>
              <a:rPr lang="en-US" sz="1600" dirty="0"/>
              <a:t>, Christopher J. Edwards, Paul Emery, Axel </a:t>
            </a:r>
            <a:r>
              <a:rPr lang="en-US" sz="1600" dirty="0" err="1"/>
              <a:t>Finckh</a:t>
            </a:r>
            <a:r>
              <a:rPr lang="en-US" sz="1600" dirty="0"/>
              <a:t>, Laure Gossec, Jacques-Eric </a:t>
            </a:r>
            <a:r>
              <a:rPr lang="en-US" sz="1600" dirty="0" err="1"/>
              <a:t>Gottenberg</a:t>
            </a:r>
            <a:r>
              <a:rPr lang="en-US" sz="1600" dirty="0"/>
              <a:t>, Merete L. Hetland, Tom Huizinga,</a:t>
            </a:r>
            <a:r>
              <a:rPr lang="en-US" sz="1600" baseline="30000" dirty="0"/>
              <a:t> </a:t>
            </a:r>
            <a:r>
              <a:rPr lang="en-US" sz="1600" dirty="0"/>
              <a:t>Xavier Mariette, Ulf Müller-Ladner, Jose Pereira da Silva, </a:t>
            </a:r>
            <a:r>
              <a:rPr lang="en-US" sz="1600" dirty="0" err="1"/>
              <a:t>Gyula</a:t>
            </a:r>
            <a:r>
              <a:rPr lang="en-US" sz="1600" dirty="0"/>
              <a:t> </a:t>
            </a:r>
            <a:r>
              <a:rPr lang="en-US" sz="1600" dirty="0" err="1"/>
              <a:t>Poór</a:t>
            </a:r>
            <a:r>
              <a:rPr lang="en-US" sz="1600" dirty="0"/>
              <a:t>, Andrea </a:t>
            </a:r>
            <a:r>
              <a:rPr lang="en-US" sz="1600" dirty="0" err="1"/>
              <a:t>Rubbert</a:t>
            </a:r>
            <a:r>
              <a:rPr lang="en-US" sz="1600" dirty="0"/>
              <a:t>-Roth, Anja Strangfeld, René Westhovens; </a:t>
            </a:r>
            <a:r>
              <a:rPr lang="en-US" sz="1600" b="1" i="1" dirty="0"/>
              <a:t>Rheumatologists from overseas:</a:t>
            </a:r>
            <a:r>
              <a:rPr lang="en-US" sz="1600" b="1" dirty="0"/>
              <a:t> </a:t>
            </a:r>
            <a:r>
              <a:rPr lang="en-US" sz="1600" dirty="0"/>
              <a:t>Mario Cardiel, </a:t>
            </a:r>
            <a:r>
              <a:rPr lang="en-US" sz="1600" dirty="0" err="1"/>
              <a:t>Zhanguo</a:t>
            </a:r>
            <a:r>
              <a:rPr lang="en-US" sz="1600" dirty="0"/>
              <a:t> Li, Eduardo Mysler, Janet Pope, Kenneth Saag, Tsutomu Takeuchi</a:t>
            </a:r>
            <a:endParaRPr lang="en-US" sz="1600" i="1" dirty="0"/>
          </a:p>
          <a:p>
            <a:r>
              <a:rPr lang="en-US" sz="1600" b="1" i="1" dirty="0"/>
              <a:t>Health professionals: </a:t>
            </a:r>
            <a:r>
              <a:rPr lang="en-US" sz="1600" dirty="0"/>
              <a:t>Yvonne van Eijk-Hustings, Adeline </a:t>
            </a:r>
            <a:r>
              <a:rPr lang="en-US" sz="1600" dirty="0" err="1"/>
              <a:t>Ruyssen-Witrand</a:t>
            </a:r>
            <a:endParaRPr lang="en-US" sz="1600" dirty="0"/>
          </a:p>
          <a:p>
            <a:r>
              <a:rPr lang="en-US" sz="1600" b="1" i="1" dirty="0"/>
              <a:t>Patients: </a:t>
            </a:r>
            <a:r>
              <a:rPr lang="en-US" sz="1600" dirty="0"/>
              <a:t>Marios Kouloumas, Marieke Voshaar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111111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Slide 1: Target population/question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30/03/2020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sz="2000" dirty="0"/>
              <a:t>To update the EULAR recommendations for the management of RA which was first developed in 2010 and last updated in 2016</a:t>
            </a:r>
          </a:p>
          <a:p>
            <a:r>
              <a:rPr lang="en-GB" sz="2000" dirty="0"/>
              <a:t>The target populations are rheumatologists and other health professionals treating patients with RA; patients with rheumatoid arthritis; payers; regulators; hospital administrators; politicians</a:t>
            </a:r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Slide 2: </a:t>
            </a:r>
            <a:r>
              <a:rPr lang="en-GB" dirty="0"/>
              <a:t>Methods/methodological</a:t>
            </a:r>
            <a:r>
              <a:rPr lang="es-ES" dirty="0"/>
              <a:t> approach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30/03/2020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Methods:  According to the EULAR Standardized Operating Procedures*</a:t>
            </a:r>
          </a:p>
          <a:p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422372" y="2789352"/>
            <a:ext cx="4224469" cy="2794381"/>
            <a:chOff x="2422372" y="2243444"/>
            <a:chExt cx="4224469" cy="2794381"/>
          </a:xfrm>
        </p:grpSpPr>
        <p:sp>
          <p:nvSpPr>
            <p:cNvPr id="10" name="ZoneTexte 2"/>
            <p:cNvSpPr txBox="1"/>
            <p:nvPr/>
          </p:nvSpPr>
          <p:spPr>
            <a:xfrm>
              <a:off x="3355865" y="2243444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>
                  <a:solidFill>
                    <a:prstClr val="white"/>
                  </a:solidFill>
                  <a:ea typeface="+mn-ea"/>
                  <a:cs typeface="+mn-cs"/>
                </a:rPr>
                <a:t>Consensual approach</a:t>
              </a:r>
            </a:p>
          </p:txBody>
        </p:sp>
        <p:sp>
          <p:nvSpPr>
            <p:cNvPr id="11" name="ZoneTexte 4"/>
            <p:cNvSpPr txBox="1"/>
            <p:nvPr/>
          </p:nvSpPr>
          <p:spPr>
            <a:xfrm>
              <a:off x="2944894" y="3075222"/>
              <a:ext cx="3192903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>
                  <a:solidFill>
                    <a:prstClr val="white"/>
                  </a:solidFill>
                  <a:ea typeface="+mn-ea"/>
                  <a:cs typeface="+mn-cs"/>
                </a:rPr>
                <a:t>Systematic literature research</a:t>
              </a:r>
            </a:p>
          </p:txBody>
        </p:sp>
        <p:sp>
          <p:nvSpPr>
            <p:cNvPr id="12" name="ZoneTexte 5"/>
            <p:cNvSpPr txBox="1"/>
            <p:nvPr/>
          </p:nvSpPr>
          <p:spPr>
            <a:xfrm>
              <a:off x="3432845" y="3879063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>
                  <a:solidFill>
                    <a:prstClr val="white"/>
                  </a:solidFill>
                  <a:ea typeface="+mn-ea"/>
                  <a:cs typeface="+mn-cs"/>
                </a:rPr>
                <a:t>Consensual approach</a:t>
              </a:r>
            </a:p>
          </p:txBody>
        </p:sp>
        <p:sp>
          <p:nvSpPr>
            <p:cNvPr id="13" name="ZoneTexte 6"/>
            <p:cNvSpPr txBox="1"/>
            <p:nvPr/>
          </p:nvSpPr>
          <p:spPr>
            <a:xfrm>
              <a:off x="2422372" y="4617261"/>
              <a:ext cx="4224469" cy="42056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fr-FR" sz="2133" dirty="0">
                  <a:solidFill>
                    <a:prstClr val="white"/>
                  </a:solidFill>
                  <a:ea typeface="+mn-ea"/>
                  <a:cs typeface="+mn-cs"/>
                </a:rPr>
                <a:t>FINAL </a:t>
              </a:r>
              <a:r>
                <a:rPr lang="en-GB" sz="2133" dirty="0">
                  <a:solidFill>
                    <a:prstClr val="white"/>
                  </a:solidFill>
                  <a:ea typeface="+mn-ea"/>
                  <a:cs typeface="+mn-cs"/>
                </a:rPr>
                <a:t>Recommendations</a:t>
              </a:r>
            </a:p>
          </p:txBody>
        </p:sp>
        <p:sp>
          <p:nvSpPr>
            <p:cNvPr id="14" name="Flèche vers le bas 9"/>
            <p:cNvSpPr/>
            <p:nvPr/>
          </p:nvSpPr>
          <p:spPr>
            <a:xfrm>
              <a:off x="4479590" y="2646924"/>
              <a:ext cx="45719" cy="37703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  <p:sp>
          <p:nvSpPr>
            <p:cNvPr id="15" name="Flèche vers le bas 11"/>
            <p:cNvSpPr/>
            <p:nvPr/>
          </p:nvSpPr>
          <p:spPr>
            <a:xfrm>
              <a:off x="4514009" y="3463124"/>
              <a:ext cx="45719" cy="39342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  <p:sp>
          <p:nvSpPr>
            <p:cNvPr id="16" name="Flèche vers le bas 12"/>
            <p:cNvSpPr/>
            <p:nvPr/>
          </p:nvSpPr>
          <p:spPr>
            <a:xfrm>
              <a:off x="4520465" y="4277353"/>
              <a:ext cx="45719" cy="32626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</p:grpSp>
      <p:sp>
        <p:nvSpPr>
          <p:cNvPr id="17" name="ZoneTexte 7"/>
          <p:cNvSpPr txBox="1"/>
          <p:nvPr/>
        </p:nvSpPr>
        <p:spPr>
          <a:xfrm>
            <a:off x="5596114" y="6031437"/>
            <a:ext cx="3438762" cy="256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* van der Heijde </a:t>
            </a:r>
            <a:r>
              <a:rPr lang="fr-FR" sz="1067" i="1" dirty="0">
                <a:solidFill>
                  <a:srgbClr val="000000"/>
                </a:solidFill>
                <a:ea typeface="+mn-ea"/>
                <a:cs typeface="+mn-cs"/>
              </a:rPr>
              <a:t>et al 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Ann </a:t>
            </a:r>
            <a:r>
              <a:rPr lang="fr-FR" sz="1067" dirty="0" err="1">
                <a:solidFill>
                  <a:srgbClr val="000000"/>
                </a:solidFill>
                <a:ea typeface="+mn-ea"/>
                <a:cs typeface="+mn-cs"/>
              </a:rPr>
              <a:t>Rheum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 Dis 2016,75:3-15</a:t>
            </a:r>
          </a:p>
        </p:txBody>
      </p:sp>
    </p:spTree>
    <p:extLst>
      <p:ext uri="{BB962C8B-B14F-4D97-AF65-F5344CB8AC3E}">
        <p14:creationId xmlns:p14="http://schemas.microsoft.com/office/powerpoint/2010/main" val="91640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Overarching</a:t>
            </a:r>
            <a:r>
              <a:rPr lang="es-ES" dirty="0"/>
              <a:t> </a:t>
            </a:r>
            <a:r>
              <a:rPr lang="en-GB" dirty="0"/>
              <a:t>principles A-C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30/03/2020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9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175273"/>
              </p:ext>
            </p:extLst>
          </p:nvPr>
        </p:nvGraphicFramePr>
        <p:xfrm>
          <a:off x="1880310" y="2183892"/>
          <a:ext cx="5507406" cy="3718560"/>
        </p:xfrm>
        <a:graphic>
          <a:graphicData uri="http://schemas.openxmlformats.org/drawingml/2006/table">
            <a:tbl>
              <a:tblPr/>
              <a:tblGrid>
                <a:gridCol w="615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2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Overarching principles 2019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A.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Treatment of RA patients should aim at the best care and must be based on a shared decision between the patient and the rheumatologist.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B.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decisions are based on disease activity and other patient factors, such as progression of structural damage, comorbidities and safety issues.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Rheumatologists are the specialists who should primarily care for RA patients.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23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Overarching</a:t>
            </a:r>
            <a:r>
              <a:rPr lang="de-AT" dirty="0"/>
              <a:t> </a:t>
            </a:r>
            <a:r>
              <a:rPr lang="de-AT" dirty="0" err="1"/>
              <a:t>Principles</a:t>
            </a:r>
            <a:r>
              <a:rPr lang="de-AT" dirty="0"/>
              <a:t> D-E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30/03/2020</a:t>
            </a:fld>
            <a:endParaRPr lang="en-US" dirty="0"/>
          </a:p>
        </p:txBody>
      </p:sp>
      <p:graphicFrame>
        <p:nvGraphicFramePr>
          <p:cNvPr id="6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86238"/>
              </p:ext>
            </p:extLst>
          </p:nvPr>
        </p:nvGraphicFramePr>
        <p:xfrm>
          <a:off x="2197012" y="2762092"/>
          <a:ext cx="5507406" cy="2887980"/>
        </p:xfrm>
        <a:graphic>
          <a:graphicData uri="http://schemas.openxmlformats.org/drawingml/2006/table">
            <a:tbl>
              <a:tblPr/>
              <a:tblGrid>
                <a:gridCol w="615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2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9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require access to multiple drugs with different modes of action to address the heterogeneity of RA; they may require multiple successive therapies throughout life.</a:t>
                      </a:r>
                      <a:endParaRPr kumimoji="0" lang="en-GB" sz="19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E.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 incurs high individual, medical and societal costs, all of which should be considered in its management by the treating rheumatologist.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21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Individual Recommendations 1-4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30/03/2020</a:t>
            </a:fld>
            <a:endParaRPr lang="en-US" dirty="0"/>
          </a:p>
        </p:txBody>
      </p:sp>
      <p:graphicFrame>
        <p:nvGraphicFramePr>
          <p:cNvPr id="9" name="Group 1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835190"/>
              </p:ext>
            </p:extLst>
          </p:nvPr>
        </p:nvGraphicFramePr>
        <p:xfrm>
          <a:off x="1136276" y="2281902"/>
          <a:ext cx="7147112" cy="3490376"/>
        </p:xfrm>
        <a:graphic>
          <a:graphicData uri="http://schemas.openxmlformats.org/drawingml/2006/table">
            <a:tbl>
              <a:tblPr/>
              <a:tblGrid>
                <a:gridCol w="683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3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dvPA0C4" charset="0"/>
                        </a:rPr>
                        <a:t>Recommendations 1-5 – 2019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1.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Therapy with DMARDs should be started as soon as the diagnosis of RA is made.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2.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should be aimed at reaching a target of sustained remission or low disease activity in every patient. (A)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3.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Monitoring should be frequent in active disease (every 1-3 months); if there is no improvement by at most 3 months after the start of treatment or the target has not been reached by 6 months, therapy should be adjusted. (B)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MTX should be part of the first treatment strategy. (A)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65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Individual Recommendations 5-8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30/03/2020</a:t>
            </a:fld>
            <a:endParaRPr lang="en-US" dirty="0"/>
          </a:p>
        </p:txBody>
      </p:sp>
      <p:graphicFrame>
        <p:nvGraphicFramePr>
          <p:cNvPr id="6" name="Group 1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613702"/>
              </p:ext>
            </p:extLst>
          </p:nvPr>
        </p:nvGraphicFramePr>
        <p:xfrm>
          <a:off x="927894" y="2091717"/>
          <a:ext cx="7516905" cy="4328160"/>
        </p:xfrm>
        <a:graphic>
          <a:graphicData uri="http://schemas.openxmlformats.org/drawingml/2006/table">
            <a:tbl>
              <a:tblPr/>
              <a:tblGrid>
                <a:gridCol w="719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7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5.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patients with a contraindication to MTX (or early intolerance),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leflunomide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sulfasalazine  should be considered as part of the (first) treatment strategy. (A)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 term glucocorticoids should be considered when initiating or changing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csDMARDs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 different dose regimens and routes of administration, but should be tapered as rapidly as clinically feasible. (A)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7.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 the treatment target is not achieved with the first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strategy, in the absence of poor prognostic factors, other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csDMARDs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should be considered. (D)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 treatment target is not achieved with the first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strategy, when poor prognostic factors are present, a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a </a:t>
                      </a:r>
                      <a:r>
                        <a:rPr lang="en-US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tsDMARD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should be added. (A)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85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006787"/>
              </p:ext>
            </p:extLst>
          </p:nvPr>
        </p:nvGraphicFramePr>
        <p:xfrm>
          <a:off x="550870" y="1891931"/>
          <a:ext cx="8166287" cy="4417640"/>
        </p:xfrm>
        <a:graphic>
          <a:graphicData uri="http://schemas.openxmlformats.org/drawingml/2006/table">
            <a:tbl>
              <a:tblPr/>
              <a:tblGrid>
                <a:gridCol w="979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7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FA8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9.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FA8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bDMARDs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tsDMARDs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should be combined with a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in patients who cannot use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csDMARDs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comedication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IL-6 pathway in-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hibitors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tsDMARDs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may have some ad-vantages compared to other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bDMARDs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(A)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FA8"/>
                        </a:solidFill>
                        <a:effectLst/>
                        <a:latin typeface="Tw Cen MT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5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FA8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10.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FA8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tsDMARD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failed, treatment with another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a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tsDMARD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should be considered; if one TNF inhibitor therapy has failed, patients may receive an agent with another mode of action or </a:t>
                      </a:r>
                      <a:r>
                        <a:rPr lang="en-US" sz="2000" b="0" i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second 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TNF inhibitor. (A)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FA8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FA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3FA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dvOT6520a694"/>
                        </a:rPr>
                        <a:t>If a patient is in persistent remission after having tapered glucocorticoids, one can consider tapering </a:t>
                      </a:r>
                      <a:r>
                        <a:rPr lang="en-US" sz="2000" b="0" dirty="0" err="1">
                          <a:solidFill>
                            <a:srgbClr val="003FA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dvOT6520a694"/>
                        </a:rPr>
                        <a:t>bDMARDs</a:t>
                      </a:r>
                      <a:r>
                        <a:rPr lang="en-US" sz="2000" b="0" dirty="0">
                          <a:solidFill>
                            <a:srgbClr val="003FA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dvOT6520a694"/>
                        </a:rPr>
                        <a:t> or </a:t>
                      </a:r>
                      <a:r>
                        <a:rPr lang="en-US" sz="2000" b="0" dirty="0" err="1">
                          <a:solidFill>
                            <a:srgbClr val="003FA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dvOT6520a694"/>
                        </a:rPr>
                        <a:t>tsDMARD</a:t>
                      </a:r>
                      <a:r>
                        <a:rPr lang="en-US" sz="2000" b="0" dirty="0">
                          <a:solidFill>
                            <a:srgbClr val="003FA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dvOT6520a694"/>
                        </a:rPr>
                        <a:t>, especially if this treatment is combined with a </a:t>
                      </a:r>
                      <a:r>
                        <a:rPr lang="en-US" sz="2000" b="0" dirty="0" err="1">
                          <a:solidFill>
                            <a:srgbClr val="003FA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dvOT6520a694"/>
                        </a:rPr>
                        <a:t>csDMARD</a:t>
                      </a:r>
                      <a:r>
                        <a:rPr lang="en-US" sz="2000" b="0" dirty="0">
                          <a:solidFill>
                            <a:srgbClr val="003FA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dvOT6520a694"/>
                        </a:rPr>
                        <a:t>.(A)</a:t>
                      </a:r>
                      <a:endParaRPr lang="de-AT" sz="2400" b="0" dirty="0">
                        <a:solidFill>
                          <a:srgbClr val="003FA8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FA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 patient is in persistent remission, tapering the </a:t>
                      </a:r>
                      <a:r>
                        <a:rPr lang="en-US" sz="2000" b="0" kern="1200" dirty="0" err="1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</a:t>
                      </a:r>
                      <a:r>
                        <a:rPr lang="en-US" sz="2000" b="0" kern="1200" dirty="0">
                          <a:solidFill>
                            <a:srgbClr val="003FA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could be considered. (B)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FA8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Individual Recommendations 9-12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30/03/2020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57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Slide 16: Summary Table Oxford Level of Evidence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30/03/2020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sz="2000" dirty="0"/>
              <a:t>Strength of recommendation are indicated next to each recommendation </a:t>
            </a:r>
          </a:p>
          <a:p>
            <a:pPr lvl="1"/>
            <a:r>
              <a:rPr lang="en-GB" sz="2000" dirty="0"/>
              <a:t>Recommendations 1-6 and 8-11 : Strength A (based on highest </a:t>
            </a:r>
            <a:r>
              <a:rPr lang="en-GB" sz="2000" dirty="0" err="1"/>
              <a:t>lkevel</a:t>
            </a:r>
            <a:r>
              <a:rPr lang="en-GB" sz="2000" dirty="0"/>
              <a:t> of evidence)</a:t>
            </a:r>
          </a:p>
          <a:p>
            <a:pPr lvl="1"/>
            <a:r>
              <a:rPr lang="en-GB" sz="2000" dirty="0"/>
              <a:t>Recommendation 7: Strength D (based primarily on expert opinion)</a:t>
            </a:r>
          </a:p>
          <a:p>
            <a:pPr lvl="1"/>
            <a:r>
              <a:rPr lang="en-GB" sz="2000" dirty="0"/>
              <a:t>Recommendation 12: Strength B (based on lower level of evidence from trials with higher risk of bias)</a:t>
            </a:r>
          </a:p>
        </p:txBody>
      </p:sp>
    </p:spTree>
    <p:extLst>
      <p:ext uri="{BB962C8B-B14F-4D97-AF65-F5344CB8AC3E}">
        <p14:creationId xmlns:p14="http://schemas.microsoft.com/office/powerpoint/2010/main" val="2447569601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8A657DCF3FBB4E8FBE0E2468B8B113" ma:contentTypeVersion="12" ma:contentTypeDescription="Ein neues Dokument erstellen." ma:contentTypeScope="" ma:versionID="c5cb467eeffc71297c4c122f689d3962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86cb86f37046c27a074aea57b4da2cce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1D8D81-60A0-4CDE-8F83-56276C98843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3CA31327-E1F8-46EC-A5FC-6EFAA4EE49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e62f42-115c-4e23-b11d-d52080b3ae5f"/>
    <ds:schemaRef ds:uri="5c339dfd-a95f-4f81-844c-7253b04fe2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24</TotalTime>
  <Words>1755</Words>
  <Application>Microsoft Office PowerPoint</Application>
  <PresentationFormat>On-screen Show (4:3)</PresentationFormat>
  <Paragraphs>148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Times</vt:lpstr>
      <vt:lpstr>Times New Roman</vt:lpstr>
      <vt:lpstr>Tw Cen MT</vt:lpstr>
      <vt:lpstr>Verdana</vt:lpstr>
      <vt:lpstr>Wingdings</vt:lpstr>
      <vt:lpstr>PPT EULAR presentation</vt:lpstr>
      <vt:lpstr>Blank</vt:lpstr>
      <vt:lpstr>EULAR recommendations for the management of rheumatoid arthritis – 2019 Update     </vt:lpstr>
      <vt:lpstr>Slide 1: Target population/question</vt:lpstr>
      <vt:lpstr>Slide 2: Methods/methodological approach</vt:lpstr>
      <vt:lpstr>Overarching principles A-C</vt:lpstr>
      <vt:lpstr>Overarching Principles D-E</vt:lpstr>
      <vt:lpstr>Individual Recommendations 1-4</vt:lpstr>
      <vt:lpstr>Individual Recommendations 5-8</vt:lpstr>
      <vt:lpstr>Individual Recommendations 9-12</vt:lpstr>
      <vt:lpstr>Slide 16: Summary Table Oxford Level of Evidence</vt:lpstr>
      <vt:lpstr>Summary of Recommendations (1)</vt:lpstr>
      <vt:lpstr>Summary of Recommendations (2)</vt:lpstr>
      <vt:lpstr>Summary of Recommendations in lay format</vt:lpstr>
      <vt:lpstr>Summary of Recommendations in lay format</vt:lpstr>
      <vt:lpstr>Summary of Recommendations in lay format</vt:lpstr>
      <vt:lpstr>Acknowledgements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Patrizia Jud</cp:lastModifiedBy>
  <cp:revision>38</cp:revision>
  <dcterms:created xsi:type="dcterms:W3CDTF">2017-10-10T13:55:03Z</dcterms:created>
  <dcterms:modified xsi:type="dcterms:W3CDTF">2020-03-30T12:40:18Z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  <property fmtid="{D5CDD505-2E9C-101B-9397-08002B2CF9AE}" pid="19" name="ContentTypeId">
    <vt:lpwstr>0x010100408A657DCF3FBB4E8FBE0E2468B8B113</vt:lpwstr>
  </property>
</Properties>
</file>