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5" r:id="rId5"/>
    <p:sldMasterId id="2147483888" r:id="rId6"/>
  </p:sldMasterIdLst>
  <p:notesMasterIdLst>
    <p:notesMasterId r:id="rId34"/>
  </p:notesMasterIdLst>
  <p:handoutMasterIdLst>
    <p:handoutMasterId r:id="rId35"/>
  </p:handoutMasterIdLst>
  <p:sldIdLst>
    <p:sldId id="271" r:id="rId7"/>
    <p:sldId id="283" r:id="rId8"/>
    <p:sldId id="284" r:id="rId9"/>
    <p:sldId id="285" r:id="rId10"/>
    <p:sldId id="277" r:id="rId11"/>
    <p:sldId id="278" r:id="rId12"/>
    <p:sldId id="286" r:id="rId13"/>
    <p:sldId id="846" r:id="rId14"/>
    <p:sldId id="287" r:id="rId15"/>
    <p:sldId id="288" r:id="rId16"/>
    <p:sldId id="857" r:id="rId17"/>
    <p:sldId id="289" r:id="rId18"/>
    <p:sldId id="290" r:id="rId19"/>
    <p:sldId id="291" r:id="rId20"/>
    <p:sldId id="292" r:id="rId21"/>
    <p:sldId id="293" r:id="rId22"/>
    <p:sldId id="294" r:id="rId23"/>
    <p:sldId id="295" r:id="rId24"/>
    <p:sldId id="858" r:id="rId25"/>
    <p:sldId id="279" r:id="rId26"/>
    <p:sldId id="861" r:id="rId27"/>
    <p:sldId id="859" r:id="rId28"/>
    <p:sldId id="280" r:id="rId29"/>
    <p:sldId id="865" r:id="rId30"/>
    <p:sldId id="866" r:id="rId31"/>
    <p:sldId id="867" r:id="rId32"/>
    <p:sldId id="282" r:id="rId33"/>
  </p:sldIdLst>
  <p:sldSz cx="9144000" cy="6858000" type="screen4x3"/>
  <p:notesSz cx="6797675" cy="9926638"/>
  <p:defaultTextStyle>
    <a:defPPr>
      <a:defRPr lang="es-ES_tradnl"/>
    </a:defPPr>
    <a:lvl1pPr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1pPr>
    <a:lvl2pPr marL="4572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2pPr>
    <a:lvl3pPr marL="9144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3pPr>
    <a:lvl4pPr marL="13716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4pPr>
    <a:lvl5pPr marL="1828800" algn="l" rtl="0" eaLnBrk="0" fontAlgn="base" hangingPunct="0">
      <a:spcBef>
        <a:spcPct val="50000"/>
      </a:spcBef>
      <a:spcAft>
        <a:spcPct val="0"/>
      </a:spcAft>
      <a:defRPr sz="1400" b="1" kern="1200">
        <a:solidFill>
          <a:schemeClr val="bg1"/>
        </a:solidFill>
        <a:latin typeface="Arial" charset="0"/>
        <a:ea typeface="ＭＳ Ｐゴシック" charset="0"/>
        <a:cs typeface="Arial" charset="0"/>
      </a:defRPr>
    </a:lvl5pPr>
    <a:lvl6pPr marL="2286000" algn="l" defTabSz="457200" rtl="0" eaLnBrk="1" latinLnBrk="0" hangingPunct="1">
      <a:defRPr sz="1400" b="1" kern="1200">
        <a:solidFill>
          <a:schemeClr val="bg1"/>
        </a:solidFill>
        <a:latin typeface="Arial" charset="0"/>
        <a:ea typeface="ＭＳ Ｐゴシック" charset="0"/>
        <a:cs typeface="Arial" charset="0"/>
      </a:defRPr>
    </a:lvl6pPr>
    <a:lvl7pPr marL="2743200" algn="l" defTabSz="457200" rtl="0" eaLnBrk="1" latinLnBrk="0" hangingPunct="1">
      <a:defRPr sz="1400" b="1" kern="1200">
        <a:solidFill>
          <a:schemeClr val="bg1"/>
        </a:solidFill>
        <a:latin typeface="Arial" charset="0"/>
        <a:ea typeface="ＭＳ Ｐゴシック" charset="0"/>
        <a:cs typeface="Arial" charset="0"/>
      </a:defRPr>
    </a:lvl7pPr>
    <a:lvl8pPr marL="3200400" algn="l" defTabSz="457200" rtl="0" eaLnBrk="1" latinLnBrk="0" hangingPunct="1">
      <a:defRPr sz="1400" b="1" kern="1200">
        <a:solidFill>
          <a:schemeClr val="bg1"/>
        </a:solidFill>
        <a:latin typeface="Arial" charset="0"/>
        <a:ea typeface="ＭＳ Ｐゴシック" charset="0"/>
        <a:cs typeface="Arial" charset="0"/>
      </a:defRPr>
    </a:lvl8pPr>
    <a:lvl9pPr marL="3657600" algn="l" defTabSz="457200" rtl="0" eaLnBrk="1" latinLnBrk="0" hangingPunct="1">
      <a:defRPr sz="1400" b="1" kern="1200">
        <a:solidFill>
          <a:schemeClr val="bg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747">
          <p15:clr>
            <a:srgbClr val="A4A3A4"/>
          </p15:clr>
        </p15:guide>
        <p15:guide id="2" pos="5544">
          <p15:clr>
            <a:srgbClr val="A4A3A4"/>
          </p15:clr>
        </p15:guide>
      </p15:sldGuideLst>
    </p:ext>
    <p:ext uri="{2D200454-40CA-4A62-9FC3-DE9A4176ACB9}">
      <p15:notesGuideLst xmlns:p15="http://schemas.microsoft.com/office/powerpoint/2012/main">
        <p15:guide id="1" orient="horz" pos="3127">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D78"/>
    <a:srgbClr val="0057B8"/>
    <a:srgbClr val="063FA9"/>
    <a:srgbClr val="0056B9"/>
    <a:srgbClr val="0057A3"/>
    <a:srgbClr val="003FA8"/>
    <a:srgbClr val="1986CE"/>
    <a:srgbClr val="F8F8F8"/>
    <a:srgbClr val="CECFC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279EDC-2E05-4F3D-9CF7-E06C68937D96}" v="14" dt="2019-11-19T07:50:11.5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094" autoAdjust="0"/>
    <p:restoredTop sz="94759" autoAdjust="0"/>
  </p:normalViewPr>
  <p:slideViewPr>
    <p:cSldViewPr snapToGrid="0">
      <p:cViewPr varScale="1">
        <p:scale>
          <a:sx n="105" d="100"/>
          <a:sy n="105" d="100"/>
        </p:scale>
        <p:origin x="976" y="56"/>
      </p:cViewPr>
      <p:guideLst>
        <p:guide orient="horz" pos="747"/>
        <p:guide pos="554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4" d="100"/>
          <a:sy n="54" d="100"/>
        </p:scale>
        <p:origin x="-3451" y="-82"/>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zbeta Gohmann" userId="a063a4eb-b0e6-4e8f-9cff-165606ff2253" providerId="ADAL" clId="{6B279EDC-2E05-4F3D-9CF7-E06C68937D96}"/>
    <pc:docChg chg="undo custSel addSld delSld modSld">
      <pc:chgData name="Alzbeta Gohmann" userId="a063a4eb-b0e6-4e8f-9cff-165606ff2253" providerId="ADAL" clId="{6B279EDC-2E05-4F3D-9CF7-E06C68937D96}" dt="2019-11-19T07:50:29.317" v="32" actId="2696"/>
      <pc:docMkLst>
        <pc:docMk/>
      </pc:docMkLst>
      <pc:sldChg chg="delSp modSp add del">
        <pc:chgData name="Alzbeta Gohmann" userId="a063a4eb-b0e6-4e8f-9cff-165606ff2253" providerId="ADAL" clId="{6B279EDC-2E05-4F3D-9CF7-E06C68937D96}" dt="2019-11-19T07:47:29.881" v="5" actId="2696"/>
        <pc:sldMkLst>
          <pc:docMk/>
          <pc:sldMk cId="2067907181" sldId="281"/>
        </pc:sldMkLst>
        <pc:spChg chg="del mod">
          <ac:chgData name="Alzbeta Gohmann" userId="a063a4eb-b0e6-4e8f-9cff-165606ff2253" providerId="ADAL" clId="{6B279EDC-2E05-4F3D-9CF7-E06C68937D96}" dt="2019-11-18T10:40:12.912" v="4"/>
          <ac:spMkLst>
            <pc:docMk/>
            <pc:sldMk cId="2067907181" sldId="281"/>
            <ac:spMk id="19" creationId="{5CA8653A-B32D-4A30-97D6-D3A334379D10}"/>
          </ac:spMkLst>
        </pc:spChg>
      </pc:sldChg>
      <pc:sldChg chg="del">
        <pc:chgData name="Alzbeta Gohmann" userId="a063a4eb-b0e6-4e8f-9cff-165606ff2253" providerId="ADAL" clId="{6B279EDC-2E05-4F3D-9CF7-E06C68937D96}" dt="2019-11-18T10:40:02.695" v="1" actId="2696"/>
        <pc:sldMkLst>
          <pc:docMk/>
          <pc:sldMk cId="1035713957" sldId="862"/>
        </pc:sldMkLst>
      </pc:sldChg>
      <pc:sldChg chg="del">
        <pc:chgData name="Alzbeta Gohmann" userId="a063a4eb-b0e6-4e8f-9cff-165606ff2253" providerId="ADAL" clId="{6B279EDC-2E05-4F3D-9CF7-E06C68937D96}" dt="2019-11-19T07:50:29.317" v="32" actId="2696"/>
        <pc:sldMkLst>
          <pc:docMk/>
          <pc:sldMk cId="716934734" sldId="864"/>
        </pc:sldMkLst>
      </pc:sldChg>
      <pc:sldChg chg="modSp">
        <pc:chgData name="Alzbeta Gohmann" userId="a063a4eb-b0e6-4e8f-9cff-165606ff2253" providerId="ADAL" clId="{6B279EDC-2E05-4F3D-9CF7-E06C68937D96}" dt="2019-11-19T07:48:28.676" v="17" actId="108"/>
        <pc:sldMkLst>
          <pc:docMk/>
          <pc:sldMk cId="960774106" sldId="865"/>
        </pc:sldMkLst>
        <pc:graphicFrameChg chg="mod modGraphic">
          <ac:chgData name="Alzbeta Gohmann" userId="a063a4eb-b0e6-4e8f-9cff-165606ff2253" providerId="ADAL" clId="{6B279EDC-2E05-4F3D-9CF7-E06C68937D96}" dt="2019-11-19T07:48:28.676" v="17" actId="108"/>
          <ac:graphicFrameMkLst>
            <pc:docMk/>
            <pc:sldMk cId="960774106" sldId="865"/>
            <ac:graphicFrameMk id="18" creationId="{67B55446-FF41-4809-82FD-4D2A5BC534EC}"/>
          </ac:graphicFrameMkLst>
        </pc:graphicFrameChg>
      </pc:sldChg>
      <pc:sldChg chg="delSp modSp">
        <pc:chgData name="Alzbeta Gohmann" userId="a063a4eb-b0e6-4e8f-9cff-165606ff2253" providerId="ADAL" clId="{6B279EDC-2E05-4F3D-9CF7-E06C68937D96}" dt="2019-11-19T07:49:37.246" v="24"/>
        <pc:sldMkLst>
          <pc:docMk/>
          <pc:sldMk cId="322411490" sldId="866"/>
        </pc:sldMkLst>
        <pc:spChg chg="del mod">
          <ac:chgData name="Alzbeta Gohmann" userId="a063a4eb-b0e6-4e8f-9cff-165606ff2253" providerId="ADAL" clId="{6B279EDC-2E05-4F3D-9CF7-E06C68937D96}" dt="2019-11-19T07:49:37.246" v="24"/>
          <ac:spMkLst>
            <pc:docMk/>
            <pc:sldMk cId="322411490" sldId="866"/>
            <ac:spMk id="19" creationId="{5CA8653A-B32D-4A30-97D6-D3A334379D10}"/>
          </ac:spMkLst>
        </pc:spChg>
        <pc:graphicFrameChg chg="mod modGraphic">
          <ac:chgData name="Alzbeta Gohmann" userId="a063a4eb-b0e6-4e8f-9cff-165606ff2253" providerId="ADAL" clId="{6B279EDC-2E05-4F3D-9CF7-E06C68937D96}" dt="2019-11-19T07:49:29.523" v="21" actId="108"/>
          <ac:graphicFrameMkLst>
            <pc:docMk/>
            <pc:sldMk cId="322411490" sldId="866"/>
            <ac:graphicFrameMk id="18" creationId="{67B55446-FF41-4809-82FD-4D2A5BC534EC}"/>
          </ac:graphicFrameMkLst>
        </pc:graphicFrameChg>
      </pc:sldChg>
      <pc:sldChg chg="delSp modSp">
        <pc:chgData name="Alzbeta Gohmann" userId="a063a4eb-b0e6-4e8f-9cff-165606ff2253" providerId="ADAL" clId="{6B279EDC-2E05-4F3D-9CF7-E06C68937D96}" dt="2019-11-19T07:50:23.688" v="31"/>
        <pc:sldMkLst>
          <pc:docMk/>
          <pc:sldMk cId="2406642690" sldId="867"/>
        </pc:sldMkLst>
        <pc:spChg chg="del mod">
          <ac:chgData name="Alzbeta Gohmann" userId="a063a4eb-b0e6-4e8f-9cff-165606ff2253" providerId="ADAL" clId="{6B279EDC-2E05-4F3D-9CF7-E06C68937D96}" dt="2019-11-19T07:50:23.688" v="31"/>
          <ac:spMkLst>
            <pc:docMk/>
            <pc:sldMk cId="2406642690" sldId="867"/>
            <ac:spMk id="19" creationId="{5CA8653A-B32D-4A30-97D6-D3A334379D10}"/>
          </ac:spMkLst>
        </pc:spChg>
        <pc:graphicFrameChg chg="mod modGraphic">
          <ac:chgData name="Alzbeta Gohmann" userId="a063a4eb-b0e6-4e8f-9cff-165606ff2253" providerId="ADAL" clId="{6B279EDC-2E05-4F3D-9CF7-E06C68937D96}" dt="2019-11-19T07:50:15.660" v="28" actId="108"/>
          <ac:graphicFrameMkLst>
            <pc:docMk/>
            <pc:sldMk cId="2406642690" sldId="867"/>
            <ac:graphicFrameMk id="18" creationId="{67B55446-FF41-4809-82FD-4D2A5BC534EC}"/>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1" name="Rectangle 3"/>
          <p:cNvSpPr>
            <a:spLocks noGrp="1" noChangeArrowheads="1"/>
          </p:cNvSpPr>
          <p:nvPr>
            <p:ph type="dt" sz="quarter" idx="1"/>
          </p:nvPr>
        </p:nvSpPr>
        <p:spPr bwMode="auto">
          <a:xfrm>
            <a:off x="3851275"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2" name="Rectangle 4"/>
          <p:cNvSpPr>
            <a:spLocks noGrp="1" noChangeArrowheads="1"/>
          </p:cNvSpPr>
          <p:nvPr>
            <p:ph type="ftr" sz="quarter" idx="2"/>
          </p:nvPr>
        </p:nvSpPr>
        <p:spPr bwMode="auto">
          <a:xfrm>
            <a:off x="0"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 dirty="0"/>
          </a:p>
        </p:txBody>
      </p:sp>
      <p:sp>
        <p:nvSpPr>
          <p:cNvPr id="104453" name="Rectangle 5"/>
          <p:cNvSpPr>
            <a:spLocks noGrp="1" noChangeArrowheads="1"/>
          </p:cNvSpPr>
          <p:nvPr>
            <p:ph type="sldNum" sz="quarter" idx="3"/>
          </p:nvPr>
        </p:nvSpPr>
        <p:spPr bwMode="auto">
          <a:xfrm>
            <a:off x="3851275" y="9426575"/>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985E38B0-27C5-3F47-9942-78CA6AAD1B09}" type="slidenum">
              <a:rPr lang="es-ES"/>
              <a:pPr/>
              <a:t>‹#›</a:t>
            </a:fld>
            <a:endParaRPr lang="es-ES" dirty="0"/>
          </a:p>
        </p:txBody>
      </p:sp>
    </p:spTree>
    <p:extLst>
      <p:ext uri="{BB962C8B-B14F-4D97-AF65-F5344CB8AC3E}">
        <p14:creationId xmlns:p14="http://schemas.microsoft.com/office/powerpoint/2010/main" val="8947800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67" name="Rectangle 3"/>
          <p:cNvSpPr>
            <a:spLocks noGrp="1" noChangeArrowheads="1"/>
          </p:cNvSpPr>
          <p:nvPr>
            <p:ph type="dt" idx="1"/>
          </p:nvPr>
        </p:nvSpPr>
        <p:spPr bwMode="auto">
          <a:xfrm>
            <a:off x="3852863" y="0"/>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lvl1pPr algn="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39940" name="Rectangle 4"/>
          <p:cNvSpPr>
            <a:spLocks noGrp="1" noRot="1" noChangeAspect="1" noChangeArrowheads="1" noTextEdit="1"/>
          </p:cNvSpPr>
          <p:nvPr>
            <p:ph type="sldImg" idx="2"/>
          </p:nvPr>
        </p:nvSpPr>
        <p:spPr bwMode="auto">
          <a:xfrm>
            <a:off x="919163" y="744538"/>
            <a:ext cx="4964112"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xmlns="" val="1"/>
            </a:ext>
          </a:extLst>
        </p:spPr>
      </p:sp>
      <p:sp>
        <p:nvSpPr>
          <p:cNvPr id="11269" name="Rectangle 5"/>
          <p:cNvSpPr>
            <a:spLocks noGrp="1" noChangeArrowheads="1"/>
          </p:cNvSpPr>
          <p:nvPr>
            <p:ph type="body" sz="quarter" idx="3"/>
          </p:nvPr>
        </p:nvSpPr>
        <p:spPr bwMode="auto">
          <a:xfrm>
            <a:off x="904875" y="4714875"/>
            <a:ext cx="498792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t" anchorCtr="0" compatLnSpc="1">
            <a:prstTxWarp prst="textNoShape">
              <a:avLst/>
            </a:prstTxWarp>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11270" name="Rectangle 6"/>
          <p:cNvSpPr>
            <a:spLocks noGrp="1" noChangeArrowheads="1"/>
          </p:cNvSpPr>
          <p:nvPr>
            <p:ph type="ftr" sz="quarter" idx="4"/>
          </p:nvPr>
        </p:nvSpPr>
        <p:spPr bwMode="auto">
          <a:xfrm>
            <a:off x="0" y="9428163"/>
            <a:ext cx="2944813"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defTabSz="922338">
              <a:spcBef>
                <a:spcPct val="0"/>
              </a:spcBef>
              <a:defRPr sz="1300" b="0">
                <a:solidFill>
                  <a:schemeClr val="tx1"/>
                </a:solidFill>
                <a:latin typeface="Times" pitchFamily="18" charset="0"/>
                <a:ea typeface="+mn-ea"/>
                <a:cs typeface="+mn-cs"/>
              </a:defRPr>
            </a:lvl1pPr>
          </a:lstStyle>
          <a:p>
            <a:pPr>
              <a:defRPr/>
            </a:pPr>
            <a:endParaRPr lang="es-ES_tradnl" dirty="0"/>
          </a:p>
        </p:txBody>
      </p:sp>
      <p:sp>
        <p:nvSpPr>
          <p:cNvPr id="11271" name="Rectangle 7"/>
          <p:cNvSpPr>
            <a:spLocks noGrp="1" noChangeArrowheads="1"/>
          </p:cNvSpPr>
          <p:nvPr>
            <p:ph type="sldNum" sz="quarter" idx="5"/>
          </p:nvPr>
        </p:nvSpPr>
        <p:spPr bwMode="auto">
          <a:xfrm>
            <a:off x="3852863" y="9428163"/>
            <a:ext cx="2944812" cy="49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123" tIns="46062" rIns="92123" bIns="46062" numCol="1" anchor="b" anchorCtr="0" compatLnSpc="1">
            <a:prstTxWarp prst="textNoShape">
              <a:avLst/>
            </a:prstTxWarp>
          </a:bodyPr>
          <a:lstStyle>
            <a:lvl1pPr algn="r" defTabSz="922338">
              <a:spcBef>
                <a:spcPct val="0"/>
              </a:spcBef>
              <a:defRPr sz="1300" b="0">
                <a:solidFill>
                  <a:schemeClr val="tx1"/>
                </a:solidFill>
                <a:latin typeface="Times" charset="0"/>
              </a:defRPr>
            </a:lvl1pPr>
          </a:lstStyle>
          <a:p>
            <a:fld id="{777C8E66-A4CA-3644-85C9-53BE1798D601}" type="slidenum">
              <a:rPr lang="es-ES_tradnl"/>
              <a:pPr/>
              <a:t>‹#›</a:t>
            </a:fld>
            <a:endParaRPr lang="es-ES_tradnl" dirty="0"/>
          </a:p>
        </p:txBody>
      </p:sp>
    </p:spTree>
    <p:extLst>
      <p:ext uri="{BB962C8B-B14F-4D97-AF65-F5344CB8AC3E}">
        <p14:creationId xmlns:p14="http://schemas.microsoft.com/office/powerpoint/2010/main" val="714637195"/>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Cover">
    <p:spTree>
      <p:nvGrpSpPr>
        <p:cNvPr id="1" name=""/>
        <p:cNvGrpSpPr/>
        <p:nvPr/>
      </p:nvGrpSpPr>
      <p:grpSpPr>
        <a:xfrm>
          <a:off x="0" y="0"/>
          <a:ext cx="0" cy="0"/>
          <a:chOff x="0" y="0"/>
          <a:chExt cx="0" cy="0"/>
        </a:xfrm>
      </p:grpSpPr>
      <p:pic>
        <p:nvPicPr>
          <p:cNvPr id="3"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Marcador de fecha 6"/>
          <p:cNvSpPr>
            <a:spLocks noGrp="1"/>
          </p:cNvSpPr>
          <p:nvPr>
            <p:ph type="dt" sz="half" idx="10"/>
          </p:nvPr>
        </p:nvSpPr>
        <p:spPr/>
        <p:txBody>
          <a:bodyPr/>
          <a:lstStyle>
            <a:lvl1pPr>
              <a:defRPr>
                <a:solidFill>
                  <a:srgbClr val="003FA8"/>
                </a:solidFill>
              </a:defRPr>
            </a:lvl1pPr>
          </a:lstStyle>
          <a:p>
            <a:fld id="{CC6E1000-1FBE-7344-AEE7-008587FEC10F}" type="datetime1">
              <a:rPr lang="es-ES" smtClean="0"/>
              <a:pPr/>
              <a:t>19/11/2019</a:t>
            </a:fld>
            <a:endParaRPr lang="en-US" dirty="0"/>
          </a:p>
        </p:txBody>
      </p:sp>
      <p:sp>
        <p:nvSpPr>
          <p:cNvPr id="9" name="Marcador de número de diapositiva 8"/>
          <p:cNvSpPr>
            <a:spLocks noGrp="1"/>
          </p:cNvSpPr>
          <p:nvPr>
            <p:ph type="sldNum" sz="quarter" idx="12"/>
          </p:nvPr>
        </p:nvSpPr>
        <p:spPr/>
        <p:txBody>
          <a:bodyPr/>
          <a:lstStyle>
            <a:lvl1pPr>
              <a:defRPr>
                <a:solidFill>
                  <a:srgbClr val="003FA8"/>
                </a:solidFill>
              </a:defRPr>
            </a:lvl1pPr>
          </a:lstStyle>
          <a:p>
            <a:fld id="{F096157D-9D44-4342-AEFF-76ADE352FA4A}" type="slidenum">
              <a:rPr lang="en-US" smtClean="0"/>
              <a:pPr/>
              <a:t>‹#›</a:t>
            </a:fld>
            <a:endParaRPr lang="en-US" dirty="0"/>
          </a:p>
        </p:txBody>
      </p:sp>
      <p:sp>
        <p:nvSpPr>
          <p:cNvPr id="11" name="Rectangle 2"/>
          <p:cNvSpPr>
            <a:spLocks noGrp="1" noChangeArrowheads="1"/>
          </p:cNvSpPr>
          <p:nvPr>
            <p:ph type="title"/>
          </p:nvPr>
        </p:nvSpPr>
        <p:spPr bwMode="auto">
          <a:xfrm>
            <a:off x="635989" y="3920452"/>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solidFill>
              </a:defRPr>
            </a:lvl1pPr>
          </a:lstStyle>
          <a:p>
            <a:pPr lvl="0"/>
            <a:r>
              <a:rPr lang="en-US" noProof="0"/>
              <a:t>Click to edit Master title style</a:t>
            </a:r>
            <a:endParaRPr lang="en-GB" noProof="0" dirty="0"/>
          </a:p>
        </p:txBody>
      </p:sp>
      <p:pic>
        <p:nvPicPr>
          <p:cNvPr id="14"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5" name="Agrupar 16"/>
          <p:cNvGrpSpPr/>
          <p:nvPr userDrawn="1"/>
        </p:nvGrpSpPr>
        <p:grpSpPr>
          <a:xfrm>
            <a:off x="641250" y="3619975"/>
            <a:ext cx="1400770" cy="211662"/>
            <a:chOff x="348640" y="2182281"/>
            <a:chExt cx="1400770" cy="211662"/>
          </a:xfrm>
        </p:grpSpPr>
        <p:sp>
          <p:nvSpPr>
            <p:cNvPr id="16" name="Elipse 17"/>
            <p:cNvSpPr/>
            <p:nvPr userDrawn="1"/>
          </p:nvSpPr>
          <p:spPr bwMode="auto">
            <a:xfrm>
              <a:off x="348640" y="2182281"/>
              <a:ext cx="211662" cy="211662"/>
            </a:xfrm>
            <a:prstGeom prst="ellipse">
              <a:avLst/>
            </a:prstGeom>
            <a:solidFill>
              <a:srgbClr val="063FA9"/>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7" name="Elipse 18"/>
            <p:cNvSpPr/>
            <p:nvPr userDrawn="1"/>
          </p:nvSpPr>
          <p:spPr bwMode="auto">
            <a:xfrm>
              <a:off x="645917" y="2182281"/>
              <a:ext cx="211662" cy="211662"/>
            </a:xfrm>
            <a:prstGeom prst="ellipse">
              <a:avLst/>
            </a:prstGeom>
            <a:solidFill>
              <a:srgbClr val="063FA9">
                <a:alpha val="8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8" name="Elipse 19"/>
            <p:cNvSpPr/>
            <p:nvPr userDrawn="1"/>
          </p:nvSpPr>
          <p:spPr bwMode="auto">
            <a:xfrm>
              <a:off x="943194" y="2182281"/>
              <a:ext cx="211662" cy="211662"/>
            </a:xfrm>
            <a:prstGeom prst="ellipse">
              <a:avLst/>
            </a:prstGeom>
            <a:solidFill>
              <a:srgbClr val="063FA9">
                <a:alpha val="61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20"/>
            <p:cNvSpPr/>
            <p:nvPr userDrawn="1"/>
          </p:nvSpPr>
          <p:spPr bwMode="auto">
            <a:xfrm>
              <a:off x="1240471" y="2182281"/>
              <a:ext cx="211662" cy="211662"/>
            </a:xfrm>
            <a:prstGeom prst="ellipse">
              <a:avLst/>
            </a:prstGeom>
            <a:solidFill>
              <a:srgbClr val="063FA9">
                <a:alpha val="3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21"/>
            <p:cNvSpPr/>
            <p:nvPr userDrawn="1"/>
          </p:nvSpPr>
          <p:spPr bwMode="auto">
            <a:xfrm>
              <a:off x="1537748" y="2182281"/>
              <a:ext cx="211662" cy="211662"/>
            </a:xfrm>
            <a:prstGeom prst="ellipse">
              <a:avLst/>
            </a:prstGeom>
            <a:solidFill>
              <a:srgbClr val="063FA9">
                <a:alpha val="1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121502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4"/>
          </p:nvPr>
        </p:nvSpPr>
        <p:spPr/>
        <p:txBody>
          <a:bodyPr/>
          <a:lstStyle>
            <a:lvl1pPr>
              <a:defRPr/>
            </a:lvl1pPr>
          </a:lstStyle>
          <a:p>
            <a:pPr>
              <a:defRPr/>
            </a:pPr>
            <a:endParaRPr lang="es-ES"/>
          </a:p>
        </p:txBody>
      </p:sp>
      <p:sp>
        <p:nvSpPr>
          <p:cNvPr id="5" name="Footer Placeholder 4"/>
          <p:cNvSpPr>
            <a:spLocks noGrp="1"/>
          </p:cNvSpPr>
          <p:nvPr>
            <p:ph type="ftr" sz="quarter" idx="15"/>
          </p:nvPr>
        </p:nvSpPr>
        <p:spPr/>
        <p:txBody>
          <a:bodyPr/>
          <a:lstStyle>
            <a:lvl1pPr>
              <a:defRPr/>
            </a:lvl1pPr>
          </a:lstStyle>
          <a:p>
            <a:pPr>
              <a:defRPr/>
            </a:pPr>
            <a:endParaRPr lang="es-ES"/>
          </a:p>
        </p:txBody>
      </p:sp>
      <p:sp>
        <p:nvSpPr>
          <p:cNvPr id="6" name="Slide Number Placeholder 5"/>
          <p:cNvSpPr>
            <a:spLocks noGrp="1"/>
          </p:cNvSpPr>
          <p:nvPr>
            <p:ph type="sldNum" sz="quarter" idx="16"/>
          </p:nvPr>
        </p:nvSpPr>
        <p:spPr/>
        <p:txBody>
          <a:bodyPr/>
          <a:lstStyle>
            <a:lvl1pPr>
              <a:defRPr/>
            </a:lvl1pPr>
          </a:lstStyle>
          <a:p>
            <a:pPr>
              <a:defRPr/>
            </a:pPr>
            <a:fld id="{B12F9F69-7BF9-4AF9-92D6-9E2E915DE259}" type="slidenum">
              <a:rPr lang="es-ES"/>
              <a:pPr>
                <a:defRPr/>
              </a:pPr>
              <a:t>‹#›</a:t>
            </a:fld>
            <a:endParaRPr lang="es-ES"/>
          </a:p>
        </p:txBody>
      </p:sp>
    </p:spTree>
    <p:extLst>
      <p:ext uri="{BB962C8B-B14F-4D97-AF65-F5344CB8AC3E}">
        <p14:creationId xmlns:p14="http://schemas.microsoft.com/office/powerpoint/2010/main" val="1775422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ig graphics">
    <p:spTree>
      <p:nvGrpSpPr>
        <p:cNvPr id="1" name=""/>
        <p:cNvGrpSpPr/>
        <p:nvPr/>
      </p:nvGrpSpPr>
      <p:grpSpPr>
        <a:xfrm>
          <a:off x="0" y="0"/>
          <a:ext cx="0" cy="0"/>
          <a:chOff x="0" y="0"/>
          <a:chExt cx="0" cy="0"/>
        </a:xfrm>
      </p:grpSpPr>
      <p:sp>
        <p:nvSpPr>
          <p:cNvPr id="3" name="Título 1"/>
          <p:cNvSpPr>
            <a:spLocks noGrp="1"/>
          </p:cNvSpPr>
          <p:nvPr>
            <p:ph type="title" hasCustomPrompt="1"/>
          </p:nvPr>
        </p:nvSpPr>
        <p:spPr>
          <a:xfrm>
            <a:off x="466928" y="315366"/>
            <a:ext cx="8334171" cy="634545"/>
          </a:xfrm>
          <a:prstGeom prst="rect">
            <a:avLst/>
          </a:prstGeom>
        </p:spPr>
        <p:txBody>
          <a:bodyPr/>
          <a:lstStyle>
            <a:lvl1pPr algn="l">
              <a:defRPr sz="2800" b="0">
                <a:solidFill>
                  <a:srgbClr val="0056B9"/>
                </a:solidFill>
              </a:defRPr>
            </a:lvl1pPr>
          </a:lstStyle>
          <a:p>
            <a:r>
              <a:rPr lang="en-GB" noProof="0" dirty="0"/>
              <a:t>Title</a:t>
            </a:r>
          </a:p>
        </p:txBody>
      </p:sp>
      <p:sp>
        <p:nvSpPr>
          <p:cNvPr id="4" name="Content Placeholder 3"/>
          <p:cNvSpPr>
            <a:spLocks noGrp="1" noChangeArrowheads="1"/>
          </p:cNvSpPr>
          <p:nvPr>
            <p:ph idx="1"/>
          </p:nvPr>
        </p:nvSpPr>
        <p:spPr bwMode="auto">
          <a:xfrm>
            <a:off x="466929" y="1207698"/>
            <a:ext cx="8334171" cy="53138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sz="1200">
                <a:solidFill>
                  <a:schemeClr val="bg2">
                    <a:lumMod val="50000"/>
                  </a:schemeClr>
                </a:solidFill>
                <a:latin typeface="Arial" panose="020B0604020202020204" pitchFamily="34" charset="0"/>
                <a:cs typeface="Arial" panose="020B0604020202020204" pitchFamily="34" charset="0"/>
              </a:defRPr>
            </a:lvl1pPr>
          </a:lstStyle>
          <a:p>
            <a:pPr lvl="0"/>
            <a:r>
              <a:rPr lang="en-GB" noProof="0" dirty="0"/>
              <a:t>Click to edit Master text styles</a:t>
            </a:r>
          </a:p>
        </p:txBody>
      </p:sp>
    </p:spTree>
    <p:extLst>
      <p:ext uri="{BB962C8B-B14F-4D97-AF65-F5344CB8AC3E}">
        <p14:creationId xmlns:p14="http://schemas.microsoft.com/office/powerpoint/2010/main" val="252444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pic>
        <p:nvPicPr>
          <p:cNvPr id="8" name="Imagen 7" descr="shutterstock_325069670.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5556" r="5556"/>
          <a:stretch/>
        </p:blipFill>
        <p:spPr>
          <a:xfrm>
            <a:off x="-1" y="0"/>
            <a:ext cx="9144001" cy="6858000"/>
          </a:xfrm>
          <a:prstGeom prst="rect">
            <a:avLst/>
          </a:prstGeom>
        </p:spPr>
      </p:pic>
      <p:sp>
        <p:nvSpPr>
          <p:cNvPr id="11"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6" name="Imagen 5"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12" name="Agrupar 20"/>
          <p:cNvGrpSpPr/>
          <p:nvPr userDrawn="1"/>
        </p:nvGrpSpPr>
        <p:grpSpPr>
          <a:xfrm>
            <a:off x="641250" y="3619975"/>
            <a:ext cx="1400770" cy="211662"/>
            <a:chOff x="348640" y="2182281"/>
            <a:chExt cx="1400770" cy="211662"/>
          </a:xfrm>
        </p:grpSpPr>
        <p:sp>
          <p:nvSpPr>
            <p:cNvPr id="13" name="Elipse 21"/>
            <p:cNvSpPr/>
            <p:nvPr userDrawn="1"/>
          </p:nvSpPr>
          <p:spPr bwMode="auto">
            <a:xfrm>
              <a:off x="348640" y="2182281"/>
              <a:ext cx="211662" cy="211662"/>
            </a:xfrm>
            <a:prstGeom prst="ellipse">
              <a:avLst/>
            </a:prstGeom>
            <a:solidFill>
              <a:srgbClr val="063FA9"/>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4" name="Elipse 22"/>
            <p:cNvSpPr/>
            <p:nvPr userDrawn="1"/>
          </p:nvSpPr>
          <p:spPr bwMode="auto">
            <a:xfrm>
              <a:off x="645917" y="2182281"/>
              <a:ext cx="211662" cy="211662"/>
            </a:xfrm>
            <a:prstGeom prst="ellipse">
              <a:avLst/>
            </a:prstGeom>
            <a:solidFill>
              <a:srgbClr val="063FA9">
                <a:alpha val="8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5" name="Elipse 23"/>
            <p:cNvSpPr/>
            <p:nvPr userDrawn="1"/>
          </p:nvSpPr>
          <p:spPr bwMode="auto">
            <a:xfrm>
              <a:off x="943194" y="2182281"/>
              <a:ext cx="211662" cy="211662"/>
            </a:xfrm>
            <a:prstGeom prst="ellipse">
              <a:avLst/>
            </a:prstGeom>
            <a:solidFill>
              <a:srgbClr val="063FA9">
                <a:alpha val="61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6" name="Elipse 24"/>
            <p:cNvSpPr/>
            <p:nvPr userDrawn="1"/>
          </p:nvSpPr>
          <p:spPr bwMode="auto">
            <a:xfrm>
              <a:off x="1240471" y="2182281"/>
              <a:ext cx="211662" cy="211662"/>
            </a:xfrm>
            <a:prstGeom prst="ellipse">
              <a:avLst/>
            </a:prstGeom>
            <a:solidFill>
              <a:srgbClr val="063FA9">
                <a:alpha val="3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5"/>
            <p:cNvSpPr/>
            <p:nvPr userDrawn="1"/>
          </p:nvSpPr>
          <p:spPr bwMode="auto">
            <a:xfrm>
              <a:off x="1537748" y="2182281"/>
              <a:ext cx="211662" cy="211662"/>
            </a:xfrm>
            <a:prstGeom prst="ellipse">
              <a:avLst/>
            </a:prstGeom>
            <a:solidFill>
              <a:srgbClr val="063FA9">
                <a:alpha val="1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825458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ver">
    <p:spTree>
      <p:nvGrpSpPr>
        <p:cNvPr id="1" name=""/>
        <p:cNvGrpSpPr/>
        <p:nvPr/>
      </p:nvGrpSpPr>
      <p:grpSpPr>
        <a:xfrm>
          <a:off x="0" y="0"/>
          <a:ext cx="0" cy="0"/>
          <a:chOff x="0" y="0"/>
          <a:chExt cx="0" cy="0"/>
        </a:xfrm>
      </p:grpSpPr>
      <p:pic>
        <p:nvPicPr>
          <p:cNvPr id="3" name="Imagen 2" descr="shutterstock_114891403.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73641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over">
    <p:spTree>
      <p:nvGrpSpPr>
        <p:cNvPr id="1" name=""/>
        <p:cNvGrpSpPr/>
        <p:nvPr/>
      </p:nvGrpSpPr>
      <p:grpSpPr>
        <a:xfrm>
          <a:off x="0" y="0"/>
          <a:ext cx="0" cy="0"/>
          <a:chOff x="0" y="0"/>
          <a:chExt cx="0" cy="0"/>
        </a:xfrm>
      </p:grpSpPr>
      <p:pic>
        <p:nvPicPr>
          <p:cNvPr id="11" name="Imagen 2" descr="shutterstock_298779908.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3047442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over">
    <p:spTree>
      <p:nvGrpSpPr>
        <p:cNvPr id="1" name=""/>
        <p:cNvGrpSpPr/>
        <p:nvPr/>
      </p:nvGrpSpPr>
      <p:grpSpPr>
        <a:xfrm>
          <a:off x="0" y="0"/>
          <a:ext cx="0" cy="0"/>
          <a:chOff x="0" y="0"/>
          <a:chExt cx="0" cy="0"/>
        </a:xfrm>
      </p:grpSpPr>
      <p:pic>
        <p:nvPicPr>
          <p:cNvPr id="5" name="Imagen 4" descr="shutterstock_227742202.jp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2"/>
          <p:cNvSpPr>
            <a:spLocks noGrp="1" noChangeArrowheads="1"/>
          </p:cNvSpPr>
          <p:nvPr>
            <p:ph type="title"/>
          </p:nvPr>
        </p:nvSpPr>
        <p:spPr bwMode="auto">
          <a:xfrm>
            <a:off x="542606" y="3839523"/>
            <a:ext cx="4353563" cy="1981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l">
              <a:defRPr sz="2400" b="0">
                <a:solidFill>
                  <a:schemeClr val="bg2">
                    <a:lumMod val="75000"/>
                  </a:schemeClr>
                </a:solidFill>
              </a:defRPr>
            </a:lvl1pPr>
          </a:lstStyle>
          <a:p>
            <a:pPr lvl="0"/>
            <a:r>
              <a:rPr lang="en-US" noProof="0"/>
              <a:t>Click to edit Master title style</a:t>
            </a:r>
            <a:endParaRPr lang="en-GB" noProof="0" dirty="0"/>
          </a:p>
        </p:txBody>
      </p:sp>
      <p:pic>
        <p:nvPicPr>
          <p:cNvPr id="20" name="Imagen 19" descr="Sin título-1.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635023" y="1185863"/>
            <a:ext cx="3075496" cy="1762003"/>
          </a:xfrm>
          <a:prstGeom prst="rect">
            <a:avLst/>
          </a:prstGeom>
        </p:spPr>
      </p:pic>
      <p:grpSp>
        <p:nvGrpSpPr>
          <p:cNvPr id="21" name="Agrupar 20"/>
          <p:cNvGrpSpPr/>
          <p:nvPr userDrawn="1"/>
        </p:nvGrpSpPr>
        <p:grpSpPr>
          <a:xfrm>
            <a:off x="641250" y="3619975"/>
            <a:ext cx="1400770" cy="211662"/>
            <a:chOff x="348640" y="2182281"/>
            <a:chExt cx="1400770" cy="211662"/>
          </a:xfrm>
        </p:grpSpPr>
        <p:sp>
          <p:nvSpPr>
            <p:cNvPr id="22" name="Elipse 21"/>
            <p:cNvSpPr/>
            <p:nvPr userDrawn="1"/>
          </p:nvSpPr>
          <p:spPr bwMode="auto">
            <a:xfrm>
              <a:off x="348640" y="2182281"/>
              <a:ext cx="211662" cy="211662"/>
            </a:xfrm>
            <a:prstGeom prst="ellipse">
              <a:avLst/>
            </a:prstGeom>
            <a:solidFill>
              <a:srgbClr val="063FA9"/>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3" name="Elipse 22"/>
            <p:cNvSpPr/>
            <p:nvPr userDrawn="1"/>
          </p:nvSpPr>
          <p:spPr bwMode="auto">
            <a:xfrm>
              <a:off x="645917" y="2182281"/>
              <a:ext cx="211662" cy="211662"/>
            </a:xfrm>
            <a:prstGeom prst="ellipse">
              <a:avLst/>
            </a:prstGeom>
            <a:solidFill>
              <a:srgbClr val="063FA9">
                <a:alpha val="8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4" name="Elipse 23"/>
            <p:cNvSpPr/>
            <p:nvPr userDrawn="1"/>
          </p:nvSpPr>
          <p:spPr bwMode="auto">
            <a:xfrm>
              <a:off x="943194" y="2182281"/>
              <a:ext cx="211662" cy="211662"/>
            </a:xfrm>
            <a:prstGeom prst="ellipse">
              <a:avLst/>
            </a:prstGeom>
            <a:solidFill>
              <a:srgbClr val="063FA9">
                <a:alpha val="61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5" name="Elipse 24"/>
            <p:cNvSpPr/>
            <p:nvPr userDrawn="1"/>
          </p:nvSpPr>
          <p:spPr bwMode="auto">
            <a:xfrm>
              <a:off x="1240471" y="2182281"/>
              <a:ext cx="211662" cy="211662"/>
            </a:xfrm>
            <a:prstGeom prst="ellipse">
              <a:avLst/>
            </a:prstGeom>
            <a:solidFill>
              <a:srgbClr val="063FA9">
                <a:alpha val="3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6" name="Elipse 25"/>
            <p:cNvSpPr/>
            <p:nvPr userDrawn="1"/>
          </p:nvSpPr>
          <p:spPr bwMode="auto">
            <a:xfrm>
              <a:off x="1537748" y="2182281"/>
              <a:ext cx="211662" cy="211662"/>
            </a:xfrm>
            <a:prstGeom prst="ellipse">
              <a:avLst/>
            </a:prstGeom>
            <a:solidFill>
              <a:srgbClr val="063FA9">
                <a:alpha val="1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extLst>
      <p:ext uri="{BB962C8B-B14F-4D97-AF65-F5344CB8AC3E}">
        <p14:creationId xmlns:p14="http://schemas.microsoft.com/office/powerpoint/2010/main" val="249028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content">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8" y="2091717"/>
            <a:ext cx="833417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2" cy="634545"/>
          </a:xfrm>
          <a:prstGeom prst="rect">
            <a:avLst/>
          </a:prstGeom>
        </p:spPr>
        <p:txBody>
          <a:bodyPr/>
          <a:lstStyle>
            <a:lvl1pPr>
              <a:defRPr sz="2800" b="0">
                <a:solidFill>
                  <a:srgbClr val="0056B9"/>
                </a:solidFill>
              </a:defRPr>
            </a:lvl1pPr>
          </a:lstStyle>
          <a:p>
            <a:r>
              <a:rPr lang="en-GB" noProof="0" dirty="0"/>
              <a:t>Title</a:t>
            </a:r>
          </a:p>
        </p:txBody>
      </p:sp>
      <p:sp>
        <p:nvSpPr>
          <p:cNvPr id="18"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9"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BA3F73F8-1884-0E40-983C-CDED2351A66E}" type="datetime1">
              <a:rPr lang="es-ES" smtClean="0"/>
              <a:t>19/11/2019</a:t>
            </a:fld>
            <a:endParaRPr lang="en-US" dirty="0"/>
          </a:p>
        </p:txBody>
      </p:sp>
    </p:spTree>
    <p:extLst>
      <p:ext uri="{BB962C8B-B14F-4D97-AF65-F5344CB8AC3E}">
        <p14:creationId xmlns:p14="http://schemas.microsoft.com/office/powerpoint/2010/main" val="284661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Only picture">
    <p:spTree>
      <p:nvGrpSpPr>
        <p:cNvPr id="1" name=""/>
        <p:cNvGrpSpPr/>
        <p:nvPr/>
      </p:nvGrpSpPr>
      <p:grpSpPr>
        <a:xfrm>
          <a:off x="0" y="0"/>
          <a:ext cx="0" cy="0"/>
          <a:chOff x="0" y="0"/>
          <a:chExt cx="0" cy="0"/>
        </a:xfrm>
      </p:grpSpPr>
      <p:pic>
        <p:nvPicPr>
          <p:cNvPr id="4" name="Imagen 3"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9029" b="13832"/>
          <a:stretch/>
        </p:blipFill>
        <p:spPr>
          <a:xfrm>
            <a:off x="466928" y="1943100"/>
            <a:ext cx="8334172" cy="4285948"/>
          </a:xfrm>
          <a:prstGeom prst="rect">
            <a:avLst/>
          </a:prstGeom>
        </p:spPr>
      </p:pic>
      <p:sp>
        <p:nvSpPr>
          <p:cNvPr id="7"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C169FB8-1BE0-E845-9C2A-AF36E4CC9869}" type="datetime1">
              <a:rPr lang="es-ES" smtClean="0"/>
              <a:t>19/11/2019</a:t>
            </a:fld>
            <a:endParaRPr lang="en-US" dirty="0"/>
          </a:p>
        </p:txBody>
      </p:sp>
    </p:spTree>
    <p:extLst>
      <p:ext uri="{BB962C8B-B14F-4D97-AF65-F5344CB8AC3E}">
        <p14:creationId xmlns:p14="http://schemas.microsoft.com/office/powerpoint/2010/main" val="3499858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3844721" cy="4124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9" y="1298730"/>
            <a:ext cx="3838372" cy="634545"/>
          </a:xfrm>
          <a:prstGeom prst="rect">
            <a:avLst/>
          </a:prstGeom>
        </p:spPr>
        <p:txBody>
          <a:bodyPr/>
          <a:lstStyle>
            <a:lvl1pPr>
              <a:defRPr sz="2800" b="0">
                <a:solidFill>
                  <a:srgbClr val="0056B9"/>
                </a:solidFill>
              </a:defRPr>
            </a:lvl1pPr>
          </a:lstStyle>
          <a:p>
            <a:r>
              <a:rPr lang="en-GB" noProof="0" dirty="0"/>
              <a:t>Title</a:t>
            </a:r>
          </a:p>
        </p:txBody>
      </p:sp>
      <p:pic>
        <p:nvPicPr>
          <p:cNvPr id="6" name="Imagen 5"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l="38768" r="3174" b="271"/>
          <a:stretch/>
        </p:blipFill>
        <p:spPr>
          <a:xfrm>
            <a:off x="4620380" y="1441459"/>
            <a:ext cx="4180719" cy="4787589"/>
          </a:xfrm>
          <a:prstGeom prst="rect">
            <a:avLst/>
          </a:prstGeom>
        </p:spPr>
      </p:pic>
      <p:sp>
        <p:nvSpPr>
          <p:cNvPr id="10"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409C76EE-2EB6-5A47-8F28-5B769792FE36}" type="datetime1">
              <a:rPr lang="es-ES" smtClean="0"/>
              <a:t>19/11/2019</a:t>
            </a:fld>
            <a:endParaRPr lang="en-US" dirty="0"/>
          </a:p>
        </p:txBody>
      </p:sp>
    </p:spTree>
    <p:extLst>
      <p:ext uri="{BB962C8B-B14F-4D97-AF65-F5344CB8AC3E}">
        <p14:creationId xmlns:p14="http://schemas.microsoft.com/office/powerpoint/2010/main" val="3271224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ext and picture">
    <p:spTree>
      <p:nvGrpSpPr>
        <p:cNvPr id="1" name=""/>
        <p:cNvGrpSpPr/>
        <p:nvPr/>
      </p:nvGrpSpPr>
      <p:grpSpPr>
        <a:xfrm>
          <a:off x="0" y="0"/>
          <a:ext cx="0" cy="0"/>
          <a:chOff x="0" y="0"/>
          <a:chExt cx="0" cy="0"/>
        </a:xfrm>
      </p:grpSpPr>
      <p:sp>
        <p:nvSpPr>
          <p:cNvPr id="8" name="Rectangle 3"/>
          <p:cNvSpPr>
            <a:spLocks noGrp="1" noChangeArrowheads="1"/>
          </p:cNvSpPr>
          <p:nvPr>
            <p:ph idx="1"/>
          </p:nvPr>
        </p:nvSpPr>
        <p:spPr bwMode="auto">
          <a:xfrm>
            <a:off x="466929" y="2091717"/>
            <a:ext cx="8334171" cy="15468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spcAft>
                <a:spcPts val="1200"/>
              </a:spcAft>
              <a:buClr>
                <a:srgbClr val="003FA8"/>
              </a:buClr>
              <a:buFont typeface="Arial"/>
              <a:buChar char="•"/>
              <a:defRPr>
                <a:solidFill>
                  <a:schemeClr val="bg2">
                    <a:lumMod val="50000"/>
                  </a:schemeClr>
                </a:solidFill>
              </a:defRPr>
            </a:lvl1pPr>
          </a:lstStyle>
          <a:p>
            <a:pPr lvl="0"/>
            <a:r>
              <a:rPr lang="en-US" noProof="0"/>
              <a:t>Click to edit Master text styles</a:t>
            </a:r>
          </a:p>
        </p:txBody>
      </p:sp>
      <p:sp>
        <p:nvSpPr>
          <p:cNvPr id="2" name="Título 1"/>
          <p:cNvSpPr>
            <a:spLocks noGrp="1"/>
          </p:cNvSpPr>
          <p:nvPr>
            <p:ph type="title" hasCustomPrompt="1"/>
          </p:nvPr>
        </p:nvSpPr>
        <p:spPr>
          <a:xfrm>
            <a:off x="466928" y="1298730"/>
            <a:ext cx="8334171" cy="634545"/>
          </a:xfrm>
          <a:prstGeom prst="rect">
            <a:avLst/>
          </a:prstGeom>
        </p:spPr>
        <p:txBody>
          <a:bodyPr/>
          <a:lstStyle>
            <a:lvl1pPr>
              <a:defRPr sz="2800" b="0">
                <a:solidFill>
                  <a:srgbClr val="0056B9"/>
                </a:solidFill>
              </a:defRPr>
            </a:lvl1pPr>
          </a:lstStyle>
          <a:p>
            <a:r>
              <a:rPr lang="en-GB" noProof="0" dirty="0"/>
              <a:t>Title</a:t>
            </a:r>
          </a:p>
        </p:txBody>
      </p:sp>
      <p:pic>
        <p:nvPicPr>
          <p:cNvPr id="7" name="Imagen 6" descr="shutterstock_250115626.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17830" b="36232"/>
          <a:stretch/>
        </p:blipFill>
        <p:spPr>
          <a:xfrm>
            <a:off x="466928" y="3676650"/>
            <a:ext cx="8334172" cy="2552398"/>
          </a:xfrm>
          <a:prstGeom prst="rect">
            <a:avLst/>
          </a:prstGeom>
        </p:spPr>
      </p:pic>
      <p:sp>
        <p:nvSpPr>
          <p:cNvPr id="11"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2"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9B3EE45F-8683-D246-A5F0-93394021D3FB}" type="datetime1">
              <a:rPr lang="es-ES" smtClean="0"/>
              <a:t>19/11/2019</a:t>
            </a:fld>
            <a:endParaRPr lang="en-US" dirty="0"/>
          </a:p>
        </p:txBody>
      </p:sp>
    </p:spTree>
    <p:extLst>
      <p:ext uri="{BB962C8B-B14F-4D97-AF65-F5344CB8AC3E}">
        <p14:creationId xmlns:p14="http://schemas.microsoft.com/office/powerpoint/2010/main" val="1884726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30" name="AutoShape 7"/>
          <p:cNvSpPr>
            <a:spLocks noChangeArrowheads="1"/>
          </p:cNvSpPr>
          <p:nvPr/>
        </p:nvSpPr>
        <p:spPr bwMode="auto">
          <a:xfrm>
            <a:off x="342900" y="266700"/>
            <a:ext cx="1752600" cy="495300"/>
          </a:xfrm>
          <a:prstGeom prst="flowChartAlternateProcess">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033" name="Rectangle 14"/>
          <p:cNvSpPr>
            <a:spLocks noChangeArrowheads="1"/>
          </p:cNvSpPr>
          <p:nvPr/>
        </p:nvSpPr>
        <p:spPr bwMode="auto">
          <a:xfrm>
            <a:off x="0" y="3071813"/>
            <a:ext cx="9144000" cy="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1400" b="1">
                <a:solidFill>
                  <a:schemeClr val="bg1"/>
                </a:solidFill>
                <a:latin typeface="Arial" charset="0"/>
                <a:cs typeface="Arial" charset="0"/>
              </a:defRPr>
            </a:lvl1pPr>
            <a:lvl2pPr marL="742950" indent="-285750">
              <a:defRPr sz="1400" b="1">
                <a:solidFill>
                  <a:schemeClr val="bg1"/>
                </a:solidFill>
                <a:latin typeface="Arial" charset="0"/>
                <a:cs typeface="Arial" charset="0"/>
              </a:defRPr>
            </a:lvl2pPr>
            <a:lvl3pPr marL="1143000" indent="-228600">
              <a:defRPr sz="1400" b="1">
                <a:solidFill>
                  <a:schemeClr val="bg1"/>
                </a:solidFill>
                <a:latin typeface="Arial" charset="0"/>
                <a:cs typeface="Arial" charset="0"/>
              </a:defRPr>
            </a:lvl3pPr>
            <a:lvl4pPr marL="1600200" indent="-228600">
              <a:defRPr sz="1400" b="1">
                <a:solidFill>
                  <a:schemeClr val="bg1"/>
                </a:solidFill>
                <a:latin typeface="Arial" charset="0"/>
                <a:cs typeface="Arial" charset="0"/>
              </a:defRPr>
            </a:lvl4pPr>
            <a:lvl5pPr marL="2057400" indent="-228600">
              <a:defRPr sz="1400" b="1">
                <a:solidFill>
                  <a:schemeClr val="bg1"/>
                </a:solidFill>
                <a:latin typeface="Arial" charset="0"/>
                <a:cs typeface="Arial" charset="0"/>
              </a:defRPr>
            </a:lvl5pPr>
            <a:lvl6pPr marL="2514600" indent="-228600" eaLnBrk="0" fontAlgn="base" hangingPunct="0">
              <a:spcBef>
                <a:spcPct val="50000"/>
              </a:spcBef>
              <a:spcAft>
                <a:spcPct val="0"/>
              </a:spcAft>
              <a:defRPr sz="1400" b="1">
                <a:solidFill>
                  <a:schemeClr val="bg1"/>
                </a:solidFill>
                <a:latin typeface="Arial" charset="0"/>
                <a:cs typeface="Arial" charset="0"/>
              </a:defRPr>
            </a:lvl6pPr>
            <a:lvl7pPr marL="2971800" indent="-228600" eaLnBrk="0" fontAlgn="base" hangingPunct="0">
              <a:spcBef>
                <a:spcPct val="50000"/>
              </a:spcBef>
              <a:spcAft>
                <a:spcPct val="0"/>
              </a:spcAft>
              <a:defRPr sz="1400" b="1">
                <a:solidFill>
                  <a:schemeClr val="bg1"/>
                </a:solidFill>
                <a:latin typeface="Arial" charset="0"/>
                <a:cs typeface="Arial" charset="0"/>
              </a:defRPr>
            </a:lvl7pPr>
            <a:lvl8pPr marL="3429000" indent="-228600" eaLnBrk="0" fontAlgn="base" hangingPunct="0">
              <a:spcBef>
                <a:spcPct val="50000"/>
              </a:spcBef>
              <a:spcAft>
                <a:spcPct val="0"/>
              </a:spcAft>
              <a:defRPr sz="1400" b="1">
                <a:solidFill>
                  <a:schemeClr val="bg1"/>
                </a:solidFill>
                <a:latin typeface="Arial" charset="0"/>
                <a:cs typeface="Arial" charset="0"/>
              </a:defRPr>
            </a:lvl8pPr>
            <a:lvl9pPr marL="3886200" indent="-228600" eaLnBrk="0" fontAlgn="base" hangingPunct="0">
              <a:spcBef>
                <a:spcPct val="50000"/>
              </a:spcBef>
              <a:spcAft>
                <a:spcPct val="0"/>
              </a:spcAft>
              <a:defRPr sz="1400" b="1">
                <a:solidFill>
                  <a:schemeClr val="bg1"/>
                </a:solidFill>
                <a:latin typeface="Arial" charset="0"/>
                <a:cs typeface="Arial" charset="0"/>
              </a:defRPr>
            </a:lvl9pPr>
          </a:lstStyle>
          <a:p>
            <a:pPr>
              <a:defRPr/>
            </a:pPr>
            <a:endParaRPr lang="es-ES" altLang="es-ES" dirty="0">
              <a:ea typeface="+mn-ea"/>
            </a:endParaRPr>
          </a:p>
        </p:txBody>
      </p:sp>
      <p:sp>
        <p:nvSpPr>
          <p:cNvPr id="13" name="Slide Number Placeholder 5"/>
          <p:cNvSpPr>
            <a:spLocks noGrp="1"/>
          </p:cNvSpPr>
          <p:nvPr>
            <p:ph type="sldNum" sz="quarter" idx="4"/>
          </p:nvPr>
        </p:nvSpPr>
        <p:spPr>
          <a:xfrm>
            <a:off x="490538" y="6478890"/>
            <a:ext cx="874712" cy="365125"/>
          </a:xfrm>
          <a:prstGeom prst="rect">
            <a:avLst/>
          </a:prstGeom>
        </p:spPr>
        <p:txBody>
          <a:bodyPr vert="horz" wrap="square" lIns="91440" tIns="45720" rIns="91440" bIns="45720" numCol="1" anchor="ctr" anchorCtr="0" compatLnSpc="1">
            <a:prstTxWarp prst="textNoShape">
              <a:avLst/>
            </a:prstTxWarp>
          </a:bodyPr>
          <a:lstStyle>
            <a:lvl1pPr algn="l">
              <a:defRPr lang="en-US" sz="900" b="0" kern="1200" smtClean="0">
                <a:solidFill>
                  <a:srgbClr val="003FA8"/>
                </a:solidFill>
                <a:latin typeface="Arial"/>
                <a:ea typeface="ＭＳ Ｐゴシック" charset="0"/>
                <a:cs typeface="Arial"/>
              </a:defRPr>
            </a:lvl1pPr>
          </a:lstStyle>
          <a:p>
            <a:fld id="{F096157D-9D44-4342-AEFF-76ADE352FA4A}" type="slidenum">
              <a:rPr lang="tr-TR" smtClean="0"/>
              <a:pPr/>
              <a:t>‹#›</a:t>
            </a:fld>
            <a:endParaRPr lang="tr-TR" dirty="0"/>
          </a:p>
        </p:txBody>
      </p:sp>
      <p:sp>
        <p:nvSpPr>
          <p:cNvPr id="11" name="Date Placeholder 3"/>
          <p:cNvSpPr>
            <a:spLocks noGrp="1"/>
          </p:cNvSpPr>
          <p:nvPr>
            <p:ph type="dt" sz="half" idx="2"/>
          </p:nvPr>
        </p:nvSpPr>
        <p:spPr>
          <a:xfrm>
            <a:off x="7577138" y="6478890"/>
            <a:ext cx="1223962" cy="365125"/>
          </a:xfrm>
          <a:prstGeom prst="rect">
            <a:avLst/>
          </a:prstGeom>
        </p:spPr>
        <p:txBody>
          <a:bodyPr vert="horz" wrap="square" lIns="91440" tIns="45720" rIns="91440" bIns="45720" numCol="1" anchor="ctr" anchorCtr="0" compatLnSpc="1">
            <a:prstTxWarp prst="textNoShape">
              <a:avLst/>
            </a:prstTxWarp>
          </a:bodyPr>
          <a:lstStyle>
            <a:lvl1pPr algn="r">
              <a:defRPr sz="900" b="0">
                <a:solidFill>
                  <a:srgbClr val="003FA8"/>
                </a:solidFill>
                <a:latin typeface="Arial"/>
                <a:cs typeface="Arial"/>
              </a:defRPr>
            </a:lvl1pPr>
          </a:lstStyle>
          <a:p>
            <a:fld id="{C99BF2F7-53DD-304F-938B-FF02BFE4BA3F}" type="datetime1">
              <a:rPr lang="es-ES" smtClean="0"/>
              <a:t>19/11/2019</a:t>
            </a:fld>
            <a:endParaRPr lang="en-US" dirty="0"/>
          </a:p>
        </p:txBody>
      </p:sp>
      <p:pic>
        <p:nvPicPr>
          <p:cNvPr id="2" name="Imagen 1" descr="Logo Eular RGB.png"/>
          <p:cNvPicPr>
            <a:picLocks noChangeAspect="1"/>
          </p:cNvPicPr>
          <p:nvPr/>
        </p:nvPicPr>
        <p:blipFill>
          <a:blip r:embed="rId12" cstate="email">
            <a:extLst>
              <a:ext uri="{28A0092B-C50C-407E-A947-70E740481C1C}">
                <a14:useLocalDpi xmlns:a14="http://schemas.microsoft.com/office/drawing/2010/main" val="0"/>
              </a:ext>
            </a:extLst>
          </a:blip>
          <a:stretch>
            <a:fillRect/>
          </a:stretch>
        </p:blipFill>
        <p:spPr>
          <a:xfrm>
            <a:off x="7203144" y="288589"/>
            <a:ext cx="1597582" cy="912904"/>
          </a:xfrm>
          <a:prstGeom prst="rect">
            <a:avLst/>
          </a:prstGeom>
        </p:spPr>
      </p:pic>
      <p:grpSp>
        <p:nvGrpSpPr>
          <p:cNvPr id="5" name="Agrupar 4"/>
          <p:cNvGrpSpPr/>
          <p:nvPr/>
        </p:nvGrpSpPr>
        <p:grpSpPr>
          <a:xfrm>
            <a:off x="491832" y="1080032"/>
            <a:ext cx="1400770" cy="211662"/>
            <a:chOff x="348640" y="2182281"/>
            <a:chExt cx="1400770" cy="211662"/>
          </a:xfrm>
        </p:grpSpPr>
        <p:sp>
          <p:nvSpPr>
            <p:cNvPr id="4" name="Elipse 3"/>
            <p:cNvSpPr/>
            <p:nvPr userDrawn="1"/>
          </p:nvSpPr>
          <p:spPr bwMode="auto">
            <a:xfrm>
              <a:off x="348640" y="2182281"/>
              <a:ext cx="211662" cy="211662"/>
            </a:xfrm>
            <a:prstGeom prst="ellipse">
              <a:avLst/>
            </a:prstGeom>
            <a:solidFill>
              <a:srgbClr val="063FA9"/>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19" name="Elipse 18"/>
            <p:cNvSpPr/>
            <p:nvPr userDrawn="1"/>
          </p:nvSpPr>
          <p:spPr bwMode="auto">
            <a:xfrm>
              <a:off x="645917" y="2182281"/>
              <a:ext cx="211662" cy="211662"/>
            </a:xfrm>
            <a:prstGeom prst="ellipse">
              <a:avLst/>
            </a:prstGeom>
            <a:solidFill>
              <a:srgbClr val="063FA9">
                <a:alpha val="8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0" name="Elipse 19"/>
            <p:cNvSpPr/>
            <p:nvPr userDrawn="1"/>
          </p:nvSpPr>
          <p:spPr bwMode="auto">
            <a:xfrm>
              <a:off x="943194" y="2182281"/>
              <a:ext cx="211662" cy="211662"/>
            </a:xfrm>
            <a:prstGeom prst="ellipse">
              <a:avLst/>
            </a:prstGeom>
            <a:solidFill>
              <a:srgbClr val="063FA9">
                <a:alpha val="61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1" name="Elipse 20"/>
            <p:cNvSpPr/>
            <p:nvPr userDrawn="1"/>
          </p:nvSpPr>
          <p:spPr bwMode="auto">
            <a:xfrm>
              <a:off x="1240471" y="2182281"/>
              <a:ext cx="211662" cy="211662"/>
            </a:xfrm>
            <a:prstGeom prst="ellipse">
              <a:avLst/>
            </a:prstGeom>
            <a:solidFill>
              <a:srgbClr val="063FA9">
                <a:alpha val="3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sp>
          <p:nvSpPr>
            <p:cNvPr id="22" name="Elipse 21"/>
            <p:cNvSpPr/>
            <p:nvPr userDrawn="1"/>
          </p:nvSpPr>
          <p:spPr bwMode="auto">
            <a:xfrm>
              <a:off x="1537748" y="2182281"/>
              <a:ext cx="211662" cy="211662"/>
            </a:xfrm>
            <a:prstGeom prst="ellipse">
              <a:avLst/>
            </a:prstGeom>
            <a:solidFill>
              <a:srgbClr val="063FA9">
                <a:alpha val="10000"/>
              </a:srgbClr>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dirty="0">
                <a:ln>
                  <a:noFill/>
                </a:ln>
                <a:solidFill>
                  <a:schemeClr val="bg1"/>
                </a:solidFill>
                <a:effectLst/>
                <a:latin typeface="Arial" pitchFamily="34" charset="0"/>
              </a:endParaRPr>
            </a:p>
          </p:txBody>
        </p:sp>
      </p:grpSp>
    </p:spTree>
  </p:cSld>
  <p:clrMap bg1="lt1" tx1="dk1" bg2="lt2" tx2="dk2" accent1="accent1" accent2="accent2" accent3="accent3" accent4="accent4" accent5="accent5" accent6="accent6" hlink="hlink" folHlink="folHlink"/>
  <p:sldLayoutIdLst>
    <p:sldLayoutId id="2147483887" r:id="rId1"/>
    <p:sldLayoutId id="2147483853" r:id="rId2"/>
    <p:sldLayoutId id="2147483858" r:id="rId3"/>
    <p:sldLayoutId id="2147483859" r:id="rId4"/>
    <p:sldLayoutId id="2147483860" r:id="rId5"/>
    <p:sldLayoutId id="2147483857" r:id="rId6"/>
    <p:sldLayoutId id="2147483861" r:id="rId7"/>
    <p:sldLayoutId id="2147483862" r:id="rId8"/>
    <p:sldLayoutId id="2147483863" r:id="rId9"/>
    <p:sldLayoutId id="2147483890" r:id="rId10"/>
  </p:sldLayoutIdLst>
  <p:hf hdr="0" ftr="0"/>
  <p:txStyles>
    <p:titleStyle>
      <a:lvl1pPr algn="l" rtl="0" eaLnBrk="1" fontAlgn="base" hangingPunct="1">
        <a:spcBef>
          <a:spcPct val="0"/>
        </a:spcBef>
        <a:spcAft>
          <a:spcPct val="0"/>
        </a:spcAft>
        <a:defRPr sz="1600" b="1" i="0">
          <a:solidFill>
            <a:srgbClr val="058AD4"/>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p:titleStyle>
    <p:bodyStyle>
      <a:lvl1pPr marL="342900" indent="-3429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ＭＳ Ｐゴシック" charset="0"/>
          <a:cs typeface="+mn-cs"/>
        </a:defRPr>
      </a:lvl1pPr>
      <a:lvl2pPr marL="742950" indent="-28575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2pPr>
      <a:lvl3pPr marL="11430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3pPr>
      <a:lvl4pPr marL="16002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4pPr>
      <a:lvl5pPr marL="20574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5pPr>
      <a:lvl6pPr marL="2514600" indent="-228600" algn="l" rtl="0" eaLnBrk="1" fontAlgn="base" hangingPunct="1">
        <a:spcBef>
          <a:spcPct val="20000"/>
        </a:spcBef>
        <a:spcAft>
          <a:spcPct val="0"/>
        </a:spcAft>
        <a:buChar char="»"/>
        <a:defRPr sz="1200">
          <a:solidFill>
            <a:schemeClr val="tx1"/>
          </a:solidFill>
          <a:latin typeface="+mn-lt"/>
          <a:cs typeface="+mn-cs"/>
        </a:defRPr>
      </a:lvl6pPr>
      <a:lvl7pPr marL="2971800" indent="-228600" algn="l" rtl="0" eaLnBrk="1" fontAlgn="base" hangingPunct="1">
        <a:spcBef>
          <a:spcPct val="20000"/>
        </a:spcBef>
        <a:spcAft>
          <a:spcPct val="0"/>
        </a:spcAft>
        <a:buChar char="»"/>
        <a:defRPr sz="1200">
          <a:solidFill>
            <a:schemeClr val="tx1"/>
          </a:solidFill>
          <a:latin typeface="+mn-lt"/>
          <a:cs typeface="+mn-cs"/>
        </a:defRPr>
      </a:lvl7pPr>
      <a:lvl8pPr marL="3429000" indent="-228600" algn="l" rtl="0" eaLnBrk="1" fontAlgn="base" hangingPunct="1">
        <a:spcBef>
          <a:spcPct val="20000"/>
        </a:spcBef>
        <a:spcAft>
          <a:spcPct val="0"/>
        </a:spcAft>
        <a:buChar char="»"/>
        <a:defRPr sz="1200">
          <a:solidFill>
            <a:schemeClr val="tx1"/>
          </a:solidFill>
          <a:latin typeface="+mn-lt"/>
          <a:cs typeface="+mn-cs"/>
        </a:defRPr>
      </a:lvl8pPr>
      <a:lvl9pPr marL="3886200" indent="-228600" algn="l" rtl="0" eaLnBrk="1" fontAlgn="base" hangingPunct="1">
        <a:spcBef>
          <a:spcPct val="20000"/>
        </a:spcBef>
        <a:spcAft>
          <a:spcPct val="0"/>
        </a:spcAft>
        <a:buChar char="»"/>
        <a:defRPr sz="1200">
          <a:solidFill>
            <a:schemeClr val="tx1"/>
          </a:solidFill>
          <a:latin typeface="+mn-lt"/>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8270351"/>
      </p:ext>
    </p:extLst>
  </p:cSld>
  <p:clrMap bg1="lt1" tx1="dk1" bg2="lt2" tx2="dk2" accent1="accent1" accent2="accent2" accent3="accent3" accent4="accent4" accent5="accent5" accent6="accent6" hlink="hlink" folHlink="folHlink"/>
  <p:sldLayoutIdLst>
    <p:sldLayoutId id="214748388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11.jpeg"/><Relationship Id="rId7" Type="http://schemas.openxmlformats.org/officeDocument/2006/relationships/image" Target="../media/image15.jpeg"/><Relationship Id="rId2" Type="http://schemas.openxmlformats.org/officeDocument/2006/relationships/image" Target="../media/image10.jpeg"/><Relationship Id="rId1" Type="http://schemas.openxmlformats.org/officeDocument/2006/relationships/slideLayout" Target="../slideLayouts/slideLayout6.xml"/><Relationship Id="rId6" Type="http://schemas.openxmlformats.org/officeDocument/2006/relationships/image" Target="../media/image14.jpeg"/><Relationship Id="rId5" Type="http://schemas.openxmlformats.org/officeDocument/2006/relationships/image" Target="../media/image13.jpeg"/><Relationship Id="rId10" Type="http://schemas.openxmlformats.org/officeDocument/2006/relationships/image" Target="../media/image18.jpeg"/><Relationship Id="rId4" Type="http://schemas.openxmlformats.org/officeDocument/2006/relationships/image" Target="../media/image12.jpeg"/><Relationship Id="rId9" Type="http://schemas.openxmlformats.org/officeDocument/2006/relationships/image" Target="../media/image1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image" Target="../media/image19.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09873" y="4181633"/>
            <a:ext cx="8772920" cy="1981863"/>
          </a:xfrm>
        </p:spPr>
        <p:txBody>
          <a:bodyPr/>
          <a:lstStyle/>
          <a:p>
            <a:r>
              <a:rPr lang="en-US" sz="3600" b="1" dirty="0">
                <a:solidFill>
                  <a:schemeClr val="bg2">
                    <a:lumMod val="50000"/>
                  </a:schemeClr>
                </a:solidFill>
              </a:rPr>
              <a:t>EULAR RECOMMENDATIONS FOR THE MANAGEMENT OF SJÖGREN’S SYNDROME WITH TOPICAL AND SYSTEMIC THERAPIES</a:t>
            </a:r>
            <a:br>
              <a:rPr lang="en-US" sz="3600" b="1" dirty="0">
                <a:solidFill>
                  <a:schemeClr val="bg2">
                    <a:lumMod val="50000"/>
                  </a:schemeClr>
                </a:solidFill>
              </a:rPr>
            </a:br>
            <a:br>
              <a:rPr lang="en-GB" sz="3600" b="1" dirty="0">
                <a:solidFill>
                  <a:schemeClr val="bg2">
                    <a:lumMod val="50000"/>
                  </a:schemeClr>
                </a:solidFill>
              </a:rPr>
            </a:br>
            <a:br>
              <a:rPr lang="en-GB" sz="3600" b="1" dirty="0">
                <a:solidFill>
                  <a:schemeClr val="bg2">
                    <a:lumMod val="50000"/>
                  </a:schemeClr>
                </a:solidFill>
              </a:rPr>
            </a:br>
            <a:br>
              <a:rPr lang="en-GB" sz="3600" b="1" dirty="0"/>
            </a:br>
            <a:br>
              <a:rPr lang="en-GB" sz="3600" b="1" dirty="0">
                <a:solidFill>
                  <a:srgbClr val="FF0000"/>
                </a:solidFill>
              </a:rPr>
            </a:br>
            <a:br>
              <a:rPr lang="en-GB" sz="3600" b="1" dirty="0"/>
            </a:br>
            <a:br>
              <a:rPr lang="en-GB" sz="3600" b="1" dirty="0"/>
            </a:br>
            <a:endParaRPr lang="en-GB" sz="3600" b="1" dirty="0">
              <a:solidFill>
                <a:schemeClr val="tx1"/>
              </a:solidFill>
            </a:endParaRPr>
          </a:p>
        </p:txBody>
      </p:sp>
    </p:spTree>
    <p:extLst>
      <p:ext uri="{BB962C8B-B14F-4D97-AF65-F5344CB8AC3E}">
        <p14:creationId xmlns:p14="http://schemas.microsoft.com/office/powerpoint/2010/main" val="1533290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ángulo 9">
            <a:extLst>
              <a:ext uri="{FF2B5EF4-FFF2-40B4-BE49-F238E27FC236}">
                <a16:creationId xmlns:a16="http://schemas.microsoft.com/office/drawing/2014/main" id="{8603F9C8-CA7A-C540-A0CF-C284EDDD26E0}"/>
              </a:ext>
            </a:extLst>
          </p:cNvPr>
          <p:cNvSpPr/>
          <p:nvPr/>
        </p:nvSpPr>
        <p:spPr bwMode="auto">
          <a:xfrm>
            <a:off x="466929" y="1526271"/>
            <a:ext cx="8334171" cy="1224880"/>
          </a:xfrm>
          <a:prstGeom prst="rect">
            <a:avLst/>
          </a:prstGeom>
          <a:solidFill>
            <a:srgbClr val="002060"/>
          </a:solidFill>
          <a:ln>
            <a:noFill/>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10</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19/11/2019</a:t>
            </a:fld>
            <a:endParaRPr lang="en-US" dirty="0"/>
          </a:p>
        </p:txBody>
      </p:sp>
      <p:sp>
        <p:nvSpPr>
          <p:cNvPr id="8" name="Marcador de contenido 3"/>
          <p:cNvSpPr>
            <a:spLocks noGrp="1"/>
          </p:cNvSpPr>
          <p:nvPr>
            <p:ph idx="1"/>
          </p:nvPr>
        </p:nvSpPr>
        <p:spPr>
          <a:xfrm>
            <a:off x="466929" y="1526271"/>
            <a:ext cx="8334171" cy="4952619"/>
          </a:xfrm>
          <a:ln>
            <a:solidFill>
              <a:schemeClr val="accent1"/>
            </a:solidFill>
          </a:ln>
        </p:spPr>
        <p:txBody>
          <a:bodyPr/>
          <a:lstStyle/>
          <a:p>
            <a:pPr marL="0" indent="0" algn="just">
              <a:buNone/>
            </a:pPr>
            <a:r>
              <a:rPr lang="en-GB" sz="2400" b="1" dirty="0">
                <a:solidFill>
                  <a:schemeClr val="bg1">
                    <a:lumMod val="95000"/>
                  </a:schemeClr>
                </a:solidFill>
              </a:rPr>
              <a:t>4. Refractory/severe ocular dryness may be managed using topical immunosuppressive-containing drops* and serum eye drops</a:t>
            </a:r>
            <a:endParaRPr lang="es-ES" sz="2400" dirty="0">
              <a:solidFill>
                <a:schemeClr val="bg1">
                  <a:lumMod val="95000"/>
                </a:schemeClr>
              </a:solidFill>
            </a:endParaRPr>
          </a:p>
          <a:p>
            <a:pPr marL="0" indent="0">
              <a:buNone/>
            </a:pPr>
            <a:endParaRPr lang="en-GB" sz="1600" dirty="0"/>
          </a:p>
          <a:p>
            <a:r>
              <a:rPr lang="en-GB" sz="1600" dirty="0"/>
              <a:t>Patients with refractory or severe ocular dryness should be managed by an ophthalmologist with substantial experience in corneal disease wherever possible.</a:t>
            </a:r>
          </a:p>
          <a:p>
            <a:r>
              <a:rPr lang="en-GB" sz="1600" dirty="0"/>
              <a:t>Refractory ocular dryness is defined as patients who do not improve after using the best-available SOC (defined as the maximum use of artificial tears and ointments according to the previous recommendation) </a:t>
            </a:r>
          </a:p>
          <a:p>
            <a:r>
              <a:rPr lang="en-GB" sz="1600" dirty="0"/>
              <a:t>Severity should be defined according to the results obtained in a specific ophthalmological evaluation of corneal damage by measuring the OSS, together with patient symptoms as assessed by the OSDI (</a:t>
            </a:r>
            <a:r>
              <a:rPr lang="en-GB" sz="1600" b="1" dirty="0"/>
              <a:t>Figure 2</a:t>
            </a:r>
            <a:r>
              <a:rPr lang="en-GB" sz="1600" dirty="0"/>
              <a:t>). </a:t>
            </a:r>
            <a:endParaRPr lang="es-ES" sz="1600" dirty="0"/>
          </a:p>
          <a:p>
            <a:pPr marL="0" indent="0" algn="r">
              <a:buNone/>
            </a:pPr>
            <a:r>
              <a:rPr lang="en-GB" sz="1600" i="1" dirty="0" err="1">
                <a:solidFill>
                  <a:srgbClr val="000000"/>
                </a:solidFill>
              </a:rPr>
              <a:t>LoE</a:t>
            </a:r>
            <a:r>
              <a:rPr lang="en-GB" sz="1600" i="1" dirty="0">
                <a:solidFill>
                  <a:srgbClr val="000000"/>
                </a:solidFill>
              </a:rPr>
              <a:t> 1a/*1b, </a:t>
            </a:r>
            <a:r>
              <a:rPr lang="en-GB" sz="1600" i="1" dirty="0" err="1">
                <a:solidFill>
                  <a:srgbClr val="000000"/>
                </a:solidFill>
              </a:rPr>
              <a:t>LoA</a:t>
            </a:r>
            <a:r>
              <a:rPr lang="en-GB" sz="1600" i="1" dirty="0">
                <a:solidFill>
                  <a:srgbClr val="000000"/>
                </a:solidFill>
              </a:rPr>
              <a:t> 94.7%</a:t>
            </a:r>
            <a:endParaRPr lang="en-GB" sz="1600" dirty="0"/>
          </a:p>
        </p:txBody>
      </p:sp>
      <p:sp>
        <p:nvSpPr>
          <p:cNvPr id="9" name="Título 4">
            <a:extLst>
              <a:ext uri="{FF2B5EF4-FFF2-40B4-BE49-F238E27FC236}">
                <a16:creationId xmlns:a16="http://schemas.microsoft.com/office/drawing/2014/main" id="{F483DC74-9C37-C145-8C7C-E067E28A1F7A}"/>
              </a:ext>
            </a:extLst>
          </p:cNvPr>
          <p:cNvSpPr txBox="1">
            <a:spLocks/>
          </p:cNvSpPr>
          <p:nvPr/>
        </p:nvSpPr>
        <p:spPr>
          <a:xfrm>
            <a:off x="321962" y="324649"/>
            <a:ext cx="8334172" cy="634545"/>
          </a:xfrm>
          <a:prstGeom prst="rect">
            <a:avLst/>
          </a:prstGeom>
        </p:spPr>
        <p:txBody>
          <a:bodyPr/>
          <a:lstStyle>
            <a:lvl1pPr algn="l" rtl="0" eaLnBrk="1" fontAlgn="base" hangingPunct="1">
              <a:spcBef>
                <a:spcPct val="0"/>
              </a:spcBef>
              <a:spcAft>
                <a:spcPct val="0"/>
              </a:spcAft>
              <a:defRPr sz="2800" b="0" i="0">
                <a:solidFill>
                  <a:srgbClr val="0056B9"/>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a:lstStyle>
          <a:p>
            <a:r>
              <a:rPr lang="en-GB" kern="0"/>
              <a:t>Individual Recommendations</a:t>
            </a:r>
            <a:endParaRPr lang="en-GB" kern="0" dirty="0"/>
          </a:p>
        </p:txBody>
      </p:sp>
    </p:spTree>
    <p:extLst>
      <p:ext uri="{BB962C8B-B14F-4D97-AF65-F5344CB8AC3E}">
        <p14:creationId xmlns:p14="http://schemas.microsoft.com/office/powerpoint/2010/main" val="38776625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C44A0681-899B-4081-8578-7C8AA05DD1F5}"/>
              </a:ext>
            </a:extLst>
          </p:cNvPr>
          <p:cNvSpPr txBox="1"/>
          <p:nvPr/>
        </p:nvSpPr>
        <p:spPr>
          <a:xfrm>
            <a:off x="4905876" y="763835"/>
            <a:ext cx="399469" cy="256224"/>
          </a:xfrm>
          <a:prstGeom prst="rect">
            <a:avLst/>
          </a:prstGeom>
          <a:solidFill>
            <a:srgbClr val="FFC000"/>
          </a:solidFill>
          <a:ln w="12700" cap="flat" cmpd="sng" algn="ctr">
            <a:solidFill>
              <a:srgbClr val="FFC000">
                <a:shade val="50000"/>
              </a:srgbClr>
            </a:solidFill>
            <a:prstDash val="solid"/>
            <a:miter lim="800000"/>
          </a:ln>
          <a:effectLst/>
        </p:spPr>
        <p:txBody>
          <a:bodyPr wrap="non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s-ES" sz="1065" b="0" i="0" u="none" strike="noStrike" kern="0" cap="none" spc="0" normalizeH="0" baseline="0" noProof="0" dirty="0">
                <a:ln>
                  <a:noFill/>
                </a:ln>
                <a:solidFill>
                  <a:schemeClr val="accent5">
                    <a:lumMod val="50000"/>
                  </a:schemeClr>
                </a:solidFill>
                <a:effectLst/>
                <a:uLnTx/>
                <a:uFillTx/>
                <a:latin typeface="Calibri" panose="020F0502020204030204"/>
                <a:ea typeface="+mn-ea"/>
                <a:cs typeface="+mn-cs"/>
              </a:rPr>
              <a:t>OSS</a:t>
            </a:r>
          </a:p>
        </p:txBody>
      </p:sp>
      <p:sp>
        <p:nvSpPr>
          <p:cNvPr id="3" name="CuadroTexto 2">
            <a:extLst>
              <a:ext uri="{FF2B5EF4-FFF2-40B4-BE49-F238E27FC236}">
                <a16:creationId xmlns:a16="http://schemas.microsoft.com/office/drawing/2014/main" id="{1F1A673C-CF8D-4DC2-9D36-C35BE0BB0CD3}"/>
              </a:ext>
            </a:extLst>
          </p:cNvPr>
          <p:cNvSpPr txBox="1"/>
          <p:nvPr/>
        </p:nvSpPr>
        <p:spPr>
          <a:xfrm>
            <a:off x="3559367" y="1273053"/>
            <a:ext cx="320922" cy="256224"/>
          </a:xfrm>
          <a:prstGeom prst="rect">
            <a:avLst/>
          </a:prstGeom>
          <a:solidFill>
            <a:sysClr val="window" lastClr="FFFFFF"/>
          </a:solidFill>
          <a:ln w="12700" cap="flat" cmpd="sng" algn="ctr">
            <a:solidFill>
              <a:srgbClr val="FFC000"/>
            </a:solidFill>
            <a:prstDash val="solid"/>
            <a:miter lim="800000"/>
          </a:ln>
          <a:effectLst/>
        </p:spPr>
        <p:txBody>
          <a:bodyPr wrap="non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s-ES" sz="1065" b="0" i="0" u="none" strike="noStrike" kern="0" cap="none" spc="0" normalizeH="0" baseline="0" noProof="0" dirty="0">
                <a:ln>
                  <a:noFill/>
                </a:ln>
                <a:solidFill>
                  <a:schemeClr val="accent5">
                    <a:lumMod val="50000"/>
                  </a:schemeClr>
                </a:solidFill>
                <a:effectLst/>
                <a:uLnTx/>
                <a:uFillTx/>
                <a:latin typeface="Calibri" panose="020F0502020204030204"/>
                <a:ea typeface="+mn-ea"/>
                <a:cs typeface="+mn-cs"/>
              </a:rPr>
              <a:t>&lt;5</a:t>
            </a:r>
          </a:p>
        </p:txBody>
      </p:sp>
      <p:sp>
        <p:nvSpPr>
          <p:cNvPr id="4" name="CuadroTexto 3">
            <a:extLst>
              <a:ext uri="{FF2B5EF4-FFF2-40B4-BE49-F238E27FC236}">
                <a16:creationId xmlns:a16="http://schemas.microsoft.com/office/drawing/2014/main" id="{A40AF9D8-306A-4485-B86E-8F831E578C05}"/>
              </a:ext>
            </a:extLst>
          </p:cNvPr>
          <p:cNvSpPr txBox="1"/>
          <p:nvPr/>
        </p:nvSpPr>
        <p:spPr>
          <a:xfrm>
            <a:off x="6191481" y="1280958"/>
            <a:ext cx="320922" cy="256224"/>
          </a:xfrm>
          <a:prstGeom prst="rect">
            <a:avLst/>
          </a:prstGeom>
          <a:solidFill>
            <a:sysClr val="window" lastClr="FFFFFF"/>
          </a:solidFill>
          <a:ln w="12700" cap="flat" cmpd="sng" algn="ctr">
            <a:solidFill>
              <a:srgbClr val="FFC000"/>
            </a:solidFill>
            <a:prstDash val="solid"/>
            <a:miter lim="800000"/>
          </a:ln>
          <a:effectLst/>
        </p:spPr>
        <p:txBody>
          <a:bodyPr wrap="non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s-ES" sz="1065" b="0" i="0" u="sng" strike="noStrike" kern="0" cap="none" spc="0" normalizeH="0" baseline="0" noProof="0" dirty="0">
                <a:ln>
                  <a:noFill/>
                </a:ln>
                <a:solidFill>
                  <a:schemeClr val="accent5">
                    <a:lumMod val="50000"/>
                  </a:schemeClr>
                </a:solidFill>
                <a:effectLst/>
                <a:uLnTx/>
                <a:uFillTx/>
                <a:latin typeface="Calibri" panose="020F0502020204030204"/>
                <a:ea typeface="+mn-ea"/>
                <a:cs typeface="+mn-cs"/>
              </a:rPr>
              <a:t>&gt;</a:t>
            </a:r>
            <a:r>
              <a:rPr kumimoji="0" lang="es-ES" sz="1065" b="0" i="0" u="none" strike="noStrike" kern="0" cap="none" spc="0" normalizeH="0" baseline="0" noProof="0" dirty="0">
                <a:ln>
                  <a:noFill/>
                </a:ln>
                <a:solidFill>
                  <a:schemeClr val="accent5">
                    <a:lumMod val="50000"/>
                  </a:schemeClr>
                </a:solidFill>
                <a:effectLst/>
                <a:uLnTx/>
                <a:uFillTx/>
                <a:latin typeface="Calibri" panose="020F0502020204030204"/>
                <a:ea typeface="+mn-ea"/>
                <a:cs typeface="+mn-cs"/>
              </a:rPr>
              <a:t>5</a:t>
            </a:r>
          </a:p>
        </p:txBody>
      </p:sp>
      <p:sp>
        <p:nvSpPr>
          <p:cNvPr id="5" name="Rectángulo 4">
            <a:extLst>
              <a:ext uri="{FF2B5EF4-FFF2-40B4-BE49-F238E27FC236}">
                <a16:creationId xmlns:a16="http://schemas.microsoft.com/office/drawing/2014/main" id="{4E3CC571-F368-4DFC-9C1B-624DE36E4D28}"/>
              </a:ext>
            </a:extLst>
          </p:cNvPr>
          <p:cNvSpPr/>
          <p:nvPr/>
        </p:nvSpPr>
        <p:spPr>
          <a:xfrm>
            <a:off x="3406693" y="1647613"/>
            <a:ext cx="3342215" cy="281445"/>
          </a:xfrm>
          <a:prstGeom prst="rect">
            <a:avLst/>
          </a:prstGeom>
          <a:solidFill>
            <a:srgbClr val="FFC000"/>
          </a:solidFill>
          <a:ln w="12700" cap="flat" cmpd="sng" algn="ctr">
            <a:solidFill>
              <a:srgbClr val="FFC000">
                <a:shade val="50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s-ES" sz="1065" b="0" i="0" u="none" strike="noStrike" kern="0" cap="none" spc="0" normalizeH="0" baseline="0" noProof="0" dirty="0">
                <a:ln>
                  <a:noFill/>
                </a:ln>
                <a:solidFill>
                  <a:schemeClr val="accent5">
                    <a:lumMod val="50000"/>
                  </a:schemeClr>
                </a:solidFill>
                <a:effectLst/>
                <a:uLnTx/>
                <a:uFillTx/>
                <a:latin typeface="Calibri" panose="020F0502020204030204"/>
                <a:ea typeface="+mn-ea"/>
                <a:cs typeface="+mn-cs"/>
              </a:rPr>
              <a:t>OSDI</a:t>
            </a:r>
          </a:p>
        </p:txBody>
      </p:sp>
      <p:sp>
        <p:nvSpPr>
          <p:cNvPr id="6" name="CuadroTexto 5">
            <a:extLst>
              <a:ext uri="{FF2B5EF4-FFF2-40B4-BE49-F238E27FC236}">
                <a16:creationId xmlns:a16="http://schemas.microsoft.com/office/drawing/2014/main" id="{6FC6779C-2F05-4737-A253-0510DC9A1FEA}"/>
              </a:ext>
            </a:extLst>
          </p:cNvPr>
          <p:cNvSpPr txBox="1"/>
          <p:nvPr/>
        </p:nvSpPr>
        <p:spPr>
          <a:xfrm>
            <a:off x="3184780" y="2362921"/>
            <a:ext cx="389850" cy="256224"/>
          </a:xfrm>
          <a:prstGeom prst="rect">
            <a:avLst/>
          </a:prstGeom>
          <a:solidFill>
            <a:sysClr val="window" lastClr="FFFFFF"/>
          </a:solidFill>
          <a:ln w="12700" cap="flat" cmpd="sng" algn="ctr">
            <a:solidFill>
              <a:srgbClr val="FFC000"/>
            </a:solidFill>
            <a:prstDash val="solid"/>
            <a:miter lim="800000"/>
          </a:ln>
          <a:effectLst/>
        </p:spPr>
        <p:txBody>
          <a:bodyPr wrap="non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s-ES" sz="1065" b="0" i="0" u="none" strike="noStrike" kern="0" cap="none" spc="0" normalizeH="0" baseline="0" noProof="0" dirty="0">
                <a:ln>
                  <a:noFill/>
                </a:ln>
                <a:solidFill>
                  <a:schemeClr val="accent5">
                    <a:lumMod val="50000"/>
                  </a:schemeClr>
                </a:solidFill>
                <a:effectLst/>
                <a:uLnTx/>
                <a:uFillTx/>
                <a:latin typeface="Calibri" panose="020F0502020204030204"/>
                <a:ea typeface="+mn-ea"/>
                <a:cs typeface="+mn-cs"/>
              </a:rPr>
              <a:t>&lt;33</a:t>
            </a:r>
          </a:p>
        </p:txBody>
      </p:sp>
      <p:sp>
        <p:nvSpPr>
          <p:cNvPr id="10" name="CuadroTexto 9">
            <a:extLst>
              <a:ext uri="{FF2B5EF4-FFF2-40B4-BE49-F238E27FC236}">
                <a16:creationId xmlns:a16="http://schemas.microsoft.com/office/drawing/2014/main" id="{C97DC330-95C5-48DD-8FC2-8DF991D35D8B}"/>
              </a:ext>
            </a:extLst>
          </p:cNvPr>
          <p:cNvSpPr txBox="1"/>
          <p:nvPr/>
        </p:nvSpPr>
        <p:spPr>
          <a:xfrm>
            <a:off x="6088826" y="3812223"/>
            <a:ext cx="835485" cy="256224"/>
          </a:xfrm>
          <a:prstGeom prst="rect">
            <a:avLst/>
          </a:prstGeom>
          <a:gradFill rotWithShape="1">
            <a:gsLst>
              <a:gs pos="0">
                <a:sysClr val="windowText" lastClr="000000">
                  <a:satMod val="103000"/>
                  <a:lumMod val="102000"/>
                  <a:tint val="94000"/>
                </a:sysClr>
              </a:gs>
              <a:gs pos="50000">
                <a:sysClr val="windowText" lastClr="000000">
                  <a:satMod val="110000"/>
                  <a:lumMod val="100000"/>
                  <a:shade val="100000"/>
                </a:sysClr>
              </a:gs>
              <a:gs pos="100000">
                <a:sysClr val="windowText" lastClr="000000">
                  <a:lumMod val="99000"/>
                  <a:satMod val="120000"/>
                  <a:shade val="78000"/>
                </a:sysClr>
              </a:gs>
            </a:gsLst>
            <a:lin ang="5400000" scaled="0"/>
          </a:gradFill>
          <a:ln>
            <a:noFill/>
          </a:ln>
          <a:effectLst>
            <a:outerShdw blurRad="57150" dist="19050" dir="5400000" algn="ctr" rotWithShape="0">
              <a:srgbClr val="000000">
                <a:alpha val="63000"/>
              </a:srgbClr>
            </a:outerShdw>
          </a:effectLst>
        </p:spPr>
        <p:txBody>
          <a:bodyPr wrap="non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s-ES" sz="1065" b="0" i="0" u="none" strike="noStrike" kern="0" cap="none" spc="0" normalizeH="0" baseline="0" noProof="0" dirty="0">
                <a:ln>
                  <a:noFill/>
                </a:ln>
                <a:solidFill>
                  <a:prstClr val="white"/>
                </a:solidFill>
                <a:effectLst/>
                <a:uLnTx/>
                <a:uFillTx/>
                <a:latin typeface="Calibri" panose="020F0502020204030204"/>
                <a:ea typeface="+mn-ea"/>
                <a:cs typeface="+mn-cs"/>
              </a:rPr>
              <a:t>SEVERE KCS</a:t>
            </a:r>
          </a:p>
        </p:txBody>
      </p:sp>
      <p:sp>
        <p:nvSpPr>
          <p:cNvPr id="11" name="CuadroTexto 10">
            <a:extLst>
              <a:ext uri="{FF2B5EF4-FFF2-40B4-BE49-F238E27FC236}">
                <a16:creationId xmlns:a16="http://schemas.microsoft.com/office/drawing/2014/main" id="{462078DD-8432-403A-BA05-6B4F54E0649D}"/>
              </a:ext>
            </a:extLst>
          </p:cNvPr>
          <p:cNvSpPr txBox="1"/>
          <p:nvPr/>
        </p:nvSpPr>
        <p:spPr>
          <a:xfrm>
            <a:off x="3559367" y="3812223"/>
            <a:ext cx="1058303" cy="256224"/>
          </a:xfrm>
          <a:prstGeom prst="rect">
            <a:avLst/>
          </a:prstGeom>
          <a:solidFill>
            <a:schemeClr val="accent5">
              <a:lumMod val="20000"/>
              <a:lumOff val="80000"/>
            </a:schemeClr>
          </a:solidFill>
          <a:ln w="12700" cap="flat" cmpd="sng" algn="ctr">
            <a:solidFill>
              <a:schemeClr val="accent5">
                <a:lumMod val="75000"/>
              </a:schemeClr>
            </a:solidFill>
            <a:prstDash val="solid"/>
            <a:miter lim="800000"/>
          </a:ln>
          <a:effectLst/>
        </p:spPr>
        <p:txBody>
          <a:bodyPr wrap="non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s-ES" sz="1065" b="0" i="0" u="none" strike="noStrike" kern="0" cap="none" spc="0" normalizeH="0" baseline="0" noProof="0" dirty="0">
                <a:ln>
                  <a:noFill/>
                </a:ln>
                <a:solidFill>
                  <a:schemeClr val="accent5">
                    <a:lumMod val="50000"/>
                  </a:schemeClr>
                </a:solidFill>
                <a:effectLst/>
                <a:uLnTx/>
                <a:uFillTx/>
                <a:latin typeface="Calibri" panose="020F0502020204030204"/>
                <a:ea typeface="+mn-ea"/>
                <a:cs typeface="+mn-cs"/>
              </a:rPr>
              <a:t>Non-</a:t>
            </a:r>
            <a:r>
              <a:rPr kumimoji="0" lang="es-ES" sz="1065" b="0" i="0" u="none" strike="noStrike" kern="0" cap="none" spc="0" normalizeH="0" baseline="0" noProof="0" dirty="0" err="1">
                <a:ln>
                  <a:noFill/>
                </a:ln>
                <a:solidFill>
                  <a:schemeClr val="accent5">
                    <a:lumMod val="50000"/>
                  </a:schemeClr>
                </a:solidFill>
                <a:effectLst/>
                <a:uLnTx/>
                <a:uFillTx/>
                <a:latin typeface="Calibri" panose="020F0502020204030204"/>
                <a:ea typeface="+mn-ea"/>
                <a:cs typeface="+mn-cs"/>
              </a:rPr>
              <a:t>severe</a:t>
            </a:r>
            <a:r>
              <a:rPr kumimoji="0" lang="es-ES" sz="1065" b="0" i="0" u="none" strike="noStrike" kern="0" cap="none" spc="0" normalizeH="0" baseline="0" noProof="0" dirty="0">
                <a:ln>
                  <a:noFill/>
                </a:ln>
                <a:solidFill>
                  <a:schemeClr val="accent5">
                    <a:lumMod val="50000"/>
                  </a:schemeClr>
                </a:solidFill>
                <a:effectLst/>
                <a:uLnTx/>
                <a:uFillTx/>
                <a:latin typeface="Calibri" panose="020F0502020204030204"/>
                <a:ea typeface="+mn-ea"/>
                <a:cs typeface="+mn-cs"/>
              </a:rPr>
              <a:t> KCS</a:t>
            </a:r>
          </a:p>
        </p:txBody>
      </p:sp>
      <p:sp>
        <p:nvSpPr>
          <p:cNvPr id="12" name="CuadroTexto 11">
            <a:extLst>
              <a:ext uri="{FF2B5EF4-FFF2-40B4-BE49-F238E27FC236}">
                <a16:creationId xmlns:a16="http://schemas.microsoft.com/office/drawing/2014/main" id="{E296577A-3A34-414F-90F5-B7CDCE80D25F}"/>
              </a:ext>
            </a:extLst>
          </p:cNvPr>
          <p:cNvSpPr txBox="1"/>
          <p:nvPr/>
        </p:nvSpPr>
        <p:spPr>
          <a:xfrm>
            <a:off x="5523602" y="2711158"/>
            <a:ext cx="1129707" cy="373692"/>
          </a:xfrm>
          <a:prstGeom prst="rect">
            <a:avLst/>
          </a:prstGeom>
          <a:noFill/>
        </p:spPr>
        <p:txBody>
          <a:bodyPr wrap="square" rtlCol="0">
            <a:spAutoFit/>
          </a:bodyPr>
          <a:lstStyle/>
          <a:p>
            <a:pPr algn="ctr" defTabSz="457200" fontAlgn="auto">
              <a:spcBef>
                <a:spcPts val="0"/>
              </a:spcBef>
              <a:spcAft>
                <a:spcPts val="0"/>
              </a:spcAft>
            </a:pPr>
            <a:r>
              <a:rPr lang="es-ES" sz="914" i="1" dirty="0" err="1">
                <a:solidFill>
                  <a:schemeClr val="accent5">
                    <a:lumMod val="50000"/>
                  </a:schemeClr>
                </a:solidFill>
                <a:latin typeface="Calibri" panose="020F0502020204030204"/>
                <a:cs typeface="+mn-cs"/>
              </a:rPr>
              <a:t>Impaired</a:t>
            </a:r>
            <a:r>
              <a:rPr lang="es-ES" sz="914" i="1" dirty="0">
                <a:solidFill>
                  <a:schemeClr val="accent5">
                    <a:lumMod val="50000"/>
                  </a:schemeClr>
                </a:solidFill>
                <a:latin typeface="Calibri" panose="020F0502020204030204"/>
                <a:cs typeface="+mn-cs"/>
              </a:rPr>
              <a:t> corneal </a:t>
            </a:r>
            <a:r>
              <a:rPr lang="es-ES" sz="914" i="1" dirty="0" err="1">
                <a:solidFill>
                  <a:schemeClr val="accent5">
                    <a:lumMod val="50000"/>
                  </a:schemeClr>
                </a:solidFill>
                <a:latin typeface="Calibri" panose="020F0502020204030204"/>
                <a:cs typeface="+mn-cs"/>
              </a:rPr>
              <a:t>sensitivity</a:t>
            </a:r>
            <a:endParaRPr lang="es-ES" sz="914" i="1" dirty="0">
              <a:solidFill>
                <a:schemeClr val="accent5">
                  <a:lumMod val="50000"/>
                </a:schemeClr>
              </a:solidFill>
              <a:latin typeface="Calibri" panose="020F0502020204030204"/>
              <a:cs typeface="+mn-cs"/>
            </a:endParaRPr>
          </a:p>
        </p:txBody>
      </p:sp>
      <p:sp>
        <p:nvSpPr>
          <p:cNvPr id="15" name="CuadroTexto 14">
            <a:extLst>
              <a:ext uri="{FF2B5EF4-FFF2-40B4-BE49-F238E27FC236}">
                <a16:creationId xmlns:a16="http://schemas.microsoft.com/office/drawing/2014/main" id="{8463B553-0826-41D0-8236-CDD02F726264}"/>
              </a:ext>
            </a:extLst>
          </p:cNvPr>
          <p:cNvSpPr txBox="1"/>
          <p:nvPr/>
        </p:nvSpPr>
        <p:spPr>
          <a:xfrm>
            <a:off x="3769776" y="2775002"/>
            <a:ext cx="1092403" cy="373692"/>
          </a:xfrm>
          <a:prstGeom prst="rect">
            <a:avLst/>
          </a:prstGeom>
          <a:noFill/>
        </p:spPr>
        <p:txBody>
          <a:bodyPr wrap="square" rtlCol="0">
            <a:spAutoFit/>
          </a:bodyPr>
          <a:lstStyle/>
          <a:p>
            <a:pPr algn="ctr" defTabSz="457200" fontAlgn="auto">
              <a:spcBef>
                <a:spcPts val="0"/>
              </a:spcBef>
              <a:spcAft>
                <a:spcPts val="0"/>
              </a:spcAft>
            </a:pPr>
            <a:r>
              <a:rPr lang="es-ES" sz="914" dirty="0" err="1">
                <a:solidFill>
                  <a:schemeClr val="accent5">
                    <a:lumMod val="50000"/>
                  </a:schemeClr>
                </a:solidFill>
                <a:latin typeface="Calibri" panose="020F0502020204030204"/>
                <a:cs typeface="+mn-cs"/>
              </a:rPr>
              <a:t>Additional</a:t>
            </a:r>
            <a:r>
              <a:rPr lang="es-ES" sz="914" dirty="0">
                <a:solidFill>
                  <a:schemeClr val="accent5">
                    <a:lumMod val="50000"/>
                  </a:schemeClr>
                </a:solidFill>
                <a:latin typeface="Calibri" panose="020F0502020204030204"/>
                <a:cs typeface="+mn-cs"/>
              </a:rPr>
              <a:t> </a:t>
            </a:r>
            <a:r>
              <a:rPr lang="es-ES" sz="914" dirty="0" err="1">
                <a:solidFill>
                  <a:schemeClr val="accent5">
                    <a:lumMod val="50000"/>
                  </a:schemeClr>
                </a:solidFill>
                <a:latin typeface="Calibri" panose="020F0502020204030204"/>
                <a:cs typeface="+mn-cs"/>
              </a:rPr>
              <a:t>criteria</a:t>
            </a:r>
            <a:r>
              <a:rPr lang="es-ES" sz="914" dirty="0">
                <a:solidFill>
                  <a:schemeClr val="accent5">
                    <a:lumMod val="50000"/>
                  </a:schemeClr>
                </a:solidFill>
                <a:latin typeface="Calibri" panose="020F0502020204030204"/>
                <a:cs typeface="+mn-cs"/>
              </a:rPr>
              <a:t> </a:t>
            </a:r>
            <a:r>
              <a:rPr lang="es-ES" sz="914" dirty="0" err="1">
                <a:solidFill>
                  <a:schemeClr val="accent5">
                    <a:lumMod val="50000"/>
                  </a:schemeClr>
                </a:solidFill>
                <a:latin typeface="Calibri" panose="020F0502020204030204"/>
                <a:cs typeface="+mn-cs"/>
              </a:rPr>
              <a:t>severity</a:t>
            </a:r>
            <a:r>
              <a:rPr lang="es-ES" sz="914" dirty="0">
                <a:solidFill>
                  <a:schemeClr val="accent5">
                    <a:lumMod val="50000"/>
                  </a:schemeClr>
                </a:solidFill>
                <a:latin typeface="Calibri" panose="020F0502020204030204"/>
                <a:cs typeface="+mn-cs"/>
              </a:rPr>
              <a:t>**</a:t>
            </a:r>
          </a:p>
        </p:txBody>
      </p:sp>
      <p:sp>
        <p:nvSpPr>
          <p:cNvPr id="16" name="CuadroTexto 15">
            <a:extLst>
              <a:ext uri="{FF2B5EF4-FFF2-40B4-BE49-F238E27FC236}">
                <a16:creationId xmlns:a16="http://schemas.microsoft.com/office/drawing/2014/main" id="{D55F7437-25F1-45FC-8619-797EB0497D80}"/>
              </a:ext>
            </a:extLst>
          </p:cNvPr>
          <p:cNvSpPr txBox="1"/>
          <p:nvPr/>
        </p:nvSpPr>
        <p:spPr>
          <a:xfrm>
            <a:off x="3769777" y="3356408"/>
            <a:ext cx="344966" cy="256545"/>
          </a:xfrm>
          <a:prstGeom prst="rect">
            <a:avLst/>
          </a:prstGeom>
          <a:noFill/>
        </p:spPr>
        <p:txBody>
          <a:bodyPr wrap="none" rtlCol="0">
            <a:spAutoFit/>
          </a:bodyPr>
          <a:lstStyle/>
          <a:p>
            <a:pPr defTabSz="457200" fontAlgn="auto">
              <a:spcBef>
                <a:spcPts val="0"/>
              </a:spcBef>
              <a:spcAft>
                <a:spcPts val="0"/>
              </a:spcAft>
            </a:pPr>
            <a:r>
              <a:rPr lang="es-ES" sz="1067" dirty="0">
                <a:solidFill>
                  <a:schemeClr val="accent5">
                    <a:lumMod val="50000"/>
                  </a:schemeClr>
                </a:solidFill>
                <a:latin typeface="Calibri" panose="020F0502020204030204"/>
                <a:cs typeface="+mn-cs"/>
              </a:rPr>
              <a:t>No</a:t>
            </a:r>
          </a:p>
        </p:txBody>
      </p:sp>
      <p:sp>
        <p:nvSpPr>
          <p:cNvPr id="17" name="CuadroTexto 16">
            <a:extLst>
              <a:ext uri="{FF2B5EF4-FFF2-40B4-BE49-F238E27FC236}">
                <a16:creationId xmlns:a16="http://schemas.microsoft.com/office/drawing/2014/main" id="{781E7E1D-61E1-41A6-99C5-857C4970F7F1}"/>
              </a:ext>
            </a:extLst>
          </p:cNvPr>
          <p:cNvSpPr txBox="1"/>
          <p:nvPr/>
        </p:nvSpPr>
        <p:spPr>
          <a:xfrm>
            <a:off x="4504145" y="3378360"/>
            <a:ext cx="372218" cy="256545"/>
          </a:xfrm>
          <a:prstGeom prst="rect">
            <a:avLst/>
          </a:prstGeom>
          <a:noFill/>
        </p:spPr>
        <p:txBody>
          <a:bodyPr wrap="none" rtlCol="0">
            <a:spAutoFit/>
          </a:bodyPr>
          <a:lstStyle/>
          <a:p>
            <a:pPr defTabSz="457200" fontAlgn="auto">
              <a:spcBef>
                <a:spcPts val="0"/>
              </a:spcBef>
              <a:spcAft>
                <a:spcPts val="0"/>
              </a:spcAft>
            </a:pPr>
            <a:r>
              <a:rPr lang="es-ES" sz="1067" dirty="0">
                <a:solidFill>
                  <a:schemeClr val="accent5">
                    <a:lumMod val="50000"/>
                  </a:schemeClr>
                </a:solidFill>
                <a:latin typeface="Calibri" panose="020F0502020204030204"/>
                <a:cs typeface="+mn-cs"/>
              </a:rPr>
              <a:t>Yes</a:t>
            </a:r>
          </a:p>
        </p:txBody>
      </p:sp>
      <p:cxnSp>
        <p:nvCxnSpPr>
          <p:cNvPr id="18" name="Conector: angular 17">
            <a:extLst>
              <a:ext uri="{FF2B5EF4-FFF2-40B4-BE49-F238E27FC236}">
                <a16:creationId xmlns:a16="http://schemas.microsoft.com/office/drawing/2014/main" id="{B3D2AF61-0D15-4C36-8D06-48AB97758ECD}"/>
              </a:ext>
            </a:extLst>
          </p:cNvPr>
          <p:cNvCxnSpPr>
            <a:stCxn id="2" idx="2"/>
            <a:endCxn id="3" idx="0"/>
          </p:cNvCxnSpPr>
          <p:nvPr/>
        </p:nvCxnSpPr>
        <p:spPr>
          <a:xfrm rot="5400000">
            <a:off x="4286223" y="453665"/>
            <a:ext cx="252994" cy="1385783"/>
          </a:xfrm>
          <a:prstGeom prst="bentConnector3">
            <a:avLst/>
          </a:prstGeom>
          <a:noFill/>
          <a:ln w="6350" cap="flat" cmpd="sng" algn="ctr">
            <a:solidFill>
              <a:schemeClr val="accent5">
                <a:lumMod val="75000"/>
              </a:schemeClr>
            </a:solidFill>
            <a:prstDash val="solid"/>
            <a:miter lim="800000"/>
            <a:tailEnd type="triangle"/>
          </a:ln>
          <a:effectLst/>
        </p:spPr>
      </p:cxnSp>
      <p:cxnSp>
        <p:nvCxnSpPr>
          <p:cNvPr id="19" name="Conector: angular 18">
            <a:extLst>
              <a:ext uri="{FF2B5EF4-FFF2-40B4-BE49-F238E27FC236}">
                <a16:creationId xmlns:a16="http://schemas.microsoft.com/office/drawing/2014/main" id="{A0BA0D17-3ECE-49B1-BEA0-1E5E9DC93499}"/>
              </a:ext>
            </a:extLst>
          </p:cNvPr>
          <p:cNvCxnSpPr>
            <a:stCxn id="2" idx="2"/>
            <a:endCxn id="4" idx="0"/>
          </p:cNvCxnSpPr>
          <p:nvPr/>
        </p:nvCxnSpPr>
        <p:spPr>
          <a:xfrm rot="16200000" flipH="1">
            <a:off x="5598327" y="527342"/>
            <a:ext cx="260899" cy="1246331"/>
          </a:xfrm>
          <a:prstGeom prst="bentConnector3">
            <a:avLst/>
          </a:prstGeom>
          <a:noFill/>
          <a:ln w="6350" cap="flat" cmpd="sng" algn="ctr">
            <a:solidFill>
              <a:schemeClr val="accent5">
                <a:lumMod val="75000"/>
              </a:schemeClr>
            </a:solidFill>
            <a:prstDash val="solid"/>
            <a:miter lim="800000"/>
            <a:tailEnd type="triangle"/>
          </a:ln>
          <a:effectLst/>
        </p:spPr>
      </p:cxnSp>
      <p:sp>
        <p:nvSpPr>
          <p:cNvPr id="20" name="Flecha: hacia abajo 19">
            <a:extLst>
              <a:ext uri="{FF2B5EF4-FFF2-40B4-BE49-F238E27FC236}">
                <a16:creationId xmlns:a16="http://schemas.microsoft.com/office/drawing/2014/main" id="{8A52A5F5-4C1C-4A88-A0A3-2EEE7F710379}"/>
              </a:ext>
            </a:extLst>
          </p:cNvPr>
          <p:cNvSpPr/>
          <p:nvPr/>
        </p:nvSpPr>
        <p:spPr>
          <a:xfrm>
            <a:off x="3631760" y="1539818"/>
            <a:ext cx="145376" cy="230124"/>
          </a:xfrm>
          <a:prstGeom prst="downArrow">
            <a:avLst/>
          </a:prstGeom>
          <a:solidFill>
            <a:srgbClr val="FF9300"/>
          </a:solidFill>
          <a:ln w="12700" cap="flat" cmpd="sng" algn="ctr">
            <a:solidFill>
              <a:schemeClr val="accent5">
                <a:lumMod val="75000"/>
              </a:scheme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s-ES" sz="1065" b="0" i="0" u="none" strike="noStrike" kern="0" cap="none" spc="0" normalizeH="0" baseline="0" noProof="0">
              <a:ln>
                <a:noFill/>
              </a:ln>
              <a:solidFill>
                <a:prstClr val="white"/>
              </a:solidFill>
              <a:effectLst/>
              <a:uLnTx/>
              <a:uFillTx/>
              <a:latin typeface="Calibri" panose="020F0502020204030204"/>
              <a:ea typeface="+mn-ea"/>
              <a:cs typeface="+mn-cs"/>
            </a:endParaRPr>
          </a:p>
        </p:txBody>
      </p:sp>
      <p:cxnSp>
        <p:nvCxnSpPr>
          <p:cNvPr id="22" name="Conector: angular 21">
            <a:extLst>
              <a:ext uri="{FF2B5EF4-FFF2-40B4-BE49-F238E27FC236}">
                <a16:creationId xmlns:a16="http://schemas.microsoft.com/office/drawing/2014/main" id="{3A2953D7-17D9-4C2F-A881-8E9CF047E491}"/>
              </a:ext>
            </a:extLst>
          </p:cNvPr>
          <p:cNvCxnSpPr>
            <a:endCxn id="6" idx="0"/>
          </p:cNvCxnSpPr>
          <p:nvPr/>
        </p:nvCxnSpPr>
        <p:spPr>
          <a:xfrm rot="5400000">
            <a:off x="3320479" y="1988285"/>
            <a:ext cx="433862" cy="315410"/>
          </a:xfrm>
          <a:prstGeom prst="bentConnector3">
            <a:avLst/>
          </a:prstGeom>
          <a:noFill/>
          <a:ln w="6350" cap="flat" cmpd="sng" algn="ctr">
            <a:solidFill>
              <a:schemeClr val="accent5">
                <a:lumMod val="75000"/>
              </a:schemeClr>
            </a:solidFill>
            <a:prstDash val="solid"/>
            <a:miter lim="800000"/>
            <a:tailEnd type="triangle"/>
          </a:ln>
          <a:effectLst/>
        </p:spPr>
      </p:cxnSp>
      <p:cxnSp>
        <p:nvCxnSpPr>
          <p:cNvPr id="23" name="Conector: angular 22">
            <a:extLst>
              <a:ext uri="{FF2B5EF4-FFF2-40B4-BE49-F238E27FC236}">
                <a16:creationId xmlns:a16="http://schemas.microsoft.com/office/drawing/2014/main" id="{A6E5FA7E-0B11-49C1-A223-8A234DBBCC7A}"/>
              </a:ext>
            </a:extLst>
          </p:cNvPr>
          <p:cNvCxnSpPr>
            <a:cxnSpLocks/>
            <a:endCxn id="7" idx="0"/>
          </p:cNvCxnSpPr>
          <p:nvPr/>
        </p:nvCxnSpPr>
        <p:spPr>
          <a:xfrm>
            <a:off x="3695112" y="2135722"/>
            <a:ext cx="620866" cy="227199"/>
          </a:xfrm>
          <a:prstGeom prst="bentConnector2">
            <a:avLst/>
          </a:prstGeom>
          <a:noFill/>
          <a:ln w="6350" cap="flat" cmpd="sng" algn="ctr">
            <a:solidFill>
              <a:schemeClr val="accent5">
                <a:lumMod val="75000"/>
              </a:schemeClr>
            </a:solidFill>
            <a:prstDash val="solid"/>
            <a:miter lim="800000"/>
            <a:tailEnd type="triangle"/>
          </a:ln>
          <a:effectLst/>
        </p:spPr>
      </p:cxnSp>
      <p:sp>
        <p:nvSpPr>
          <p:cNvPr id="26" name="Flecha: hacia abajo 25">
            <a:extLst>
              <a:ext uri="{FF2B5EF4-FFF2-40B4-BE49-F238E27FC236}">
                <a16:creationId xmlns:a16="http://schemas.microsoft.com/office/drawing/2014/main" id="{4F2ED01A-46AC-403A-8999-9C2CA795EC55}"/>
              </a:ext>
            </a:extLst>
          </p:cNvPr>
          <p:cNvSpPr/>
          <p:nvPr/>
        </p:nvSpPr>
        <p:spPr>
          <a:xfrm>
            <a:off x="5980361" y="2529208"/>
            <a:ext cx="160328" cy="224949"/>
          </a:xfrm>
          <a:prstGeom prst="downArrow">
            <a:avLst/>
          </a:prstGeom>
          <a:solidFill>
            <a:srgbClr val="FF9300"/>
          </a:solidFill>
          <a:ln w="12700" cap="flat" cmpd="sng" algn="ctr">
            <a:solidFill>
              <a:schemeClr val="accent5">
                <a:lumMod val="75000"/>
              </a:scheme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s-ES" sz="1065" b="0" i="0" u="none" strike="noStrike" kern="0" cap="none" spc="0" normalizeH="0" baseline="0" noProof="0">
              <a:ln>
                <a:noFill/>
              </a:ln>
              <a:solidFill>
                <a:schemeClr val="accent5">
                  <a:lumMod val="50000"/>
                </a:schemeClr>
              </a:solidFill>
              <a:effectLst/>
              <a:uLnTx/>
              <a:uFillTx/>
              <a:latin typeface="Calibri" panose="020F0502020204030204"/>
              <a:ea typeface="+mn-ea"/>
              <a:cs typeface="+mn-cs"/>
            </a:endParaRPr>
          </a:p>
        </p:txBody>
      </p:sp>
      <p:sp>
        <p:nvSpPr>
          <p:cNvPr id="27" name="Flecha: hacia abajo 26">
            <a:extLst>
              <a:ext uri="{FF2B5EF4-FFF2-40B4-BE49-F238E27FC236}">
                <a16:creationId xmlns:a16="http://schemas.microsoft.com/office/drawing/2014/main" id="{A25169CB-910E-4A30-94A7-73B637C1CE51}"/>
              </a:ext>
            </a:extLst>
          </p:cNvPr>
          <p:cNvSpPr/>
          <p:nvPr/>
        </p:nvSpPr>
        <p:spPr>
          <a:xfrm>
            <a:off x="4236053" y="2599458"/>
            <a:ext cx="160328" cy="224949"/>
          </a:xfrm>
          <a:prstGeom prst="downArrow">
            <a:avLst/>
          </a:prstGeom>
          <a:solidFill>
            <a:srgbClr val="FF9300"/>
          </a:solidFill>
          <a:ln w="12700" cap="flat" cmpd="sng" algn="ctr">
            <a:solidFill>
              <a:schemeClr val="accent5">
                <a:lumMod val="75000"/>
              </a:scheme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s-ES" sz="1065" b="0" i="0" u="none" strike="noStrike" kern="0" cap="none" spc="0" normalizeH="0" baseline="0" noProof="0">
              <a:ln>
                <a:noFill/>
              </a:ln>
              <a:solidFill>
                <a:prstClr val="white"/>
              </a:solidFill>
              <a:effectLst/>
              <a:uLnTx/>
              <a:uFillTx/>
              <a:latin typeface="Calibri" panose="020F0502020204030204"/>
              <a:ea typeface="+mn-ea"/>
              <a:cs typeface="+mn-cs"/>
            </a:endParaRPr>
          </a:p>
        </p:txBody>
      </p:sp>
      <p:cxnSp>
        <p:nvCxnSpPr>
          <p:cNvPr id="28" name="Conector: angular 27">
            <a:extLst>
              <a:ext uri="{FF2B5EF4-FFF2-40B4-BE49-F238E27FC236}">
                <a16:creationId xmlns:a16="http://schemas.microsoft.com/office/drawing/2014/main" id="{534B1774-B385-4ECF-919D-28D46DE8F4E2}"/>
              </a:ext>
            </a:extLst>
          </p:cNvPr>
          <p:cNvCxnSpPr>
            <a:cxnSpLocks/>
            <a:stCxn id="12" idx="2"/>
          </p:cNvCxnSpPr>
          <p:nvPr/>
        </p:nvCxnSpPr>
        <p:spPr>
          <a:xfrm rot="5400000">
            <a:off x="5787543" y="2976939"/>
            <a:ext cx="193002" cy="408824"/>
          </a:xfrm>
          <a:prstGeom prst="bentConnector3">
            <a:avLst/>
          </a:prstGeom>
          <a:noFill/>
          <a:ln w="6350" cap="flat" cmpd="sng" algn="ctr">
            <a:solidFill>
              <a:schemeClr val="accent5">
                <a:lumMod val="75000"/>
              </a:schemeClr>
            </a:solidFill>
            <a:prstDash val="solid"/>
            <a:miter lim="800000"/>
            <a:tailEnd type="triangle"/>
          </a:ln>
          <a:effectLst/>
        </p:spPr>
      </p:cxnSp>
      <p:cxnSp>
        <p:nvCxnSpPr>
          <p:cNvPr id="29" name="Conector: angular 28">
            <a:extLst>
              <a:ext uri="{FF2B5EF4-FFF2-40B4-BE49-F238E27FC236}">
                <a16:creationId xmlns:a16="http://schemas.microsoft.com/office/drawing/2014/main" id="{7ECF9E56-EF98-4512-9FF6-049FAE5C9140}"/>
              </a:ext>
            </a:extLst>
          </p:cNvPr>
          <p:cNvCxnSpPr>
            <a:cxnSpLocks/>
            <a:stCxn id="12" idx="2"/>
          </p:cNvCxnSpPr>
          <p:nvPr/>
        </p:nvCxnSpPr>
        <p:spPr>
          <a:xfrm rot="16200000" flipH="1">
            <a:off x="6161046" y="3012259"/>
            <a:ext cx="210398" cy="355579"/>
          </a:xfrm>
          <a:prstGeom prst="bentConnector3">
            <a:avLst/>
          </a:prstGeom>
          <a:noFill/>
          <a:ln w="6350" cap="flat" cmpd="sng" algn="ctr">
            <a:solidFill>
              <a:schemeClr val="accent5">
                <a:lumMod val="75000"/>
              </a:schemeClr>
            </a:solidFill>
            <a:prstDash val="solid"/>
            <a:miter lim="800000"/>
            <a:tailEnd type="triangle"/>
          </a:ln>
          <a:effectLst/>
        </p:spPr>
      </p:cxnSp>
      <p:cxnSp>
        <p:nvCxnSpPr>
          <p:cNvPr id="30" name="Conector: angular 29">
            <a:extLst>
              <a:ext uri="{FF2B5EF4-FFF2-40B4-BE49-F238E27FC236}">
                <a16:creationId xmlns:a16="http://schemas.microsoft.com/office/drawing/2014/main" id="{5ACF3D72-3D5C-4EC1-868B-9717989D1707}"/>
              </a:ext>
            </a:extLst>
          </p:cNvPr>
          <p:cNvCxnSpPr>
            <a:cxnSpLocks/>
            <a:stCxn id="15" idx="2"/>
            <a:endCxn id="16" idx="0"/>
          </p:cNvCxnSpPr>
          <p:nvPr/>
        </p:nvCxnSpPr>
        <p:spPr>
          <a:xfrm rot="5400000">
            <a:off x="4025262" y="3065692"/>
            <a:ext cx="207714" cy="373718"/>
          </a:xfrm>
          <a:prstGeom prst="bentConnector3">
            <a:avLst/>
          </a:prstGeom>
          <a:noFill/>
          <a:ln w="6350" cap="flat" cmpd="sng" algn="ctr">
            <a:solidFill>
              <a:schemeClr val="accent5">
                <a:lumMod val="75000"/>
              </a:schemeClr>
            </a:solidFill>
            <a:prstDash val="solid"/>
            <a:miter lim="800000"/>
            <a:tailEnd type="triangle"/>
          </a:ln>
          <a:effectLst/>
        </p:spPr>
      </p:cxnSp>
      <p:cxnSp>
        <p:nvCxnSpPr>
          <p:cNvPr id="31" name="Conector: angular 30">
            <a:extLst>
              <a:ext uri="{FF2B5EF4-FFF2-40B4-BE49-F238E27FC236}">
                <a16:creationId xmlns:a16="http://schemas.microsoft.com/office/drawing/2014/main" id="{4250FCE6-F9C9-45B1-ACCF-082B1C8D6A5E}"/>
              </a:ext>
            </a:extLst>
          </p:cNvPr>
          <p:cNvCxnSpPr>
            <a:cxnSpLocks/>
            <a:stCxn id="15" idx="2"/>
            <a:endCxn id="17" idx="0"/>
          </p:cNvCxnSpPr>
          <p:nvPr/>
        </p:nvCxnSpPr>
        <p:spPr>
          <a:xfrm rot="16200000" flipH="1">
            <a:off x="4388283" y="3076389"/>
            <a:ext cx="229666" cy="374276"/>
          </a:xfrm>
          <a:prstGeom prst="bentConnector3">
            <a:avLst/>
          </a:prstGeom>
          <a:noFill/>
          <a:ln w="6350" cap="flat" cmpd="sng" algn="ctr">
            <a:solidFill>
              <a:schemeClr val="accent5">
                <a:lumMod val="75000"/>
              </a:schemeClr>
            </a:solidFill>
            <a:prstDash val="solid"/>
            <a:miter lim="800000"/>
            <a:tailEnd type="triangle"/>
          </a:ln>
          <a:effectLst/>
        </p:spPr>
      </p:cxnSp>
      <p:sp>
        <p:nvSpPr>
          <p:cNvPr id="34" name="CuadroTexto 33">
            <a:extLst>
              <a:ext uri="{FF2B5EF4-FFF2-40B4-BE49-F238E27FC236}">
                <a16:creationId xmlns:a16="http://schemas.microsoft.com/office/drawing/2014/main" id="{CFD7E442-BD39-47E0-BC22-6B14A8880493}"/>
              </a:ext>
            </a:extLst>
          </p:cNvPr>
          <p:cNvSpPr txBox="1"/>
          <p:nvPr/>
        </p:nvSpPr>
        <p:spPr>
          <a:xfrm>
            <a:off x="5515498" y="495891"/>
            <a:ext cx="1260281" cy="221279"/>
          </a:xfrm>
          <a:prstGeom prst="rect">
            <a:avLst/>
          </a:prstGeom>
          <a:noFill/>
        </p:spPr>
        <p:txBody>
          <a:bodyPr wrap="none" rtlCol="0">
            <a:spAutoFit/>
          </a:bodyPr>
          <a:lstStyle/>
          <a:p>
            <a:pPr defTabSz="457200" fontAlgn="auto">
              <a:spcBef>
                <a:spcPts val="0"/>
              </a:spcBef>
              <a:spcAft>
                <a:spcPts val="0"/>
              </a:spcAft>
            </a:pPr>
            <a:r>
              <a:rPr lang="es-ES" sz="838" i="1" dirty="0">
                <a:solidFill>
                  <a:prstClr val="black"/>
                </a:solidFill>
                <a:latin typeface="Calibri" panose="020F0502020204030204"/>
                <a:cs typeface="+mn-cs"/>
              </a:rPr>
              <a:t>Rule </a:t>
            </a:r>
            <a:r>
              <a:rPr lang="es-ES" sz="838" i="1" dirty="0" err="1">
                <a:solidFill>
                  <a:prstClr val="black"/>
                </a:solidFill>
                <a:latin typeface="Calibri" panose="020F0502020204030204"/>
                <a:cs typeface="+mn-cs"/>
              </a:rPr>
              <a:t>out</a:t>
            </a:r>
            <a:r>
              <a:rPr lang="es-ES" sz="838" i="1" dirty="0">
                <a:solidFill>
                  <a:prstClr val="black"/>
                </a:solidFill>
                <a:latin typeface="Calibri" panose="020F0502020204030204"/>
                <a:cs typeface="+mn-cs"/>
              </a:rPr>
              <a:t> </a:t>
            </a:r>
            <a:r>
              <a:rPr lang="es-ES" sz="838" i="1" dirty="0" err="1">
                <a:solidFill>
                  <a:prstClr val="black"/>
                </a:solidFill>
                <a:latin typeface="Calibri" panose="020F0502020204030204"/>
                <a:cs typeface="+mn-cs"/>
              </a:rPr>
              <a:t>other</a:t>
            </a:r>
            <a:r>
              <a:rPr lang="es-ES" sz="838" i="1" dirty="0">
                <a:solidFill>
                  <a:prstClr val="black"/>
                </a:solidFill>
                <a:latin typeface="Calibri" panose="020F0502020204030204"/>
                <a:cs typeface="+mn-cs"/>
              </a:rPr>
              <a:t> </a:t>
            </a:r>
            <a:r>
              <a:rPr lang="es-ES" sz="838" i="1" dirty="0" err="1">
                <a:solidFill>
                  <a:prstClr val="black"/>
                </a:solidFill>
                <a:latin typeface="Calibri" panose="020F0502020204030204"/>
                <a:cs typeface="+mn-cs"/>
              </a:rPr>
              <a:t>etiologies</a:t>
            </a:r>
            <a:endParaRPr lang="es-ES" sz="838" i="1" dirty="0">
              <a:solidFill>
                <a:prstClr val="black"/>
              </a:solidFill>
              <a:latin typeface="Calibri" panose="020F0502020204030204"/>
              <a:cs typeface="+mn-cs"/>
            </a:endParaRPr>
          </a:p>
        </p:txBody>
      </p:sp>
      <p:cxnSp>
        <p:nvCxnSpPr>
          <p:cNvPr id="35" name="Conector recto de flecha 34">
            <a:extLst>
              <a:ext uri="{FF2B5EF4-FFF2-40B4-BE49-F238E27FC236}">
                <a16:creationId xmlns:a16="http://schemas.microsoft.com/office/drawing/2014/main" id="{B399DADE-77F4-4806-A9DB-36B4D6180700}"/>
              </a:ext>
            </a:extLst>
          </p:cNvPr>
          <p:cNvCxnSpPr>
            <a:cxnSpLocks/>
            <a:stCxn id="127" idx="2"/>
            <a:endCxn id="2" idx="0"/>
          </p:cNvCxnSpPr>
          <p:nvPr/>
        </p:nvCxnSpPr>
        <p:spPr>
          <a:xfrm flipH="1">
            <a:off x="5105611" y="450803"/>
            <a:ext cx="3609" cy="313032"/>
          </a:xfrm>
          <a:prstGeom prst="straightConnector1">
            <a:avLst/>
          </a:prstGeom>
          <a:noFill/>
          <a:ln w="6350" cap="flat" cmpd="sng" algn="ctr">
            <a:solidFill>
              <a:srgbClr val="4472C4"/>
            </a:solidFill>
            <a:prstDash val="solid"/>
            <a:miter lim="800000"/>
            <a:tailEnd type="triangle"/>
          </a:ln>
          <a:effectLst/>
        </p:spPr>
      </p:cxnSp>
      <p:cxnSp>
        <p:nvCxnSpPr>
          <p:cNvPr id="36" name="Conector recto de flecha 35">
            <a:extLst>
              <a:ext uri="{FF2B5EF4-FFF2-40B4-BE49-F238E27FC236}">
                <a16:creationId xmlns:a16="http://schemas.microsoft.com/office/drawing/2014/main" id="{5C72B30A-B97B-4929-AFBB-C93EB197B4BE}"/>
              </a:ext>
            </a:extLst>
          </p:cNvPr>
          <p:cNvCxnSpPr>
            <a:cxnSpLocks/>
          </p:cNvCxnSpPr>
          <p:nvPr/>
        </p:nvCxnSpPr>
        <p:spPr>
          <a:xfrm>
            <a:off x="5105610" y="607320"/>
            <a:ext cx="409888" cy="0"/>
          </a:xfrm>
          <a:prstGeom prst="straightConnector1">
            <a:avLst/>
          </a:prstGeom>
          <a:noFill/>
          <a:ln w="6350" cap="flat" cmpd="sng" algn="ctr">
            <a:solidFill>
              <a:srgbClr val="4472C4"/>
            </a:solidFill>
            <a:prstDash val="dash"/>
            <a:miter lim="800000"/>
            <a:tailEnd type="triangle"/>
          </a:ln>
          <a:effectLst/>
        </p:spPr>
      </p:cxnSp>
      <p:sp>
        <p:nvSpPr>
          <p:cNvPr id="37" name="Rectángulo 36">
            <a:extLst>
              <a:ext uri="{FF2B5EF4-FFF2-40B4-BE49-F238E27FC236}">
                <a16:creationId xmlns:a16="http://schemas.microsoft.com/office/drawing/2014/main" id="{246A387F-0E8F-46F1-B699-938411518755}"/>
              </a:ext>
            </a:extLst>
          </p:cNvPr>
          <p:cNvSpPr/>
          <p:nvPr/>
        </p:nvSpPr>
        <p:spPr>
          <a:xfrm>
            <a:off x="1475656" y="719388"/>
            <a:ext cx="1000526" cy="3453638"/>
          </a:xfrm>
          <a:prstGeom prst="rect">
            <a:avLst/>
          </a:prstGeom>
          <a:solidFill>
            <a:srgbClr val="FF9900"/>
          </a:solidFill>
          <a:ln w="12700" cap="flat" cmpd="sng" algn="ctr">
            <a:solidFill>
              <a:srgbClr val="ED7D31">
                <a:lumMod val="50000"/>
              </a:srgbClr>
            </a:solidFill>
            <a:prstDash val="solid"/>
            <a:miter lim="800000"/>
          </a:ln>
          <a:effectLst/>
        </p:spPr>
        <p:txBody>
          <a:bodyPr vert="vert27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s-ES" sz="1065" b="0" i="0" u="none" strike="noStrike" kern="0" cap="none" spc="0" normalizeH="0" baseline="0" noProof="0" dirty="0">
                <a:ln>
                  <a:noFill/>
                </a:ln>
                <a:solidFill>
                  <a:prstClr val="white"/>
                </a:solidFill>
                <a:effectLst/>
                <a:uLnTx/>
                <a:uFillTx/>
                <a:latin typeface="Calibri" panose="020F0502020204030204"/>
                <a:ea typeface="+mn-ea"/>
                <a:cs typeface="+mn-cs"/>
              </a:rPr>
              <a:t>GLANDULAR FUNCTION </a:t>
            </a:r>
          </a:p>
          <a:p>
            <a:pPr marL="0" marR="0" lvl="0" indent="0" algn="ctr" defTabSz="457200" eaLnBrk="1" fontAlgn="auto" latinLnBrk="0" hangingPunct="1">
              <a:lnSpc>
                <a:spcPct val="100000"/>
              </a:lnSpc>
              <a:spcBef>
                <a:spcPts val="0"/>
              </a:spcBef>
              <a:spcAft>
                <a:spcPts val="0"/>
              </a:spcAft>
              <a:buClrTx/>
              <a:buSzTx/>
              <a:buFontTx/>
              <a:buNone/>
              <a:tabLst/>
              <a:defRPr/>
            </a:pPr>
            <a:r>
              <a:rPr kumimoji="0" lang="es-ES" sz="1065" b="0" i="0" u="none" strike="noStrike" kern="0" cap="none" spc="0" normalizeH="0" baseline="0" noProof="0" dirty="0">
                <a:ln>
                  <a:noFill/>
                </a:ln>
                <a:solidFill>
                  <a:prstClr val="white"/>
                </a:solidFill>
                <a:effectLst/>
                <a:uLnTx/>
                <a:uFillTx/>
                <a:latin typeface="Calibri" panose="020F0502020204030204"/>
                <a:ea typeface="+mn-ea"/>
                <a:cs typeface="+mn-cs"/>
              </a:rPr>
              <a:t>ASSESSMENT</a:t>
            </a:r>
          </a:p>
        </p:txBody>
      </p:sp>
      <p:cxnSp>
        <p:nvCxnSpPr>
          <p:cNvPr id="51" name="Conector: angular 50">
            <a:extLst>
              <a:ext uri="{FF2B5EF4-FFF2-40B4-BE49-F238E27FC236}">
                <a16:creationId xmlns:a16="http://schemas.microsoft.com/office/drawing/2014/main" id="{8D355C54-E896-4A96-A423-9DFA79E11E9F}"/>
              </a:ext>
            </a:extLst>
          </p:cNvPr>
          <p:cNvCxnSpPr>
            <a:stCxn id="16" idx="2"/>
            <a:endCxn id="11" idx="0"/>
          </p:cNvCxnSpPr>
          <p:nvPr/>
        </p:nvCxnSpPr>
        <p:spPr>
          <a:xfrm rot="16200000" flipH="1">
            <a:off x="3915754" y="3639458"/>
            <a:ext cx="199270" cy="146259"/>
          </a:xfrm>
          <a:prstGeom prst="bentConnector3">
            <a:avLst/>
          </a:prstGeom>
          <a:ln>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3" name="Conector: angular 52">
            <a:extLst>
              <a:ext uri="{FF2B5EF4-FFF2-40B4-BE49-F238E27FC236}">
                <a16:creationId xmlns:a16="http://schemas.microsoft.com/office/drawing/2014/main" id="{C0876D47-5E1D-41AE-9567-6945A13FAC0A}"/>
              </a:ext>
            </a:extLst>
          </p:cNvPr>
          <p:cNvCxnSpPr>
            <a:stCxn id="6" idx="2"/>
            <a:endCxn id="11" idx="1"/>
          </p:cNvCxnSpPr>
          <p:nvPr/>
        </p:nvCxnSpPr>
        <p:spPr>
          <a:xfrm rot="16200000" flipH="1">
            <a:off x="2808941" y="3189909"/>
            <a:ext cx="1321190" cy="179662"/>
          </a:xfrm>
          <a:prstGeom prst="bentConnector2">
            <a:avLst/>
          </a:prstGeom>
          <a:ln>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5" name="Conector: angular 54">
            <a:extLst>
              <a:ext uri="{FF2B5EF4-FFF2-40B4-BE49-F238E27FC236}">
                <a16:creationId xmlns:a16="http://schemas.microsoft.com/office/drawing/2014/main" id="{E5CB6BDC-3E76-449D-A8E7-EC272D2F9D1B}"/>
              </a:ext>
            </a:extLst>
          </p:cNvPr>
          <p:cNvCxnSpPr>
            <a:cxnSpLocks/>
            <a:stCxn id="17" idx="2"/>
            <a:endCxn id="10" idx="1"/>
          </p:cNvCxnSpPr>
          <p:nvPr/>
        </p:nvCxnSpPr>
        <p:spPr>
          <a:xfrm rot="16200000" flipH="1">
            <a:off x="5236825" y="3088334"/>
            <a:ext cx="305430" cy="1398572"/>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8" name="CuadroTexto 57">
            <a:extLst>
              <a:ext uri="{FF2B5EF4-FFF2-40B4-BE49-F238E27FC236}">
                <a16:creationId xmlns:a16="http://schemas.microsoft.com/office/drawing/2014/main" id="{79473F38-9789-4D19-B1A2-D2FD396E55F3}"/>
              </a:ext>
            </a:extLst>
          </p:cNvPr>
          <p:cNvSpPr txBox="1"/>
          <p:nvPr/>
        </p:nvSpPr>
        <p:spPr>
          <a:xfrm>
            <a:off x="5860016" y="2326661"/>
            <a:ext cx="389850" cy="256224"/>
          </a:xfrm>
          <a:prstGeom prst="rect">
            <a:avLst/>
          </a:prstGeom>
          <a:solidFill>
            <a:sysClr val="window" lastClr="FFFFFF"/>
          </a:solidFill>
          <a:ln w="12700" cap="flat" cmpd="sng" algn="ctr">
            <a:solidFill>
              <a:srgbClr val="FFC000"/>
            </a:solidFill>
            <a:prstDash val="solid"/>
            <a:miter lim="800000"/>
          </a:ln>
          <a:effectLst/>
        </p:spPr>
        <p:txBody>
          <a:bodyPr wrap="non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s-ES" sz="1065" b="0" i="0" u="none" strike="noStrike" kern="0" cap="none" spc="0" normalizeH="0" baseline="0" noProof="0" dirty="0">
                <a:ln>
                  <a:noFill/>
                </a:ln>
                <a:solidFill>
                  <a:schemeClr val="accent5">
                    <a:lumMod val="50000"/>
                  </a:schemeClr>
                </a:solidFill>
                <a:effectLst/>
                <a:uLnTx/>
                <a:uFillTx/>
                <a:latin typeface="Calibri" panose="020F0502020204030204"/>
                <a:ea typeface="+mn-ea"/>
                <a:cs typeface="+mn-cs"/>
              </a:rPr>
              <a:t>&lt;33</a:t>
            </a:r>
          </a:p>
        </p:txBody>
      </p:sp>
      <p:sp>
        <p:nvSpPr>
          <p:cNvPr id="59" name="CuadroTexto 58">
            <a:extLst>
              <a:ext uri="{FF2B5EF4-FFF2-40B4-BE49-F238E27FC236}">
                <a16:creationId xmlns:a16="http://schemas.microsoft.com/office/drawing/2014/main" id="{93E76D4E-A278-4BC1-942F-2F55A62DB196}"/>
              </a:ext>
            </a:extLst>
          </p:cNvPr>
          <p:cNvSpPr txBox="1"/>
          <p:nvPr/>
        </p:nvSpPr>
        <p:spPr>
          <a:xfrm>
            <a:off x="6762626" y="2326661"/>
            <a:ext cx="457176" cy="256224"/>
          </a:xfrm>
          <a:prstGeom prst="rect">
            <a:avLst/>
          </a:prstGeom>
          <a:solidFill>
            <a:sysClr val="window" lastClr="FFFFFF"/>
          </a:solidFill>
          <a:ln w="12700" cap="flat" cmpd="sng" algn="ctr">
            <a:solidFill>
              <a:srgbClr val="FFC000"/>
            </a:solidFill>
            <a:prstDash val="solid"/>
            <a:miter lim="800000"/>
          </a:ln>
          <a:effectLst/>
        </p:spPr>
        <p:txBody>
          <a:bodyPr wrap="non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s-ES" sz="1065" b="0" i="0" u="sng" strike="noStrike" kern="0" cap="none" spc="0" normalizeH="0" baseline="0" noProof="0" dirty="0">
                <a:ln>
                  <a:noFill/>
                </a:ln>
                <a:solidFill>
                  <a:schemeClr val="accent5">
                    <a:lumMod val="50000"/>
                  </a:schemeClr>
                </a:solidFill>
                <a:effectLst/>
                <a:uLnTx/>
                <a:uFillTx/>
                <a:latin typeface="Calibri" panose="020F0502020204030204"/>
                <a:ea typeface="+mn-ea"/>
                <a:cs typeface="+mn-cs"/>
              </a:rPr>
              <a:t>&gt;</a:t>
            </a:r>
            <a:r>
              <a:rPr kumimoji="0" lang="es-ES" sz="1065" b="0" i="0" u="none" strike="noStrike" kern="0" cap="none" spc="0" normalizeH="0" baseline="0" noProof="0" dirty="0">
                <a:ln>
                  <a:noFill/>
                </a:ln>
                <a:solidFill>
                  <a:schemeClr val="accent5">
                    <a:lumMod val="50000"/>
                  </a:schemeClr>
                </a:solidFill>
                <a:effectLst/>
                <a:uLnTx/>
                <a:uFillTx/>
                <a:latin typeface="Calibri" panose="020F0502020204030204"/>
                <a:ea typeface="+mn-ea"/>
                <a:cs typeface="+mn-cs"/>
              </a:rPr>
              <a:t>33*</a:t>
            </a:r>
          </a:p>
        </p:txBody>
      </p:sp>
      <p:cxnSp>
        <p:nvCxnSpPr>
          <p:cNvPr id="60" name="Conector: angular 59">
            <a:extLst>
              <a:ext uri="{FF2B5EF4-FFF2-40B4-BE49-F238E27FC236}">
                <a16:creationId xmlns:a16="http://schemas.microsoft.com/office/drawing/2014/main" id="{922AB84C-940A-43C3-A046-54657429E6B0}"/>
              </a:ext>
            </a:extLst>
          </p:cNvPr>
          <p:cNvCxnSpPr>
            <a:endCxn id="58" idx="0"/>
          </p:cNvCxnSpPr>
          <p:nvPr/>
        </p:nvCxnSpPr>
        <p:spPr>
          <a:xfrm rot="5400000">
            <a:off x="5995715" y="1952025"/>
            <a:ext cx="433862" cy="315410"/>
          </a:xfrm>
          <a:prstGeom prst="bentConnector3">
            <a:avLst/>
          </a:prstGeom>
          <a:noFill/>
          <a:ln w="6350" cap="flat" cmpd="sng" algn="ctr">
            <a:solidFill>
              <a:schemeClr val="accent5">
                <a:lumMod val="75000"/>
              </a:schemeClr>
            </a:solidFill>
            <a:prstDash val="solid"/>
            <a:miter lim="800000"/>
            <a:tailEnd type="triangle"/>
          </a:ln>
          <a:effectLst/>
        </p:spPr>
      </p:cxnSp>
      <p:cxnSp>
        <p:nvCxnSpPr>
          <p:cNvPr id="61" name="Conector: angular 60">
            <a:extLst>
              <a:ext uri="{FF2B5EF4-FFF2-40B4-BE49-F238E27FC236}">
                <a16:creationId xmlns:a16="http://schemas.microsoft.com/office/drawing/2014/main" id="{D78BDC33-22DA-4C9F-88BF-A8322BA2E27A}"/>
              </a:ext>
            </a:extLst>
          </p:cNvPr>
          <p:cNvCxnSpPr>
            <a:cxnSpLocks/>
            <a:endCxn id="59" idx="0"/>
          </p:cNvCxnSpPr>
          <p:nvPr/>
        </p:nvCxnSpPr>
        <p:spPr>
          <a:xfrm>
            <a:off x="6370348" y="2099462"/>
            <a:ext cx="620866" cy="227199"/>
          </a:xfrm>
          <a:prstGeom prst="bentConnector2">
            <a:avLst/>
          </a:prstGeom>
          <a:noFill/>
          <a:ln w="6350" cap="flat" cmpd="sng" algn="ctr">
            <a:solidFill>
              <a:schemeClr val="accent5">
                <a:lumMod val="75000"/>
              </a:schemeClr>
            </a:solidFill>
            <a:prstDash val="solid"/>
            <a:miter lim="800000"/>
            <a:tailEnd type="triangle"/>
          </a:ln>
          <a:effectLst/>
        </p:spPr>
      </p:cxnSp>
      <p:cxnSp>
        <p:nvCxnSpPr>
          <p:cNvPr id="63" name="Conector: angular 62">
            <a:extLst>
              <a:ext uri="{FF2B5EF4-FFF2-40B4-BE49-F238E27FC236}">
                <a16:creationId xmlns:a16="http://schemas.microsoft.com/office/drawing/2014/main" id="{38DE07F8-3C0F-4507-8DB3-74BAFD489B39}"/>
              </a:ext>
            </a:extLst>
          </p:cNvPr>
          <p:cNvCxnSpPr>
            <a:stCxn id="59" idx="3"/>
            <a:endCxn id="10" idx="3"/>
          </p:cNvCxnSpPr>
          <p:nvPr/>
        </p:nvCxnSpPr>
        <p:spPr>
          <a:xfrm flipH="1">
            <a:off x="6924311" y="2454773"/>
            <a:ext cx="295491" cy="1485562"/>
          </a:xfrm>
          <a:prstGeom prst="bentConnector3">
            <a:avLst>
              <a:gd name="adj1" fmla="val -7736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8" name="CuadroTexto 67">
            <a:extLst>
              <a:ext uri="{FF2B5EF4-FFF2-40B4-BE49-F238E27FC236}">
                <a16:creationId xmlns:a16="http://schemas.microsoft.com/office/drawing/2014/main" id="{C1D00078-AE4F-445B-8E1F-1DCC3DA744CE}"/>
              </a:ext>
            </a:extLst>
          </p:cNvPr>
          <p:cNvSpPr txBox="1"/>
          <p:nvPr/>
        </p:nvSpPr>
        <p:spPr>
          <a:xfrm>
            <a:off x="5515498" y="3273296"/>
            <a:ext cx="344966" cy="256545"/>
          </a:xfrm>
          <a:prstGeom prst="rect">
            <a:avLst/>
          </a:prstGeom>
          <a:noFill/>
        </p:spPr>
        <p:txBody>
          <a:bodyPr wrap="none" rtlCol="0">
            <a:spAutoFit/>
          </a:bodyPr>
          <a:lstStyle/>
          <a:p>
            <a:pPr defTabSz="457200" fontAlgn="auto">
              <a:spcBef>
                <a:spcPts val="0"/>
              </a:spcBef>
              <a:spcAft>
                <a:spcPts val="0"/>
              </a:spcAft>
            </a:pPr>
            <a:r>
              <a:rPr lang="es-ES" sz="1067" dirty="0">
                <a:solidFill>
                  <a:schemeClr val="accent5">
                    <a:lumMod val="50000"/>
                  </a:schemeClr>
                </a:solidFill>
                <a:latin typeface="Calibri" panose="020F0502020204030204"/>
                <a:cs typeface="+mn-cs"/>
              </a:rPr>
              <a:t>No</a:t>
            </a:r>
          </a:p>
        </p:txBody>
      </p:sp>
      <p:sp>
        <p:nvSpPr>
          <p:cNvPr id="69" name="CuadroTexto 68">
            <a:extLst>
              <a:ext uri="{FF2B5EF4-FFF2-40B4-BE49-F238E27FC236}">
                <a16:creationId xmlns:a16="http://schemas.microsoft.com/office/drawing/2014/main" id="{55921750-7E97-4AA3-81D6-525EE3B75EDE}"/>
              </a:ext>
            </a:extLst>
          </p:cNvPr>
          <p:cNvSpPr txBox="1"/>
          <p:nvPr/>
        </p:nvSpPr>
        <p:spPr>
          <a:xfrm>
            <a:off x="6249866" y="3295248"/>
            <a:ext cx="372218" cy="256545"/>
          </a:xfrm>
          <a:prstGeom prst="rect">
            <a:avLst/>
          </a:prstGeom>
          <a:noFill/>
        </p:spPr>
        <p:txBody>
          <a:bodyPr wrap="none" rtlCol="0">
            <a:spAutoFit/>
          </a:bodyPr>
          <a:lstStyle/>
          <a:p>
            <a:pPr defTabSz="457200" fontAlgn="auto">
              <a:spcBef>
                <a:spcPts val="0"/>
              </a:spcBef>
              <a:spcAft>
                <a:spcPts val="0"/>
              </a:spcAft>
            </a:pPr>
            <a:r>
              <a:rPr lang="es-ES" sz="1067" dirty="0">
                <a:solidFill>
                  <a:schemeClr val="accent5">
                    <a:lumMod val="50000"/>
                  </a:schemeClr>
                </a:solidFill>
                <a:latin typeface="Calibri" panose="020F0502020204030204"/>
                <a:cs typeface="+mn-cs"/>
              </a:rPr>
              <a:t>Yes</a:t>
            </a:r>
          </a:p>
        </p:txBody>
      </p:sp>
      <p:cxnSp>
        <p:nvCxnSpPr>
          <p:cNvPr id="71" name="Conector: angular 70">
            <a:extLst>
              <a:ext uri="{FF2B5EF4-FFF2-40B4-BE49-F238E27FC236}">
                <a16:creationId xmlns:a16="http://schemas.microsoft.com/office/drawing/2014/main" id="{F160E068-9E64-49F9-B9E4-6B7A5BE27500}"/>
              </a:ext>
            </a:extLst>
          </p:cNvPr>
          <p:cNvCxnSpPr>
            <a:stCxn id="69" idx="2"/>
            <a:endCxn id="10" idx="0"/>
          </p:cNvCxnSpPr>
          <p:nvPr/>
        </p:nvCxnSpPr>
        <p:spPr>
          <a:xfrm rot="16200000" flipH="1">
            <a:off x="6341057" y="3646711"/>
            <a:ext cx="260430" cy="70594"/>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Conector: angular 72">
            <a:extLst>
              <a:ext uri="{FF2B5EF4-FFF2-40B4-BE49-F238E27FC236}">
                <a16:creationId xmlns:a16="http://schemas.microsoft.com/office/drawing/2014/main" id="{64E87F13-D3AC-4184-8B7C-73834E203CD8}"/>
              </a:ext>
            </a:extLst>
          </p:cNvPr>
          <p:cNvCxnSpPr>
            <a:stCxn id="68" idx="1"/>
            <a:endCxn id="15" idx="3"/>
          </p:cNvCxnSpPr>
          <p:nvPr/>
        </p:nvCxnSpPr>
        <p:spPr>
          <a:xfrm rot="10800000">
            <a:off x="4862180" y="2961849"/>
            <a:ext cx="653319" cy="439721"/>
          </a:xfrm>
          <a:prstGeom prst="bentConnector3">
            <a:avLst/>
          </a:prstGeom>
          <a:ln>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96" name="Rectángulo 95">
            <a:extLst>
              <a:ext uri="{FF2B5EF4-FFF2-40B4-BE49-F238E27FC236}">
                <a16:creationId xmlns:a16="http://schemas.microsoft.com/office/drawing/2014/main" id="{425D8DF6-A40F-4609-842D-D3DCE8811DCF}"/>
              </a:ext>
            </a:extLst>
          </p:cNvPr>
          <p:cNvSpPr/>
          <p:nvPr/>
        </p:nvSpPr>
        <p:spPr>
          <a:xfrm>
            <a:off x="3559367" y="4383278"/>
            <a:ext cx="3387627" cy="196942"/>
          </a:xfrm>
          <a:prstGeom prst="rect">
            <a:avLst/>
          </a:prstGeom>
          <a:solidFill>
            <a:srgbClr val="A7EA52">
              <a:lumMod val="40000"/>
              <a:lumOff val="60000"/>
            </a:srgbClr>
          </a:solidFill>
          <a:ln w="15875" cap="flat" cmpd="sng" algn="ctr">
            <a:solidFill>
              <a:schemeClr val="tx1"/>
            </a:solidFill>
            <a:prstDash val="solid"/>
          </a:ln>
          <a:effectLst/>
        </p:spPr>
        <p:txBody>
          <a:bodyPr rtlCol="0" anchor="ctr"/>
          <a:lstStyle/>
          <a:p>
            <a:pPr algn="ctr" defTabSz="696773">
              <a:defRPr/>
            </a:pPr>
            <a:endParaRPr lang="es-ES" sz="1829" kern="0" dirty="0">
              <a:solidFill>
                <a:prstClr val="white"/>
              </a:solidFill>
              <a:latin typeface="Trebuchet MS"/>
              <a:cs typeface="+mn-cs"/>
            </a:endParaRPr>
          </a:p>
        </p:txBody>
      </p:sp>
      <p:sp>
        <p:nvSpPr>
          <p:cNvPr id="97" name="Rectángulo 96">
            <a:extLst>
              <a:ext uri="{FF2B5EF4-FFF2-40B4-BE49-F238E27FC236}">
                <a16:creationId xmlns:a16="http://schemas.microsoft.com/office/drawing/2014/main" id="{BA256BA4-52C6-4714-B29D-560AB203953D}"/>
              </a:ext>
            </a:extLst>
          </p:cNvPr>
          <p:cNvSpPr/>
          <p:nvPr/>
        </p:nvSpPr>
        <p:spPr>
          <a:xfrm>
            <a:off x="6081688" y="4754663"/>
            <a:ext cx="893726" cy="198588"/>
          </a:xfrm>
          <a:prstGeom prst="rect">
            <a:avLst/>
          </a:prstGeom>
          <a:solidFill>
            <a:srgbClr val="A7EA52">
              <a:lumMod val="40000"/>
              <a:lumOff val="60000"/>
            </a:srgbClr>
          </a:solidFill>
          <a:ln w="15875" cap="flat" cmpd="sng" algn="ctr">
            <a:solidFill>
              <a:schemeClr val="tx1"/>
            </a:solidFill>
            <a:prstDash val="solid"/>
          </a:ln>
          <a:effectLst/>
        </p:spPr>
        <p:txBody>
          <a:bodyPr rtlCol="0" anchor="ctr"/>
          <a:lstStyle/>
          <a:p>
            <a:pPr algn="ctr" defTabSz="696773">
              <a:defRPr/>
            </a:pPr>
            <a:endParaRPr lang="es-ES" sz="1829" kern="0" dirty="0">
              <a:solidFill>
                <a:prstClr val="white"/>
              </a:solidFill>
              <a:latin typeface="Trebuchet MS"/>
              <a:cs typeface="+mn-cs"/>
            </a:endParaRPr>
          </a:p>
        </p:txBody>
      </p:sp>
      <p:sp>
        <p:nvSpPr>
          <p:cNvPr id="98" name="CuadroTexto 97">
            <a:extLst>
              <a:ext uri="{FF2B5EF4-FFF2-40B4-BE49-F238E27FC236}">
                <a16:creationId xmlns:a16="http://schemas.microsoft.com/office/drawing/2014/main" id="{6780BA7F-5D43-461E-8509-897F54AD19EA}"/>
              </a:ext>
            </a:extLst>
          </p:cNvPr>
          <p:cNvSpPr txBox="1"/>
          <p:nvPr/>
        </p:nvSpPr>
        <p:spPr>
          <a:xfrm>
            <a:off x="4416625" y="4348234"/>
            <a:ext cx="1596912" cy="256224"/>
          </a:xfrm>
          <a:prstGeom prst="rect">
            <a:avLst/>
          </a:prstGeom>
          <a:noFill/>
        </p:spPr>
        <p:txBody>
          <a:bodyPr wrap="none" rtlCol="0">
            <a:spAutoFit/>
          </a:bodyPr>
          <a:lstStyle/>
          <a:p>
            <a:pPr defTabSz="457200" fontAlgn="auto">
              <a:spcBef>
                <a:spcPts val="0"/>
              </a:spcBef>
              <a:spcAft>
                <a:spcPts val="0"/>
              </a:spcAft>
            </a:pPr>
            <a:r>
              <a:rPr lang="es-ES" sz="1065" dirty="0">
                <a:solidFill>
                  <a:prstClr val="black"/>
                </a:solidFill>
                <a:latin typeface="Calibri" panose="020F0502020204030204"/>
                <a:cs typeface="+mn-cs"/>
              </a:rPr>
              <a:t>Artificial </a:t>
            </a:r>
            <a:r>
              <a:rPr lang="es-ES" sz="1065" dirty="0" err="1">
                <a:solidFill>
                  <a:prstClr val="black"/>
                </a:solidFill>
                <a:latin typeface="Calibri" panose="020F0502020204030204"/>
                <a:cs typeface="+mn-cs"/>
              </a:rPr>
              <a:t>tears</a:t>
            </a:r>
            <a:r>
              <a:rPr lang="es-ES" sz="1065" dirty="0">
                <a:solidFill>
                  <a:prstClr val="black"/>
                </a:solidFill>
                <a:latin typeface="Calibri" panose="020F0502020204030204"/>
                <a:cs typeface="+mn-cs"/>
              </a:rPr>
              <a:t> + </a:t>
            </a:r>
            <a:r>
              <a:rPr lang="es-ES" sz="1065" dirty="0" err="1">
                <a:solidFill>
                  <a:prstClr val="black"/>
                </a:solidFill>
                <a:latin typeface="Calibri" panose="020F0502020204030204"/>
                <a:cs typeface="+mn-cs"/>
              </a:rPr>
              <a:t>ointment</a:t>
            </a:r>
            <a:endParaRPr lang="es-ES" sz="1065" dirty="0">
              <a:solidFill>
                <a:prstClr val="black"/>
              </a:solidFill>
              <a:latin typeface="Calibri" panose="020F0502020204030204"/>
              <a:cs typeface="+mn-cs"/>
            </a:endParaRPr>
          </a:p>
        </p:txBody>
      </p:sp>
      <p:sp>
        <p:nvSpPr>
          <p:cNvPr id="99" name="CuadroTexto 98">
            <a:extLst>
              <a:ext uri="{FF2B5EF4-FFF2-40B4-BE49-F238E27FC236}">
                <a16:creationId xmlns:a16="http://schemas.microsoft.com/office/drawing/2014/main" id="{4B9A7218-F051-4F81-A9C8-EB2F861AE5BE}"/>
              </a:ext>
            </a:extLst>
          </p:cNvPr>
          <p:cNvSpPr txBox="1"/>
          <p:nvPr/>
        </p:nvSpPr>
        <p:spPr>
          <a:xfrm>
            <a:off x="6042366" y="4728946"/>
            <a:ext cx="1494703" cy="256224"/>
          </a:xfrm>
          <a:prstGeom prst="rect">
            <a:avLst/>
          </a:prstGeom>
          <a:noFill/>
        </p:spPr>
        <p:txBody>
          <a:bodyPr wrap="square" rtlCol="0">
            <a:spAutoFit/>
          </a:bodyPr>
          <a:lstStyle/>
          <a:p>
            <a:pPr defTabSz="457200" fontAlgn="auto">
              <a:spcBef>
                <a:spcPts val="0"/>
              </a:spcBef>
              <a:spcAft>
                <a:spcPts val="0"/>
              </a:spcAft>
            </a:pPr>
            <a:r>
              <a:rPr lang="es-ES" sz="1065" dirty="0" err="1">
                <a:solidFill>
                  <a:prstClr val="black"/>
                </a:solidFill>
                <a:latin typeface="Calibri" panose="020F0502020204030204"/>
                <a:cs typeface="+mn-cs"/>
              </a:rPr>
              <a:t>Topical</a:t>
            </a:r>
            <a:r>
              <a:rPr lang="es-ES" sz="1065" dirty="0">
                <a:solidFill>
                  <a:prstClr val="black"/>
                </a:solidFill>
                <a:latin typeface="Calibri" panose="020F0502020204030204"/>
                <a:cs typeface="+mn-cs"/>
              </a:rPr>
              <a:t> GC***</a:t>
            </a:r>
          </a:p>
        </p:txBody>
      </p:sp>
      <p:sp>
        <p:nvSpPr>
          <p:cNvPr id="100" name="Rectángulo 99">
            <a:extLst>
              <a:ext uri="{FF2B5EF4-FFF2-40B4-BE49-F238E27FC236}">
                <a16:creationId xmlns:a16="http://schemas.microsoft.com/office/drawing/2014/main" id="{9CE333B8-248C-4800-B808-117FD7FF56AE}"/>
              </a:ext>
            </a:extLst>
          </p:cNvPr>
          <p:cNvSpPr/>
          <p:nvPr/>
        </p:nvSpPr>
        <p:spPr>
          <a:xfrm>
            <a:off x="6095023" y="5323463"/>
            <a:ext cx="828095" cy="201716"/>
          </a:xfrm>
          <a:prstGeom prst="rect">
            <a:avLst/>
          </a:prstGeom>
          <a:solidFill>
            <a:srgbClr val="70AD47">
              <a:lumMod val="40000"/>
              <a:lumOff val="60000"/>
            </a:srgbClr>
          </a:solidFill>
          <a:ln w="15875" cap="flat" cmpd="sng" algn="ctr">
            <a:solidFill>
              <a:schemeClr val="tx1"/>
            </a:solidFill>
            <a:prstDash val="solid"/>
          </a:ln>
          <a:effectLst/>
        </p:spPr>
        <p:txBody>
          <a:bodyPr rtlCol="0" anchor="ctr"/>
          <a:lstStyle/>
          <a:p>
            <a:pPr marL="0" marR="0" lvl="0" indent="0" algn="ctr" defTabSz="696773" eaLnBrk="1" fontAlgn="auto" latinLnBrk="0" hangingPunct="1">
              <a:lnSpc>
                <a:spcPct val="100000"/>
              </a:lnSpc>
              <a:spcBef>
                <a:spcPts val="0"/>
              </a:spcBef>
              <a:spcAft>
                <a:spcPts val="0"/>
              </a:spcAft>
              <a:buClrTx/>
              <a:buSzTx/>
              <a:buFontTx/>
              <a:buNone/>
              <a:tabLst/>
              <a:defRPr/>
            </a:pPr>
            <a:endParaRPr kumimoji="0" lang="es-ES" sz="1829" b="0" i="0" u="none" strike="noStrike" kern="0" cap="none" spc="0" normalizeH="0" baseline="0" noProof="0" dirty="0">
              <a:ln>
                <a:noFill/>
              </a:ln>
              <a:solidFill>
                <a:prstClr val="white"/>
              </a:solidFill>
              <a:effectLst/>
              <a:uLnTx/>
              <a:uFillTx/>
              <a:latin typeface="Trebuchet MS"/>
              <a:cs typeface="+mn-cs"/>
            </a:endParaRPr>
          </a:p>
        </p:txBody>
      </p:sp>
      <p:sp>
        <p:nvSpPr>
          <p:cNvPr id="101" name="CuadroTexto 100">
            <a:extLst>
              <a:ext uri="{FF2B5EF4-FFF2-40B4-BE49-F238E27FC236}">
                <a16:creationId xmlns:a16="http://schemas.microsoft.com/office/drawing/2014/main" id="{B6FD35F7-8B93-4F2C-96BB-0D836BA7A534}"/>
              </a:ext>
            </a:extLst>
          </p:cNvPr>
          <p:cNvSpPr txBox="1"/>
          <p:nvPr/>
        </p:nvSpPr>
        <p:spPr>
          <a:xfrm>
            <a:off x="6081688" y="5286076"/>
            <a:ext cx="845103" cy="261610"/>
          </a:xfrm>
          <a:prstGeom prst="rect">
            <a:avLst/>
          </a:prstGeom>
          <a:noFill/>
        </p:spPr>
        <p:txBody>
          <a:bodyPr wrap="none" rtlCol="0">
            <a:spAutoFit/>
          </a:bodyPr>
          <a:lstStyle/>
          <a:p>
            <a:pPr algn="ctr" defTabSz="457200" fontAlgn="auto">
              <a:spcBef>
                <a:spcPts val="0"/>
              </a:spcBef>
              <a:spcAft>
                <a:spcPts val="0"/>
              </a:spcAft>
            </a:pPr>
            <a:r>
              <a:rPr lang="es-ES" sz="1050" dirty="0" err="1">
                <a:solidFill>
                  <a:prstClr val="black"/>
                </a:solidFill>
                <a:latin typeface="Calibri" panose="020F0502020204030204"/>
                <a:cs typeface="+mn-cs"/>
              </a:rPr>
              <a:t>Topical</a:t>
            </a:r>
            <a:r>
              <a:rPr lang="es-ES" sz="1050" dirty="0">
                <a:solidFill>
                  <a:prstClr val="black"/>
                </a:solidFill>
                <a:latin typeface="Calibri" panose="020F0502020204030204"/>
                <a:cs typeface="+mn-cs"/>
              </a:rPr>
              <a:t> </a:t>
            </a:r>
            <a:r>
              <a:rPr lang="es-ES" sz="1050" dirty="0" err="1">
                <a:solidFill>
                  <a:prstClr val="black"/>
                </a:solidFill>
                <a:latin typeface="Calibri" panose="020F0502020204030204"/>
                <a:cs typeface="+mn-cs"/>
              </a:rPr>
              <a:t>CyA</a:t>
            </a:r>
            <a:endParaRPr lang="es-ES" sz="1050" dirty="0">
              <a:solidFill>
                <a:prstClr val="black"/>
              </a:solidFill>
              <a:latin typeface="Calibri" panose="020F0502020204030204"/>
              <a:cs typeface="+mn-cs"/>
            </a:endParaRPr>
          </a:p>
        </p:txBody>
      </p:sp>
      <p:sp>
        <p:nvSpPr>
          <p:cNvPr id="102" name="Rectángulo 101">
            <a:extLst>
              <a:ext uri="{FF2B5EF4-FFF2-40B4-BE49-F238E27FC236}">
                <a16:creationId xmlns:a16="http://schemas.microsoft.com/office/drawing/2014/main" id="{09745520-8CDD-4AB6-9488-2A1F0020131F}"/>
              </a:ext>
            </a:extLst>
          </p:cNvPr>
          <p:cNvSpPr/>
          <p:nvPr/>
        </p:nvSpPr>
        <p:spPr>
          <a:xfrm>
            <a:off x="6042366" y="5898207"/>
            <a:ext cx="933047" cy="225357"/>
          </a:xfrm>
          <a:prstGeom prst="rect">
            <a:avLst/>
          </a:prstGeom>
          <a:solidFill>
            <a:srgbClr val="70AD47">
              <a:lumMod val="60000"/>
              <a:lumOff val="40000"/>
            </a:srgbClr>
          </a:solidFill>
          <a:ln w="15875" cap="flat" cmpd="sng" algn="ctr">
            <a:solidFill>
              <a:schemeClr val="tx1"/>
            </a:solidFill>
            <a:prstDash val="solid"/>
          </a:ln>
          <a:effectLst/>
        </p:spPr>
        <p:txBody>
          <a:bodyPr rtlCol="0" anchor="ctr"/>
          <a:lstStyle/>
          <a:p>
            <a:pPr marL="0" marR="0" lvl="0" indent="0" algn="ctr" defTabSz="696773" eaLnBrk="1" fontAlgn="auto" latinLnBrk="0" hangingPunct="1">
              <a:lnSpc>
                <a:spcPct val="100000"/>
              </a:lnSpc>
              <a:spcBef>
                <a:spcPts val="0"/>
              </a:spcBef>
              <a:spcAft>
                <a:spcPts val="0"/>
              </a:spcAft>
              <a:buClrTx/>
              <a:buSzTx/>
              <a:buFontTx/>
              <a:buNone/>
              <a:tabLst/>
              <a:defRPr/>
            </a:pPr>
            <a:endParaRPr kumimoji="0" lang="es-ES" sz="1829" b="0" i="0" u="none" strike="noStrike" kern="0" cap="none" spc="0" normalizeH="0" baseline="0" noProof="0" dirty="0">
              <a:ln>
                <a:noFill/>
              </a:ln>
              <a:solidFill>
                <a:prstClr val="white"/>
              </a:solidFill>
              <a:effectLst/>
              <a:uLnTx/>
              <a:uFillTx/>
              <a:latin typeface="Trebuchet MS"/>
              <a:cs typeface="+mn-cs"/>
            </a:endParaRPr>
          </a:p>
        </p:txBody>
      </p:sp>
      <p:sp>
        <p:nvSpPr>
          <p:cNvPr id="104" name="CuadroTexto 103">
            <a:extLst>
              <a:ext uri="{FF2B5EF4-FFF2-40B4-BE49-F238E27FC236}">
                <a16:creationId xmlns:a16="http://schemas.microsoft.com/office/drawing/2014/main" id="{0CE71CCC-4E12-449D-B542-354DE96A1FCF}"/>
              </a:ext>
            </a:extLst>
          </p:cNvPr>
          <p:cNvSpPr txBox="1"/>
          <p:nvPr/>
        </p:nvSpPr>
        <p:spPr>
          <a:xfrm>
            <a:off x="6351764" y="4463210"/>
            <a:ext cx="300082" cy="369332"/>
          </a:xfrm>
          <a:prstGeom prst="rect">
            <a:avLst/>
          </a:prstGeom>
          <a:noFill/>
        </p:spPr>
        <p:txBody>
          <a:bodyPr wrap="none" rtlCol="0">
            <a:spAutoFit/>
          </a:bodyPr>
          <a:lstStyle/>
          <a:p>
            <a:pPr defTabSz="457200" fontAlgn="auto">
              <a:spcBef>
                <a:spcPts val="0"/>
              </a:spcBef>
              <a:spcAft>
                <a:spcPts val="0"/>
              </a:spcAft>
            </a:pPr>
            <a:r>
              <a:rPr lang="es-ES" sz="1800" dirty="0">
                <a:solidFill>
                  <a:prstClr val="black"/>
                </a:solidFill>
                <a:latin typeface="Calibri" panose="020F0502020204030204"/>
                <a:cs typeface="+mn-cs"/>
              </a:rPr>
              <a:t>+</a:t>
            </a:r>
          </a:p>
        </p:txBody>
      </p:sp>
      <p:sp>
        <p:nvSpPr>
          <p:cNvPr id="107" name="CuadroTexto 106">
            <a:extLst>
              <a:ext uri="{FF2B5EF4-FFF2-40B4-BE49-F238E27FC236}">
                <a16:creationId xmlns:a16="http://schemas.microsoft.com/office/drawing/2014/main" id="{AA68A85A-A793-4891-BA44-8EB39BFECDED}"/>
              </a:ext>
            </a:extLst>
          </p:cNvPr>
          <p:cNvSpPr txBox="1"/>
          <p:nvPr/>
        </p:nvSpPr>
        <p:spPr>
          <a:xfrm>
            <a:off x="5417175" y="6380724"/>
            <a:ext cx="575799" cy="338554"/>
          </a:xfrm>
          <a:prstGeom prst="rect">
            <a:avLst/>
          </a:prstGeom>
          <a:noFill/>
        </p:spPr>
        <p:txBody>
          <a:bodyPr wrap="none" rtlCol="0">
            <a:spAutoFit/>
          </a:bodyPr>
          <a:lstStyle/>
          <a:p>
            <a:pPr defTabSz="457200" fontAlgn="auto">
              <a:spcBef>
                <a:spcPts val="0"/>
              </a:spcBef>
              <a:spcAft>
                <a:spcPts val="0"/>
              </a:spcAft>
            </a:pPr>
            <a:r>
              <a:rPr lang="es-ES" sz="800" i="1" dirty="0" err="1">
                <a:solidFill>
                  <a:prstClr val="black"/>
                </a:solidFill>
                <a:latin typeface="Calibri" panose="020F0502020204030204"/>
                <a:cs typeface="+mn-cs"/>
              </a:rPr>
              <a:t>Rescue</a:t>
            </a:r>
            <a:endParaRPr lang="es-ES" sz="800" i="1" dirty="0">
              <a:solidFill>
                <a:prstClr val="black"/>
              </a:solidFill>
              <a:latin typeface="Calibri" panose="020F0502020204030204"/>
              <a:cs typeface="+mn-cs"/>
            </a:endParaRPr>
          </a:p>
          <a:p>
            <a:pPr defTabSz="457200" fontAlgn="auto">
              <a:spcBef>
                <a:spcPts val="0"/>
              </a:spcBef>
              <a:spcAft>
                <a:spcPts val="0"/>
              </a:spcAft>
            </a:pPr>
            <a:r>
              <a:rPr lang="es-ES" sz="800" i="1" dirty="0" err="1">
                <a:solidFill>
                  <a:prstClr val="black"/>
                </a:solidFill>
                <a:latin typeface="Calibri" panose="020F0502020204030204"/>
                <a:cs typeface="+mn-cs"/>
              </a:rPr>
              <a:t>therapies</a:t>
            </a:r>
            <a:endParaRPr lang="es-ES" sz="800" i="1" dirty="0">
              <a:solidFill>
                <a:prstClr val="black"/>
              </a:solidFill>
              <a:latin typeface="Calibri" panose="020F0502020204030204"/>
              <a:cs typeface="+mn-cs"/>
            </a:endParaRPr>
          </a:p>
        </p:txBody>
      </p:sp>
      <p:sp>
        <p:nvSpPr>
          <p:cNvPr id="108" name="Rectángulo 107">
            <a:extLst>
              <a:ext uri="{FF2B5EF4-FFF2-40B4-BE49-F238E27FC236}">
                <a16:creationId xmlns:a16="http://schemas.microsoft.com/office/drawing/2014/main" id="{B3D4FDE9-FB94-44AD-979E-C1E128E382BC}"/>
              </a:ext>
            </a:extLst>
          </p:cNvPr>
          <p:cNvSpPr/>
          <p:nvPr/>
        </p:nvSpPr>
        <p:spPr>
          <a:xfrm>
            <a:off x="1491630" y="4235545"/>
            <a:ext cx="1000526" cy="2571762"/>
          </a:xfrm>
          <a:prstGeom prst="rect">
            <a:avLst/>
          </a:prstGeom>
          <a:solidFill>
            <a:srgbClr val="00B050"/>
          </a:solidFill>
          <a:ln w="12700" cap="flat" cmpd="sng" algn="ctr">
            <a:solidFill>
              <a:srgbClr val="70AD47">
                <a:lumMod val="50000"/>
              </a:srgbClr>
            </a:solidFill>
            <a:prstDash val="solid"/>
            <a:miter lim="800000"/>
          </a:ln>
          <a:effectLst/>
        </p:spPr>
        <p:txBody>
          <a:bodyPr vert="vert27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s-ES" sz="1065" b="0" i="0" u="none" strike="noStrike" kern="0" cap="none" spc="0" normalizeH="0" baseline="0" noProof="0" dirty="0">
                <a:ln>
                  <a:noFill/>
                </a:ln>
                <a:solidFill>
                  <a:prstClr val="white"/>
                </a:solidFill>
                <a:effectLst/>
                <a:uLnTx/>
                <a:uFillTx/>
                <a:latin typeface="Calibri" panose="020F0502020204030204"/>
                <a:ea typeface="+mn-ea"/>
                <a:cs typeface="+mn-cs"/>
              </a:rPr>
              <a:t>THERAPEUTIC </a:t>
            </a:r>
          </a:p>
          <a:p>
            <a:pPr marL="0" marR="0" lvl="0" indent="0" algn="ctr" defTabSz="457200" eaLnBrk="1" fontAlgn="auto" latinLnBrk="0" hangingPunct="1">
              <a:lnSpc>
                <a:spcPct val="100000"/>
              </a:lnSpc>
              <a:spcBef>
                <a:spcPts val="0"/>
              </a:spcBef>
              <a:spcAft>
                <a:spcPts val="0"/>
              </a:spcAft>
              <a:buClrTx/>
              <a:buSzTx/>
              <a:buFontTx/>
              <a:buNone/>
              <a:tabLst/>
              <a:defRPr/>
            </a:pPr>
            <a:r>
              <a:rPr kumimoji="0" lang="es-ES" sz="1065" b="0" i="0" u="none" strike="noStrike" kern="0" cap="none" spc="0" normalizeH="0" baseline="0" noProof="0" dirty="0">
                <a:ln>
                  <a:noFill/>
                </a:ln>
                <a:solidFill>
                  <a:prstClr val="white"/>
                </a:solidFill>
                <a:effectLst/>
                <a:uLnTx/>
                <a:uFillTx/>
                <a:latin typeface="Calibri" panose="020F0502020204030204"/>
                <a:ea typeface="+mn-ea"/>
                <a:cs typeface="+mn-cs"/>
              </a:rPr>
              <a:t>APPROACH</a:t>
            </a:r>
          </a:p>
        </p:txBody>
      </p:sp>
      <p:sp>
        <p:nvSpPr>
          <p:cNvPr id="110" name="CuadroTexto 109">
            <a:extLst>
              <a:ext uri="{FF2B5EF4-FFF2-40B4-BE49-F238E27FC236}">
                <a16:creationId xmlns:a16="http://schemas.microsoft.com/office/drawing/2014/main" id="{636A003B-D01C-48E0-ACFD-3608CFC2194B}"/>
              </a:ext>
            </a:extLst>
          </p:cNvPr>
          <p:cNvSpPr txBox="1"/>
          <p:nvPr/>
        </p:nvSpPr>
        <p:spPr>
          <a:xfrm>
            <a:off x="5313173" y="5024442"/>
            <a:ext cx="1210588" cy="215444"/>
          </a:xfrm>
          <a:prstGeom prst="rect">
            <a:avLst/>
          </a:prstGeom>
          <a:noFill/>
        </p:spPr>
        <p:txBody>
          <a:bodyPr wrap="none" rtlCol="0">
            <a:spAutoFit/>
          </a:bodyPr>
          <a:lstStyle/>
          <a:p>
            <a:pPr defTabSz="457200" fontAlgn="auto">
              <a:spcBef>
                <a:spcPts val="0"/>
              </a:spcBef>
              <a:spcAft>
                <a:spcPts val="0"/>
              </a:spcAft>
            </a:pPr>
            <a:r>
              <a:rPr lang="es-ES" sz="800" i="1" dirty="0">
                <a:solidFill>
                  <a:prstClr val="black"/>
                </a:solidFill>
                <a:latin typeface="Calibri" panose="020F0502020204030204"/>
                <a:cs typeface="+mn-cs"/>
              </a:rPr>
              <a:t>No response/</a:t>
            </a:r>
            <a:r>
              <a:rPr lang="es-ES" sz="800" i="1" dirty="0" err="1">
                <a:solidFill>
                  <a:prstClr val="black"/>
                </a:solidFill>
                <a:latin typeface="Calibri" panose="020F0502020204030204"/>
                <a:cs typeface="+mn-cs"/>
              </a:rPr>
              <a:t>intolerance</a:t>
            </a:r>
            <a:endParaRPr lang="es-ES" sz="800" i="1" dirty="0">
              <a:solidFill>
                <a:prstClr val="black"/>
              </a:solidFill>
              <a:latin typeface="Calibri" panose="020F0502020204030204"/>
              <a:cs typeface="+mn-cs"/>
            </a:endParaRPr>
          </a:p>
        </p:txBody>
      </p:sp>
      <p:sp>
        <p:nvSpPr>
          <p:cNvPr id="116" name="Flecha: hacia abajo 115">
            <a:extLst>
              <a:ext uri="{FF2B5EF4-FFF2-40B4-BE49-F238E27FC236}">
                <a16:creationId xmlns:a16="http://schemas.microsoft.com/office/drawing/2014/main" id="{2C546B6F-168C-4076-BECB-9AC095CA13D5}"/>
              </a:ext>
            </a:extLst>
          </p:cNvPr>
          <p:cNvSpPr/>
          <p:nvPr/>
        </p:nvSpPr>
        <p:spPr>
          <a:xfrm>
            <a:off x="3825558" y="4089530"/>
            <a:ext cx="505679" cy="331274"/>
          </a:xfrm>
          <a:prstGeom prst="downArrow">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s-ES" sz="1065"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7" name="Flecha: hacia abajo 116">
            <a:extLst>
              <a:ext uri="{FF2B5EF4-FFF2-40B4-BE49-F238E27FC236}">
                <a16:creationId xmlns:a16="http://schemas.microsoft.com/office/drawing/2014/main" id="{757C29D5-E6B4-4369-AB67-64E2208C5FD8}"/>
              </a:ext>
            </a:extLst>
          </p:cNvPr>
          <p:cNvSpPr/>
          <p:nvPr/>
        </p:nvSpPr>
        <p:spPr>
          <a:xfrm>
            <a:off x="6243229" y="4096766"/>
            <a:ext cx="505679" cy="331274"/>
          </a:xfrm>
          <a:prstGeom prst="downArrow">
            <a:avLst/>
          </a:prstGeom>
          <a:solidFill>
            <a:schemeClr val="tx1"/>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s-ES" sz="1065" b="0" i="0" u="none" strike="noStrike" kern="0" cap="none" spc="0" normalizeH="0" baseline="0" noProof="0">
              <a:ln>
                <a:noFill/>
              </a:ln>
              <a:solidFill>
                <a:prstClr val="white"/>
              </a:solidFill>
              <a:effectLst/>
              <a:uLnTx/>
              <a:uFillTx/>
              <a:latin typeface="Calibri" panose="020F0502020204030204"/>
              <a:ea typeface="+mn-ea"/>
              <a:cs typeface="+mn-cs"/>
            </a:endParaRPr>
          </a:p>
        </p:txBody>
      </p:sp>
      <p:cxnSp>
        <p:nvCxnSpPr>
          <p:cNvPr id="121" name="Conector recto de flecha 120">
            <a:extLst>
              <a:ext uri="{FF2B5EF4-FFF2-40B4-BE49-F238E27FC236}">
                <a16:creationId xmlns:a16="http://schemas.microsoft.com/office/drawing/2014/main" id="{9914CC6D-5A6B-4ED2-8251-1CC8B860FCED}"/>
              </a:ext>
            </a:extLst>
          </p:cNvPr>
          <p:cNvCxnSpPr>
            <a:cxnSpLocks/>
            <a:endCxn id="101" idx="0"/>
          </p:cNvCxnSpPr>
          <p:nvPr/>
        </p:nvCxnSpPr>
        <p:spPr>
          <a:xfrm flipH="1">
            <a:off x="6504240" y="5012132"/>
            <a:ext cx="2887" cy="273944"/>
          </a:xfrm>
          <a:prstGeom prst="straightConnector1">
            <a:avLst/>
          </a:prstGeom>
          <a:ln>
            <a:solidFill>
              <a:srgbClr val="1D8684"/>
            </a:solidFill>
            <a:tailEnd type="triangle"/>
          </a:ln>
        </p:spPr>
        <p:style>
          <a:lnRef idx="1">
            <a:schemeClr val="accent1"/>
          </a:lnRef>
          <a:fillRef idx="0">
            <a:schemeClr val="accent1"/>
          </a:fillRef>
          <a:effectRef idx="0">
            <a:schemeClr val="accent1"/>
          </a:effectRef>
          <a:fontRef idx="minor">
            <a:schemeClr val="tx1"/>
          </a:fontRef>
        </p:style>
      </p:cxnSp>
      <p:cxnSp>
        <p:nvCxnSpPr>
          <p:cNvPr id="124" name="Conector recto de flecha 123">
            <a:extLst>
              <a:ext uri="{FF2B5EF4-FFF2-40B4-BE49-F238E27FC236}">
                <a16:creationId xmlns:a16="http://schemas.microsoft.com/office/drawing/2014/main" id="{4683D892-534D-4E28-BD01-51A97AF2F767}"/>
              </a:ext>
            </a:extLst>
          </p:cNvPr>
          <p:cNvCxnSpPr>
            <a:cxnSpLocks/>
            <a:stCxn id="100" idx="2"/>
          </p:cNvCxnSpPr>
          <p:nvPr/>
        </p:nvCxnSpPr>
        <p:spPr>
          <a:xfrm flipH="1">
            <a:off x="6508889" y="5525179"/>
            <a:ext cx="182" cy="344085"/>
          </a:xfrm>
          <a:prstGeom prst="straightConnector1">
            <a:avLst/>
          </a:prstGeom>
          <a:ln>
            <a:solidFill>
              <a:srgbClr val="1D8684"/>
            </a:solidFill>
            <a:tailEnd type="triangle"/>
          </a:ln>
        </p:spPr>
        <p:style>
          <a:lnRef idx="1">
            <a:schemeClr val="accent1"/>
          </a:lnRef>
          <a:fillRef idx="0">
            <a:schemeClr val="accent1"/>
          </a:fillRef>
          <a:effectRef idx="0">
            <a:schemeClr val="accent1"/>
          </a:effectRef>
          <a:fontRef idx="minor">
            <a:schemeClr val="tx1"/>
          </a:fontRef>
        </p:style>
      </p:cxnSp>
      <p:sp>
        <p:nvSpPr>
          <p:cNvPr id="126" name="CuadroTexto 125">
            <a:extLst>
              <a:ext uri="{FF2B5EF4-FFF2-40B4-BE49-F238E27FC236}">
                <a16:creationId xmlns:a16="http://schemas.microsoft.com/office/drawing/2014/main" id="{A9415B5E-9991-4757-8CB2-789454989E48}"/>
              </a:ext>
            </a:extLst>
          </p:cNvPr>
          <p:cNvSpPr txBox="1"/>
          <p:nvPr/>
        </p:nvSpPr>
        <p:spPr>
          <a:xfrm>
            <a:off x="5340389" y="5564387"/>
            <a:ext cx="1210588" cy="215444"/>
          </a:xfrm>
          <a:prstGeom prst="rect">
            <a:avLst/>
          </a:prstGeom>
          <a:noFill/>
        </p:spPr>
        <p:txBody>
          <a:bodyPr wrap="none" rtlCol="0">
            <a:spAutoFit/>
          </a:bodyPr>
          <a:lstStyle/>
          <a:p>
            <a:pPr defTabSz="457200" fontAlgn="auto">
              <a:spcBef>
                <a:spcPts val="0"/>
              </a:spcBef>
              <a:spcAft>
                <a:spcPts val="0"/>
              </a:spcAft>
            </a:pPr>
            <a:r>
              <a:rPr lang="es-ES" sz="800" i="1" dirty="0">
                <a:solidFill>
                  <a:prstClr val="black"/>
                </a:solidFill>
                <a:latin typeface="Calibri" panose="020F0502020204030204"/>
                <a:cs typeface="+mn-cs"/>
              </a:rPr>
              <a:t>No response/</a:t>
            </a:r>
            <a:r>
              <a:rPr lang="es-ES" sz="800" i="1" dirty="0" err="1">
                <a:solidFill>
                  <a:prstClr val="black"/>
                </a:solidFill>
                <a:latin typeface="Calibri" panose="020F0502020204030204"/>
                <a:cs typeface="+mn-cs"/>
              </a:rPr>
              <a:t>intolerance</a:t>
            </a:r>
            <a:endParaRPr lang="es-ES" sz="800" i="1" dirty="0">
              <a:solidFill>
                <a:prstClr val="black"/>
              </a:solidFill>
              <a:latin typeface="Calibri" panose="020F0502020204030204"/>
              <a:cs typeface="+mn-cs"/>
            </a:endParaRPr>
          </a:p>
        </p:txBody>
      </p:sp>
      <p:sp>
        <p:nvSpPr>
          <p:cNvPr id="127" name="CuadroTexto 126">
            <a:extLst>
              <a:ext uri="{FF2B5EF4-FFF2-40B4-BE49-F238E27FC236}">
                <a16:creationId xmlns:a16="http://schemas.microsoft.com/office/drawing/2014/main" id="{4890182C-893D-4EE2-A4DB-F0DDF7B25667}"/>
              </a:ext>
            </a:extLst>
          </p:cNvPr>
          <p:cNvSpPr txBox="1"/>
          <p:nvPr/>
        </p:nvSpPr>
        <p:spPr>
          <a:xfrm>
            <a:off x="4061112" y="50693"/>
            <a:ext cx="2096215" cy="400110"/>
          </a:xfrm>
          <a:prstGeom prst="rect">
            <a:avLst/>
          </a:prstGeom>
          <a:solidFill>
            <a:schemeClr val="bg1"/>
          </a:solidFill>
          <a:ln>
            <a:solidFill>
              <a:srgbClr val="0070C0"/>
            </a:solidFill>
          </a:ln>
        </p:spPr>
        <p:txBody>
          <a:bodyPr wrap="none" rtlCol="0">
            <a:spAutoFit/>
          </a:bodyPr>
          <a:lstStyle/>
          <a:p>
            <a:r>
              <a:rPr lang="es-ES" sz="2000" b="1" dirty="0">
                <a:solidFill>
                  <a:schemeClr val="bg2">
                    <a:lumMod val="50000"/>
                  </a:schemeClr>
                </a:solidFill>
                <a:latin typeface="Calibri" panose="020F0502020204030204" pitchFamily="34" charset="0"/>
                <a:cs typeface="Calibri" panose="020F0502020204030204" pitchFamily="34" charset="0"/>
              </a:rPr>
              <a:t>OCULAR DRYNESS</a:t>
            </a:r>
          </a:p>
        </p:txBody>
      </p:sp>
      <p:sp>
        <p:nvSpPr>
          <p:cNvPr id="62" name="CuadroTexto 61">
            <a:extLst>
              <a:ext uri="{FF2B5EF4-FFF2-40B4-BE49-F238E27FC236}">
                <a16:creationId xmlns:a16="http://schemas.microsoft.com/office/drawing/2014/main" id="{6313EB2D-1F7D-4641-87A6-1300C8E3CB76}"/>
              </a:ext>
            </a:extLst>
          </p:cNvPr>
          <p:cNvSpPr txBox="1"/>
          <p:nvPr/>
        </p:nvSpPr>
        <p:spPr>
          <a:xfrm>
            <a:off x="1478374" y="733217"/>
            <a:ext cx="1008096" cy="461665"/>
          </a:xfrm>
          <a:prstGeom prst="rect">
            <a:avLst/>
          </a:prstGeom>
          <a:solidFill>
            <a:schemeClr val="tx1"/>
          </a:solidFill>
        </p:spPr>
        <p:txBody>
          <a:bodyPr wrap="none" rtlCol="0">
            <a:spAutoFit/>
          </a:bodyPr>
          <a:lstStyle/>
          <a:p>
            <a:r>
              <a:rPr lang="es-ES" dirty="0">
                <a:solidFill>
                  <a:schemeClr val="bg1"/>
                </a:solidFill>
                <a:latin typeface="Calibri" panose="020F0502020204030204" pitchFamily="34" charset="0"/>
                <a:cs typeface="Calibri" panose="020F0502020204030204" pitchFamily="34" charset="0"/>
              </a:rPr>
              <a:t>STEP 1</a:t>
            </a:r>
          </a:p>
        </p:txBody>
      </p:sp>
      <p:sp>
        <p:nvSpPr>
          <p:cNvPr id="64" name="CuadroTexto 63">
            <a:extLst>
              <a:ext uri="{FF2B5EF4-FFF2-40B4-BE49-F238E27FC236}">
                <a16:creationId xmlns:a16="http://schemas.microsoft.com/office/drawing/2014/main" id="{18B16172-10C6-419D-B573-0F3D3D8D3BF5}"/>
              </a:ext>
            </a:extLst>
          </p:cNvPr>
          <p:cNvSpPr txBox="1"/>
          <p:nvPr/>
        </p:nvSpPr>
        <p:spPr>
          <a:xfrm>
            <a:off x="1482811" y="4214462"/>
            <a:ext cx="1008096" cy="461665"/>
          </a:xfrm>
          <a:prstGeom prst="rect">
            <a:avLst/>
          </a:prstGeom>
          <a:solidFill>
            <a:schemeClr val="tx1"/>
          </a:solidFill>
        </p:spPr>
        <p:txBody>
          <a:bodyPr wrap="none" rtlCol="0">
            <a:spAutoFit/>
          </a:bodyPr>
          <a:lstStyle/>
          <a:p>
            <a:r>
              <a:rPr lang="es-ES" dirty="0">
                <a:solidFill>
                  <a:schemeClr val="bg1"/>
                </a:solidFill>
                <a:latin typeface="Calibri" panose="020F0502020204030204" pitchFamily="34" charset="0"/>
                <a:cs typeface="Calibri" panose="020F0502020204030204" pitchFamily="34" charset="0"/>
              </a:rPr>
              <a:t>STEP 2</a:t>
            </a:r>
          </a:p>
        </p:txBody>
      </p:sp>
      <p:cxnSp>
        <p:nvCxnSpPr>
          <p:cNvPr id="76" name="Conector recto de flecha 75">
            <a:extLst>
              <a:ext uri="{FF2B5EF4-FFF2-40B4-BE49-F238E27FC236}">
                <a16:creationId xmlns:a16="http://schemas.microsoft.com/office/drawing/2014/main" id="{2556D8A9-EE7D-4978-99DD-E47C4079E8AD}"/>
              </a:ext>
            </a:extLst>
          </p:cNvPr>
          <p:cNvCxnSpPr>
            <a:cxnSpLocks/>
          </p:cNvCxnSpPr>
          <p:nvPr/>
        </p:nvCxnSpPr>
        <p:spPr>
          <a:xfrm flipH="1">
            <a:off x="6494207" y="6133847"/>
            <a:ext cx="4832" cy="264843"/>
          </a:xfrm>
          <a:prstGeom prst="straightConnector1">
            <a:avLst/>
          </a:prstGeom>
          <a:ln>
            <a:solidFill>
              <a:srgbClr val="1D8684"/>
            </a:solidFill>
            <a:tailEnd type="triangle"/>
          </a:ln>
        </p:spPr>
        <p:style>
          <a:lnRef idx="1">
            <a:schemeClr val="accent1"/>
          </a:lnRef>
          <a:fillRef idx="0">
            <a:schemeClr val="accent1"/>
          </a:fillRef>
          <a:effectRef idx="0">
            <a:schemeClr val="accent1"/>
          </a:effectRef>
          <a:fontRef idx="minor">
            <a:schemeClr val="tx1"/>
          </a:fontRef>
        </p:style>
      </p:cxnSp>
      <p:sp>
        <p:nvSpPr>
          <p:cNvPr id="79" name="Rectángulo 78">
            <a:extLst>
              <a:ext uri="{FF2B5EF4-FFF2-40B4-BE49-F238E27FC236}">
                <a16:creationId xmlns:a16="http://schemas.microsoft.com/office/drawing/2014/main" id="{05FC0DC9-644D-4AEC-984A-E9901F093545}"/>
              </a:ext>
            </a:extLst>
          </p:cNvPr>
          <p:cNvSpPr/>
          <p:nvPr/>
        </p:nvSpPr>
        <p:spPr>
          <a:xfrm>
            <a:off x="5977491" y="6408973"/>
            <a:ext cx="1232489" cy="338554"/>
          </a:xfrm>
          <a:prstGeom prst="rect">
            <a:avLst/>
          </a:prstGeom>
          <a:solidFill>
            <a:srgbClr val="70AD47">
              <a:lumMod val="60000"/>
              <a:lumOff val="40000"/>
            </a:srgbClr>
          </a:solidFill>
          <a:ln w="15875" cap="flat" cmpd="sng" algn="ctr">
            <a:solidFill>
              <a:schemeClr val="tx1"/>
            </a:solidFill>
            <a:prstDash val="solid"/>
          </a:ln>
          <a:effectLst/>
        </p:spPr>
        <p:txBody>
          <a:bodyPr rtlCol="0" anchor="ctr"/>
          <a:lstStyle/>
          <a:p>
            <a:pPr marL="0" marR="0" lvl="0" indent="0" algn="ctr" defTabSz="696773" eaLnBrk="1" fontAlgn="auto" latinLnBrk="0" hangingPunct="1">
              <a:lnSpc>
                <a:spcPct val="100000"/>
              </a:lnSpc>
              <a:spcBef>
                <a:spcPts val="0"/>
              </a:spcBef>
              <a:spcAft>
                <a:spcPts val="0"/>
              </a:spcAft>
              <a:buClrTx/>
              <a:buSzTx/>
              <a:buFontTx/>
              <a:buNone/>
              <a:tabLst/>
              <a:defRPr/>
            </a:pPr>
            <a:endParaRPr kumimoji="0" lang="es-ES" sz="1829" b="0" i="0" u="none" strike="noStrike" kern="0" cap="none" spc="0" normalizeH="0" baseline="0" noProof="0" dirty="0">
              <a:ln>
                <a:noFill/>
              </a:ln>
              <a:solidFill>
                <a:prstClr val="white"/>
              </a:solidFill>
              <a:effectLst/>
              <a:uLnTx/>
              <a:uFillTx/>
              <a:latin typeface="Trebuchet MS"/>
              <a:cs typeface="+mn-cs"/>
            </a:endParaRPr>
          </a:p>
        </p:txBody>
      </p:sp>
      <p:sp>
        <p:nvSpPr>
          <p:cNvPr id="81" name="CuadroTexto 80">
            <a:extLst>
              <a:ext uri="{FF2B5EF4-FFF2-40B4-BE49-F238E27FC236}">
                <a16:creationId xmlns:a16="http://schemas.microsoft.com/office/drawing/2014/main" id="{EF009DF3-687B-4A39-8B67-4BCAAB080D6D}"/>
              </a:ext>
            </a:extLst>
          </p:cNvPr>
          <p:cNvSpPr txBox="1"/>
          <p:nvPr/>
        </p:nvSpPr>
        <p:spPr>
          <a:xfrm>
            <a:off x="5305345" y="6112585"/>
            <a:ext cx="1210588" cy="215444"/>
          </a:xfrm>
          <a:prstGeom prst="rect">
            <a:avLst/>
          </a:prstGeom>
          <a:noFill/>
        </p:spPr>
        <p:txBody>
          <a:bodyPr wrap="none" rtlCol="0">
            <a:spAutoFit/>
          </a:bodyPr>
          <a:lstStyle/>
          <a:p>
            <a:pPr defTabSz="457200" fontAlgn="auto">
              <a:spcBef>
                <a:spcPts val="0"/>
              </a:spcBef>
              <a:spcAft>
                <a:spcPts val="0"/>
              </a:spcAft>
            </a:pPr>
            <a:r>
              <a:rPr lang="es-ES" sz="800" i="1" dirty="0">
                <a:solidFill>
                  <a:prstClr val="black"/>
                </a:solidFill>
                <a:latin typeface="Calibri" panose="020F0502020204030204"/>
                <a:cs typeface="+mn-cs"/>
              </a:rPr>
              <a:t>No response/</a:t>
            </a:r>
            <a:r>
              <a:rPr lang="es-ES" sz="800" i="1" dirty="0" err="1">
                <a:solidFill>
                  <a:prstClr val="black"/>
                </a:solidFill>
                <a:latin typeface="Calibri" panose="020F0502020204030204"/>
                <a:cs typeface="+mn-cs"/>
              </a:rPr>
              <a:t>intolerance</a:t>
            </a:r>
            <a:endParaRPr lang="es-ES" sz="800" i="1" dirty="0">
              <a:solidFill>
                <a:prstClr val="black"/>
              </a:solidFill>
              <a:latin typeface="Calibri" panose="020F0502020204030204"/>
              <a:cs typeface="+mn-cs"/>
            </a:endParaRPr>
          </a:p>
        </p:txBody>
      </p:sp>
      <p:sp>
        <p:nvSpPr>
          <p:cNvPr id="7" name="CuadroTexto 6">
            <a:extLst>
              <a:ext uri="{FF2B5EF4-FFF2-40B4-BE49-F238E27FC236}">
                <a16:creationId xmlns:a16="http://schemas.microsoft.com/office/drawing/2014/main" id="{60CA397E-4549-4370-9F73-5ECB0B882B44}"/>
              </a:ext>
            </a:extLst>
          </p:cNvPr>
          <p:cNvSpPr txBox="1"/>
          <p:nvPr/>
        </p:nvSpPr>
        <p:spPr>
          <a:xfrm>
            <a:off x="4087390" y="2362921"/>
            <a:ext cx="457176" cy="256224"/>
          </a:xfrm>
          <a:prstGeom prst="rect">
            <a:avLst/>
          </a:prstGeom>
          <a:solidFill>
            <a:sysClr val="window" lastClr="FFFFFF"/>
          </a:solidFill>
          <a:ln w="12700" cap="flat" cmpd="sng" algn="ctr">
            <a:solidFill>
              <a:srgbClr val="FFC000"/>
            </a:solidFill>
            <a:prstDash val="solid"/>
            <a:miter lim="800000"/>
          </a:ln>
          <a:effectLst/>
        </p:spPr>
        <p:txBody>
          <a:bodyPr wrap="non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s-ES" sz="1065" b="0" i="0" u="sng" strike="noStrike" kern="0" cap="none" spc="0" normalizeH="0" baseline="0" noProof="0" dirty="0">
                <a:ln>
                  <a:noFill/>
                </a:ln>
                <a:solidFill>
                  <a:schemeClr val="accent5">
                    <a:lumMod val="50000"/>
                  </a:schemeClr>
                </a:solidFill>
                <a:effectLst/>
                <a:uLnTx/>
                <a:uFillTx/>
                <a:latin typeface="Calibri" panose="020F0502020204030204"/>
                <a:ea typeface="+mn-ea"/>
                <a:cs typeface="+mn-cs"/>
              </a:rPr>
              <a:t>&gt;</a:t>
            </a:r>
            <a:r>
              <a:rPr kumimoji="0" lang="es-ES" sz="1065" b="0" i="0" u="none" strike="noStrike" kern="0" cap="none" spc="0" normalizeH="0" baseline="0" noProof="0" dirty="0">
                <a:ln>
                  <a:noFill/>
                </a:ln>
                <a:solidFill>
                  <a:schemeClr val="accent5">
                    <a:lumMod val="50000"/>
                  </a:schemeClr>
                </a:solidFill>
                <a:effectLst/>
                <a:uLnTx/>
                <a:uFillTx/>
                <a:latin typeface="Calibri" panose="020F0502020204030204"/>
                <a:ea typeface="+mn-ea"/>
                <a:cs typeface="+mn-cs"/>
              </a:rPr>
              <a:t>33*</a:t>
            </a:r>
          </a:p>
        </p:txBody>
      </p:sp>
      <p:sp>
        <p:nvSpPr>
          <p:cNvPr id="70" name="CuadroTexto 69">
            <a:extLst>
              <a:ext uri="{FF2B5EF4-FFF2-40B4-BE49-F238E27FC236}">
                <a16:creationId xmlns:a16="http://schemas.microsoft.com/office/drawing/2014/main" id="{E8189AB1-D460-4545-9865-A9FE7803D8E2}"/>
              </a:ext>
            </a:extLst>
          </p:cNvPr>
          <p:cNvSpPr txBox="1"/>
          <p:nvPr/>
        </p:nvSpPr>
        <p:spPr>
          <a:xfrm>
            <a:off x="107504" y="82891"/>
            <a:ext cx="936667" cy="369332"/>
          </a:xfrm>
          <a:prstGeom prst="rect">
            <a:avLst/>
          </a:prstGeom>
        </p:spPr>
        <p:style>
          <a:lnRef idx="0">
            <a:schemeClr val="dk1"/>
          </a:lnRef>
          <a:fillRef idx="3">
            <a:schemeClr val="dk1"/>
          </a:fillRef>
          <a:effectRef idx="3">
            <a:schemeClr val="dk1"/>
          </a:effectRef>
          <a:fontRef idx="minor">
            <a:schemeClr val="lt1"/>
          </a:fontRef>
        </p:style>
        <p:txBody>
          <a:bodyPr wrap="none" rtlCol="0">
            <a:spAutoFit/>
          </a:bodyPr>
          <a:lstStyle/>
          <a:p>
            <a:r>
              <a:rPr lang="es-ES" sz="1800" dirty="0">
                <a:latin typeface="Calibri" panose="020F0502020204030204" pitchFamily="34" charset="0"/>
                <a:cs typeface="Calibri" panose="020F0502020204030204" pitchFamily="34" charset="0"/>
              </a:rPr>
              <a:t>Figure 2</a:t>
            </a:r>
          </a:p>
        </p:txBody>
      </p:sp>
      <p:sp>
        <p:nvSpPr>
          <p:cNvPr id="72" name="CuadroTexto 71">
            <a:extLst>
              <a:ext uri="{FF2B5EF4-FFF2-40B4-BE49-F238E27FC236}">
                <a16:creationId xmlns:a16="http://schemas.microsoft.com/office/drawing/2014/main" id="{82BD9620-029F-7A47-A579-26F221D0054D}"/>
              </a:ext>
            </a:extLst>
          </p:cNvPr>
          <p:cNvSpPr txBox="1"/>
          <p:nvPr/>
        </p:nvSpPr>
        <p:spPr>
          <a:xfrm>
            <a:off x="6016606" y="5885965"/>
            <a:ext cx="984565" cy="233013"/>
          </a:xfrm>
          <a:prstGeom prst="rect">
            <a:avLst/>
          </a:prstGeom>
          <a:noFill/>
        </p:spPr>
        <p:txBody>
          <a:bodyPr wrap="none" rtlCol="0">
            <a:spAutoFit/>
          </a:bodyPr>
          <a:lstStyle/>
          <a:p>
            <a:pPr defTabSz="457200" fontAlgn="auto">
              <a:spcBef>
                <a:spcPts val="0"/>
              </a:spcBef>
              <a:spcAft>
                <a:spcPts val="0"/>
              </a:spcAft>
            </a:pPr>
            <a:r>
              <a:rPr lang="es-ES" sz="914" dirty="0" err="1">
                <a:solidFill>
                  <a:prstClr val="black"/>
                </a:solidFill>
                <a:latin typeface="Calibri" panose="020F0502020204030204"/>
                <a:cs typeface="+mn-cs"/>
              </a:rPr>
              <a:t>Serum</a:t>
            </a:r>
            <a:r>
              <a:rPr lang="es-ES" sz="914" dirty="0">
                <a:solidFill>
                  <a:prstClr val="black"/>
                </a:solidFill>
                <a:latin typeface="Calibri" panose="020F0502020204030204"/>
                <a:cs typeface="+mn-cs"/>
              </a:rPr>
              <a:t> </a:t>
            </a:r>
            <a:r>
              <a:rPr lang="es-ES" sz="914" dirty="0" err="1">
                <a:solidFill>
                  <a:prstClr val="black"/>
                </a:solidFill>
                <a:latin typeface="Calibri" panose="020F0502020204030204"/>
                <a:cs typeface="+mn-cs"/>
              </a:rPr>
              <a:t>eye</a:t>
            </a:r>
            <a:r>
              <a:rPr lang="es-ES" sz="914" dirty="0">
                <a:solidFill>
                  <a:prstClr val="black"/>
                </a:solidFill>
                <a:latin typeface="Calibri" panose="020F0502020204030204"/>
                <a:cs typeface="+mn-cs"/>
              </a:rPr>
              <a:t> </a:t>
            </a:r>
            <a:r>
              <a:rPr lang="es-ES" sz="914" dirty="0" err="1">
                <a:solidFill>
                  <a:prstClr val="black"/>
                </a:solidFill>
                <a:latin typeface="Calibri" panose="020F0502020204030204"/>
                <a:cs typeface="+mn-cs"/>
              </a:rPr>
              <a:t>drops</a:t>
            </a:r>
            <a:endParaRPr lang="es-ES" sz="914" dirty="0">
              <a:solidFill>
                <a:prstClr val="black"/>
              </a:solidFill>
              <a:latin typeface="Calibri" panose="020F0502020204030204"/>
              <a:cs typeface="+mn-cs"/>
            </a:endParaRPr>
          </a:p>
        </p:txBody>
      </p:sp>
      <p:sp>
        <p:nvSpPr>
          <p:cNvPr id="74" name="CuadroTexto 73">
            <a:extLst>
              <a:ext uri="{FF2B5EF4-FFF2-40B4-BE49-F238E27FC236}">
                <a16:creationId xmlns:a16="http://schemas.microsoft.com/office/drawing/2014/main" id="{72C60781-070D-5A47-B8F5-751F74969598}"/>
              </a:ext>
            </a:extLst>
          </p:cNvPr>
          <p:cNvSpPr txBox="1"/>
          <p:nvPr/>
        </p:nvSpPr>
        <p:spPr>
          <a:xfrm>
            <a:off x="5910639" y="6380460"/>
            <a:ext cx="1343638" cy="373692"/>
          </a:xfrm>
          <a:prstGeom prst="rect">
            <a:avLst/>
          </a:prstGeom>
          <a:noFill/>
        </p:spPr>
        <p:txBody>
          <a:bodyPr wrap="none" rtlCol="0">
            <a:spAutoFit/>
          </a:bodyPr>
          <a:lstStyle/>
          <a:p>
            <a:pPr defTabSz="457200" fontAlgn="auto">
              <a:spcBef>
                <a:spcPts val="0"/>
              </a:spcBef>
              <a:spcAft>
                <a:spcPts val="0"/>
              </a:spcAft>
            </a:pPr>
            <a:r>
              <a:rPr lang="es-ES" sz="914" dirty="0">
                <a:solidFill>
                  <a:prstClr val="black"/>
                </a:solidFill>
                <a:latin typeface="Calibri" panose="020F0502020204030204"/>
                <a:cs typeface="+mn-cs"/>
              </a:rPr>
              <a:t>Oral </a:t>
            </a:r>
            <a:r>
              <a:rPr lang="es-ES" sz="914" dirty="0" err="1">
                <a:solidFill>
                  <a:prstClr val="black"/>
                </a:solidFill>
                <a:latin typeface="Calibri" panose="020F0502020204030204"/>
                <a:cs typeface="+mn-cs"/>
              </a:rPr>
              <a:t>muscarinic</a:t>
            </a:r>
            <a:r>
              <a:rPr lang="es-ES" sz="914" dirty="0">
                <a:solidFill>
                  <a:prstClr val="black"/>
                </a:solidFill>
                <a:latin typeface="Calibri" panose="020F0502020204030204"/>
                <a:cs typeface="+mn-cs"/>
              </a:rPr>
              <a:t> </a:t>
            </a:r>
            <a:r>
              <a:rPr lang="es-ES" sz="914" dirty="0" err="1">
                <a:solidFill>
                  <a:prstClr val="black"/>
                </a:solidFill>
                <a:latin typeface="Calibri" panose="020F0502020204030204"/>
                <a:cs typeface="+mn-cs"/>
              </a:rPr>
              <a:t>agonists</a:t>
            </a:r>
            <a:endParaRPr lang="es-ES" sz="914" dirty="0">
              <a:solidFill>
                <a:prstClr val="black"/>
              </a:solidFill>
              <a:latin typeface="Calibri" panose="020F0502020204030204"/>
              <a:cs typeface="+mn-cs"/>
            </a:endParaRPr>
          </a:p>
          <a:p>
            <a:pPr defTabSz="457200" fontAlgn="auto">
              <a:spcBef>
                <a:spcPts val="0"/>
              </a:spcBef>
              <a:spcAft>
                <a:spcPts val="0"/>
              </a:spcAft>
            </a:pPr>
            <a:r>
              <a:rPr lang="es-ES" sz="914" dirty="0">
                <a:solidFill>
                  <a:prstClr val="black"/>
                </a:solidFill>
                <a:latin typeface="Calibri" panose="020F0502020204030204"/>
                <a:cs typeface="+mn-cs"/>
              </a:rPr>
              <a:t>Plug </a:t>
            </a:r>
            <a:r>
              <a:rPr lang="es-ES" sz="914" dirty="0" err="1">
                <a:solidFill>
                  <a:prstClr val="black"/>
                </a:solidFill>
                <a:latin typeface="Calibri" panose="020F0502020204030204"/>
                <a:cs typeface="+mn-cs"/>
              </a:rPr>
              <a:t>insertion</a:t>
            </a:r>
            <a:endParaRPr lang="es-ES" sz="914" dirty="0">
              <a:solidFill>
                <a:prstClr val="black"/>
              </a:solidFill>
              <a:latin typeface="Calibri" panose="020F0502020204030204"/>
              <a:cs typeface="+mn-cs"/>
            </a:endParaRPr>
          </a:p>
        </p:txBody>
      </p:sp>
      <p:sp>
        <p:nvSpPr>
          <p:cNvPr id="75" name="Flecha: hacia abajo 19">
            <a:extLst>
              <a:ext uri="{FF2B5EF4-FFF2-40B4-BE49-F238E27FC236}">
                <a16:creationId xmlns:a16="http://schemas.microsoft.com/office/drawing/2014/main" id="{0292CFCF-D5E4-0940-B420-911B2EDDD9B3}"/>
              </a:ext>
            </a:extLst>
          </p:cNvPr>
          <p:cNvSpPr/>
          <p:nvPr/>
        </p:nvSpPr>
        <p:spPr>
          <a:xfrm>
            <a:off x="6297660" y="1548051"/>
            <a:ext cx="145376" cy="230124"/>
          </a:xfrm>
          <a:prstGeom prst="downArrow">
            <a:avLst/>
          </a:prstGeom>
          <a:solidFill>
            <a:srgbClr val="FF9300"/>
          </a:solidFill>
          <a:ln w="12700" cap="flat" cmpd="sng" algn="ctr">
            <a:solidFill>
              <a:schemeClr val="accent5">
                <a:lumMod val="75000"/>
              </a:scheme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s-ES" sz="1065" b="0" i="0" u="none" strike="noStrike" kern="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6841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ángulo 9">
            <a:extLst>
              <a:ext uri="{FF2B5EF4-FFF2-40B4-BE49-F238E27FC236}">
                <a16:creationId xmlns:a16="http://schemas.microsoft.com/office/drawing/2014/main" id="{D9B4B4F1-00CE-EC43-BA8D-6BDB0F13AB50}"/>
              </a:ext>
            </a:extLst>
          </p:cNvPr>
          <p:cNvSpPr/>
          <p:nvPr/>
        </p:nvSpPr>
        <p:spPr bwMode="auto">
          <a:xfrm>
            <a:off x="404913" y="1725957"/>
            <a:ext cx="8334171" cy="1303490"/>
          </a:xfrm>
          <a:prstGeom prst="rect">
            <a:avLst/>
          </a:prstGeom>
          <a:solidFill>
            <a:srgbClr val="002060"/>
          </a:solidFill>
          <a:ln>
            <a:noFill/>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12</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19/11/2019</a:t>
            </a:fld>
            <a:endParaRPr lang="en-US" dirty="0"/>
          </a:p>
        </p:txBody>
      </p:sp>
      <p:sp>
        <p:nvSpPr>
          <p:cNvPr id="8" name="Marcador de contenido 3"/>
          <p:cNvSpPr>
            <a:spLocks noGrp="1"/>
          </p:cNvSpPr>
          <p:nvPr>
            <p:ph idx="1"/>
          </p:nvPr>
        </p:nvSpPr>
        <p:spPr>
          <a:xfrm>
            <a:off x="404913" y="1725957"/>
            <a:ext cx="8334171" cy="4332937"/>
          </a:xfrm>
          <a:ln>
            <a:solidFill>
              <a:schemeClr val="accent1"/>
            </a:solidFill>
          </a:ln>
        </p:spPr>
        <p:txBody>
          <a:bodyPr/>
          <a:lstStyle/>
          <a:p>
            <a:pPr marL="0" indent="0" algn="just">
              <a:buNone/>
            </a:pPr>
            <a:r>
              <a:rPr lang="en-US" sz="2400" b="1" dirty="0">
                <a:solidFill>
                  <a:schemeClr val="bg1"/>
                </a:solidFill>
              </a:rPr>
              <a:t>5. Concomitant diseases should be evaluated in patients presenting with fatigue/pain, whose severity should be scored using specific tools</a:t>
            </a:r>
            <a:r>
              <a:rPr lang="en-US" sz="1800" b="1" dirty="0">
                <a:solidFill>
                  <a:schemeClr val="bg1"/>
                </a:solidFill>
              </a:rPr>
              <a:t> </a:t>
            </a:r>
          </a:p>
          <a:p>
            <a:pPr marL="0" indent="0" algn="just">
              <a:buNone/>
            </a:pPr>
            <a:endParaRPr lang="en-US" sz="1600" b="1" dirty="0">
              <a:solidFill>
                <a:srgbClr val="FF0000"/>
              </a:solidFill>
            </a:endParaRPr>
          </a:p>
          <a:p>
            <a:pPr algn="just"/>
            <a:r>
              <a:rPr lang="en-US" sz="1600" dirty="0"/>
              <a:t>Since the association of somatic syndromes (chronic fatigue syndrome and fibromyalgia) could heavily influence both the patient and physician global health status evaluation, we recommend searching for these syndromes using standardized EULAR recommendations.</a:t>
            </a:r>
          </a:p>
          <a:p>
            <a:pPr algn="just"/>
            <a:r>
              <a:rPr lang="en-US" sz="1600" dirty="0"/>
              <a:t>We recommend to measure the  severity of pain and fatigue using specific scales such as the corresponding ESSPRI domains, the Profile of Fatigue (for measuring fatigue) and the Brief Pain Inventory (for measuring pain)</a:t>
            </a:r>
            <a:endParaRPr lang="en-US" sz="1600" b="1" dirty="0">
              <a:solidFill>
                <a:srgbClr val="FF0000"/>
              </a:solidFill>
            </a:endParaRPr>
          </a:p>
          <a:p>
            <a:pPr marL="0" indent="0" algn="r">
              <a:buNone/>
            </a:pPr>
            <a:r>
              <a:rPr lang="en-US" sz="1600" i="1" dirty="0" err="1">
                <a:solidFill>
                  <a:srgbClr val="000000"/>
                </a:solidFill>
              </a:rPr>
              <a:t>LoE</a:t>
            </a:r>
            <a:r>
              <a:rPr lang="en-US" sz="1600" i="1" dirty="0">
                <a:solidFill>
                  <a:srgbClr val="000000"/>
                </a:solidFill>
              </a:rPr>
              <a:t> 5, </a:t>
            </a:r>
            <a:r>
              <a:rPr lang="en-US" sz="1600" i="1" dirty="0" err="1">
                <a:solidFill>
                  <a:srgbClr val="000000"/>
                </a:solidFill>
              </a:rPr>
              <a:t>LoA</a:t>
            </a:r>
            <a:r>
              <a:rPr lang="en-US" sz="1600" i="1" dirty="0">
                <a:solidFill>
                  <a:srgbClr val="000000"/>
                </a:solidFill>
              </a:rPr>
              <a:t> 9.0</a:t>
            </a:r>
          </a:p>
          <a:p>
            <a:pPr marL="0" indent="0" algn="just">
              <a:buNone/>
            </a:pPr>
            <a:endParaRPr lang="en-GB" sz="1600" dirty="0"/>
          </a:p>
        </p:txBody>
      </p:sp>
      <p:sp>
        <p:nvSpPr>
          <p:cNvPr id="9" name="Título 4">
            <a:extLst>
              <a:ext uri="{FF2B5EF4-FFF2-40B4-BE49-F238E27FC236}">
                <a16:creationId xmlns:a16="http://schemas.microsoft.com/office/drawing/2014/main" id="{E90F8EB4-94DC-BB4D-A331-8D5E34439F79}"/>
              </a:ext>
            </a:extLst>
          </p:cNvPr>
          <p:cNvSpPr txBox="1">
            <a:spLocks/>
          </p:cNvSpPr>
          <p:nvPr/>
        </p:nvSpPr>
        <p:spPr>
          <a:xfrm>
            <a:off x="321962" y="324649"/>
            <a:ext cx="8334172" cy="634545"/>
          </a:xfrm>
          <a:prstGeom prst="rect">
            <a:avLst/>
          </a:prstGeom>
        </p:spPr>
        <p:txBody>
          <a:bodyPr/>
          <a:lstStyle>
            <a:lvl1pPr algn="l" rtl="0" eaLnBrk="1" fontAlgn="base" hangingPunct="1">
              <a:spcBef>
                <a:spcPct val="0"/>
              </a:spcBef>
              <a:spcAft>
                <a:spcPct val="0"/>
              </a:spcAft>
              <a:defRPr sz="2800" b="0" i="0">
                <a:solidFill>
                  <a:srgbClr val="0056B9"/>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a:lstStyle>
          <a:p>
            <a:r>
              <a:rPr lang="en-GB" kern="0"/>
              <a:t>Individual Recommendations</a:t>
            </a:r>
            <a:endParaRPr lang="en-GB" kern="0" dirty="0"/>
          </a:p>
        </p:txBody>
      </p:sp>
    </p:spTree>
    <p:extLst>
      <p:ext uri="{BB962C8B-B14F-4D97-AF65-F5344CB8AC3E}">
        <p14:creationId xmlns:p14="http://schemas.microsoft.com/office/powerpoint/2010/main" val="4114242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2A80AA12-8910-8C42-88D3-3CEAFC913C80}"/>
              </a:ext>
            </a:extLst>
          </p:cNvPr>
          <p:cNvSpPr/>
          <p:nvPr/>
        </p:nvSpPr>
        <p:spPr bwMode="auto">
          <a:xfrm>
            <a:off x="404913" y="1518699"/>
            <a:ext cx="8334173" cy="1343771"/>
          </a:xfrm>
          <a:prstGeom prst="rect">
            <a:avLst/>
          </a:prstGeom>
          <a:solidFill>
            <a:srgbClr val="002060"/>
          </a:solidFill>
          <a:ln>
            <a:noFill/>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13</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19/11/2019</a:t>
            </a:fld>
            <a:endParaRPr lang="en-US" dirty="0"/>
          </a:p>
        </p:txBody>
      </p:sp>
      <p:sp>
        <p:nvSpPr>
          <p:cNvPr id="8" name="Marcador de contenido 3"/>
          <p:cNvSpPr>
            <a:spLocks noGrp="1"/>
          </p:cNvSpPr>
          <p:nvPr>
            <p:ph idx="1"/>
          </p:nvPr>
        </p:nvSpPr>
        <p:spPr>
          <a:xfrm>
            <a:off x="404914" y="1518699"/>
            <a:ext cx="8334171" cy="4850296"/>
          </a:xfrm>
          <a:ln>
            <a:solidFill>
              <a:srgbClr val="002060"/>
            </a:solidFill>
          </a:ln>
        </p:spPr>
        <p:txBody>
          <a:bodyPr/>
          <a:lstStyle/>
          <a:p>
            <a:pPr marL="0" indent="0" algn="just">
              <a:buNone/>
            </a:pPr>
            <a:r>
              <a:rPr lang="en-US" sz="2400" b="1" dirty="0">
                <a:solidFill>
                  <a:schemeClr val="bg1"/>
                </a:solidFill>
              </a:rPr>
              <a:t>6. Consider analgesics or other pain-modifying agents for musculoskeletal pain, taking into account the balance between potential benefits and side-effects</a:t>
            </a:r>
          </a:p>
          <a:p>
            <a:pPr marL="0" indent="0" algn="just">
              <a:buNone/>
            </a:pPr>
            <a:endParaRPr lang="en-US" sz="1000" b="1" dirty="0">
              <a:solidFill>
                <a:srgbClr val="FF0000"/>
              </a:solidFill>
            </a:endParaRPr>
          </a:p>
          <a:p>
            <a:pPr algn="just"/>
            <a:r>
              <a:rPr lang="en-US" sz="1600" dirty="0"/>
              <a:t>In patients presenting with acute musculoskeletal pain, consider acetaminophen or NSAIDs for symptomatic relief (&lt;7-10 consecutive days and considering the side effects and underlying comorbid diseases. </a:t>
            </a:r>
          </a:p>
          <a:p>
            <a:pPr algn="just"/>
            <a:r>
              <a:rPr lang="en-US" sz="1600" dirty="0"/>
              <a:t>In patients with frequent episodes of acute musculoskeletal pain, the use of hydroxychloroquine may be proposed based on its comparable use in other SAD such as SLE. </a:t>
            </a:r>
          </a:p>
          <a:p>
            <a:pPr algn="just"/>
            <a:r>
              <a:rPr lang="en-US" sz="1600" dirty="0"/>
              <a:t>In patients with chronic, daily non-inflammatory pain, the non-pharmacological management of pain should be emphasized, following the same recommendations as those proposed for general chronic pain (physical activity and aerobic exercise. </a:t>
            </a:r>
          </a:p>
          <a:p>
            <a:pPr marL="0" indent="0" algn="r">
              <a:buNone/>
            </a:pPr>
            <a:r>
              <a:rPr lang="en-US" sz="1600" i="1" dirty="0" err="1">
                <a:solidFill>
                  <a:srgbClr val="000000"/>
                </a:solidFill>
              </a:rPr>
              <a:t>LoE</a:t>
            </a:r>
            <a:r>
              <a:rPr lang="en-US" sz="1600" i="1" dirty="0">
                <a:solidFill>
                  <a:srgbClr val="000000"/>
                </a:solidFill>
              </a:rPr>
              <a:t> 4, </a:t>
            </a:r>
            <a:r>
              <a:rPr lang="en-US" sz="1600" i="1" dirty="0" err="1">
                <a:solidFill>
                  <a:srgbClr val="000000"/>
                </a:solidFill>
              </a:rPr>
              <a:t>LoA</a:t>
            </a:r>
            <a:r>
              <a:rPr lang="en-US" sz="1600" i="1" dirty="0">
                <a:solidFill>
                  <a:srgbClr val="000000"/>
                </a:solidFill>
              </a:rPr>
              <a:t> 8.9</a:t>
            </a:r>
          </a:p>
        </p:txBody>
      </p:sp>
      <p:sp>
        <p:nvSpPr>
          <p:cNvPr id="9" name="Título 4">
            <a:extLst>
              <a:ext uri="{FF2B5EF4-FFF2-40B4-BE49-F238E27FC236}">
                <a16:creationId xmlns:a16="http://schemas.microsoft.com/office/drawing/2014/main" id="{4692D000-8BAB-7A45-89F1-E252687D4645}"/>
              </a:ext>
            </a:extLst>
          </p:cNvPr>
          <p:cNvSpPr txBox="1">
            <a:spLocks/>
          </p:cNvSpPr>
          <p:nvPr/>
        </p:nvSpPr>
        <p:spPr>
          <a:xfrm>
            <a:off x="321962" y="324649"/>
            <a:ext cx="8334172" cy="634545"/>
          </a:xfrm>
          <a:prstGeom prst="rect">
            <a:avLst/>
          </a:prstGeom>
        </p:spPr>
        <p:txBody>
          <a:bodyPr/>
          <a:lstStyle>
            <a:lvl1pPr algn="l" rtl="0" eaLnBrk="1" fontAlgn="base" hangingPunct="1">
              <a:spcBef>
                <a:spcPct val="0"/>
              </a:spcBef>
              <a:spcAft>
                <a:spcPct val="0"/>
              </a:spcAft>
              <a:defRPr sz="2800" b="0" i="0">
                <a:solidFill>
                  <a:srgbClr val="0056B9"/>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a:lstStyle>
          <a:p>
            <a:r>
              <a:rPr lang="en-GB" kern="0"/>
              <a:t>Individual Recommendations</a:t>
            </a:r>
            <a:endParaRPr lang="en-GB" kern="0" dirty="0"/>
          </a:p>
        </p:txBody>
      </p:sp>
    </p:spTree>
    <p:extLst>
      <p:ext uri="{BB962C8B-B14F-4D97-AF65-F5344CB8AC3E}">
        <p14:creationId xmlns:p14="http://schemas.microsoft.com/office/powerpoint/2010/main" val="40671336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CFEA25C0-A3BB-7846-B303-55236AD067DD}"/>
              </a:ext>
            </a:extLst>
          </p:cNvPr>
          <p:cNvSpPr/>
          <p:nvPr/>
        </p:nvSpPr>
        <p:spPr bwMode="auto">
          <a:xfrm>
            <a:off x="404914" y="1710055"/>
            <a:ext cx="8334171" cy="961584"/>
          </a:xfrm>
          <a:prstGeom prst="rect">
            <a:avLst/>
          </a:prstGeom>
          <a:solidFill>
            <a:srgbClr val="002060"/>
          </a:solidFill>
          <a:ln>
            <a:noFill/>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14</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19/11/2019</a:t>
            </a:fld>
            <a:endParaRPr lang="en-US" dirty="0"/>
          </a:p>
        </p:txBody>
      </p:sp>
      <p:sp>
        <p:nvSpPr>
          <p:cNvPr id="8" name="Marcador de contenido 3"/>
          <p:cNvSpPr>
            <a:spLocks noGrp="1"/>
          </p:cNvSpPr>
          <p:nvPr>
            <p:ph idx="1"/>
          </p:nvPr>
        </p:nvSpPr>
        <p:spPr>
          <a:xfrm>
            <a:off x="404914" y="1710054"/>
            <a:ext cx="8334171" cy="4340888"/>
          </a:xfrm>
          <a:ln>
            <a:solidFill>
              <a:srgbClr val="002060"/>
            </a:solidFill>
          </a:ln>
        </p:spPr>
        <p:txBody>
          <a:bodyPr/>
          <a:lstStyle/>
          <a:p>
            <a:pPr marL="0" indent="0" algn="just">
              <a:buNone/>
            </a:pPr>
            <a:r>
              <a:rPr lang="en-GB" sz="2400" b="1" dirty="0">
                <a:solidFill>
                  <a:schemeClr val="bg1"/>
                </a:solidFill>
              </a:rPr>
              <a:t>7. Treatment of systemic disease should be tailored to organ-specific severity using the ESSDAI definitions</a:t>
            </a:r>
          </a:p>
          <a:p>
            <a:pPr marL="0" indent="0" algn="just">
              <a:buNone/>
            </a:pPr>
            <a:endParaRPr lang="en-GB" b="1" dirty="0">
              <a:solidFill>
                <a:srgbClr val="FF0000"/>
              </a:solidFill>
            </a:endParaRPr>
          </a:p>
          <a:p>
            <a:pPr algn="just">
              <a:buFont typeface="Arial" panose="020B0604020202020204" pitchFamily="34" charset="0"/>
              <a:buChar char="•"/>
            </a:pPr>
            <a:r>
              <a:rPr lang="en-GB" sz="1600" dirty="0"/>
              <a:t>According to overarching principle C, we recommend that the use of systemic therapies should be restricted to patients with active systemic disease </a:t>
            </a:r>
          </a:p>
          <a:p>
            <a:pPr algn="just">
              <a:buFont typeface="Arial" panose="020B0604020202020204" pitchFamily="34" charset="0"/>
              <a:buChar char="•"/>
            </a:pPr>
            <a:r>
              <a:rPr lang="en-GB" sz="1600" dirty="0"/>
              <a:t>The management of systemic features must be tailored to the specific organ involved and the  severity evaluated by the ESSDAI</a:t>
            </a:r>
          </a:p>
          <a:p>
            <a:pPr algn="just">
              <a:buFont typeface="Arial" panose="020B0604020202020204" pitchFamily="34" charset="0"/>
              <a:buChar char="•"/>
            </a:pPr>
            <a:r>
              <a:rPr lang="en-GB" sz="1600" dirty="0"/>
              <a:t>As an overall rule, systemic therapies (glucocorticoids, antimalarials, immunosuppressive agents, intravenous immunoglobulins, biologics) may be considered for most patients presenting with at least moderate activity in one clinical domain, or with a global moderate disease activity score (score </a:t>
            </a:r>
            <a:r>
              <a:rPr lang="en-GB" sz="1600" u="sng" dirty="0"/>
              <a:t>&gt;</a:t>
            </a:r>
            <a:r>
              <a:rPr lang="en-GB" sz="1600" dirty="0"/>
              <a:t>5). </a:t>
            </a:r>
          </a:p>
          <a:p>
            <a:pPr marL="0" indent="0" algn="r">
              <a:buNone/>
            </a:pPr>
            <a:r>
              <a:rPr lang="en-GB" sz="1600" i="1" dirty="0" err="1">
                <a:solidFill>
                  <a:srgbClr val="000000"/>
                </a:solidFill>
              </a:rPr>
              <a:t>LoE</a:t>
            </a:r>
            <a:r>
              <a:rPr lang="en-GB" sz="1600" i="1" dirty="0">
                <a:solidFill>
                  <a:srgbClr val="000000"/>
                </a:solidFill>
              </a:rPr>
              <a:t> 4, </a:t>
            </a:r>
            <a:r>
              <a:rPr lang="en-GB" sz="1600" i="1" dirty="0" err="1">
                <a:solidFill>
                  <a:srgbClr val="000000"/>
                </a:solidFill>
              </a:rPr>
              <a:t>LoA</a:t>
            </a:r>
            <a:r>
              <a:rPr lang="en-GB" sz="1600" i="1" dirty="0">
                <a:solidFill>
                  <a:srgbClr val="000000"/>
                </a:solidFill>
              </a:rPr>
              <a:t> 9.0%</a:t>
            </a:r>
            <a:endParaRPr lang="es-ES" sz="1600" dirty="0">
              <a:solidFill>
                <a:srgbClr val="000000"/>
              </a:solidFill>
            </a:endParaRPr>
          </a:p>
          <a:p>
            <a:pPr algn="just"/>
            <a:endParaRPr lang="es-ES" sz="1600" dirty="0"/>
          </a:p>
        </p:txBody>
      </p:sp>
      <p:sp>
        <p:nvSpPr>
          <p:cNvPr id="9" name="Título 4">
            <a:extLst>
              <a:ext uri="{FF2B5EF4-FFF2-40B4-BE49-F238E27FC236}">
                <a16:creationId xmlns:a16="http://schemas.microsoft.com/office/drawing/2014/main" id="{B5E4B1B6-A4F6-0D44-B573-549DC2620F68}"/>
              </a:ext>
            </a:extLst>
          </p:cNvPr>
          <p:cNvSpPr txBox="1">
            <a:spLocks/>
          </p:cNvSpPr>
          <p:nvPr/>
        </p:nvSpPr>
        <p:spPr>
          <a:xfrm>
            <a:off x="321962" y="324649"/>
            <a:ext cx="8334172" cy="634545"/>
          </a:xfrm>
          <a:prstGeom prst="rect">
            <a:avLst/>
          </a:prstGeom>
        </p:spPr>
        <p:txBody>
          <a:bodyPr/>
          <a:lstStyle>
            <a:lvl1pPr algn="l" rtl="0" eaLnBrk="1" fontAlgn="base" hangingPunct="1">
              <a:spcBef>
                <a:spcPct val="0"/>
              </a:spcBef>
              <a:spcAft>
                <a:spcPct val="0"/>
              </a:spcAft>
              <a:defRPr sz="2800" b="0" i="0">
                <a:solidFill>
                  <a:srgbClr val="0056B9"/>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a:lstStyle>
          <a:p>
            <a:r>
              <a:rPr lang="en-GB" kern="0"/>
              <a:t>Individual Recommendations</a:t>
            </a:r>
            <a:endParaRPr lang="en-GB" kern="0" dirty="0"/>
          </a:p>
        </p:txBody>
      </p:sp>
    </p:spTree>
    <p:extLst>
      <p:ext uri="{BB962C8B-B14F-4D97-AF65-F5344CB8AC3E}">
        <p14:creationId xmlns:p14="http://schemas.microsoft.com/office/powerpoint/2010/main" val="31979119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3E940028-8E9F-0843-B942-E3C7DA8D0814}"/>
              </a:ext>
            </a:extLst>
          </p:cNvPr>
          <p:cNvSpPr/>
          <p:nvPr/>
        </p:nvSpPr>
        <p:spPr bwMode="auto">
          <a:xfrm>
            <a:off x="465935" y="1468894"/>
            <a:ext cx="8334171" cy="1231928"/>
          </a:xfrm>
          <a:prstGeom prst="rect">
            <a:avLst/>
          </a:prstGeom>
          <a:solidFill>
            <a:srgbClr val="002060"/>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15</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19/11/2019</a:t>
            </a:fld>
            <a:endParaRPr lang="en-US" dirty="0"/>
          </a:p>
        </p:txBody>
      </p:sp>
      <p:sp>
        <p:nvSpPr>
          <p:cNvPr id="8" name="Marcador de contenido 3"/>
          <p:cNvSpPr>
            <a:spLocks noGrp="1"/>
          </p:cNvSpPr>
          <p:nvPr>
            <p:ph idx="1"/>
          </p:nvPr>
        </p:nvSpPr>
        <p:spPr>
          <a:xfrm>
            <a:off x="465935" y="1468894"/>
            <a:ext cx="8334171" cy="4947808"/>
          </a:xfrm>
          <a:ln>
            <a:solidFill>
              <a:srgbClr val="002060"/>
            </a:solidFill>
          </a:ln>
        </p:spPr>
        <p:txBody>
          <a:bodyPr/>
          <a:lstStyle/>
          <a:p>
            <a:pPr marL="0" indent="0" algn="just">
              <a:buNone/>
            </a:pPr>
            <a:r>
              <a:rPr lang="en-GB" sz="2400" b="1" dirty="0">
                <a:solidFill>
                  <a:schemeClr val="bg1"/>
                </a:solidFill>
              </a:rPr>
              <a:t>8. Glucocorticoids should be used at the minimum dose and length of time necessary to control active systemic disease</a:t>
            </a:r>
            <a:endParaRPr lang="es-ES" sz="2400" dirty="0">
              <a:solidFill>
                <a:schemeClr val="bg1"/>
              </a:solidFill>
            </a:endParaRPr>
          </a:p>
          <a:p>
            <a:pPr algn="just"/>
            <a:r>
              <a:rPr lang="en-GB" sz="1600" dirty="0"/>
              <a:t>Available data come mainly from retrospective studies and case series/reports, which also highlighted the high rate of GC-related adverse events. </a:t>
            </a:r>
          </a:p>
          <a:p>
            <a:pPr algn="just"/>
            <a:r>
              <a:rPr lang="en-GB" sz="1600" dirty="0"/>
              <a:t>We recommend that GCs should be used at the minimum dose and length of time necessary to control active systemic disease, </a:t>
            </a:r>
          </a:p>
          <a:p>
            <a:pPr algn="just"/>
            <a:r>
              <a:rPr lang="en-GB" sz="1600" dirty="0"/>
              <a:t>Administer pulses of methylprednisolone followed by doses of 0.5mg/kg/d or lower as induction therapy in severe presentations and doses &lt;0.5mg/kg/d in moderate/less-severe presentations, </a:t>
            </a:r>
          </a:p>
          <a:p>
            <a:pPr algn="just"/>
            <a:r>
              <a:rPr lang="en-GB" sz="1600" dirty="0"/>
              <a:t>Final target = withdrawing GCs in inactive patients as soon as possible or at least trying to target a maintenance dose of 5mg/daily or less with the aid of GC-sparing immunosuppressive agents (see next recommendation).</a:t>
            </a:r>
            <a:r>
              <a:rPr lang="en-GB" sz="1600" i="1" dirty="0">
                <a:solidFill>
                  <a:srgbClr val="FF0000"/>
                </a:solidFill>
              </a:rPr>
              <a:t> </a:t>
            </a:r>
          </a:p>
          <a:p>
            <a:pPr marL="0" indent="0" algn="r">
              <a:buNone/>
            </a:pPr>
            <a:r>
              <a:rPr lang="en-GB" sz="1400" i="1" dirty="0" err="1">
                <a:solidFill>
                  <a:srgbClr val="000000"/>
                </a:solidFill>
              </a:rPr>
              <a:t>LoE</a:t>
            </a:r>
            <a:r>
              <a:rPr lang="en-GB" sz="1400" i="1" dirty="0">
                <a:solidFill>
                  <a:srgbClr val="000000"/>
                </a:solidFill>
              </a:rPr>
              <a:t> 4, </a:t>
            </a:r>
            <a:r>
              <a:rPr lang="en-GB" sz="1400" i="1" dirty="0" err="1">
                <a:solidFill>
                  <a:srgbClr val="000000"/>
                </a:solidFill>
              </a:rPr>
              <a:t>LoA</a:t>
            </a:r>
            <a:r>
              <a:rPr lang="en-GB" sz="1400" i="1" dirty="0">
                <a:solidFill>
                  <a:srgbClr val="000000"/>
                </a:solidFill>
              </a:rPr>
              <a:t> 9.6</a:t>
            </a:r>
            <a:endParaRPr lang="en-GB" sz="1400" dirty="0">
              <a:solidFill>
                <a:srgbClr val="000000"/>
              </a:solidFill>
            </a:endParaRPr>
          </a:p>
        </p:txBody>
      </p:sp>
      <p:sp>
        <p:nvSpPr>
          <p:cNvPr id="9" name="Título 4">
            <a:extLst>
              <a:ext uri="{FF2B5EF4-FFF2-40B4-BE49-F238E27FC236}">
                <a16:creationId xmlns:a16="http://schemas.microsoft.com/office/drawing/2014/main" id="{56EC0690-B698-F14E-B0BE-61C101A667FA}"/>
              </a:ext>
            </a:extLst>
          </p:cNvPr>
          <p:cNvSpPr txBox="1">
            <a:spLocks/>
          </p:cNvSpPr>
          <p:nvPr/>
        </p:nvSpPr>
        <p:spPr>
          <a:xfrm>
            <a:off x="321962" y="324649"/>
            <a:ext cx="8334172" cy="634545"/>
          </a:xfrm>
          <a:prstGeom prst="rect">
            <a:avLst/>
          </a:prstGeom>
        </p:spPr>
        <p:txBody>
          <a:bodyPr/>
          <a:lstStyle>
            <a:lvl1pPr algn="l" rtl="0" eaLnBrk="1" fontAlgn="base" hangingPunct="1">
              <a:spcBef>
                <a:spcPct val="0"/>
              </a:spcBef>
              <a:spcAft>
                <a:spcPct val="0"/>
              </a:spcAft>
              <a:defRPr sz="2800" b="0" i="0">
                <a:solidFill>
                  <a:srgbClr val="0056B9"/>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a:lstStyle>
          <a:p>
            <a:r>
              <a:rPr lang="en-GB" kern="0"/>
              <a:t>Individual Recommendations</a:t>
            </a:r>
            <a:endParaRPr lang="en-GB" kern="0" dirty="0"/>
          </a:p>
        </p:txBody>
      </p:sp>
    </p:spTree>
    <p:extLst>
      <p:ext uri="{BB962C8B-B14F-4D97-AF65-F5344CB8AC3E}">
        <p14:creationId xmlns:p14="http://schemas.microsoft.com/office/powerpoint/2010/main" val="3287416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ángulo 9">
            <a:extLst>
              <a:ext uri="{FF2B5EF4-FFF2-40B4-BE49-F238E27FC236}">
                <a16:creationId xmlns:a16="http://schemas.microsoft.com/office/drawing/2014/main" id="{B48825A4-A55B-3D48-A9CE-5631C5F1476D}"/>
              </a:ext>
            </a:extLst>
          </p:cNvPr>
          <p:cNvSpPr/>
          <p:nvPr/>
        </p:nvSpPr>
        <p:spPr bwMode="auto">
          <a:xfrm>
            <a:off x="466929" y="1471515"/>
            <a:ext cx="8334171" cy="1335295"/>
          </a:xfrm>
          <a:prstGeom prst="rect">
            <a:avLst/>
          </a:prstGeom>
          <a:solidFill>
            <a:srgbClr val="002060"/>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16</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19/11/2019</a:t>
            </a:fld>
            <a:endParaRPr lang="en-US" dirty="0"/>
          </a:p>
        </p:txBody>
      </p:sp>
      <p:sp>
        <p:nvSpPr>
          <p:cNvPr id="8" name="Marcador de contenido 3"/>
          <p:cNvSpPr>
            <a:spLocks noGrp="1"/>
          </p:cNvSpPr>
          <p:nvPr>
            <p:ph idx="1"/>
          </p:nvPr>
        </p:nvSpPr>
        <p:spPr>
          <a:xfrm>
            <a:off x="466929" y="1471515"/>
            <a:ext cx="8334171" cy="5007375"/>
          </a:xfrm>
          <a:ln>
            <a:solidFill>
              <a:srgbClr val="002060"/>
            </a:solidFill>
          </a:ln>
        </p:spPr>
        <p:txBody>
          <a:bodyPr/>
          <a:lstStyle/>
          <a:p>
            <a:pPr marL="0" indent="0" algn="just">
              <a:buNone/>
            </a:pPr>
            <a:r>
              <a:rPr lang="en-GB" sz="2400" b="1" dirty="0">
                <a:solidFill>
                  <a:schemeClr val="bg1"/>
                </a:solidFill>
              </a:rPr>
              <a:t>9. Synthetic immunosuppressive agents should mainly be used as GC-sparing agents, with no evidence supporting the choice of one agent over another</a:t>
            </a:r>
          </a:p>
          <a:p>
            <a:pPr marL="0" indent="0" algn="just">
              <a:buNone/>
            </a:pPr>
            <a:endParaRPr lang="es-ES" sz="1000" dirty="0">
              <a:solidFill>
                <a:srgbClr val="FF0000"/>
              </a:solidFill>
            </a:endParaRPr>
          </a:p>
          <a:p>
            <a:pPr algn="just"/>
            <a:r>
              <a:rPr lang="en-GB" sz="1600" dirty="0"/>
              <a:t>Based on the potential development of chronic damage in patients with uncontrolled systemic disease, some patients may require long-term therapy with GCs, especially those with severe organ impairments. </a:t>
            </a:r>
          </a:p>
          <a:p>
            <a:pPr algn="just"/>
            <a:r>
              <a:rPr lang="en-GB" sz="1600" dirty="0"/>
              <a:t>In these patients, the addition of immunosuppressive agents as GC-sparing agents is justified, always weighing the potential benefits and risks. </a:t>
            </a:r>
          </a:p>
          <a:p>
            <a:pPr algn="just"/>
            <a:r>
              <a:rPr lang="en-GB" sz="1600" dirty="0"/>
              <a:t>The lack of head-to-head studies comparing the efficacy and safety profile of immunosuppressive agents in primary SjS-2002 (leflunomide, methotrexate, azathioprine, mycophenolate, cyclophosphamide) does not permit a recommendation on the use of one agent over another, except when patient characteristics or comorbidities are considered with respect to the safety profile. </a:t>
            </a:r>
          </a:p>
          <a:p>
            <a:pPr marL="0" indent="0" algn="r">
              <a:buNone/>
            </a:pPr>
            <a:r>
              <a:rPr lang="en-GB" sz="1400" i="1" dirty="0" err="1">
                <a:solidFill>
                  <a:srgbClr val="000000"/>
                </a:solidFill>
              </a:rPr>
              <a:t>LoE</a:t>
            </a:r>
            <a:r>
              <a:rPr lang="en-GB" sz="1400" i="1" dirty="0">
                <a:solidFill>
                  <a:srgbClr val="000000"/>
                </a:solidFill>
              </a:rPr>
              <a:t> 4, </a:t>
            </a:r>
            <a:r>
              <a:rPr lang="en-GB" sz="1400" i="1" dirty="0" err="1">
                <a:solidFill>
                  <a:srgbClr val="000000"/>
                </a:solidFill>
              </a:rPr>
              <a:t>LoA</a:t>
            </a:r>
            <a:r>
              <a:rPr lang="en-GB" sz="1400" i="1" dirty="0">
                <a:solidFill>
                  <a:srgbClr val="000000"/>
                </a:solidFill>
              </a:rPr>
              <a:t> 8.9</a:t>
            </a:r>
            <a:endParaRPr lang="es-ES" sz="1400" dirty="0">
              <a:solidFill>
                <a:srgbClr val="000000"/>
              </a:solidFill>
            </a:endParaRPr>
          </a:p>
        </p:txBody>
      </p:sp>
      <p:sp>
        <p:nvSpPr>
          <p:cNvPr id="9" name="Título 4">
            <a:extLst>
              <a:ext uri="{FF2B5EF4-FFF2-40B4-BE49-F238E27FC236}">
                <a16:creationId xmlns:a16="http://schemas.microsoft.com/office/drawing/2014/main" id="{5A66B9A0-C217-E746-AD24-C66501BC571A}"/>
              </a:ext>
            </a:extLst>
          </p:cNvPr>
          <p:cNvSpPr txBox="1">
            <a:spLocks/>
          </p:cNvSpPr>
          <p:nvPr/>
        </p:nvSpPr>
        <p:spPr>
          <a:xfrm>
            <a:off x="321962" y="324649"/>
            <a:ext cx="8334172" cy="634545"/>
          </a:xfrm>
          <a:prstGeom prst="rect">
            <a:avLst/>
          </a:prstGeom>
        </p:spPr>
        <p:txBody>
          <a:bodyPr/>
          <a:lstStyle>
            <a:lvl1pPr algn="l" rtl="0" eaLnBrk="1" fontAlgn="base" hangingPunct="1">
              <a:spcBef>
                <a:spcPct val="0"/>
              </a:spcBef>
              <a:spcAft>
                <a:spcPct val="0"/>
              </a:spcAft>
              <a:defRPr sz="2800" b="0" i="0">
                <a:solidFill>
                  <a:srgbClr val="0056B9"/>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a:lstStyle>
          <a:p>
            <a:r>
              <a:rPr lang="en-GB" kern="0"/>
              <a:t>Individual Recommendations</a:t>
            </a:r>
            <a:endParaRPr lang="en-GB" kern="0" dirty="0"/>
          </a:p>
        </p:txBody>
      </p:sp>
    </p:spTree>
    <p:extLst>
      <p:ext uri="{BB962C8B-B14F-4D97-AF65-F5344CB8AC3E}">
        <p14:creationId xmlns:p14="http://schemas.microsoft.com/office/powerpoint/2010/main" val="23472324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310954E5-BA21-D047-996B-06F75A16D350}"/>
              </a:ext>
            </a:extLst>
          </p:cNvPr>
          <p:cNvSpPr/>
          <p:nvPr/>
        </p:nvSpPr>
        <p:spPr bwMode="auto">
          <a:xfrm>
            <a:off x="404914" y="1527175"/>
            <a:ext cx="8334171" cy="890022"/>
          </a:xfrm>
          <a:prstGeom prst="rect">
            <a:avLst/>
          </a:prstGeom>
          <a:solidFill>
            <a:srgbClr val="002060"/>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17</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19/11/2019</a:t>
            </a:fld>
            <a:endParaRPr lang="en-US" dirty="0"/>
          </a:p>
        </p:txBody>
      </p:sp>
      <p:sp>
        <p:nvSpPr>
          <p:cNvPr id="8" name="Marcador de contenido 3"/>
          <p:cNvSpPr>
            <a:spLocks noGrp="1"/>
          </p:cNvSpPr>
          <p:nvPr>
            <p:ph idx="1"/>
          </p:nvPr>
        </p:nvSpPr>
        <p:spPr>
          <a:xfrm>
            <a:off x="404914" y="1527175"/>
            <a:ext cx="8334171" cy="4873625"/>
          </a:xfrm>
          <a:ln>
            <a:solidFill>
              <a:srgbClr val="002060"/>
            </a:solidFill>
          </a:ln>
        </p:spPr>
        <p:txBody>
          <a:bodyPr/>
          <a:lstStyle/>
          <a:p>
            <a:pPr marL="0" indent="0" algn="just">
              <a:buNone/>
            </a:pPr>
            <a:r>
              <a:rPr lang="en-GB" sz="2400" b="1" dirty="0">
                <a:solidFill>
                  <a:schemeClr val="bg1"/>
                </a:solidFill>
              </a:rPr>
              <a:t>10. B-cell targeted therapies may be considered in patients with severe, refractory systemic disease</a:t>
            </a:r>
            <a:endParaRPr lang="es-ES" sz="2400" dirty="0">
              <a:solidFill>
                <a:schemeClr val="bg1"/>
              </a:solidFill>
            </a:endParaRPr>
          </a:p>
          <a:p>
            <a:pPr algn="just"/>
            <a:r>
              <a:rPr lang="en-GB" sz="1600" dirty="0"/>
              <a:t>B-cell targeted therapies are the most frequently tested biological drugs, and include epratuzumab and belimumab, although the most widely studied B-cell target therapy is rituximab. Unfortunately, </a:t>
            </a:r>
            <a:endParaRPr lang="es-ES" sz="1600" dirty="0"/>
          </a:p>
          <a:p>
            <a:pPr algn="just"/>
            <a:r>
              <a:rPr lang="en-GB" sz="1600" dirty="0"/>
              <a:t>Studies with available data on the efficacy of rituximab on systemic involvement have included more than 400 patients with primary SjS-2002 with a predominant use of the regimen of 2 doses of 1 gr administered separately for 15 days. </a:t>
            </a:r>
          </a:p>
          <a:p>
            <a:pPr algn="just"/>
            <a:r>
              <a:rPr lang="en-GB" sz="1600" dirty="0"/>
              <a:t>Balancing the positive results of uncontrolled studies, the weak evidence reported by RCTs, their use in clinical practice is clearly limited by the lack of licensing, and the fact that the trials were not primarily designed to evaluate the systemic response, we agreed that the use of rituximab may be considered in patients with severe, refractory systemic disease, and that the best indication is probably for symptoms linked to cryoglobulinemic-associated vasculitis.</a:t>
            </a:r>
            <a:r>
              <a:rPr lang="en-GB" sz="1600" i="1" dirty="0">
                <a:solidFill>
                  <a:srgbClr val="FF0000"/>
                </a:solidFill>
              </a:rPr>
              <a:t> </a:t>
            </a:r>
          </a:p>
          <a:p>
            <a:pPr marL="0" indent="0" algn="r">
              <a:buNone/>
            </a:pPr>
            <a:r>
              <a:rPr lang="en-GB" sz="1600" i="1" dirty="0" err="1">
                <a:solidFill>
                  <a:srgbClr val="000000"/>
                </a:solidFill>
              </a:rPr>
              <a:t>LoE</a:t>
            </a:r>
            <a:r>
              <a:rPr lang="en-GB" sz="1600" i="1" dirty="0">
                <a:solidFill>
                  <a:srgbClr val="000000"/>
                </a:solidFill>
              </a:rPr>
              <a:t> 1b, </a:t>
            </a:r>
            <a:r>
              <a:rPr lang="en-GB" sz="1600" i="1" dirty="0" err="1">
                <a:solidFill>
                  <a:srgbClr val="000000"/>
                </a:solidFill>
              </a:rPr>
              <a:t>LoA</a:t>
            </a:r>
            <a:r>
              <a:rPr lang="en-GB" sz="1600" i="1" dirty="0">
                <a:solidFill>
                  <a:srgbClr val="000000"/>
                </a:solidFill>
              </a:rPr>
              <a:t> 8.6</a:t>
            </a:r>
            <a:endParaRPr lang="es-ES" sz="1600" dirty="0">
              <a:solidFill>
                <a:srgbClr val="000000"/>
              </a:solidFill>
              <a:effectLst/>
            </a:endParaRPr>
          </a:p>
        </p:txBody>
      </p:sp>
      <p:sp>
        <p:nvSpPr>
          <p:cNvPr id="9" name="Título 4">
            <a:extLst>
              <a:ext uri="{FF2B5EF4-FFF2-40B4-BE49-F238E27FC236}">
                <a16:creationId xmlns:a16="http://schemas.microsoft.com/office/drawing/2014/main" id="{57FEA81A-FC07-D649-A5F6-721884F11AEF}"/>
              </a:ext>
            </a:extLst>
          </p:cNvPr>
          <p:cNvSpPr txBox="1">
            <a:spLocks/>
          </p:cNvSpPr>
          <p:nvPr/>
        </p:nvSpPr>
        <p:spPr>
          <a:xfrm>
            <a:off x="321962" y="324649"/>
            <a:ext cx="8334172" cy="634545"/>
          </a:xfrm>
          <a:prstGeom prst="rect">
            <a:avLst/>
          </a:prstGeom>
        </p:spPr>
        <p:txBody>
          <a:bodyPr/>
          <a:lstStyle>
            <a:lvl1pPr algn="l" rtl="0" eaLnBrk="1" fontAlgn="base" hangingPunct="1">
              <a:spcBef>
                <a:spcPct val="0"/>
              </a:spcBef>
              <a:spcAft>
                <a:spcPct val="0"/>
              </a:spcAft>
              <a:defRPr sz="2800" b="0" i="0">
                <a:solidFill>
                  <a:srgbClr val="0056B9"/>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a:lstStyle>
          <a:p>
            <a:r>
              <a:rPr lang="en-GB" kern="0"/>
              <a:t>Individual Recommendations</a:t>
            </a:r>
            <a:endParaRPr lang="en-GB" kern="0" dirty="0"/>
          </a:p>
        </p:txBody>
      </p:sp>
    </p:spTree>
    <p:extLst>
      <p:ext uri="{BB962C8B-B14F-4D97-AF65-F5344CB8AC3E}">
        <p14:creationId xmlns:p14="http://schemas.microsoft.com/office/powerpoint/2010/main" val="29658395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7894D3D9-6E6B-0A49-8D4E-33B6ED893D0F}"/>
              </a:ext>
            </a:extLst>
          </p:cNvPr>
          <p:cNvSpPr/>
          <p:nvPr/>
        </p:nvSpPr>
        <p:spPr bwMode="auto">
          <a:xfrm>
            <a:off x="404914" y="1487418"/>
            <a:ext cx="8334171" cy="1637445"/>
          </a:xfrm>
          <a:prstGeom prst="rect">
            <a:avLst/>
          </a:prstGeom>
          <a:solidFill>
            <a:srgbClr val="002060"/>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18</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19/11/2019</a:t>
            </a:fld>
            <a:endParaRPr lang="en-US" dirty="0"/>
          </a:p>
        </p:txBody>
      </p:sp>
      <p:sp>
        <p:nvSpPr>
          <p:cNvPr id="8" name="Marcador de contenido 3"/>
          <p:cNvSpPr>
            <a:spLocks noGrp="1"/>
          </p:cNvSpPr>
          <p:nvPr>
            <p:ph idx="1"/>
          </p:nvPr>
        </p:nvSpPr>
        <p:spPr>
          <a:xfrm>
            <a:off x="404914" y="1487418"/>
            <a:ext cx="8334171" cy="4991472"/>
          </a:xfrm>
          <a:ln>
            <a:solidFill>
              <a:srgbClr val="002060"/>
            </a:solidFill>
          </a:ln>
        </p:spPr>
        <p:txBody>
          <a:bodyPr/>
          <a:lstStyle/>
          <a:p>
            <a:pPr marL="0" indent="0" algn="just">
              <a:buNone/>
            </a:pPr>
            <a:r>
              <a:rPr lang="en-GB" sz="2400" b="1" dirty="0">
                <a:solidFill>
                  <a:schemeClr val="bg1"/>
                </a:solidFill>
              </a:rPr>
              <a:t>11. The systemic organ-specific therapeutic approach may, as a general rule, follow the sequential (or combined) use of glucocorticoids, immunosuppressive agents and biologics </a:t>
            </a:r>
          </a:p>
          <a:p>
            <a:pPr marL="0" indent="0" algn="just">
              <a:buNone/>
            </a:pPr>
            <a:endParaRPr lang="en-GB" sz="1400" dirty="0"/>
          </a:p>
          <a:p>
            <a:pPr algn="just"/>
            <a:r>
              <a:rPr lang="en-GB" sz="1600" dirty="0"/>
              <a:t>GCs may be considered the first-line option in patients with active systemic disease for most systemic involvements, and immunosuppressive agents and biologics as second/third line options to be used in patients intolerant or refractory to GCs, those with severe disease or those in whom long-term GC use is anticipated. 	 </a:t>
            </a:r>
            <a:endParaRPr lang="es-ES" sz="1600" dirty="0"/>
          </a:p>
          <a:p>
            <a:pPr algn="just"/>
            <a:r>
              <a:rPr lang="en-GB" sz="1600" dirty="0"/>
              <a:t>No controlled data was identified to support a differentiated organ-guided therapeutic approach for systemic </a:t>
            </a:r>
            <a:r>
              <a:rPr lang="en-GB" sz="1600" dirty="0" err="1"/>
              <a:t>SjS</a:t>
            </a:r>
            <a:r>
              <a:rPr lang="en-GB" sz="1600" dirty="0"/>
              <a:t>. On the basis of retrospective studies</a:t>
            </a:r>
            <a:r>
              <a:rPr lang="en-GB" sz="1600" b="1" dirty="0"/>
              <a:t>,</a:t>
            </a:r>
            <a:r>
              <a:rPr lang="en-GB" sz="1600" dirty="0"/>
              <a:t> together with the clinical experience of the TF members, a list of consensus-based algorithms defining SOC and second/third line therapies was proposed for each clinical ESSDAI domain (</a:t>
            </a:r>
            <a:r>
              <a:rPr lang="en-GB" sz="1600" b="1" dirty="0"/>
              <a:t>Figure 3</a:t>
            </a:r>
            <a:r>
              <a:rPr lang="en-GB" sz="1600" dirty="0"/>
              <a:t>).</a:t>
            </a:r>
            <a:r>
              <a:rPr lang="en-GB" sz="1600" i="1" dirty="0">
                <a:solidFill>
                  <a:srgbClr val="FF0000"/>
                </a:solidFill>
              </a:rPr>
              <a:t> </a:t>
            </a:r>
          </a:p>
          <a:p>
            <a:pPr marL="0" indent="0" algn="r">
              <a:buNone/>
            </a:pPr>
            <a:r>
              <a:rPr lang="en-GB" sz="1400" i="1" dirty="0" err="1">
                <a:solidFill>
                  <a:srgbClr val="000000"/>
                </a:solidFill>
              </a:rPr>
              <a:t>LoE</a:t>
            </a:r>
            <a:r>
              <a:rPr lang="en-GB" sz="1400" i="1" dirty="0">
                <a:solidFill>
                  <a:srgbClr val="000000"/>
                </a:solidFill>
              </a:rPr>
              <a:t> 5, </a:t>
            </a:r>
            <a:r>
              <a:rPr lang="en-GB" sz="1400" i="1" dirty="0" err="1">
                <a:solidFill>
                  <a:srgbClr val="000000"/>
                </a:solidFill>
              </a:rPr>
              <a:t>LoA</a:t>
            </a:r>
            <a:r>
              <a:rPr lang="en-GB" sz="1400" i="1" dirty="0">
                <a:solidFill>
                  <a:srgbClr val="000000"/>
                </a:solidFill>
              </a:rPr>
              <a:t> 8.6</a:t>
            </a:r>
            <a:endParaRPr lang="es-ES" sz="1400" dirty="0">
              <a:solidFill>
                <a:srgbClr val="000000"/>
              </a:solidFill>
            </a:endParaRPr>
          </a:p>
          <a:p>
            <a:pPr marL="0" indent="0" algn="just">
              <a:buNone/>
            </a:pPr>
            <a:endParaRPr lang="es-ES" sz="1400" dirty="0">
              <a:effectLst/>
            </a:endParaRPr>
          </a:p>
        </p:txBody>
      </p:sp>
      <p:sp>
        <p:nvSpPr>
          <p:cNvPr id="9" name="Título 4">
            <a:extLst>
              <a:ext uri="{FF2B5EF4-FFF2-40B4-BE49-F238E27FC236}">
                <a16:creationId xmlns:a16="http://schemas.microsoft.com/office/drawing/2014/main" id="{CF655764-98F2-E742-BC98-EB688F4A5101}"/>
              </a:ext>
            </a:extLst>
          </p:cNvPr>
          <p:cNvSpPr txBox="1">
            <a:spLocks/>
          </p:cNvSpPr>
          <p:nvPr/>
        </p:nvSpPr>
        <p:spPr>
          <a:xfrm>
            <a:off x="321962" y="324649"/>
            <a:ext cx="8334172" cy="634545"/>
          </a:xfrm>
          <a:prstGeom prst="rect">
            <a:avLst/>
          </a:prstGeom>
        </p:spPr>
        <p:txBody>
          <a:bodyPr/>
          <a:lstStyle>
            <a:lvl1pPr algn="l" rtl="0" eaLnBrk="1" fontAlgn="base" hangingPunct="1">
              <a:spcBef>
                <a:spcPct val="0"/>
              </a:spcBef>
              <a:spcAft>
                <a:spcPct val="0"/>
              </a:spcAft>
              <a:defRPr sz="2800" b="0" i="0">
                <a:solidFill>
                  <a:srgbClr val="0056B9"/>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a:lstStyle>
          <a:p>
            <a:r>
              <a:rPr lang="en-GB" kern="0" dirty="0"/>
              <a:t>Individual Recommendations</a:t>
            </a:r>
          </a:p>
        </p:txBody>
      </p:sp>
    </p:spTree>
    <p:extLst>
      <p:ext uri="{BB962C8B-B14F-4D97-AF65-F5344CB8AC3E}">
        <p14:creationId xmlns:p14="http://schemas.microsoft.com/office/powerpoint/2010/main" val="18455755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n-GB" dirty="0"/>
              <a:t>Individual Recommendations (11)</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19</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19/11/2019</a:t>
            </a:fld>
            <a:endParaRPr lang="en-US" dirty="0"/>
          </a:p>
        </p:txBody>
      </p:sp>
      <p:pic>
        <p:nvPicPr>
          <p:cNvPr id="9" name="Imagen 8">
            <a:extLst>
              <a:ext uri="{FF2B5EF4-FFF2-40B4-BE49-F238E27FC236}">
                <a16:creationId xmlns:a16="http://schemas.microsoft.com/office/drawing/2014/main" id="{6F7A9D55-556C-49EE-82AE-BFF301DA7585}"/>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13985"/>
            <a:ext cx="3116808" cy="2337606"/>
          </a:xfrm>
          <a:prstGeom prst="rect">
            <a:avLst/>
          </a:prstGeom>
        </p:spPr>
      </p:pic>
      <p:pic>
        <p:nvPicPr>
          <p:cNvPr id="11" name="Imagen 10">
            <a:extLst>
              <a:ext uri="{FF2B5EF4-FFF2-40B4-BE49-F238E27FC236}">
                <a16:creationId xmlns:a16="http://schemas.microsoft.com/office/drawing/2014/main" id="{DF90BC44-1FBC-4FBF-B57D-F00B23E0F372}"/>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851846" y="0"/>
            <a:ext cx="3116808" cy="2337606"/>
          </a:xfrm>
          <a:prstGeom prst="rect">
            <a:avLst/>
          </a:prstGeom>
        </p:spPr>
      </p:pic>
      <p:pic>
        <p:nvPicPr>
          <p:cNvPr id="13" name="Imagen 12">
            <a:extLst>
              <a:ext uri="{FF2B5EF4-FFF2-40B4-BE49-F238E27FC236}">
                <a16:creationId xmlns:a16="http://schemas.microsoft.com/office/drawing/2014/main" id="{4437BFE1-02DD-48DF-BF98-C46B9A06201F}"/>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6059764" y="75530"/>
            <a:ext cx="3034747" cy="2276061"/>
          </a:xfrm>
          <a:prstGeom prst="rect">
            <a:avLst/>
          </a:prstGeom>
        </p:spPr>
      </p:pic>
      <p:pic>
        <p:nvPicPr>
          <p:cNvPr id="15" name="Imagen 14">
            <a:extLst>
              <a:ext uri="{FF2B5EF4-FFF2-40B4-BE49-F238E27FC236}">
                <a16:creationId xmlns:a16="http://schemas.microsoft.com/office/drawing/2014/main" id="{40E6E129-D385-426B-A01F-EF456CBDC726}"/>
              </a:ext>
            </a:extLst>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0" y="2159438"/>
            <a:ext cx="2851846" cy="2138885"/>
          </a:xfrm>
          <a:prstGeom prst="rect">
            <a:avLst/>
          </a:prstGeom>
        </p:spPr>
      </p:pic>
      <p:pic>
        <p:nvPicPr>
          <p:cNvPr id="17" name="Imagen 16">
            <a:extLst>
              <a:ext uri="{FF2B5EF4-FFF2-40B4-BE49-F238E27FC236}">
                <a16:creationId xmlns:a16="http://schemas.microsoft.com/office/drawing/2014/main" id="{8928D67E-01A7-463C-845F-6F30E057E293}"/>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2998464" y="2097579"/>
            <a:ext cx="2914682" cy="2186012"/>
          </a:xfrm>
          <a:prstGeom prst="rect">
            <a:avLst/>
          </a:prstGeom>
        </p:spPr>
      </p:pic>
      <p:pic>
        <p:nvPicPr>
          <p:cNvPr id="19" name="Imagen 18">
            <a:extLst>
              <a:ext uri="{FF2B5EF4-FFF2-40B4-BE49-F238E27FC236}">
                <a16:creationId xmlns:a16="http://schemas.microsoft.com/office/drawing/2014/main" id="{3C38271C-9405-4F54-9EBA-D528760822E7}"/>
              </a:ext>
            </a:extLst>
          </p:cNvPr>
          <p:cNvPicPr>
            <a:picLocks noChangeAspect="1"/>
          </p:cNvPicPr>
          <p:nvPr/>
        </p:nvPicPr>
        <p:blipFill>
          <a:blip r:embed="rId7" cstate="email">
            <a:extLst>
              <a:ext uri="{28A0092B-C50C-407E-A947-70E740481C1C}">
                <a14:useLocalDpi xmlns:a14="http://schemas.microsoft.com/office/drawing/2010/main" val="0"/>
              </a:ext>
            </a:extLst>
          </a:blip>
          <a:stretch>
            <a:fillRect/>
          </a:stretch>
        </p:blipFill>
        <p:spPr>
          <a:xfrm>
            <a:off x="6161035" y="2128508"/>
            <a:ext cx="2832203" cy="2124153"/>
          </a:xfrm>
          <a:prstGeom prst="rect">
            <a:avLst/>
          </a:prstGeom>
        </p:spPr>
      </p:pic>
      <p:pic>
        <p:nvPicPr>
          <p:cNvPr id="21" name="Imagen 20">
            <a:extLst>
              <a:ext uri="{FF2B5EF4-FFF2-40B4-BE49-F238E27FC236}">
                <a16:creationId xmlns:a16="http://schemas.microsoft.com/office/drawing/2014/main" id="{26E783DE-F444-4621-AA7F-706CB5731C23}"/>
              </a:ext>
            </a:extLst>
          </p:cNvPr>
          <p:cNvPicPr>
            <a:picLocks noChangeAspect="1"/>
          </p:cNvPicPr>
          <p:nvPr/>
        </p:nvPicPr>
        <p:blipFill>
          <a:blip r:embed="rId8" cstate="email">
            <a:extLst>
              <a:ext uri="{28A0092B-C50C-407E-A947-70E740481C1C}">
                <a14:useLocalDpi xmlns:a14="http://schemas.microsoft.com/office/drawing/2010/main" val="0"/>
              </a:ext>
            </a:extLst>
          </a:blip>
          <a:stretch>
            <a:fillRect/>
          </a:stretch>
        </p:blipFill>
        <p:spPr>
          <a:xfrm>
            <a:off x="0" y="4390467"/>
            <a:ext cx="3116807" cy="2337606"/>
          </a:xfrm>
          <a:prstGeom prst="rect">
            <a:avLst/>
          </a:prstGeom>
        </p:spPr>
      </p:pic>
      <p:pic>
        <p:nvPicPr>
          <p:cNvPr id="23" name="Imagen 22">
            <a:extLst>
              <a:ext uri="{FF2B5EF4-FFF2-40B4-BE49-F238E27FC236}">
                <a16:creationId xmlns:a16="http://schemas.microsoft.com/office/drawing/2014/main" id="{F10E4D1B-931D-43CE-92D2-CB9ADA83CB98}"/>
              </a:ext>
            </a:extLst>
          </p:cNvPr>
          <p:cNvPicPr>
            <a:picLocks noChangeAspect="1"/>
          </p:cNvPicPr>
          <p:nvPr/>
        </p:nvPicPr>
        <p:blipFill>
          <a:blip r:embed="rId9" cstate="email">
            <a:extLst>
              <a:ext uri="{28A0092B-C50C-407E-A947-70E740481C1C}">
                <a14:useLocalDpi xmlns:a14="http://schemas.microsoft.com/office/drawing/2010/main" val="0"/>
              </a:ext>
            </a:extLst>
          </a:blip>
          <a:stretch>
            <a:fillRect/>
          </a:stretch>
        </p:blipFill>
        <p:spPr>
          <a:xfrm>
            <a:off x="3116807" y="4283591"/>
            <a:ext cx="2914682" cy="2186012"/>
          </a:xfrm>
          <a:prstGeom prst="rect">
            <a:avLst/>
          </a:prstGeom>
        </p:spPr>
      </p:pic>
      <p:pic>
        <p:nvPicPr>
          <p:cNvPr id="25" name="Imagen 24">
            <a:extLst>
              <a:ext uri="{FF2B5EF4-FFF2-40B4-BE49-F238E27FC236}">
                <a16:creationId xmlns:a16="http://schemas.microsoft.com/office/drawing/2014/main" id="{255DD4E0-EEB6-41EB-A33F-B33B379C3F41}"/>
              </a:ext>
            </a:extLst>
          </p:cNvPr>
          <p:cNvPicPr>
            <a:picLocks noChangeAspect="1"/>
          </p:cNvPicPr>
          <p:nvPr/>
        </p:nvPicPr>
        <p:blipFill>
          <a:blip r:embed="rId10" cstate="email">
            <a:extLst>
              <a:ext uri="{28A0092B-C50C-407E-A947-70E740481C1C}">
                <a14:useLocalDpi xmlns:a14="http://schemas.microsoft.com/office/drawing/2010/main" val="0"/>
              </a:ext>
            </a:extLst>
          </a:blip>
          <a:stretch>
            <a:fillRect/>
          </a:stretch>
        </p:blipFill>
        <p:spPr>
          <a:xfrm>
            <a:off x="6233614" y="4379545"/>
            <a:ext cx="2832205" cy="2124154"/>
          </a:xfrm>
          <a:prstGeom prst="rect">
            <a:avLst/>
          </a:prstGeom>
        </p:spPr>
      </p:pic>
    </p:spTree>
    <p:extLst>
      <p:ext uri="{BB962C8B-B14F-4D97-AF65-F5344CB8AC3E}">
        <p14:creationId xmlns:p14="http://schemas.microsoft.com/office/powerpoint/2010/main" val="2638596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04914" y="161305"/>
            <a:ext cx="8334172" cy="634545"/>
          </a:xfrm>
        </p:spPr>
        <p:txBody>
          <a:bodyPr/>
          <a:lstStyle/>
          <a:p>
            <a:r>
              <a:rPr lang="en-GB" dirty="0"/>
              <a:t>Target population/question</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19/11/2019</a:t>
            </a:fld>
            <a:endParaRPr lang="en-US" dirty="0"/>
          </a:p>
        </p:txBody>
      </p:sp>
      <p:sp>
        <p:nvSpPr>
          <p:cNvPr id="8" name="Marcador de contenido 3"/>
          <p:cNvSpPr>
            <a:spLocks noGrp="1"/>
          </p:cNvSpPr>
          <p:nvPr>
            <p:ph idx="1"/>
          </p:nvPr>
        </p:nvSpPr>
        <p:spPr>
          <a:xfrm>
            <a:off x="466929" y="1780663"/>
            <a:ext cx="8334171" cy="4124361"/>
          </a:xfrm>
        </p:spPr>
        <p:txBody>
          <a:bodyPr/>
          <a:lstStyle/>
          <a:p>
            <a:r>
              <a:rPr lang="en-US" sz="2400" dirty="0"/>
              <a:t>The aim was to develop a rational therapeutic approach to </a:t>
            </a:r>
            <a:r>
              <a:rPr lang="en-GB" sz="2400" dirty="0"/>
              <a:t>Sjögren syndrome</a:t>
            </a:r>
            <a:r>
              <a:rPr lang="en-US" sz="2400" dirty="0"/>
              <a:t> patients that would be useful for healthcare professionals, doctors in specialist training, medical students, the pharmaceutical industry and drug regulatory organizations following the 2014 EULAR standardized operating procedures*.</a:t>
            </a:r>
          </a:p>
          <a:p>
            <a:r>
              <a:rPr lang="en-GB" sz="2400" dirty="0"/>
              <a:t>Evidence was collected from studies including patients with primary Sjögren syndrome who fulfilled the 2002 criteria</a:t>
            </a:r>
          </a:p>
        </p:txBody>
      </p:sp>
      <p:sp>
        <p:nvSpPr>
          <p:cNvPr id="2" name="CuadroTexto 1">
            <a:extLst>
              <a:ext uri="{FF2B5EF4-FFF2-40B4-BE49-F238E27FC236}">
                <a16:creationId xmlns:a16="http://schemas.microsoft.com/office/drawing/2014/main" id="{00AE3E8C-36F7-4692-85CC-B1B832B26252}"/>
              </a:ext>
            </a:extLst>
          </p:cNvPr>
          <p:cNvSpPr txBox="1"/>
          <p:nvPr/>
        </p:nvSpPr>
        <p:spPr>
          <a:xfrm>
            <a:off x="490538" y="6236020"/>
            <a:ext cx="7608878" cy="276999"/>
          </a:xfrm>
          <a:prstGeom prst="rect">
            <a:avLst/>
          </a:prstGeom>
          <a:noFill/>
        </p:spPr>
        <p:txBody>
          <a:bodyPr wrap="none" rtlCol="0">
            <a:spAutoFit/>
          </a:bodyPr>
          <a:lstStyle/>
          <a:p>
            <a:r>
              <a:rPr lang="es-ES" sz="1200" i="1" dirty="0">
                <a:solidFill>
                  <a:schemeClr val="bg1">
                    <a:lumMod val="50000"/>
                  </a:schemeClr>
                </a:solidFill>
              </a:rPr>
              <a:t>*</a:t>
            </a:r>
            <a:r>
              <a:rPr lang="es-ES" sz="1200" i="1" dirty="0" err="1">
                <a:solidFill>
                  <a:schemeClr val="bg1">
                    <a:lumMod val="50000"/>
                  </a:schemeClr>
                </a:solidFill>
              </a:rPr>
              <a:t>These</a:t>
            </a:r>
            <a:r>
              <a:rPr lang="es-ES" sz="1200" i="1" dirty="0">
                <a:solidFill>
                  <a:schemeClr val="bg1">
                    <a:lumMod val="50000"/>
                  </a:schemeClr>
                </a:solidFill>
              </a:rPr>
              <a:t> are </a:t>
            </a:r>
            <a:r>
              <a:rPr lang="es-ES" sz="1200" i="1" dirty="0" err="1">
                <a:solidFill>
                  <a:schemeClr val="bg1">
                    <a:lumMod val="50000"/>
                  </a:schemeClr>
                </a:solidFill>
              </a:rPr>
              <a:t>the</a:t>
            </a:r>
            <a:r>
              <a:rPr lang="es-ES" sz="1200" i="1" dirty="0">
                <a:solidFill>
                  <a:schemeClr val="bg1">
                    <a:lumMod val="50000"/>
                  </a:schemeClr>
                </a:solidFill>
              </a:rPr>
              <a:t> EULAR SOP </a:t>
            </a:r>
            <a:r>
              <a:rPr lang="es-ES" sz="1200" i="1" dirty="0" err="1">
                <a:solidFill>
                  <a:schemeClr val="bg1">
                    <a:lumMod val="50000"/>
                  </a:schemeClr>
                </a:solidFill>
              </a:rPr>
              <a:t>available</a:t>
            </a:r>
            <a:r>
              <a:rPr lang="es-ES" sz="1200" i="1" dirty="0">
                <a:solidFill>
                  <a:schemeClr val="bg1">
                    <a:lumMod val="50000"/>
                  </a:schemeClr>
                </a:solidFill>
              </a:rPr>
              <a:t> at </a:t>
            </a:r>
            <a:r>
              <a:rPr lang="es-ES" sz="1200" i="1" dirty="0" err="1">
                <a:solidFill>
                  <a:schemeClr val="bg1">
                    <a:lumMod val="50000"/>
                  </a:schemeClr>
                </a:solidFill>
              </a:rPr>
              <a:t>the</a:t>
            </a:r>
            <a:r>
              <a:rPr lang="es-ES" sz="1200" i="1" dirty="0">
                <a:solidFill>
                  <a:schemeClr val="bg1">
                    <a:lumMod val="50000"/>
                  </a:schemeClr>
                </a:solidFill>
              </a:rPr>
              <a:t> time </a:t>
            </a:r>
            <a:r>
              <a:rPr lang="es-ES" sz="1200" i="1" dirty="0" err="1">
                <a:solidFill>
                  <a:schemeClr val="bg1">
                    <a:lumMod val="50000"/>
                  </a:schemeClr>
                </a:solidFill>
              </a:rPr>
              <a:t>where</a:t>
            </a:r>
            <a:r>
              <a:rPr lang="es-ES" sz="1200" i="1" dirty="0">
                <a:solidFill>
                  <a:schemeClr val="bg1">
                    <a:lumMod val="50000"/>
                  </a:schemeClr>
                </a:solidFill>
              </a:rPr>
              <a:t> </a:t>
            </a:r>
            <a:r>
              <a:rPr lang="es-ES" sz="1200" i="1" dirty="0" err="1">
                <a:solidFill>
                  <a:schemeClr val="bg1">
                    <a:lumMod val="50000"/>
                  </a:schemeClr>
                </a:solidFill>
              </a:rPr>
              <a:t>the</a:t>
            </a:r>
            <a:r>
              <a:rPr lang="es-ES" sz="1200" i="1" dirty="0">
                <a:solidFill>
                  <a:schemeClr val="bg1">
                    <a:lumMod val="50000"/>
                  </a:schemeClr>
                </a:solidFill>
              </a:rPr>
              <a:t> </a:t>
            </a:r>
            <a:r>
              <a:rPr lang="es-ES" sz="1200" i="1" dirty="0" err="1">
                <a:solidFill>
                  <a:schemeClr val="bg1">
                    <a:lumMod val="50000"/>
                  </a:schemeClr>
                </a:solidFill>
              </a:rPr>
              <a:t>project</a:t>
            </a:r>
            <a:r>
              <a:rPr lang="es-ES" sz="1200" i="1" dirty="0">
                <a:solidFill>
                  <a:schemeClr val="bg1">
                    <a:lumMod val="50000"/>
                  </a:schemeClr>
                </a:solidFill>
              </a:rPr>
              <a:t> </a:t>
            </a:r>
            <a:r>
              <a:rPr lang="es-ES" sz="1200" i="1" dirty="0" err="1">
                <a:solidFill>
                  <a:schemeClr val="bg1">
                    <a:lumMod val="50000"/>
                  </a:schemeClr>
                </a:solidFill>
              </a:rPr>
              <a:t>was</a:t>
            </a:r>
            <a:r>
              <a:rPr lang="es-ES" sz="1200" i="1" dirty="0">
                <a:solidFill>
                  <a:schemeClr val="bg1">
                    <a:lumMod val="50000"/>
                  </a:schemeClr>
                </a:solidFill>
              </a:rPr>
              <a:t> </a:t>
            </a:r>
            <a:r>
              <a:rPr lang="es-ES" sz="1200" i="1" dirty="0" err="1">
                <a:solidFill>
                  <a:schemeClr val="bg1">
                    <a:lumMod val="50000"/>
                  </a:schemeClr>
                </a:solidFill>
              </a:rPr>
              <a:t>started</a:t>
            </a:r>
            <a:r>
              <a:rPr lang="es-ES" sz="1200" i="1" dirty="0">
                <a:solidFill>
                  <a:schemeClr val="bg1">
                    <a:lumMod val="50000"/>
                  </a:schemeClr>
                </a:solidFill>
              </a:rPr>
              <a:t> and </a:t>
            </a:r>
            <a:r>
              <a:rPr lang="es-ES" sz="1200" i="1" dirty="0" err="1">
                <a:solidFill>
                  <a:schemeClr val="bg1">
                    <a:lumMod val="50000"/>
                  </a:schemeClr>
                </a:solidFill>
              </a:rPr>
              <a:t>developed</a:t>
            </a:r>
            <a:r>
              <a:rPr lang="es-ES" sz="1200" i="1" dirty="0">
                <a:solidFill>
                  <a:schemeClr val="bg1">
                    <a:lumMod val="50000"/>
                  </a:schemeClr>
                </a:solidFill>
              </a:rPr>
              <a:t> (2015)</a:t>
            </a:r>
          </a:p>
        </p:txBody>
      </p:sp>
    </p:spTree>
    <p:extLst>
      <p:ext uri="{BB962C8B-B14F-4D97-AF65-F5344CB8AC3E}">
        <p14:creationId xmlns:p14="http://schemas.microsoft.com/office/powerpoint/2010/main" val="2319304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56928FD0-6508-3A43-9DC3-87035D2B44C2}"/>
              </a:ext>
            </a:extLst>
          </p:cNvPr>
          <p:cNvSpPr/>
          <p:nvPr/>
        </p:nvSpPr>
        <p:spPr bwMode="auto">
          <a:xfrm>
            <a:off x="404913" y="1431235"/>
            <a:ext cx="8334173" cy="1232452"/>
          </a:xfrm>
          <a:prstGeom prst="rect">
            <a:avLst/>
          </a:prstGeom>
          <a:solidFill>
            <a:srgbClr val="002060"/>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20</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19/11/2019</a:t>
            </a:fld>
            <a:endParaRPr lang="en-US" dirty="0"/>
          </a:p>
        </p:txBody>
      </p:sp>
      <p:sp>
        <p:nvSpPr>
          <p:cNvPr id="8" name="Marcador de contenido 3"/>
          <p:cNvSpPr>
            <a:spLocks noGrp="1"/>
          </p:cNvSpPr>
          <p:nvPr>
            <p:ph idx="1"/>
          </p:nvPr>
        </p:nvSpPr>
        <p:spPr>
          <a:xfrm>
            <a:off x="404914" y="1439710"/>
            <a:ext cx="8334171" cy="5093641"/>
          </a:xfrm>
          <a:ln>
            <a:solidFill>
              <a:srgbClr val="002060"/>
            </a:solidFill>
          </a:ln>
        </p:spPr>
        <p:txBody>
          <a:bodyPr/>
          <a:lstStyle/>
          <a:p>
            <a:pPr marL="0" indent="0" algn="just">
              <a:buNone/>
            </a:pPr>
            <a:r>
              <a:rPr lang="en-GB" sz="2400" b="1" dirty="0">
                <a:solidFill>
                  <a:schemeClr val="bg1"/>
                </a:solidFill>
              </a:rPr>
              <a:t>12. Treatment of B-cell lymphoma should be individualized according to the specific histological subtype and disease stage</a:t>
            </a:r>
            <a:endParaRPr lang="es-ES" sz="2400" dirty="0">
              <a:solidFill>
                <a:schemeClr val="bg1"/>
              </a:solidFill>
            </a:endParaRPr>
          </a:p>
          <a:p>
            <a:pPr algn="just"/>
            <a:r>
              <a:rPr lang="en-GB" sz="1600" dirty="0"/>
              <a:t>Therapy should be individualized according to the specific histological subtype defined according to the WHO 2016 classification and the corresponding current therapeutic guidelines, with a personalized therapeutic approach driven by the haematologist/oncologist. </a:t>
            </a:r>
          </a:p>
          <a:p>
            <a:pPr algn="just"/>
            <a:r>
              <a:rPr lang="en-GB" sz="1600" dirty="0"/>
              <a:t>For low grade haematological neoplasia</a:t>
            </a:r>
            <a:r>
              <a:rPr lang="en-GB" sz="1600" b="1" dirty="0"/>
              <a:t>, </a:t>
            </a:r>
            <a:r>
              <a:rPr lang="en-GB" sz="1600" dirty="0"/>
              <a:t>some clinicians recommend a watchful waiting approach when lymphoma only affects the exocrine glands.</a:t>
            </a:r>
          </a:p>
          <a:p>
            <a:pPr algn="just"/>
            <a:r>
              <a:rPr lang="en-GB" sz="1600" dirty="0"/>
              <a:t>For marginal zone lymphomas, small lymphocytic lymphoma and lymphoplasmacytic lymphoma in early disease stages, treatment may include radiotherapy (with or without chemotherapy).</a:t>
            </a:r>
            <a:endParaRPr lang="en-GB" sz="1600" b="1" dirty="0"/>
          </a:p>
          <a:p>
            <a:pPr algn="just"/>
            <a:r>
              <a:rPr lang="en-GB" sz="1600" dirty="0"/>
              <a:t>For patients with moderate/high grade haematological neoplasia,</a:t>
            </a:r>
            <a:r>
              <a:rPr lang="en-GB" sz="1600" b="1" dirty="0"/>
              <a:t> </a:t>
            </a:r>
            <a:r>
              <a:rPr lang="en-GB" sz="1600" dirty="0"/>
              <a:t>treatment is based on standard rituximab-based chemotherapy regimens. </a:t>
            </a:r>
          </a:p>
          <a:p>
            <a:pPr marL="0" indent="0" algn="r">
              <a:buNone/>
            </a:pPr>
            <a:r>
              <a:rPr lang="en-GB" sz="1400" i="1" dirty="0" err="1">
                <a:solidFill>
                  <a:srgbClr val="000000"/>
                </a:solidFill>
              </a:rPr>
              <a:t>LoE</a:t>
            </a:r>
            <a:r>
              <a:rPr lang="en-GB" sz="1400" i="1" dirty="0">
                <a:solidFill>
                  <a:srgbClr val="000000"/>
                </a:solidFill>
              </a:rPr>
              <a:t> 4, </a:t>
            </a:r>
            <a:r>
              <a:rPr lang="en-GB" sz="1400" i="1" dirty="0" err="1">
                <a:solidFill>
                  <a:srgbClr val="000000"/>
                </a:solidFill>
              </a:rPr>
              <a:t>LoA</a:t>
            </a:r>
            <a:r>
              <a:rPr lang="en-GB" sz="1400" i="1" dirty="0">
                <a:solidFill>
                  <a:srgbClr val="000000"/>
                </a:solidFill>
              </a:rPr>
              <a:t> 88%</a:t>
            </a:r>
            <a:endParaRPr lang="en-GB" sz="1400" dirty="0">
              <a:solidFill>
                <a:srgbClr val="000000"/>
              </a:solidFill>
            </a:endParaRPr>
          </a:p>
        </p:txBody>
      </p:sp>
      <p:sp>
        <p:nvSpPr>
          <p:cNvPr id="9" name="Título 4">
            <a:extLst>
              <a:ext uri="{FF2B5EF4-FFF2-40B4-BE49-F238E27FC236}">
                <a16:creationId xmlns:a16="http://schemas.microsoft.com/office/drawing/2014/main" id="{5EA1B3CE-4E87-BA43-AB00-2B581898FF50}"/>
              </a:ext>
            </a:extLst>
          </p:cNvPr>
          <p:cNvSpPr txBox="1">
            <a:spLocks/>
          </p:cNvSpPr>
          <p:nvPr/>
        </p:nvSpPr>
        <p:spPr>
          <a:xfrm>
            <a:off x="321962" y="324649"/>
            <a:ext cx="8334172" cy="634545"/>
          </a:xfrm>
          <a:prstGeom prst="rect">
            <a:avLst/>
          </a:prstGeom>
        </p:spPr>
        <p:txBody>
          <a:bodyPr/>
          <a:lstStyle>
            <a:lvl1pPr algn="l" rtl="0" eaLnBrk="1" fontAlgn="base" hangingPunct="1">
              <a:spcBef>
                <a:spcPct val="0"/>
              </a:spcBef>
              <a:spcAft>
                <a:spcPct val="0"/>
              </a:spcAft>
              <a:defRPr sz="2800" b="0" i="0">
                <a:solidFill>
                  <a:srgbClr val="0056B9"/>
                </a:solidFill>
                <a:latin typeface="+mj-lt"/>
                <a:ea typeface="ＭＳ Ｐゴシック" charset="0"/>
                <a:cs typeface="+mj-cs"/>
              </a:defRPr>
            </a:lvl1pPr>
            <a:lvl2pPr algn="l" rtl="0" eaLnBrk="1" fontAlgn="base" hangingPunct="1">
              <a:spcBef>
                <a:spcPct val="0"/>
              </a:spcBef>
              <a:spcAft>
                <a:spcPct val="0"/>
              </a:spcAft>
              <a:defRPr sz="1400" b="1" i="1">
                <a:solidFill>
                  <a:srgbClr val="058AD4"/>
                </a:solidFill>
                <a:latin typeface="Arial" pitchFamily="34" charset="0"/>
                <a:ea typeface="ＭＳ Ｐゴシック" charset="0"/>
              </a:defRPr>
            </a:lvl2pPr>
            <a:lvl3pPr algn="l" rtl="0" eaLnBrk="1" fontAlgn="base" hangingPunct="1">
              <a:spcBef>
                <a:spcPct val="0"/>
              </a:spcBef>
              <a:spcAft>
                <a:spcPct val="0"/>
              </a:spcAft>
              <a:defRPr sz="1400" b="1" i="1">
                <a:solidFill>
                  <a:srgbClr val="058AD4"/>
                </a:solidFill>
                <a:latin typeface="Arial" pitchFamily="34" charset="0"/>
                <a:ea typeface="ＭＳ Ｐゴシック" charset="0"/>
              </a:defRPr>
            </a:lvl3pPr>
            <a:lvl4pPr algn="l" rtl="0" eaLnBrk="1" fontAlgn="base" hangingPunct="1">
              <a:spcBef>
                <a:spcPct val="0"/>
              </a:spcBef>
              <a:spcAft>
                <a:spcPct val="0"/>
              </a:spcAft>
              <a:defRPr sz="1400" b="1" i="1">
                <a:solidFill>
                  <a:srgbClr val="058AD4"/>
                </a:solidFill>
                <a:latin typeface="Arial" pitchFamily="34" charset="0"/>
                <a:ea typeface="ＭＳ Ｐゴシック" charset="0"/>
              </a:defRPr>
            </a:lvl4pPr>
            <a:lvl5pPr algn="l" rtl="0" eaLnBrk="1" fontAlgn="base" hangingPunct="1">
              <a:spcBef>
                <a:spcPct val="0"/>
              </a:spcBef>
              <a:spcAft>
                <a:spcPct val="0"/>
              </a:spcAft>
              <a:defRPr sz="1400" b="1" i="1">
                <a:solidFill>
                  <a:srgbClr val="058AD4"/>
                </a:solidFill>
                <a:latin typeface="Arial" pitchFamily="34" charset="0"/>
                <a:ea typeface="ＭＳ Ｐゴシック" charset="0"/>
              </a:defRPr>
            </a:lvl5pPr>
            <a:lvl6pPr marL="457200" algn="l" rtl="0" eaLnBrk="1" fontAlgn="base" hangingPunct="1">
              <a:spcBef>
                <a:spcPct val="0"/>
              </a:spcBef>
              <a:spcAft>
                <a:spcPct val="0"/>
              </a:spcAft>
              <a:defRPr sz="1400" b="1" i="1">
                <a:solidFill>
                  <a:srgbClr val="058AD4"/>
                </a:solidFill>
                <a:latin typeface="Arial" pitchFamily="34" charset="0"/>
              </a:defRPr>
            </a:lvl6pPr>
            <a:lvl7pPr marL="914400" algn="l" rtl="0" eaLnBrk="1" fontAlgn="base" hangingPunct="1">
              <a:spcBef>
                <a:spcPct val="0"/>
              </a:spcBef>
              <a:spcAft>
                <a:spcPct val="0"/>
              </a:spcAft>
              <a:defRPr sz="1400" b="1" i="1">
                <a:solidFill>
                  <a:srgbClr val="058AD4"/>
                </a:solidFill>
                <a:latin typeface="Arial" pitchFamily="34" charset="0"/>
              </a:defRPr>
            </a:lvl7pPr>
            <a:lvl8pPr marL="1371600" algn="l" rtl="0" eaLnBrk="1" fontAlgn="base" hangingPunct="1">
              <a:spcBef>
                <a:spcPct val="0"/>
              </a:spcBef>
              <a:spcAft>
                <a:spcPct val="0"/>
              </a:spcAft>
              <a:defRPr sz="1400" b="1" i="1">
                <a:solidFill>
                  <a:srgbClr val="058AD4"/>
                </a:solidFill>
                <a:latin typeface="Arial" pitchFamily="34" charset="0"/>
              </a:defRPr>
            </a:lvl8pPr>
            <a:lvl9pPr marL="1828800" algn="l" rtl="0" eaLnBrk="1" fontAlgn="base" hangingPunct="1">
              <a:spcBef>
                <a:spcPct val="0"/>
              </a:spcBef>
              <a:spcAft>
                <a:spcPct val="0"/>
              </a:spcAft>
              <a:defRPr sz="1400" b="1" i="1">
                <a:solidFill>
                  <a:srgbClr val="058AD4"/>
                </a:solidFill>
                <a:latin typeface="Arial" pitchFamily="34" charset="0"/>
              </a:defRPr>
            </a:lvl9pPr>
          </a:lstStyle>
          <a:p>
            <a:r>
              <a:rPr lang="en-GB" kern="0" dirty="0"/>
              <a:t>Individual Recommendations</a:t>
            </a:r>
          </a:p>
        </p:txBody>
      </p:sp>
    </p:spTree>
    <p:extLst>
      <p:ext uri="{BB962C8B-B14F-4D97-AF65-F5344CB8AC3E}">
        <p14:creationId xmlns:p14="http://schemas.microsoft.com/office/powerpoint/2010/main" val="24475696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04914" y="324649"/>
            <a:ext cx="8334172" cy="634545"/>
          </a:xfrm>
        </p:spPr>
        <p:txBody>
          <a:bodyPr/>
          <a:lstStyle/>
          <a:p>
            <a:r>
              <a:rPr lang="en-GB" dirty="0">
                <a:solidFill>
                  <a:srgbClr val="0057B8"/>
                </a:solidFill>
              </a:rPr>
              <a:t>Summary Table Oxford Level of Evidence</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21</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19/11/2019</a:t>
            </a:fld>
            <a:endParaRPr lang="en-US" dirty="0"/>
          </a:p>
        </p:txBody>
      </p:sp>
      <p:graphicFrame>
        <p:nvGraphicFramePr>
          <p:cNvPr id="9" name="Table 8">
            <a:extLst>
              <a:ext uri="{FF2B5EF4-FFF2-40B4-BE49-F238E27FC236}">
                <a16:creationId xmlns:a16="http://schemas.microsoft.com/office/drawing/2014/main" id="{F4D8B1E1-506D-9F4D-A10F-EFE1D7149BFD}"/>
              </a:ext>
            </a:extLst>
          </p:cNvPr>
          <p:cNvGraphicFramePr>
            <a:graphicFrameLocks noGrp="1"/>
          </p:cNvGraphicFramePr>
          <p:nvPr>
            <p:extLst>
              <p:ext uri="{D42A27DB-BD31-4B8C-83A1-F6EECF244321}">
                <p14:modId xmlns:p14="http://schemas.microsoft.com/office/powerpoint/2010/main" val="3714769105"/>
              </p:ext>
            </p:extLst>
          </p:nvPr>
        </p:nvGraphicFramePr>
        <p:xfrm>
          <a:off x="721004" y="2143634"/>
          <a:ext cx="7802245" cy="3686175"/>
        </p:xfrm>
        <a:graphic>
          <a:graphicData uri="http://schemas.openxmlformats.org/drawingml/2006/table">
            <a:tbl>
              <a:tblPr firstRow="1" firstCol="1" bandRow="1"/>
              <a:tblGrid>
                <a:gridCol w="830210">
                  <a:extLst>
                    <a:ext uri="{9D8B030D-6E8A-4147-A177-3AD203B41FA5}">
                      <a16:colId xmlns:a16="http://schemas.microsoft.com/office/drawing/2014/main" val="155671948"/>
                    </a:ext>
                  </a:extLst>
                </a:gridCol>
                <a:gridCol w="3447386">
                  <a:extLst>
                    <a:ext uri="{9D8B030D-6E8A-4147-A177-3AD203B41FA5}">
                      <a16:colId xmlns:a16="http://schemas.microsoft.com/office/drawing/2014/main" val="353331064"/>
                    </a:ext>
                  </a:extLst>
                </a:gridCol>
                <a:gridCol w="612982">
                  <a:extLst>
                    <a:ext uri="{9D8B030D-6E8A-4147-A177-3AD203B41FA5}">
                      <a16:colId xmlns:a16="http://schemas.microsoft.com/office/drawing/2014/main" val="3937358393"/>
                    </a:ext>
                  </a:extLst>
                </a:gridCol>
                <a:gridCol w="2911667">
                  <a:extLst>
                    <a:ext uri="{9D8B030D-6E8A-4147-A177-3AD203B41FA5}">
                      <a16:colId xmlns:a16="http://schemas.microsoft.com/office/drawing/2014/main" val="1258152137"/>
                    </a:ext>
                  </a:extLst>
                </a:gridCol>
              </a:tblGrid>
              <a:tr h="238125">
                <a:tc>
                  <a:txBody>
                    <a:bodyPr/>
                    <a:lstStyle/>
                    <a:p>
                      <a:pPr marL="0" marR="0" algn="ctr">
                        <a:spcBef>
                          <a:spcPts val="0"/>
                        </a:spcBef>
                        <a:spcAft>
                          <a:spcPts val="0"/>
                        </a:spcAft>
                      </a:pPr>
                      <a:r>
                        <a:rPr lang="en-GB" sz="1000" b="1" dirty="0" err="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LoE</a:t>
                      </a:r>
                      <a:endParaRPr lang="en-US" sz="1200" dirty="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marL="0" marR="0">
                        <a:spcBef>
                          <a:spcPts val="0"/>
                        </a:spcBef>
                        <a:spcAft>
                          <a:spcPts val="0"/>
                        </a:spcAft>
                      </a:pPr>
                      <a:r>
                        <a:rPr lang="en-GB" sz="1000" b="1"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Design of studies</a:t>
                      </a:r>
                      <a:endParaRPr lang="en-US" sz="1200" dirty="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marL="0" marR="0" algn="ctr">
                        <a:spcBef>
                          <a:spcPts val="0"/>
                        </a:spcBef>
                        <a:spcAft>
                          <a:spcPts val="0"/>
                        </a:spcAft>
                      </a:pPr>
                      <a:r>
                        <a:rPr lang="en-GB" sz="1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GoR</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marL="0" marR="0">
                        <a:spcBef>
                          <a:spcPts val="0"/>
                        </a:spcBef>
                        <a:spcAft>
                          <a:spcPts val="0"/>
                        </a:spcAft>
                      </a:pPr>
                      <a:r>
                        <a:rPr lang="en-GB" sz="1000" b="1"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Evidence</a:t>
                      </a:r>
                      <a:endParaRPr lang="en-US" sz="1200" dirty="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598429631"/>
                  </a:ext>
                </a:extLst>
              </a:tr>
              <a:tr h="200025">
                <a:tc rowSpan="2">
                  <a:txBody>
                    <a:bodyPr/>
                    <a:lstStyle/>
                    <a:p>
                      <a:pPr marL="0" marR="0" algn="ctr">
                        <a:spcBef>
                          <a:spcPts val="0"/>
                        </a:spcBef>
                        <a:spcAft>
                          <a:spcPts val="0"/>
                        </a:spcAft>
                      </a:pPr>
                      <a:r>
                        <a:rPr lang="en-GB" sz="1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a:t>
                      </a:r>
                      <a:endParaRPr lang="en-US" sz="1200" dirty="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Systematic review of RCTs (1a)</a:t>
                      </a:r>
                      <a:endParaRPr lang="en-US" sz="1200" dirty="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lgn="ctr">
                        <a:spcBef>
                          <a:spcPts val="0"/>
                        </a:spcBef>
                        <a:spcAft>
                          <a:spcPts val="0"/>
                        </a:spcAft>
                      </a:pPr>
                      <a:r>
                        <a:rPr lang="en-GB" sz="10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0" marR="0">
                        <a:spcBef>
                          <a:spcPts val="0"/>
                        </a:spcBef>
                        <a:spcAft>
                          <a:spcPts val="0"/>
                        </a:spcAft>
                      </a:pPr>
                      <a:r>
                        <a:rPr lang="en-GB" sz="1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Consistent level 1 studies</a:t>
                      </a:r>
                      <a:endParaRPr lang="en-US" sz="1200" dirty="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47134235"/>
                  </a:ext>
                </a:extLst>
              </a:tr>
              <a:tr h="200025">
                <a:tc vMerge="1">
                  <a:txBody>
                    <a:bodyPr/>
                    <a:lstStyle/>
                    <a:p>
                      <a:endParaRPr lang="en-US"/>
                    </a:p>
                  </a:txBody>
                  <a:tcPr/>
                </a:tc>
                <a:tc>
                  <a:txBody>
                    <a:bodyPr/>
                    <a:lstStyle/>
                    <a:p>
                      <a:pPr marL="0" marR="0">
                        <a:spcBef>
                          <a:spcPts val="0"/>
                        </a:spcBef>
                        <a:spcAft>
                          <a:spcPts val="0"/>
                        </a:spcAft>
                      </a:pPr>
                      <a:r>
                        <a:rPr lang="en-GB" sz="1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Individual RCT (1b)</a:t>
                      </a:r>
                      <a:endParaRPr lang="en-US" sz="1200" dirty="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297833383"/>
                  </a:ext>
                </a:extLst>
              </a:tr>
              <a:tr h="85725">
                <a:tc>
                  <a:txBody>
                    <a:bodyPr/>
                    <a:lstStyle/>
                    <a:p>
                      <a:pPr marL="0" marR="0" algn="ctr">
                        <a:spcBef>
                          <a:spcPts val="0"/>
                        </a:spcBef>
                        <a:spcAft>
                          <a:spcPts val="0"/>
                        </a:spcAft>
                      </a:pPr>
                      <a:r>
                        <a:rPr lang="en-GB" sz="1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marL="0" marR="0">
                        <a:spcBef>
                          <a:spcPts val="0"/>
                        </a:spcBef>
                        <a:spcAft>
                          <a:spcPts val="0"/>
                        </a:spcAft>
                      </a:pPr>
                      <a:r>
                        <a:rPr lang="en-GB" sz="100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marL="0" marR="0">
                        <a:spcBef>
                          <a:spcPts val="0"/>
                        </a:spcBef>
                        <a:spcAft>
                          <a:spcPts val="0"/>
                        </a:spcAft>
                      </a:pPr>
                      <a:r>
                        <a:rPr lang="en-GB" sz="10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dirty="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marL="0" marR="0">
                        <a:spcBef>
                          <a:spcPts val="0"/>
                        </a:spcBef>
                        <a:spcAft>
                          <a:spcPts val="0"/>
                        </a:spcAft>
                      </a:pPr>
                      <a:r>
                        <a:rPr lang="en-GB" sz="10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dirty="0">
                        <a:effectLst/>
                        <a:latin typeface="Times New Roman" panose="02020603050405020304" pitchFamily="18" charset="0"/>
                        <a:ea typeface="Times New Roman" panose="02020603050405020304" pitchFamily="18" charset="0"/>
                      </a:endParaRPr>
                    </a:p>
                  </a:txBody>
                  <a:tcPr marL="44450" marR="444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48609663"/>
                  </a:ext>
                </a:extLst>
              </a:tr>
              <a:tr h="381000">
                <a:tc rowSpan="4">
                  <a:txBody>
                    <a:bodyPr/>
                    <a:lstStyle/>
                    <a:p>
                      <a:pPr marL="0" marR="0" algn="ctr">
                        <a:spcBef>
                          <a:spcPts val="0"/>
                        </a:spcBef>
                        <a:spcAft>
                          <a:spcPts val="0"/>
                        </a:spcAft>
                      </a:pPr>
                      <a:r>
                        <a:rPr lang="en-GB" sz="1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a:t>
                      </a:r>
                      <a:endParaRPr lang="en-US" sz="1200" dirty="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GB" sz="1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Systematic review of cohort studies (2a)</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7">
                  <a:txBody>
                    <a:bodyPr/>
                    <a:lstStyle/>
                    <a:p>
                      <a:pPr marL="0" marR="0" algn="ctr">
                        <a:spcBef>
                          <a:spcPts val="0"/>
                        </a:spcBef>
                        <a:spcAft>
                          <a:spcPts val="0"/>
                        </a:spcAft>
                      </a:pPr>
                      <a:r>
                        <a:rPr lang="en-GB" sz="10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7">
                  <a:txBody>
                    <a:bodyPr/>
                    <a:lstStyle/>
                    <a:p>
                      <a:pPr marL="0" marR="0">
                        <a:spcBef>
                          <a:spcPts val="0"/>
                        </a:spcBef>
                        <a:spcAft>
                          <a:spcPts val="0"/>
                        </a:spcAft>
                      </a:pPr>
                      <a:r>
                        <a:rPr lang="en-GB" sz="1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Consistent level 2 or 3 studies                                                    </a:t>
                      </a:r>
                      <a:endParaRPr lang="en-US" sz="1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GB" sz="1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Extrapolations** from level 1 studies</a:t>
                      </a:r>
                      <a:endParaRPr lang="en-US" sz="1200" dirty="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93843362"/>
                  </a:ext>
                </a:extLst>
              </a:tr>
              <a:tr h="200025">
                <a:tc vMerge="1">
                  <a:txBody>
                    <a:bodyPr/>
                    <a:lstStyle/>
                    <a:p>
                      <a:endParaRPr lang="en-US"/>
                    </a:p>
                  </a:txBody>
                  <a:tcPr/>
                </a:tc>
                <a:tc>
                  <a:txBody>
                    <a:bodyPr/>
                    <a:lstStyle/>
                    <a:p>
                      <a:pPr marL="0" marR="0">
                        <a:spcBef>
                          <a:spcPts val="0"/>
                        </a:spcBef>
                        <a:spcAft>
                          <a:spcPts val="0"/>
                        </a:spcAft>
                      </a:pPr>
                      <a:r>
                        <a:rPr lang="en-GB" sz="1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Individual cohort study (2b)</a:t>
                      </a:r>
                      <a:endParaRPr lang="en-US" sz="1200" dirty="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4187068629"/>
                  </a:ext>
                </a:extLst>
              </a:tr>
              <a:tr h="200025">
                <a:tc vMerge="1">
                  <a:txBody>
                    <a:bodyPr/>
                    <a:lstStyle/>
                    <a:p>
                      <a:endParaRPr lang="en-US"/>
                    </a:p>
                  </a:txBody>
                  <a:tcPr/>
                </a:tc>
                <a:tc>
                  <a:txBody>
                    <a:bodyPr/>
                    <a:lstStyle/>
                    <a:p>
                      <a:pPr marL="0" marR="0">
                        <a:spcBef>
                          <a:spcPts val="0"/>
                        </a:spcBef>
                        <a:spcAft>
                          <a:spcPts val="0"/>
                        </a:spcAft>
                      </a:pPr>
                      <a:r>
                        <a:rPr lang="en-GB" sz="1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Low-quality* RCT (2b)</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4247495808"/>
                  </a:ext>
                </a:extLst>
              </a:tr>
              <a:tr h="200025">
                <a:tc vMerge="1">
                  <a:txBody>
                    <a:bodyPr/>
                    <a:lstStyle/>
                    <a:p>
                      <a:endParaRPr lang="en-US"/>
                    </a:p>
                  </a:txBody>
                  <a:tcPr/>
                </a:tc>
                <a:tc>
                  <a:txBody>
                    <a:bodyPr/>
                    <a:lstStyle/>
                    <a:p>
                      <a:pPr marL="0" marR="0">
                        <a:spcBef>
                          <a:spcPts val="0"/>
                        </a:spcBef>
                        <a:spcAft>
                          <a:spcPts val="0"/>
                        </a:spcAft>
                      </a:pPr>
                      <a:r>
                        <a:rPr lang="en-GB" sz="1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Outcomes research/ecological studies (2c)</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551167549"/>
                  </a:ext>
                </a:extLst>
              </a:tr>
              <a:tr h="85725">
                <a:tc>
                  <a:txBody>
                    <a:bodyPr/>
                    <a:lstStyle/>
                    <a:p>
                      <a:pPr marL="0" marR="0" algn="ctr">
                        <a:spcBef>
                          <a:spcPts val="0"/>
                        </a:spcBef>
                        <a:spcAft>
                          <a:spcPts val="0"/>
                        </a:spcAft>
                      </a:pPr>
                      <a:r>
                        <a:rPr lang="en-GB" sz="1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marL="0" marR="0">
                        <a:spcBef>
                          <a:spcPts val="0"/>
                        </a:spcBef>
                        <a:spcAft>
                          <a:spcPts val="0"/>
                        </a:spcAft>
                      </a:pPr>
                      <a:r>
                        <a:rPr lang="en-GB" sz="100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942505129"/>
                  </a:ext>
                </a:extLst>
              </a:tr>
              <a:tr h="200025">
                <a:tc rowSpan="2">
                  <a:txBody>
                    <a:bodyPr/>
                    <a:lstStyle/>
                    <a:p>
                      <a:pPr marL="0" marR="0" algn="ctr">
                        <a:spcBef>
                          <a:spcPts val="0"/>
                        </a:spcBef>
                        <a:spcAft>
                          <a:spcPts val="0"/>
                        </a:spcAft>
                      </a:pPr>
                      <a:r>
                        <a:rPr lang="en-GB" sz="10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GB" sz="1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Systematic review of case-control studies (3a)</a:t>
                      </a:r>
                      <a:endParaRPr lang="en-US" sz="1200" dirty="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59639728"/>
                  </a:ext>
                </a:extLst>
              </a:tr>
              <a:tr h="200025">
                <a:tc vMerge="1">
                  <a:txBody>
                    <a:bodyPr/>
                    <a:lstStyle/>
                    <a:p>
                      <a:endParaRPr lang="en-US"/>
                    </a:p>
                  </a:txBody>
                  <a:tcPr/>
                </a:tc>
                <a:tc>
                  <a:txBody>
                    <a:bodyPr/>
                    <a:lstStyle/>
                    <a:p>
                      <a:pPr marL="0" marR="0">
                        <a:spcBef>
                          <a:spcPts val="0"/>
                        </a:spcBef>
                        <a:spcAft>
                          <a:spcPts val="0"/>
                        </a:spcAft>
                      </a:pPr>
                      <a:r>
                        <a:rPr lang="en-GB" sz="1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Individual case-control study (3b)</a:t>
                      </a:r>
                      <a:endParaRPr lang="en-US" sz="1200" dirty="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669853016"/>
                  </a:ext>
                </a:extLst>
              </a:tr>
              <a:tr h="85725">
                <a:tc>
                  <a:txBody>
                    <a:bodyPr/>
                    <a:lstStyle/>
                    <a:p>
                      <a:pPr marL="0" marR="0" algn="ctr">
                        <a:spcBef>
                          <a:spcPts val="0"/>
                        </a:spcBef>
                        <a:spcAft>
                          <a:spcPts val="0"/>
                        </a:spcAft>
                      </a:pPr>
                      <a:r>
                        <a:rPr lang="en-GB" sz="1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marL="0" marR="0">
                        <a:spcBef>
                          <a:spcPts val="0"/>
                        </a:spcBef>
                        <a:spcAft>
                          <a:spcPts val="0"/>
                        </a:spcAft>
                      </a:pPr>
                      <a:r>
                        <a:rPr lang="en-GB" sz="10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dirty="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marL="0" marR="0">
                        <a:spcBef>
                          <a:spcPts val="0"/>
                        </a:spcBef>
                        <a:spcAft>
                          <a:spcPts val="0"/>
                        </a:spcAft>
                      </a:pPr>
                      <a:r>
                        <a:rPr lang="en-GB" sz="100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marL="0" marR="0">
                        <a:spcBef>
                          <a:spcPts val="0"/>
                        </a:spcBef>
                        <a:spcAft>
                          <a:spcPts val="0"/>
                        </a:spcAft>
                      </a:pPr>
                      <a:r>
                        <a:rPr lang="en-GB" sz="100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Times New Roman" panose="02020603050405020304" pitchFamily="18" charset="0"/>
                        <a:ea typeface="Times New Roman" panose="02020603050405020304" pitchFamily="18" charset="0"/>
                      </a:endParaRPr>
                    </a:p>
                  </a:txBody>
                  <a:tcPr marL="44450" marR="444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727898114"/>
                  </a:ext>
                </a:extLst>
              </a:tr>
              <a:tr h="200025">
                <a:tc rowSpan="3">
                  <a:txBody>
                    <a:bodyPr/>
                    <a:lstStyle/>
                    <a:p>
                      <a:pPr marL="0" marR="0" algn="ctr">
                        <a:spcBef>
                          <a:spcPts val="0"/>
                        </a:spcBef>
                        <a:spcAft>
                          <a:spcPts val="0"/>
                        </a:spcAft>
                      </a:pPr>
                      <a:r>
                        <a:rPr lang="en-GB" sz="10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GB" sz="1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Case-series/retrospective studies</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3">
                  <a:txBody>
                    <a:bodyPr/>
                    <a:lstStyle/>
                    <a:p>
                      <a:pPr marL="0" marR="0" algn="ctr">
                        <a:spcBef>
                          <a:spcPts val="0"/>
                        </a:spcBef>
                        <a:spcAft>
                          <a:spcPts val="0"/>
                        </a:spcAft>
                      </a:pPr>
                      <a:r>
                        <a:rPr lang="en-GB" sz="10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0" marR="0">
                        <a:spcBef>
                          <a:spcPts val="0"/>
                        </a:spcBef>
                        <a:spcAft>
                          <a:spcPts val="0"/>
                        </a:spcAft>
                      </a:pPr>
                      <a:r>
                        <a:rPr lang="en-GB" sz="1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Consistent level 4 studies                                                   Extrapolations** from level 2 or 3 studies</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0205687"/>
                  </a:ext>
                </a:extLst>
              </a:tr>
              <a:tr h="200025">
                <a:tc vMerge="1">
                  <a:txBody>
                    <a:bodyPr/>
                    <a:lstStyle/>
                    <a:p>
                      <a:endParaRPr lang="en-US"/>
                    </a:p>
                  </a:txBody>
                  <a:tcPr/>
                </a:tc>
                <a:tc>
                  <a:txBody>
                    <a:bodyPr/>
                    <a:lstStyle/>
                    <a:p>
                      <a:pPr marL="0" marR="0">
                        <a:spcBef>
                          <a:spcPts val="0"/>
                        </a:spcBef>
                        <a:spcAft>
                          <a:spcPts val="0"/>
                        </a:spcAft>
                      </a:pPr>
                      <a:r>
                        <a:rPr lang="en-GB" sz="1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Low-quality* cohort studies</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455722813"/>
                  </a:ext>
                </a:extLst>
              </a:tr>
              <a:tr h="200025">
                <a:tc vMerge="1">
                  <a:txBody>
                    <a:bodyPr/>
                    <a:lstStyle/>
                    <a:p>
                      <a:endParaRPr lang="en-US"/>
                    </a:p>
                  </a:txBody>
                  <a:tcPr/>
                </a:tc>
                <a:tc>
                  <a:txBody>
                    <a:bodyPr/>
                    <a:lstStyle/>
                    <a:p>
                      <a:pPr marL="0" marR="0">
                        <a:spcBef>
                          <a:spcPts val="0"/>
                        </a:spcBef>
                        <a:spcAft>
                          <a:spcPts val="0"/>
                        </a:spcAft>
                      </a:pPr>
                      <a:r>
                        <a:rPr lang="en-GB" sz="1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Low-quality* case-control studies</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416256802"/>
                  </a:ext>
                </a:extLst>
              </a:tr>
              <a:tr h="85725">
                <a:tc>
                  <a:txBody>
                    <a:bodyPr/>
                    <a:lstStyle/>
                    <a:p>
                      <a:pPr marL="0" marR="0" algn="ctr">
                        <a:spcBef>
                          <a:spcPts val="0"/>
                        </a:spcBef>
                        <a:spcAft>
                          <a:spcPts val="0"/>
                        </a:spcAft>
                      </a:pPr>
                      <a:r>
                        <a:rPr lang="en-GB" sz="1000" b="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marL="0" marR="0">
                        <a:spcBef>
                          <a:spcPts val="0"/>
                        </a:spcBef>
                        <a:spcAft>
                          <a:spcPts val="0"/>
                        </a:spcAft>
                      </a:pPr>
                      <a:r>
                        <a:rPr lang="en-GB" sz="100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marL="0" marR="0">
                        <a:spcBef>
                          <a:spcPts val="0"/>
                        </a:spcBef>
                        <a:spcAft>
                          <a:spcPts val="0"/>
                        </a:spcAft>
                      </a:pPr>
                      <a:r>
                        <a:rPr lang="en-GB" sz="100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marL="0" marR="0">
                        <a:spcBef>
                          <a:spcPts val="0"/>
                        </a:spcBef>
                        <a:spcAft>
                          <a:spcPts val="0"/>
                        </a:spcAft>
                      </a:pPr>
                      <a:r>
                        <a:rPr lang="en-GB" sz="100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200">
                        <a:effectLst/>
                        <a:latin typeface="Times New Roman" panose="02020603050405020304" pitchFamily="18" charset="0"/>
                        <a:ea typeface="Times New Roman" panose="02020603050405020304" pitchFamily="18" charset="0"/>
                      </a:endParaRPr>
                    </a:p>
                  </a:txBody>
                  <a:tcPr marL="44450" marR="4445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extLst>
                  <a:ext uri="{0D108BD9-81ED-4DB2-BD59-A6C34878D82A}">
                    <a16:rowId xmlns:a16="http://schemas.microsoft.com/office/drawing/2014/main" val="1497845144"/>
                  </a:ext>
                </a:extLst>
              </a:tr>
              <a:tr h="0">
                <a:tc>
                  <a:txBody>
                    <a:bodyPr/>
                    <a:lstStyle/>
                    <a:p>
                      <a:pPr marL="0" marR="0" algn="ctr">
                        <a:spcBef>
                          <a:spcPts val="0"/>
                        </a:spcBef>
                        <a:spcAft>
                          <a:spcPts val="0"/>
                        </a:spcAft>
                      </a:pPr>
                      <a:r>
                        <a:rPr lang="en-GB" sz="10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spcBef>
                          <a:spcPts val="0"/>
                        </a:spcBef>
                        <a:spcAft>
                          <a:spcPts val="0"/>
                        </a:spcAft>
                      </a:pPr>
                      <a:r>
                        <a:rPr lang="en-GB" sz="10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Expert opinion</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marR="0" algn="ctr">
                        <a:spcBef>
                          <a:spcPts val="0"/>
                        </a:spcBef>
                        <a:spcAft>
                          <a:spcPts val="0"/>
                        </a:spcAft>
                      </a:pPr>
                      <a:r>
                        <a:rPr lang="en-GB" sz="1000" b="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a:t>
                      </a:r>
                      <a:endParaRPr lang="en-US" sz="120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GB" sz="1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Consistent level 5 evidence                                                    </a:t>
                      </a:r>
                      <a:endParaRPr lang="en-US" sz="1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GB" sz="1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Troublingly inconsistent or inconclusive studies of any level</a:t>
                      </a:r>
                      <a:endParaRPr lang="en-US" sz="1200" dirty="0">
                        <a:effectLst/>
                        <a:latin typeface="Times New Roman" panose="02020603050405020304" pitchFamily="18" charset="0"/>
                        <a:ea typeface="Times New Roman" panose="02020603050405020304" pitchFamily="18" charset="0"/>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64677446"/>
                  </a:ext>
                </a:extLst>
              </a:tr>
            </a:tbl>
          </a:graphicData>
        </a:graphic>
      </p:graphicFrame>
      <p:sp>
        <p:nvSpPr>
          <p:cNvPr id="10" name="Rectangle 9">
            <a:extLst>
              <a:ext uri="{FF2B5EF4-FFF2-40B4-BE49-F238E27FC236}">
                <a16:creationId xmlns:a16="http://schemas.microsoft.com/office/drawing/2014/main" id="{D883A449-32E7-2E48-B83C-21DEAD7F3624}"/>
              </a:ext>
            </a:extLst>
          </p:cNvPr>
          <p:cNvSpPr/>
          <p:nvPr/>
        </p:nvSpPr>
        <p:spPr>
          <a:xfrm>
            <a:off x="2193921" y="1163775"/>
            <a:ext cx="4856410" cy="772519"/>
          </a:xfrm>
          <a:prstGeom prst="rect">
            <a:avLst/>
          </a:prstGeom>
          <a:solidFill>
            <a:schemeClr val="accent1"/>
          </a:solidFill>
        </p:spPr>
        <p:txBody>
          <a:bodyPr wrap="square">
            <a:spAutoFit/>
          </a:bodyPr>
          <a:lstStyle/>
          <a:p>
            <a:pPr marL="0" marR="0">
              <a:lnSpc>
                <a:spcPct val="107000"/>
              </a:lnSpc>
              <a:spcBef>
                <a:spcPts val="0"/>
              </a:spcBef>
              <a:spcAft>
                <a:spcPts val="800"/>
              </a:spcAft>
            </a:pPr>
            <a:r>
              <a:rPr lang="en-GB" dirty="0">
                <a:latin typeface="Calibri" panose="020F0502020204030204" pitchFamily="34" charset="0"/>
                <a:ea typeface="Calibri" panose="020F0502020204030204" pitchFamily="34" charset="0"/>
                <a:cs typeface="Times New Roman" panose="02020603050405020304" pitchFamily="18" charset="0"/>
              </a:rPr>
              <a:t>Levels of evidence (</a:t>
            </a:r>
            <a:r>
              <a:rPr lang="en-GB" dirty="0" err="1">
                <a:latin typeface="Calibri" panose="020F0502020204030204" pitchFamily="34" charset="0"/>
                <a:ea typeface="Calibri" panose="020F0502020204030204" pitchFamily="34" charset="0"/>
                <a:cs typeface="Times New Roman" panose="02020603050405020304" pitchFamily="18" charset="0"/>
              </a:rPr>
              <a:t>LoE</a:t>
            </a:r>
            <a:r>
              <a:rPr lang="en-GB" dirty="0">
                <a:latin typeface="Calibri" panose="020F0502020204030204" pitchFamily="34" charset="0"/>
                <a:ea typeface="Calibri" panose="020F0502020204030204" pitchFamily="34" charset="0"/>
                <a:cs typeface="Times New Roman" panose="02020603050405020304" pitchFamily="18" charset="0"/>
              </a:rPr>
              <a:t>) and grades of recommendations (</a:t>
            </a:r>
            <a:r>
              <a:rPr lang="en-GB" dirty="0" err="1">
                <a:latin typeface="Calibri" panose="020F0502020204030204" pitchFamily="34" charset="0"/>
                <a:ea typeface="Calibri" panose="020F0502020204030204" pitchFamily="34" charset="0"/>
                <a:cs typeface="Times New Roman" panose="02020603050405020304" pitchFamily="18" charset="0"/>
              </a:rPr>
              <a:t>GoR</a:t>
            </a:r>
            <a:r>
              <a:rPr lang="en-GB" dirty="0">
                <a:latin typeface="Calibri" panose="020F0502020204030204" pitchFamily="34" charset="0"/>
                <a:ea typeface="Calibri" panose="020F0502020204030204" pitchFamily="34" charset="0"/>
                <a:cs typeface="Times New Roman" panose="02020603050405020304" pitchFamily="18" charset="0"/>
              </a:rPr>
              <a:t>) according to the Oxford Centre for Evidence-based Medicine – Levels of Evidence (March 2009)</a:t>
            </a:r>
            <a:endParaRPr lang="en-US" sz="1600" dirty="0">
              <a:effectLst/>
              <a:latin typeface="Times New Roman" panose="02020603050405020304" pitchFamily="18" charset="0"/>
              <a:ea typeface="Times New Roman" panose="02020603050405020304" pitchFamily="18" charset="0"/>
            </a:endParaRPr>
          </a:p>
        </p:txBody>
      </p:sp>
      <p:graphicFrame>
        <p:nvGraphicFramePr>
          <p:cNvPr id="11" name="Table 10">
            <a:extLst>
              <a:ext uri="{FF2B5EF4-FFF2-40B4-BE49-F238E27FC236}">
                <a16:creationId xmlns:a16="http://schemas.microsoft.com/office/drawing/2014/main" id="{C8E92ED6-36B8-8845-A577-98392A648602}"/>
              </a:ext>
            </a:extLst>
          </p:cNvPr>
          <p:cNvGraphicFramePr>
            <a:graphicFrameLocks noGrp="1"/>
          </p:cNvGraphicFramePr>
          <p:nvPr>
            <p:extLst>
              <p:ext uri="{D42A27DB-BD31-4B8C-83A1-F6EECF244321}">
                <p14:modId xmlns:p14="http://schemas.microsoft.com/office/powerpoint/2010/main" val="3929856602"/>
              </p:ext>
            </p:extLst>
          </p:nvPr>
        </p:nvGraphicFramePr>
        <p:xfrm>
          <a:off x="1168704" y="5933276"/>
          <a:ext cx="4378626" cy="600075"/>
        </p:xfrm>
        <a:graphic>
          <a:graphicData uri="http://schemas.openxmlformats.org/drawingml/2006/table">
            <a:tbl>
              <a:tblPr firstRow="1" firstCol="1" bandRow="1"/>
              <a:tblGrid>
                <a:gridCol w="473920">
                  <a:extLst>
                    <a:ext uri="{9D8B030D-6E8A-4147-A177-3AD203B41FA5}">
                      <a16:colId xmlns:a16="http://schemas.microsoft.com/office/drawing/2014/main" val="1472538842"/>
                    </a:ext>
                  </a:extLst>
                </a:gridCol>
                <a:gridCol w="1653586">
                  <a:extLst>
                    <a:ext uri="{9D8B030D-6E8A-4147-A177-3AD203B41FA5}">
                      <a16:colId xmlns:a16="http://schemas.microsoft.com/office/drawing/2014/main" val="565164729"/>
                    </a:ext>
                  </a:extLst>
                </a:gridCol>
                <a:gridCol w="2251120">
                  <a:extLst>
                    <a:ext uri="{9D8B030D-6E8A-4147-A177-3AD203B41FA5}">
                      <a16:colId xmlns:a16="http://schemas.microsoft.com/office/drawing/2014/main" val="919404493"/>
                    </a:ext>
                  </a:extLst>
                </a:gridCol>
              </a:tblGrid>
              <a:tr h="600075">
                <a:tc>
                  <a:txBody>
                    <a:bodyPr/>
                    <a:lstStyle/>
                    <a:p>
                      <a:endParaRPr lang="en-US" sz="800">
                        <a:effectLst/>
                        <a:latin typeface="Times New Roman" panose="02020603050405020304" pitchFamily="18" charset="0"/>
                      </a:endParaRPr>
                    </a:p>
                  </a:txBody>
                  <a:tcPr marL="44450" marR="44450" marT="0" marB="0">
                    <a:lnL>
                      <a:noFill/>
                    </a:lnL>
                    <a:lnR>
                      <a:noFill/>
                    </a:lnR>
                    <a:lnT>
                      <a:noFill/>
                    </a:lnT>
                    <a:lnB>
                      <a:noFill/>
                    </a:lnB>
                  </a:tcPr>
                </a:tc>
                <a:tc>
                  <a:txBody>
                    <a:bodyPr/>
                    <a:lstStyle/>
                    <a:p>
                      <a:pPr marL="0" marR="0">
                        <a:spcBef>
                          <a:spcPts val="0"/>
                        </a:spcBef>
                        <a:spcAft>
                          <a:spcPts val="0"/>
                        </a:spcAft>
                      </a:pPr>
                      <a:r>
                        <a:rPr lang="en-GB" sz="800" i="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*Low quality defined according to the Oxford Centre for Evidence-based Medicine – Levels of Evidence (March 2009)</a:t>
                      </a:r>
                      <a:endParaRPr lang="en-US" sz="105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lnL>
                      <a:noFill/>
                    </a:lnL>
                    <a:lnR>
                      <a:noFill/>
                    </a:lnR>
                    <a:lnT>
                      <a:noFill/>
                    </a:lnT>
                    <a:lnB>
                      <a:noFill/>
                    </a:lnB>
                  </a:tcPr>
                </a:tc>
                <a:tc>
                  <a:txBody>
                    <a:bodyPr/>
                    <a:lstStyle/>
                    <a:p>
                      <a:pPr marL="0" marR="0">
                        <a:spcBef>
                          <a:spcPts val="0"/>
                        </a:spcBef>
                        <a:spcAft>
                          <a:spcPts val="0"/>
                        </a:spcAft>
                      </a:pPr>
                      <a:endParaRPr lang="en-US" sz="1050" dirty="0">
                        <a:solidFill>
                          <a:srgbClr val="FF0000"/>
                        </a:solidFill>
                        <a:effectLst/>
                        <a:latin typeface="Times New Roman" panose="02020603050405020304" pitchFamily="18" charset="0"/>
                        <a:ea typeface="Times New Roman" panose="02020603050405020304" pitchFamily="18" charset="0"/>
                      </a:endParaRPr>
                    </a:p>
                  </a:txBody>
                  <a:tcPr marL="44450" marR="44450" marT="0" marB="0">
                    <a:lnL>
                      <a:noFill/>
                    </a:lnL>
                    <a:lnR>
                      <a:noFill/>
                    </a:lnR>
                    <a:lnT>
                      <a:noFill/>
                    </a:lnT>
                    <a:lnB>
                      <a:noFill/>
                    </a:lnB>
                  </a:tcPr>
                </a:tc>
                <a:extLst>
                  <a:ext uri="{0D108BD9-81ED-4DB2-BD59-A6C34878D82A}">
                    <a16:rowId xmlns:a16="http://schemas.microsoft.com/office/drawing/2014/main" val="4138722205"/>
                  </a:ext>
                </a:extLst>
              </a:tr>
            </a:tbl>
          </a:graphicData>
        </a:graphic>
      </p:graphicFrame>
      <p:sp>
        <p:nvSpPr>
          <p:cNvPr id="2" name="Rectángulo 1">
            <a:extLst>
              <a:ext uri="{FF2B5EF4-FFF2-40B4-BE49-F238E27FC236}">
                <a16:creationId xmlns:a16="http://schemas.microsoft.com/office/drawing/2014/main" id="{84BF3F4D-ED18-4E43-BF8D-725B1A8C2E8B}"/>
              </a:ext>
            </a:extLst>
          </p:cNvPr>
          <p:cNvSpPr/>
          <p:nvPr/>
        </p:nvSpPr>
        <p:spPr>
          <a:xfrm>
            <a:off x="5584371" y="5890197"/>
            <a:ext cx="2938878" cy="584775"/>
          </a:xfrm>
          <a:prstGeom prst="rect">
            <a:avLst/>
          </a:prstGeom>
        </p:spPr>
        <p:txBody>
          <a:bodyPr wrap="square">
            <a:spAutoFit/>
          </a:bodyPr>
          <a:lstStyle/>
          <a:p>
            <a:pPr marL="0" marR="0">
              <a:spcBef>
                <a:spcPts val="0"/>
              </a:spcBef>
              <a:spcAft>
                <a:spcPts val="0"/>
              </a:spcAft>
            </a:pPr>
            <a:r>
              <a:rPr lang="en-GB" sz="800" b="0" i="1" dirty="0">
                <a:solidFill>
                  <a:srgbClr val="FF0000"/>
                </a:solidFill>
                <a:latin typeface="Calibri" panose="020F0502020204030204" pitchFamily="34" charset="0"/>
                <a:ea typeface="Times New Roman" panose="02020603050405020304" pitchFamily="18" charset="0"/>
                <a:cs typeface="Calibri" panose="020F0502020204030204" pitchFamily="34" charset="0"/>
              </a:rPr>
              <a:t>**Extrapolations were applied when target population do not meet the PICO criteria (primary SjS patients fulfilling the 2002/2016 criteria): associated SjS, former criteria, mixed populations</a:t>
            </a:r>
            <a:endParaRPr lang="en-US" sz="800" b="0" dirty="0">
              <a:solidFill>
                <a:srgbClr val="FF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904752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04914" y="433514"/>
            <a:ext cx="8334172" cy="634545"/>
          </a:xfrm>
        </p:spPr>
        <p:txBody>
          <a:bodyPr/>
          <a:lstStyle/>
          <a:p>
            <a:r>
              <a:rPr lang="en-GB" sz="2400" dirty="0">
                <a:solidFill>
                  <a:srgbClr val="0057B8"/>
                </a:solidFill>
              </a:rPr>
              <a:t>Summary of Recommendations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22</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19/11/2019</a:t>
            </a:fld>
            <a:endParaRPr lang="en-US" dirty="0"/>
          </a:p>
        </p:txBody>
      </p:sp>
      <p:graphicFrame>
        <p:nvGraphicFramePr>
          <p:cNvPr id="3" name="Tabla 2">
            <a:extLst>
              <a:ext uri="{FF2B5EF4-FFF2-40B4-BE49-F238E27FC236}">
                <a16:creationId xmlns:a16="http://schemas.microsoft.com/office/drawing/2014/main" id="{AAEA4786-5C11-480A-ADEA-DC960776E25C}"/>
              </a:ext>
            </a:extLst>
          </p:cNvPr>
          <p:cNvGraphicFramePr>
            <a:graphicFrameLocks noGrp="1"/>
          </p:cNvGraphicFramePr>
          <p:nvPr>
            <p:extLst>
              <p:ext uri="{D42A27DB-BD31-4B8C-83A1-F6EECF244321}">
                <p14:modId xmlns:p14="http://schemas.microsoft.com/office/powerpoint/2010/main" val="1574013525"/>
              </p:ext>
            </p:extLst>
          </p:nvPr>
        </p:nvGraphicFramePr>
        <p:xfrm>
          <a:off x="490538" y="1825625"/>
          <a:ext cx="8310562" cy="1763642"/>
        </p:xfrm>
        <a:graphic>
          <a:graphicData uri="http://schemas.openxmlformats.org/drawingml/2006/table">
            <a:tbl>
              <a:tblPr firstRow="1" firstCol="1" bandRow="1"/>
              <a:tblGrid>
                <a:gridCol w="5969584">
                  <a:extLst>
                    <a:ext uri="{9D8B030D-6E8A-4147-A177-3AD203B41FA5}">
                      <a16:colId xmlns:a16="http://schemas.microsoft.com/office/drawing/2014/main" val="3036432898"/>
                    </a:ext>
                  </a:extLst>
                </a:gridCol>
                <a:gridCol w="685449">
                  <a:extLst>
                    <a:ext uri="{9D8B030D-6E8A-4147-A177-3AD203B41FA5}">
                      <a16:colId xmlns:a16="http://schemas.microsoft.com/office/drawing/2014/main" val="2375881021"/>
                    </a:ext>
                  </a:extLst>
                </a:gridCol>
                <a:gridCol w="551843">
                  <a:extLst>
                    <a:ext uri="{9D8B030D-6E8A-4147-A177-3AD203B41FA5}">
                      <a16:colId xmlns:a16="http://schemas.microsoft.com/office/drawing/2014/main" val="221408719"/>
                    </a:ext>
                  </a:extLst>
                </a:gridCol>
                <a:gridCol w="551843">
                  <a:extLst>
                    <a:ext uri="{9D8B030D-6E8A-4147-A177-3AD203B41FA5}">
                      <a16:colId xmlns:a16="http://schemas.microsoft.com/office/drawing/2014/main" val="3127393782"/>
                    </a:ext>
                  </a:extLst>
                </a:gridCol>
                <a:gridCol w="551843">
                  <a:extLst>
                    <a:ext uri="{9D8B030D-6E8A-4147-A177-3AD203B41FA5}">
                      <a16:colId xmlns:a16="http://schemas.microsoft.com/office/drawing/2014/main" val="999169725"/>
                    </a:ext>
                  </a:extLst>
                </a:gridCol>
              </a:tblGrid>
              <a:tr h="483482">
                <a:tc>
                  <a:txBody>
                    <a:bodyPr/>
                    <a:lstStyle/>
                    <a:p>
                      <a:pPr algn="just">
                        <a:spcAft>
                          <a:spcPts val="0"/>
                        </a:spcAft>
                      </a:pPr>
                      <a:r>
                        <a:rPr lang="en-GB" sz="1400" b="1" dirty="0">
                          <a:solidFill>
                            <a:schemeClr val="bg1"/>
                          </a:solidFill>
                          <a:effectLst/>
                          <a:latin typeface="Calibri" panose="020F0502020204030204" pitchFamily="34" charset="0"/>
                          <a:ea typeface="Times New Roman" panose="02020603050405020304" pitchFamily="18" charset="0"/>
                        </a:rPr>
                        <a:t> </a:t>
                      </a:r>
                      <a:endParaRPr lang="es-ES" sz="1400" dirty="0">
                        <a:solidFill>
                          <a:schemeClr val="bg1"/>
                        </a:solidFill>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a:spcAft>
                          <a:spcPts val="0"/>
                        </a:spcAft>
                      </a:pPr>
                      <a:r>
                        <a:rPr lang="en-GB" sz="1400" b="1" dirty="0" err="1">
                          <a:solidFill>
                            <a:schemeClr val="bg1"/>
                          </a:solidFill>
                          <a:effectLst/>
                          <a:latin typeface="Calibri" panose="020F0502020204030204" pitchFamily="34" charset="0"/>
                          <a:ea typeface="Times New Roman" panose="02020603050405020304" pitchFamily="18" charset="0"/>
                        </a:rPr>
                        <a:t>LoE</a:t>
                      </a:r>
                      <a:endParaRPr lang="es-ES" sz="1400" dirty="0">
                        <a:solidFill>
                          <a:schemeClr val="bg1"/>
                        </a:solidFill>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a:spcAft>
                          <a:spcPts val="0"/>
                        </a:spcAft>
                      </a:pPr>
                      <a:r>
                        <a:rPr lang="en-GB" sz="1400" b="1">
                          <a:solidFill>
                            <a:schemeClr val="bg1"/>
                          </a:solidFill>
                          <a:effectLst/>
                          <a:latin typeface="Calibri" panose="020F0502020204030204" pitchFamily="34" charset="0"/>
                          <a:ea typeface="Times New Roman" panose="02020603050405020304" pitchFamily="18" charset="0"/>
                        </a:rPr>
                        <a:t>GoR</a:t>
                      </a:r>
                      <a:endParaRPr lang="es-ES" sz="1400">
                        <a:solidFill>
                          <a:schemeClr val="bg1"/>
                        </a:solidFill>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a:spcAft>
                          <a:spcPts val="0"/>
                        </a:spcAft>
                      </a:pPr>
                      <a:r>
                        <a:rPr lang="en-GB" sz="1400" b="1" dirty="0">
                          <a:solidFill>
                            <a:schemeClr val="bg1"/>
                          </a:solidFill>
                          <a:effectLst/>
                          <a:latin typeface="Calibri" panose="020F0502020204030204" pitchFamily="34" charset="0"/>
                          <a:ea typeface="Times New Roman" panose="02020603050405020304" pitchFamily="18" charset="0"/>
                        </a:rPr>
                        <a:t>Vote (%)</a:t>
                      </a:r>
                      <a:endParaRPr lang="es-ES" sz="1400" dirty="0">
                        <a:solidFill>
                          <a:schemeClr val="bg1"/>
                        </a:solidFill>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a:spcAft>
                          <a:spcPts val="0"/>
                        </a:spcAft>
                      </a:pPr>
                      <a:r>
                        <a:rPr lang="en-GB" sz="1400" b="1" dirty="0" err="1">
                          <a:solidFill>
                            <a:schemeClr val="bg1"/>
                          </a:solidFill>
                          <a:effectLst/>
                          <a:latin typeface="Calibri" panose="020F0502020204030204" pitchFamily="34" charset="0"/>
                          <a:ea typeface="Times New Roman" panose="02020603050405020304" pitchFamily="18" charset="0"/>
                        </a:rPr>
                        <a:t>LoA</a:t>
                      </a:r>
                      <a:r>
                        <a:rPr lang="en-GB" sz="1400" b="1" dirty="0">
                          <a:solidFill>
                            <a:schemeClr val="bg1"/>
                          </a:solidFill>
                          <a:effectLst/>
                          <a:latin typeface="Calibri" panose="020F0502020204030204" pitchFamily="34" charset="0"/>
                          <a:ea typeface="Times New Roman" panose="02020603050405020304" pitchFamily="18" charset="0"/>
                        </a:rPr>
                        <a:t> (0-10)</a:t>
                      </a:r>
                      <a:endParaRPr lang="es-ES" sz="1400" dirty="0">
                        <a:solidFill>
                          <a:schemeClr val="bg1"/>
                        </a:solidFill>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2902152470"/>
                  </a:ext>
                </a:extLst>
              </a:tr>
              <a:tr h="241741">
                <a:tc>
                  <a:txBody>
                    <a:bodyPr/>
                    <a:lstStyle/>
                    <a:p>
                      <a:pPr algn="just">
                        <a:spcAft>
                          <a:spcPts val="0"/>
                        </a:spcAft>
                      </a:pPr>
                      <a:r>
                        <a:rPr lang="en-GB" sz="1400" b="1">
                          <a:effectLst/>
                          <a:latin typeface="Calibri" panose="020F0502020204030204" pitchFamily="34" charset="0"/>
                          <a:ea typeface="Times New Roman" panose="02020603050405020304" pitchFamily="18" charset="0"/>
                        </a:rPr>
                        <a:t>A. Patients with SjS should be managed at, or in close collaboration with, centres of expertise following a multidisciplinary approach</a:t>
                      </a:r>
                      <a:endParaRPr lang="es-ES" sz="14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400" dirty="0">
                          <a:solidFill>
                            <a:srgbClr val="000000"/>
                          </a:solidFill>
                          <a:effectLst/>
                          <a:latin typeface="Calibri" panose="020F0502020204030204" pitchFamily="34" charset="0"/>
                          <a:ea typeface="Times New Roman" panose="02020603050405020304" pitchFamily="18" charset="0"/>
                        </a:rPr>
                        <a:t>NA</a:t>
                      </a:r>
                      <a:endParaRPr lang="es-ES" sz="1400" dirty="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400">
                          <a:solidFill>
                            <a:srgbClr val="000000"/>
                          </a:solidFill>
                          <a:effectLst/>
                          <a:latin typeface="Calibri" panose="020F0502020204030204" pitchFamily="34" charset="0"/>
                          <a:ea typeface="Times New Roman" panose="02020603050405020304" pitchFamily="18" charset="0"/>
                        </a:rPr>
                        <a:t>NA</a:t>
                      </a:r>
                      <a:endParaRPr lang="es-ES" sz="14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400">
                          <a:solidFill>
                            <a:srgbClr val="000000"/>
                          </a:solidFill>
                          <a:effectLst/>
                          <a:latin typeface="Calibri" panose="020F0502020204030204" pitchFamily="34" charset="0"/>
                          <a:ea typeface="Times New Roman" panose="02020603050405020304" pitchFamily="18" charset="0"/>
                        </a:rPr>
                        <a:t>90</a:t>
                      </a:r>
                      <a:endParaRPr lang="es-ES" sz="14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400">
                          <a:solidFill>
                            <a:srgbClr val="000000"/>
                          </a:solidFill>
                          <a:effectLst/>
                          <a:latin typeface="Calibri" panose="020F0502020204030204" pitchFamily="34" charset="0"/>
                          <a:ea typeface="Times New Roman" panose="02020603050405020304" pitchFamily="18" charset="0"/>
                        </a:rPr>
                        <a:t>9.2</a:t>
                      </a:r>
                      <a:endParaRPr lang="es-ES" sz="14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76216510"/>
                  </a:ext>
                </a:extLst>
              </a:tr>
              <a:tr h="241741">
                <a:tc>
                  <a:txBody>
                    <a:bodyPr/>
                    <a:lstStyle/>
                    <a:p>
                      <a:pPr algn="just">
                        <a:spcAft>
                          <a:spcPts val="0"/>
                        </a:spcAft>
                      </a:pPr>
                      <a:r>
                        <a:rPr lang="en-GB" sz="1400" b="1">
                          <a:effectLst/>
                          <a:latin typeface="Calibri" panose="020F0502020204030204" pitchFamily="34" charset="0"/>
                          <a:ea typeface="Times New Roman" panose="02020603050405020304" pitchFamily="18" charset="0"/>
                        </a:rPr>
                        <a:t>B. The first therapeutic approach for dryness should be symptomatic relief using topical therapies</a:t>
                      </a:r>
                      <a:endParaRPr lang="es-ES" sz="14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400" dirty="0">
                          <a:solidFill>
                            <a:srgbClr val="000000"/>
                          </a:solidFill>
                          <a:effectLst/>
                          <a:latin typeface="Calibri" panose="020F0502020204030204" pitchFamily="34" charset="0"/>
                          <a:ea typeface="Times New Roman" panose="02020603050405020304" pitchFamily="18" charset="0"/>
                        </a:rPr>
                        <a:t>NA</a:t>
                      </a:r>
                      <a:endParaRPr lang="es-ES" sz="1400" dirty="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400">
                          <a:solidFill>
                            <a:srgbClr val="000000"/>
                          </a:solidFill>
                          <a:effectLst/>
                          <a:latin typeface="Calibri" panose="020F0502020204030204" pitchFamily="34" charset="0"/>
                          <a:ea typeface="Times New Roman" panose="02020603050405020304" pitchFamily="18" charset="0"/>
                        </a:rPr>
                        <a:t>NA</a:t>
                      </a:r>
                      <a:endParaRPr lang="es-ES" sz="14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400">
                          <a:solidFill>
                            <a:srgbClr val="000000"/>
                          </a:solidFill>
                          <a:effectLst/>
                          <a:latin typeface="Calibri" panose="020F0502020204030204" pitchFamily="34" charset="0"/>
                          <a:ea typeface="Times New Roman" panose="02020603050405020304" pitchFamily="18" charset="0"/>
                        </a:rPr>
                        <a:t>93</a:t>
                      </a:r>
                      <a:endParaRPr lang="es-ES" sz="14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400">
                          <a:solidFill>
                            <a:srgbClr val="000000"/>
                          </a:solidFill>
                          <a:effectLst/>
                          <a:latin typeface="Calibri" panose="020F0502020204030204" pitchFamily="34" charset="0"/>
                          <a:ea typeface="Times New Roman" panose="02020603050405020304" pitchFamily="18" charset="0"/>
                        </a:rPr>
                        <a:t>8.9</a:t>
                      </a:r>
                      <a:endParaRPr lang="es-ES" sz="14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32052"/>
                  </a:ext>
                </a:extLst>
              </a:tr>
              <a:tr h="241741">
                <a:tc>
                  <a:txBody>
                    <a:bodyPr/>
                    <a:lstStyle/>
                    <a:p>
                      <a:pPr>
                        <a:spcAft>
                          <a:spcPts val="0"/>
                        </a:spcAft>
                      </a:pPr>
                      <a:r>
                        <a:rPr lang="en-GB" sz="1400" b="1">
                          <a:effectLst/>
                          <a:latin typeface="Calibri" panose="020F0502020204030204" pitchFamily="34" charset="0"/>
                          <a:ea typeface="Times New Roman" panose="02020603050405020304" pitchFamily="18" charset="0"/>
                        </a:rPr>
                        <a:t>C. Systemic therapies may be considered for the treatment of active systemic disease</a:t>
                      </a:r>
                      <a:endParaRPr lang="es-ES" sz="14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400" dirty="0">
                          <a:solidFill>
                            <a:srgbClr val="000000"/>
                          </a:solidFill>
                          <a:effectLst/>
                          <a:latin typeface="Calibri" panose="020F0502020204030204" pitchFamily="34" charset="0"/>
                          <a:ea typeface="Times New Roman" panose="02020603050405020304" pitchFamily="18" charset="0"/>
                        </a:rPr>
                        <a:t>NA</a:t>
                      </a:r>
                      <a:endParaRPr lang="es-ES" sz="1400" dirty="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400">
                          <a:solidFill>
                            <a:srgbClr val="000000"/>
                          </a:solidFill>
                          <a:effectLst/>
                          <a:latin typeface="Calibri" panose="020F0502020204030204" pitchFamily="34" charset="0"/>
                          <a:ea typeface="Times New Roman" panose="02020603050405020304" pitchFamily="18" charset="0"/>
                        </a:rPr>
                        <a:t>NA</a:t>
                      </a:r>
                      <a:endParaRPr lang="es-ES" sz="14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400">
                          <a:solidFill>
                            <a:srgbClr val="000000"/>
                          </a:solidFill>
                          <a:effectLst/>
                          <a:latin typeface="Calibri" panose="020F0502020204030204" pitchFamily="34" charset="0"/>
                          <a:ea typeface="Times New Roman" panose="02020603050405020304" pitchFamily="18" charset="0"/>
                        </a:rPr>
                        <a:t>90</a:t>
                      </a:r>
                      <a:endParaRPr lang="es-ES" sz="14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400" dirty="0">
                          <a:solidFill>
                            <a:srgbClr val="000000"/>
                          </a:solidFill>
                          <a:effectLst/>
                          <a:latin typeface="Calibri" panose="020F0502020204030204" pitchFamily="34" charset="0"/>
                          <a:ea typeface="Times New Roman" panose="02020603050405020304" pitchFamily="18" charset="0"/>
                        </a:rPr>
                        <a:t>9.1</a:t>
                      </a:r>
                      <a:endParaRPr lang="es-ES" sz="1400" dirty="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4147360"/>
                  </a:ext>
                </a:extLst>
              </a:tr>
            </a:tbl>
          </a:graphicData>
        </a:graphic>
      </p:graphicFrame>
      <p:sp>
        <p:nvSpPr>
          <p:cNvPr id="2" name="Rectangle 1">
            <a:extLst>
              <a:ext uri="{FF2B5EF4-FFF2-40B4-BE49-F238E27FC236}">
                <a16:creationId xmlns:a16="http://schemas.microsoft.com/office/drawing/2014/main" id="{D63CC16C-7CDA-8942-BC5C-959BDE204B84}"/>
              </a:ext>
            </a:extLst>
          </p:cNvPr>
          <p:cNvSpPr/>
          <p:nvPr/>
        </p:nvSpPr>
        <p:spPr>
          <a:xfrm>
            <a:off x="662046" y="4116162"/>
            <a:ext cx="7527073" cy="2308324"/>
          </a:xfrm>
          <a:prstGeom prst="rect">
            <a:avLst/>
          </a:prstGeom>
        </p:spPr>
        <p:txBody>
          <a:bodyPr wrap="square">
            <a:spAutoFit/>
          </a:bodyPr>
          <a:lstStyle/>
          <a:p>
            <a:pPr marL="285750" marR="0" indent="-285750">
              <a:spcBef>
                <a:spcPts val="0"/>
              </a:spcBef>
              <a:spcAft>
                <a:spcPts val="0"/>
              </a:spcAft>
              <a:buFont typeface="Arial" panose="020B0604020202020204" pitchFamily="34" charset="0"/>
              <a:buChar char="•"/>
            </a:pPr>
            <a:r>
              <a:rPr lang="en-GB" sz="1800" i="1" dirty="0">
                <a:solidFill>
                  <a:srgbClr val="FF0000"/>
                </a:solidFill>
                <a:latin typeface="Calibri" panose="020F0502020204030204" pitchFamily="34" charset="0"/>
                <a:ea typeface="Times New Roman" panose="02020603050405020304" pitchFamily="18" charset="0"/>
                <a:cs typeface="Calibri" panose="020F0502020204030204" pitchFamily="34" charset="0"/>
              </a:rPr>
              <a:t>NA: </a:t>
            </a:r>
            <a:r>
              <a:rPr lang="en-GB" sz="1800" b="0" i="1" dirty="0">
                <a:solidFill>
                  <a:srgbClr val="FF0000"/>
                </a:solidFill>
                <a:latin typeface="Calibri" panose="020F0502020204030204" pitchFamily="34" charset="0"/>
                <a:ea typeface="Times New Roman" panose="02020603050405020304" pitchFamily="18" charset="0"/>
                <a:cs typeface="Calibri" panose="020F0502020204030204" pitchFamily="34" charset="0"/>
              </a:rPr>
              <a:t>not applicable; </a:t>
            </a:r>
          </a:p>
          <a:p>
            <a:pPr marL="285750" marR="0" indent="-285750">
              <a:spcBef>
                <a:spcPts val="0"/>
              </a:spcBef>
              <a:spcAft>
                <a:spcPts val="0"/>
              </a:spcAft>
              <a:buFont typeface="Arial" panose="020B0604020202020204" pitchFamily="34" charset="0"/>
              <a:buChar char="•"/>
            </a:pPr>
            <a:r>
              <a:rPr lang="en-GB" sz="1800" i="1" dirty="0">
                <a:solidFill>
                  <a:srgbClr val="FF0000"/>
                </a:solidFill>
                <a:latin typeface="Calibri" panose="020F0502020204030204" pitchFamily="34" charset="0"/>
                <a:ea typeface="Times New Roman" panose="02020603050405020304" pitchFamily="18" charset="0"/>
                <a:cs typeface="Calibri" panose="020F0502020204030204" pitchFamily="34" charset="0"/>
              </a:rPr>
              <a:t>Levels of evidence (</a:t>
            </a:r>
            <a:r>
              <a:rPr lang="en-GB" sz="1800" i="1" dirty="0" err="1">
                <a:solidFill>
                  <a:srgbClr val="FF0000"/>
                </a:solidFill>
                <a:latin typeface="Calibri" panose="020F0502020204030204" pitchFamily="34" charset="0"/>
                <a:ea typeface="Times New Roman" panose="02020603050405020304" pitchFamily="18" charset="0"/>
                <a:cs typeface="Calibri" panose="020F0502020204030204" pitchFamily="34" charset="0"/>
              </a:rPr>
              <a:t>LoE</a:t>
            </a:r>
            <a:r>
              <a:rPr lang="en-GB" sz="1800" i="1" dirty="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en-GB" sz="1800" b="0" i="1" dirty="0">
                <a:solidFill>
                  <a:srgbClr val="FF0000"/>
                </a:solidFill>
                <a:latin typeface="Calibri" panose="020F0502020204030204" pitchFamily="34" charset="0"/>
                <a:ea typeface="Times New Roman" panose="02020603050405020304" pitchFamily="18" charset="0"/>
                <a:cs typeface="Calibri" panose="020F0502020204030204" pitchFamily="34" charset="0"/>
              </a:rPr>
              <a:t>and</a:t>
            </a:r>
            <a:r>
              <a:rPr lang="en-GB" sz="1800" i="1" dirty="0">
                <a:solidFill>
                  <a:srgbClr val="FF0000"/>
                </a:solidFill>
                <a:latin typeface="Calibri" panose="020F0502020204030204" pitchFamily="34" charset="0"/>
                <a:ea typeface="Times New Roman" panose="02020603050405020304" pitchFamily="18" charset="0"/>
                <a:cs typeface="Calibri" panose="020F0502020204030204" pitchFamily="34" charset="0"/>
              </a:rPr>
              <a:t> grades of recommendations (</a:t>
            </a:r>
            <a:r>
              <a:rPr lang="en-GB" sz="1800" i="1" dirty="0" err="1">
                <a:solidFill>
                  <a:srgbClr val="FF0000"/>
                </a:solidFill>
                <a:latin typeface="Calibri" panose="020F0502020204030204" pitchFamily="34" charset="0"/>
                <a:ea typeface="Times New Roman" panose="02020603050405020304" pitchFamily="18" charset="0"/>
                <a:cs typeface="Calibri" panose="020F0502020204030204" pitchFamily="34" charset="0"/>
              </a:rPr>
              <a:t>GoR</a:t>
            </a:r>
            <a:r>
              <a:rPr lang="en-GB" sz="1800" i="1" dirty="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en-GB" sz="1800" b="0" i="1" dirty="0">
                <a:solidFill>
                  <a:srgbClr val="FF0000"/>
                </a:solidFill>
                <a:latin typeface="Calibri" panose="020F0502020204030204" pitchFamily="34" charset="0"/>
                <a:ea typeface="Times New Roman" panose="02020603050405020304" pitchFamily="18" charset="0"/>
                <a:cs typeface="Calibri" panose="020F0502020204030204" pitchFamily="34" charset="0"/>
              </a:rPr>
              <a:t>according to the Oxford Centre for Evidence-based Medicine – Levels of Evidence (March 2009). </a:t>
            </a:r>
          </a:p>
          <a:p>
            <a:pPr marL="285750" marR="0" indent="-285750">
              <a:spcBef>
                <a:spcPts val="0"/>
              </a:spcBef>
              <a:spcAft>
                <a:spcPts val="0"/>
              </a:spcAft>
              <a:buFont typeface="Arial" panose="020B0604020202020204" pitchFamily="34" charset="0"/>
              <a:buChar char="•"/>
            </a:pPr>
            <a:r>
              <a:rPr lang="en-GB" sz="1800" i="1" dirty="0">
                <a:solidFill>
                  <a:srgbClr val="FF0000"/>
                </a:solidFill>
                <a:latin typeface="Calibri" panose="020F0502020204030204" pitchFamily="34" charset="0"/>
                <a:ea typeface="Times New Roman" panose="02020603050405020304" pitchFamily="18" charset="0"/>
                <a:cs typeface="Calibri" panose="020F0502020204030204" pitchFamily="34" charset="0"/>
              </a:rPr>
              <a:t>Vote (%): </a:t>
            </a:r>
            <a:r>
              <a:rPr lang="en-GB" sz="1800" b="0" i="1" dirty="0">
                <a:solidFill>
                  <a:srgbClr val="FF0000"/>
                </a:solidFill>
                <a:latin typeface="Calibri" panose="020F0502020204030204" pitchFamily="34" charset="0"/>
                <a:ea typeface="Times New Roman" panose="02020603050405020304" pitchFamily="18" charset="0"/>
                <a:cs typeface="Calibri" panose="020F0502020204030204" pitchFamily="34" charset="0"/>
              </a:rPr>
              <a:t>% of participants scoring the recommendation as at least  “important” (score of ≥ 4 on  5-point scale). </a:t>
            </a:r>
          </a:p>
          <a:p>
            <a:pPr marL="285750" marR="0" indent="-285750">
              <a:spcBef>
                <a:spcPts val="0"/>
              </a:spcBef>
              <a:spcAft>
                <a:spcPts val="0"/>
              </a:spcAft>
              <a:buFont typeface="Arial" panose="020B0604020202020204" pitchFamily="34" charset="0"/>
              <a:buChar char="•"/>
            </a:pPr>
            <a:r>
              <a:rPr lang="en-GB" sz="1800" i="1" dirty="0">
                <a:solidFill>
                  <a:srgbClr val="FF0000"/>
                </a:solidFill>
                <a:latin typeface="Calibri" panose="020F0502020204030204" pitchFamily="34" charset="0"/>
                <a:ea typeface="Times New Roman" panose="02020603050405020304" pitchFamily="18" charset="0"/>
                <a:cs typeface="Calibri" panose="020F0502020204030204" pitchFamily="34" charset="0"/>
              </a:rPr>
              <a:t>Level of agreement (</a:t>
            </a:r>
            <a:r>
              <a:rPr lang="en-GB" sz="1800" i="1" dirty="0" err="1">
                <a:solidFill>
                  <a:srgbClr val="FF0000"/>
                </a:solidFill>
                <a:latin typeface="Calibri" panose="020F0502020204030204" pitchFamily="34" charset="0"/>
                <a:ea typeface="Times New Roman" panose="02020603050405020304" pitchFamily="18" charset="0"/>
                <a:cs typeface="Calibri" panose="020F0502020204030204" pitchFamily="34" charset="0"/>
              </a:rPr>
              <a:t>LoA</a:t>
            </a:r>
            <a:r>
              <a:rPr lang="en-GB" sz="1800" i="1" dirty="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en-GB" sz="1800" b="0" i="1" dirty="0">
                <a:solidFill>
                  <a:srgbClr val="FF0000"/>
                </a:solidFill>
                <a:latin typeface="Calibri" panose="020F0502020204030204" pitchFamily="34" charset="0"/>
                <a:ea typeface="Times New Roman" panose="02020603050405020304" pitchFamily="18" charset="0"/>
                <a:cs typeface="Calibri" panose="020F0502020204030204" pitchFamily="34" charset="0"/>
              </a:rPr>
              <a:t>mean score (scale of “0” as no agreement, “10” full agreement).</a:t>
            </a:r>
            <a:endParaRPr lang="en-US" sz="3600" b="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563898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04914" y="406633"/>
            <a:ext cx="8334172" cy="634545"/>
          </a:xfrm>
        </p:spPr>
        <p:txBody>
          <a:bodyPr/>
          <a:lstStyle/>
          <a:p>
            <a:r>
              <a:rPr lang="en-GB" sz="2400" dirty="0">
                <a:solidFill>
                  <a:srgbClr val="0057B8"/>
                </a:solidFill>
              </a:rPr>
              <a:t>Summary of Recommendations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23</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19/11/2019</a:t>
            </a:fld>
            <a:endParaRPr lang="en-US" dirty="0"/>
          </a:p>
        </p:txBody>
      </p:sp>
      <p:graphicFrame>
        <p:nvGraphicFramePr>
          <p:cNvPr id="3" name="Tabla 2">
            <a:extLst>
              <a:ext uri="{FF2B5EF4-FFF2-40B4-BE49-F238E27FC236}">
                <a16:creationId xmlns:a16="http://schemas.microsoft.com/office/drawing/2014/main" id="{AAEA4786-5C11-480A-ADEA-DC960776E25C}"/>
              </a:ext>
            </a:extLst>
          </p:cNvPr>
          <p:cNvGraphicFramePr>
            <a:graphicFrameLocks noGrp="1"/>
          </p:cNvGraphicFramePr>
          <p:nvPr>
            <p:extLst>
              <p:ext uri="{D42A27DB-BD31-4B8C-83A1-F6EECF244321}">
                <p14:modId xmlns:p14="http://schemas.microsoft.com/office/powerpoint/2010/main" val="344347416"/>
              </p:ext>
            </p:extLst>
          </p:nvPr>
        </p:nvGraphicFramePr>
        <p:xfrm>
          <a:off x="490538" y="1562667"/>
          <a:ext cx="8310562" cy="4916223"/>
        </p:xfrm>
        <a:graphic>
          <a:graphicData uri="http://schemas.openxmlformats.org/drawingml/2006/table">
            <a:tbl>
              <a:tblPr firstRow="1" firstCol="1" bandRow="1"/>
              <a:tblGrid>
                <a:gridCol w="5969584">
                  <a:extLst>
                    <a:ext uri="{9D8B030D-6E8A-4147-A177-3AD203B41FA5}">
                      <a16:colId xmlns:a16="http://schemas.microsoft.com/office/drawing/2014/main" val="3036432898"/>
                    </a:ext>
                  </a:extLst>
                </a:gridCol>
                <a:gridCol w="685449">
                  <a:extLst>
                    <a:ext uri="{9D8B030D-6E8A-4147-A177-3AD203B41FA5}">
                      <a16:colId xmlns:a16="http://schemas.microsoft.com/office/drawing/2014/main" val="2375881021"/>
                    </a:ext>
                  </a:extLst>
                </a:gridCol>
                <a:gridCol w="551843">
                  <a:extLst>
                    <a:ext uri="{9D8B030D-6E8A-4147-A177-3AD203B41FA5}">
                      <a16:colId xmlns:a16="http://schemas.microsoft.com/office/drawing/2014/main" val="221408719"/>
                    </a:ext>
                  </a:extLst>
                </a:gridCol>
                <a:gridCol w="551843">
                  <a:extLst>
                    <a:ext uri="{9D8B030D-6E8A-4147-A177-3AD203B41FA5}">
                      <a16:colId xmlns:a16="http://schemas.microsoft.com/office/drawing/2014/main" val="3127393782"/>
                    </a:ext>
                  </a:extLst>
                </a:gridCol>
                <a:gridCol w="551843">
                  <a:extLst>
                    <a:ext uri="{9D8B030D-6E8A-4147-A177-3AD203B41FA5}">
                      <a16:colId xmlns:a16="http://schemas.microsoft.com/office/drawing/2014/main" val="999169725"/>
                    </a:ext>
                  </a:extLst>
                </a:gridCol>
              </a:tblGrid>
              <a:tr h="483482">
                <a:tc>
                  <a:txBody>
                    <a:bodyPr/>
                    <a:lstStyle/>
                    <a:p>
                      <a:pPr algn="just">
                        <a:spcAft>
                          <a:spcPts val="0"/>
                        </a:spcAft>
                      </a:pPr>
                      <a:r>
                        <a:rPr lang="en-GB" sz="1100" b="1" dirty="0">
                          <a:solidFill>
                            <a:schemeClr val="bg1"/>
                          </a:solidFill>
                          <a:effectLst/>
                          <a:latin typeface="Calibri" panose="020F0502020204030204" pitchFamily="34" charset="0"/>
                          <a:ea typeface="Times New Roman" panose="02020603050405020304" pitchFamily="18" charset="0"/>
                        </a:rPr>
                        <a:t> </a:t>
                      </a:r>
                      <a:endParaRPr lang="es-ES" sz="1100" dirty="0">
                        <a:solidFill>
                          <a:schemeClr val="bg1"/>
                        </a:solidFill>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a:spcAft>
                          <a:spcPts val="0"/>
                        </a:spcAft>
                      </a:pPr>
                      <a:r>
                        <a:rPr lang="en-GB" sz="1100" b="1" dirty="0" err="1">
                          <a:solidFill>
                            <a:schemeClr val="bg1"/>
                          </a:solidFill>
                          <a:effectLst/>
                          <a:latin typeface="Calibri" panose="020F0502020204030204" pitchFamily="34" charset="0"/>
                          <a:ea typeface="Times New Roman" panose="02020603050405020304" pitchFamily="18" charset="0"/>
                        </a:rPr>
                        <a:t>LoE</a:t>
                      </a:r>
                      <a:endParaRPr lang="es-ES" sz="1100" dirty="0">
                        <a:solidFill>
                          <a:schemeClr val="bg1"/>
                        </a:solidFill>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a:spcAft>
                          <a:spcPts val="0"/>
                        </a:spcAft>
                      </a:pPr>
                      <a:r>
                        <a:rPr lang="en-GB" sz="1100" b="1" dirty="0" err="1">
                          <a:solidFill>
                            <a:schemeClr val="bg1"/>
                          </a:solidFill>
                          <a:effectLst/>
                          <a:latin typeface="Calibri" panose="020F0502020204030204" pitchFamily="34" charset="0"/>
                          <a:ea typeface="Times New Roman" panose="02020603050405020304" pitchFamily="18" charset="0"/>
                        </a:rPr>
                        <a:t>GoR</a:t>
                      </a:r>
                      <a:endParaRPr lang="es-ES" sz="1100" dirty="0">
                        <a:solidFill>
                          <a:schemeClr val="bg1"/>
                        </a:solidFill>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a:spcAft>
                          <a:spcPts val="0"/>
                        </a:spcAft>
                      </a:pPr>
                      <a:r>
                        <a:rPr lang="en-GB" sz="1100" b="1" dirty="0">
                          <a:solidFill>
                            <a:schemeClr val="bg1"/>
                          </a:solidFill>
                          <a:effectLst/>
                          <a:latin typeface="Calibri" panose="020F0502020204030204" pitchFamily="34" charset="0"/>
                          <a:ea typeface="Times New Roman" panose="02020603050405020304" pitchFamily="18" charset="0"/>
                        </a:rPr>
                        <a:t>Vote (%)</a:t>
                      </a:r>
                      <a:endParaRPr lang="es-ES" sz="1100" dirty="0">
                        <a:solidFill>
                          <a:schemeClr val="bg1"/>
                        </a:solidFill>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a:spcAft>
                          <a:spcPts val="0"/>
                        </a:spcAft>
                      </a:pPr>
                      <a:r>
                        <a:rPr lang="en-GB" sz="1100" b="1" dirty="0" err="1">
                          <a:solidFill>
                            <a:schemeClr val="bg1"/>
                          </a:solidFill>
                          <a:effectLst/>
                          <a:latin typeface="Calibri" panose="020F0502020204030204" pitchFamily="34" charset="0"/>
                          <a:ea typeface="Times New Roman" panose="02020603050405020304" pitchFamily="18" charset="0"/>
                        </a:rPr>
                        <a:t>LoA</a:t>
                      </a:r>
                      <a:r>
                        <a:rPr lang="en-GB" sz="1100" b="1" dirty="0">
                          <a:solidFill>
                            <a:schemeClr val="bg1"/>
                          </a:solidFill>
                          <a:effectLst/>
                          <a:latin typeface="Calibri" panose="020F0502020204030204" pitchFamily="34" charset="0"/>
                          <a:ea typeface="Times New Roman" panose="02020603050405020304" pitchFamily="18" charset="0"/>
                        </a:rPr>
                        <a:t> (0-10)</a:t>
                      </a:r>
                      <a:endParaRPr lang="es-ES" sz="1100" dirty="0">
                        <a:solidFill>
                          <a:schemeClr val="bg1"/>
                        </a:solidFill>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extLst>
                  <a:ext uri="{0D108BD9-81ED-4DB2-BD59-A6C34878D82A}">
                    <a16:rowId xmlns:a16="http://schemas.microsoft.com/office/drawing/2014/main" val="2902152470"/>
                  </a:ext>
                </a:extLst>
              </a:tr>
              <a:tr h="241741">
                <a:tc>
                  <a:txBody>
                    <a:bodyPr/>
                    <a:lstStyle/>
                    <a:p>
                      <a:pPr algn="just">
                        <a:spcAft>
                          <a:spcPts val="0"/>
                        </a:spcAft>
                      </a:pPr>
                      <a:r>
                        <a:rPr lang="en-GB" sz="1100" b="1" dirty="0">
                          <a:effectLst/>
                          <a:latin typeface="Calibri" panose="020F0502020204030204" pitchFamily="34" charset="0"/>
                          <a:ea typeface="Times New Roman" panose="02020603050405020304" pitchFamily="18" charset="0"/>
                        </a:rPr>
                        <a:t>1. Baseline evaluation of salivary gland function is recommended before starting treatment for oral dryness</a:t>
                      </a:r>
                      <a:endParaRPr lang="es-ES" sz="1100" dirty="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5</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D</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dirty="0">
                          <a:solidFill>
                            <a:srgbClr val="000000"/>
                          </a:solidFill>
                          <a:effectLst/>
                          <a:latin typeface="Calibri" panose="020F0502020204030204" pitchFamily="34" charset="0"/>
                          <a:ea typeface="Times New Roman" panose="02020603050405020304" pitchFamily="18" charset="0"/>
                        </a:rPr>
                        <a:t>81</a:t>
                      </a:r>
                      <a:endParaRPr lang="es-ES" sz="1100" dirty="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dirty="0">
                          <a:solidFill>
                            <a:srgbClr val="000000"/>
                          </a:solidFill>
                          <a:effectLst/>
                          <a:latin typeface="Calibri" panose="020F0502020204030204" pitchFamily="34" charset="0"/>
                          <a:ea typeface="Times New Roman" panose="02020603050405020304" pitchFamily="18" charset="0"/>
                        </a:rPr>
                        <a:t>8.7</a:t>
                      </a:r>
                      <a:endParaRPr lang="es-ES" sz="1100" dirty="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28272126"/>
                  </a:ext>
                </a:extLst>
              </a:tr>
              <a:tr h="483482">
                <a:tc>
                  <a:txBody>
                    <a:bodyPr/>
                    <a:lstStyle/>
                    <a:p>
                      <a:pPr>
                        <a:spcAft>
                          <a:spcPts val="0"/>
                        </a:spcAft>
                      </a:pPr>
                      <a:r>
                        <a:rPr lang="en-GB" sz="1100" b="1">
                          <a:effectLst/>
                          <a:latin typeface="Calibri" panose="020F0502020204030204" pitchFamily="34" charset="0"/>
                          <a:ea typeface="Times New Roman" panose="02020603050405020304" pitchFamily="18" charset="0"/>
                        </a:rPr>
                        <a:t>2. The preferred first therapeutic approach for oral dryness according to salivary gland function may be: </a:t>
                      </a:r>
                      <a:endParaRPr lang="es-ES" sz="1100">
                        <a:effectLst/>
                        <a:latin typeface="Times New Roman" panose="02020603050405020304" pitchFamily="18" charset="0"/>
                        <a:ea typeface="Times New Roman" panose="02020603050405020304" pitchFamily="18" charset="0"/>
                      </a:endParaRPr>
                    </a:p>
                    <a:p>
                      <a:pPr>
                        <a:spcAft>
                          <a:spcPts val="0"/>
                        </a:spcAft>
                      </a:pPr>
                      <a:r>
                        <a:rPr lang="en-GB" sz="1100" b="1">
                          <a:effectLst/>
                          <a:latin typeface="Calibri" panose="020F0502020204030204" pitchFamily="34" charset="0"/>
                          <a:ea typeface="Times New Roman" panose="02020603050405020304" pitchFamily="18" charset="0"/>
                        </a:rPr>
                        <a:t>2.1. Non-pharmacological stimulation for mild dysfunction; </a:t>
                      </a:r>
                      <a:endParaRPr lang="es-ES" sz="1100">
                        <a:effectLst/>
                        <a:latin typeface="Times New Roman" panose="02020603050405020304" pitchFamily="18" charset="0"/>
                        <a:ea typeface="Times New Roman" panose="02020603050405020304" pitchFamily="18" charset="0"/>
                      </a:endParaRPr>
                    </a:p>
                    <a:p>
                      <a:pPr>
                        <a:spcAft>
                          <a:spcPts val="0"/>
                        </a:spcAft>
                      </a:pPr>
                      <a:r>
                        <a:rPr lang="en-GB" sz="1100" b="1">
                          <a:effectLst/>
                          <a:latin typeface="Calibri" panose="020F0502020204030204" pitchFamily="34" charset="0"/>
                          <a:ea typeface="Times New Roman" panose="02020603050405020304" pitchFamily="18" charset="0"/>
                        </a:rPr>
                        <a:t>2.2. Pharmacological stimulation* for moderate dysfunction; </a:t>
                      </a:r>
                      <a:endParaRPr lang="es-ES" sz="1100">
                        <a:effectLst/>
                        <a:latin typeface="Times New Roman" panose="02020603050405020304" pitchFamily="18" charset="0"/>
                        <a:ea typeface="Times New Roman" panose="02020603050405020304" pitchFamily="18" charset="0"/>
                      </a:endParaRPr>
                    </a:p>
                    <a:p>
                      <a:pPr>
                        <a:spcAft>
                          <a:spcPts val="0"/>
                        </a:spcAft>
                      </a:pPr>
                      <a:r>
                        <a:rPr lang="en-GB" sz="1100" b="1">
                          <a:effectLst/>
                          <a:latin typeface="Calibri" panose="020F0502020204030204" pitchFamily="34" charset="0"/>
                          <a:ea typeface="Times New Roman" panose="02020603050405020304" pitchFamily="18" charset="0"/>
                        </a:rPr>
                        <a:t>2.3. Saliva substitution for severe dysfunction</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1a/*1b</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B</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88</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8.7</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16373931"/>
                  </a:ext>
                </a:extLst>
              </a:tr>
              <a:tr h="241741">
                <a:tc>
                  <a:txBody>
                    <a:bodyPr/>
                    <a:lstStyle/>
                    <a:p>
                      <a:pPr algn="just">
                        <a:spcAft>
                          <a:spcPts val="0"/>
                        </a:spcAft>
                      </a:pPr>
                      <a:r>
                        <a:rPr lang="en-GB" sz="1100" b="1">
                          <a:effectLst/>
                          <a:latin typeface="Calibri" panose="020F0502020204030204" pitchFamily="34" charset="0"/>
                          <a:ea typeface="Times New Roman" panose="02020603050405020304" pitchFamily="18" charset="0"/>
                        </a:rPr>
                        <a:t>3. The first-line therapeutic approach to ocular dryness includes the use of artificial tears and ocular gels/ointments</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1a</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B</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98</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9.5</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2777925"/>
                  </a:ext>
                </a:extLst>
              </a:tr>
              <a:tr h="241741">
                <a:tc>
                  <a:txBody>
                    <a:bodyPr/>
                    <a:lstStyle/>
                    <a:p>
                      <a:pPr algn="just">
                        <a:spcAft>
                          <a:spcPts val="0"/>
                        </a:spcAft>
                      </a:pPr>
                      <a:r>
                        <a:rPr lang="en-GB" sz="1100" b="1">
                          <a:effectLst/>
                          <a:latin typeface="Calibri" panose="020F0502020204030204" pitchFamily="34" charset="0"/>
                          <a:ea typeface="Times New Roman" panose="02020603050405020304" pitchFamily="18" charset="0"/>
                        </a:rPr>
                        <a:t>4. Refractory/severe ocular dryness may be managed using topical immunosuppressive-containing drops* and autologous serum eye drops</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1a/*1b</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B/D</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94</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9.1</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12726390"/>
                  </a:ext>
                </a:extLst>
              </a:tr>
              <a:tr h="241741">
                <a:tc>
                  <a:txBody>
                    <a:bodyPr/>
                    <a:lstStyle/>
                    <a:p>
                      <a:pPr algn="just">
                        <a:spcAft>
                          <a:spcPts val="0"/>
                        </a:spcAft>
                      </a:pPr>
                      <a:r>
                        <a:rPr lang="en-GB" sz="1100" b="1">
                          <a:effectLst/>
                          <a:latin typeface="Calibri" panose="020F0502020204030204" pitchFamily="34" charset="0"/>
                          <a:ea typeface="Times New Roman" panose="02020603050405020304" pitchFamily="18" charset="0"/>
                        </a:rPr>
                        <a:t>5. Concomitant diseases should be evaluated in patients presenting with fatigue/pain, whose severity should be scored using specific tools</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5</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D</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93</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9.0</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3080485"/>
                  </a:ext>
                </a:extLst>
              </a:tr>
              <a:tr h="241741">
                <a:tc>
                  <a:txBody>
                    <a:bodyPr/>
                    <a:lstStyle/>
                    <a:p>
                      <a:pPr algn="just">
                        <a:spcAft>
                          <a:spcPts val="0"/>
                        </a:spcAft>
                      </a:pPr>
                      <a:r>
                        <a:rPr lang="en-GB" sz="1100" b="1">
                          <a:effectLst/>
                          <a:latin typeface="Calibri" panose="020F0502020204030204" pitchFamily="34" charset="0"/>
                          <a:ea typeface="Times New Roman" panose="02020603050405020304" pitchFamily="18" charset="0"/>
                        </a:rPr>
                        <a:t>6. Consider analgesics or other pain-modifying agents for musculoskeletal pain,  considering the balance between potential benefits and side-effects</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4</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C</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89</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8.9</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5831816"/>
                  </a:ext>
                </a:extLst>
              </a:tr>
              <a:tr h="241741">
                <a:tc>
                  <a:txBody>
                    <a:bodyPr/>
                    <a:lstStyle/>
                    <a:p>
                      <a:pPr algn="just">
                        <a:spcAft>
                          <a:spcPts val="0"/>
                        </a:spcAft>
                      </a:pPr>
                      <a:r>
                        <a:rPr lang="en-GB" sz="1100" b="1">
                          <a:effectLst/>
                          <a:latin typeface="Calibri" panose="020F0502020204030204" pitchFamily="34" charset="0"/>
                          <a:ea typeface="Times New Roman" panose="02020603050405020304" pitchFamily="18" charset="0"/>
                        </a:rPr>
                        <a:t>7. Treatment of systemic disease should be tailored to organ-specific severity using the ESSDAI definitions</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4</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C</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89</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9.0</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1801588"/>
                  </a:ext>
                </a:extLst>
              </a:tr>
              <a:tr h="241741">
                <a:tc>
                  <a:txBody>
                    <a:bodyPr/>
                    <a:lstStyle/>
                    <a:p>
                      <a:pPr algn="just">
                        <a:spcAft>
                          <a:spcPts val="0"/>
                        </a:spcAft>
                      </a:pPr>
                      <a:r>
                        <a:rPr lang="en-GB" sz="1100" b="1">
                          <a:effectLst/>
                          <a:latin typeface="Calibri" panose="020F0502020204030204" pitchFamily="34" charset="0"/>
                          <a:ea typeface="Times New Roman" panose="02020603050405020304" pitchFamily="18" charset="0"/>
                        </a:rPr>
                        <a:t>8. Glucocorticoids should be used at the minimum dose and length of time necessary to control active systemic disease</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4</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C</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85</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9.6</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6556199"/>
                  </a:ext>
                </a:extLst>
              </a:tr>
              <a:tr h="241741">
                <a:tc>
                  <a:txBody>
                    <a:bodyPr/>
                    <a:lstStyle/>
                    <a:p>
                      <a:pPr algn="just">
                        <a:spcAft>
                          <a:spcPts val="0"/>
                        </a:spcAft>
                      </a:pPr>
                      <a:r>
                        <a:rPr lang="en-GB" sz="1100" b="1">
                          <a:effectLst/>
                          <a:latin typeface="Calibri" panose="020F0502020204030204" pitchFamily="34" charset="0"/>
                          <a:ea typeface="Times New Roman" panose="02020603050405020304" pitchFamily="18" charset="0"/>
                        </a:rPr>
                        <a:t>9. Immunosuppressive agents should be mainly used as GC-sparing agents, with no evidence supporting the choice of one agent over another</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4</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C</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82</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8.9</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25656291"/>
                  </a:ext>
                </a:extLst>
              </a:tr>
              <a:tr h="241741">
                <a:tc>
                  <a:txBody>
                    <a:bodyPr/>
                    <a:lstStyle/>
                    <a:p>
                      <a:pPr algn="just">
                        <a:spcAft>
                          <a:spcPts val="0"/>
                        </a:spcAft>
                      </a:pPr>
                      <a:r>
                        <a:rPr lang="en-GB" sz="1100" b="1">
                          <a:effectLst/>
                          <a:latin typeface="Calibri" panose="020F0502020204030204" pitchFamily="34" charset="0"/>
                          <a:ea typeface="Times New Roman" panose="02020603050405020304" pitchFamily="18" charset="0"/>
                        </a:rPr>
                        <a:t>10. B-cell targeted therapies may be considered in patients with severe, refractory systemic disease</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1b</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dirty="0">
                          <a:solidFill>
                            <a:srgbClr val="000000"/>
                          </a:solidFill>
                          <a:effectLst/>
                          <a:latin typeface="Calibri" panose="020F0502020204030204" pitchFamily="34" charset="0"/>
                          <a:ea typeface="Times New Roman" panose="02020603050405020304" pitchFamily="18" charset="0"/>
                        </a:rPr>
                        <a:t>B</a:t>
                      </a:r>
                      <a:endParaRPr lang="es-ES" sz="1100" dirty="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98</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8.6</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1370621"/>
                  </a:ext>
                </a:extLst>
              </a:tr>
              <a:tr h="241741">
                <a:tc>
                  <a:txBody>
                    <a:bodyPr/>
                    <a:lstStyle/>
                    <a:p>
                      <a:pPr algn="just">
                        <a:spcAft>
                          <a:spcPts val="0"/>
                        </a:spcAft>
                      </a:pPr>
                      <a:r>
                        <a:rPr lang="en-GB" sz="1100" b="1">
                          <a:effectLst/>
                          <a:latin typeface="Calibri" panose="020F0502020204030204" pitchFamily="34" charset="0"/>
                          <a:ea typeface="Times New Roman" panose="02020603050405020304" pitchFamily="18" charset="0"/>
                        </a:rPr>
                        <a:t>11. The systemic organ-specific therapeutic approach may follow, as a general rule, the sequential (or combined) use of glucocorticoids, immunosuppressive agents and biologics</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5</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D</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98</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8.6</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0996757"/>
                  </a:ext>
                </a:extLst>
              </a:tr>
              <a:tr h="241741">
                <a:tc>
                  <a:txBody>
                    <a:bodyPr/>
                    <a:lstStyle/>
                    <a:p>
                      <a:pPr algn="just">
                        <a:spcAft>
                          <a:spcPts val="0"/>
                        </a:spcAft>
                      </a:pPr>
                      <a:r>
                        <a:rPr lang="en-GB" sz="1100" b="1">
                          <a:effectLst/>
                          <a:latin typeface="Calibri" panose="020F0502020204030204" pitchFamily="34" charset="0"/>
                          <a:ea typeface="Times New Roman" panose="02020603050405020304" pitchFamily="18" charset="0"/>
                        </a:rPr>
                        <a:t>12. Treatment of B-cell lymphoma should be individualized according to the specific histological subtype and disease stage</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4</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C</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a:solidFill>
                            <a:srgbClr val="000000"/>
                          </a:solidFill>
                          <a:effectLst/>
                          <a:latin typeface="Calibri" panose="020F0502020204030204" pitchFamily="34" charset="0"/>
                          <a:ea typeface="Times New Roman" panose="02020603050405020304" pitchFamily="18" charset="0"/>
                        </a:rPr>
                        <a:t>88</a:t>
                      </a:r>
                      <a:endParaRPr lang="es-ES" sz="110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GB" sz="1100" dirty="0">
                          <a:solidFill>
                            <a:srgbClr val="000000"/>
                          </a:solidFill>
                          <a:effectLst/>
                          <a:latin typeface="Calibri" panose="020F0502020204030204" pitchFamily="34" charset="0"/>
                          <a:ea typeface="Times New Roman" panose="02020603050405020304" pitchFamily="18" charset="0"/>
                        </a:rPr>
                        <a:t>9.7</a:t>
                      </a:r>
                      <a:endParaRPr lang="es-ES" sz="1100" dirty="0">
                        <a:effectLst/>
                        <a:latin typeface="Times New Roman" panose="02020603050405020304" pitchFamily="18" charset="0"/>
                        <a:ea typeface="Times New Roman" panose="02020603050405020304" pitchFamily="18" charset="0"/>
                      </a:endParaRPr>
                    </a:p>
                  </a:txBody>
                  <a:tcPr marL="28203" marR="2820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06667519"/>
                  </a:ext>
                </a:extLst>
              </a:tr>
            </a:tbl>
          </a:graphicData>
        </a:graphic>
      </p:graphicFrame>
    </p:spTree>
    <p:extLst>
      <p:ext uri="{BB962C8B-B14F-4D97-AF65-F5344CB8AC3E}">
        <p14:creationId xmlns:p14="http://schemas.microsoft.com/office/powerpoint/2010/main" val="11038406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Content Placeholder 17">
            <a:extLst>
              <a:ext uri="{FF2B5EF4-FFF2-40B4-BE49-F238E27FC236}">
                <a16:creationId xmlns:a16="http://schemas.microsoft.com/office/drawing/2014/main" id="{67B55446-FF41-4809-82FD-4D2A5BC534EC}"/>
              </a:ext>
            </a:extLst>
          </p:cNvPr>
          <p:cNvGraphicFramePr>
            <a:graphicFrameLocks noGrp="1"/>
          </p:cNvGraphicFramePr>
          <p:nvPr>
            <p:ph idx="1"/>
            <p:extLst>
              <p:ext uri="{D42A27DB-BD31-4B8C-83A1-F6EECF244321}">
                <p14:modId xmlns:p14="http://schemas.microsoft.com/office/powerpoint/2010/main" val="1814581608"/>
              </p:ext>
            </p:extLst>
          </p:nvPr>
        </p:nvGraphicFramePr>
        <p:xfrm>
          <a:off x="466724" y="2267299"/>
          <a:ext cx="8334376" cy="3479800"/>
        </p:xfrm>
        <a:graphic>
          <a:graphicData uri="http://schemas.openxmlformats.org/drawingml/2006/table">
            <a:tbl>
              <a:tblPr firstRow="1" bandRow="1">
                <a:tableStyleId>{5C22544A-7EE6-4342-B048-85BDC9FD1C3A}</a:tableStyleId>
              </a:tblPr>
              <a:tblGrid>
                <a:gridCol w="7251147">
                  <a:extLst>
                    <a:ext uri="{9D8B030D-6E8A-4147-A177-3AD203B41FA5}">
                      <a16:colId xmlns:a16="http://schemas.microsoft.com/office/drawing/2014/main" val="2483487675"/>
                    </a:ext>
                  </a:extLst>
                </a:gridCol>
                <a:gridCol w="1083229">
                  <a:extLst>
                    <a:ext uri="{9D8B030D-6E8A-4147-A177-3AD203B41FA5}">
                      <a16:colId xmlns:a16="http://schemas.microsoft.com/office/drawing/2014/main" val="1915873303"/>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Recommendation</a:t>
                      </a:r>
                    </a:p>
                  </a:txBody>
                  <a:tcPr/>
                </a:tc>
                <a:tc>
                  <a:txBody>
                    <a:bodyPr/>
                    <a:lstStyle/>
                    <a:p>
                      <a:r>
                        <a:rPr lang="de-CH" dirty="0"/>
                        <a:t>*</a:t>
                      </a:r>
                    </a:p>
                  </a:txBody>
                  <a:tcPr/>
                </a:tc>
                <a:extLst>
                  <a:ext uri="{0D108BD9-81ED-4DB2-BD59-A6C34878D82A}">
                    <a16:rowId xmlns:a16="http://schemas.microsoft.com/office/drawing/2014/main" val="393817684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i="0" u="none" strike="noStrike" kern="1200" baseline="0" dirty="0">
                          <a:solidFill>
                            <a:schemeClr val="dk1"/>
                          </a:solidFill>
                          <a:latin typeface="+mn-lt"/>
                          <a:ea typeface="+mn-ea"/>
                          <a:cs typeface="+mn-cs"/>
                        </a:rPr>
                        <a:t>People’s salivary glands function should be checked before starting treatment for oral dryness</a:t>
                      </a:r>
                      <a:endParaRPr lang="en-GB" sz="1800" dirty="0">
                        <a:solidFill>
                          <a:srgbClr val="0057B8"/>
                        </a:solidFill>
                      </a:endParaRPr>
                    </a:p>
                  </a:txBody>
                  <a:tcPr/>
                </a:tc>
                <a:tc>
                  <a:txBody>
                    <a:bodyPr/>
                    <a:lstStyle/>
                    <a:p>
                      <a:r>
                        <a:rPr lang="de-CH" dirty="0"/>
                        <a:t>*</a:t>
                      </a:r>
                    </a:p>
                  </a:txBody>
                  <a:tcPr/>
                </a:tc>
                <a:extLst>
                  <a:ext uri="{0D108BD9-81ED-4DB2-BD59-A6C34878D82A}">
                    <a16:rowId xmlns:a16="http://schemas.microsoft.com/office/drawing/2014/main" val="609051744"/>
                  </a:ext>
                </a:extLst>
              </a:tr>
              <a:tr h="370840">
                <a:tc>
                  <a:txBody>
                    <a:bodyPr/>
                    <a:lstStyle/>
                    <a:p>
                      <a:r>
                        <a:rPr lang="en-GB" sz="1800" b="0" i="0" u="none" strike="noStrike" kern="1200" baseline="0" dirty="0">
                          <a:solidFill>
                            <a:schemeClr val="dk1"/>
                          </a:solidFill>
                          <a:latin typeface="+mn-lt"/>
                          <a:ea typeface="+mn-ea"/>
                          <a:cs typeface="+mn-cs"/>
                        </a:rPr>
                        <a:t>The first treatment for oral dryness depends on how badly your salivary glands are working: people with mild impairment may have stimulation treatment, drugs can be used for moderate impairment, and people with severe impairment need saliva substitution</a:t>
                      </a:r>
                    </a:p>
                  </a:txBody>
                  <a:tcPr/>
                </a:tc>
                <a:tc>
                  <a:txBody>
                    <a:bodyPr/>
                    <a:lstStyle/>
                    <a:p>
                      <a:r>
                        <a:rPr lang="de-CH" dirty="0"/>
                        <a:t>****</a:t>
                      </a:r>
                    </a:p>
                  </a:txBody>
                  <a:tcPr/>
                </a:tc>
                <a:extLst>
                  <a:ext uri="{0D108BD9-81ED-4DB2-BD59-A6C34878D82A}">
                    <a16:rowId xmlns:a16="http://schemas.microsoft.com/office/drawing/2014/main" val="1736080627"/>
                  </a:ext>
                </a:extLst>
              </a:tr>
              <a:tr h="370840">
                <a:tc>
                  <a:txBody>
                    <a:bodyPr/>
                    <a:lstStyle/>
                    <a:p>
                      <a:r>
                        <a:rPr lang="en-GB" sz="1800" b="0" i="0" u="none" strike="noStrike" kern="1200" baseline="0" dirty="0">
                          <a:solidFill>
                            <a:schemeClr val="dk1"/>
                          </a:solidFill>
                          <a:latin typeface="+mn-lt"/>
                          <a:ea typeface="+mn-ea"/>
                          <a:cs typeface="+mn-cs"/>
                        </a:rPr>
                        <a:t>Artificial tears and eye gels or ointments should be the first treatment for eye dryness</a:t>
                      </a:r>
                      <a:endParaRPr lang="en-GB" sz="1800" dirty="0">
                        <a:solidFill>
                          <a:srgbClr val="0057B8"/>
                        </a:solidFill>
                      </a:endParaRPr>
                    </a:p>
                  </a:txBody>
                  <a:tcPr/>
                </a:tc>
                <a:tc>
                  <a:txBody>
                    <a:bodyPr/>
                    <a:lstStyle/>
                    <a:p>
                      <a:r>
                        <a:rPr lang="de-CH" dirty="0"/>
                        <a:t>****</a:t>
                      </a:r>
                    </a:p>
                  </a:txBody>
                  <a:tcPr/>
                </a:tc>
                <a:extLst>
                  <a:ext uri="{0D108BD9-81ED-4DB2-BD59-A6C34878D82A}">
                    <a16:rowId xmlns:a16="http://schemas.microsoft.com/office/drawing/2014/main" val="2197114741"/>
                  </a:ext>
                </a:extLst>
              </a:tr>
              <a:tr h="370840">
                <a:tc>
                  <a:txBody>
                    <a:bodyPr/>
                    <a:lstStyle/>
                    <a:p>
                      <a:r>
                        <a:rPr lang="en-GB" sz="1800" b="0" i="0" u="none" strike="noStrike" kern="1200" baseline="0" dirty="0">
                          <a:solidFill>
                            <a:schemeClr val="dk1"/>
                          </a:solidFill>
                          <a:latin typeface="+mn-lt"/>
                          <a:ea typeface="+mn-ea"/>
                          <a:cs typeface="+mn-cs"/>
                        </a:rPr>
                        <a:t>Drops containing </a:t>
                      </a:r>
                      <a:r>
                        <a:rPr lang="en-GB" sz="1800" b="0" i="0" u="none" strike="noStrike" kern="1200" baseline="0" dirty="0" err="1">
                          <a:solidFill>
                            <a:schemeClr val="dk1"/>
                          </a:solidFill>
                          <a:latin typeface="+mn-lt"/>
                          <a:ea typeface="+mn-ea"/>
                          <a:cs typeface="+mn-cs"/>
                        </a:rPr>
                        <a:t>immunosuppressives</a:t>
                      </a:r>
                      <a:r>
                        <a:rPr lang="en-GB" sz="1800" b="0" i="0" u="none" strike="noStrike" kern="1200" baseline="0" dirty="0">
                          <a:solidFill>
                            <a:schemeClr val="dk1"/>
                          </a:solidFill>
                          <a:latin typeface="+mn-lt"/>
                          <a:ea typeface="+mn-ea"/>
                          <a:cs typeface="+mn-cs"/>
                        </a:rPr>
                        <a:t> or autologous serum can be only prescribed in people with a complicated ocular course</a:t>
                      </a:r>
                      <a:endParaRPr lang="de-CH" sz="1800" b="0" i="0" u="none" strike="noStrike" kern="1200" baseline="0" dirty="0">
                        <a:solidFill>
                          <a:schemeClr val="dk1"/>
                        </a:solidFill>
                        <a:latin typeface="+mn-lt"/>
                        <a:ea typeface="+mn-ea"/>
                        <a:cs typeface="+mn-cs"/>
                      </a:endParaRPr>
                    </a:p>
                  </a:txBody>
                  <a:tcPr/>
                </a:tc>
                <a:tc>
                  <a:txBody>
                    <a:bodyPr/>
                    <a:lstStyle/>
                    <a:p>
                      <a:r>
                        <a:rPr lang="de-CH" dirty="0"/>
                        <a:t>***</a:t>
                      </a:r>
                    </a:p>
                  </a:txBody>
                  <a:tcPr/>
                </a:tc>
                <a:extLst>
                  <a:ext uri="{0D108BD9-81ED-4DB2-BD59-A6C34878D82A}">
                    <a16:rowId xmlns:a16="http://schemas.microsoft.com/office/drawing/2014/main" val="3768198260"/>
                  </a:ext>
                </a:extLst>
              </a:tr>
            </a:tbl>
          </a:graphicData>
        </a:graphic>
      </p:graphicFrame>
      <p:sp>
        <p:nvSpPr>
          <p:cNvPr id="5" name="Título 4"/>
          <p:cNvSpPr>
            <a:spLocks noGrp="1"/>
          </p:cNvSpPr>
          <p:nvPr>
            <p:ph type="title"/>
          </p:nvPr>
        </p:nvSpPr>
        <p:spPr/>
        <p:txBody>
          <a:bodyPr/>
          <a:lstStyle/>
          <a:p>
            <a:r>
              <a:rPr lang="en-GB" dirty="0">
                <a:solidFill>
                  <a:srgbClr val="0057B8"/>
                </a:solidFill>
              </a:rPr>
              <a:t>Summary of Recommendations in lay format </a:t>
            </a:r>
          </a:p>
        </p:txBody>
      </p:sp>
      <p:sp>
        <p:nvSpPr>
          <p:cNvPr id="7" name="Marcador de número de diapositiva 6"/>
          <p:cNvSpPr>
            <a:spLocks noGrp="1"/>
          </p:cNvSpPr>
          <p:nvPr>
            <p:ph type="sldNum" sz="quarter" idx="4"/>
          </p:nvPr>
        </p:nvSpPr>
        <p:spPr/>
        <p:txBody>
          <a:bodyPr/>
          <a:lstStyle/>
          <a:p>
            <a:pPr marL="0" marR="0" lvl="0" indent="0" algn="l" defTabSz="914400" rtl="0" eaLnBrk="0" fontAlgn="base" latinLnBrk="0" hangingPunct="0">
              <a:lnSpc>
                <a:spcPct val="100000"/>
              </a:lnSpc>
              <a:spcBef>
                <a:spcPct val="50000"/>
              </a:spcBef>
              <a:spcAft>
                <a:spcPct val="0"/>
              </a:spcAft>
              <a:buClrTx/>
              <a:buSzTx/>
              <a:buFontTx/>
              <a:buNone/>
              <a:tabLst/>
              <a:defRPr/>
            </a:pPr>
            <a:fld id="{F096157D-9D44-4342-AEFF-76ADE352FA4A}" type="slidenum">
              <a:rPr kumimoji="0" lang="tr-TR" sz="900" b="0" i="0" u="none" strike="noStrike" kern="1200" cap="none" spc="0" normalizeH="0" baseline="0" noProof="0" smtClean="0">
                <a:ln>
                  <a:noFill/>
                </a:ln>
                <a:solidFill>
                  <a:srgbClr val="003FA8"/>
                </a:solidFill>
                <a:effectLst/>
                <a:uLnTx/>
                <a:uFillTx/>
                <a:latin typeface="Arial"/>
                <a:ea typeface="ＭＳ Ｐゴシック" charset="0"/>
                <a:cs typeface="Arial"/>
              </a:rPr>
              <a:pPr marL="0" marR="0" lvl="0" indent="0" algn="l" defTabSz="914400" rtl="0" eaLnBrk="0" fontAlgn="base" latinLnBrk="0" hangingPunct="0">
                <a:lnSpc>
                  <a:spcPct val="100000"/>
                </a:lnSpc>
                <a:spcBef>
                  <a:spcPct val="50000"/>
                </a:spcBef>
                <a:spcAft>
                  <a:spcPct val="0"/>
                </a:spcAft>
                <a:buClrTx/>
                <a:buSzTx/>
                <a:buFontTx/>
                <a:buNone/>
                <a:tabLst/>
                <a:defRPr/>
              </a:pPr>
              <a:t>24</a:t>
            </a:fld>
            <a:endParaRPr kumimoji="0" lang="tr-TR" sz="900" b="0" i="0" u="none" strike="noStrike" kern="1200" cap="none" spc="0" normalizeH="0" baseline="0" noProof="0" dirty="0">
              <a:ln>
                <a:noFill/>
              </a:ln>
              <a:solidFill>
                <a:srgbClr val="003FA8"/>
              </a:solidFill>
              <a:effectLst/>
              <a:uLnTx/>
              <a:uFillTx/>
              <a:latin typeface="Arial"/>
              <a:ea typeface="ＭＳ Ｐゴシック" charset="0"/>
              <a:cs typeface="Arial"/>
            </a:endParaRPr>
          </a:p>
        </p:txBody>
      </p:sp>
      <p:sp>
        <p:nvSpPr>
          <p:cNvPr id="6" name="Marcador de fecha 5"/>
          <p:cNvSpPr>
            <a:spLocks noGrp="1"/>
          </p:cNvSpPr>
          <p:nvPr>
            <p:ph type="dt" sz="half" idx="2"/>
          </p:nvPr>
        </p:nvSpPr>
        <p:spPr/>
        <p:txBody>
          <a:bodyPr/>
          <a:lstStyle/>
          <a:p>
            <a:pPr marL="0" marR="0" lvl="0" indent="0" algn="r" defTabSz="914400" rtl="0" eaLnBrk="0" fontAlgn="base" latinLnBrk="0" hangingPunct="0">
              <a:lnSpc>
                <a:spcPct val="100000"/>
              </a:lnSpc>
              <a:spcBef>
                <a:spcPct val="50000"/>
              </a:spcBef>
              <a:spcAft>
                <a:spcPct val="0"/>
              </a:spcAft>
              <a:buClrTx/>
              <a:buSzTx/>
              <a:buFontTx/>
              <a:buNone/>
              <a:tabLst/>
              <a:defRPr/>
            </a:pPr>
            <a:fld id="{F6400876-E198-994A-958F-F82423EE1644}" type="datetime1">
              <a:rPr kumimoji="0" lang="es-ES" sz="900" b="0" i="0" u="none" strike="noStrike" kern="1200" cap="none" spc="0" normalizeH="0" baseline="0" noProof="0" smtClean="0">
                <a:ln>
                  <a:noFill/>
                </a:ln>
                <a:solidFill>
                  <a:srgbClr val="003FA8"/>
                </a:solidFill>
                <a:effectLst/>
                <a:uLnTx/>
                <a:uFillTx/>
                <a:latin typeface="Arial"/>
                <a:ea typeface="ＭＳ Ｐゴシック" charset="0"/>
                <a:cs typeface="Arial"/>
              </a:rPr>
              <a:pPr marL="0" marR="0" lvl="0" indent="0" algn="r" defTabSz="914400" rtl="0" eaLnBrk="0" fontAlgn="base" latinLnBrk="0" hangingPunct="0">
                <a:lnSpc>
                  <a:spcPct val="100000"/>
                </a:lnSpc>
                <a:spcBef>
                  <a:spcPct val="50000"/>
                </a:spcBef>
                <a:spcAft>
                  <a:spcPct val="0"/>
                </a:spcAft>
                <a:buClrTx/>
                <a:buSzTx/>
                <a:buFontTx/>
                <a:buNone/>
                <a:tabLst/>
                <a:defRPr/>
              </a:pPr>
              <a:t>19/11/2019</a:t>
            </a:fld>
            <a:endParaRPr kumimoji="0" lang="en-US" sz="900" b="0" i="0" u="none" strike="noStrike" kern="1200" cap="none" spc="0" normalizeH="0" baseline="0" noProof="0" dirty="0">
              <a:ln>
                <a:noFill/>
              </a:ln>
              <a:solidFill>
                <a:srgbClr val="003FA8"/>
              </a:solidFill>
              <a:effectLst/>
              <a:uLnTx/>
              <a:uFillTx/>
              <a:latin typeface="Arial"/>
              <a:ea typeface="ＭＳ Ｐゴシック" charset="0"/>
              <a:cs typeface="Arial"/>
            </a:endParaRPr>
          </a:p>
        </p:txBody>
      </p:sp>
      <p:sp>
        <p:nvSpPr>
          <p:cNvPr id="10" name="Rectangle 9">
            <a:extLst>
              <a:ext uri="{FF2B5EF4-FFF2-40B4-BE49-F238E27FC236}">
                <a16:creationId xmlns:a16="http://schemas.microsoft.com/office/drawing/2014/main" id="{A071A4B5-DCDD-4465-A56E-A7609A7F149B}"/>
              </a:ext>
            </a:extLst>
          </p:cNvPr>
          <p:cNvSpPr/>
          <p:nvPr/>
        </p:nvSpPr>
        <p:spPr>
          <a:xfrm>
            <a:off x="394607" y="6144866"/>
            <a:ext cx="8354785" cy="46166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5F5F5F"/>
                </a:solidFill>
                <a:effectLst/>
                <a:uLnTx/>
                <a:uFillTx/>
                <a:latin typeface="Arial" charset="0"/>
                <a:ea typeface="ＭＳ Ｐゴシック" charset="0"/>
                <a:cs typeface="Arial" charset="0"/>
              </a:rPr>
              <a:t>1 star (*) means it is a weak recommendation with limited scientific evidence; 2 stars (**) means it is a weak recommendation with some scientific evidence; 3 stars (***) means it is a strong recommendation with quite a lot of scientific evidence; 4 stars (****) means it is a strong recommendation supported with a lot of scientific evidence. </a:t>
            </a:r>
            <a:br>
              <a:rPr kumimoji="0" lang="en-GB" sz="800" b="0" i="0" u="none" strike="noStrike" kern="0" cap="none" spc="0" normalizeH="0" baseline="0" noProof="0" dirty="0">
                <a:ln>
                  <a:noFill/>
                </a:ln>
                <a:solidFill>
                  <a:srgbClr val="5F5F5F"/>
                </a:solidFill>
                <a:effectLst/>
                <a:uLnTx/>
                <a:uFillTx/>
                <a:latin typeface="Arial" charset="0"/>
                <a:ea typeface="ＭＳ Ｐゴシック" charset="0"/>
                <a:cs typeface="Arial" charset="0"/>
              </a:rPr>
            </a:br>
            <a:r>
              <a:rPr kumimoji="0" lang="en-US" sz="800" b="0" i="0" u="none" strike="noStrike" kern="0" cap="none" spc="0" normalizeH="0" baseline="0" noProof="0" dirty="0">
                <a:ln>
                  <a:noFill/>
                </a:ln>
                <a:solidFill>
                  <a:srgbClr val="5F5F5F"/>
                </a:solidFill>
                <a:effectLst/>
                <a:uLnTx/>
                <a:uFillTx/>
                <a:latin typeface="Arial" charset="0"/>
                <a:ea typeface="ＭＳ Ｐゴシック" charset="0"/>
                <a:cs typeface="Arial" charset="0"/>
              </a:rPr>
              <a:t>Recommendations with just 1 or 2 stars are based mainly on expert opinion and not backed up by appropriate clinical studies, but may be as important as those with 3 and 4 stars.</a:t>
            </a:r>
            <a:endParaRPr kumimoji="0" lang="en-GB" sz="800" b="0" i="0" u="none" strike="noStrike" kern="0" cap="none" spc="0" normalizeH="0" baseline="0" noProof="0" dirty="0">
              <a:ln>
                <a:noFill/>
              </a:ln>
              <a:solidFill>
                <a:srgbClr val="5F5F5F"/>
              </a:solidFill>
              <a:effectLst/>
              <a:uLnTx/>
              <a:uFillTx/>
              <a:latin typeface="Arial" charset="0"/>
              <a:ea typeface="ＭＳ Ｐゴシック" charset="0"/>
              <a:cs typeface="Arial" charset="0"/>
            </a:endParaRPr>
          </a:p>
        </p:txBody>
      </p:sp>
    </p:spTree>
    <p:extLst>
      <p:ext uri="{BB962C8B-B14F-4D97-AF65-F5344CB8AC3E}">
        <p14:creationId xmlns:p14="http://schemas.microsoft.com/office/powerpoint/2010/main" val="9607741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Content Placeholder 17">
            <a:extLst>
              <a:ext uri="{FF2B5EF4-FFF2-40B4-BE49-F238E27FC236}">
                <a16:creationId xmlns:a16="http://schemas.microsoft.com/office/drawing/2014/main" id="{67B55446-FF41-4809-82FD-4D2A5BC534EC}"/>
              </a:ext>
            </a:extLst>
          </p:cNvPr>
          <p:cNvGraphicFramePr>
            <a:graphicFrameLocks noGrp="1"/>
          </p:cNvGraphicFramePr>
          <p:nvPr>
            <p:ph idx="1"/>
            <p:extLst>
              <p:ext uri="{D42A27DB-BD31-4B8C-83A1-F6EECF244321}">
                <p14:modId xmlns:p14="http://schemas.microsoft.com/office/powerpoint/2010/main" val="189815550"/>
              </p:ext>
            </p:extLst>
          </p:nvPr>
        </p:nvGraphicFramePr>
        <p:xfrm>
          <a:off x="466724" y="2267299"/>
          <a:ext cx="8334376" cy="2931160"/>
        </p:xfrm>
        <a:graphic>
          <a:graphicData uri="http://schemas.openxmlformats.org/drawingml/2006/table">
            <a:tbl>
              <a:tblPr firstRow="1" bandRow="1">
                <a:tableStyleId>{5C22544A-7EE6-4342-B048-85BDC9FD1C3A}</a:tableStyleId>
              </a:tblPr>
              <a:tblGrid>
                <a:gridCol w="7251147">
                  <a:extLst>
                    <a:ext uri="{9D8B030D-6E8A-4147-A177-3AD203B41FA5}">
                      <a16:colId xmlns:a16="http://schemas.microsoft.com/office/drawing/2014/main" val="2483487675"/>
                    </a:ext>
                  </a:extLst>
                </a:gridCol>
                <a:gridCol w="1083229">
                  <a:extLst>
                    <a:ext uri="{9D8B030D-6E8A-4147-A177-3AD203B41FA5}">
                      <a16:colId xmlns:a16="http://schemas.microsoft.com/office/drawing/2014/main" val="1915873303"/>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Recommendation</a:t>
                      </a:r>
                    </a:p>
                  </a:txBody>
                  <a:tcPr/>
                </a:tc>
                <a:tc>
                  <a:txBody>
                    <a:bodyPr/>
                    <a:lstStyle/>
                    <a:p>
                      <a:r>
                        <a:rPr lang="de-CH" dirty="0"/>
                        <a:t>*</a:t>
                      </a:r>
                    </a:p>
                  </a:txBody>
                  <a:tcPr/>
                </a:tc>
                <a:extLst>
                  <a:ext uri="{0D108BD9-81ED-4DB2-BD59-A6C34878D82A}">
                    <a16:rowId xmlns:a16="http://schemas.microsoft.com/office/drawing/2014/main" val="3938176849"/>
                  </a:ext>
                </a:extLst>
              </a:tr>
              <a:tr h="370840">
                <a:tc>
                  <a:txBody>
                    <a:bodyPr/>
                    <a:lstStyle/>
                    <a:p>
                      <a:r>
                        <a:rPr lang="en-GB" sz="1800" b="0" i="0" u="none" strike="noStrike" kern="1200" baseline="0" dirty="0">
                          <a:solidFill>
                            <a:schemeClr val="dk1"/>
                          </a:solidFill>
                          <a:latin typeface="+mn-lt"/>
                          <a:ea typeface="+mn-ea"/>
                          <a:cs typeface="+mn-cs"/>
                        </a:rPr>
                        <a:t>People with fatigue or pain should be checked for other diseases, and severity scored by their doctor using specific tools</a:t>
                      </a:r>
                      <a:endParaRPr lang="en-GB" sz="1800" dirty="0">
                        <a:solidFill>
                          <a:srgbClr val="0057B8"/>
                        </a:solidFill>
                      </a:endParaRPr>
                    </a:p>
                  </a:txBody>
                  <a:tcPr/>
                </a:tc>
                <a:tc>
                  <a:txBody>
                    <a:bodyPr/>
                    <a:lstStyle/>
                    <a:p>
                      <a:r>
                        <a:rPr lang="de-CH" dirty="0"/>
                        <a:t>*</a:t>
                      </a:r>
                    </a:p>
                  </a:txBody>
                  <a:tcPr/>
                </a:tc>
                <a:extLst>
                  <a:ext uri="{0D108BD9-81ED-4DB2-BD59-A6C34878D82A}">
                    <a16:rowId xmlns:a16="http://schemas.microsoft.com/office/drawing/2014/main" val="609051744"/>
                  </a:ext>
                </a:extLst>
              </a:tr>
              <a:tr h="370840">
                <a:tc>
                  <a:txBody>
                    <a:bodyPr/>
                    <a:lstStyle/>
                    <a:p>
                      <a:r>
                        <a:rPr lang="en-GB" sz="1800" b="0" i="0" u="none" strike="noStrike" kern="1200" baseline="0" dirty="0">
                          <a:solidFill>
                            <a:schemeClr val="dk1"/>
                          </a:solidFill>
                          <a:latin typeface="+mn-lt"/>
                          <a:ea typeface="+mn-ea"/>
                          <a:cs typeface="+mn-cs"/>
                        </a:rPr>
                        <a:t>Painkillers can be considered by their doctor to relieve muscle or joint pain</a:t>
                      </a:r>
                      <a:endParaRPr lang="en-GB" sz="1800" dirty="0">
                        <a:solidFill>
                          <a:srgbClr val="0057B8"/>
                        </a:solidFill>
                      </a:endParaRPr>
                    </a:p>
                  </a:txBody>
                  <a:tcPr/>
                </a:tc>
                <a:tc>
                  <a:txBody>
                    <a:bodyPr/>
                    <a:lstStyle/>
                    <a:p>
                      <a:r>
                        <a:rPr lang="de-CH" dirty="0"/>
                        <a:t>**</a:t>
                      </a:r>
                    </a:p>
                  </a:txBody>
                  <a:tcPr/>
                </a:tc>
                <a:extLst>
                  <a:ext uri="{0D108BD9-81ED-4DB2-BD59-A6C34878D82A}">
                    <a16:rowId xmlns:a16="http://schemas.microsoft.com/office/drawing/2014/main" val="1736080627"/>
                  </a:ext>
                </a:extLst>
              </a:tr>
              <a:tr h="370840">
                <a:tc>
                  <a:txBody>
                    <a:bodyPr/>
                    <a:lstStyle/>
                    <a:p>
                      <a:r>
                        <a:rPr lang="en-GB" sz="1800" b="0" i="0" u="none" strike="noStrike" kern="1200" baseline="0" dirty="0">
                          <a:solidFill>
                            <a:schemeClr val="dk1"/>
                          </a:solidFill>
                          <a:latin typeface="+mn-lt"/>
                          <a:ea typeface="+mn-ea"/>
                          <a:cs typeface="+mn-cs"/>
                        </a:rPr>
                        <a:t>Treatment of systemic disease should take into account the organs that are affected</a:t>
                      </a:r>
                      <a:endParaRPr lang="en-GB" sz="1800" dirty="0">
                        <a:solidFill>
                          <a:srgbClr val="0057B8"/>
                        </a:solidFill>
                      </a:endParaRPr>
                    </a:p>
                  </a:txBody>
                  <a:tcPr/>
                </a:tc>
                <a:tc>
                  <a:txBody>
                    <a:bodyPr/>
                    <a:lstStyle/>
                    <a:p>
                      <a:r>
                        <a:rPr lang="de-CH" dirty="0"/>
                        <a:t>**</a:t>
                      </a:r>
                    </a:p>
                  </a:txBody>
                  <a:tcPr/>
                </a:tc>
                <a:extLst>
                  <a:ext uri="{0D108BD9-81ED-4DB2-BD59-A6C34878D82A}">
                    <a16:rowId xmlns:a16="http://schemas.microsoft.com/office/drawing/2014/main" val="2197114741"/>
                  </a:ext>
                </a:extLst>
              </a:tr>
              <a:tr h="370840">
                <a:tc>
                  <a:txBody>
                    <a:bodyPr/>
                    <a:lstStyle/>
                    <a:p>
                      <a:r>
                        <a:rPr lang="en-GB" sz="1800" b="0" i="0" u="none" strike="noStrike" kern="1200" baseline="0" dirty="0">
                          <a:solidFill>
                            <a:schemeClr val="dk1"/>
                          </a:solidFill>
                          <a:latin typeface="+mn-lt"/>
                          <a:ea typeface="+mn-ea"/>
                          <a:cs typeface="+mn-cs"/>
                        </a:rPr>
                        <a:t>Steroids should be used at the lowest dose and for the shortest time needed to get your disease under control</a:t>
                      </a:r>
                      <a:endParaRPr lang="de-CH" dirty="0"/>
                    </a:p>
                  </a:txBody>
                  <a:tcPr/>
                </a:tc>
                <a:tc>
                  <a:txBody>
                    <a:bodyPr/>
                    <a:lstStyle/>
                    <a:p>
                      <a:r>
                        <a:rPr lang="de-CH" dirty="0"/>
                        <a:t>**</a:t>
                      </a:r>
                    </a:p>
                  </a:txBody>
                  <a:tcPr/>
                </a:tc>
                <a:extLst>
                  <a:ext uri="{0D108BD9-81ED-4DB2-BD59-A6C34878D82A}">
                    <a16:rowId xmlns:a16="http://schemas.microsoft.com/office/drawing/2014/main" val="3768198260"/>
                  </a:ext>
                </a:extLst>
              </a:tr>
            </a:tbl>
          </a:graphicData>
        </a:graphic>
      </p:graphicFrame>
      <p:sp>
        <p:nvSpPr>
          <p:cNvPr id="5" name="Título 4"/>
          <p:cNvSpPr>
            <a:spLocks noGrp="1"/>
          </p:cNvSpPr>
          <p:nvPr>
            <p:ph type="title"/>
          </p:nvPr>
        </p:nvSpPr>
        <p:spPr/>
        <p:txBody>
          <a:bodyPr/>
          <a:lstStyle/>
          <a:p>
            <a:r>
              <a:rPr lang="en-GB" dirty="0">
                <a:solidFill>
                  <a:srgbClr val="0057B8"/>
                </a:solidFill>
              </a:rPr>
              <a:t>Summary of Recommendations in lay format </a:t>
            </a:r>
          </a:p>
        </p:txBody>
      </p:sp>
      <p:sp>
        <p:nvSpPr>
          <p:cNvPr id="7" name="Marcador de número de diapositiva 6"/>
          <p:cNvSpPr>
            <a:spLocks noGrp="1"/>
          </p:cNvSpPr>
          <p:nvPr>
            <p:ph type="sldNum" sz="quarter" idx="4"/>
          </p:nvPr>
        </p:nvSpPr>
        <p:spPr/>
        <p:txBody>
          <a:bodyPr/>
          <a:lstStyle/>
          <a:p>
            <a:pPr marL="0" marR="0" lvl="0" indent="0" algn="l" defTabSz="914400" rtl="0" eaLnBrk="0" fontAlgn="base" latinLnBrk="0" hangingPunct="0">
              <a:lnSpc>
                <a:spcPct val="100000"/>
              </a:lnSpc>
              <a:spcBef>
                <a:spcPct val="50000"/>
              </a:spcBef>
              <a:spcAft>
                <a:spcPct val="0"/>
              </a:spcAft>
              <a:buClrTx/>
              <a:buSzTx/>
              <a:buFontTx/>
              <a:buNone/>
              <a:tabLst/>
              <a:defRPr/>
            </a:pPr>
            <a:fld id="{F096157D-9D44-4342-AEFF-76ADE352FA4A}" type="slidenum">
              <a:rPr kumimoji="0" lang="tr-TR" sz="900" b="0" i="0" u="none" strike="noStrike" kern="1200" cap="none" spc="0" normalizeH="0" baseline="0" noProof="0" smtClean="0">
                <a:ln>
                  <a:noFill/>
                </a:ln>
                <a:solidFill>
                  <a:srgbClr val="003FA8"/>
                </a:solidFill>
                <a:effectLst/>
                <a:uLnTx/>
                <a:uFillTx/>
                <a:latin typeface="Arial"/>
                <a:ea typeface="ＭＳ Ｐゴシック" charset="0"/>
                <a:cs typeface="Arial"/>
              </a:rPr>
              <a:pPr marL="0" marR="0" lvl="0" indent="0" algn="l" defTabSz="914400" rtl="0" eaLnBrk="0" fontAlgn="base" latinLnBrk="0" hangingPunct="0">
                <a:lnSpc>
                  <a:spcPct val="100000"/>
                </a:lnSpc>
                <a:spcBef>
                  <a:spcPct val="50000"/>
                </a:spcBef>
                <a:spcAft>
                  <a:spcPct val="0"/>
                </a:spcAft>
                <a:buClrTx/>
                <a:buSzTx/>
                <a:buFontTx/>
                <a:buNone/>
                <a:tabLst/>
                <a:defRPr/>
              </a:pPr>
              <a:t>25</a:t>
            </a:fld>
            <a:endParaRPr kumimoji="0" lang="tr-TR" sz="900" b="0" i="0" u="none" strike="noStrike" kern="1200" cap="none" spc="0" normalizeH="0" baseline="0" noProof="0" dirty="0">
              <a:ln>
                <a:noFill/>
              </a:ln>
              <a:solidFill>
                <a:srgbClr val="003FA8"/>
              </a:solidFill>
              <a:effectLst/>
              <a:uLnTx/>
              <a:uFillTx/>
              <a:latin typeface="Arial"/>
              <a:ea typeface="ＭＳ Ｐゴシック" charset="0"/>
              <a:cs typeface="Arial"/>
            </a:endParaRPr>
          </a:p>
        </p:txBody>
      </p:sp>
      <p:sp>
        <p:nvSpPr>
          <p:cNvPr id="6" name="Marcador de fecha 5"/>
          <p:cNvSpPr>
            <a:spLocks noGrp="1"/>
          </p:cNvSpPr>
          <p:nvPr>
            <p:ph type="dt" sz="half" idx="2"/>
          </p:nvPr>
        </p:nvSpPr>
        <p:spPr/>
        <p:txBody>
          <a:bodyPr/>
          <a:lstStyle/>
          <a:p>
            <a:pPr marL="0" marR="0" lvl="0" indent="0" algn="r" defTabSz="914400" rtl="0" eaLnBrk="0" fontAlgn="base" latinLnBrk="0" hangingPunct="0">
              <a:lnSpc>
                <a:spcPct val="100000"/>
              </a:lnSpc>
              <a:spcBef>
                <a:spcPct val="50000"/>
              </a:spcBef>
              <a:spcAft>
                <a:spcPct val="0"/>
              </a:spcAft>
              <a:buClrTx/>
              <a:buSzTx/>
              <a:buFontTx/>
              <a:buNone/>
              <a:tabLst/>
              <a:defRPr/>
            </a:pPr>
            <a:fld id="{F6400876-E198-994A-958F-F82423EE1644}" type="datetime1">
              <a:rPr kumimoji="0" lang="es-ES" sz="900" b="0" i="0" u="none" strike="noStrike" kern="1200" cap="none" spc="0" normalizeH="0" baseline="0" noProof="0" smtClean="0">
                <a:ln>
                  <a:noFill/>
                </a:ln>
                <a:solidFill>
                  <a:srgbClr val="003FA8"/>
                </a:solidFill>
                <a:effectLst/>
                <a:uLnTx/>
                <a:uFillTx/>
                <a:latin typeface="Arial"/>
                <a:ea typeface="ＭＳ Ｐゴシック" charset="0"/>
                <a:cs typeface="Arial"/>
              </a:rPr>
              <a:pPr marL="0" marR="0" lvl="0" indent="0" algn="r" defTabSz="914400" rtl="0" eaLnBrk="0" fontAlgn="base" latinLnBrk="0" hangingPunct="0">
                <a:lnSpc>
                  <a:spcPct val="100000"/>
                </a:lnSpc>
                <a:spcBef>
                  <a:spcPct val="50000"/>
                </a:spcBef>
                <a:spcAft>
                  <a:spcPct val="0"/>
                </a:spcAft>
                <a:buClrTx/>
                <a:buSzTx/>
                <a:buFontTx/>
                <a:buNone/>
                <a:tabLst/>
                <a:defRPr/>
              </a:pPr>
              <a:t>19/11/2019</a:t>
            </a:fld>
            <a:endParaRPr kumimoji="0" lang="en-US" sz="900" b="0" i="0" u="none" strike="noStrike" kern="1200" cap="none" spc="0" normalizeH="0" baseline="0" noProof="0" dirty="0">
              <a:ln>
                <a:noFill/>
              </a:ln>
              <a:solidFill>
                <a:srgbClr val="003FA8"/>
              </a:solidFill>
              <a:effectLst/>
              <a:uLnTx/>
              <a:uFillTx/>
              <a:latin typeface="Arial"/>
              <a:ea typeface="ＭＳ Ｐゴシック" charset="0"/>
              <a:cs typeface="Arial"/>
            </a:endParaRPr>
          </a:p>
        </p:txBody>
      </p:sp>
      <p:sp>
        <p:nvSpPr>
          <p:cNvPr id="10" name="Rectangle 9">
            <a:extLst>
              <a:ext uri="{FF2B5EF4-FFF2-40B4-BE49-F238E27FC236}">
                <a16:creationId xmlns:a16="http://schemas.microsoft.com/office/drawing/2014/main" id="{A071A4B5-DCDD-4465-A56E-A7609A7F149B}"/>
              </a:ext>
            </a:extLst>
          </p:cNvPr>
          <p:cNvSpPr/>
          <p:nvPr/>
        </p:nvSpPr>
        <p:spPr>
          <a:xfrm>
            <a:off x="394607" y="6144866"/>
            <a:ext cx="8354785" cy="46166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5F5F5F"/>
                </a:solidFill>
                <a:effectLst/>
                <a:uLnTx/>
                <a:uFillTx/>
                <a:latin typeface="Arial" charset="0"/>
                <a:ea typeface="ＭＳ Ｐゴシック" charset="0"/>
                <a:cs typeface="Arial" charset="0"/>
              </a:rPr>
              <a:t>1 star (*) means it is a weak recommendation with limited scientific evidence; 2 stars (**) means it is a weak recommendation with some scientific evidence; 3 stars (***) means it is a strong recommendation with quite a lot of scientific evidence; 4 stars (****) means it is a strong recommendation supported with a lot of scientific evidence. </a:t>
            </a:r>
            <a:br>
              <a:rPr kumimoji="0" lang="en-GB" sz="800" b="0" i="0" u="none" strike="noStrike" kern="0" cap="none" spc="0" normalizeH="0" baseline="0" noProof="0" dirty="0">
                <a:ln>
                  <a:noFill/>
                </a:ln>
                <a:solidFill>
                  <a:srgbClr val="5F5F5F"/>
                </a:solidFill>
                <a:effectLst/>
                <a:uLnTx/>
                <a:uFillTx/>
                <a:latin typeface="Arial" charset="0"/>
                <a:ea typeface="ＭＳ Ｐゴシック" charset="0"/>
                <a:cs typeface="Arial" charset="0"/>
              </a:rPr>
            </a:br>
            <a:r>
              <a:rPr kumimoji="0" lang="en-US" sz="800" b="0" i="0" u="none" strike="noStrike" kern="0" cap="none" spc="0" normalizeH="0" baseline="0" noProof="0" dirty="0">
                <a:ln>
                  <a:noFill/>
                </a:ln>
                <a:solidFill>
                  <a:srgbClr val="5F5F5F"/>
                </a:solidFill>
                <a:effectLst/>
                <a:uLnTx/>
                <a:uFillTx/>
                <a:latin typeface="Arial" charset="0"/>
                <a:ea typeface="ＭＳ Ｐゴシック" charset="0"/>
                <a:cs typeface="Arial" charset="0"/>
              </a:rPr>
              <a:t>Recommendations with just 1 or 2 stars are based mainly on expert opinion and not backed up by appropriate clinical studies, but may be as important as those with 3 and 4 stars.</a:t>
            </a:r>
            <a:endParaRPr kumimoji="0" lang="en-GB" sz="800" b="0" i="0" u="none" strike="noStrike" kern="0" cap="none" spc="0" normalizeH="0" baseline="0" noProof="0" dirty="0">
              <a:ln>
                <a:noFill/>
              </a:ln>
              <a:solidFill>
                <a:srgbClr val="5F5F5F"/>
              </a:solidFill>
              <a:effectLst/>
              <a:uLnTx/>
              <a:uFillTx/>
              <a:latin typeface="Arial" charset="0"/>
              <a:ea typeface="ＭＳ Ｐゴシック" charset="0"/>
              <a:cs typeface="Arial" charset="0"/>
            </a:endParaRPr>
          </a:p>
        </p:txBody>
      </p:sp>
    </p:spTree>
    <p:extLst>
      <p:ext uri="{BB962C8B-B14F-4D97-AF65-F5344CB8AC3E}">
        <p14:creationId xmlns:p14="http://schemas.microsoft.com/office/powerpoint/2010/main" val="3224114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Content Placeholder 17">
            <a:extLst>
              <a:ext uri="{FF2B5EF4-FFF2-40B4-BE49-F238E27FC236}">
                <a16:creationId xmlns:a16="http://schemas.microsoft.com/office/drawing/2014/main" id="{67B55446-FF41-4809-82FD-4D2A5BC534EC}"/>
              </a:ext>
            </a:extLst>
          </p:cNvPr>
          <p:cNvGraphicFramePr>
            <a:graphicFrameLocks noGrp="1"/>
          </p:cNvGraphicFramePr>
          <p:nvPr>
            <p:ph idx="1"/>
            <p:extLst>
              <p:ext uri="{D42A27DB-BD31-4B8C-83A1-F6EECF244321}">
                <p14:modId xmlns:p14="http://schemas.microsoft.com/office/powerpoint/2010/main" val="3182515865"/>
              </p:ext>
            </p:extLst>
          </p:nvPr>
        </p:nvGraphicFramePr>
        <p:xfrm>
          <a:off x="466724" y="2267299"/>
          <a:ext cx="8334376" cy="3205480"/>
        </p:xfrm>
        <a:graphic>
          <a:graphicData uri="http://schemas.openxmlformats.org/drawingml/2006/table">
            <a:tbl>
              <a:tblPr firstRow="1" bandRow="1">
                <a:tableStyleId>{5C22544A-7EE6-4342-B048-85BDC9FD1C3A}</a:tableStyleId>
              </a:tblPr>
              <a:tblGrid>
                <a:gridCol w="7251147">
                  <a:extLst>
                    <a:ext uri="{9D8B030D-6E8A-4147-A177-3AD203B41FA5}">
                      <a16:colId xmlns:a16="http://schemas.microsoft.com/office/drawing/2014/main" val="2483487675"/>
                    </a:ext>
                  </a:extLst>
                </a:gridCol>
                <a:gridCol w="1083229">
                  <a:extLst>
                    <a:ext uri="{9D8B030D-6E8A-4147-A177-3AD203B41FA5}">
                      <a16:colId xmlns:a16="http://schemas.microsoft.com/office/drawing/2014/main" val="1915873303"/>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Recommendation</a:t>
                      </a:r>
                    </a:p>
                  </a:txBody>
                  <a:tcPr/>
                </a:tc>
                <a:tc>
                  <a:txBody>
                    <a:bodyPr/>
                    <a:lstStyle/>
                    <a:p>
                      <a:r>
                        <a:rPr lang="de-CH" dirty="0"/>
                        <a:t>*</a:t>
                      </a:r>
                    </a:p>
                  </a:txBody>
                  <a:tcPr/>
                </a:tc>
                <a:extLst>
                  <a:ext uri="{0D108BD9-81ED-4DB2-BD59-A6C34878D82A}">
                    <a16:rowId xmlns:a16="http://schemas.microsoft.com/office/drawing/2014/main" val="3938176849"/>
                  </a:ext>
                </a:extLst>
              </a:tr>
              <a:tr h="370840">
                <a:tc>
                  <a:txBody>
                    <a:bodyPr/>
                    <a:lstStyle/>
                    <a:p>
                      <a:r>
                        <a:rPr lang="en-GB" sz="1800" b="0" i="0" u="none" strike="noStrike" kern="1200" baseline="0" dirty="0">
                          <a:solidFill>
                            <a:schemeClr val="dk1"/>
                          </a:solidFill>
                          <a:latin typeface="+mn-lt"/>
                          <a:ea typeface="+mn-ea"/>
                          <a:cs typeface="+mn-cs"/>
                        </a:rPr>
                        <a:t>Immunosuppressive drugs can be used in order to avoid high doses of steroids</a:t>
                      </a:r>
                      <a:endParaRPr lang="en-GB" sz="1800" dirty="0">
                        <a:solidFill>
                          <a:srgbClr val="0057B8"/>
                        </a:solidFill>
                      </a:endParaRPr>
                    </a:p>
                  </a:txBody>
                  <a:tcPr/>
                </a:tc>
                <a:tc>
                  <a:txBody>
                    <a:bodyPr/>
                    <a:lstStyle/>
                    <a:p>
                      <a:r>
                        <a:rPr lang="de-CH" dirty="0"/>
                        <a:t>**</a:t>
                      </a:r>
                    </a:p>
                  </a:txBody>
                  <a:tcPr/>
                </a:tc>
                <a:extLst>
                  <a:ext uri="{0D108BD9-81ED-4DB2-BD59-A6C34878D82A}">
                    <a16:rowId xmlns:a16="http://schemas.microsoft.com/office/drawing/2014/main" val="609051744"/>
                  </a:ext>
                </a:extLst>
              </a:tr>
              <a:tr h="370840">
                <a:tc>
                  <a:txBody>
                    <a:bodyPr/>
                    <a:lstStyle/>
                    <a:p>
                      <a:r>
                        <a:rPr lang="en-GB" sz="1800" b="0" i="0" u="none" strike="noStrike" kern="1200" baseline="0" dirty="0">
                          <a:solidFill>
                            <a:schemeClr val="dk1"/>
                          </a:solidFill>
                          <a:latin typeface="+mn-lt"/>
                          <a:ea typeface="+mn-ea"/>
                          <a:cs typeface="+mn-cs"/>
                        </a:rPr>
                        <a:t>Drugs that target B-cells can be considered in people with severe and recurring systemic disease</a:t>
                      </a:r>
                      <a:endParaRPr lang="en-GB" sz="1800" dirty="0">
                        <a:solidFill>
                          <a:srgbClr val="0057B8"/>
                        </a:solidFill>
                      </a:endParaRPr>
                    </a:p>
                  </a:txBody>
                  <a:tcPr/>
                </a:tc>
                <a:tc>
                  <a:txBody>
                    <a:bodyPr/>
                    <a:lstStyle/>
                    <a:p>
                      <a:r>
                        <a:rPr lang="de-CH" dirty="0"/>
                        <a:t>****</a:t>
                      </a:r>
                    </a:p>
                  </a:txBody>
                  <a:tcPr/>
                </a:tc>
                <a:extLst>
                  <a:ext uri="{0D108BD9-81ED-4DB2-BD59-A6C34878D82A}">
                    <a16:rowId xmlns:a16="http://schemas.microsoft.com/office/drawing/2014/main" val="1736080627"/>
                  </a:ext>
                </a:extLst>
              </a:tr>
              <a:tr h="370840">
                <a:tc>
                  <a:txBody>
                    <a:bodyPr/>
                    <a:lstStyle/>
                    <a:p>
                      <a:r>
                        <a:rPr lang="en-GB" sz="1800" b="0" i="0" u="none" strike="noStrike" kern="1200" baseline="0" dirty="0">
                          <a:solidFill>
                            <a:schemeClr val="dk1"/>
                          </a:solidFill>
                          <a:latin typeface="+mn-lt"/>
                          <a:ea typeface="+mn-ea"/>
                          <a:cs typeface="+mn-cs"/>
                        </a:rPr>
                        <a:t>As a general rule, patients with systemic disease can be treated first with steroids, then immunosuppressive agents, and then biologics. Some medicines can be combined. </a:t>
                      </a:r>
                      <a:endParaRPr lang="en-GB" sz="1800" dirty="0">
                        <a:solidFill>
                          <a:srgbClr val="0057B8"/>
                        </a:solidFill>
                      </a:endParaRPr>
                    </a:p>
                  </a:txBody>
                  <a:tcPr/>
                </a:tc>
                <a:tc>
                  <a:txBody>
                    <a:bodyPr/>
                    <a:lstStyle/>
                    <a:p>
                      <a:r>
                        <a:rPr lang="de-CH" dirty="0"/>
                        <a:t>*</a:t>
                      </a:r>
                    </a:p>
                  </a:txBody>
                  <a:tcPr/>
                </a:tc>
                <a:extLst>
                  <a:ext uri="{0D108BD9-81ED-4DB2-BD59-A6C34878D82A}">
                    <a16:rowId xmlns:a16="http://schemas.microsoft.com/office/drawing/2014/main" val="2197114741"/>
                  </a:ext>
                </a:extLst>
              </a:tr>
              <a:tr h="370840">
                <a:tc>
                  <a:txBody>
                    <a:bodyPr/>
                    <a:lstStyle/>
                    <a:p>
                      <a:r>
                        <a:rPr lang="en-GB" sz="1800" b="0" i="0" u="none" strike="noStrike" kern="1200" baseline="0" dirty="0">
                          <a:solidFill>
                            <a:schemeClr val="dk1"/>
                          </a:solidFill>
                          <a:latin typeface="+mn-lt"/>
                          <a:ea typeface="+mn-ea"/>
                          <a:cs typeface="+mn-cs"/>
                        </a:rPr>
                        <a:t>If you have B-cell lymphoma, treatment should be tailored to you as an individual, depending on your specific disease subtype and stage</a:t>
                      </a:r>
                      <a:endParaRPr lang="de-CH" dirty="0"/>
                    </a:p>
                  </a:txBody>
                  <a:tcPr/>
                </a:tc>
                <a:tc>
                  <a:txBody>
                    <a:bodyPr/>
                    <a:lstStyle/>
                    <a:p>
                      <a:r>
                        <a:rPr lang="de-CH" dirty="0"/>
                        <a:t>**</a:t>
                      </a:r>
                    </a:p>
                  </a:txBody>
                  <a:tcPr/>
                </a:tc>
                <a:extLst>
                  <a:ext uri="{0D108BD9-81ED-4DB2-BD59-A6C34878D82A}">
                    <a16:rowId xmlns:a16="http://schemas.microsoft.com/office/drawing/2014/main" val="3768198260"/>
                  </a:ext>
                </a:extLst>
              </a:tr>
            </a:tbl>
          </a:graphicData>
        </a:graphic>
      </p:graphicFrame>
      <p:sp>
        <p:nvSpPr>
          <p:cNvPr id="5" name="Título 4"/>
          <p:cNvSpPr>
            <a:spLocks noGrp="1"/>
          </p:cNvSpPr>
          <p:nvPr>
            <p:ph type="title"/>
          </p:nvPr>
        </p:nvSpPr>
        <p:spPr/>
        <p:txBody>
          <a:bodyPr/>
          <a:lstStyle/>
          <a:p>
            <a:r>
              <a:rPr lang="en-GB" dirty="0">
                <a:solidFill>
                  <a:srgbClr val="0057B8"/>
                </a:solidFill>
              </a:rPr>
              <a:t>Summary of Recommendations in lay format </a:t>
            </a:r>
          </a:p>
        </p:txBody>
      </p:sp>
      <p:sp>
        <p:nvSpPr>
          <p:cNvPr id="7" name="Marcador de número de diapositiva 6"/>
          <p:cNvSpPr>
            <a:spLocks noGrp="1"/>
          </p:cNvSpPr>
          <p:nvPr>
            <p:ph type="sldNum" sz="quarter" idx="4"/>
          </p:nvPr>
        </p:nvSpPr>
        <p:spPr/>
        <p:txBody>
          <a:bodyPr/>
          <a:lstStyle/>
          <a:p>
            <a:pPr marL="0" marR="0" lvl="0" indent="0" algn="l" defTabSz="914400" rtl="0" eaLnBrk="0" fontAlgn="base" latinLnBrk="0" hangingPunct="0">
              <a:lnSpc>
                <a:spcPct val="100000"/>
              </a:lnSpc>
              <a:spcBef>
                <a:spcPct val="50000"/>
              </a:spcBef>
              <a:spcAft>
                <a:spcPct val="0"/>
              </a:spcAft>
              <a:buClrTx/>
              <a:buSzTx/>
              <a:buFontTx/>
              <a:buNone/>
              <a:tabLst/>
              <a:defRPr/>
            </a:pPr>
            <a:fld id="{F096157D-9D44-4342-AEFF-76ADE352FA4A}" type="slidenum">
              <a:rPr kumimoji="0" lang="tr-TR" sz="900" b="0" i="0" u="none" strike="noStrike" kern="1200" cap="none" spc="0" normalizeH="0" baseline="0" noProof="0" smtClean="0">
                <a:ln>
                  <a:noFill/>
                </a:ln>
                <a:solidFill>
                  <a:srgbClr val="003FA8"/>
                </a:solidFill>
                <a:effectLst/>
                <a:uLnTx/>
                <a:uFillTx/>
                <a:latin typeface="Arial"/>
                <a:ea typeface="ＭＳ Ｐゴシック" charset="0"/>
                <a:cs typeface="Arial"/>
              </a:rPr>
              <a:pPr marL="0" marR="0" lvl="0" indent="0" algn="l" defTabSz="914400" rtl="0" eaLnBrk="0" fontAlgn="base" latinLnBrk="0" hangingPunct="0">
                <a:lnSpc>
                  <a:spcPct val="100000"/>
                </a:lnSpc>
                <a:spcBef>
                  <a:spcPct val="50000"/>
                </a:spcBef>
                <a:spcAft>
                  <a:spcPct val="0"/>
                </a:spcAft>
                <a:buClrTx/>
                <a:buSzTx/>
                <a:buFontTx/>
                <a:buNone/>
                <a:tabLst/>
                <a:defRPr/>
              </a:pPr>
              <a:t>26</a:t>
            </a:fld>
            <a:endParaRPr kumimoji="0" lang="tr-TR" sz="900" b="0" i="0" u="none" strike="noStrike" kern="1200" cap="none" spc="0" normalizeH="0" baseline="0" noProof="0" dirty="0">
              <a:ln>
                <a:noFill/>
              </a:ln>
              <a:solidFill>
                <a:srgbClr val="003FA8"/>
              </a:solidFill>
              <a:effectLst/>
              <a:uLnTx/>
              <a:uFillTx/>
              <a:latin typeface="Arial"/>
              <a:ea typeface="ＭＳ Ｐゴシック" charset="0"/>
              <a:cs typeface="Arial"/>
            </a:endParaRPr>
          </a:p>
        </p:txBody>
      </p:sp>
      <p:sp>
        <p:nvSpPr>
          <p:cNvPr id="6" name="Marcador de fecha 5"/>
          <p:cNvSpPr>
            <a:spLocks noGrp="1"/>
          </p:cNvSpPr>
          <p:nvPr>
            <p:ph type="dt" sz="half" idx="2"/>
          </p:nvPr>
        </p:nvSpPr>
        <p:spPr/>
        <p:txBody>
          <a:bodyPr/>
          <a:lstStyle/>
          <a:p>
            <a:pPr marL="0" marR="0" lvl="0" indent="0" algn="r" defTabSz="914400" rtl="0" eaLnBrk="0" fontAlgn="base" latinLnBrk="0" hangingPunct="0">
              <a:lnSpc>
                <a:spcPct val="100000"/>
              </a:lnSpc>
              <a:spcBef>
                <a:spcPct val="50000"/>
              </a:spcBef>
              <a:spcAft>
                <a:spcPct val="0"/>
              </a:spcAft>
              <a:buClrTx/>
              <a:buSzTx/>
              <a:buFontTx/>
              <a:buNone/>
              <a:tabLst/>
              <a:defRPr/>
            </a:pPr>
            <a:fld id="{F6400876-E198-994A-958F-F82423EE1644}" type="datetime1">
              <a:rPr kumimoji="0" lang="es-ES" sz="900" b="0" i="0" u="none" strike="noStrike" kern="1200" cap="none" spc="0" normalizeH="0" baseline="0" noProof="0" smtClean="0">
                <a:ln>
                  <a:noFill/>
                </a:ln>
                <a:solidFill>
                  <a:srgbClr val="003FA8"/>
                </a:solidFill>
                <a:effectLst/>
                <a:uLnTx/>
                <a:uFillTx/>
                <a:latin typeface="Arial"/>
                <a:ea typeface="ＭＳ Ｐゴシック" charset="0"/>
                <a:cs typeface="Arial"/>
              </a:rPr>
              <a:pPr marL="0" marR="0" lvl="0" indent="0" algn="r" defTabSz="914400" rtl="0" eaLnBrk="0" fontAlgn="base" latinLnBrk="0" hangingPunct="0">
                <a:lnSpc>
                  <a:spcPct val="100000"/>
                </a:lnSpc>
                <a:spcBef>
                  <a:spcPct val="50000"/>
                </a:spcBef>
                <a:spcAft>
                  <a:spcPct val="0"/>
                </a:spcAft>
                <a:buClrTx/>
                <a:buSzTx/>
                <a:buFontTx/>
                <a:buNone/>
                <a:tabLst/>
                <a:defRPr/>
              </a:pPr>
              <a:t>19/11/2019</a:t>
            </a:fld>
            <a:endParaRPr kumimoji="0" lang="en-US" sz="900" b="0" i="0" u="none" strike="noStrike" kern="1200" cap="none" spc="0" normalizeH="0" baseline="0" noProof="0" dirty="0">
              <a:ln>
                <a:noFill/>
              </a:ln>
              <a:solidFill>
                <a:srgbClr val="003FA8"/>
              </a:solidFill>
              <a:effectLst/>
              <a:uLnTx/>
              <a:uFillTx/>
              <a:latin typeface="Arial"/>
              <a:ea typeface="ＭＳ Ｐゴシック" charset="0"/>
              <a:cs typeface="Arial"/>
            </a:endParaRPr>
          </a:p>
        </p:txBody>
      </p:sp>
      <p:sp>
        <p:nvSpPr>
          <p:cNvPr id="10" name="Rectangle 9">
            <a:extLst>
              <a:ext uri="{FF2B5EF4-FFF2-40B4-BE49-F238E27FC236}">
                <a16:creationId xmlns:a16="http://schemas.microsoft.com/office/drawing/2014/main" id="{A071A4B5-DCDD-4465-A56E-A7609A7F149B}"/>
              </a:ext>
            </a:extLst>
          </p:cNvPr>
          <p:cNvSpPr/>
          <p:nvPr/>
        </p:nvSpPr>
        <p:spPr>
          <a:xfrm>
            <a:off x="394607" y="6144866"/>
            <a:ext cx="8354785" cy="46166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srgbClr val="5F5F5F"/>
                </a:solidFill>
                <a:effectLst/>
                <a:uLnTx/>
                <a:uFillTx/>
                <a:latin typeface="Arial" charset="0"/>
                <a:ea typeface="ＭＳ Ｐゴシック" charset="0"/>
                <a:cs typeface="Arial" charset="0"/>
              </a:rPr>
              <a:t>1 star (*) means it is a weak recommendation with limited scientific evidence; 2 stars (**) means it is a weak recommendation with some scientific evidence; 3 stars (***) means it is a strong recommendation with quite a lot of scientific evidence; 4 stars (****) means it is a strong recommendation supported with a lot of scientific evidence. </a:t>
            </a:r>
            <a:br>
              <a:rPr kumimoji="0" lang="en-GB" sz="800" b="0" i="0" u="none" strike="noStrike" kern="0" cap="none" spc="0" normalizeH="0" baseline="0" noProof="0" dirty="0">
                <a:ln>
                  <a:noFill/>
                </a:ln>
                <a:solidFill>
                  <a:srgbClr val="5F5F5F"/>
                </a:solidFill>
                <a:effectLst/>
                <a:uLnTx/>
                <a:uFillTx/>
                <a:latin typeface="Arial" charset="0"/>
                <a:ea typeface="ＭＳ Ｐゴシック" charset="0"/>
                <a:cs typeface="Arial" charset="0"/>
              </a:rPr>
            </a:br>
            <a:r>
              <a:rPr kumimoji="0" lang="en-US" sz="800" b="0" i="0" u="none" strike="noStrike" kern="0" cap="none" spc="0" normalizeH="0" baseline="0" noProof="0" dirty="0">
                <a:ln>
                  <a:noFill/>
                </a:ln>
                <a:solidFill>
                  <a:srgbClr val="5F5F5F"/>
                </a:solidFill>
                <a:effectLst/>
                <a:uLnTx/>
                <a:uFillTx/>
                <a:latin typeface="Arial" charset="0"/>
                <a:ea typeface="ＭＳ Ｐゴシック" charset="0"/>
                <a:cs typeface="Arial" charset="0"/>
              </a:rPr>
              <a:t>Recommendations with just 1 or 2 stars are based mainly on expert opinion and not backed up by appropriate clinical studies, but may be as important as those with 3 and 4 stars.</a:t>
            </a:r>
            <a:endParaRPr kumimoji="0" lang="en-GB" sz="800" b="0" i="0" u="none" strike="noStrike" kern="0" cap="none" spc="0" normalizeH="0" baseline="0" noProof="0" dirty="0">
              <a:ln>
                <a:noFill/>
              </a:ln>
              <a:solidFill>
                <a:srgbClr val="5F5F5F"/>
              </a:solidFill>
              <a:effectLst/>
              <a:uLnTx/>
              <a:uFillTx/>
              <a:latin typeface="Arial" charset="0"/>
              <a:ea typeface="ＭＳ Ｐゴシック" charset="0"/>
              <a:cs typeface="Arial" charset="0"/>
            </a:endParaRPr>
          </a:p>
        </p:txBody>
      </p:sp>
    </p:spTree>
    <p:extLst>
      <p:ext uri="{BB962C8B-B14F-4D97-AF65-F5344CB8AC3E}">
        <p14:creationId xmlns:p14="http://schemas.microsoft.com/office/powerpoint/2010/main" val="24066426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04914" y="324649"/>
            <a:ext cx="8334172" cy="634545"/>
          </a:xfrm>
        </p:spPr>
        <p:txBody>
          <a:bodyPr/>
          <a:lstStyle/>
          <a:p>
            <a:r>
              <a:rPr lang="en-GB" dirty="0">
                <a:solidFill>
                  <a:srgbClr val="0057B8"/>
                </a:solidFill>
              </a:rPr>
              <a:t>Acknowledgements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27</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19/11/2019</a:t>
            </a:fld>
            <a:endParaRPr lang="en-US" dirty="0"/>
          </a:p>
        </p:txBody>
      </p:sp>
      <p:sp>
        <p:nvSpPr>
          <p:cNvPr id="13" name="Rectángulo 12">
            <a:extLst>
              <a:ext uri="{FF2B5EF4-FFF2-40B4-BE49-F238E27FC236}">
                <a16:creationId xmlns:a16="http://schemas.microsoft.com/office/drawing/2014/main" id="{A27CC0D4-3444-B548-BF1B-9939829F4BCA}"/>
              </a:ext>
            </a:extLst>
          </p:cNvPr>
          <p:cNvSpPr/>
          <p:nvPr/>
        </p:nvSpPr>
        <p:spPr>
          <a:xfrm>
            <a:off x="404914" y="1478019"/>
            <a:ext cx="8551307" cy="5909310"/>
          </a:xfrm>
          <a:prstGeom prst="rect">
            <a:avLst/>
          </a:prstGeom>
        </p:spPr>
        <p:txBody>
          <a:bodyPr wrap="square">
            <a:spAutoFit/>
          </a:bodyPr>
          <a:lstStyle/>
          <a:p>
            <a:r>
              <a:rPr lang="es-ES" dirty="0" err="1">
                <a:solidFill>
                  <a:srgbClr val="000000"/>
                </a:solidFill>
              </a:rPr>
              <a:t>Acknowledgements</a:t>
            </a:r>
            <a:r>
              <a:rPr lang="es-ES" dirty="0">
                <a:solidFill>
                  <a:srgbClr val="000000"/>
                </a:solidFill>
              </a:rPr>
              <a:t>: </a:t>
            </a:r>
            <a:r>
              <a:rPr lang="es-ES" b="0" dirty="0" err="1">
                <a:solidFill>
                  <a:srgbClr val="000000"/>
                </a:solidFill>
              </a:rPr>
              <a:t>The</a:t>
            </a:r>
            <a:r>
              <a:rPr lang="es-ES" b="0" dirty="0">
                <a:solidFill>
                  <a:srgbClr val="000000"/>
                </a:solidFill>
              </a:rPr>
              <a:t> </a:t>
            </a:r>
            <a:r>
              <a:rPr lang="es-ES" b="0" dirty="0" err="1">
                <a:solidFill>
                  <a:srgbClr val="000000"/>
                </a:solidFill>
              </a:rPr>
              <a:t>Task</a:t>
            </a:r>
            <a:r>
              <a:rPr lang="es-ES" b="0" dirty="0">
                <a:solidFill>
                  <a:srgbClr val="000000"/>
                </a:solidFill>
              </a:rPr>
              <a:t> </a:t>
            </a:r>
            <a:r>
              <a:rPr lang="es-ES" b="0" dirty="0" err="1">
                <a:solidFill>
                  <a:srgbClr val="000000"/>
                </a:solidFill>
              </a:rPr>
              <a:t>Force</a:t>
            </a:r>
            <a:r>
              <a:rPr lang="es-ES" b="0" dirty="0">
                <a:solidFill>
                  <a:srgbClr val="000000"/>
                </a:solidFill>
              </a:rPr>
              <a:t> </a:t>
            </a:r>
            <a:r>
              <a:rPr lang="es-ES" b="0" dirty="0" err="1">
                <a:solidFill>
                  <a:srgbClr val="000000"/>
                </a:solidFill>
              </a:rPr>
              <a:t>gratefully</a:t>
            </a:r>
            <a:r>
              <a:rPr lang="es-ES" b="0" dirty="0">
                <a:solidFill>
                  <a:srgbClr val="000000"/>
                </a:solidFill>
              </a:rPr>
              <a:t> </a:t>
            </a:r>
            <a:r>
              <a:rPr lang="es-ES" b="0" dirty="0" err="1">
                <a:solidFill>
                  <a:srgbClr val="000000"/>
                </a:solidFill>
              </a:rPr>
              <a:t>acknowledges</a:t>
            </a:r>
            <a:r>
              <a:rPr lang="es-ES" b="0" dirty="0">
                <a:solidFill>
                  <a:srgbClr val="000000"/>
                </a:solidFill>
              </a:rPr>
              <a:t> </a:t>
            </a:r>
            <a:r>
              <a:rPr lang="es-ES" b="0" dirty="0" err="1">
                <a:solidFill>
                  <a:srgbClr val="000000"/>
                </a:solidFill>
              </a:rPr>
              <a:t>the</a:t>
            </a:r>
            <a:r>
              <a:rPr lang="es-ES" b="0" dirty="0">
                <a:solidFill>
                  <a:srgbClr val="000000"/>
                </a:solidFill>
              </a:rPr>
              <a:t> </a:t>
            </a:r>
            <a:r>
              <a:rPr lang="es-ES" b="0" dirty="0" err="1">
                <a:solidFill>
                  <a:srgbClr val="000000"/>
                </a:solidFill>
              </a:rPr>
              <a:t>financial</a:t>
            </a:r>
            <a:r>
              <a:rPr lang="es-ES" b="0" dirty="0">
                <a:solidFill>
                  <a:srgbClr val="000000"/>
                </a:solidFill>
              </a:rPr>
              <a:t> </a:t>
            </a:r>
            <a:r>
              <a:rPr lang="es-ES" b="0" dirty="0" err="1">
                <a:solidFill>
                  <a:srgbClr val="000000"/>
                </a:solidFill>
              </a:rPr>
              <a:t>support</a:t>
            </a:r>
            <a:r>
              <a:rPr lang="es-ES" b="0" dirty="0">
                <a:solidFill>
                  <a:srgbClr val="000000"/>
                </a:solidFill>
              </a:rPr>
              <a:t> </a:t>
            </a:r>
            <a:r>
              <a:rPr lang="es-ES" b="0" dirty="0" err="1">
                <a:solidFill>
                  <a:srgbClr val="000000"/>
                </a:solidFill>
              </a:rPr>
              <a:t>from</a:t>
            </a:r>
            <a:r>
              <a:rPr lang="es-ES" b="0" dirty="0">
                <a:solidFill>
                  <a:srgbClr val="000000"/>
                </a:solidFill>
              </a:rPr>
              <a:t> EULAR and </a:t>
            </a:r>
            <a:r>
              <a:rPr lang="es-ES" b="0" dirty="0" err="1">
                <a:solidFill>
                  <a:srgbClr val="000000"/>
                </a:solidFill>
              </a:rPr>
              <a:t>the</a:t>
            </a:r>
            <a:r>
              <a:rPr lang="es-ES" b="0" dirty="0">
                <a:solidFill>
                  <a:srgbClr val="000000"/>
                </a:solidFill>
              </a:rPr>
              <a:t> </a:t>
            </a:r>
            <a:r>
              <a:rPr lang="es-ES" b="0" dirty="0" err="1">
                <a:solidFill>
                  <a:srgbClr val="000000"/>
                </a:solidFill>
              </a:rPr>
              <a:t>support</a:t>
            </a:r>
            <a:r>
              <a:rPr lang="es-ES" b="0" dirty="0">
                <a:solidFill>
                  <a:srgbClr val="000000"/>
                </a:solidFill>
              </a:rPr>
              <a:t> of </a:t>
            </a:r>
            <a:r>
              <a:rPr lang="es-ES" b="0" dirty="0" err="1">
                <a:solidFill>
                  <a:srgbClr val="000000"/>
                </a:solidFill>
              </a:rPr>
              <a:t>the</a:t>
            </a:r>
            <a:r>
              <a:rPr lang="es-ES" b="0" dirty="0">
                <a:solidFill>
                  <a:srgbClr val="000000"/>
                </a:solidFill>
              </a:rPr>
              <a:t> EULAR Standing </a:t>
            </a:r>
            <a:r>
              <a:rPr lang="es-ES" b="0" dirty="0" err="1">
                <a:solidFill>
                  <a:srgbClr val="000000"/>
                </a:solidFill>
              </a:rPr>
              <a:t>Committee</a:t>
            </a:r>
            <a:r>
              <a:rPr lang="es-ES" b="0" dirty="0">
                <a:solidFill>
                  <a:srgbClr val="000000"/>
                </a:solidFill>
              </a:rPr>
              <a:t> </a:t>
            </a:r>
            <a:r>
              <a:rPr lang="es-ES" b="0" dirty="0" err="1">
                <a:solidFill>
                  <a:srgbClr val="000000"/>
                </a:solidFill>
              </a:rPr>
              <a:t>on</a:t>
            </a:r>
            <a:r>
              <a:rPr lang="es-ES" b="0" dirty="0">
                <a:solidFill>
                  <a:srgbClr val="000000"/>
                </a:solidFill>
              </a:rPr>
              <a:t> </a:t>
            </a:r>
            <a:r>
              <a:rPr lang="es-ES" b="0" dirty="0" err="1">
                <a:solidFill>
                  <a:srgbClr val="000000"/>
                </a:solidFill>
              </a:rPr>
              <a:t>Clinical</a:t>
            </a:r>
            <a:r>
              <a:rPr lang="es-ES" b="0" dirty="0">
                <a:solidFill>
                  <a:srgbClr val="000000"/>
                </a:solidFill>
              </a:rPr>
              <a:t> </a:t>
            </a:r>
            <a:r>
              <a:rPr lang="es-ES" b="0" dirty="0" err="1">
                <a:solidFill>
                  <a:srgbClr val="000000"/>
                </a:solidFill>
              </a:rPr>
              <a:t>Affairs</a:t>
            </a:r>
            <a:r>
              <a:rPr lang="es-ES" b="0" dirty="0">
                <a:solidFill>
                  <a:srgbClr val="000000"/>
                </a:solidFill>
              </a:rPr>
              <a:t> (Prof. </a:t>
            </a:r>
            <a:r>
              <a:rPr lang="es-ES" b="0" dirty="0" err="1">
                <a:solidFill>
                  <a:srgbClr val="000000"/>
                </a:solidFill>
              </a:rPr>
              <a:t>Ulf</a:t>
            </a:r>
            <a:r>
              <a:rPr lang="es-ES" b="0" dirty="0">
                <a:solidFill>
                  <a:srgbClr val="000000"/>
                </a:solidFill>
              </a:rPr>
              <a:t> Müller-</a:t>
            </a:r>
            <a:r>
              <a:rPr lang="es-ES" b="0" dirty="0" err="1">
                <a:solidFill>
                  <a:srgbClr val="000000"/>
                </a:solidFill>
              </a:rPr>
              <a:t>Ladner</a:t>
            </a:r>
            <a:r>
              <a:rPr lang="es-ES" b="0" dirty="0">
                <a:solidFill>
                  <a:srgbClr val="000000"/>
                </a:solidFill>
              </a:rPr>
              <a:t>). </a:t>
            </a:r>
            <a:r>
              <a:rPr lang="es-ES" b="0" dirty="0" err="1">
                <a:solidFill>
                  <a:srgbClr val="000000"/>
                </a:solidFill>
              </a:rPr>
              <a:t>The</a:t>
            </a:r>
            <a:r>
              <a:rPr lang="es-ES" b="0" dirty="0">
                <a:solidFill>
                  <a:srgbClr val="000000"/>
                </a:solidFill>
              </a:rPr>
              <a:t> </a:t>
            </a:r>
            <a:r>
              <a:rPr lang="es-ES" b="0" dirty="0" err="1">
                <a:solidFill>
                  <a:srgbClr val="000000"/>
                </a:solidFill>
              </a:rPr>
              <a:t>Task</a:t>
            </a:r>
            <a:r>
              <a:rPr lang="es-ES" b="0" dirty="0">
                <a:solidFill>
                  <a:srgbClr val="000000"/>
                </a:solidFill>
              </a:rPr>
              <a:t> </a:t>
            </a:r>
            <a:r>
              <a:rPr lang="es-ES" b="0" dirty="0" err="1">
                <a:solidFill>
                  <a:srgbClr val="000000"/>
                </a:solidFill>
              </a:rPr>
              <a:t>Force</a:t>
            </a:r>
            <a:r>
              <a:rPr lang="es-ES" b="0" dirty="0">
                <a:solidFill>
                  <a:srgbClr val="000000"/>
                </a:solidFill>
              </a:rPr>
              <a:t> </a:t>
            </a:r>
            <a:r>
              <a:rPr lang="es-ES" b="0" dirty="0" err="1">
                <a:solidFill>
                  <a:srgbClr val="000000"/>
                </a:solidFill>
              </a:rPr>
              <a:t>also</a:t>
            </a:r>
            <a:r>
              <a:rPr lang="es-ES" b="0" dirty="0">
                <a:solidFill>
                  <a:srgbClr val="000000"/>
                </a:solidFill>
              </a:rPr>
              <a:t> </a:t>
            </a:r>
            <a:r>
              <a:rPr lang="es-ES" b="0" dirty="0" err="1">
                <a:solidFill>
                  <a:srgbClr val="000000"/>
                </a:solidFill>
              </a:rPr>
              <a:t>expresses</a:t>
            </a:r>
            <a:r>
              <a:rPr lang="es-ES" b="0" dirty="0">
                <a:solidFill>
                  <a:srgbClr val="000000"/>
                </a:solidFill>
              </a:rPr>
              <a:t> </a:t>
            </a:r>
            <a:r>
              <a:rPr lang="es-ES" b="0" dirty="0" err="1">
                <a:solidFill>
                  <a:srgbClr val="000000"/>
                </a:solidFill>
              </a:rPr>
              <a:t>its</a:t>
            </a:r>
            <a:r>
              <a:rPr lang="es-ES" b="0" dirty="0">
                <a:solidFill>
                  <a:srgbClr val="000000"/>
                </a:solidFill>
              </a:rPr>
              <a:t> sincere </a:t>
            </a:r>
            <a:r>
              <a:rPr lang="es-ES" b="0" dirty="0" err="1">
                <a:solidFill>
                  <a:srgbClr val="000000"/>
                </a:solidFill>
              </a:rPr>
              <a:t>appreciation</a:t>
            </a:r>
            <a:r>
              <a:rPr lang="es-ES" b="0" dirty="0">
                <a:solidFill>
                  <a:srgbClr val="000000"/>
                </a:solidFill>
              </a:rPr>
              <a:t> and </a:t>
            </a:r>
            <a:r>
              <a:rPr lang="es-ES" b="0" dirty="0" err="1">
                <a:solidFill>
                  <a:srgbClr val="000000"/>
                </a:solidFill>
              </a:rPr>
              <a:t>gratitude</a:t>
            </a:r>
            <a:r>
              <a:rPr lang="es-ES" b="0" dirty="0">
                <a:solidFill>
                  <a:srgbClr val="000000"/>
                </a:solidFill>
              </a:rPr>
              <a:t> to </a:t>
            </a:r>
            <a:r>
              <a:rPr lang="es-ES" b="0" dirty="0" err="1">
                <a:solidFill>
                  <a:srgbClr val="000000"/>
                </a:solidFill>
              </a:rPr>
              <a:t>Désirée</a:t>
            </a:r>
            <a:r>
              <a:rPr lang="es-ES" b="0" dirty="0">
                <a:solidFill>
                  <a:srgbClr val="000000"/>
                </a:solidFill>
              </a:rPr>
              <a:t> van der </a:t>
            </a:r>
            <a:r>
              <a:rPr lang="es-ES" b="0" dirty="0" err="1">
                <a:solidFill>
                  <a:srgbClr val="000000"/>
                </a:solidFill>
              </a:rPr>
              <a:t>Heijde</a:t>
            </a:r>
            <a:r>
              <a:rPr lang="es-ES" b="0" dirty="0">
                <a:solidFill>
                  <a:srgbClr val="000000"/>
                </a:solidFill>
              </a:rPr>
              <a:t> </a:t>
            </a:r>
            <a:r>
              <a:rPr lang="es-ES" b="0" dirty="0" err="1">
                <a:solidFill>
                  <a:srgbClr val="000000"/>
                </a:solidFill>
              </a:rPr>
              <a:t>for</a:t>
            </a:r>
            <a:r>
              <a:rPr lang="es-ES" b="0" dirty="0">
                <a:solidFill>
                  <a:srgbClr val="000000"/>
                </a:solidFill>
              </a:rPr>
              <a:t> </a:t>
            </a:r>
            <a:r>
              <a:rPr lang="es-ES" b="0" dirty="0" err="1">
                <a:solidFill>
                  <a:srgbClr val="000000"/>
                </a:solidFill>
              </a:rPr>
              <a:t>your</a:t>
            </a:r>
            <a:r>
              <a:rPr lang="es-ES" b="0" dirty="0">
                <a:solidFill>
                  <a:srgbClr val="000000"/>
                </a:solidFill>
              </a:rPr>
              <a:t> </a:t>
            </a:r>
            <a:r>
              <a:rPr lang="es-ES" b="0" dirty="0" err="1">
                <a:solidFill>
                  <a:srgbClr val="000000"/>
                </a:solidFill>
              </a:rPr>
              <a:t>methodological</a:t>
            </a:r>
            <a:r>
              <a:rPr lang="es-ES" b="0" dirty="0">
                <a:solidFill>
                  <a:srgbClr val="000000"/>
                </a:solidFill>
              </a:rPr>
              <a:t> </a:t>
            </a:r>
            <a:r>
              <a:rPr lang="es-ES" b="0" dirty="0" err="1">
                <a:solidFill>
                  <a:srgbClr val="000000"/>
                </a:solidFill>
              </a:rPr>
              <a:t>suggestions</a:t>
            </a:r>
            <a:r>
              <a:rPr lang="es-ES" b="0" dirty="0">
                <a:solidFill>
                  <a:srgbClr val="000000"/>
                </a:solidFill>
              </a:rPr>
              <a:t> and to </a:t>
            </a:r>
            <a:r>
              <a:rPr lang="es-ES" b="0" dirty="0" err="1">
                <a:solidFill>
                  <a:srgbClr val="000000"/>
                </a:solidFill>
              </a:rPr>
              <a:t>the</a:t>
            </a:r>
            <a:r>
              <a:rPr lang="es-ES" b="0" dirty="0">
                <a:solidFill>
                  <a:srgbClr val="000000"/>
                </a:solidFill>
              </a:rPr>
              <a:t> EULAR </a:t>
            </a:r>
            <a:r>
              <a:rPr lang="es-ES" b="0" dirty="0" err="1">
                <a:solidFill>
                  <a:srgbClr val="000000"/>
                </a:solidFill>
              </a:rPr>
              <a:t>Secretariat</a:t>
            </a:r>
            <a:r>
              <a:rPr lang="es-ES" b="0" dirty="0">
                <a:solidFill>
                  <a:srgbClr val="000000"/>
                </a:solidFill>
              </a:rPr>
              <a:t> and </a:t>
            </a:r>
            <a:r>
              <a:rPr lang="es-ES" b="0" dirty="0" err="1">
                <a:solidFill>
                  <a:srgbClr val="000000"/>
                </a:solidFill>
              </a:rPr>
              <a:t>especially</a:t>
            </a:r>
            <a:r>
              <a:rPr lang="es-ES" b="0" dirty="0">
                <a:solidFill>
                  <a:srgbClr val="000000"/>
                </a:solidFill>
              </a:rPr>
              <a:t> to </a:t>
            </a:r>
            <a:r>
              <a:rPr lang="es-ES" b="0" dirty="0" err="1">
                <a:solidFill>
                  <a:srgbClr val="000000"/>
                </a:solidFill>
              </a:rPr>
              <a:t>Patrizia</a:t>
            </a:r>
            <a:r>
              <a:rPr lang="es-ES" b="0" dirty="0">
                <a:solidFill>
                  <a:srgbClr val="000000"/>
                </a:solidFill>
              </a:rPr>
              <a:t> </a:t>
            </a:r>
            <a:r>
              <a:rPr lang="es-ES" b="0" dirty="0" err="1">
                <a:solidFill>
                  <a:srgbClr val="000000"/>
                </a:solidFill>
              </a:rPr>
              <a:t>Jud</a:t>
            </a:r>
            <a:r>
              <a:rPr lang="es-ES" b="0" dirty="0">
                <a:solidFill>
                  <a:srgbClr val="000000"/>
                </a:solidFill>
              </a:rPr>
              <a:t>, </a:t>
            </a:r>
            <a:r>
              <a:rPr lang="es-ES" b="0" dirty="0" err="1">
                <a:solidFill>
                  <a:srgbClr val="000000"/>
                </a:solidFill>
              </a:rPr>
              <a:t>executive</a:t>
            </a:r>
            <a:r>
              <a:rPr lang="es-ES" b="0" dirty="0">
                <a:solidFill>
                  <a:srgbClr val="000000"/>
                </a:solidFill>
              </a:rPr>
              <a:t> </a:t>
            </a:r>
            <a:r>
              <a:rPr lang="es-ES" b="0" dirty="0" err="1">
                <a:solidFill>
                  <a:srgbClr val="000000"/>
                </a:solidFill>
              </a:rPr>
              <a:t>assistant</a:t>
            </a:r>
            <a:r>
              <a:rPr lang="es-ES" b="0" dirty="0">
                <a:solidFill>
                  <a:srgbClr val="000000"/>
                </a:solidFill>
              </a:rPr>
              <a:t>, </a:t>
            </a:r>
            <a:r>
              <a:rPr lang="es-ES" b="0" dirty="0" err="1">
                <a:solidFill>
                  <a:srgbClr val="000000"/>
                </a:solidFill>
              </a:rPr>
              <a:t>for</a:t>
            </a:r>
            <a:r>
              <a:rPr lang="es-ES" b="0" dirty="0">
                <a:solidFill>
                  <a:srgbClr val="000000"/>
                </a:solidFill>
              </a:rPr>
              <a:t> </a:t>
            </a:r>
            <a:r>
              <a:rPr lang="es-ES" b="0" dirty="0" err="1">
                <a:solidFill>
                  <a:srgbClr val="000000"/>
                </a:solidFill>
              </a:rPr>
              <a:t>the</a:t>
            </a:r>
            <a:r>
              <a:rPr lang="es-ES" b="0" dirty="0">
                <a:solidFill>
                  <a:srgbClr val="000000"/>
                </a:solidFill>
              </a:rPr>
              <a:t> </a:t>
            </a:r>
            <a:r>
              <a:rPr lang="es-ES" b="0" dirty="0" err="1">
                <a:solidFill>
                  <a:srgbClr val="000000"/>
                </a:solidFill>
              </a:rPr>
              <a:t>outstanding</a:t>
            </a:r>
            <a:r>
              <a:rPr lang="es-ES" b="0" dirty="0">
                <a:solidFill>
                  <a:srgbClr val="000000"/>
                </a:solidFill>
              </a:rPr>
              <a:t> </a:t>
            </a:r>
            <a:r>
              <a:rPr lang="es-ES" b="0" dirty="0" err="1">
                <a:solidFill>
                  <a:srgbClr val="000000"/>
                </a:solidFill>
              </a:rPr>
              <a:t>organisation</a:t>
            </a:r>
            <a:r>
              <a:rPr lang="es-ES" b="0" dirty="0">
                <a:solidFill>
                  <a:srgbClr val="000000"/>
                </a:solidFill>
              </a:rPr>
              <a:t>.</a:t>
            </a:r>
          </a:p>
          <a:p>
            <a:r>
              <a:rPr lang="es-ES" b="0" dirty="0" err="1">
                <a:solidFill>
                  <a:srgbClr val="000000"/>
                </a:solidFill>
              </a:rPr>
              <a:t>The</a:t>
            </a:r>
            <a:r>
              <a:rPr lang="es-ES" b="0" dirty="0">
                <a:solidFill>
                  <a:srgbClr val="000000"/>
                </a:solidFill>
              </a:rPr>
              <a:t> </a:t>
            </a:r>
            <a:r>
              <a:rPr lang="es-ES" b="0" dirty="0" err="1">
                <a:solidFill>
                  <a:srgbClr val="000000"/>
                </a:solidFill>
              </a:rPr>
              <a:t>authors</a:t>
            </a:r>
            <a:r>
              <a:rPr lang="es-ES" b="0" dirty="0">
                <a:solidFill>
                  <a:srgbClr val="000000"/>
                </a:solidFill>
              </a:rPr>
              <a:t> </a:t>
            </a:r>
            <a:r>
              <a:rPr lang="es-ES" b="0" dirty="0" err="1">
                <a:solidFill>
                  <a:srgbClr val="000000"/>
                </a:solidFill>
              </a:rPr>
              <a:t>also</a:t>
            </a:r>
            <a:r>
              <a:rPr lang="es-ES" b="0" dirty="0">
                <a:solidFill>
                  <a:srgbClr val="000000"/>
                </a:solidFill>
              </a:rPr>
              <a:t> </a:t>
            </a:r>
            <a:r>
              <a:rPr lang="es-ES" b="0" dirty="0" err="1">
                <a:solidFill>
                  <a:srgbClr val="000000"/>
                </a:solidFill>
              </a:rPr>
              <a:t>wish</a:t>
            </a:r>
            <a:r>
              <a:rPr lang="es-ES" b="0" dirty="0">
                <a:solidFill>
                  <a:srgbClr val="000000"/>
                </a:solidFill>
              </a:rPr>
              <a:t> to </a:t>
            </a:r>
            <a:r>
              <a:rPr lang="es-ES" b="0" dirty="0" err="1">
                <a:solidFill>
                  <a:srgbClr val="000000"/>
                </a:solidFill>
              </a:rPr>
              <a:t>thank</a:t>
            </a:r>
            <a:r>
              <a:rPr lang="es-ES" b="0" dirty="0">
                <a:solidFill>
                  <a:srgbClr val="000000"/>
                </a:solidFill>
              </a:rPr>
              <a:t> David </a:t>
            </a:r>
            <a:r>
              <a:rPr lang="es-ES" b="0" dirty="0" err="1">
                <a:solidFill>
                  <a:srgbClr val="000000"/>
                </a:solidFill>
              </a:rPr>
              <a:t>Buss</a:t>
            </a:r>
            <a:r>
              <a:rPr lang="es-ES" b="0" dirty="0">
                <a:solidFill>
                  <a:srgbClr val="000000"/>
                </a:solidFill>
              </a:rPr>
              <a:t> (BA, Medical </a:t>
            </a:r>
            <a:r>
              <a:rPr lang="es-ES" b="0" dirty="0" err="1">
                <a:solidFill>
                  <a:srgbClr val="000000"/>
                </a:solidFill>
              </a:rPr>
              <a:t>Writer</a:t>
            </a:r>
            <a:r>
              <a:rPr lang="es-ES" b="0" dirty="0">
                <a:solidFill>
                  <a:srgbClr val="000000"/>
                </a:solidFill>
              </a:rPr>
              <a:t>) </a:t>
            </a:r>
            <a:r>
              <a:rPr lang="es-ES" b="0" dirty="0" err="1">
                <a:solidFill>
                  <a:srgbClr val="000000"/>
                </a:solidFill>
              </a:rPr>
              <a:t>for</a:t>
            </a:r>
            <a:r>
              <a:rPr lang="es-ES" b="0" dirty="0">
                <a:solidFill>
                  <a:srgbClr val="000000"/>
                </a:solidFill>
              </a:rPr>
              <a:t> </a:t>
            </a:r>
            <a:r>
              <a:rPr lang="es-ES" b="0" dirty="0" err="1">
                <a:solidFill>
                  <a:srgbClr val="000000"/>
                </a:solidFill>
              </a:rPr>
              <a:t>technical</a:t>
            </a:r>
            <a:r>
              <a:rPr lang="es-ES" b="0" dirty="0">
                <a:solidFill>
                  <a:srgbClr val="000000"/>
                </a:solidFill>
              </a:rPr>
              <a:t> </a:t>
            </a:r>
            <a:r>
              <a:rPr lang="es-ES" b="0" dirty="0" err="1">
                <a:solidFill>
                  <a:srgbClr val="000000"/>
                </a:solidFill>
              </a:rPr>
              <a:t>assistance</a:t>
            </a:r>
            <a:r>
              <a:rPr lang="es-ES" b="0" dirty="0">
                <a:solidFill>
                  <a:srgbClr val="000000"/>
                </a:solidFill>
              </a:rPr>
              <a:t>.</a:t>
            </a:r>
          </a:p>
          <a:p>
            <a:r>
              <a:rPr lang="es-ES" b="0" dirty="0" err="1">
                <a:solidFill>
                  <a:srgbClr val="000000"/>
                </a:solidFill>
              </a:rPr>
              <a:t>Simon</a:t>
            </a:r>
            <a:r>
              <a:rPr lang="es-ES" b="0" dirty="0">
                <a:solidFill>
                  <a:srgbClr val="000000"/>
                </a:solidFill>
              </a:rPr>
              <a:t> </a:t>
            </a:r>
            <a:r>
              <a:rPr lang="es-ES" b="0" dirty="0" err="1">
                <a:solidFill>
                  <a:srgbClr val="000000"/>
                </a:solidFill>
              </a:rPr>
              <a:t>Bowman’s</a:t>
            </a:r>
            <a:r>
              <a:rPr lang="es-ES" b="0" dirty="0">
                <a:solidFill>
                  <a:srgbClr val="000000"/>
                </a:solidFill>
              </a:rPr>
              <a:t> </a:t>
            </a:r>
            <a:r>
              <a:rPr lang="es-ES" b="0" dirty="0" err="1">
                <a:solidFill>
                  <a:srgbClr val="000000"/>
                </a:solidFill>
              </a:rPr>
              <a:t>salary</a:t>
            </a:r>
            <a:r>
              <a:rPr lang="es-ES" b="0" dirty="0">
                <a:solidFill>
                  <a:srgbClr val="000000"/>
                </a:solidFill>
              </a:rPr>
              <a:t> </a:t>
            </a:r>
            <a:r>
              <a:rPr lang="es-ES" b="0" dirty="0" err="1">
                <a:solidFill>
                  <a:srgbClr val="000000"/>
                </a:solidFill>
              </a:rPr>
              <a:t>is</a:t>
            </a:r>
            <a:r>
              <a:rPr lang="es-ES" b="0" dirty="0">
                <a:solidFill>
                  <a:srgbClr val="000000"/>
                </a:solidFill>
              </a:rPr>
              <a:t> </a:t>
            </a:r>
            <a:r>
              <a:rPr lang="es-ES" b="0" dirty="0" err="1">
                <a:solidFill>
                  <a:srgbClr val="000000"/>
                </a:solidFill>
              </a:rPr>
              <a:t>part</a:t>
            </a:r>
            <a:r>
              <a:rPr lang="es-ES" b="0" dirty="0">
                <a:solidFill>
                  <a:srgbClr val="000000"/>
                </a:solidFill>
              </a:rPr>
              <a:t> </a:t>
            </a:r>
            <a:r>
              <a:rPr lang="es-ES" b="0" dirty="0" err="1">
                <a:solidFill>
                  <a:srgbClr val="000000"/>
                </a:solidFill>
              </a:rPr>
              <a:t>funded</a:t>
            </a:r>
            <a:r>
              <a:rPr lang="es-ES" b="0" dirty="0">
                <a:solidFill>
                  <a:srgbClr val="000000"/>
                </a:solidFill>
              </a:rPr>
              <a:t> </a:t>
            </a:r>
            <a:r>
              <a:rPr lang="es-ES" b="0" dirty="0" err="1">
                <a:solidFill>
                  <a:srgbClr val="000000"/>
                </a:solidFill>
              </a:rPr>
              <a:t>by</a:t>
            </a:r>
            <a:r>
              <a:rPr lang="es-ES" b="0" dirty="0">
                <a:solidFill>
                  <a:srgbClr val="000000"/>
                </a:solidFill>
              </a:rPr>
              <a:t> </a:t>
            </a:r>
            <a:r>
              <a:rPr lang="es-ES" b="0" dirty="0" err="1">
                <a:solidFill>
                  <a:srgbClr val="000000"/>
                </a:solidFill>
              </a:rPr>
              <a:t>the</a:t>
            </a:r>
            <a:r>
              <a:rPr lang="es-ES" b="0" dirty="0">
                <a:solidFill>
                  <a:srgbClr val="000000"/>
                </a:solidFill>
              </a:rPr>
              <a:t> Birmingham </a:t>
            </a:r>
            <a:r>
              <a:rPr lang="es-ES" b="0" dirty="0" err="1">
                <a:solidFill>
                  <a:srgbClr val="000000"/>
                </a:solidFill>
              </a:rPr>
              <a:t>Biomedical</a:t>
            </a:r>
            <a:r>
              <a:rPr lang="es-ES" b="0" dirty="0">
                <a:solidFill>
                  <a:srgbClr val="000000"/>
                </a:solidFill>
              </a:rPr>
              <a:t> </a:t>
            </a:r>
            <a:r>
              <a:rPr lang="es-ES" b="0" dirty="0" err="1">
                <a:solidFill>
                  <a:srgbClr val="000000"/>
                </a:solidFill>
              </a:rPr>
              <a:t>Research</a:t>
            </a:r>
            <a:r>
              <a:rPr lang="es-ES" b="0" dirty="0">
                <a:solidFill>
                  <a:srgbClr val="000000"/>
                </a:solidFill>
              </a:rPr>
              <a:t> Centre.</a:t>
            </a:r>
          </a:p>
          <a:p>
            <a:r>
              <a:rPr lang="es-ES" b="0" dirty="0" err="1">
                <a:solidFill>
                  <a:srgbClr val="000000"/>
                </a:solidFill>
              </a:rPr>
              <a:t>These</a:t>
            </a:r>
            <a:r>
              <a:rPr lang="es-ES" b="0" dirty="0">
                <a:solidFill>
                  <a:srgbClr val="000000"/>
                </a:solidFill>
              </a:rPr>
              <a:t> </a:t>
            </a:r>
            <a:r>
              <a:rPr lang="es-ES" b="0" dirty="0" err="1">
                <a:solidFill>
                  <a:srgbClr val="000000"/>
                </a:solidFill>
              </a:rPr>
              <a:t>recommendations</a:t>
            </a:r>
            <a:r>
              <a:rPr lang="es-ES" b="0" dirty="0">
                <a:solidFill>
                  <a:srgbClr val="000000"/>
                </a:solidFill>
              </a:rPr>
              <a:t> are </a:t>
            </a:r>
            <a:r>
              <a:rPr lang="es-ES" b="0" dirty="0" err="1">
                <a:solidFill>
                  <a:srgbClr val="000000"/>
                </a:solidFill>
              </a:rPr>
              <a:t>also</a:t>
            </a:r>
            <a:r>
              <a:rPr lang="es-ES" b="0" dirty="0">
                <a:solidFill>
                  <a:srgbClr val="000000"/>
                </a:solidFill>
              </a:rPr>
              <a:t> </a:t>
            </a:r>
            <a:r>
              <a:rPr lang="es-ES" b="0" dirty="0" err="1">
                <a:solidFill>
                  <a:srgbClr val="000000"/>
                </a:solidFill>
              </a:rPr>
              <a:t>endorsed</a:t>
            </a:r>
            <a:r>
              <a:rPr lang="es-ES" b="0" dirty="0">
                <a:solidFill>
                  <a:srgbClr val="000000"/>
                </a:solidFill>
              </a:rPr>
              <a:t> </a:t>
            </a:r>
            <a:r>
              <a:rPr lang="es-ES" b="0" dirty="0" err="1">
                <a:solidFill>
                  <a:srgbClr val="000000"/>
                </a:solidFill>
              </a:rPr>
              <a:t>by</a:t>
            </a:r>
            <a:r>
              <a:rPr lang="es-ES" b="0" dirty="0">
                <a:solidFill>
                  <a:srgbClr val="000000"/>
                </a:solidFill>
              </a:rPr>
              <a:t> </a:t>
            </a:r>
            <a:r>
              <a:rPr lang="es-ES" b="0" dirty="0" err="1">
                <a:solidFill>
                  <a:srgbClr val="000000"/>
                </a:solidFill>
              </a:rPr>
              <a:t>the</a:t>
            </a:r>
            <a:r>
              <a:rPr lang="es-ES" b="0" dirty="0">
                <a:solidFill>
                  <a:srgbClr val="000000"/>
                </a:solidFill>
              </a:rPr>
              <a:t> </a:t>
            </a:r>
            <a:r>
              <a:rPr lang="es-ES" b="0" dirty="0" err="1">
                <a:solidFill>
                  <a:srgbClr val="000000"/>
                </a:solidFill>
              </a:rPr>
              <a:t>European</a:t>
            </a:r>
            <a:r>
              <a:rPr lang="es-ES" b="0" dirty="0">
                <a:solidFill>
                  <a:srgbClr val="000000"/>
                </a:solidFill>
              </a:rPr>
              <a:t> Reference Network (ERN) </a:t>
            </a:r>
            <a:r>
              <a:rPr lang="es-ES" b="0" dirty="0" err="1">
                <a:solidFill>
                  <a:srgbClr val="000000"/>
                </a:solidFill>
              </a:rPr>
              <a:t>for</a:t>
            </a:r>
            <a:r>
              <a:rPr lang="es-ES" b="0" dirty="0">
                <a:solidFill>
                  <a:srgbClr val="000000"/>
                </a:solidFill>
              </a:rPr>
              <a:t> </a:t>
            </a:r>
            <a:r>
              <a:rPr lang="es-ES" b="0" dirty="0" err="1">
                <a:solidFill>
                  <a:srgbClr val="000000"/>
                </a:solidFill>
              </a:rPr>
              <a:t>rare</a:t>
            </a:r>
            <a:r>
              <a:rPr lang="es-ES" b="0" dirty="0">
                <a:solidFill>
                  <a:srgbClr val="000000"/>
                </a:solidFill>
              </a:rPr>
              <a:t> and </a:t>
            </a:r>
            <a:r>
              <a:rPr lang="es-ES" b="0" dirty="0" err="1">
                <a:solidFill>
                  <a:srgbClr val="000000"/>
                </a:solidFill>
              </a:rPr>
              <a:t>low</a:t>
            </a:r>
            <a:r>
              <a:rPr lang="es-ES" b="0" dirty="0">
                <a:solidFill>
                  <a:srgbClr val="000000"/>
                </a:solidFill>
              </a:rPr>
              <a:t> </a:t>
            </a:r>
            <a:r>
              <a:rPr lang="es-ES" b="0" dirty="0" err="1">
                <a:solidFill>
                  <a:srgbClr val="000000"/>
                </a:solidFill>
              </a:rPr>
              <a:t>prevalence</a:t>
            </a:r>
            <a:r>
              <a:rPr lang="es-ES" b="0" dirty="0">
                <a:solidFill>
                  <a:srgbClr val="000000"/>
                </a:solidFill>
              </a:rPr>
              <a:t> </a:t>
            </a:r>
            <a:r>
              <a:rPr lang="es-ES" b="0" dirty="0" err="1">
                <a:solidFill>
                  <a:srgbClr val="000000"/>
                </a:solidFill>
              </a:rPr>
              <a:t>complex</a:t>
            </a:r>
            <a:r>
              <a:rPr lang="es-ES" b="0" dirty="0">
                <a:solidFill>
                  <a:srgbClr val="000000"/>
                </a:solidFill>
              </a:rPr>
              <a:t> </a:t>
            </a:r>
            <a:r>
              <a:rPr lang="es-ES" b="0" dirty="0" err="1">
                <a:solidFill>
                  <a:srgbClr val="000000"/>
                </a:solidFill>
              </a:rPr>
              <a:t>diseases</a:t>
            </a:r>
            <a:r>
              <a:rPr lang="es-ES" b="0" dirty="0">
                <a:solidFill>
                  <a:srgbClr val="000000"/>
                </a:solidFill>
              </a:rPr>
              <a:t> </a:t>
            </a:r>
            <a:r>
              <a:rPr lang="es-ES" b="0" dirty="0" err="1">
                <a:solidFill>
                  <a:srgbClr val="000000"/>
                </a:solidFill>
              </a:rPr>
              <a:t>ReCONNECT</a:t>
            </a:r>
            <a:r>
              <a:rPr lang="es-ES" b="0" dirty="0">
                <a:solidFill>
                  <a:srgbClr val="000000"/>
                </a:solidFill>
              </a:rPr>
              <a:t> (</a:t>
            </a:r>
            <a:r>
              <a:rPr lang="es-ES" b="0" dirty="0" err="1">
                <a:solidFill>
                  <a:srgbClr val="000000"/>
                </a:solidFill>
              </a:rPr>
              <a:t>Rare</a:t>
            </a:r>
            <a:r>
              <a:rPr lang="es-ES" b="0" dirty="0">
                <a:solidFill>
                  <a:srgbClr val="000000"/>
                </a:solidFill>
              </a:rPr>
              <a:t> </a:t>
            </a:r>
            <a:r>
              <a:rPr lang="es-ES" b="0" dirty="0" err="1">
                <a:solidFill>
                  <a:srgbClr val="000000"/>
                </a:solidFill>
              </a:rPr>
              <a:t>Connective</a:t>
            </a:r>
            <a:r>
              <a:rPr lang="es-ES" b="0" dirty="0">
                <a:solidFill>
                  <a:srgbClr val="000000"/>
                </a:solidFill>
              </a:rPr>
              <a:t> and </a:t>
            </a:r>
            <a:r>
              <a:rPr lang="es-ES" b="0" dirty="0" err="1">
                <a:solidFill>
                  <a:srgbClr val="000000"/>
                </a:solidFill>
              </a:rPr>
              <a:t>Musculoskeletal</a:t>
            </a:r>
            <a:r>
              <a:rPr lang="es-ES" b="0" dirty="0">
                <a:solidFill>
                  <a:srgbClr val="000000"/>
                </a:solidFill>
              </a:rPr>
              <a:t> </a:t>
            </a:r>
            <a:r>
              <a:rPr lang="es-ES" b="0" dirty="0" err="1">
                <a:solidFill>
                  <a:srgbClr val="000000"/>
                </a:solidFill>
              </a:rPr>
              <a:t>Diseases</a:t>
            </a:r>
            <a:r>
              <a:rPr lang="es-ES" b="0" dirty="0">
                <a:solidFill>
                  <a:srgbClr val="000000"/>
                </a:solidFill>
              </a:rPr>
              <a:t> Network).</a:t>
            </a:r>
          </a:p>
          <a:p>
            <a:endParaRPr lang="es-ES" dirty="0">
              <a:solidFill>
                <a:srgbClr val="000000"/>
              </a:solidFill>
            </a:endParaRPr>
          </a:p>
          <a:p>
            <a:r>
              <a:rPr lang="es-ES" dirty="0">
                <a:solidFill>
                  <a:srgbClr val="000000"/>
                </a:solidFill>
              </a:rPr>
              <a:t>  </a:t>
            </a:r>
          </a:p>
          <a:p>
            <a:endParaRPr lang="es-ES" dirty="0">
              <a:solidFill>
                <a:srgbClr val="000000"/>
              </a:solidFill>
            </a:endParaRPr>
          </a:p>
          <a:p>
            <a:r>
              <a:rPr lang="es-ES" dirty="0" err="1">
                <a:solidFill>
                  <a:srgbClr val="000000"/>
                </a:solidFill>
              </a:rPr>
              <a:t>Contributors</a:t>
            </a:r>
            <a:r>
              <a:rPr lang="es-ES" dirty="0">
                <a:solidFill>
                  <a:srgbClr val="000000"/>
                </a:solidFill>
              </a:rPr>
              <a:t> </a:t>
            </a:r>
            <a:r>
              <a:rPr lang="es-ES" b="0" dirty="0">
                <a:solidFill>
                  <a:srgbClr val="000000"/>
                </a:solidFill>
              </a:rPr>
              <a:t>PBZ and SR </a:t>
            </a:r>
            <a:r>
              <a:rPr lang="es-ES" b="0" dirty="0" err="1">
                <a:solidFill>
                  <a:srgbClr val="000000"/>
                </a:solidFill>
              </a:rPr>
              <a:t>performed</a:t>
            </a:r>
            <a:r>
              <a:rPr lang="es-ES" b="0" dirty="0">
                <a:solidFill>
                  <a:srgbClr val="000000"/>
                </a:solidFill>
              </a:rPr>
              <a:t> </a:t>
            </a:r>
            <a:r>
              <a:rPr lang="es-ES" b="0" dirty="0" err="1">
                <a:solidFill>
                  <a:srgbClr val="000000"/>
                </a:solidFill>
              </a:rPr>
              <a:t>the</a:t>
            </a:r>
            <a:r>
              <a:rPr lang="es-ES" b="0" dirty="0">
                <a:solidFill>
                  <a:srgbClr val="000000"/>
                </a:solidFill>
              </a:rPr>
              <a:t> </a:t>
            </a:r>
            <a:r>
              <a:rPr lang="es-ES" b="0" dirty="0" err="1">
                <a:solidFill>
                  <a:srgbClr val="000000"/>
                </a:solidFill>
              </a:rPr>
              <a:t>systematic</a:t>
            </a:r>
            <a:r>
              <a:rPr lang="es-ES" b="0" dirty="0">
                <a:solidFill>
                  <a:srgbClr val="000000"/>
                </a:solidFill>
              </a:rPr>
              <a:t> </a:t>
            </a:r>
            <a:r>
              <a:rPr lang="es-ES" b="0" dirty="0" err="1">
                <a:solidFill>
                  <a:srgbClr val="000000"/>
                </a:solidFill>
              </a:rPr>
              <a:t>literature</a:t>
            </a:r>
            <a:r>
              <a:rPr lang="es-ES" b="0" dirty="0">
                <a:solidFill>
                  <a:srgbClr val="000000"/>
                </a:solidFill>
              </a:rPr>
              <a:t> </a:t>
            </a:r>
            <a:r>
              <a:rPr lang="es-ES" b="0" dirty="0" err="1">
                <a:solidFill>
                  <a:srgbClr val="000000"/>
                </a:solidFill>
              </a:rPr>
              <a:t>review</a:t>
            </a:r>
            <a:r>
              <a:rPr lang="es-ES" b="0" dirty="0">
                <a:solidFill>
                  <a:srgbClr val="000000"/>
                </a:solidFill>
              </a:rPr>
              <a:t> (SLR); MRC and PBZ </a:t>
            </a:r>
            <a:r>
              <a:rPr lang="es-ES" b="0" dirty="0" err="1">
                <a:solidFill>
                  <a:srgbClr val="000000"/>
                </a:solidFill>
              </a:rPr>
              <a:t>drafted</a:t>
            </a:r>
            <a:r>
              <a:rPr lang="es-ES" b="0" dirty="0">
                <a:solidFill>
                  <a:srgbClr val="000000"/>
                </a:solidFill>
              </a:rPr>
              <a:t> </a:t>
            </a:r>
            <a:r>
              <a:rPr lang="es-ES" b="0" dirty="0" err="1">
                <a:solidFill>
                  <a:srgbClr val="000000"/>
                </a:solidFill>
              </a:rPr>
              <a:t>the</a:t>
            </a:r>
            <a:r>
              <a:rPr lang="es-ES" b="0" dirty="0">
                <a:solidFill>
                  <a:srgbClr val="000000"/>
                </a:solidFill>
              </a:rPr>
              <a:t> </a:t>
            </a:r>
            <a:r>
              <a:rPr lang="es-ES" b="0" dirty="0" err="1">
                <a:solidFill>
                  <a:srgbClr val="000000"/>
                </a:solidFill>
              </a:rPr>
              <a:t>manuscript</a:t>
            </a:r>
            <a:r>
              <a:rPr lang="es-ES" b="0" dirty="0">
                <a:solidFill>
                  <a:srgbClr val="000000"/>
                </a:solidFill>
              </a:rPr>
              <a:t>. BK </a:t>
            </a:r>
            <a:r>
              <a:rPr lang="es-ES" b="0" dirty="0" err="1">
                <a:solidFill>
                  <a:srgbClr val="000000"/>
                </a:solidFill>
              </a:rPr>
              <a:t>supervised</a:t>
            </a:r>
            <a:r>
              <a:rPr lang="es-ES" b="0" dirty="0">
                <a:solidFill>
                  <a:srgbClr val="000000"/>
                </a:solidFill>
              </a:rPr>
              <a:t> </a:t>
            </a:r>
            <a:r>
              <a:rPr lang="es-ES" b="0" dirty="0" err="1">
                <a:solidFill>
                  <a:srgbClr val="000000"/>
                </a:solidFill>
              </a:rPr>
              <a:t>the</a:t>
            </a:r>
            <a:r>
              <a:rPr lang="es-ES" b="0" dirty="0">
                <a:solidFill>
                  <a:srgbClr val="000000"/>
                </a:solidFill>
              </a:rPr>
              <a:t> </a:t>
            </a:r>
            <a:r>
              <a:rPr lang="es-ES" b="0" dirty="0" err="1">
                <a:solidFill>
                  <a:srgbClr val="000000"/>
                </a:solidFill>
              </a:rPr>
              <a:t>methodology</a:t>
            </a:r>
            <a:r>
              <a:rPr lang="es-ES" b="0" dirty="0">
                <a:solidFill>
                  <a:srgbClr val="000000"/>
                </a:solidFill>
              </a:rPr>
              <a:t> of </a:t>
            </a:r>
            <a:r>
              <a:rPr lang="es-ES" b="0" dirty="0" err="1">
                <a:solidFill>
                  <a:srgbClr val="000000"/>
                </a:solidFill>
              </a:rPr>
              <a:t>the</a:t>
            </a:r>
            <a:r>
              <a:rPr lang="es-ES" b="0" dirty="0">
                <a:solidFill>
                  <a:srgbClr val="000000"/>
                </a:solidFill>
              </a:rPr>
              <a:t> SLR and </a:t>
            </a:r>
            <a:r>
              <a:rPr lang="es-ES" b="0" dirty="0" err="1">
                <a:solidFill>
                  <a:srgbClr val="000000"/>
                </a:solidFill>
              </a:rPr>
              <a:t>the</a:t>
            </a:r>
            <a:r>
              <a:rPr lang="es-ES" b="0" dirty="0">
                <a:solidFill>
                  <a:srgbClr val="000000"/>
                </a:solidFill>
              </a:rPr>
              <a:t> Delphi </a:t>
            </a:r>
            <a:r>
              <a:rPr lang="es-ES" b="0" dirty="0" err="1">
                <a:solidFill>
                  <a:srgbClr val="000000"/>
                </a:solidFill>
              </a:rPr>
              <a:t>process</a:t>
            </a:r>
            <a:r>
              <a:rPr lang="es-ES" b="0" dirty="0">
                <a:solidFill>
                  <a:srgbClr val="000000"/>
                </a:solidFill>
              </a:rPr>
              <a:t>. </a:t>
            </a:r>
            <a:r>
              <a:rPr lang="es-ES" b="0" dirty="0" err="1">
                <a:solidFill>
                  <a:srgbClr val="000000"/>
                </a:solidFill>
              </a:rPr>
              <a:t>All</a:t>
            </a:r>
            <a:r>
              <a:rPr lang="es-ES" b="0" dirty="0">
                <a:solidFill>
                  <a:srgbClr val="000000"/>
                </a:solidFill>
              </a:rPr>
              <a:t> </a:t>
            </a:r>
            <a:r>
              <a:rPr lang="es-ES" b="0" dirty="0" err="1">
                <a:solidFill>
                  <a:srgbClr val="000000"/>
                </a:solidFill>
              </a:rPr>
              <a:t>authors</a:t>
            </a:r>
            <a:r>
              <a:rPr lang="es-ES" b="0" dirty="0">
                <a:solidFill>
                  <a:srgbClr val="000000"/>
                </a:solidFill>
              </a:rPr>
              <a:t> </a:t>
            </a:r>
            <a:r>
              <a:rPr lang="es-ES" b="0" dirty="0" err="1">
                <a:solidFill>
                  <a:srgbClr val="000000"/>
                </a:solidFill>
              </a:rPr>
              <a:t>edited</a:t>
            </a:r>
            <a:r>
              <a:rPr lang="es-ES" b="0" dirty="0">
                <a:solidFill>
                  <a:srgbClr val="000000"/>
                </a:solidFill>
              </a:rPr>
              <a:t> </a:t>
            </a:r>
            <a:r>
              <a:rPr lang="es-ES" b="0" dirty="0" err="1">
                <a:solidFill>
                  <a:srgbClr val="000000"/>
                </a:solidFill>
              </a:rPr>
              <a:t>the</a:t>
            </a:r>
            <a:r>
              <a:rPr lang="es-ES" b="0" dirty="0">
                <a:solidFill>
                  <a:srgbClr val="000000"/>
                </a:solidFill>
              </a:rPr>
              <a:t> </a:t>
            </a:r>
            <a:r>
              <a:rPr lang="es-ES" b="0" dirty="0" err="1">
                <a:solidFill>
                  <a:srgbClr val="000000"/>
                </a:solidFill>
              </a:rPr>
              <a:t>manuscript</a:t>
            </a:r>
            <a:r>
              <a:rPr lang="es-ES" b="0" dirty="0">
                <a:solidFill>
                  <a:srgbClr val="000000"/>
                </a:solidFill>
              </a:rPr>
              <a:t> and </a:t>
            </a:r>
            <a:r>
              <a:rPr lang="es-ES" b="0" dirty="0" err="1">
                <a:solidFill>
                  <a:srgbClr val="000000"/>
                </a:solidFill>
              </a:rPr>
              <a:t>accepted</a:t>
            </a:r>
            <a:r>
              <a:rPr lang="es-ES" b="0" dirty="0">
                <a:solidFill>
                  <a:srgbClr val="000000"/>
                </a:solidFill>
              </a:rPr>
              <a:t> </a:t>
            </a:r>
            <a:r>
              <a:rPr lang="es-ES" b="0" dirty="0" err="1">
                <a:solidFill>
                  <a:srgbClr val="000000"/>
                </a:solidFill>
              </a:rPr>
              <a:t>its</a:t>
            </a:r>
            <a:r>
              <a:rPr lang="es-ES" b="0" dirty="0">
                <a:solidFill>
                  <a:srgbClr val="000000"/>
                </a:solidFill>
              </a:rPr>
              <a:t> final </a:t>
            </a:r>
            <a:r>
              <a:rPr lang="es-ES" b="0" dirty="0" err="1">
                <a:solidFill>
                  <a:srgbClr val="000000"/>
                </a:solidFill>
              </a:rPr>
              <a:t>form</a:t>
            </a:r>
            <a:r>
              <a:rPr lang="es-ES" b="0" dirty="0">
                <a:solidFill>
                  <a:srgbClr val="000000"/>
                </a:solidFill>
              </a:rPr>
              <a:t>.</a:t>
            </a:r>
          </a:p>
          <a:p>
            <a:r>
              <a:rPr lang="es-ES" dirty="0" err="1">
                <a:solidFill>
                  <a:srgbClr val="000000"/>
                </a:solidFill>
              </a:rPr>
              <a:t>Funding</a:t>
            </a:r>
            <a:r>
              <a:rPr lang="es-ES" dirty="0">
                <a:solidFill>
                  <a:srgbClr val="000000"/>
                </a:solidFill>
              </a:rPr>
              <a:t>: </a:t>
            </a:r>
            <a:r>
              <a:rPr lang="es-ES" b="0" dirty="0" err="1">
                <a:solidFill>
                  <a:srgbClr val="000000"/>
                </a:solidFill>
              </a:rPr>
              <a:t>European</a:t>
            </a:r>
            <a:r>
              <a:rPr lang="es-ES" b="0" dirty="0">
                <a:solidFill>
                  <a:srgbClr val="000000"/>
                </a:solidFill>
              </a:rPr>
              <a:t> League </a:t>
            </a:r>
            <a:r>
              <a:rPr lang="es-ES" b="0" dirty="0" err="1">
                <a:solidFill>
                  <a:srgbClr val="000000"/>
                </a:solidFill>
              </a:rPr>
              <a:t>Against</a:t>
            </a:r>
            <a:r>
              <a:rPr lang="es-ES" b="0" dirty="0">
                <a:solidFill>
                  <a:srgbClr val="000000"/>
                </a:solidFill>
              </a:rPr>
              <a:t> </a:t>
            </a:r>
            <a:r>
              <a:rPr lang="es-ES" b="0" dirty="0" err="1">
                <a:solidFill>
                  <a:srgbClr val="000000"/>
                </a:solidFill>
              </a:rPr>
              <a:t>Rheumatism</a:t>
            </a:r>
            <a:r>
              <a:rPr lang="es-ES" b="0" dirty="0">
                <a:solidFill>
                  <a:srgbClr val="000000"/>
                </a:solidFill>
              </a:rPr>
              <a:t>.</a:t>
            </a:r>
          </a:p>
          <a:p>
            <a:r>
              <a:rPr lang="es-ES" dirty="0">
                <a:solidFill>
                  <a:srgbClr val="000000"/>
                </a:solidFill>
              </a:rPr>
              <a:t>Twitter: </a:t>
            </a:r>
            <a:r>
              <a:rPr lang="es-ES" b="0" dirty="0" err="1">
                <a:solidFill>
                  <a:srgbClr val="000000"/>
                </a:solidFill>
              </a:rPr>
              <a:t>Follow</a:t>
            </a:r>
            <a:r>
              <a:rPr lang="es-ES" b="0" dirty="0">
                <a:solidFill>
                  <a:srgbClr val="000000"/>
                </a:solidFill>
              </a:rPr>
              <a:t> Manuel Ramos-Casals @</a:t>
            </a:r>
            <a:r>
              <a:rPr lang="es-ES" b="0" dirty="0" err="1">
                <a:solidFill>
                  <a:srgbClr val="000000"/>
                </a:solidFill>
              </a:rPr>
              <a:t>ramos_casals</a:t>
            </a:r>
            <a:r>
              <a:rPr lang="es-ES" b="0" dirty="0">
                <a:solidFill>
                  <a:srgbClr val="000000"/>
                </a:solidFill>
              </a:rPr>
              <a:t>, Pilar Brito-</a:t>
            </a:r>
            <a:r>
              <a:rPr lang="es-ES" b="0" dirty="0" err="1">
                <a:solidFill>
                  <a:srgbClr val="000000"/>
                </a:solidFill>
              </a:rPr>
              <a:t>Zerón</a:t>
            </a:r>
            <a:r>
              <a:rPr lang="es-ES" b="0" dirty="0">
                <a:solidFill>
                  <a:srgbClr val="000000"/>
                </a:solidFill>
              </a:rPr>
              <a:t> @</a:t>
            </a:r>
            <a:r>
              <a:rPr lang="es-ES" b="0" dirty="0" err="1">
                <a:solidFill>
                  <a:srgbClr val="000000"/>
                </a:solidFill>
              </a:rPr>
              <a:t>p_brito_zeron</a:t>
            </a:r>
            <a:r>
              <a:rPr lang="es-ES" b="0" dirty="0">
                <a:solidFill>
                  <a:srgbClr val="000000"/>
                </a:solidFill>
              </a:rPr>
              <a:t>, Soledad </a:t>
            </a:r>
            <a:r>
              <a:rPr lang="es-ES" b="0" dirty="0" err="1">
                <a:solidFill>
                  <a:srgbClr val="000000"/>
                </a:solidFill>
              </a:rPr>
              <a:t>Retamozo</a:t>
            </a:r>
            <a:r>
              <a:rPr lang="es-ES" b="0" dirty="0">
                <a:solidFill>
                  <a:srgbClr val="000000"/>
                </a:solidFill>
              </a:rPr>
              <a:t> @</a:t>
            </a:r>
            <a:r>
              <a:rPr lang="es-ES" b="0" dirty="0" err="1">
                <a:solidFill>
                  <a:srgbClr val="000000"/>
                </a:solidFill>
              </a:rPr>
              <a:t>RetamozoSole</a:t>
            </a:r>
            <a:r>
              <a:rPr lang="es-ES" b="0" dirty="0">
                <a:solidFill>
                  <a:srgbClr val="000000"/>
                </a:solidFill>
              </a:rPr>
              <a:t>, Antoni Sisó-</a:t>
            </a:r>
            <a:r>
              <a:rPr lang="es-ES" b="0" dirty="0" err="1">
                <a:solidFill>
                  <a:srgbClr val="000000"/>
                </a:solidFill>
              </a:rPr>
              <a:t>Almirall</a:t>
            </a:r>
            <a:r>
              <a:rPr lang="es-ES" b="0" dirty="0">
                <a:solidFill>
                  <a:srgbClr val="000000"/>
                </a:solidFill>
              </a:rPr>
              <a:t> @</a:t>
            </a:r>
            <a:r>
              <a:rPr lang="es-ES" b="0" dirty="0" err="1">
                <a:solidFill>
                  <a:srgbClr val="000000"/>
                </a:solidFill>
              </a:rPr>
              <a:t>A_SisoAlmirall</a:t>
            </a:r>
            <a:endParaRPr lang="es-ES" b="0" dirty="0">
              <a:solidFill>
                <a:srgbClr val="000000"/>
              </a:solidFill>
            </a:endParaRPr>
          </a:p>
          <a:p>
            <a:endParaRPr lang="es-ES" dirty="0">
              <a:solidFill>
                <a:srgbClr val="000000"/>
              </a:solidFill>
            </a:endParaRPr>
          </a:p>
          <a:p>
            <a:endParaRPr lang="es-ES" dirty="0">
              <a:solidFill>
                <a:srgbClr val="000000"/>
              </a:solidFill>
            </a:endParaRPr>
          </a:p>
          <a:p>
            <a:endParaRPr lang="es-ES" dirty="0">
              <a:solidFill>
                <a:srgbClr val="000000"/>
              </a:solidFill>
            </a:endParaRPr>
          </a:p>
        </p:txBody>
      </p:sp>
      <p:pic>
        <p:nvPicPr>
          <p:cNvPr id="18" name="Imagen 17">
            <a:extLst>
              <a:ext uri="{FF2B5EF4-FFF2-40B4-BE49-F238E27FC236}">
                <a16:creationId xmlns:a16="http://schemas.microsoft.com/office/drawing/2014/main" id="{277CE294-1406-4543-981B-221715E037B8}"/>
              </a:ext>
            </a:extLst>
          </p:cNvPr>
          <p:cNvPicPr/>
          <p:nvPr/>
        </p:nvPicPr>
        <p:blipFill rotWithShape="1">
          <a:blip r:embed="rId2"/>
          <a:srcRect l="7160" t="13990" r="6070" b="36397"/>
          <a:stretch/>
        </p:blipFill>
        <p:spPr bwMode="auto">
          <a:xfrm>
            <a:off x="2878273" y="3872427"/>
            <a:ext cx="1362710" cy="908050"/>
          </a:xfrm>
          <a:prstGeom prst="rect">
            <a:avLst/>
          </a:prstGeom>
          <a:ln>
            <a:solidFill>
              <a:srgbClr val="002060"/>
            </a:solidFill>
          </a:ln>
          <a:extLst>
            <a:ext uri="{53640926-AAD7-44D8-BBD7-CCE9431645EC}">
              <a14:shadowObscured xmlns:a14="http://schemas.microsoft.com/office/drawing/2010/main"/>
            </a:ext>
          </a:extLst>
        </p:spPr>
      </p:pic>
      <p:pic>
        <p:nvPicPr>
          <p:cNvPr id="19" name="Imagen 18">
            <a:extLst>
              <a:ext uri="{FF2B5EF4-FFF2-40B4-BE49-F238E27FC236}">
                <a16:creationId xmlns:a16="http://schemas.microsoft.com/office/drawing/2014/main" id="{DA6889D8-FFAF-1D48-8AB9-4EC7FE44AF09}"/>
              </a:ext>
            </a:extLst>
          </p:cNvPr>
          <p:cNvPicPr/>
          <p:nvPr/>
        </p:nvPicPr>
        <p:blipFill>
          <a:blip r:embed="rId3"/>
          <a:stretch>
            <a:fillRect/>
          </a:stretch>
        </p:blipFill>
        <p:spPr>
          <a:xfrm>
            <a:off x="4903019" y="3872427"/>
            <a:ext cx="1362075" cy="908050"/>
          </a:xfrm>
          <a:prstGeom prst="rect">
            <a:avLst/>
          </a:prstGeom>
        </p:spPr>
      </p:pic>
    </p:spTree>
    <p:extLst>
      <p:ext uri="{BB962C8B-B14F-4D97-AF65-F5344CB8AC3E}">
        <p14:creationId xmlns:p14="http://schemas.microsoft.com/office/powerpoint/2010/main" val="1111115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404914" y="228213"/>
            <a:ext cx="8334172" cy="634545"/>
          </a:xfrm>
        </p:spPr>
        <p:txBody>
          <a:bodyPr/>
          <a:lstStyle/>
          <a:p>
            <a:r>
              <a:rPr lang="en-GB" dirty="0"/>
              <a:t>Methods/methodological</a:t>
            </a:r>
            <a:r>
              <a:rPr lang="es-ES" dirty="0"/>
              <a:t> </a:t>
            </a:r>
            <a:r>
              <a:rPr lang="es-ES" dirty="0" err="1"/>
              <a:t>approach</a:t>
            </a:r>
            <a:r>
              <a:rPr lang="es-ES" dirty="0"/>
              <a:t> (1)</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3</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19/11/2019</a:t>
            </a:fld>
            <a:endParaRPr lang="en-US" dirty="0"/>
          </a:p>
        </p:txBody>
      </p:sp>
      <p:sp>
        <p:nvSpPr>
          <p:cNvPr id="8" name="Marcador de contenido 3"/>
          <p:cNvSpPr>
            <a:spLocks noGrp="1"/>
          </p:cNvSpPr>
          <p:nvPr>
            <p:ph idx="1"/>
          </p:nvPr>
        </p:nvSpPr>
        <p:spPr>
          <a:xfrm>
            <a:off x="243904" y="1608643"/>
            <a:ext cx="8557196" cy="4870247"/>
          </a:xfrm>
        </p:spPr>
        <p:txBody>
          <a:bodyPr/>
          <a:lstStyle/>
          <a:p>
            <a:pPr algn="just"/>
            <a:r>
              <a:rPr lang="en-GB" sz="1600" dirty="0"/>
              <a:t>The convenor (MRC) and co-convenors (CV, SB, XM) invited international experts with a solid history of clinical research in </a:t>
            </a:r>
            <a:r>
              <a:rPr lang="en-GB" sz="1600" dirty="0" err="1"/>
              <a:t>SjS</a:t>
            </a:r>
            <a:r>
              <a:rPr lang="en-GB" sz="1600" dirty="0"/>
              <a:t> (most of whom were previously involved in the ESSDAI/ESSPRI project) to form part of a </a:t>
            </a:r>
            <a:r>
              <a:rPr lang="en-GB" sz="1600" b="1" dirty="0"/>
              <a:t>Steering Committee </a:t>
            </a:r>
            <a:r>
              <a:rPr lang="en-GB" sz="1600" dirty="0"/>
              <a:t>(SC) and a </a:t>
            </a:r>
            <a:r>
              <a:rPr lang="en-GB" sz="1600" b="1" dirty="0"/>
              <a:t>Task Force </a:t>
            </a:r>
            <a:r>
              <a:rPr lang="en-GB" sz="1600" dirty="0"/>
              <a:t>(TF).</a:t>
            </a:r>
          </a:p>
          <a:p>
            <a:pPr algn="just"/>
            <a:r>
              <a:rPr lang="en-GB" sz="1600" dirty="0"/>
              <a:t>The </a:t>
            </a:r>
            <a:r>
              <a:rPr lang="en-GB" sz="1600" b="1" dirty="0"/>
              <a:t>Task Force </a:t>
            </a:r>
            <a:r>
              <a:rPr lang="en-GB" sz="1600" dirty="0"/>
              <a:t>included specialists in rheumatology, internal medicine, oral health, ophthalmology, gynaecology, dermatology and epidemiology, statisticians, GPs, nurses and patient representatives from 29 countries of the 5 continents</a:t>
            </a:r>
          </a:p>
          <a:p>
            <a:pPr algn="just"/>
            <a:r>
              <a:rPr lang="en-GB" sz="1600" dirty="0"/>
              <a:t>SC members with a background to initiate discussions and propose </a:t>
            </a:r>
            <a:r>
              <a:rPr lang="en-GB" sz="1600" b="1" dirty="0"/>
              <a:t>research questions for the SLR </a:t>
            </a:r>
            <a:r>
              <a:rPr lang="en-GB" sz="1600" dirty="0"/>
              <a:t>focused on the therapeutic management of </a:t>
            </a:r>
            <a:r>
              <a:rPr lang="en-GB" sz="1600" dirty="0" err="1"/>
              <a:t>SjS</a:t>
            </a:r>
            <a:r>
              <a:rPr lang="en-GB" sz="1600" dirty="0"/>
              <a:t>. </a:t>
            </a:r>
          </a:p>
          <a:p>
            <a:pPr algn="just"/>
            <a:r>
              <a:rPr lang="en-GB" sz="1600" dirty="0"/>
              <a:t>On the basis of the research questions, PBZ and SR </a:t>
            </a:r>
            <a:r>
              <a:rPr lang="en-GB" sz="1600" b="1" dirty="0"/>
              <a:t>carried out the SLR </a:t>
            </a:r>
            <a:r>
              <a:rPr lang="en-GB" sz="1600" dirty="0"/>
              <a:t>between January 1986 and December 2017, with the supervision of the convenor and the methodologists. Summary-of-findings (</a:t>
            </a:r>
            <a:r>
              <a:rPr lang="en-GB" sz="1600" dirty="0" err="1"/>
              <a:t>SoF</a:t>
            </a:r>
            <a:r>
              <a:rPr lang="en-GB" sz="1600" dirty="0"/>
              <a:t>) tables were generated and levels of evidence (</a:t>
            </a:r>
            <a:r>
              <a:rPr lang="en-GB" sz="1600" dirty="0" err="1"/>
              <a:t>LoE</a:t>
            </a:r>
            <a:r>
              <a:rPr lang="en-GB" sz="1600" dirty="0"/>
              <a:t>) were determined according to the study design, using the Oxford CEBM standards </a:t>
            </a:r>
          </a:p>
          <a:p>
            <a:pPr algn="just"/>
            <a:r>
              <a:rPr lang="en-GB" sz="1600" dirty="0"/>
              <a:t>The SLR informing the SC and TF and a detailed description of the methods is published separately (SLR paper).</a:t>
            </a:r>
          </a:p>
        </p:txBody>
      </p:sp>
    </p:spTree>
    <p:extLst>
      <p:ext uri="{BB962C8B-B14F-4D97-AF65-F5344CB8AC3E}">
        <p14:creationId xmlns:p14="http://schemas.microsoft.com/office/powerpoint/2010/main" val="330917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xfrm>
            <a:off x="288508" y="324649"/>
            <a:ext cx="8334172" cy="634545"/>
          </a:xfrm>
        </p:spPr>
        <p:txBody>
          <a:bodyPr/>
          <a:lstStyle/>
          <a:p>
            <a:r>
              <a:rPr lang="en-GB" dirty="0"/>
              <a:t>Methods/methodological</a:t>
            </a:r>
            <a:r>
              <a:rPr lang="es-ES" dirty="0"/>
              <a:t> </a:t>
            </a:r>
            <a:r>
              <a:rPr lang="es-ES" dirty="0" err="1"/>
              <a:t>approach</a:t>
            </a:r>
            <a:r>
              <a:rPr lang="es-ES" dirty="0"/>
              <a:t> (2)</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4</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19/11/2019</a:t>
            </a:fld>
            <a:endParaRPr lang="en-US" dirty="0"/>
          </a:p>
        </p:txBody>
      </p:sp>
      <p:sp>
        <p:nvSpPr>
          <p:cNvPr id="8" name="Marcador de contenido 3"/>
          <p:cNvSpPr>
            <a:spLocks noGrp="1"/>
          </p:cNvSpPr>
          <p:nvPr>
            <p:ph idx="1"/>
          </p:nvPr>
        </p:nvSpPr>
        <p:spPr>
          <a:xfrm>
            <a:off x="288508" y="1656861"/>
            <a:ext cx="8610165" cy="4124361"/>
          </a:xfrm>
        </p:spPr>
        <p:txBody>
          <a:bodyPr/>
          <a:lstStyle/>
          <a:p>
            <a:pPr algn="just"/>
            <a:r>
              <a:rPr lang="en-GB" sz="1600" dirty="0"/>
              <a:t>The </a:t>
            </a:r>
            <a:r>
              <a:rPr lang="en-GB" sz="1600" dirty="0" err="1"/>
              <a:t>SoFs</a:t>
            </a:r>
            <a:r>
              <a:rPr lang="en-GB" sz="1600" dirty="0"/>
              <a:t> of the SLR were presented to the TF, that </a:t>
            </a:r>
            <a:r>
              <a:rPr lang="en-US" sz="1600" dirty="0"/>
              <a:t>was split into nine breakout working groups </a:t>
            </a:r>
            <a:r>
              <a:rPr lang="en-GB" sz="1600" dirty="0"/>
              <a:t>whose members formulated a </a:t>
            </a:r>
            <a:r>
              <a:rPr lang="en-GB" sz="1600" b="1" dirty="0"/>
              <a:t>first draft of recommendations.</a:t>
            </a:r>
            <a:endParaRPr lang="es-ES" sz="1600" dirty="0"/>
          </a:p>
          <a:p>
            <a:pPr algn="just"/>
            <a:r>
              <a:rPr lang="en-GB" sz="1600" dirty="0"/>
              <a:t>A web-based Delphi procedure was carried out using anonymous </a:t>
            </a:r>
            <a:r>
              <a:rPr lang="en-GB" sz="1600" b="1" dirty="0"/>
              <a:t>online voting </a:t>
            </a:r>
            <a:r>
              <a:rPr lang="en-GB" sz="1600" dirty="0"/>
              <a:t>(Google Forms</a:t>
            </a:r>
            <a:r>
              <a:rPr lang="en-GB" sz="1600" dirty="0">
                <a:sym typeface="Symbol" panose="05050102010706020507" pitchFamily="18" charset="2"/>
              </a:rPr>
              <a:t>) on the TF working groups proposals</a:t>
            </a:r>
            <a:r>
              <a:rPr lang="en-GB" sz="1600" dirty="0"/>
              <a:t>; all TF members were invited to participate in the Delphi procedure. </a:t>
            </a:r>
          </a:p>
          <a:p>
            <a:pPr algn="just"/>
            <a:r>
              <a:rPr lang="en-GB" sz="1600" dirty="0"/>
              <a:t>For an overarching principle or recommendation to be accepted for entering </a:t>
            </a:r>
            <a:r>
              <a:rPr lang="en-GB" sz="1600" dirty="0" err="1"/>
              <a:t>LoE</a:t>
            </a:r>
            <a:r>
              <a:rPr lang="en-GB" sz="1600" dirty="0"/>
              <a:t> voting, TF members were asked to </a:t>
            </a:r>
            <a:r>
              <a:rPr lang="en-GB" sz="1600" b="1" dirty="0"/>
              <a:t>grade for priority </a:t>
            </a:r>
            <a:r>
              <a:rPr lang="en-GB" sz="1600" dirty="0"/>
              <a:t>according to the level of importance in the daily therapeutic management of </a:t>
            </a:r>
            <a:r>
              <a:rPr lang="en-GB" sz="1600" dirty="0" err="1"/>
              <a:t>SjS</a:t>
            </a:r>
            <a:r>
              <a:rPr lang="en-GB" sz="1600" dirty="0"/>
              <a:t> (from 1 as unimportant, no priority, no relevance to 5 as very important, a most relevant point, first-order priority); a specific section allowed the inclusion of comments suggested to accompany individual items. </a:t>
            </a:r>
          </a:p>
          <a:p>
            <a:pPr algn="just"/>
            <a:r>
              <a:rPr lang="en-GB" sz="1600" dirty="0"/>
              <a:t>The selected recommendations were subjected to online voting on the </a:t>
            </a:r>
            <a:r>
              <a:rPr lang="en-GB" sz="1600" b="1" dirty="0"/>
              <a:t>levels of agreement </a:t>
            </a:r>
            <a:r>
              <a:rPr lang="en-GB" sz="1600" dirty="0"/>
              <a:t>(</a:t>
            </a:r>
            <a:r>
              <a:rPr lang="en-GB" sz="1600" dirty="0" err="1"/>
              <a:t>LoA</a:t>
            </a:r>
            <a:r>
              <a:rPr lang="en-GB" sz="1600" dirty="0"/>
              <a:t>). Each recommendation was adjudicated on a scale of 0–10 (0, no agreement; 10, full agreement). </a:t>
            </a:r>
            <a:endParaRPr lang="es-ES" sz="1600" dirty="0"/>
          </a:p>
          <a:p>
            <a:pPr algn="just"/>
            <a:r>
              <a:rPr lang="en-GB" sz="1600" dirty="0"/>
              <a:t>The </a:t>
            </a:r>
            <a:r>
              <a:rPr lang="en-GB" sz="1600" b="1" dirty="0"/>
              <a:t>draft</a:t>
            </a:r>
            <a:r>
              <a:rPr lang="en-GB" sz="1600" dirty="0"/>
              <a:t> of the manuscript was written by MRC and PBZ and was sent to TF members for comment and, after incorporating these comments, to the EULAR Executive Committee for review and approval. </a:t>
            </a:r>
          </a:p>
        </p:txBody>
      </p:sp>
    </p:spTree>
    <p:extLst>
      <p:ext uri="{BB962C8B-B14F-4D97-AF65-F5344CB8AC3E}">
        <p14:creationId xmlns:p14="http://schemas.microsoft.com/office/powerpoint/2010/main" val="1721140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A3CBF079-2F79-8C45-BF2F-0D32FAE29CEA}"/>
              </a:ext>
            </a:extLst>
          </p:cNvPr>
          <p:cNvSpPr/>
          <p:nvPr/>
        </p:nvSpPr>
        <p:spPr bwMode="auto">
          <a:xfrm>
            <a:off x="374929" y="4615172"/>
            <a:ext cx="8437321" cy="715111"/>
          </a:xfrm>
          <a:prstGeom prst="rect">
            <a:avLst/>
          </a:prstGeom>
          <a:solidFill>
            <a:srgbClr val="002060"/>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400" b="1" i="0" u="none" strike="noStrike" cap="none" normalizeH="0" baseline="0">
              <a:ln>
                <a:noFill/>
              </a:ln>
              <a:solidFill>
                <a:schemeClr val="bg1"/>
              </a:solidFill>
              <a:effectLst/>
              <a:latin typeface="Arial" pitchFamily="34" charset="0"/>
            </a:endParaRPr>
          </a:p>
        </p:txBody>
      </p:sp>
      <p:sp>
        <p:nvSpPr>
          <p:cNvPr id="16" name="Rectangle 15">
            <a:extLst>
              <a:ext uri="{FF2B5EF4-FFF2-40B4-BE49-F238E27FC236}">
                <a16:creationId xmlns:a16="http://schemas.microsoft.com/office/drawing/2014/main" id="{BF470FF5-8285-9341-8773-BAAB8550695E}"/>
              </a:ext>
            </a:extLst>
          </p:cNvPr>
          <p:cNvSpPr/>
          <p:nvPr/>
        </p:nvSpPr>
        <p:spPr bwMode="auto">
          <a:xfrm>
            <a:off x="374929" y="3204566"/>
            <a:ext cx="8437321" cy="731814"/>
          </a:xfrm>
          <a:prstGeom prst="rect">
            <a:avLst/>
          </a:prstGeom>
          <a:solidFill>
            <a:srgbClr val="002060"/>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400" b="1" i="0" u="none" strike="noStrike" cap="none" normalizeH="0" baseline="0">
              <a:ln>
                <a:noFill/>
              </a:ln>
              <a:solidFill>
                <a:schemeClr val="bg1"/>
              </a:solidFill>
              <a:effectLst/>
              <a:latin typeface="Arial" pitchFamily="34" charset="0"/>
            </a:endParaRPr>
          </a:p>
        </p:txBody>
      </p:sp>
      <p:sp>
        <p:nvSpPr>
          <p:cNvPr id="13" name="Rectangle 12">
            <a:extLst>
              <a:ext uri="{FF2B5EF4-FFF2-40B4-BE49-F238E27FC236}">
                <a16:creationId xmlns:a16="http://schemas.microsoft.com/office/drawing/2014/main" id="{4171D87B-BD5C-7342-B7DF-2F127F6FDE2D}"/>
              </a:ext>
            </a:extLst>
          </p:cNvPr>
          <p:cNvSpPr/>
          <p:nvPr/>
        </p:nvSpPr>
        <p:spPr bwMode="auto">
          <a:xfrm>
            <a:off x="374930" y="1512415"/>
            <a:ext cx="8426170" cy="1019432"/>
          </a:xfrm>
          <a:prstGeom prst="rect">
            <a:avLst/>
          </a:prstGeom>
          <a:solidFill>
            <a:srgbClr val="002060"/>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400" b="1" i="0" u="none" strike="noStrike" cap="none" normalizeH="0" baseline="0">
              <a:ln>
                <a:noFill/>
              </a:ln>
              <a:solidFill>
                <a:schemeClr val="bg1"/>
              </a:solidFill>
              <a:effectLst/>
              <a:latin typeface="Arial" pitchFamily="34" charset="0"/>
            </a:endParaRPr>
          </a:p>
        </p:txBody>
      </p:sp>
      <p:sp>
        <p:nvSpPr>
          <p:cNvPr id="5" name="Título 4"/>
          <p:cNvSpPr>
            <a:spLocks noGrp="1"/>
          </p:cNvSpPr>
          <p:nvPr>
            <p:ph type="title"/>
          </p:nvPr>
        </p:nvSpPr>
        <p:spPr>
          <a:xfrm>
            <a:off x="374929" y="303543"/>
            <a:ext cx="8334172" cy="634545"/>
          </a:xfrm>
        </p:spPr>
        <p:txBody>
          <a:bodyPr/>
          <a:lstStyle/>
          <a:p>
            <a:r>
              <a:rPr lang="en-GB" dirty="0"/>
              <a:t>Overarching</a:t>
            </a:r>
            <a:r>
              <a:rPr lang="es-ES" dirty="0"/>
              <a:t> </a:t>
            </a:r>
            <a:r>
              <a:rPr lang="en-GB" dirty="0"/>
              <a:t>principles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5</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19/11/2019</a:t>
            </a:fld>
            <a:endParaRPr lang="en-US" dirty="0"/>
          </a:p>
        </p:txBody>
      </p:sp>
      <p:sp>
        <p:nvSpPr>
          <p:cNvPr id="8" name="Marcador de contenido 3"/>
          <p:cNvSpPr>
            <a:spLocks noGrp="1"/>
          </p:cNvSpPr>
          <p:nvPr>
            <p:ph idx="1"/>
          </p:nvPr>
        </p:nvSpPr>
        <p:spPr>
          <a:xfrm>
            <a:off x="374929" y="1517426"/>
            <a:ext cx="8437321" cy="1526857"/>
          </a:xfrm>
          <a:ln>
            <a:solidFill>
              <a:srgbClr val="000000"/>
            </a:solidFill>
          </a:ln>
        </p:spPr>
        <p:txBody>
          <a:bodyPr/>
          <a:lstStyle/>
          <a:p>
            <a:pPr marL="0" indent="0" algn="just">
              <a:buNone/>
            </a:pPr>
            <a:r>
              <a:rPr lang="en-GB" sz="2000" b="1" dirty="0">
                <a:solidFill>
                  <a:schemeClr val="bg1"/>
                </a:solidFill>
              </a:rPr>
              <a:t>A. PATIENTS WITH SjS SHOULD BE MANAGED AT, OR IN CLOSE COLLABORATION WITH, CENTRES OF EXPERTISE USING A MULTIDISCIPLINARY APPROACH </a:t>
            </a:r>
            <a:endParaRPr lang="en-GB" sz="2000" b="1" i="1" dirty="0">
              <a:solidFill>
                <a:schemeClr val="bg1"/>
              </a:solidFill>
            </a:endParaRPr>
          </a:p>
          <a:p>
            <a:pPr marL="0" indent="0" algn="r">
              <a:buNone/>
            </a:pPr>
            <a:r>
              <a:rPr lang="en-GB" sz="2000" i="1" dirty="0" err="1">
                <a:solidFill>
                  <a:srgbClr val="000000"/>
                </a:solidFill>
              </a:rPr>
              <a:t>LoE</a:t>
            </a:r>
            <a:r>
              <a:rPr lang="en-GB" sz="2000" i="1" dirty="0">
                <a:solidFill>
                  <a:srgbClr val="000000"/>
                </a:solidFill>
              </a:rPr>
              <a:t> </a:t>
            </a:r>
            <a:r>
              <a:rPr lang="en-GB" sz="2000" i="1" dirty="0" err="1">
                <a:solidFill>
                  <a:srgbClr val="000000"/>
                </a:solidFill>
              </a:rPr>
              <a:t>na</a:t>
            </a:r>
            <a:r>
              <a:rPr lang="en-GB" sz="2000" i="1" dirty="0">
                <a:solidFill>
                  <a:srgbClr val="000000"/>
                </a:solidFill>
              </a:rPr>
              <a:t>; </a:t>
            </a:r>
            <a:r>
              <a:rPr lang="en-GB" sz="2000" i="1" dirty="0" err="1">
                <a:solidFill>
                  <a:srgbClr val="000000"/>
                </a:solidFill>
              </a:rPr>
              <a:t>LoA</a:t>
            </a:r>
            <a:r>
              <a:rPr lang="en-GB" sz="2000" i="1" dirty="0">
                <a:solidFill>
                  <a:srgbClr val="000000"/>
                </a:solidFill>
              </a:rPr>
              <a:t> 9.2</a:t>
            </a:r>
          </a:p>
          <a:p>
            <a:pPr algn="just"/>
            <a:endParaRPr lang="en-GB" sz="2000" dirty="0">
              <a:solidFill>
                <a:schemeClr val="bg1"/>
              </a:solidFill>
            </a:endParaRPr>
          </a:p>
        </p:txBody>
      </p:sp>
      <p:sp>
        <p:nvSpPr>
          <p:cNvPr id="2" name="Rectangle 1">
            <a:extLst>
              <a:ext uri="{FF2B5EF4-FFF2-40B4-BE49-F238E27FC236}">
                <a16:creationId xmlns:a16="http://schemas.microsoft.com/office/drawing/2014/main" id="{4CC393B7-74FA-1944-BC9A-B629D3EFCE61}"/>
              </a:ext>
            </a:extLst>
          </p:cNvPr>
          <p:cNvSpPr/>
          <p:nvPr/>
        </p:nvSpPr>
        <p:spPr>
          <a:xfrm>
            <a:off x="927894" y="6030510"/>
            <a:ext cx="8040856" cy="630942"/>
          </a:xfrm>
          <a:prstGeom prst="rect">
            <a:avLst/>
          </a:prstGeom>
        </p:spPr>
        <p:txBody>
          <a:bodyPr wrap="square">
            <a:spAutoFit/>
          </a:bodyPr>
          <a:lstStyle/>
          <a:p>
            <a:r>
              <a:rPr lang="en-US" b="0" i="1" dirty="0">
                <a:solidFill>
                  <a:srgbClr val="000000"/>
                </a:solidFill>
              </a:rPr>
              <a:t>Levels of evidence (</a:t>
            </a:r>
            <a:r>
              <a:rPr lang="en-US" b="0" i="1" dirty="0" err="1">
                <a:solidFill>
                  <a:srgbClr val="000000"/>
                </a:solidFill>
              </a:rPr>
              <a:t>LoE</a:t>
            </a:r>
            <a:r>
              <a:rPr lang="en-US" b="0" i="1" dirty="0">
                <a:solidFill>
                  <a:srgbClr val="000000"/>
                </a:solidFill>
              </a:rPr>
              <a:t>) according to the Oxford Centre for Evidence-based Medicine </a:t>
            </a:r>
          </a:p>
          <a:p>
            <a:r>
              <a:rPr lang="en-US" b="0" i="1" dirty="0">
                <a:solidFill>
                  <a:srgbClr val="000000"/>
                </a:solidFill>
              </a:rPr>
              <a:t>Level of agreement (</a:t>
            </a:r>
            <a:r>
              <a:rPr lang="en-US" b="0" i="1" dirty="0" err="1">
                <a:solidFill>
                  <a:srgbClr val="000000"/>
                </a:solidFill>
              </a:rPr>
              <a:t>LoA</a:t>
            </a:r>
            <a:r>
              <a:rPr lang="en-US" b="0" i="1" dirty="0">
                <a:solidFill>
                  <a:srgbClr val="000000"/>
                </a:solidFill>
              </a:rPr>
              <a:t>): mean score (scale of “0” as no agreement, “10” full agreement).</a:t>
            </a:r>
          </a:p>
        </p:txBody>
      </p:sp>
      <p:sp>
        <p:nvSpPr>
          <p:cNvPr id="11" name="Marcador de contenido 3">
            <a:extLst>
              <a:ext uri="{FF2B5EF4-FFF2-40B4-BE49-F238E27FC236}">
                <a16:creationId xmlns:a16="http://schemas.microsoft.com/office/drawing/2014/main" id="{D8B4C6B5-FEE4-4B4B-832B-FC94AE17B9AD}"/>
              </a:ext>
            </a:extLst>
          </p:cNvPr>
          <p:cNvSpPr txBox="1">
            <a:spLocks/>
          </p:cNvSpPr>
          <p:nvPr/>
        </p:nvSpPr>
        <p:spPr bwMode="auto">
          <a:xfrm>
            <a:off x="374929" y="3204566"/>
            <a:ext cx="8437321" cy="128939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ts val="1200"/>
              </a:spcAft>
              <a:buClr>
                <a:srgbClr val="003FA8"/>
              </a:buClr>
              <a:buFont typeface="Arial"/>
              <a:buChar char="•"/>
              <a:defRPr sz="1200">
                <a:solidFill>
                  <a:schemeClr val="bg2">
                    <a:lumMod val="50000"/>
                  </a:schemeClr>
                </a:solidFill>
                <a:latin typeface="+mn-lt"/>
                <a:ea typeface="ＭＳ Ｐゴシック" charset="0"/>
                <a:cs typeface="+mn-cs"/>
              </a:defRPr>
            </a:lvl1pPr>
            <a:lvl2pPr marL="742950" indent="-28575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2pPr>
            <a:lvl3pPr marL="11430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3pPr>
            <a:lvl4pPr marL="16002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4pPr>
            <a:lvl5pPr marL="20574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5pPr>
            <a:lvl6pPr marL="2514600" indent="-228600" algn="l" rtl="0" eaLnBrk="1" fontAlgn="base" hangingPunct="1">
              <a:spcBef>
                <a:spcPct val="20000"/>
              </a:spcBef>
              <a:spcAft>
                <a:spcPct val="0"/>
              </a:spcAft>
              <a:buChar char="»"/>
              <a:defRPr sz="1200">
                <a:solidFill>
                  <a:schemeClr val="tx1"/>
                </a:solidFill>
                <a:latin typeface="+mn-lt"/>
                <a:cs typeface="+mn-cs"/>
              </a:defRPr>
            </a:lvl6pPr>
            <a:lvl7pPr marL="2971800" indent="-228600" algn="l" rtl="0" eaLnBrk="1" fontAlgn="base" hangingPunct="1">
              <a:spcBef>
                <a:spcPct val="20000"/>
              </a:spcBef>
              <a:spcAft>
                <a:spcPct val="0"/>
              </a:spcAft>
              <a:buChar char="»"/>
              <a:defRPr sz="1200">
                <a:solidFill>
                  <a:schemeClr val="tx1"/>
                </a:solidFill>
                <a:latin typeface="+mn-lt"/>
                <a:cs typeface="+mn-cs"/>
              </a:defRPr>
            </a:lvl7pPr>
            <a:lvl8pPr marL="3429000" indent="-228600" algn="l" rtl="0" eaLnBrk="1" fontAlgn="base" hangingPunct="1">
              <a:spcBef>
                <a:spcPct val="20000"/>
              </a:spcBef>
              <a:spcAft>
                <a:spcPct val="0"/>
              </a:spcAft>
              <a:buChar char="»"/>
              <a:defRPr sz="1200">
                <a:solidFill>
                  <a:schemeClr val="tx1"/>
                </a:solidFill>
                <a:latin typeface="+mn-lt"/>
                <a:cs typeface="+mn-cs"/>
              </a:defRPr>
            </a:lvl8pPr>
            <a:lvl9pPr marL="3886200" indent="-228600" algn="l" rtl="0" eaLnBrk="1" fontAlgn="base" hangingPunct="1">
              <a:spcBef>
                <a:spcPct val="20000"/>
              </a:spcBef>
              <a:spcAft>
                <a:spcPct val="0"/>
              </a:spcAft>
              <a:buChar char="»"/>
              <a:defRPr sz="1200">
                <a:solidFill>
                  <a:schemeClr val="tx1"/>
                </a:solidFill>
                <a:latin typeface="+mn-lt"/>
                <a:cs typeface="+mn-cs"/>
              </a:defRPr>
            </a:lvl9pPr>
          </a:lstStyle>
          <a:p>
            <a:pPr marL="0" indent="0" algn="just">
              <a:buFont typeface="Arial"/>
              <a:buNone/>
            </a:pPr>
            <a:r>
              <a:rPr lang="en-GB" sz="2000" b="1" kern="0" dirty="0">
                <a:solidFill>
                  <a:schemeClr val="bg1"/>
                </a:solidFill>
              </a:rPr>
              <a:t>B. THE FIRST THERAPEUTIC APPROACH TO DRYNESS SHOULD BE SYMPTOMATIC RELIEF USING TOPICAL THERAPIES </a:t>
            </a:r>
          </a:p>
          <a:p>
            <a:pPr marL="0" indent="0" algn="r">
              <a:buFont typeface="Arial"/>
              <a:buNone/>
            </a:pPr>
            <a:r>
              <a:rPr lang="en-GB" sz="2000" b="0" i="1" kern="0" dirty="0" err="1"/>
              <a:t>LoE</a:t>
            </a:r>
            <a:r>
              <a:rPr lang="en-GB" sz="2000" b="0" i="1" kern="0" dirty="0"/>
              <a:t> </a:t>
            </a:r>
            <a:r>
              <a:rPr lang="en-GB" sz="2000" b="0" i="1" kern="0" dirty="0" err="1"/>
              <a:t>na</a:t>
            </a:r>
            <a:r>
              <a:rPr lang="en-GB" sz="2000" b="0" i="1" kern="0" dirty="0"/>
              <a:t>; </a:t>
            </a:r>
            <a:r>
              <a:rPr lang="en-GB" sz="2000" b="0" i="1" kern="0" dirty="0" err="1"/>
              <a:t>LoA</a:t>
            </a:r>
            <a:r>
              <a:rPr lang="en-GB" sz="2000" b="0" i="1" kern="0" dirty="0"/>
              <a:t> 8.9</a:t>
            </a:r>
            <a:endParaRPr lang="en-GB" sz="2000" b="0" kern="0" dirty="0"/>
          </a:p>
        </p:txBody>
      </p:sp>
      <p:sp>
        <p:nvSpPr>
          <p:cNvPr id="12" name="Marcador de contenido 3">
            <a:extLst>
              <a:ext uri="{FF2B5EF4-FFF2-40B4-BE49-F238E27FC236}">
                <a16:creationId xmlns:a16="http://schemas.microsoft.com/office/drawing/2014/main" id="{656922A3-637C-364C-8540-EC6BACBB00D8}"/>
              </a:ext>
            </a:extLst>
          </p:cNvPr>
          <p:cNvSpPr txBox="1">
            <a:spLocks/>
          </p:cNvSpPr>
          <p:nvPr/>
        </p:nvSpPr>
        <p:spPr bwMode="auto">
          <a:xfrm>
            <a:off x="374929" y="4615172"/>
            <a:ext cx="8437321" cy="128939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ts val="1200"/>
              </a:spcAft>
              <a:buClr>
                <a:srgbClr val="003FA8"/>
              </a:buClr>
              <a:buFont typeface="Arial"/>
              <a:buChar char="•"/>
              <a:defRPr sz="1200">
                <a:solidFill>
                  <a:schemeClr val="bg2">
                    <a:lumMod val="50000"/>
                  </a:schemeClr>
                </a:solidFill>
                <a:latin typeface="+mn-lt"/>
                <a:ea typeface="ＭＳ Ｐゴシック" charset="0"/>
                <a:cs typeface="+mn-cs"/>
              </a:defRPr>
            </a:lvl1pPr>
            <a:lvl2pPr marL="742950" indent="-28575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2pPr>
            <a:lvl3pPr marL="11430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3pPr>
            <a:lvl4pPr marL="16002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4pPr>
            <a:lvl5pPr marL="2057400" indent="-228600" algn="l" rtl="0" eaLnBrk="1" fontAlgn="base" hangingPunct="1">
              <a:spcBef>
                <a:spcPct val="20000"/>
              </a:spcBef>
              <a:spcAft>
                <a:spcPct val="0"/>
              </a:spcAft>
              <a:buFont typeface="Wingdings" charset="2"/>
              <a:buChar char="§"/>
              <a:defRPr sz="1200">
                <a:solidFill>
                  <a:schemeClr val="tx1">
                    <a:lumMod val="65000"/>
                    <a:lumOff val="35000"/>
                  </a:schemeClr>
                </a:solidFill>
                <a:latin typeface="+mn-lt"/>
                <a:ea typeface="Arial" charset="0"/>
                <a:cs typeface="+mn-cs"/>
              </a:defRPr>
            </a:lvl5pPr>
            <a:lvl6pPr marL="2514600" indent="-228600" algn="l" rtl="0" eaLnBrk="1" fontAlgn="base" hangingPunct="1">
              <a:spcBef>
                <a:spcPct val="20000"/>
              </a:spcBef>
              <a:spcAft>
                <a:spcPct val="0"/>
              </a:spcAft>
              <a:buChar char="»"/>
              <a:defRPr sz="1200">
                <a:solidFill>
                  <a:schemeClr val="tx1"/>
                </a:solidFill>
                <a:latin typeface="+mn-lt"/>
                <a:cs typeface="+mn-cs"/>
              </a:defRPr>
            </a:lvl6pPr>
            <a:lvl7pPr marL="2971800" indent="-228600" algn="l" rtl="0" eaLnBrk="1" fontAlgn="base" hangingPunct="1">
              <a:spcBef>
                <a:spcPct val="20000"/>
              </a:spcBef>
              <a:spcAft>
                <a:spcPct val="0"/>
              </a:spcAft>
              <a:buChar char="»"/>
              <a:defRPr sz="1200">
                <a:solidFill>
                  <a:schemeClr val="tx1"/>
                </a:solidFill>
                <a:latin typeface="+mn-lt"/>
                <a:cs typeface="+mn-cs"/>
              </a:defRPr>
            </a:lvl7pPr>
            <a:lvl8pPr marL="3429000" indent="-228600" algn="l" rtl="0" eaLnBrk="1" fontAlgn="base" hangingPunct="1">
              <a:spcBef>
                <a:spcPct val="20000"/>
              </a:spcBef>
              <a:spcAft>
                <a:spcPct val="0"/>
              </a:spcAft>
              <a:buChar char="»"/>
              <a:defRPr sz="1200">
                <a:solidFill>
                  <a:schemeClr val="tx1"/>
                </a:solidFill>
                <a:latin typeface="+mn-lt"/>
                <a:cs typeface="+mn-cs"/>
              </a:defRPr>
            </a:lvl8pPr>
            <a:lvl9pPr marL="3886200" indent="-228600" algn="l" rtl="0" eaLnBrk="1" fontAlgn="base" hangingPunct="1">
              <a:spcBef>
                <a:spcPct val="20000"/>
              </a:spcBef>
              <a:spcAft>
                <a:spcPct val="0"/>
              </a:spcAft>
              <a:buChar char="»"/>
              <a:defRPr sz="1200">
                <a:solidFill>
                  <a:schemeClr val="tx1"/>
                </a:solidFill>
                <a:latin typeface="+mn-lt"/>
                <a:cs typeface="+mn-cs"/>
              </a:defRPr>
            </a:lvl9pPr>
          </a:lstStyle>
          <a:p>
            <a:pPr marL="0" indent="0" algn="just">
              <a:buFont typeface="Arial"/>
              <a:buNone/>
            </a:pPr>
            <a:r>
              <a:rPr lang="en-GB" sz="2000" b="1" kern="0" dirty="0">
                <a:solidFill>
                  <a:schemeClr val="bg1"/>
                </a:solidFill>
              </a:rPr>
              <a:t>C. SYSTEMIC THERAPIES MAY BE CONSIDERED FOR THE TREATMENT OF ACTIVE SYSTEMIC DISEASE </a:t>
            </a:r>
          </a:p>
          <a:p>
            <a:pPr marL="0" indent="0" algn="r">
              <a:buFont typeface="Arial"/>
              <a:buNone/>
            </a:pPr>
            <a:r>
              <a:rPr lang="en-GB" sz="2000" b="0" i="1" kern="0" dirty="0" err="1"/>
              <a:t>LoE</a:t>
            </a:r>
            <a:r>
              <a:rPr lang="en-GB" sz="2000" b="0" i="1" kern="0" dirty="0"/>
              <a:t> </a:t>
            </a:r>
            <a:r>
              <a:rPr lang="en-GB" sz="2000" b="0" i="1" kern="0" dirty="0" err="1"/>
              <a:t>na</a:t>
            </a:r>
            <a:r>
              <a:rPr lang="en-GB" sz="2000" b="0" i="1" kern="0" dirty="0"/>
              <a:t>; </a:t>
            </a:r>
            <a:r>
              <a:rPr lang="en-GB" sz="2000" b="0" i="1" kern="0" dirty="0" err="1"/>
              <a:t>LoA</a:t>
            </a:r>
            <a:r>
              <a:rPr lang="en-GB" sz="2000" b="0" i="1" kern="0" dirty="0"/>
              <a:t> 9.1</a:t>
            </a:r>
            <a:endParaRPr lang="es-ES" sz="2000" b="0" kern="0" dirty="0"/>
          </a:p>
          <a:p>
            <a:pPr algn="just"/>
            <a:endParaRPr lang="en-GB" sz="2000" b="0" kern="0" dirty="0"/>
          </a:p>
        </p:txBody>
      </p:sp>
    </p:spTree>
    <p:extLst>
      <p:ext uri="{BB962C8B-B14F-4D97-AF65-F5344CB8AC3E}">
        <p14:creationId xmlns:p14="http://schemas.microsoft.com/office/powerpoint/2010/main" val="1266232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1B71493-33A7-CC4D-A4E0-41B2EDE9CE99}"/>
              </a:ext>
            </a:extLst>
          </p:cNvPr>
          <p:cNvSpPr>
            <a:spLocks/>
          </p:cNvSpPr>
          <p:nvPr/>
        </p:nvSpPr>
        <p:spPr bwMode="auto">
          <a:xfrm>
            <a:off x="404914" y="1713005"/>
            <a:ext cx="8334171" cy="1228978"/>
          </a:xfrm>
          <a:prstGeom prst="rect">
            <a:avLst/>
          </a:prstGeom>
          <a:solidFill>
            <a:srgbClr val="002060"/>
          </a:solidFill>
          <a:ln>
            <a:noFill/>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400" b="1" i="0" u="none" strike="noStrike" cap="none" normalizeH="0" baseline="0">
              <a:ln>
                <a:noFill/>
              </a:ln>
              <a:solidFill>
                <a:schemeClr val="bg1"/>
              </a:solidFill>
              <a:effectLst/>
              <a:latin typeface="Arial" pitchFamily="34" charset="0"/>
            </a:endParaRPr>
          </a:p>
        </p:txBody>
      </p:sp>
      <p:sp>
        <p:nvSpPr>
          <p:cNvPr id="5" name="Título 4"/>
          <p:cNvSpPr>
            <a:spLocks noGrp="1"/>
          </p:cNvSpPr>
          <p:nvPr>
            <p:ph type="title"/>
          </p:nvPr>
        </p:nvSpPr>
        <p:spPr>
          <a:xfrm>
            <a:off x="321962" y="324649"/>
            <a:ext cx="8334172" cy="634545"/>
          </a:xfrm>
        </p:spPr>
        <p:txBody>
          <a:bodyPr/>
          <a:lstStyle/>
          <a:p>
            <a:r>
              <a:rPr lang="en-GB" dirty="0"/>
              <a:t>Individual Recommendations</a:t>
            </a: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6</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19/11/2019</a:t>
            </a:fld>
            <a:endParaRPr lang="en-US" dirty="0"/>
          </a:p>
        </p:txBody>
      </p:sp>
      <p:sp>
        <p:nvSpPr>
          <p:cNvPr id="8" name="Marcador de contenido 3"/>
          <p:cNvSpPr>
            <a:spLocks noGrp="1"/>
          </p:cNvSpPr>
          <p:nvPr>
            <p:ph idx="1"/>
          </p:nvPr>
        </p:nvSpPr>
        <p:spPr>
          <a:xfrm>
            <a:off x="404914" y="1713005"/>
            <a:ext cx="8334171" cy="4385645"/>
          </a:xfrm>
          <a:ln>
            <a:solidFill>
              <a:schemeClr val="accent1"/>
            </a:solidFill>
          </a:ln>
        </p:spPr>
        <p:txBody>
          <a:bodyPr/>
          <a:lstStyle/>
          <a:p>
            <a:pPr marL="0" indent="0" algn="just">
              <a:buNone/>
            </a:pPr>
            <a:r>
              <a:rPr lang="en-GB" sz="2400" b="1" dirty="0">
                <a:solidFill>
                  <a:schemeClr val="bg1"/>
                </a:solidFill>
              </a:rPr>
              <a:t>1. Baseline evaluation of salivary gland function is recommended before starting treatment for oral dryness </a:t>
            </a:r>
          </a:p>
          <a:p>
            <a:pPr marL="0" indent="0" algn="just">
              <a:buNone/>
            </a:pPr>
            <a:endParaRPr lang="en-GB" sz="2000" b="1" i="1" dirty="0">
              <a:solidFill>
                <a:schemeClr val="bg1"/>
              </a:solidFill>
            </a:endParaRPr>
          </a:p>
          <a:p>
            <a:pPr algn="just"/>
            <a:r>
              <a:rPr lang="en-GB" sz="1800" dirty="0"/>
              <a:t>The therapeutic approach to oral dryness should be driven by the baseline measurement of salivary glandular function, and not by the patient’s subjective feelings. </a:t>
            </a:r>
          </a:p>
          <a:p>
            <a:pPr algn="just"/>
            <a:r>
              <a:rPr lang="en-GB" sz="1800" dirty="0"/>
              <a:t>We recommend the baseline evaluation of salivary glandular function by measuring whole salivary flows before starting therapeutic interventions; salivary scintigraphy may also be considered.</a:t>
            </a:r>
            <a:r>
              <a:rPr lang="en-GB" sz="1800" i="1" dirty="0">
                <a:solidFill>
                  <a:srgbClr val="000000"/>
                </a:solidFill>
              </a:rPr>
              <a:t> </a:t>
            </a:r>
          </a:p>
          <a:p>
            <a:pPr marL="0" indent="0" algn="r">
              <a:buNone/>
            </a:pPr>
            <a:r>
              <a:rPr lang="en-GB" sz="1800" i="1" dirty="0" err="1">
                <a:solidFill>
                  <a:srgbClr val="000000"/>
                </a:solidFill>
              </a:rPr>
              <a:t>LoE</a:t>
            </a:r>
            <a:r>
              <a:rPr lang="en-GB" sz="1800" i="1" dirty="0">
                <a:solidFill>
                  <a:srgbClr val="000000"/>
                </a:solidFill>
              </a:rPr>
              <a:t> 5, </a:t>
            </a:r>
            <a:r>
              <a:rPr lang="en-GB" sz="1800" i="1" dirty="0" err="1">
                <a:solidFill>
                  <a:srgbClr val="000000"/>
                </a:solidFill>
              </a:rPr>
              <a:t>LoA</a:t>
            </a:r>
            <a:r>
              <a:rPr lang="en-GB" sz="1800" i="1" dirty="0">
                <a:solidFill>
                  <a:srgbClr val="000000"/>
                </a:solidFill>
              </a:rPr>
              <a:t> 8.7</a:t>
            </a:r>
            <a:endParaRPr lang="es-ES" sz="1800" dirty="0">
              <a:solidFill>
                <a:srgbClr val="000000"/>
              </a:solidFill>
            </a:endParaRPr>
          </a:p>
        </p:txBody>
      </p:sp>
    </p:spTree>
    <p:extLst>
      <p:ext uri="{BB962C8B-B14F-4D97-AF65-F5344CB8AC3E}">
        <p14:creationId xmlns:p14="http://schemas.microsoft.com/office/powerpoint/2010/main" val="3287656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D228C363-1B65-CA45-8C13-1AC1918E4EAB}"/>
              </a:ext>
            </a:extLst>
          </p:cNvPr>
          <p:cNvSpPr/>
          <p:nvPr/>
        </p:nvSpPr>
        <p:spPr bwMode="auto">
          <a:xfrm>
            <a:off x="321962" y="1511774"/>
            <a:ext cx="8479138" cy="1764163"/>
          </a:xfrm>
          <a:prstGeom prst="rect">
            <a:avLst/>
          </a:prstGeom>
          <a:solidFill>
            <a:srgbClr val="002060"/>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7</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19/11/2019</a:t>
            </a:fld>
            <a:endParaRPr lang="en-US" dirty="0"/>
          </a:p>
        </p:txBody>
      </p:sp>
      <p:sp>
        <p:nvSpPr>
          <p:cNvPr id="8" name="Marcador de contenido 3"/>
          <p:cNvSpPr>
            <a:spLocks noGrp="1"/>
          </p:cNvSpPr>
          <p:nvPr>
            <p:ph idx="1"/>
          </p:nvPr>
        </p:nvSpPr>
        <p:spPr>
          <a:xfrm>
            <a:off x="313599" y="1511774"/>
            <a:ext cx="8487501" cy="4594828"/>
          </a:xfrm>
          <a:ln>
            <a:solidFill>
              <a:schemeClr val="accent1"/>
            </a:solidFill>
          </a:ln>
        </p:spPr>
        <p:txBody>
          <a:bodyPr/>
          <a:lstStyle/>
          <a:p>
            <a:pPr marL="0" indent="0" algn="just">
              <a:spcBef>
                <a:spcPts val="0"/>
              </a:spcBef>
              <a:spcAft>
                <a:spcPts val="0"/>
              </a:spcAft>
              <a:buNone/>
            </a:pPr>
            <a:r>
              <a:rPr lang="en-GB" sz="2400" b="1" dirty="0">
                <a:solidFill>
                  <a:schemeClr val="bg1"/>
                </a:solidFill>
              </a:rPr>
              <a:t>2. The preferred first therapeutic approach for oral dryness according to salivary gland function may be</a:t>
            </a:r>
          </a:p>
          <a:p>
            <a:pPr marL="0" indent="0" algn="just">
              <a:spcBef>
                <a:spcPts val="0"/>
              </a:spcBef>
              <a:spcAft>
                <a:spcPts val="0"/>
              </a:spcAft>
              <a:buNone/>
            </a:pPr>
            <a:endParaRPr lang="en-GB" sz="800" b="1" dirty="0">
              <a:solidFill>
                <a:schemeClr val="bg1"/>
              </a:solidFill>
            </a:endParaRPr>
          </a:p>
          <a:p>
            <a:pPr marL="0" indent="0" algn="just">
              <a:spcBef>
                <a:spcPts val="0"/>
              </a:spcBef>
              <a:spcAft>
                <a:spcPts val="0"/>
              </a:spcAft>
              <a:buNone/>
            </a:pPr>
            <a:r>
              <a:rPr lang="en-GB" sz="1800" b="1" dirty="0">
                <a:solidFill>
                  <a:schemeClr val="bg1"/>
                </a:solidFill>
              </a:rPr>
              <a:t>2.1. Non-pharmacological stimulation for mild dysfunction</a:t>
            </a:r>
          </a:p>
          <a:p>
            <a:pPr marL="0" indent="0" algn="just">
              <a:spcBef>
                <a:spcPts val="0"/>
              </a:spcBef>
              <a:spcAft>
                <a:spcPts val="0"/>
              </a:spcAft>
              <a:buNone/>
            </a:pPr>
            <a:r>
              <a:rPr lang="en-GB" sz="1800" b="1" dirty="0">
                <a:solidFill>
                  <a:schemeClr val="bg1"/>
                </a:solidFill>
              </a:rPr>
              <a:t>2.2. Pharmacological stimulation for moderate dysfunction*</a:t>
            </a:r>
          </a:p>
          <a:p>
            <a:pPr marL="0" indent="0" algn="just">
              <a:spcBef>
                <a:spcPts val="0"/>
              </a:spcBef>
              <a:spcAft>
                <a:spcPts val="0"/>
              </a:spcAft>
              <a:buNone/>
            </a:pPr>
            <a:r>
              <a:rPr lang="en-GB" sz="1800" b="1" dirty="0">
                <a:solidFill>
                  <a:schemeClr val="bg1"/>
                </a:solidFill>
              </a:rPr>
              <a:t>2.3. Saliva substitution for severe dysfunction </a:t>
            </a:r>
          </a:p>
          <a:p>
            <a:pPr marL="0" indent="0" algn="just">
              <a:buNone/>
            </a:pPr>
            <a:endParaRPr lang="en-GB" sz="1800" dirty="0"/>
          </a:p>
          <a:p>
            <a:pPr marL="0" indent="0" algn="just">
              <a:buNone/>
            </a:pPr>
            <a:r>
              <a:rPr lang="en-GB" sz="1800" dirty="0"/>
              <a:t>On the basis of the results obtained in the measurement of salivary gland function, the therapeutic approach to oral dryness may be initiated based on two differentiated mechanisms (</a:t>
            </a:r>
            <a:r>
              <a:rPr lang="en-GB" sz="1800" b="1" dirty="0"/>
              <a:t>Figure 1</a:t>
            </a:r>
            <a:r>
              <a:rPr lang="en-GB" sz="1800" dirty="0"/>
              <a:t>):</a:t>
            </a:r>
          </a:p>
          <a:p>
            <a:pPr algn="just">
              <a:buFontTx/>
              <a:buChar char="-"/>
            </a:pPr>
            <a:r>
              <a:rPr lang="en-GB" sz="1800" dirty="0"/>
              <a:t>salivary gland stimulation (non-pharmacological or pharmacological) or </a:t>
            </a:r>
          </a:p>
          <a:p>
            <a:pPr algn="just">
              <a:buFontTx/>
              <a:buChar char="-"/>
            </a:pPr>
            <a:r>
              <a:rPr lang="en-GB" sz="1800" dirty="0"/>
              <a:t>saliva substitution</a:t>
            </a:r>
            <a:endParaRPr lang="en-GB" sz="1600" i="1" dirty="0">
              <a:solidFill>
                <a:srgbClr val="000000"/>
              </a:solidFill>
            </a:endParaRPr>
          </a:p>
          <a:p>
            <a:pPr marL="0" indent="0" algn="r">
              <a:buNone/>
            </a:pPr>
            <a:r>
              <a:rPr lang="en-GB" sz="1800" i="1" dirty="0" err="1">
                <a:solidFill>
                  <a:srgbClr val="000000"/>
                </a:solidFill>
              </a:rPr>
              <a:t>LoE</a:t>
            </a:r>
            <a:r>
              <a:rPr lang="en-GB" sz="1800" i="1" dirty="0">
                <a:solidFill>
                  <a:srgbClr val="000000"/>
                </a:solidFill>
              </a:rPr>
              <a:t> 1a/*1b, </a:t>
            </a:r>
            <a:r>
              <a:rPr lang="en-GB" sz="1800" i="1" dirty="0" err="1">
                <a:solidFill>
                  <a:srgbClr val="000000"/>
                </a:solidFill>
              </a:rPr>
              <a:t>LoA</a:t>
            </a:r>
            <a:r>
              <a:rPr lang="en-GB" sz="1800" i="1" dirty="0">
                <a:solidFill>
                  <a:srgbClr val="000000"/>
                </a:solidFill>
              </a:rPr>
              <a:t> 8.7</a:t>
            </a:r>
          </a:p>
        </p:txBody>
      </p:sp>
      <p:sp>
        <p:nvSpPr>
          <p:cNvPr id="9" name="Título 4">
            <a:extLst>
              <a:ext uri="{FF2B5EF4-FFF2-40B4-BE49-F238E27FC236}">
                <a16:creationId xmlns:a16="http://schemas.microsoft.com/office/drawing/2014/main" id="{54937E24-84D3-D94A-B542-90539D5890E2}"/>
              </a:ext>
            </a:extLst>
          </p:cNvPr>
          <p:cNvSpPr>
            <a:spLocks noGrp="1"/>
          </p:cNvSpPr>
          <p:nvPr>
            <p:ph type="title"/>
          </p:nvPr>
        </p:nvSpPr>
        <p:spPr>
          <a:xfrm>
            <a:off x="321962" y="324649"/>
            <a:ext cx="8334172" cy="634545"/>
          </a:xfrm>
        </p:spPr>
        <p:txBody>
          <a:bodyPr/>
          <a:lstStyle/>
          <a:p>
            <a:r>
              <a:rPr lang="en-GB" dirty="0"/>
              <a:t>Individual Recommendations</a:t>
            </a:r>
          </a:p>
        </p:txBody>
      </p:sp>
    </p:spTree>
    <p:extLst>
      <p:ext uri="{BB962C8B-B14F-4D97-AF65-F5344CB8AC3E}">
        <p14:creationId xmlns:p14="http://schemas.microsoft.com/office/powerpoint/2010/main" val="3494780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CuadroTexto 100">
            <a:extLst>
              <a:ext uri="{FF2B5EF4-FFF2-40B4-BE49-F238E27FC236}">
                <a16:creationId xmlns:a16="http://schemas.microsoft.com/office/drawing/2014/main" id="{5656C83B-4D0D-460E-960A-68497AA40950}"/>
              </a:ext>
            </a:extLst>
          </p:cNvPr>
          <p:cNvSpPr txBox="1"/>
          <p:nvPr/>
        </p:nvSpPr>
        <p:spPr>
          <a:xfrm>
            <a:off x="5843840" y="433130"/>
            <a:ext cx="1236236" cy="221279"/>
          </a:xfrm>
          <a:prstGeom prst="rect">
            <a:avLst/>
          </a:prstGeom>
          <a:noFill/>
        </p:spPr>
        <p:txBody>
          <a:bodyPr wrap="none" rtlCol="0">
            <a:spAutoFit/>
          </a:bodyPr>
          <a:lstStyle/>
          <a:p>
            <a:pPr defTabSz="457200" fontAlgn="auto">
              <a:spcBef>
                <a:spcPts val="0"/>
              </a:spcBef>
              <a:spcAft>
                <a:spcPts val="0"/>
              </a:spcAft>
            </a:pPr>
            <a:r>
              <a:rPr lang="es-ES" sz="838" i="1" dirty="0">
                <a:solidFill>
                  <a:prstClr val="black"/>
                </a:solidFill>
                <a:latin typeface="Calibri" panose="020F0502020204030204"/>
                <a:cs typeface="+mn-cs"/>
              </a:rPr>
              <a:t>Rule </a:t>
            </a:r>
            <a:r>
              <a:rPr lang="es-ES" sz="838" i="1" dirty="0" err="1">
                <a:solidFill>
                  <a:prstClr val="black"/>
                </a:solidFill>
                <a:latin typeface="Calibri" panose="020F0502020204030204"/>
                <a:cs typeface="+mn-cs"/>
              </a:rPr>
              <a:t>out</a:t>
            </a:r>
            <a:r>
              <a:rPr lang="es-ES" sz="838" i="1" dirty="0">
                <a:solidFill>
                  <a:prstClr val="black"/>
                </a:solidFill>
                <a:latin typeface="Calibri" panose="020F0502020204030204"/>
                <a:cs typeface="+mn-cs"/>
              </a:rPr>
              <a:t> </a:t>
            </a:r>
            <a:r>
              <a:rPr lang="es-ES" sz="838" i="1" dirty="0" err="1">
                <a:solidFill>
                  <a:prstClr val="black"/>
                </a:solidFill>
                <a:latin typeface="Calibri" panose="020F0502020204030204"/>
                <a:cs typeface="+mn-cs"/>
              </a:rPr>
              <a:t>other</a:t>
            </a:r>
            <a:r>
              <a:rPr lang="es-ES" sz="838" i="1" dirty="0">
                <a:solidFill>
                  <a:prstClr val="black"/>
                </a:solidFill>
                <a:latin typeface="Calibri" panose="020F0502020204030204"/>
                <a:cs typeface="+mn-cs"/>
              </a:rPr>
              <a:t> </a:t>
            </a:r>
            <a:r>
              <a:rPr lang="es-ES" sz="838" i="1" dirty="0" err="1">
                <a:solidFill>
                  <a:prstClr val="black"/>
                </a:solidFill>
                <a:latin typeface="Calibri" panose="020F0502020204030204"/>
                <a:cs typeface="+mn-cs"/>
              </a:rPr>
              <a:t>etiologies</a:t>
            </a:r>
            <a:endParaRPr lang="es-ES" sz="838" i="1" dirty="0">
              <a:solidFill>
                <a:prstClr val="black"/>
              </a:solidFill>
              <a:latin typeface="Calibri" panose="020F0502020204030204"/>
              <a:cs typeface="+mn-cs"/>
            </a:endParaRPr>
          </a:p>
        </p:txBody>
      </p:sp>
      <p:sp>
        <p:nvSpPr>
          <p:cNvPr id="102" name="CuadroTexto 101">
            <a:extLst>
              <a:ext uri="{FF2B5EF4-FFF2-40B4-BE49-F238E27FC236}">
                <a16:creationId xmlns:a16="http://schemas.microsoft.com/office/drawing/2014/main" id="{16326A1A-68A3-4C33-9E51-D58F39304AEA}"/>
              </a:ext>
            </a:extLst>
          </p:cNvPr>
          <p:cNvSpPr txBox="1"/>
          <p:nvPr/>
        </p:nvSpPr>
        <p:spPr>
          <a:xfrm>
            <a:off x="4108114" y="978983"/>
            <a:ext cx="1493229" cy="279948"/>
          </a:xfrm>
          <a:prstGeom prst="rect">
            <a:avLst/>
          </a:prstGeom>
          <a:solidFill>
            <a:srgbClr val="FFC000"/>
          </a:solidFill>
          <a:ln w="12700" cap="flat" cmpd="sng" algn="ctr">
            <a:solidFill>
              <a:srgbClr val="FFC000">
                <a:shade val="50000"/>
              </a:srgbClr>
            </a:solidFill>
            <a:prstDash val="solid"/>
            <a:miter lim="800000"/>
          </a:ln>
          <a:effectLst/>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s-ES" sz="1219" b="0" i="0" u="none" strike="noStrike" kern="0" cap="none" spc="0" normalizeH="0" baseline="0" noProof="0" dirty="0">
                <a:ln>
                  <a:noFill/>
                </a:ln>
                <a:solidFill>
                  <a:schemeClr val="accent5">
                    <a:lumMod val="50000"/>
                  </a:schemeClr>
                </a:solidFill>
                <a:effectLst/>
                <a:uLnTx/>
                <a:uFillTx/>
                <a:latin typeface="Calibri" panose="020F0502020204030204"/>
                <a:ea typeface="+mn-ea"/>
                <a:cs typeface="+mn-cs"/>
              </a:rPr>
              <a:t>UWSF </a:t>
            </a:r>
            <a:r>
              <a:rPr kumimoji="0" lang="es-ES" sz="1219" b="0" i="0" u="none" strike="noStrike" kern="0" cap="none" spc="0" normalizeH="0" baseline="0" noProof="0" dirty="0" err="1">
                <a:ln>
                  <a:noFill/>
                </a:ln>
                <a:solidFill>
                  <a:schemeClr val="accent5">
                    <a:lumMod val="50000"/>
                  </a:schemeClr>
                </a:solidFill>
                <a:effectLst/>
                <a:uLnTx/>
                <a:uFillTx/>
                <a:latin typeface="Calibri" panose="020F0502020204030204"/>
                <a:ea typeface="+mn-ea"/>
                <a:cs typeface="+mn-cs"/>
              </a:rPr>
              <a:t>measurement</a:t>
            </a:r>
            <a:endParaRPr kumimoji="0" lang="es-ES" sz="1219" b="0" i="0" u="none" strike="noStrike" kern="0" cap="none" spc="0" normalizeH="0" baseline="0" noProof="0" dirty="0">
              <a:ln>
                <a:noFill/>
              </a:ln>
              <a:solidFill>
                <a:schemeClr val="accent5">
                  <a:lumMod val="50000"/>
                </a:schemeClr>
              </a:solidFill>
              <a:effectLst/>
              <a:uLnTx/>
              <a:uFillTx/>
              <a:latin typeface="Calibri" panose="020F0502020204030204"/>
              <a:ea typeface="+mn-ea"/>
              <a:cs typeface="+mn-cs"/>
            </a:endParaRPr>
          </a:p>
        </p:txBody>
      </p:sp>
      <p:sp>
        <p:nvSpPr>
          <p:cNvPr id="103" name="CuadroTexto 102">
            <a:extLst>
              <a:ext uri="{FF2B5EF4-FFF2-40B4-BE49-F238E27FC236}">
                <a16:creationId xmlns:a16="http://schemas.microsoft.com/office/drawing/2014/main" id="{E20B78E4-D29D-40E0-B628-77AD3A60A392}"/>
              </a:ext>
            </a:extLst>
          </p:cNvPr>
          <p:cNvSpPr txBox="1"/>
          <p:nvPr/>
        </p:nvSpPr>
        <p:spPr>
          <a:xfrm>
            <a:off x="3574030" y="1806447"/>
            <a:ext cx="989373" cy="279948"/>
          </a:xfrm>
          <a:prstGeom prst="rect">
            <a:avLst/>
          </a:prstGeom>
          <a:solidFill>
            <a:sysClr val="window" lastClr="FFFFFF"/>
          </a:solidFill>
          <a:ln w="12700" cap="flat" cmpd="sng" algn="ctr">
            <a:solidFill>
              <a:srgbClr val="FFC000"/>
            </a:solidFill>
            <a:prstDash val="solid"/>
            <a:miter lim="800000"/>
          </a:ln>
          <a:effectLst/>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s-ES" sz="1219" b="0" i="0" u="none" strike="noStrike" kern="0" cap="none" spc="0" normalizeH="0" baseline="0" noProof="0" dirty="0">
                <a:ln>
                  <a:noFill/>
                </a:ln>
                <a:solidFill>
                  <a:prstClr val="black"/>
                </a:solidFill>
                <a:effectLst/>
                <a:uLnTx/>
                <a:uFillTx/>
                <a:latin typeface="Calibri" panose="020F0502020204030204"/>
                <a:ea typeface="+mn-ea"/>
                <a:cs typeface="+mn-cs"/>
              </a:rPr>
              <a:t>&lt;0.1 </a:t>
            </a:r>
            <a:r>
              <a:rPr kumimoji="0" lang="es-ES" sz="1219" b="0" i="0" u="none" strike="noStrike" kern="0" cap="none" spc="0" normalizeH="0" baseline="0" noProof="0" dirty="0" err="1">
                <a:ln>
                  <a:noFill/>
                </a:ln>
                <a:solidFill>
                  <a:prstClr val="black"/>
                </a:solidFill>
                <a:effectLst/>
                <a:uLnTx/>
                <a:uFillTx/>
                <a:latin typeface="Calibri" panose="020F0502020204030204"/>
                <a:ea typeface="+mn-ea"/>
                <a:cs typeface="+mn-cs"/>
              </a:rPr>
              <a:t>mL</a:t>
            </a:r>
            <a:r>
              <a:rPr kumimoji="0" lang="es-ES" sz="1219" b="0" i="0" u="none" strike="noStrike" kern="0" cap="none" spc="0" normalizeH="0" baseline="0" noProof="0" dirty="0">
                <a:ln>
                  <a:noFill/>
                </a:ln>
                <a:solidFill>
                  <a:prstClr val="black"/>
                </a:solidFill>
                <a:effectLst/>
                <a:uLnTx/>
                <a:uFillTx/>
                <a:latin typeface="Calibri" panose="020F0502020204030204"/>
                <a:ea typeface="+mn-ea"/>
                <a:cs typeface="+mn-cs"/>
              </a:rPr>
              <a:t>/min</a:t>
            </a:r>
          </a:p>
        </p:txBody>
      </p:sp>
      <p:sp>
        <p:nvSpPr>
          <p:cNvPr id="104" name="CuadroTexto 103">
            <a:extLst>
              <a:ext uri="{FF2B5EF4-FFF2-40B4-BE49-F238E27FC236}">
                <a16:creationId xmlns:a16="http://schemas.microsoft.com/office/drawing/2014/main" id="{90A00D16-517B-4F25-B069-752A236AB021}"/>
              </a:ext>
            </a:extLst>
          </p:cNvPr>
          <p:cNvSpPr txBox="1"/>
          <p:nvPr/>
        </p:nvSpPr>
        <p:spPr>
          <a:xfrm>
            <a:off x="5183155" y="1806447"/>
            <a:ext cx="989373" cy="279948"/>
          </a:xfrm>
          <a:prstGeom prst="rect">
            <a:avLst/>
          </a:prstGeom>
          <a:solidFill>
            <a:sysClr val="window" lastClr="FFFFFF"/>
          </a:solidFill>
          <a:ln w="12700" cap="flat" cmpd="sng" algn="ctr">
            <a:solidFill>
              <a:srgbClr val="FFC000"/>
            </a:solidFill>
            <a:prstDash val="solid"/>
            <a:miter lim="800000"/>
          </a:ln>
          <a:effectLst/>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s-ES" sz="1219" b="0" i="0" u="sng" strike="noStrike" kern="0" cap="none" spc="0" normalizeH="0" baseline="0" noProof="0" dirty="0">
                <a:ln>
                  <a:noFill/>
                </a:ln>
                <a:solidFill>
                  <a:prstClr val="black"/>
                </a:solidFill>
                <a:effectLst/>
                <a:uLnTx/>
                <a:uFillTx/>
                <a:latin typeface="Calibri" panose="020F0502020204030204"/>
                <a:ea typeface="+mn-ea"/>
                <a:cs typeface="+mn-cs"/>
              </a:rPr>
              <a:t>&gt;</a:t>
            </a:r>
            <a:r>
              <a:rPr kumimoji="0" lang="es-ES" sz="1219" b="0" i="0" u="none" strike="noStrike" kern="0" cap="none" spc="0" normalizeH="0" baseline="0" noProof="0" dirty="0">
                <a:ln>
                  <a:noFill/>
                </a:ln>
                <a:solidFill>
                  <a:prstClr val="black"/>
                </a:solidFill>
                <a:effectLst/>
                <a:uLnTx/>
                <a:uFillTx/>
                <a:latin typeface="Calibri" panose="020F0502020204030204"/>
                <a:ea typeface="+mn-ea"/>
                <a:cs typeface="+mn-cs"/>
              </a:rPr>
              <a:t>0.1 </a:t>
            </a:r>
            <a:r>
              <a:rPr kumimoji="0" lang="es-ES" sz="1219" b="0" i="0" u="none" strike="noStrike" kern="0" cap="none" spc="0" normalizeH="0" baseline="0" noProof="0" dirty="0" err="1">
                <a:ln>
                  <a:noFill/>
                </a:ln>
                <a:solidFill>
                  <a:prstClr val="black"/>
                </a:solidFill>
                <a:effectLst/>
                <a:uLnTx/>
                <a:uFillTx/>
                <a:latin typeface="Calibri" panose="020F0502020204030204"/>
                <a:ea typeface="+mn-ea"/>
                <a:cs typeface="+mn-cs"/>
              </a:rPr>
              <a:t>mL</a:t>
            </a:r>
            <a:r>
              <a:rPr kumimoji="0" lang="es-ES" sz="1219" b="0" i="0" u="none" strike="noStrike" kern="0" cap="none" spc="0" normalizeH="0" baseline="0" noProof="0" dirty="0">
                <a:ln>
                  <a:noFill/>
                </a:ln>
                <a:solidFill>
                  <a:prstClr val="black"/>
                </a:solidFill>
                <a:effectLst/>
                <a:uLnTx/>
                <a:uFillTx/>
                <a:latin typeface="Calibri" panose="020F0502020204030204"/>
                <a:ea typeface="+mn-ea"/>
                <a:cs typeface="+mn-cs"/>
              </a:rPr>
              <a:t>/min</a:t>
            </a:r>
          </a:p>
        </p:txBody>
      </p:sp>
      <p:sp>
        <p:nvSpPr>
          <p:cNvPr id="105" name="CuadroTexto 104">
            <a:extLst>
              <a:ext uri="{FF2B5EF4-FFF2-40B4-BE49-F238E27FC236}">
                <a16:creationId xmlns:a16="http://schemas.microsoft.com/office/drawing/2014/main" id="{B8472A7B-CCB3-4BDE-9D38-F43C0E62D1E0}"/>
              </a:ext>
            </a:extLst>
          </p:cNvPr>
          <p:cNvSpPr txBox="1"/>
          <p:nvPr/>
        </p:nvSpPr>
        <p:spPr>
          <a:xfrm>
            <a:off x="3339188" y="2419744"/>
            <a:ext cx="1463221" cy="279948"/>
          </a:xfrm>
          <a:prstGeom prst="rect">
            <a:avLst/>
          </a:prstGeom>
          <a:solidFill>
            <a:srgbClr val="FFC000"/>
          </a:solidFill>
          <a:ln w="12700" cap="flat" cmpd="sng" algn="ctr">
            <a:solidFill>
              <a:srgbClr val="FFC000">
                <a:shade val="50000"/>
              </a:srgbClr>
            </a:solidFill>
            <a:prstDash val="solid"/>
            <a:miter lim="800000"/>
          </a:ln>
          <a:effectLst/>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s-ES" sz="1219" b="0" i="0" u="none" strike="noStrike" kern="0" cap="none" spc="0" normalizeH="0" baseline="0" noProof="0" dirty="0">
                <a:ln>
                  <a:noFill/>
                </a:ln>
                <a:solidFill>
                  <a:schemeClr val="accent5">
                    <a:lumMod val="50000"/>
                  </a:schemeClr>
                </a:solidFill>
                <a:effectLst/>
                <a:uLnTx/>
                <a:uFillTx/>
                <a:latin typeface="Calibri" panose="020F0502020204030204"/>
                <a:ea typeface="+mn-ea"/>
                <a:cs typeface="+mn-cs"/>
              </a:rPr>
              <a:t>SWSF </a:t>
            </a:r>
            <a:r>
              <a:rPr kumimoji="0" lang="es-ES" sz="1219" b="0" i="0" u="none" strike="noStrike" kern="0" cap="none" spc="0" normalizeH="0" baseline="0" noProof="0" dirty="0" err="1">
                <a:ln>
                  <a:noFill/>
                </a:ln>
                <a:solidFill>
                  <a:schemeClr val="accent5">
                    <a:lumMod val="50000"/>
                  </a:schemeClr>
                </a:solidFill>
                <a:effectLst/>
                <a:uLnTx/>
                <a:uFillTx/>
                <a:latin typeface="Calibri" panose="020F0502020204030204"/>
                <a:ea typeface="+mn-ea"/>
                <a:cs typeface="+mn-cs"/>
              </a:rPr>
              <a:t>measurement</a:t>
            </a:r>
            <a:endParaRPr kumimoji="0" lang="es-ES" sz="1219" b="0" i="0" u="none" strike="noStrike" kern="0" cap="none" spc="0" normalizeH="0" baseline="0" noProof="0" dirty="0">
              <a:ln>
                <a:noFill/>
              </a:ln>
              <a:solidFill>
                <a:schemeClr val="accent5">
                  <a:lumMod val="50000"/>
                </a:schemeClr>
              </a:solidFill>
              <a:effectLst/>
              <a:uLnTx/>
              <a:uFillTx/>
              <a:latin typeface="Calibri" panose="020F0502020204030204"/>
              <a:ea typeface="+mn-ea"/>
              <a:cs typeface="+mn-cs"/>
            </a:endParaRPr>
          </a:p>
        </p:txBody>
      </p:sp>
      <p:sp>
        <p:nvSpPr>
          <p:cNvPr id="106" name="CuadroTexto 105">
            <a:extLst>
              <a:ext uri="{FF2B5EF4-FFF2-40B4-BE49-F238E27FC236}">
                <a16:creationId xmlns:a16="http://schemas.microsoft.com/office/drawing/2014/main" id="{F6FE5CE6-ED45-4EFA-BAF4-C428EC284BBB}"/>
              </a:ext>
            </a:extLst>
          </p:cNvPr>
          <p:cNvSpPr txBox="1"/>
          <p:nvPr/>
        </p:nvSpPr>
        <p:spPr>
          <a:xfrm>
            <a:off x="2779387" y="3097510"/>
            <a:ext cx="989373" cy="279948"/>
          </a:xfrm>
          <a:prstGeom prst="rect">
            <a:avLst/>
          </a:prstGeom>
          <a:solidFill>
            <a:sysClr val="window" lastClr="FFFFFF"/>
          </a:solidFill>
          <a:ln w="12700" cap="flat" cmpd="sng" algn="ctr">
            <a:solidFill>
              <a:srgbClr val="FFC000"/>
            </a:solidFill>
            <a:prstDash val="solid"/>
            <a:miter lim="800000"/>
          </a:ln>
          <a:effectLst/>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s-ES" sz="1219" b="0" i="0" u="none" strike="noStrike" kern="0" cap="none" spc="0" normalizeH="0" baseline="0" noProof="0" dirty="0">
                <a:ln>
                  <a:noFill/>
                </a:ln>
                <a:solidFill>
                  <a:prstClr val="black"/>
                </a:solidFill>
                <a:effectLst/>
                <a:uLnTx/>
                <a:uFillTx/>
                <a:latin typeface="Calibri" panose="020F0502020204030204"/>
                <a:ea typeface="+mn-ea"/>
                <a:cs typeface="+mn-cs"/>
              </a:rPr>
              <a:t>&gt;0.7 </a:t>
            </a:r>
            <a:r>
              <a:rPr kumimoji="0" lang="es-ES" sz="1219" b="0" i="0" u="none" strike="noStrike" kern="0" cap="none" spc="0" normalizeH="0" baseline="0" noProof="0" dirty="0" err="1">
                <a:ln>
                  <a:noFill/>
                </a:ln>
                <a:solidFill>
                  <a:prstClr val="black"/>
                </a:solidFill>
                <a:effectLst/>
                <a:uLnTx/>
                <a:uFillTx/>
                <a:latin typeface="Calibri" panose="020F0502020204030204"/>
                <a:ea typeface="+mn-ea"/>
                <a:cs typeface="+mn-cs"/>
              </a:rPr>
              <a:t>mL</a:t>
            </a:r>
            <a:r>
              <a:rPr kumimoji="0" lang="es-ES" sz="1219" b="0" i="0" u="none" strike="noStrike" kern="0" cap="none" spc="0" normalizeH="0" baseline="0" noProof="0" dirty="0">
                <a:ln>
                  <a:noFill/>
                </a:ln>
                <a:solidFill>
                  <a:prstClr val="black"/>
                </a:solidFill>
                <a:effectLst/>
                <a:uLnTx/>
                <a:uFillTx/>
                <a:latin typeface="Calibri" panose="020F0502020204030204"/>
                <a:ea typeface="+mn-ea"/>
                <a:cs typeface="+mn-cs"/>
              </a:rPr>
              <a:t>/min</a:t>
            </a:r>
          </a:p>
        </p:txBody>
      </p:sp>
      <p:sp>
        <p:nvSpPr>
          <p:cNvPr id="107" name="CuadroTexto 106">
            <a:extLst>
              <a:ext uri="{FF2B5EF4-FFF2-40B4-BE49-F238E27FC236}">
                <a16:creationId xmlns:a16="http://schemas.microsoft.com/office/drawing/2014/main" id="{624B6AAC-9BD1-4A60-A592-FDB777D5C90D}"/>
              </a:ext>
            </a:extLst>
          </p:cNvPr>
          <p:cNvSpPr txBox="1"/>
          <p:nvPr/>
        </p:nvSpPr>
        <p:spPr>
          <a:xfrm>
            <a:off x="4479294" y="3097510"/>
            <a:ext cx="1156086" cy="279948"/>
          </a:xfrm>
          <a:prstGeom prst="rect">
            <a:avLst/>
          </a:prstGeom>
          <a:solidFill>
            <a:sysClr val="window" lastClr="FFFFFF"/>
          </a:solidFill>
          <a:ln w="12700" cap="flat" cmpd="sng" algn="ctr">
            <a:solidFill>
              <a:srgbClr val="FFC000"/>
            </a:solidFill>
            <a:prstDash val="solid"/>
            <a:miter lim="800000"/>
          </a:ln>
          <a:effectLst/>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s-ES" sz="1219" b="0" i="0" u="none" strike="noStrike" kern="0" cap="none" spc="0" normalizeH="0" baseline="0" noProof="0" dirty="0">
                <a:ln>
                  <a:noFill/>
                </a:ln>
                <a:solidFill>
                  <a:prstClr val="black"/>
                </a:solidFill>
                <a:effectLst/>
                <a:uLnTx/>
                <a:uFillTx/>
                <a:latin typeface="Calibri" panose="020F0502020204030204"/>
                <a:ea typeface="+mn-ea"/>
                <a:cs typeface="+mn-cs"/>
              </a:rPr>
              <a:t>0.1-0.7 </a:t>
            </a:r>
            <a:r>
              <a:rPr kumimoji="0" lang="es-ES" sz="1219" b="0" i="0" u="none" strike="noStrike" kern="0" cap="none" spc="0" normalizeH="0" baseline="0" noProof="0" dirty="0" err="1">
                <a:ln>
                  <a:noFill/>
                </a:ln>
                <a:solidFill>
                  <a:prstClr val="black"/>
                </a:solidFill>
                <a:effectLst/>
                <a:uLnTx/>
                <a:uFillTx/>
                <a:latin typeface="Calibri" panose="020F0502020204030204"/>
                <a:ea typeface="+mn-ea"/>
                <a:cs typeface="+mn-cs"/>
              </a:rPr>
              <a:t>mL</a:t>
            </a:r>
            <a:r>
              <a:rPr kumimoji="0" lang="es-ES" sz="1219" b="0" i="0" u="none" strike="noStrike" kern="0" cap="none" spc="0" normalizeH="0" baseline="0" noProof="0" dirty="0">
                <a:ln>
                  <a:noFill/>
                </a:ln>
                <a:solidFill>
                  <a:prstClr val="black"/>
                </a:solidFill>
                <a:effectLst/>
                <a:uLnTx/>
                <a:uFillTx/>
                <a:latin typeface="Calibri" panose="020F0502020204030204"/>
                <a:ea typeface="+mn-ea"/>
                <a:cs typeface="+mn-cs"/>
              </a:rPr>
              <a:t>/min</a:t>
            </a:r>
          </a:p>
        </p:txBody>
      </p:sp>
      <p:sp>
        <p:nvSpPr>
          <p:cNvPr id="108" name="CuadroTexto 107">
            <a:extLst>
              <a:ext uri="{FF2B5EF4-FFF2-40B4-BE49-F238E27FC236}">
                <a16:creationId xmlns:a16="http://schemas.microsoft.com/office/drawing/2014/main" id="{620AEC00-AAED-42A4-9C09-C9DD402C239F}"/>
              </a:ext>
            </a:extLst>
          </p:cNvPr>
          <p:cNvSpPr txBox="1"/>
          <p:nvPr/>
        </p:nvSpPr>
        <p:spPr>
          <a:xfrm>
            <a:off x="6319794" y="3088744"/>
            <a:ext cx="989373" cy="279948"/>
          </a:xfrm>
          <a:prstGeom prst="rect">
            <a:avLst/>
          </a:prstGeom>
          <a:solidFill>
            <a:sysClr val="window" lastClr="FFFFFF"/>
          </a:solidFill>
          <a:ln w="12700" cap="flat" cmpd="sng" algn="ctr">
            <a:solidFill>
              <a:srgbClr val="FFC000"/>
            </a:solidFill>
            <a:prstDash val="solid"/>
            <a:miter lim="800000"/>
          </a:ln>
          <a:effectLst/>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s-ES" sz="1219" b="0" i="0" u="none" strike="noStrike" kern="0" cap="none" spc="0" normalizeH="0" baseline="0" noProof="0" dirty="0">
                <a:ln>
                  <a:noFill/>
                </a:ln>
                <a:solidFill>
                  <a:prstClr val="black"/>
                </a:solidFill>
                <a:effectLst/>
                <a:uLnTx/>
                <a:uFillTx/>
                <a:latin typeface="Calibri" panose="020F0502020204030204"/>
                <a:ea typeface="+mn-ea"/>
                <a:cs typeface="+mn-cs"/>
              </a:rPr>
              <a:t>&lt;0.1 </a:t>
            </a:r>
            <a:r>
              <a:rPr kumimoji="0" lang="es-ES" sz="1219" b="0" i="0" u="none" strike="noStrike" kern="0" cap="none" spc="0" normalizeH="0" baseline="0" noProof="0" dirty="0" err="1">
                <a:ln>
                  <a:noFill/>
                </a:ln>
                <a:solidFill>
                  <a:prstClr val="black"/>
                </a:solidFill>
                <a:effectLst/>
                <a:uLnTx/>
                <a:uFillTx/>
                <a:latin typeface="Calibri" panose="020F0502020204030204"/>
                <a:ea typeface="+mn-ea"/>
                <a:cs typeface="+mn-cs"/>
              </a:rPr>
              <a:t>mL</a:t>
            </a:r>
            <a:r>
              <a:rPr kumimoji="0" lang="es-ES" sz="1219" b="0" i="0" u="none" strike="noStrike" kern="0" cap="none" spc="0" normalizeH="0" baseline="0" noProof="0" dirty="0">
                <a:ln>
                  <a:noFill/>
                </a:ln>
                <a:solidFill>
                  <a:prstClr val="black"/>
                </a:solidFill>
                <a:effectLst/>
                <a:uLnTx/>
                <a:uFillTx/>
                <a:latin typeface="Calibri" panose="020F0502020204030204"/>
                <a:ea typeface="+mn-ea"/>
                <a:cs typeface="+mn-cs"/>
              </a:rPr>
              <a:t>/min</a:t>
            </a:r>
          </a:p>
        </p:txBody>
      </p:sp>
      <p:sp>
        <p:nvSpPr>
          <p:cNvPr id="109" name="CuadroTexto 108">
            <a:extLst>
              <a:ext uri="{FF2B5EF4-FFF2-40B4-BE49-F238E27FC236}">
                <a16:creationId xmlns:a16="http://schemas.microsoft.com/office/drawing/2014/main" id="{A9F363C3-4E8A-46C4-A23F-27AFEB8DE200}"/>
              </a:ext>
            </a:extLst>
          </p:cNvPr>
          <p:cNvSpPr txBox="1"/>
          <p:nvPr/>
        </p:nvSpPr>
        <p:spPr>
          <a:xfrm>
            <a:off x="2648372" y="3370190"/>
            <a:ext cx="1146468" cy="420756"/>
          </a:xfrm>
          <a:prstGeom prst="rect">
            <a:avLst/>
          </a:prstGeom>
          <a:noFill/>
        </p:spPr>
        <p:txBody>
          <a:bodyPr wrap="none" rtlCol="0">
            <a:spAutoFit/>
          </a:bodyPr>
          <a:lstStyle/>
          <a:p>
            <a:pPr algn="ctr" defTabSz="457200" fontAlgn="auto">
              <a:spcBef>
                <a:spcPts val="0"/>
              </a:spcBef>
              <a:spcAft>
                <a:spcPts val="0"/>
              </a:spcAft>
            </a:pPr>
            <a:r>
              <a:rPr lang="es-ES" sz="1067" b="1" dirty="0" err="1">
                <a:solidFill>
                  <a:srgbClr val="FF0000"/>
                </a:solidFill>
                <a:latin typeface="Calibri" panose="020F0502020204030204"/>
                <a:cs typeface="+mn-cs"/>
              </a:rPr>
              <a:t>Mild</a:t>
            </a:r>
            <a:r>
              <a:rPr lang="es-ES" sz="1067" b="1" dirty="0">
                <a:solidFill>
                  <a:srgbClr val="FF0000"/>
                </a:solidFill>
                <a:latin typeface="Calibri" panose="020F0502020204030204"/>
                <a:cs typeface="+mn-cs"/>
              </a:rPr>
              <a:t> </a:t>
            </a:r>
            <a:r>
              <a:rPr lang="es-ES" sz="1067" b="1" dirty="0" err="1">
                <a:solidFill>
                  <a:srgbClr val="FF0000"/>
                </a:solidFill>
                <a:latin typeface="Calibri" panose="020F0502020204030204"/>
                <a:cs typeface="+mn-cs"/>
              </a:rPr>
              <a:t>dysfunction</a:t>
            </a:r>
            <a:endParaRPr lang="es-ES" sz="1067" b="1" dirty="0">
              <a:solidFill>
                <a:srgbClr val="FF0000"/>
              </a:solidFill>
              <a:latin typeface="Calibri" panose="020F0502020204030204"/>
              <a:cs typeface="+mn-cs"/>
            </a:endParaRPr>
          </a:p>
          <a:p>
            <a:pPr algn="ctr" defTabSz="457200" fontAlgn="auto">
              <a:spcBef>
                <a:spcPts val="0"/>
              </a:spcBef>
              <a:spcAft>
                <a:spcPts val="0"/>
              </a:spcAft>
            </a:pPr>
            <a:r>
              <a:rPr lang="es-ES" sz="1067" b="1" dirty="0">
                <a:solidFill>
                  <a:srgbClr val="FF0000"/>
                </a:solidFill>
                <a:latin typeface="Calibri" panose="020F0502020204030204"/>
                <a:cs typeface="+mn-cs"/>
              </a:rPr>
              <a:t>(grade II Sc)</a:t>
            </a:r>
          </a:p>
        </p:txBody>
      </p:sp>
      <p:sp>
        <p:nvSpPr>
          <p:cNvPr id="110" name="CuadroTexto 109">
            <a:extLst>
              <a:ext uri="{FF2B5EF4-FFF2-40B4-BE49-F238E27FC236}">
                <a16:creationId xmlns:a16="http://schemas.microsoft.com/office/drawing/2014/main" id="{4F9F50FE-6CD2-4082-B932-97A9A9650A34}"/>
              </a:ext>
            </a:extLst>
          </p:cNvPr>
          <p:cNvSpPr txBox="1"/>
          <p:nvPr/>
        </p:nvSpPr>
        <p:spPr>
          <a:xfrm>
            <a:off x="4308101" y="3370190"/>
            <a:ext cx="1454245" cy="420756"/>
          </a:xfrm>
          <a:prstGeom prst="rect">
            <a:avLst/>
          </a:prstGeom>
          <a:noFill/>
        </p:spPr>
        <p:txBody>
          <a:bodyPr wrap="none" rtlCol="0">
            <a:spAutoFit/>
          </a:bodyPr>
          <a:lstStyle/>
          <a:p>
            <a:pPr algn="ctr" defTabSz="457200" fontAlgn="auto">
              <a:spcBef>
                <a:spcPts val="0"/>
              </a:spcBef>
              <a:spcAft>
                <a:spcPts val="0"/>
              </a:spcAft>
            </a:pPr>
            <a:r>
              <a:rPr lang="es-ES" sz="1067" b="1" dirty="0" err="1">
                <a:solidFill>
                  <a:srgbClr val="FF0000"/>
                </a:solidFill>
                <a:latin typeface="Calibri" panose="020F0502020204030204"/>
                <a:cs typeface="+mn-cs"/>
              </a:rPr>
              <a:t>Moderate</a:t>
            </a:r>
            <a:r>
              <a:rPr lang="es-ES" sz="1067" b="1" dirty="0">
                <a:solidFill>
                  <a:srgbClr val="FF0000"/>
                </a:solidFill>
                <a:latin typeface="Calibri" panose="020F0502020204030204"/>
                <a:cs typeface="+mn-cs"/>
              </a:rPr>
              <a:t> </a:t>
            </a:r>
            <a:r>
              <a:rPr lang="es-ES" sz="1067" b="1" dirty="0" err="1">
                <a:solidFill>
                  <a:srgbClr val="FF0000"/>
                </a:solidFill>
                <a:latin typeface="Calibri" panose="020F0502020204030204"/>
                <a:cs typeface="+mn-cs"/>
              </a:rPr>
              <a:t>dysfunction</a:t>
            </a:r>
            <a:endParaRPr lang="es-ES" sz="1067" b="1" dirty="0">
              <a:solidFill>
                <a:srgbClr val="FF0000"/>
              </a:solidFill>
              <a:latin typeface="Calibri" panose="020F0502020204030204"/>
              <a:cs typeface="+mn-cs"/>
            </a:endParaRPr>
          </a:p>
          <a:p>
            <a:pPr algn="ctr" defTabSz="457200" fontAlgn="auto">
              <a:spcBef>
                <a:spcPts val="0"/>
              </a:spcBef>
              <a:spcAft>
                <a:spcPts val="0"/>
              </a:spcAft>
            </a:pPr>
            <a:r>
              <a:rPr lang="es-ES" sz="1067" b="1" dirty="0">
                <a:solidFill>
                  <a:srgbClr val="FF0000"/>
                </a:solidFill>
                <a:latin typeface="Calibri" panose="020F0502020204030204"/>
                <a:cs typeface="+mn-cs"/>
              </a:rPr>
              <a:t>(grade III Sc)</a:t>
            </a:r>
          </a:p>
        </p:txBody>
      </p:sp>
      <p:sp>
        <p:nvSpPr>
          <p:cNvPr id="111" name="CuadroTexto 110">
            <a:extLst>
              <a:ext uri="{FF2B5EF4-FFF2-40B4-BE49-F238E27FC236}">
                <a16:creationId xmlns:a16="http://schemas.microsoft.com/office/drawing/2014/main" id="{7B9B4CF0-1737-4CB1-B496-CEC092D29904}"/>
              </a:ext>
            </a:extLst>
          </p:cNvPr>
          <p:cNvSpPr txBox="1"/>
          <p:nvPr/>
        </p:nvSpPr>
        <p:spPr>
          <a:xfrm>
            <a:off x="6178922" y="3370190"/>
            <a:ext cx="1268297" cy="420756"/>
          </a:xfrm>
          <a:prstGeom prst="rect">
            <a:avLst/>
          </a:prstGeom>
          <a:noFill/>
        </p:spPr>
        <p:txBody>
          <a:bodyPr wrap="none" rtlCol="0">
            <a:spAutoFit/>
          </a:bodyPr>
          <a:lstStyle/>
          <a:p>
            <a:pPr algn="ctr" defTabSz="457200" fontAlgn="auto">
              <a:spcBef>
                <a:spcPts val="0"/>
              </a:spcBef>
              <a:spcAft>
                <a:spcPts val="0"/>
              </a:spcAft>
            </a:pPr>
            <a:r>
              <a:rPr lang="es-ES" sz="1067" b="1" dirty="0" err="1">
                <a:solidFill>
                  <a:srgbClr val="FF0000"/>
                </a:solidFill>
                <a:latin typeface="Calibri" panose="020F0502020204030204"/>
                <a:cs typeface="+mn-cs"/>
              </a:rPr>
              <a:t>Severe</a:t>
            </a:r>
            <a:r>
              <a:rPr lang="es-ES" sz="1067" b="1" dirty="0">
                <a:solidFill>
                  <a:srgbClr val="FF0000"/>
                </a:solidFill>
                <a:latin typeface="Calibri" panose="020F0502020204030204"/>
                <a:cs typeface="+mn-cs"/>
              </a:rPr>
              <a:t> </a:t>
            </a:r>
            <a:r>
              <a:rPr lang="es-ES" sz="1067" b="1" dirty="0" err="1">
                <a:solidFill>
                  <a:srgbClr val="FF0000"/>
                </a:solidFill>
                <a:latin typeface="Calibri" panose="020F0502020204030204"/>
                <a:cs typeface="+mn-cs"/>
              </a:rPr>
              <a:t>dysfunction</a:t>
            </a:r>
            <a:endParaRPr lang="es-ES" sz="1067" b="1" dirty="0">
              <a:solidFill>
                <a:srgbClr val="FF0000"/>
              </a:solidFill>
              <a:latin typeface="Calibri" panose="020F0502020204030204"/>
              <a:cs typeface="+mn-cs"/>
            </a:endParaRPr>
          </a:p>
          <a:p>
            <a:pPr algn="ctr" defTabSz="457200" fontAlgn="auto">
              <a:spcBef>
                <a:spcPts val="0"/>
              </a:spcBef>
              <a:spcAft>
                <a:spcPts val="0"/>
              </a:spcAft>
            </a:pPr>
            <a:r>
              <a:rPr lang="es-ES" sz="1067" b="1" dirty="0">
                <a:solidFill>
                  <a:srgbClr val="FF0000"/>
                </a:solidFill>
                <a:latin typeface="Calibri" panose="020F0502020204030204"/>
                <a:cs typeface="+mn-cs"/>
              </a:rPr>
              <a:t>(grade IV Sc)</a:t>
            </a:r>
          </a:p>
        </p:txBody>
      </p:sp>
      <p:cxnSp>
        <p:nvCxnSpPr>
          <p:cNvPr id="112" name="Conector recto de flecha 111">
            <a:extLst>
              <a:ext uri="{FF2B5EF4-FFF2-40B4-BE49-F238E27FC236}">
                <a16:creationId xmlns:a16="http://schemas.microsoft.com/office/drawing/2014/main" id="{9D4CE260-51BD-42C5-A244-9731E03396CF}"/>
              </a:ext>
            </a:extLst>
          </p:cNvPr>
          <p:cNvCxnSpPr>
            <a:cxnSpLocks/>
            <a:endCxn id="102" idx="0"/>
          </p:cNvCxnSpPr>
          <p:nvPr/>
        </p:nvCxnSpPr>
        <p:spPr>
          <a:xfrm flipH="1">
            <a:off x="4854729" y="406727"/>
            <a:ext cx="4267" cy="572256"/>
          </a:xfrm>
          <a:prstGeom prst="straightConnector1">
            <a:avLst/>
          </a:prstGeom>
          <a:noFill/>
          <a:ln w="6350" cap="flat" cmpd="sng" algn="ctr">
            <a:solidFill>
              <a:srgbClr val="4472C4"/>
            </a:solidFill>
            <a:prstDash val="solid"/>
            <a:miter lim="800000"/>
            <a:tailEnd type="triangle"/>
          </a:ln>
          <a:effectLst/>
        </p:spPr>
      </p:cxnSp>
      <p:cxnSp>
        <p:nvCxnSpPr>
          <p:cNvPr id="113" name="Conector recto de flecha 112">
            <a:extLst>
              <a:ext uri="{FF2B5EF4-FFF2-40B4-BE49-F238E27FC236}">
                <a16:creationId xmlns:a16="http://schemas.microsoft.com/office/drawing/2014/main" id="{C0752202-A4BB-4144-B268-8D350F9F0444}"/>
              </a:ext>
            </a:extLst>
          </p:cNvPr>
          <p:cNvCxnSpPr/>
          <p:nvPr/>
        </p:nvCxnSpPr>
        <p:spPr>
          <a:xfrm>
            <a:off x="4854728" y="543769"/>
            <a:ext cx="990670" cy="0"/>
          </a:xfrm>
          <a:prstGeom prst="straightConnector1">
            <a:avLst/>
          </a:prstGeom>
          <a:noFill/>
          <a:ln w="6350" cap="flat" cmpd="sng" algn="ctr">
            <a:solidFill>
              <a:srgbClr val="4472C4"/>
            </a:solidFill>
            <a:prstDash val="sysDash"/>
            <a:miter lim="800000"/>
            <a:tailEnd type="triangle"/>
          </a:ln>
          <a:effectLst/>
        </p:spPr>
      </p:cxnSp>
      <p:cxnSp>
        <p:nvCxnSpPr>
          <p:cNvPr id="114" name="Conector: angular 113">
            <a:extLst>
              <a:ext uri="{FF2B5EF4-FFF2-40B4-BE49-F238E27FC236}">
                <a16:creationId xmlns:a16="http://schemas.microsoft.com/office/drawing/2014/main" id="{7D84A248-C9B1-4A88-A3D3-782EC9949008}"/>
              </a:ext>
            </a:extLst>
          </p:cNvPr>
          <p:cNvCxnSpPr>
            <a:stCxn id="102" idx="2"/>
            <a:endCxn id="103" idx="0"/>
          </p:cNvCxnSpPr>
          <p:nvPr/>
        </p:nvCxnSpPr>
        <p:spPr>
          <a:xfrm rot="5400000">
            <a:off x="4187965" y="1139683"/>
            <a:ext cx="547516" cy="786012"/>
          </a:xfrm>
          <a:prstGeom prst="bentConnector3">
            <a:avLst/>
          </a:prstGeom>
          <a:noFill/>
          <a:ln w="6350" cap="flat" cmpd="sng" algn="ctr">
            <a:solidFill>
              <a:schemeClr val="accent5">
                <a:lumMod val="75000"/>
              </a:schemeClr>
            </a:solidFill>
            <a:prstDash val="solid"/>
            <a:miter lim="800000"/>
            <a:tailEnd type="triangle"/>
          </a:ln>
          <a:effectLst/>
        </p:spPr>
      </p:cxnSp>
      <p:cxnSp>
        <p:nvCxnSpPr>
          <p:cNvPr id="115" name="Conector: angular 114">
            <a:extLst>
              <a:ext uri="{FF2B5EF4-FFF2-40B4-BE49-F238E27FC236}">
                <a16:creationId xmlns:a16="http://schemas.microsoft.com/office/drawing/2014/main" id="{29D3C0B1-A224-4509-A282-CB039296DE69}"/>
              </a:ext>
            </a:extLst>
          </p:cNvPr>
          <p:cNvCxnSpPr>
            <a:stCxn id="102" idx="2"/>
            <a:endCxn id="104" idx="0"/>
          </p:cNvCxnSpPr>
          <p:nvPr/>
        </p:nvCxnSpPr>
        <p:spPr>
          <a:xfrm rot="16200000" flipH="1">
            <a:off x="4992527" y="1121132"/>
            <a:ext cx="547516" cy="823113"/>
          </a:xfrm>
          <a:prstGeom prst="bentConnector3">
            <a:avLst/>
          </a:prstGeom>
          <a:noFill/>
          <a:ln w="6350" cap="flat" cmpd="sng" algn="ctr">
            <a:solidFill>
              <a:schemeClr val="accent5">
                <a:lumMod val="75000"/>
              </a:schemeClr>
            </a:solidFill>
            <a:prstDash val="solid"/>
            <a:miter lim="800000"/>
            <a:tailEnd type="triangle"/>
          </a:ln>
          <a:effectLst/>
        </p:spPr>
      </p:cxnSp>
      <p:cxnSp>
        <p:nvCxnSpPr>
          <p:cNvPr id="116" name="Conector recto de flecha 115">
            <a:extLst>
              <a:ext uri="{FF2B5EF4-FFF2-40B4-BE49-F238E27FC236}">
                <a16:creationId xmlns:a16="http://schemas.microsoft.com/office/drawing/2014/main" id="{7B603A49-10C0-4177-A1E0-F890A4E76795}"/>
              </a:ext>
            </a:extLst>
          </p:cNvPr>
          <p:cNvCxnSpPr>
            <a:stCxn id="103" idx="2"/>
            <a:endCxn id="105" idx="0"/>
          </p:cNvCxnSpPr>
          <p:nvPr/>
        </p:nvCxnSpPr>
        <p:spPr>
          <a:xfrm>
            <a:off x="4068717" y="2086395"/>
            <a:ext cx="2082" cy="333349"/>
          </a:xfrm>
          <a:prstGeom prst="straightConnector1">
            <a:avLst/>
          </a:prstGeom>
          <a:noFill/>
          <a:ln w="6350" cap="flat" cmpd="sng" algn="ctr">
            <a:solidFill>
              <a:schemeClr val="accent5">
                <a:lumMod val="75000"/>
              </a:schemeClr>
            </a:solidFill>
            <a:prstDash val="solid"/>
            <a:miter lim="800000"/>
            <a:tailEnd type="triangle"/>
          </a:ln>
          <a:effectLst/>
        </p:spPr>
      </p:cxnSp>
      <p:cxnSp>
        <p:nvCxnSpPr>
          <p:cNvPr id="118" name="Conector: angular 117">
            <a:extLst>
              <a:ext uri="{FF2B5EF4-FFF2-40B4-BE49-F238E27FC236}">
                <a16:creationId xmlns:a16="http://schemas.microsoft.com/office/drawing/2014/main" id="{A58C916C-A5E7-4D59-8FC7-4401EFB5B969}"/>
              </a:ext>
            </a:extLst>
          </p:cNvPr>
          <p:cNvCxnSpPr>
            <a:stCxn id="105" idx="2"/>
            <a:endCxn id="106" idx="0"/>
          </p:cNvCxnSpPr>
          <p:nvPr/>
        </p:nvCxnSpPr>
        <p:spPr>
          <a:xfrm rot="5400000">
            <a:off x="3473528" y="2500239"/>
            <a:ext cx="397818" cy="796725"/>
          </a:xfrm>
          <a:prstGeom prst="bentConnector3">
            <a:avLst/>
          </a:prstGeom>
          <a:noFill/>
          <a:ln w="6350" cap="flat" cmpd="sng" algn="ctr">
            <a:solidFill>
              <a:schemeClr val="accent5">
                <a:lumMod val="75000"/>
              </a:schemeClr>
            </a:solidFill>
            <a:prstDash val="solid"/>
            <a:miter lim="800000"/>
            <a:tailEnd type="triangle"/>
          </a:ln>
          <a:effectLst/>
        </p:spPr>
      </p:cxnSp>
      <p:cxnSp>
        <p:nvCxnSpPr>
          <p:cNvPr id="119" name="Conector: angular 118">
            <a:extLst>
              <a:ext uri="{FF2B5EF4-FFF2-40B4-BE49-F238E27FC236}">
                <a16:creationId xmlns:a16="http://schemas.microsoft.com/office/drawing/2014/main" id="{25A0F235-54BB-4D0C-858A-C4E10ACBE696}"/>
              </a:ext>
            </a:extLst>
          </p:cNvPr>
          <p:cNvCxnSpPr>
            <a:stCxn id="105" idx="2"/>
            <a:endCxn id="107" idx="0"/>
          </p:cNvCxnSpPr>
          <p:nvPr/>
        </p:nvCxnSpPr>
        <p:spPr>
          <a:xfrm rot="16200000" flipH="1">
            <a:off x="4365159" y="2405332"/>
            <a:ext cx="397818" cy="986538"/>
          </a:xfrm>
          <a:prstGeom prst="bentConnector3">
            <a:avLst/>
          </a:prstGeom>
          <a:noFill/>
          <a:ln w="6350" cap="flat" cmpd="sng" algn="ctr">
            <a:solidFill>
              <a:schemeClr val="accent5">
                <a:lumMod val="75000"/>
              </a:schemeClr>
            </a:solidFill>
            <a:prstDash val="solid"/>
            <a:miter lim="800000"/>
            <a:tailEnd type="triangle"/>
          </a:ln>
          <a:effectLst/>
        </p:spPr>
      </p:cxnSp>
      <p:cxnSp>
        <p:nvCxnSpPr>
          <p:cNvPr id="120" name="Conector: angular 119">
            <a:extLst>
              <a:ext uri="{FF2B5EF4-FFF2-40B4-BE49-F238E27FC236}">
                <a16:creationId xmlns:a16="http://schemas.microsoft.com/office/drawing/2014/main" id="{A12FE4EF-6F28-49C9-8507-950ACEC5B211}"/>
              </a:ext>
            </a:extLst>
          </p:cNvPr>
          <p:cNvCxnSpPr>
            <a:stCxn id="105" idx="2"/>
            <a:endCxn id="108" idx="0"/>
          </p:cNvCxnSpPr>
          <p:nvPr/>
        </p:nvCxnSpPr>
        <p:spPr>
          <a:xfrm rot="16200000" flipH="1">
            <a:off x="5248114" y="1522377"/>
            <a:ext cx="389052" cy="2743682"/>
          </a:xfrm>
          <a:prstGeom prst="bentConnector3">
            <a:avLst/>
          </a:prstGeom>
          <a:noFill/>
          <a:ln w="6350" cap="flat" cmpd="sng" algn="ctr">
            <a:solidFill>
              <a:schemeClr val="accent5">
                <a:lumMod val="75000"/>
              </a:schemeClr>
            </a:solidFill>
            <a:prstDash val="solid"/>
            <a:miter lim="800000"/>
            <a:tailEnd type="triangle"/>
          </a:ln>
          <a:effectLst/>
        </p:spPr>
      </p:cxnSp>
      <p:sp>
        <p:nvSpPr>
          <p:cNvPr id="121" name="Rectángulo 120">
            <a:extLst>
              <a:ext uri="{FF2B5EF4-FFF2-40B4-BE49-F238E27FC236}">
                <a16:creationId xmlns:a16="http://schemas.microsoft.com/office/drawing/2014/main" id="{CB744476-33A4-4862-9278-712A44394403}"/>
              </a:ext>
            </a:extLst>
          </p:cNvPr>
          <p:cNvSpPr/>
          <p:nvPr/>
        </p:nvSpPr>
        <p:spPr>
          <a:xfrm>
            <a:off x="1483242" y="764705"/>
            <a:ext cx="1000526" cy="3051106"/>
          </a:xfrm>
          <a:prstGeom prst="rect">
            <a:avLst/>
          </a:prstGeom>
          <a:solidFill>
            <a:srgbClr val="FF9900"/>
          </a:solidFill>
          <a:ln w="12700" cap="flat" cmpd="sng" algn="ctr">
            <a:solidFill>
              <a:srgbClr val="4472C4">
                <a:shade val="50000"/>
              </a:srgbClr>
            </a:solidFill>
            <a:prstDash val="solid"/>
            <a:miter lim="800000"/>
          </a:ln>
          <a:effectLst/>
        </p:spPr>
        <p:txBody>
          <a:bodyPr vert="vert27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s-ES" sz="1065" b="0" i="0" u="none" strike="noStrike" kern="0" cap="none" spc="0" normalizeH="0" baseline="0" noProof="0" dirty="0">
                <a:ln>
                  <a:noFill/>
                </a:ln>
                <a:solidFill>
                  <a:prstClr val="white"/>
                </a:solidFill>
                <a:effectLst/>
                <a:uLnTx/>
                <a:uFillTx/>
                <a:latin typeface="Calibri" panose="020F0502020204030204"/>
                <a:ea typeface="+mn-ea"/>
                <a:cs typeface="+mn-cs"/>
              </a:rPr>
              <a:t>GLANDULAR FUNCTION </a:t>
            </a:r>
          </a:p>
          <a:p>
            <a:pPr marL="0" marR="0" lvl="0" indent="0" algn="ctr" defTabSz="457200" eaLnBrk="1" fontAlgn="auto" latinLnBrk="0" hangingPunct="1">
              <a:lnSpc>
                <a:spcPct val="100000"/>
              </a:lnSpc>
              <a:spcBef>
                <a:spcPts val="0"/>
              </a:spcBef>
              <a:spcAft>
                <a:spcPts val="0"/>
              </a:spcAft>
              <a:buClrTx/>
              <a:buSzTx/>
              <a:buFontTx/>
              <a:buNone/>
              <a:tabLst/>
              <a:defRPr/>
            </a:pPr>
            <a:r>
              <a:rPr kumimoji="0" lang="es-ES" sz="1065" b="0" i="0" u="none" strike="noStrike" kern="0" cap="none" spc="0" normalizeH="0" baseline="0" noProof="0" dirty="0">
                <a:ln>
                  <a:noFill/>
                </a:ln>
                <a:solidFill>
                  <a:prstClr val="white"/>
                </a:solidFill>
                <a:effectLst/>
                <a:uLnTx/>
                <a:uFillTx/>
                <a:latin typeface="Calibri" panose="020F0502020204030204"/>
                <a:ea typeface="+mn-ea"/>
                <a:cs typeface="+mn-cs"/>
              </a:rPr>
              <a:t>ASSESSMENT</a:t>
            </a:r>
          </a:p>
        </p:txBody>
      </p:sp>
      <p:sp>
        <p:nvSpPr>
          <p:cNvPr id="123" name="Rectángulo 122">
            <a:extLst>
              <a:ext uri="{FF2B5EF4-FFF2-40B4-BE49-F238E27FC236}">
                <a16:creationId xmlns:a16="http://schemas.microsoft.com/office/drawing/2014/main" id="{AB4B03D5-2286-47CC-876E-D77470784BF4}"/>
              </a:ext>
            </a:extLst>
          </p:cNvPr>
          <p:cNvSpPr/>
          <p:nvPr/>
        </p:nvSpPr>
        <p:spPr>
          <a:xfrm>
            <a:off x="2756071" y="4336102"/>
            <a:ext cx="2834143" cy="291772"/>
          </a:xfrm>
          <a:prstGeom prst="rect">
            <a:avLst/>
          </a:prstGeom>
          <a:solidFill>
            <a:srgbClr val="70AD47">
              <a:lumMod val="20000"/>
              <a:lumOff val="80000"/>
            </a:srgbClr>
          </a:solidFill>
          <a:ln w="15875" cap="flat" cmpd="sng" algn="ctr">
            <a:solidFill>
              <a:schemeClr val="tx1"/>
            </a:solidFill>
            <a:prstDash val="solid"/>
          </a:ln>
          <a:effectLst/>
        </p:spPr>
        <p:txBody>
          <a:bodyPr rtlCol="0" anchor="ctr"/>
          <a:lstStyle/>
          <a:p>
            <a:pPr marL="0" marR="0" lvl="0" indent="0" algn="ctr" defTabSz="696773" eaLnBrk="1" fontAlgn="auto" latinLnBrk="0" hangingPunct="1">
              <a:lnSpc>
                <a:spcPct val="100000"/>
              </a:lnSpc>
              <a:spcBef>
                <a:spcPts val="0"/>
              </a:spcBef>
              <a:spcAft>
                <a:spcPts val="0"/>
              </a:spcAft>
              <a:buClrTx/>
              <a:buSzTx/>
              <a:buFontTx/>
              <a:buNone/>
              <a:tabLst/>
              <a:defRPr/>
            </a:pPr>
            <a:endParaRPr kumimoji="0" lang="es-ES" sz="1829" b="0" i="0" u="none" strike="noStrike" kern="0" cap="none" spc="0" normalizeH="0" baseline="0" noProof="0" dirty="0">
              <a:ln>
                <a:noFill/>
              </a:ln>
              <a:solidFill>
                <a:prstClr val="white"/>
              </a:solidFill>
              <a:effectLst/>
              <a:uLnTx/>
              <a:uFillTx/>
              <a:latin typeface="Trebuchet MS"/>
              <a:cs typeface="+mn-cs"/>
            </a:endParaRPr>
          </a:p>
        </p:txBody>
      </p:sp>
      <p:sp>
        <p:nvSpPr>
          <p:cNvPr id="124" name="CuadroTexto 123">
            <a:extLst>
              <a:ext uri="{FF2B5EF4-FFF2-40B4-BE49-F238E27FC236}">
                <a16:creationId xmlns:a16="http://schemas.microsoft.com/office/drawing/2014/main" id="{5ADD3204-BD3D-4F51-B6CE-247172A1CCE0}"/>
              </a:ext>
            </a:extLst>
          </p:cNvPr>
          <p:cNvSpPr txBox="1"/>
          <p:nvPr/>
        </p:nvSpPr>
        <p:spPr>
          <a:xfrm>
            <a:off x="3013130" y="4333173"/>
            <a:ext cx="2288447" cy="279948"/>
          </a:xfrm>
          <a:prstGeom prst="rect">
            <a:avLst/>
          </a:prstGeom>
          <a:noFill/>
        </p:spPr>
        <p:txBody>
          <a:bodyPr wrap="none" rtlCol="0">
            <a:spAutoFit/>
          </a:bodyPr>
          <a:lstStyle/>
          <a:p>
            <a:pPr defTabSz="457200" fontAlgn="auto">
              <a:spcBef>
                <a:spcPts val="0"/>
              </a:spcBef>
              <a:spcAft>
                <a:spcPts val="0"/>
              </a:spcAft>
            </a:pPr>
            <a:r>
              <a:rPr lang="es-ES" sz="1219" dirty="0">
                <a:solidFill>
                  <a:prstClr val="black"/>
                </a:solidFill>
                <a:latin typeface="Calibri" panose="020F0502020204030204"/>
                <a:cs typeface="+mn-cs"/>
              </a:rPr>
              <a:t>Non-</a:t>
            </a:r>
            <a:r>
              <a:rPr lang="es-ES" sz="1219" dirty="0" err="1">
                <a:solidFill>
                  <a:prstClr val="black"/>
                </a:solidFill>
                <a:latin typeface="Calibri" panose="020F0502020204030204"/>
                <a:cs typeface="+mn-cs"/>
              </a:rPr>
              <a:t>pharmacological</a:t>
            </a:r>
            <a:r>
              <a:rPr lang="es-ES" sz="1219" dirty="0">
                <a:solidFill>
                  <a:prstClr val="black"/>
                </a:solidFill>
                <a:latin typeface="Calibri" panose="020F0502020204030204"/>
                <a:cs typeface="+mn-cs"/>
              </a:rPr>
              <a:t> </a:t>
            </a:r>
            <a:r>
              <a:rPr lang="es-ES" sz="1219" dirty="0" err="1">
                <a:solidFill>
                  <a:prstClr val="black"/>
                </a:solidFill>
                <a:latin typeface="Calibri" panose="020F0502020204030204"/>
                <a:cs typeface="+mn-cs"/>
              </a:rPr>
              <a:t>stimulation</a:t>
            </a:r>
            <a:endParaRPr lang="es-ES" sz="1219" dirty="0">
              <a:solidFill>
                <a:prstClr val="black"/>
              </a:solidFill>
              <a:latin typeface="Calibri" panose="020F0502020204030204"/>
              <a:cs typeface="+mn-cs"/>
            </a:endParaRPr>
          </a:p>
        </p:txBody>
      </p:sp>
      <p:sp>
        <p:nvSpPr>
          <p:cNvPr id="125" name="Rectángulo 124">
            <a:extLst>
              <a:ext uri="{FF2B5EF4-FFF2-40B4-BE49-F238E27FC236}">
                <a16:creationId xmlns:a16="http://schemas.microsoft.com/office/drawing/2014/main" id="{F30B0113-8E49-417E-80DB-A11390DA1A32}"/>
              </a:ext>
            </a:extLst>
          </p:cNvPr>
          <p:cNvSpPr/>
          <p:nvPr/>
        </p:nvSpPr>
        <p:spPr>
          <a:xfrm>
            <a:off x="6191393" y="4331417"/>
            <a:ext cx="1202358" cy="276658"/>
          </a:xfrm>
          <a:prstGeom prst="rect">
            <a:avLst/>
          </a:prstGeom>
          <a:solidFill>
            <a:srgbClr val="A7EA52">
              <a:lumMod val="40000"/>
              <a:lumOff val="60000"/>
            </a:srgbClr>
          </a:solidFill>
          <a:ln w="15875" cap="flat" cmpd="sng" algn="ctr">
            <a:noFill/>
            <a:prstDash val="solid"/>
          </a:ln>
          <a:effectLst/>
        </p:spPr>
        <p:txBody>
          <a:bodyPr rtlCol="0" anchor="ctr"/>
          <a:lstStyle/>
          <a:p>
            <a:pPr algn="ctr" defTabSz="696773">
              <a:defRPr/>
            </a:pPr>
            <a:endParaRPr lang="es-ES" sz="1829" kern="0" dirty="0">
              <a:solidFill>
                <a:prstClr val="white"/>
              </a:solidFill>
              <a:latin typeface="Trebuchet MS"/>
              <a:cs typeface="+mn-cs"/>
            </a:endParaRPr>
          </a:p>
        </p:txBody>
      </p:sp>
      <p:sp>
        <p:nvSpPr>
          <p:cNvPr id="126" name="CuadroTexto 125">
            <a:extLst>
              <a:ext uri="{FF2B5EF4-FFF2-40B4-BE49-F238E27FC236}">
                <a16:creationId xmlns:a16="http://schemas.microsoft.com/office/drawing/2014/main" id="{3E16E192-8954-422C-BEA1-B4042593581A}"/>
              </a:ext>
            </a:extLst>
          </p:cNvPr>
          <p:cNvSpPr txBox="1"/>
          <p:nvPr/>
        </p:nvSpPr>
        <p:spPr>
          <a:xfrm>
            <a:off x="6191393" y="4340751"/>
            <a:ext cx="1380506" cy="279948"/>
          </a:xfrm>
          <a:prstGeom prst="rect">
            <a:avLst/>
          </a:prstGeom>
          <a:solidFill>
            <a:srgbClr val="70AD47">
              <a:lumMod val="60000"/>
              <a:lumOff val="40000"/>
            </a:srgbClr>
          </a:solidFill>
          <a:ln>
            <a:solidFill>
              <a:schemeClr val="tx1"/>
            </a:solidFill>
          </a:ln>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s-ES" sz="1219" i="0" u="none" strike="noStrike" kern="0" cap="none" spc="0" normalizeH="0" baseline="0" noProof="0" dirty="0">
                <a:ln>
                  <a:noFill/>
                </a:ln>
                <a:solidFill>
                  <a:prstClr val="black"/>
                </a:solidFill>
                <a:effectLst/>
                <a:uLnTx/>
                <a:uFillTx/>
                <a:latin typeface="Calibri" panose="020F0502020204030204"/>
                <a:cs typeface="+mn-cs"/>
              </a:rPr>
              <a:t>Saliva </a:t>
            </a:r>
            <a:r>
              <a:rPr kumimoji="0" lang="es-ES" sz="1219" i="0" u="none" strike="noStrike" kern="0" cap="none" spc="0" normalizeH="0" baseline="0" noProof="0" dirty="0" err="1">
                <a:ln>
                  <a:noFill/>
                </a:ln>
                <a:solidFill>
                  <a:prstClr val="black"/>
                </a:solidFill>
                <a:effectLst/>
                <a:uLnTx/>
                <a:uFillTx/>
                <a:latin typeface="Calibri" panose="020F0502020204030204"/>
                <a:cs typeface="+mn-cs"/>
              </a:rPr>
              <a:t>substitution</a:t>
            </a:r>
            <a:endParaRPr kumimoji="0" lang="es-ES" sz="1219" i="0" u="none" strike="noStrike" kern="0" cap="none" spc="0" normalizeH="0" baseline="0" noProof="0" dirty="0">
              <a:ln>
                <a:noFill/>
              </a:ln>
              <a:solidFill>
                <a:prstClr val="black"/>
              </a:solidFill>
              <a:effectLst/>
              <a:uLnTx/>
              <a:uFillTx/>
              <a:latin typeface="Calibri" panose="020F0502020204030204"/>
              <a:cs typeface="+mn-cs"/>
            </a:endParaRPr>
          </a:p>
        </p:txBody>
      </p:sp>
      <p:sp>
        <p:nvSpPr>
          <p:cNvPr id="127" name="CuadroTexto 126">
            <a:extLst>
              <a:ext uri="{FF2B5EF4-FFF2-40B4-BE49-F238E27FC236}">
                <a16:creationId xmlns:a16="http://schemas.microsoft.com/office/drawing/2014/main" id="{0615E3AF-F7AB-43BD-8974-62790FACE459}"/>
              </a:ext>
            </a:extLst>
          </p:cNvPr>
          <p:cNvSpPr txBox="1"/>
          <p:nvPr/>
        </p:nvSpPr>
        <p:spPr>
          <a:xfrm>
            <a:off x="3261897" y="5129461"/>
            <a:ext cx="859253" cy="338554"/>
          </a:xfrm>
          <a:prstGeom prst="rect">
            <a:avLst/>
          </a:prstGeom>
          <a:noFill/>
        </p:spPr>
        <p:txBody>
          <a:bodyPr wrap="square" rtlCol="0">
            <a:spAutoFit/>
          </a:bodyPr>
          <a:lstStyle/>
          <a:p>
            <a:pPr defTabSz="457200" fontAlgn="auto">
              <a:spcBef>
                <a:spcPts val="0"/>
              </a:spcBef>
              <a:spcAft>
                <a:spcPts val="0"/>
              </a:spcAft>
            </a:pPr>
            <a:r>
              <a:rPr lang="es-ES" sz="800" i="1" dirty="0">
                <a:solidFill>
                  <a:prstClr val="black"/>
                </a:solidFill>
                <a:latin typeface="Calibri" panose="020F0502020204030204"/>
                <a:cs typeface="+mn-cs"/>
              </a:rPr>
              <a:t>No response/</a:t>
            </a:r>
          </a:p>
          <a:p>
            <a:pPr defTabSz="457200" fontAlgn="auto">
              <a:spcBef>
                <a:spcPts val="0"/>
              </a:spcBef>
              <a:spcAft>
                <a:spcPts val="0"/>
              </a:spcAft>
            </a:pPr>
            <a:r>
              <a:rPr lang="es-ES" sz="800" i="1" dirty="0" err="1">
                <a:solidFill>
                  <a:prstClr val="black"/>
                </a:solidFill>
                <a:latin typeface="Calibri" panose="020F0502020204030204"/>
                <a:cs typeface="+mn-cs"/>
              </a:rPr>
              <a:t>intolerance</a:t>
            </a:r>
            <a:endParaRPr lang="es-ES" sz="800" i="1" dirty="0">
              <a:solidFill>
                <a:prstClr val="black"/>
              </a:solidFill>
              <a:latin typeface="Calibri" panose="020F0502020204030204"/>
              <a:cs typeface="+mn-cs"/>
            </a:endParaRPr>
          </a:p>
        </p:txBody>
      </p:sp>
      <p:sp>
        <p:nvSpPr>
          <p:cNvPr id="128" name="Rectángulo 127">
            <a:extLst>
              <a:ext uri="{FF2B5EF4-FFF2-40B4-BE49-F238E27FC236}">
                <a16:creationId xmlns:a16="http://schemas.microsoft.com/office/drawing/2014/main" id="{76ADA541-94FF-45F4-8293-DAB9C18072FA}"/>
              </a:ext>
            </a:extLst>
          </p:cNvPr>
          <p:cNvSpPr/>
          <p:nvPr/>
        </p:nvSpPr>
        <p:spPr>
          <a:xfrm>
            <a:off x="4452846" y="5991833"/>
            <a:ext cx="1180434" cy="565966"/>
          </a:xfrm>
          <a:prstGeom prst="rect">
            <a:avLst/>
          </a:prstGeom>
          <a:solidFill>
            <a:srgbClr val="A7EA52">
              <a:lumMod val="75000"/>
            </a:srgbClr>
          </a:solidFill>
          <a:ln w="15875" cap="flat" cmpd="sng" algn="ctr">
            <a:solidFill>
              <a:schemeClr val="tx1"/>
            </a:solidFill>
            <a:prstDash val="solid"/>
          </a:ln>
          <a:effectLst/>
        </p:spPr>
        <p:txBody>
          <a:bodyPr rtlCol="0" anchor="ctr"/>
          <a:lstStyle/>
          <a:p>
            <a:pPr algn="ctr" defTabSz="696773">
              <a:defRPr/>
            </a:pPr>
            <a:endParaRPr lang="es-ES" sz="1829" kern="0">
              <a:solidFill>
                <a:prstClr val="white"/>
              </a:solidFill>
              <a:latin typeface="Trebuchet MS"/>
              <a:cs typeface="+mn-cs"/>
            </a:endParaRPr>
          </a:p>
        </p:txBody>
      </p:sp>
      <p:sp>
        <p:nvSpPr>
          <p:cNvPr id="129" name="CuadroTexto 128">
            <a:extLst>
              <a:ext uri="{FF2B5EF4-FFF2-40B4-BE49-F238E27FC236}">
                <a16:creationId xmlns:a16="http://schemas.microsoft.com/office/drawing/2014/main" id="{61A425B0-0B69-4CD4-A1B2-F462587D906E}"/>
              </a:ext>
            </a:extLst>
          </p:cNvPr>
          <p:cNvSpPr txBox="1"/>
          <p:nvPr/>
        </p:nvSpPr>
        <p:spPr>
          <a:xfrm>
            <a:off x="3767811" y="6079086"/>
            <a:ext cx="705642" cy="420756"/>
          </a:xfrm>
          <a:prstGeom prst="rect">
            <a:avLst/>
          </a:prstGeom>
          <a:noFill/>
        </p:spPr>
        <p:txBody>
          <a:bodyPr wrap="none" rtlCol="0">
            <a:spAutoFit/>
          </a:bodyPr>
          <a:lstStyle/>
          <a:p>
            <a:pPr algn="ctr" defTabSz="457200" fontAlgn="auto">
              <a:spcBef>
                <a:spcPts val="0"/>
              </a:spcBef>
              <a:spcAft>
                <a:spcPts val="0"/>
              </a:spcAft>
            </a:pPr>
            <a:r>
              <a:rPr lang="es-ES" sz="1067" i="1" dirty="0" err="1">
                <a:solidFill>
                  <a:prstClr val="black"/>
                </a:solidFill>
                <a:latin typeface="Calibri" panose="020F0502020204030204" pitchFamily="34" charset="0"/>
                <a:cs typeface="Calibri" panose="020F0502020204030204" pitchFamily="34" charset="0"/>
              </a:rPr>
              <a:t>Rescue</a:t>
            </a:r>
            <a:endParaRPr lang="es-ES" sz="1067" i="1" dirty="0">
              <a:solidFill>
                <a:prstClr val="black"/>
              </a:solidFill>
              <a:latin typeface="Calibri" panose="020F0502020204030204" pitchFamily="34" charset="0"/>
              <a:cs typeface="Calibri" panose="020F0502020204030204" pitchFamily="34" charset="0"/>
            </a:endParaRPr>
          </a:p>
          <a:p>
            <a:pPr algn="ctr" defTabSz="457200" fontAlgn="auto">
              <a:spcBef>
                <a:spcPts val="0"/>
              </a:spcBef>
              <a:spcAft>
                <a:spcPts val="0"/>
              </a:spcAft>
            </a:pPr>
            <a:r>
              <a:rPr lang="es-ES" sz="1067" i="1" dirty="0" err="1">
                <a:solidFill>
                  <a:prstClr val="black"/>
                </a:solidFill>
                <a:latin typeface="Calibri" panose="020F0502020204030204" pitchFamily="34" charset="0"/>
                <a:cs typeface="Calibri" panose="020F0502020204030204" pitchFamily="34" charset="0"/>
              </a:rPr>
              <a:t>therapies</a:t>
            </a:r>
            <a:endParaRPr lang="es-ES" sz="1067" i="1" dirty="0">
              <a:solidFill>
                <a:prstClr val="black"/>
              </a:solidFill>
              <a:latin typeface="Calibri" panose="020F0502020204030204" pitchFamily="34" charset="0"/>
              <a:cs typeface="Calibri" panose="020F0502020204030204" pitchFamily="34" charset="0"/>
            </a:endParaRPr>
          </a:p>
        </p:txBody>
      </p:sp>
      <p:sp>
        <p:nvSpPr>
          <p:cNvPr id="130" name="CuadroTexto 129">
            <a:extLst>
              <a:ext uri="{FF2B5EF4-FFF2-40B4-BE49-F238E27FC236}">
                <a16:creationId xmlns:a16="http://schemas.microsoft.com/office/drawing/2014/main" id="{56193FE6-8AB5-40C3-B053-4DF05488E376}"/>
              </a:ext>
            </a:extLst>
          </p:cNvPr>
          <p:cNvSpPr txBox="1"/>
          <p:nvPr/>
        </p:nvSpPr>
        <p:spPr>
          <a:xfrm>
            <a:off x="4479293" y="5994908"/>
            <a:ext cx="1204176" cy="584968"/>
          </a:xfrm>
          <a:prstGeom prst="rect">
            <a:avLst/>
          </a:prstGeom>
          <a:noFill/>
        </p:spPr>
        <p:txBody>
          <a:bodyPr wrap="none" rtlCol="0">
            <a:spAutoFit/>
          </a:bodyPr>
          <a:lstStyle/>
          <a:p>
            <a:pPr defTabSz="457200" fontAlgn="auto">
              <a:spcBef>
                <a:spcPts val="0"/>
              </a:spcBef>
              <a:spcAft>
                <a:spcPts val="0"/>
              </a:spcAft>
            </a:pPr>
            <a:r>
              <a:rPr lang="es-ES" sz="1067" i="1" dirty="0" err="1">
                <a:solidFill>
                  <a:prstClr val="black"/>
                </a:solidFill>
                <a:latin typeface="Calibri" panose="020F0502020204030204"/>
                <a:cs typeface="+mn-cs"/>
              </a:rPr>
              <a:t>Mucolytic</a:t>
            </a:r>
            <a:r>
              <a:rPr lang="es-ES" sz="1067" i="1" dirty="0">
                <a:solidFill>
                  <a:prstClr val="black"/>
                </a:solidFill>
                <a:latin typeface="Calibri" panose="020F0502020204030204"/>
                <a:cs typeface="+mn-cs"/>
              </a:rPr>
              <a:t> (NAC)</a:t>
            </a:r>
          </a:p>
          <a:p>
            <a:pPr defTabSz="457200" fontAlgn="auto">
              <a:spcBef>
                <a:spcPts val="0"/>
              </a:spcBef>
              <a:spcAft>
                <a:spcPts val="0"/>
              </a:spcAft>
            </a:pPr>
            <a:r>
              <a:rPr lang="es-ES" sz="1067" i="1" dirty="0" err="1">
                <a:solidFill>
                  <a:prstClr val="black"/>
                </a:solidFill>
                <a:latin typeface="Calibri" panose="020F0502020204030204"/>
                <a:cs typeface="+mn-cs"/>
              </a:rPr>
              <a:t>Choleretic</a:t>
            </a:r>
            <a:endParaRPr lang="es-ES" sz="1067" i="1" dirty="0">
              <a:solidFill>
                <a:prstClr val="black"/>
              </a:solidFill>
              <a:latin typeface="Calibri" panose="020F0502020204030204"/>
              <a:cs typeface="+mn-cs"/>
            </a:endParaRPr>
          </a:p>
          <a:p>
            <a:pPr defTabSz="457200" fontAlgn="auto">
              <a:spcBef>
                <a:spcPts val="0"/>
              </a:spcBef>
              <a:spcAft>
                <a:spcPts val="0"/>
              </a:spcAft>
            </a:pPr>
            <a:r>
              <a:rPr lang="es-ES" sz="1067" i="1" dirty="0" err="1">
                <a:solidFill>
                  <a:prstClr val="black"/>
                </a:solidFill>
                <a:latin typeface="Calibri" panose="020F0502020204030204"/>
                <a:cs typeface="+mn-cs"/>
              </a:rPr>
              <a:t>Electrostimulation</a:t>
            </a:r>
            <a:endParaRPr lang="es-ES" sz="1067" i="1" dirty="0">
              <a:solidFill>
                <a:prstClr val="black"/>
              </a:solidFill>
              <a:latin typeface="Calibri" panose="020F0502020204030204"/>
              <a:cs typeface="+mn-cs"/>
            </a:endParaRPr>
          </a:p>
        </p:txBody>
      </p:sp>
      <p:cxnSp>
        <p:nvCxnSpPr>
          <p:cNvPr id="131" name="Conector recto de flecha 130">
            <a:extLst>
              <a:ext uri="{FF2B5EF4-FFF2-40B4-BE49-F238E27FC236}">
                <a16:creationId xmlns:a16="http://schemas.microsoft.com/office/drawing/2014/main" id="{9D56C16F-0148-4906-88C4-A17C537C2A86}"/>
              </a:ext>
            </a:extLst>
          </p:cNvPr>
          <p:cNvCxnSpPr>
            <a:cxnSpLocks/>
            <a:stCxn id="138" idx="2"/>
            <a:endCxn id="128" idx="0"/>
          </p:cNvCxnSpPr>
          <p:nvPr/>
        </p:nvCxnSpPr>
        <p:spPr>
          <a:xfrm>
            <a:off x="5039199" y="5415207"/>
            <a:ext cx="3864" cy="576626"/>
          </a:xfrm>
          <a:prstGeom prst="straightConnector1">
            <a:avLst/>
          </a:prstGeom>
          <a:noFill/>
          <a:ln w="6350" cap="flat" cmpd="sng" algn="ctr">
            <a:solidFill>
              <a:srgbClr val="4E8F00"/>
            </a:solidFill>
            <a:prstDash val="solid"/>
            <a:miter lim="800000"/>
            <a:tailEnd type="triangle"/>
          </a:ln>
          <a:effectLst/>
        </p:spPr>
      </p:cxnSp>
      <p:cxnSp>
        <p:nvCxnSpPr>
          <p:cNvPr id="132" name="Conector: angular 131">
            <a:extLst>
              <a:ext uri="{FF2B5EF4-FFF2-40B4-BE49-F238E27FC236}">
                <a16:creationId xmlns:a16="http://schemas.microsoft.com/office/drawing/2014/main" id="{D0464A57-48F4-486B-89F8-4E1C90DFD16C}"/>
              </a:ext>
            </a:extLst>
          </p:cNvPr>
          <p:cNvCxnSpPr>
            <a:cxnSpLocks/>
            <a:stCxn id="140" idx="3"/>
            <a:endCxn id="125" idx="2"/>
          </p:cNvCxnSpPr>
          <p:nvPr/>
        </p:nvCxnSpPr>
        <p:spPr>
          <a:xfrm flipV="1">
            <a:off x="5207180" y="4608075"/>
            <a:ext cx="1585392" cy="1063662"/>
          </a:xfrm>
          <a:prstGeom prst="bentConnector2">
            <a:avLst/>
          </a:prstGeom>
          <a:noFill/>
          <a:ln w="6350" cap="flat" cmpd="sng" algn="ctr">
            <a:solidFill>
              <a:srgbClr val="4E8F00"/>
            </a:solidFill>
            <a:prstDash val="dash"/>
            <a:miter lim="800000"/>
            <a:tailEnd type="triangle"/>
          </a:ln>
          <a:effectLst/>
        </p:spPr>
      </p:cxnSp>
      <p:sp>
        <p:nvSpPr>
          <p:cNvPr id="133" name="Rectángulo 132">
            <a:extLst>
              <a:ext uri="{FF2B5EF4-FFF2-40B4-BE49-F238E27FC236}">
                <a16:creationId xmlns:a16="http://schemas.microsoft.com/office/drawing/2014/main" id="{C7E76D81-5FE5-4CDF-B206-F94189E0E385}"/>
              </a:ext>
            </a:extLst>
          </p:cNvPr>
          <p:cNvSpPr/>
          <p:nvPr/>
        </p:nvSpPr>
        <p:spPr>
          <a:xfrm>
            <a:off x="1473961" y="4202422"/>
            <a:ext cx="1000526" cy="2455789"/>
          </a:xfrm>
          <a:prstGeom prst="rect">
            <a:avLst/>
          </a:prstGeom>
          <a:solidFill>
            <a:srgbClr val="00B050"/>
          </a:solidFill>
          <a:ln w="12700" cap="flat" cmpd="sng" algn="ctr">
            <a:solidFill>
              <a:srgbClr val="70AD47">
                <a:lumMod val="50000"/>
              </a:srgbClr>
            </a:solidFill>
            <a:prstDash val="solid"/>
            <a:miter lim="800000"/>
          </a:ln>
          <a:effectLst/>
        </p:spPr>
        <p:txBody>
          <a:bodyPr vert="vert27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s-ES" sz="1065" b="0" i="0" u="none" strike="noStrike" kern="0" cap="none" spc="0" normalizeH="0" baseline="0" noProof="0" dirty="0">
                <a:ln>
                  <a:noFill/>
                </a:ln>
                <a:solidFill>
                  <a:prstClr val="white"/>
                </a:solidFill>
                <a:effectLst/>
                <a:uLnTx/>
                <a:uFillTx/>
                <a:latin typeface="Calibri" panose="020F0502020204030204"/>
                <a:ea typeface="+mn-ea"/>
                <a:cs typeface="+mn-cs"/>
              </a:rPr>
              <a:t>THERAPEUTIC </a:t>
            </a:r>
          </a:p>
          <a:p>
            <a:pPr marL="0" marR="0" lvl="0" indent="0" algn="ctr" defTabSz="457200" eaLnBrk="1" fontAlgn="auto" latinLnBrk="0" hangingPunct="1">
              <a:lnSpc>
                <a:spcPct val="100000"/>
              </a:lnSpc>
              <a:spcBef>
                <a:spcPts val="0"/>
              </a:spcBef>
              <a:spcAft>
                <a:spcPts val="0"/>
              </a:spcAft>
              <a:buClrTx/>
              <a:buSzTx/>
              <a:buFontTx/>
              <a:buNone/>
              <a:tabLst/>
              <a:defRPr/>
            </a:pPr>
            <a:r>
              <a:rPr kumimoji="0" lang="es-ES" sz="1065" b="0" i="0" u="none" strike="noStrike" kern="0" cap="none" spc="0" normalizeH="0" baseline="0" noProof="0" dirty="0">
                <a:ln>
                  <a:noFill/>
                </a:ln>
                <a:solidFill>
                  <a:prstClr val="white"/>
                </a:solidFill>
                <a:effectLst/>
                <a:uLnTx/>
                <a:uFillTx/>
                <a:latin typeface="Calibri" panose="020F0502020204030204"/>
                <a:ea typeface="+mn-ea"/>
                <a:cs typeface="+mn-cs"/>
              </a:rPr>
              <a:t>APPROACH</a:t>
            </a:r>
          </a:p>
        </p:txBody>
      </p:sp>
      <p:sp>
        <p:nvSpPr>
          <p:cNvPr id="135" name="CuadroTexto 134">
            <a:extLst>
              <a:ext uri="{FF2B5EF4-FFF2-40B4-BE49-F238E27FC236}">
                <a16:creationId xmlns:a16="http://schemas.microsoft.com/office/drawing/2014/main" id="{DF369447-AE9D-45D9-8F36-54751296481A}"/>
              </a:ext>
            </a:extLst>
          </p:cNvPr>
          <p:cNvSpPr txBox="1"/>
          <p:nvPr/>
        </p:nvSpPr>
        <p:spPr>
          <a:xfrm>
            <a:off x="4950196" y="4508107"/>
            <a:ext cx="300082" cy="369332"/>
          </a:xfrm>
          <a:prstGeom prst="rect">
            <a:avLst/>
          </a:prstGeom>
          <a:noFill/>
        </p:spPr>
        <p:txBody>
          <a:bodyPr wrap="none" rtlCol="0">
            <a:spAutoFit/>
          </a:bodyPr>
          <a:lstStyle/>
          <a:p>
            <a:pPr defTabSz="457200" fontAlgn="auto">
              <a:spcBef>
                <a:spcPts val="0"/>
              </a:spcBef>
              <a:spcAft>
                <a:spcPts val="0"/>
              </a:spcAft>
            </a:pPr>
            <a:r>
              <a:rPr lang="es-ES" sz="1800" dirty="0">
                <a:solidFill>
                  <a:prstClr val="black"/>
                </a:solidFill>
                <a:latin typeface="Calibri" panose="020F0502020204030204"/>
                <a:cs typeface="+mn-cs"/>
              </a:rPr>
              <a:t>+</a:t>
            </a:r>
          </a:p>
        </p:txBody>
      </p:sp>
      <p:cxnSp>
        <p:nvCxnSpPr>
          <p:cNvPr id="136" name="Conector: angular 135">
            <a:extLst>
              <a:ext uri="{FF2B5EF4-FFF2-40B4-BE49-F238E27FC236}">
                <a16:creationId xmlns:a16="http://schemas.microsoft.com/office/drawing/2014/main" id="{13EDD23C-5773-4AAD-A7CD-ECBDF3FB28E6}"/>
              </a:ext>
            </a:extLst>
          </p:cNvPr>
          <p:cNvCxnSpPr>
            <a:endCxn id="138" idx="1"/>
          </p:cNvCxnSpPr>
          <p:nvPr/>
        </p:nvCxnSpPr>
        <p:spPr>
          <a:xfrm>
            <a:off x="3182402" y="4620699"/>
            <a:ext cx="1165525" cy="497354"/>
          </a:xfrm>
          <a:prstGeom prst="bentConnector3">
            <a:avLst>
              <a:gd name="adj1" fmla="val 141"/>
            </a:avLst>
          </a:prstGeom>
          <a:noFill/>
          <a:ln w="6350" cap="flat" cmpd="sng" algn="ctr">
            <a:solidFill>
              <a:srgbClr val="4E8F00"/>
            </a:solidFill>
            <a:prstDash val="dash"/>
            <a:miter lim="800000"/>
            <a:tailEnd type="triangle"/>
          </a:ln>
          <a:effectLst/>
        </p:spPr>
      </p:cxnSp>
      <p:cxnSp>
        <p:nvCxnSpPr>
          <p:cNvPr id="137" name="Conector: angular 136">
            <a:extLst>
              <a:ext uri="{FF2B5EF4-FFF2-40B4-BE49-F238E27FC236}">
                <a16:creationId xmlns:a16="http://schemas.microsoft.com/office/drawing/2014/main" id="{B2D5CBBB-B8FD-422D-85C1-50D42516F00A}"/>
              </a:ext>
            </a:extLst>
          </p:cNvPr>
          <p:cNvCxnSpPr>
            <a:cxnSpLocks/>
            <a:stCxn id="123" idx="3"/>
            <a:endCxn id="126" idx="1"/>
          </p:cNvCxnSpPr>
          <p:nvPr/>
        </p:nvCxnSpPr>
        <p:spPr>
          <a:xfrm flipV="1">
            <a:off x="5590214" y="4480725"/>
            <a:ext cx="601179" cy="1263"/>
          </a:xfrm>
          <a:prstGeom prst="bentConnector3">
            <a:avLst>
              <a:gd name="adj1" fmla="val 50000"/>
            </a:avLst>
          </a:prstGeom>
          <a:noFill/>
          <a:ln w="6350" cap="flat" cmpd="sng" algn="ctr">
            <a:solidFill>
              <a:srgbClr val="4E8F00"/>
            </a:solidFill>
            <a:prstDash val="dash"/>
            <a:miter lim="800000"/>
            <a:tailEnd type="triangle"/>
          </a:ln>
          <a:effectLst/>
        </p:spPr>
      </p:cxnSp>
      <p:sp>
        <p:nvSpPr>
          <p:cNvPr id="138" name="Rectángulo 137">
            <a:extLst>
              <a:ext uri="{FF2B5EF4-FFF2-40B4-BE49-F238E27FC236}">
                <a16:creationId xmlns:a16="http://schemas.microsoft.com/office/drawing/2014/main" id="{1C5C3BCE-303B-4FFA-B31B-EDBE2106E5BA}"/>
              </a:ext>
            </a:extLst>
          </p:cNvPr>
          <p:cNvSpPr/>
          <p:nvPr/>
        </p:nvSpPr>
        <p:spPr>
          <a:xfrm>
            <a:off x="4347927" y="4820898"/>
            <a:ext cx="1382543" cy="594309"/>
          </a:xfrm>
          <a:prstGeom prst="rect">
            <a:avLst/>
          </a:prstGeom>
          <a:solidFill>
            <a:srgbClr val="A7EA52">
              <a:lumMod val="60000"/>
              <a:lumOff val="40000"/>
            </a:srgbClr>
          </a:solidFill>
          <a:ln w="15875" cap="flat" cmpd="sng" algn="ctr">
            <a:solidFill>
              <a:schemeClr val="tx1"/>
            </a:solidFill>
            <a:prstDash val="solid"/>
          </a:ln>
          <a:effectLst/>
        </p:spPr>
        <p:txBody>
          <a:bodyPr rtlCol="0" anchor="ctr"/>
          <a:lstStyle/>
          <a:p>
            <a:pPr algn="ctr" defTabSz="696773">
              <a:defRPr/>
            </a:pPr>
            <a:endParaRPr lang="es-ES" sz="1829" kern="0">
              <a:solidFill>
                <a:prstClr val="white"/>
              </a:solidFill>
              <a:latin typeface="Trebuchet MS"/>
              <a:cs typeface="+mn-cs"/>
            </a:endParaRPr>
          </a:p>
        </p:txBody>
      </p:sp>
      <p:sp>
        <p:nvSpPr>
          <p:cNvPr id="139" name="CuadroTexto 138">
            <a:extLst>
              <a:ext uri="{FF2B5EF4-FFF2-40B4-BE49-F238E27FC236}">
                <a16:creationId xmlns:a16="http://schemas.microsoft.com/office/drawing/2014/main" id="{CEC0C1FD-2FA6-43E3-B265-FB976634EB8A}"/>
              </a:ext>
            </a:extLst>
          </p:cNvPr>
          <p:cNvSpPr txBox="1"/>
          <p:nvPr/>
        </p:nvSpPr>
        <p:spPr>
          <a:xfrm>
            <a:off x="4432955" y="4877439"/>
            <a:ext cx="1259320" cy="467564"/>
          </a:xfrm>
          <a:prstGeom prst="rect">
            <a:avLst/>
          </a:prstGeom>
          <a:noFill/>
        </p:spPr>
        <p:txBody>
          <a:bodyPr wrap="none" rtlCol="0">
            <a:spAutoFit/>
          </a:bodyPr>
          <a:lstStyle/>
          <a:p>
            <a:pPr algn="ctr" defTabSz="457200" fontAlgn="auto">
              <a:spcBef>
                <a:spcPts val="0"/>
              </a:spcBef>
              <a:spcAft>
                <a:spcPts val="0"/>
              </a:spcAft>
            </a:pPr>
            <a:r>
              <a:rPr lang="es-ES" sz="1219" dirty="0" err="1">
                <a:solidFill>
                  <a:prstClr val="black"/>
                </a:solidFill>
                <a:latin typeface="Calibri" panose="020F0502020204030204"/>
                <a:cs typeface="+mn-cs"/>
              </a:rPr>
              <a:t>Pharmacological</a:t>
            </a:r>
            <a:r>
              <a:rPr lang="es-ES" sz="1219" dirty="0">
                <a:solidFill>
                  <a:prstClr val="black"/>
                </a:solidFill>
                <a:latin typeface="Calibri" panose="020F0502020204030204"/>
                <a:cs typeface="+mn-cs"/>
              </a:rPr>
              <a:t> </a:t>
            </a:r>
          </a:p>
          <a:p>
            <a:pPr algn="ctr" defTabSz="457200" fontAlgn="auto">
              <a:spcBef>
                <a:spcPts val="0"/>
              </a:spcBef>
              <a:spcAft>
                <a:spcPts val="0"/>
              </a:spcAft>
            </a:pPr>
            <a:r>
              <a:rPr lang="es-ES" sz="1219" dirty="0" err="1">
                <a:solidFill>
                  <a:prstClr val="black"/>
                </a:solidFill>
                <a:latin typeface="Calibri" panose="020F0502020204030204"/>
                <a:cs typeface="+mn-cs"/>
              </a:rPr>
              <a:t>stimulation</a:t>
            </a:r>
            <a:endParaRPr lang="es-ES" sz="1219" dirty="0">
              <a:solidFill>
                <a:prstClr val="black"/>
              </a:solidFill>
              <a:latin typeface="Calibri" panose="020F0502020204030204"/>
              <a:cs typeface="+mn-cs"/>
            </a:endParaRPr>
          </a:p>
        </p:txBody>
      </p:sp>
      <p:sp>
        <p:nvSpPr>
          <p:cNvPr id="140" name="CuadroTexto 139">
            <a:extLst>
              <a:ext uri="{FF2B5EF4-FFF2-40B4-BE49-F238E27FC236}">
                <a16:creationId xmlns:a16="http://schemas.microsoft.com/office/drawing/2014/main" id="{594747FF-1ADA-4A20-8924-97DE33D9C8B3}"/>
              </a:ext>
            </a:extLst>
          </p:cNvPr>
          <p:cNvSpPr txBox="1"/>
          <p:nvPr/>
        </p:nvSpPr>
        <p:spPr>
          <a:xfrm>
            <a:off x="4347927" y="5502460"/>
            <a:ext cx="859253" cy="338554"/>
          </a:xfrm>
          <a:prstGeom prst="rect">
            <a:avLst/>
          </a:prstGeom>
          <a:noFill/>
        </p:spPr>
        <p:txBody>
          <a:bodyPr wrap="square" rtlCol="0">
            <a:spAutoFit/>
          </a:bodyPr>
          <a:lstStyle/>
          <a:p>
            <a:pPr defTabSz="457200" fontAlgn="auto">
              <a:spcBef>
                <a:spcPts val="0"/>
              </a:spcBef>
              <a:spcAft>
                <a:spcPts val="0"/>
              </a:spcAft>
            </a:pPr>
            <a:r>
              <a:rPr lang="es-ES" sz="800" i="1" dirty="0">
                <a:solidFill>
                  <a:prstClr val="black"/>
                </a:solidFill>
                <a:latin typeface="Calibri" panose="020F0502020204030204"/>
                <a:cs typeface="+mn-cs"/>
              </a:rPr>
              <a:t>No response/</a:t>
            </a:r>
          </a:p>
          <a:p>
            <a:pPr defTabSz="457200" fontAlgn="auto">
              <a:spcBef>
                <a:spcPts val="0"/>
              </a:spcBef>
              <a:spcAft>
                <a:spcPts val="0"/>
              </a:spcAft>
            </a:pPr>
            <a:r>
              <a:rPr lang="es-ES" sz="800" i="1" dirty="0" err="1">
                <a:solidFill>
                  <a:prstClr val="black"/>
                </a:solidFill>
                <a:latin typeface="Calibri" panose="020F0502020204030204"/>
                <a:cs typeface="+mn-cs"/>
              </a:rPr>
              <a:t>intolerance</a:t>
            </a:r>
            <a:endParaRPr lang="es-ES" sz="800" i="1" dirty="0">
              <a:solidFill>
                <a:prstClr val="black"/>
              </a:solidFill>
              <a:latin typeface="Calibri" panose="020F0502020204030204"/>
              <a:cs typeface="+mn-cs"/>
            </a:endParaRPr>
          </a:p>
        </p:txBody>
      </p:sp>
      <p:sp>
        <p:nvSpPr>
          <p:cNvPr id="141" name="Flecha: hacia abajo 140">
            <a:extLst>
              <a:ext uri="{FF2B5EF4-FFF2-40B4-BE49-F238E27FC236}">
                <a16:creationId xmlns:a16="http://schemas.microsoft.com/office/drawing/2014/main" id="{C7AD4041-1A54-4716-AC14-792FAC80D3E2}"/>
              </a:ext>
            </a:extLst>
          </p:cNvPr>
          <p:cNvSpPr/>
          <p:nvPr/>
        </p:nvSpPr>
        <p:spPr>
          <a:xfrm>
            <a:off x="2978614" y="3737602"/>
            <a:ext cx="505679" cy="534007"/>
          </a:xfrm>
          <a:prstGeom prst="downArrow">
            <a:avLst/>
          </a:prstGeom>
          <a:solidFill>
            <a:schemeClr val="accent5">
              <a:lumMod val="75000"/>
            </a:schemeClr>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s-ES" sz="1065"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42" name="Flecha: hacia abajo 141">
            <a:extLst>
              <a:ext uri="{FF2B5EF4-FFF2-40B4-BE49-F238E27FC236}">
                <a16:creationId xmlns:a16="http://schemas.microsoft.com/office/drawing/2014/main" id="{C0A899DB-A1A7-4915-86BA-70ABFCBB8B49}"/>
              </a:ext>
            </a:extLst>
          </p:cNvPr>
          <p:cNvSpPr/>
          <p:nvPr/>
        </p:nvSpPr>
        <p:spPr>
          <a:xfrm>
            <a:off x="4819869" y="3730075"/>
            <a:ext cx="505679" cy="557720"/>
          </a:xfrm>
          <a:prstGeom prst="downArrow">
            <a:avLst/>
          </a:prstGeom>
          <a:solidFill>
            <a:schemeClr val="accent5">
              <a:lumMod val="50000"/>
            </a:schemeClr>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s-ES" sz="1065"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43" name="Flecha: hacia abajo 142">
            <a:extLst>
              <a:ext uri="{FF2B5EF4-FFF2-40B4-BE49-F238E27FC236}">
                <a16:creationId xmlns:a16="http://schemas.microsoft.com/office/drawing/2014/main" id="{97388A17-FF8D-467C-B54D-251B9ACF8A4F}"/>
              </a:ext>
            </a:extLst>
          </p:cNvPr>
          <p:cNvSpPr/>
          <p:nvPr/>
        </p:nvSpPr>
        <p:spPr>
          <a:xfrm>
            <a:off x="6509872" y="3745498"/>
            <a:ext cx="505679" cy="526111"/>
          </a:xfrm>
          <a:prstGeom prst="downArrow">
            <a:avLst/>
          </a:prstGeom>
          <a:solidFill>
            <a:schemeClr val="tx2">
              <a:lumMod val="75000"/>
            </a:schemeClr>
          </a:solidFill>
          <a:ln w="12700" cap="flat" cmpd="sng" algn="ctr">
            <a:no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s-ES" sz="1065"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44" name="CuadroTexto 143">
            <a:extLst>
              <a:ext uri="{FF2B5EF4-FFF2-40B4-BE49-F238E27FC236}">
                <a16:creationId xmlns:a16="http://schemas.microsoft.com/office/drawing/2014/main" id="{A18A8176-04EE-48AB-8EEF-553886996FBA}"/>
              </a:ext>
            </a:extLst>
          </p:cNvPr>
          <p:cNvSpPr txBox="1"/>
          <p:nvPr/>
        </p:nvSpPr>
        <p:spPr>
          <a:xfrm>
            <a:off x="3937222" y="51308"/>
            <a:ext cx="1793248" cy="400110"/>
          </a:xfrm>
          <a:prstGeom prst="rect">
            <a:avLst/>
          </a:prstGeom>
          <a:solidFill>
            <a:schemeClr val="bg1"/>
          </a:solidFill>
          <a:ln>
            <a:solidFill>
              <a:srgbClr val="0070C0"/>
            </a:solidFill>
          </a:ln>
        </p:spPr>
        <p:txBody>
          <a:bodyPr wrap="none" rtlCol="0">
            <a:spAutoFit/>
          </a:bodyPr>
          <a:lstStyle/>
          <a:p>
            <a:r>
              <a:rPr lang="es-ES" sz="2000" b="1" dirty="0">
                <a:solidFill>
                  <a:schemeClr val="bg2">
                    <a:lumMod val="50000"/>
                  </a:schemeClr>
                </a:solidFill>
                <a:latin typeface="Calibri" panose="020F0502020204030204" pitchFamily="34" charset="0"/>
                <a:cs typeface="Calibri" panose="020F0502020204030204" pitchFamily="34" charset="0"/>
              </a:rPr>
              <a:t>ORAL DRYNESS</a:t>
            </a:r>
          </a:p>
        </p:txBody>
      </p:sp>
      <p:sp>
        <p:nvSpPr>
          <p:cNvPr id="48" name="CuadroTexto 47">
            <a:extLst>
              <a:ext uri="{FF2B5EF4-FFF2-40B4-BE49-F238E27FC236}">
                <a16:creationId xmlns:a16="http://schemas.microsoft.com/office/drawing/2014/main" id="{A2328867-A78B-4599-8FD8-4B71FBAB6CF4}"/>
              </a:ext>
            </a:extLst>
          </p:cNvPr>
          <p:cNvSpPr txBox="1"/>
          <p:nvPr/>
        </p:nvSpPr>
        <p:spPr>
          <a:xfrm>
            <a:off x="5540940" y="4491084"/>
            <a:ext cx="859253" cy="307777"/>
          </a:xfrm>
          <a:prstGeom prst="rect">
            <a:avLst/>
          </a:prstGeom>
          <a:noFill/>
        </p:spPr>
        <p:txBody>
          <a:bodyPr wrap="square" rtlCol="0">
            <a:spAutoFit/>
          </a:bodyPr>
          <a:lstStyle/>
          <a:p>
            <a:pPr defTabSz="457200" fontAlgn="auto">
              <a:spcBef>
                <a:spcPts val="0"/>
              </a:spcBef>
              <a:spcAft>
                <a:spcPts val="0"/>
              </a:spcAft>
            </a:pPr>
            <a:r>
              <a:rPr lang="es-ES" sz="700" i="1" dirty="0">
                <a:solidFill>
                  <a:prstClr val="black"/>
                </a:solidFill>
                <a:latin typeface="Calibri" panose="020F0502020204030204"/>
                <a:cs typeface="+mn-cs"/>
              </a:rPr>
              <a:t>No response/</a:t>
            </a:r>
          </a:p>
          <a:p>
            <a:pPr defTabSz="457200" fontAlgn="auto">
              <a:spcBef>
                <a:spcPts val="0"/>
              </a:spcBef>
              <a:spcAft>
                <a:spcPts val="0"/>
              </a:spcAft>
            </a:pPr>
            <a:r>
              <a:rPr lang="es-ES" sz="700" i="1" dirty="0" err="1">
                <a:solidFill>
                  <a:prstClr val="black"/>
                </a:solidFill>
                <a:latin typeface="Calibri" panose="020F0502020204030204"/>
                <a:cs typeface="+mn-cs"/>
              </a:rPr>
              <a:t>intolerance</a:t>
            </a:r>
            <a:endParaRPr lang="es-ES" sz="700" i="1" dirty="0">
              <a:solidFill>
                <a:prstClr val="black"/>
              </a:solidFill>
              <a:latin typeface="Calibri" panose="020F0502020204030204"/>
              <a:cs typeface="+mn-cs"/>
            </a:endParaRPr>
          </a:p>
        </p:txBody>
      </p:sp>
      <p:sp>
        <p:nvSpPr>
          <p:cNvPr id="4" name="CuadroTexto 3">
            <a:extLst>
              <a:ext uri="{FF2B5EF4-FFF2-40B4-BE49-F238E27FC236}">
                <a16:creationId xmlns:a16="http://schemas.microsoft.com/office/drawing/2014/main" id="{AE8CCE3D-6A92-4B81-ADF3-18366ECB5743}"/>
              </a:ext>
            </a:extLst>
          </p:cNvPr>
          <p:cNvSpPr txBox="1"/>
          <p:nvPr/>
        </p:nvSpPr>
        <p:spPr>
          <a:xfrm>
            <a:off x="1478277" y="761773"/>
            <a:ext cx="1008096" cy="461665"/>
          </a:xfrm>
          <a:prstGeom prst="rect">
            <a:avLst/>
          </a:prstGeom>
          <a:solidFill>
            <a:schemeClr val="tx1"/>
          </a:solidFill>
        </p:spPr>
        <p:txBody>
          <a:bodyPr wrap="none" rtlCol="0">
            <a:spAutoFit/>
          </a:bodyPr>
          <a:lstStyle/>
          <a:p>
            <a:r>
              <a:rPr lang="es-ES" dirty="0">
                <a:solidFill>
                  <a:schemeClr val="bg1"/>
                </a:solidFill>
                <a:latin typeface="Calibri" panose="020F0502020204030204" pitchFamily="34" charset="0"/>
                <a:cs typeface="Calibri" panose="020F0502020204030204" pitchFamily="34" charset="0"/>
              </a:rPr>
              <a:t>STEP 1</a:t>
            </a:r>
          </a:p>
        </p:txBody>
      </p:sp>
      <p:sp>
        <p:nvSpPr>
          <p:cNvPr id="50" name="CuadroTexto 49">
            <a:extLst>
              <a:ext uri="{FF2B5EF4-FFF2-40B4-BE49-F238E27FC236}">
                <a16:creationId xmlns:a16="http://schemas.microsoft.com/office/drawing/2014/main" id="{AC52E5EA-E05C-44D7-BAAC-2C78407A9EBE}"/>
              </a:ext>
            </a:extLst>
          </p:cNvPr>
          <p:cNvSpPr txBox="1"/>
          <p:nvPr/>
        </p:nvSpPr>
        <p:spPr>
          <a:xfrm>
            <a:off x="1474927" y="4199491"/>
            <a:ext cx="1008096" cy="461665"/>
          </a:xfrm>
          <a:prstGeom prst="rect">
            <a:avLst/>
          </a:prstGeom>
          <a:solidFill>
            <a:schemeClr val="tx1"/>
          </a:solidFill>
        </p:spPr>
        <p:txBody>
          <a:bodyPr wrap="none" rtlCol="0">
            <a:spAutoFit/>
          </a:bodyPr>
          <a:lstStyle/>
          <a:p>
            <a:r>
              <a:rPr lang="es-ES" dirty="0">
                <a:solidFill>
                  <a:schemeClr val="bg1"/>
                </a:solidFill>
                <a:latin typeface="Calibri" panose="020F0502020204030204" pitchFamily="34" charset="0"/>
                <a:cs typeface="Calibri" panose="020F0502020204030204" pitchFamily="34" charset="0"/>
              </a:rPr>
              <a:t>STEP 2</a:t>
            </a:r>
          </a:p>
        </p:txBody>
      </p:sp>
      <p:sp>
        <p:nvSpPr>
          <p:cNvPr id="2" name="CuadroTexto 1">
            <a:extLst>
              <a:ext uri="{FF2B5EF4-FFF2-40B4-BE49-F238E27FC236}">
                <a16:creationId xmlns:a16="http://schemas.microsoft.com/office/drawing/2014/main" id="{3F46C02B-F20B-40EF-A607-E4880A77284A}"/>
              </a:ext>
            </a:extLst>
          </p:cNvPr>
          <p:cNvSpPr txBox="1"/>
          <p:nvPr/>
        </p:nvSpPr>
        <p:spPr>
          <a:xfrm>
            <a:off x="107504" y="82891"/>
            <a:ext cx="936667" cy="369332"/>
          </a:xfrm>
          <a:prstGeom prst="rect">
            <a:avLst/>
          </a:prstGeom>
        </p:spPr>
        <p:style>
          <a:lnRef idx="0">
            <a:schemeClr val="dk1"/>
          </a:lnRef>
          <a:fillRef idx="3">
            <a:schemeClr val="dk1"/>
          </a:fillRef>
          <a:effectRef idx="3">
            <a:schemeClr val="dk1"/>
          </a:effectRef>
          <a:fontRef idx="minor">
            <a:schemeClr val="lt1"/>
          </a:fontRef>
        </p:style>
        <p:txBody>
          <a:bodyPr wrap="none" rtlCol="0">
            <a:spAutoFit/>
          </a:bodyPr>
          <a:lstStyle/>
          <a:p>
            <a:r>
              <a:rPr lang="es-ES" sz="1800" dirty="0">
                <a:latin typeface="Calibri" panose="020F0502020204030204" pitchFamily="34" charset="0"/>
                <a:cs typeface="Calibri" panose="020F0502020204030204" pitchFamily="34" charset="0"/>
              </a:rPr>
              <a:t>Figure 1</a:t>
            </a:r>
          </a:p>
        </p:txBody>
      </p:sp>
    </p:spTree>
    <p:extLst>
      <p:ext uri="{BB962C8B-B14F-4D97-AF65-F5344CB8AC3E}">
        <p14:creationId xmlns:p14="http://schemas.microsoft.com/office/powerpoint/2010/main" val="42601897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8B7EE35B-B3A8-0142-BAB3-B4880B5CB4F8}"/>
              </a:ext>
            </a:extLst>
          </p:cNvPr>
          <p:cNvSpPr/>
          <p:nvPr/>
        </p:nvSpPr>
        <p:spPr bwMode="auto">
          <a:xfrm>
            <a:off x="466927" y="1486894"/>
            <a:ext cx="8334173" cy="1033669"/>
          </a:xfrm>
          <a:prstGeom prst="rect">
            <a:avLst/>
          </a:prstGeom>
          <a:solidFill>
            <a:srgbClr val="002060"/>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s-ES" sz="1400" b="1" i="0" u="none" strike="noStrike" cap="none" normalizeH="0" baseline="0">
              <a:ln>
                <a:noFill/>
              </a:ln>
              <a:solidFill>
                <a:schemeClr val="bg1"/>
              </a:solidFill>
              <a:effectLst/>
              <a:latin typeface="Arial" pitchFamily="34" charset="0"/>
            </a:endParaRPr>
          </a:p>
        </p:txBody>
      </p:sp>
      <p:sp>
        <p:nvSpPr>
          <p:cNvPr id="7" name="Marcador de número de diapositiva 6"/>
          <p:cNvSpPr>
            <a:spLocks noGrp="1"/>
          </p:cNvSpPr>
          <p:nvPr>
            <p:ph type="sldNum" sz="quarter" idx="4"/>
          </p:nvPr>
        </p:nvSpPr>
        <p:spPr/>
        <p:txBody>
          <a:bodyPr/>
          <a:lstStyle/>
          <a:p>
            <a:fld id="{F096157D-9D44-4342-AEFF-76ADE352FA4A}" type="slidenum">
              <a:rPr lang="tr-TR" smtClean="0"/>
              <a:pPr/>
              <a:t>9</a:t>
            </a:fld>
            <a:endParaRPr lang="tr-TR" dirty="0"/>
          </a:p>
        </p:txBody>
      </p:sp>
      <p:sp>
        <p:nvSpPr>
          <p:cNvPr id="6" name="Marcador de fecha 5"/>
          <p:cNvSpPr>
            <a:spLocks noGrp="1"/>
          </p:cNvSpPr>
          <p:nvPr>
            <p:ph type="dt" sz="half" idx="2"/>
          </p:nvPr>
        </p:nvSpPr>
        <p:spPr/>
        <p:txBody>
          <a:bodyPr/>
          <a:lstStyle/>
          <a:p>
            <a:fld id="{F6400876-E198-994A-958F-F82423EE1644}" type="datetime1">
              <a:rPr lang="es-ES" smtClean="0"/>
              <a:t>19/11/2019</a:t>
            </a:fld>
            <a:endParaRPr lang="en-US" dirty="0"/>
          </a:p>
        </p:txBody>
      </p:sp>
      <p:sp>
        <p:nvSpPr>
          <p:cNvPr id="8" name="Marcador de contenido 3"/>
          <p:cNvSpPr>
            <a:spLocks noGrp="1"/>
          </p:cNvSpPr>
          <p:nvPr>
            <p:ph idx="1"/>
          </p:nvPr>
        </p:nvSpPr>
        <p:spPr>
          <a:xfrm>
            <a:off x="466928" y="1502797"/>
            <a:ext cx="8334171" cy="5030554"/>
          </a:xfrm>
          <a:ln>
            <a:solidFill>
              <a:schemeClr val="accent1"/>
            </a:solidFill>
          </a:ln>
        </p:spPr>
        <p:txBody>
          <a:bodyPr/>
          <a:lstStyle/>
          <a:p>
            <a:pPr marL="0" indent="0" algn="just">
              <a:buNone/>
            </a:pPr>
            <a:r>
              <a:rPr lang="en-GB" sz="2400" b="1" dirty="0">
                <a:solidFill>
                  <a:schemeClr val="bg1"/>
                </a:solidFill>
              </a:rPr>
              <a:t>3. The first-line therapeutic approach to ocular dryness includes artificial tears and ocular gels/ointments</a:t>
            </a:r>
          </a:p>
          <a:p>
            <a:pPr marL="0" indent="0" algn="just">
              <a:buNone/>
            </a:pPr>
            <a:endParaRPr lang="es-ES" sz="2000" dirty="0">
              <a:solidFill>
                <a:schemeClr val="bg1"/>
              </a:solidFill>
            </a:endParaRPr>
          </a:p>
          <a:p>
            <a:r>
              <a:rPr lang="en-GB" sz="1600" dirty="0"/>
              <a:t>The first line of therapy for ocular dryness should be volume replacement and lubrication using artificial tears (AT) and ocular gels.</a:t>
            </a:r>
          </a:p>
          <a:p>
            <a:r>
              <a:rPr lang="en-GB" sz="1600" dirty="0"/>
              <a:t>All SjS studies testing AT found significant improvements for both subjective and objective ocular outcomes, </a:t>
            </a:r>
          </a:p>
          <a:p>
            <a:r>
              <a:rPr lang="en-GB" sz="1600" dirty="0"/>
              <a:t>A recent Cochrane review on the use of AT for dry eye syndrome showed that they are safe and effective. </a:t>
            </a:r>
          </a:p>
          <a:p>
            <a:r>
              <a:rPr lang="en-GB" sz="1600" dirty="0"/>
              <a:t>We recommend that all SjS patients presenting with ocular dryness and/or abnormal ocular tests should use artificial tears containing methylcellulose or hyaluronate at least twice daily, with the frequency increased to as often as hourly, as indicated by symptoms and/or objective signs.</a:t>
            </a:r>
            <a:r>
              <a:rPr lang="en-GB" sz="1600" b="1" dirty="0"/>
              <a:t> </a:t>
            </a:r>
          </a:p>
          <a:p>
            <a:pPr marL="0" indent="0" algn="r">
              <a:buNone/>
            </a:pPr>
            <a:r>
              <a:rPr lang="en-GB" sz="1600" i="1" dirty="0" err="1">
                <a:solidFill>
                  <a:srgbClr val="000000"/>
                </a:solidFill>
              </a:rPr>
              <a:t>LoE</a:t>
            </a:r>
            <a:r>
              <a:rPr lang="en-GB" sz="1600" i="1" dirty="0">
                <a:solidFill>
                  <a:srgbClr val="000000"/>
                </a:solidFill>
              </a:rPr>
              <a:t> 1a, </a:t>
            </a:r>
            <a:r>
              <a:rPr lang="en-GB" sz="1600" i="1" dirty="0" err="1">
                <a:solidFill>
                  <a:srgbClr val="000000"/>
                </a:solidFill>
              </a:rPr>
              <a:t>LoA</a:t>
            </a:r>
            <a:r>
              <a:rPr lang="en-GB" sz="1600" i="1" dirty="0">
                <a:solidFill>
                  <a:srgbClr val="000000"/>
                </a:solidFill>
              </a:rPr>
              <a:t> 9.5</a:t>
            </a:r>
            <a:endParaRPr lang="en-GB" sz="1600" dirty="0"/>
          </a:p>
        </p:txBody>
      </p:sp>
      <p:sp>
        <p:nvSpPr>
          <p:cNvPr id="9" name="Título 4">
            <a:extLst>
              <a:ext uri="{FF2B5EF4-FFF2-40B4-BE49-F238E27FC236}">
                <a16:creationId xmlns:a16="http://schemas.microsoft.com/office/drawing/2014/main" id="{07C9A61B-7ACA-F64E-B477-F66BB7CCB332}"/>
              </a:ext>
            </a:extLst>
          </p:cNvPr>
          <p:cNvSpPr>
            <a:spLocks noGrp="1"/>
          </p:cNvSpPr>
          <p:nvPr>
            <p:ph type="title"/>
          </p:nvPr>
        </p:nvSpPr>
        <p:spPr>
          <a:xfrm>
            <a:off x="321962" y="324649"/>
            <a:ext cx="8334172" cy="634545"/>
          </a:xfrm>
        </p:spPr>
        <p:txBody>
          <a:bodyPr/>
          <a:lstStyle/>
          <a:p>
            <a:r>
              <a:rPr lang="en-GB" dirty="0"/>
              <a:t>Individual Recommendations</a:t>
            </a:r>
          </a:p>
        </p:txBody>
      </p:sp>
    </p:spTree>
    <p:extLst>
      <p:ext uri="{BB962C8B-B14F-4D97-AF65-F5344CB8AC3E}">
        <p14:creationId xmlns:p14="http://schemas.microsoft.com/office/powerpoint/2010/main" val="1385032866"/>
      </p:ext>
    </p:extLst>
  </p:cSld>
  <p:clrMapOvr>
    <a:masterClrMapping/>
  </p:clrMapOvr>
</p:sld>
</file>

<file path=ppt/theme/theme1.xml><?xml version="1.0" encoding="utf-8"?>
<a:theme xmlns:a="http://schemas.openxmlformats.org/drawingml/2006/main" name="PPT EULAR presentation">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2F2F2F"/>
      </a:folHlink>
    </a:clrScheme>
    <a:fontScheme name="1_plantilla presentac VidaCaixa Previsión Social castellano">
      <a:majorFont>
        <a:latin typeface="Arial"/>
        <a:ea typeface=""/>
        <a:cs typeface=""/>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spDef>
    <a:lnDef>
      <a:spPr bwMode="auto">
        <a:xfrm>
          <a:off x="0" y="0"/>
          <a:ext cx="1" cy="1"/>
        </a:xfrm>
        <a:custGeom>
          <a:avLst/>
          <a:gdLst/>
          <a:ahLst/>
          <a:cxnLst/>
          <a:rect l="0" t="0" r="0" b="0"/>
          <a:pathLst/>
        </a:custGeom>
        <a:solidFill>
          <a:srgbClr val="3366FF"/>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s-ES_tradnl" sz="1400" b="1" i="0" u="none" strike="noStrike" cap="none" normalizeH="0" baseline="0" smtClean="0">
            <a:ln>
              <a:noFill/>
            </a:ln>
            <a:solidFill>
              <a:schemeClr val="bg1"/>
            </a:solidFill>
            <a:effectLst/>
            <a:latin typeface="Arial" pitchFamily="34" charset="0"/>
          </a:defRPr>
        </a:defPPr>
      </a:lstStyle>
    </a:lnDef>
  </a:objectDefaults>
  <a:extraClrSchemeLst>
    <a:extraClrScheme>
      <a:clrScheme name="1_plantilla presentac VidaCaixa Previsión Social castellan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plantilla presentac VidaCaixa Previsión Social castellan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plantilla presentac VidaCaixa Previsión Social castellan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ank">
  <a:themeElements>
    <a:clrScheme name="EULAR">
      <a:dk1>
        <a:srgbClr val="0057B8"/>
      </a:dk1>
      <a:lt1>
        <a:srgbClr val="FFFFFF"/>
      </a:lt1>
      <a:dk2>
        <a:srgbClr val="5F5F5F"/>
      </a:dk2>
      <a:lt2>
        <a:srgbClr val="B3AFB3"/>
      </a:lt2>
      <a:accent1>
        <a:srgbClr val="28476D"/>
      </a:accent1>
      <a:accent2>
        <a:srgbClr val="8C9AD8"/>
      </a:accent2>
      <a:accent3>
        <a:srgbClr val="005BBF"/>
      </a:accent3>
      <a:accent4>
        <a:srgbClr val="CBE4FF"/>
      </a:accent4>
      <a:accent5>
        <a:srgbClr val="F0F0F0"/>
      </a:accent5>
      <a:accent6>
        <a:srgbClr val="B5B5B5"/>
      </a:accent6>
      <a:hlink>
        <a:srgbClr val="5F5F5F"/>
      </a:hlink>
      <a:folHlink>
        <a:srgbClr val="005B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4.xml><?xml version="1.0" encoding="utf-8"?>
<ct:contentTypeSchema xmlns:ct="http://schemas.microsoft.com/office/2006/metadata/contentType" xmlns:ma="http://schemas.microsoft.com/office/2006/metadata/properties/metaAttributes" ct:_="" ma:_="" ma:contentTypeName="Dokument" ma:contentTypeID="0x010100408A657DCF3FBB4E8FBE0E2468B8B113" ma:contentTypeVersion="10" ma:contentTypeDescription="Ein neues Dokument erstellen." ma:contentTypeScope="" ma:versionID="15ab8b5411507bf5d9d04e6d4280d773">
  <xsd:schema xmlns:xsd="http://www.w3.org/2001/XMLSchema" xmlns:xs="http://www.w3.org/2001/XMLSchema" xmlns:p="http://schemas.microsoft.com/office/2006/metadata/properties" xmlns:ns2="1fe62f42-115c-4e23-b11d-d52080b3ae5f" xmlns:ns3="5c339dfd-a95f-4f81-844c-7253b04fe2d8" targetNamespace="http://schemas.microsoft.com/office/2006/metadata/properties" ma:root="true" ma:fieldsID="beb8ff2837ec831f78092e8c04c59843" ns2:_="" ns3:_="">
    <xsd:import namespace="1fe62f42-115c-4e23-b11d-d52080b3ae5f"/>
    <xsd:import namespace="5c339dfd-a95f-4f81-844c-7253b04fe2d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e62f42-115c-4e23-b11d-d52080b3ae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c339dfd-a95f-4f81-844c-7253b04fe2d8" elementFormDefault="qualified">
    <xsd:import namespace="http://schemas.microsoft.com/office/2006/documentManagement/types"/>
    <xsd:import namespace="http://schemas.microsoft.com/office/infopath/2007/PartnerControls"/>
    <xsd:element name="SharedWithUsers" ma:index="14"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B375BF9-3C35-4C6D-8997-27DCBE2ABBEF}">
  <ds:schemaRefs>
    <ds:schemaRef ds:uri="http://schemas.microsoft.com/office/2006/metadata/longProperties"/>
  </ds:schemaRefs>
</ds:datastoreItem>
</file>

<file path=customXml/itemProps2.xml><?xml version="1.0" encoding="utf-8"?>
<ds:datastoreItem xmlns:ds="http://schemas.openxmlformats.org/officeDocument/2006/customXml" ds:itemID="{0DE97A49-F646-4B69-85FE-92FF14AA03C2}">
  <ds:schemaRefs>
    <ds:schemaRef ds:uri="http://schemas.microsoft.com/sharepoint/v3/contenttype/forms"/>
  </ds:schemaRefs>
</ds:datastoreItem>
</file>

<file path=customXml/itemProps3.xml><?xml version="1.0" encoding="utf-8"?>
<ds:datastoreItem xmlns:ds="http://schemas.openxmlformats.org/officeDocument/2006/customXml" ds:itemID="{211D8D81-60A0-4CDE-8F83-56276C98843F}">
  <ds:schemaRefs>
    <ds:schemaRef ds:uri="http://schemas.microsoft.com/office/2006/metadata/properties"/>
    <ds:schemaRef ds:uri="http://schemas.microsoft.com/office/infopath/2007/PartnerControls"/>
  </ds:schemaRefs>
</ds:datastoreItem>
</file>

<file path=customXml/itemProps4.xml><?xml version="1.0" encoding="utf-8"?>
<ds:datastoreItem xmlns:ds="http://schemas.openxmlformats.org/officeDocument/2006/customXml" ds:itemID="{B534AD9C-D2D5-4D3A-9002-02B90B89DA87}"/>
</file>

<file path=docProps/app.xml><?xml version="1.0" encoding="utf-8"?>
<Properties xmlns="http://schemas.openxmlformats.org/officeDocument/2006/extended-properties" xmlns:vt="http://schemas.openxmlformats.org/officeDocument/2006/docPropsVTypes">
  <Template>PPT EULAR presentation</Template>
  <TotalTime>554</TotalTime>
  <Words>3841</Words>
  <Application>Microsoft Office PowerPoint</Application>
  <PresentationFormat>On-screen Show (4:3)</PresentationFormat>
  <Paragraphs>426</Paragraphs>
  <Slides>27</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27</vt:i4>
      </vt:variant>
    </vt:vector>
  </HeadingPairs>
  <TitlesOfParts>
    <vt:vector size="35" baseType="lpstr">
      <vt:lpstr>Arial</vt:lpstr>
      <vt:lpstr>Calibri</vt:lpstr>
      <vt:lpstr>Times</vt:lpstr>
      <vt:lpstr>Times New Roman</vt:lpstr>
      <vt:lpstr>Trebuchet MS</vt:lpstr>
      <vt:lpstr>Wingdings</vt:lpstr>
      <vt:lpstr>PPT EULAR presentation</vt:lpstr>
      <vt:lpstr>Blank</vt:lpstr>
      <vt:lpstr>EULAR RECOMMENDATIONS FOR THE MANAGEMENT OF SJÖGREN’S SYNDROME WITH TOPICAL AND SYSTEMIC THERAPIES       </vt:lpstr>
      <vt:lpstr>Target population/question</vt:lpstr>
      <vt:lpstr>Methods/methodological approach (1)</vt:lpstr>
      <vt:lpstr>Methods/methodological approach (2)</vt:lpstr>
      <vt:lpstr>Overarching principles</vt:lpstr>
      <vt:lpstr>Individual Recommendations</vt:lpstr>
      <vt:lpstr>Individual Recommendations</vt:lpstr>
      <vt:lpstr>PowerPoint Presentation</vt:lpstr>
      <vt:lpstr>Individual Recommendations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Individual Recommendations (11)</vt:lpstr>
      <vt:lpstr>PowerPoint Presentation</vt:lpstr>
      <vt:lpstr>Summary Table Oxford Level of Evidence</vt:lpstr>
      <vt:lpstr>Summary of Recommendations</vt:lpstr>
      <vt:lpstr>Summary of Recommendations</vt:lpstr>
      <vt:lpstr>Summary of Recommendations in lay format </vt:lpstr>
      <vt:lpstr>Summary of Recommendations in lay format </vt:lpstr>
      <vt:lpstr>Summary of Recommendations in lay format </vt:lpstr>
      <vt:lpstr>Acknowledgements</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 Patrizia</dc:creator>
  <cp:lastModifiedBy>Alzbeta Gohmann</cp:lastModifiedBy>
  <cp:revision>59</cp:revision>
  <dcterms:created xsi:type="dcterms:W3CDTF">2017-10-10T13:55:03Z</dcterms:created>
  <dcterms:modified xsi:type="dcterms:W3CDTF">2019-11-19T07:55:00Z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
    <vt:lpwstr>RMWZVRDHCRQH-457-297</vt:lpwstr>
  </property>
  <property fmtid="{D5CDD505-2E9C-101B-9397-08002B2CF9AE}" pid="3" name="_dlc_DocIdItemGuid">
    <vt:lpwstr>585317ea-a069-480b-8ac0-03d5a132d1fd</vt:lpwstr>
  </property>
  <property fmtid="{D5CDD505-2E9C-101B-9397-08002B2CF9AE}" pid="4" name="_dlc_DocIdUrl">
    <vt:lpwstr>https://intranetsegurcaixaadeslas/area-trabajo/canal empresas/_layouts/DocIdRedir.aspx?ID=RMWZVRDHCRQH-457-297, RMWZVRDHCRQH-457-297</vt:lpwstr>
  </property>
  <property fmtid="{D5CDD505-2E9C-101B-9397-08002B2CF9AE}" pid="5" name="TaxKeywordTaxHTField">
    <vt:lpwstr/>
  </property>
  <property fmtid="{D5CDD505-2E9C-101B-9397-08002B2CF9AE}" pid="6" name="TaxKeyword">
    <vt:lpwstr/>
  </property>
  <property fmtid="{D5CDD505-2E9C-101B-9397-08002B2CF9AE}" pid="7" name="TipoDocumento">
    <vt:lpwstr/>
  </property>
  <property fmtid="{D5CDD505-2E9C-101B-9397-08002B2CF9AE}" pid="8" name="Producto">
    <vt:lpwstr/>
  </property>
  <property fmtid="{D5CDD505-2E9C-101B-9397-08002B2CF9AE}" pid="9" name="Tema">
    <vt:lpwstr/>
  </property>
  <property fmtid="{D5CDD505-2E9C-101B-9397-08002B2CF9AE}" pid="10" name="Tema_0">
    <vt:lpwstr/>
  </property>
  <property fmtid="{D5CDD505-2E9C-101B-9397-08002B2CF9AE}" pid="11" name="Departamento">
    <vt:lpwstr/>
  </property>
  <property fmtid="{D5CDD505-2E9C-101B-9397-08002B2CF9AE}" pid="12" name="Departamento_0">
    <vt:lpwstr/>
  </property>
  <property fmtid="{D5CDD505-2E9C-101B-9397-08002B2CF9AE}" pid="13" name="Producto_0">
    <vt:lpwstr/>
  </property>
  <property fmtid="{D5CDD505-2E9C-101B-9397-08002B2CF9AE}" pid="14" name="Lenguaje">
    <vt:lpwstr/>
  </property>
  <property fmtid="{D5CDD505-2E9C-101B-9397-08002B2CF9AE}" pid="15" name="TipoDocumento_0">
    <vt:lpwstr/>
  </property>
  <property fmtid="{D5CDD505-2E9C-101B-9397-08002B2CF9AE}" pid="16" name="Lenguaje_0">
    <vt:lpwstr/>
  </property>
  <property fmtid="{D5CDD505-2E9C-101B-9397-08002B2CF9AE}" pid="17" name="TaxCatchAll">
    <vt:lpwstr/>
  </property>
  <property fmtid="{D5CDD505-2E9C-101B-9397-08002B2CF9AE}" pid="18" name="Description">
    <vt:lpwstr/>
  </property>
  <property fmtid="{D5CDD505-2E9C-101B-9397-08002B2CF9AE}" pid="19" name="ContentTypeId">
    <vt:lpwstr>0x010100408A657DCF3FBB4E8FBE0E2468B8B113</vt:lpwstr>
  </property>
</Properties>
</file>