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6"/>
  </p:notesMasterIdLst>
  <p:handoutMasterIdLst>
    <p:handoutMasterId r:id="rId27"/>
  </p:handoutMasterIdLst>
  <p:sldIdLst>
    <p:sldId id="271" r:id="rId8"/>
    <p:sldId id="284" r:id="rId9"/>
    <p:sldId id="285" r:id="rId10"/>
    <p:sldId id="286" r:id="rId11"/>
    <p:sldId id="276" r:id="rId12"/>
    <p:sldId id="290" r:id="rId13"/>
    <p:sldId id="291" r:id="rId14"/>
    <p:sldId id="292" r:id="rId15"/>
    <p:sldId id="277" r:id="rId16"/>
    <p:sldId id="287" r:id="rId17"/>
    <p:sldId id="278" r:id="rId18"/>
    <p:sldId id="288" r:id="rId19"/>
    <p:sldId id="289" r:id="rId20"/>
    <p:sldId id="279" r:id="rId21"/>
    <p:sldId id="280" r:id="rId22"/>
    <p:sldId id="281" r:id="rId23"/>
    <p:sldId id="293" r:id="rId24"/>
    <p:sldId id="282" r:id="rId25"/>
  </p:sldIdLst>
  <p:sldSz cx="9144000" cy="6858000" type="screen4x3"/>
  <p:notesSz cx="6797675" cy="9872663"/>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B8"/>
    <a:srgbClr val="063FA9"/>
    <a:srgbClr val="000000"/>
    <a:srgbClr val="0056B9"/>
    <a:srgbClr val="0057A3"/>
    <a:srgbClr val="003FA8"/>
    <a:srgbClr val="1986CE"/>
    <a:srgbClr val="F8F8F8"/>
    <a:srgbClr val="CECFCF"/>
    <a:srgbClr val="F6BF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9CA4BC-E53F-4559-9F3F-619B60B9B181}" v="11" dt="2019-07-01T13:01:47.3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0" autoAdjust="0"/>
    <p:restoredTop sz="94759" autoAdjust="0"/>
  </p:normalViewPr>
  <p:slideViewPr>
    <p:cSldViewPr snapToGrid="0">
      <p:cViewPr varScale="1">
        <p:scale>
          <a:sx n="114" d="100"/>
          <a:sy n="114" d="100"/>
        </p:scale>
        <p:origin x="1272" y="10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1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28" Type="http://schemas.openxmlformats.org/officeDocument/2006/relationships/presProps" Target="presProps.xml"/><Relationship Id="rId15" Type="http://schemas.openxmlformats.org/officeDocument/2006/relationships/slide" Target="slides/slide8.xml"/><Relationship Id="rId23" Type="http://schemas.openxmlformats.org/officeDocument/2006/relationships/slide" Target="slides/slide16.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1" y="0"/>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6" y="0"/>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1" y="9375319"/>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6" y="9375319"/>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1" y="0"/>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31863" y="739775"/>
            <a:ext cx="49387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1269" name="Rectangle 5"/>
          <p:cNvSpPr>
            <a:spLocks noGrp="1" noChangeArrowheads="1"/>
          </p:cNvSpPr>
          <p:nvPr>
            <p:ph type="body" sz="quarter" idx="3"/>
          </p:nvPr>
        </p:nvSpPr>
        <p:spPr bwMode="auto">
          <a:xfrm>
            <a:off x="904875" y="4689239"/>
            <a:ext cx="4987925" cy="444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1" y="9376899"/>
            <a:ext cx="2944813"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376899"/>
            <a:ext cx="2944812" cy="49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01/07/2019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01/07/2019</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01/07/2019</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01/07/2019</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01/07/2019</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US" dirty="0">
                <a:solidFill>
                  <a:schemeClr val="bg2">
                    <a:lumMod val="50000"/>
                  </a:schemeClr>
                </a:solidFill>
              </a:rPr>
              <a:t>2019 Update of EULAR recommendations for vaccination in adult patients with autoimmune inflammatory rheumatic diseases (AIIRD)</a:t>
            </a: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latin typeface="Calibri" panose="020F0502020204030204" pitchFamily="34" charset="0"/>
                <a:cs typeface="Calibri" panose="020F0502020204030204" pitchFamily="34" charset="0"/>
              </a:rPr>
              <a:t>4.  Vaccines should preferably be administered prior to planned immunosuppression, in particular B cell depleting therapy.</a:t>
            </a:r>
          </a:p>
          <a:p>
            <a:pPr marL="628650" lvl="1" indent="-228600">
              <a:buAutoNum type="arabicPeriod"/>
            </a:pPr>
            <a:r>
              <a:rPr lang="en-US" dirty="0">
                <a:latin typeface="Calibri" panose="020F0502020204030204" pitchFamily="34" charset="0"/>
                <a:cs typeface="Calibri" panose="020F0502020204030204" pitchFamily="34" charset="0"/>
              </a:rPr>
              <a:t>Rituximab definitively impairs humoral response </a:t>
            </a:r>
          </a:p>
          <a:p>
            <a:pPr marL="628650" lvl="1" indent="-228600">
              <a:buAutoNum type="arabicPeriod"/>
            </a:pPr>
            <a:r>
              <a:rPr lang="en-US" dirty="0">
                <a:latin typeface="Calibri" panose="020F0502020204030204" pitchFamily="34" charset="0"/>
                <a:cs typeface="Calibri" panose="020F0502020204030204" pitchFamily="34" charset="0"/>
              </a:rPr>
              <a:t>DMARDs have a variable impact on the humoral response </a:t>
            </a:r>
          </a:p>
          <a:p>
            <a:pPr marL="628650" lvl="1" indent="-228600">
              <a:buAutoNum type="arabicPeriod"/>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5.  Non-live vaccines can be administered to patients with AIIRD also while treated with systemic glucocorticoids and DMARDs.</a:t>
            </a:r>
          </a:p>
          <a:p>
            <a:pPr marL="628650" lvl="1" indent="-228600">
              <a:buAutoNum type="arabicPeriod"/>
            </a:pPr>
            <a:r>
              <a:rPr lang="en-US" dirty="0">
                <a:latin typeface="Calibri" panose="020F0502020204030204" pitchFamily="34" charset="0"/>
                <a:cs typeface="Calibri" panose="020F0502020204030204" pitchFamily="34" charset="0"/>
              </a:rPr>
              <a:t>Accumulating data over the recent years has supported the administration of influenza, pneumococcal, tetanus toxoid, hepatitis B virus (HBV), hepatitis A virus (HAV), and human papilloma virus (HPV) vaccines to patients with AIIRD under immunosuppressive therapy</a:t>
            </a:r>
          </a:p>
          <a:p>
            <a:pPr marL="628650" lvl="1" indent="-228600">
              <a:buAutoNum type="arabicPeriod"/>
            </a:pPr>
            <a:r>
              <a:rPr lang="en-US" dirty="0">
                <a:latin typeface="Calibri" panose="020F0502020204030204" pitchFamily="34" charset="0"/>
                <a:cs typeface="Calibri" panose="020F0502020204030204" pitchFamily="34" charset="0"/>
              </a:rPr>
              <a:t>Generally adequate humoral response </a:t>
            </a:r>
          </a:p>
          <a:p>
            <a:pPr marL="628650" lvl="1" indent="-228600">
              <a:buAutoNum type="arabicPeriod"/>
            </a:pPr>
            <a:endParaRPr lang="en-US" dirty="0">
              <a:latin typeface="Calibri" panose="020F0502020204030204" pitchFamily="34" charset="0"/>
              <a:cs typeface="Calibri" panose="020F0502020204030204" pitchFamily="34" charset="0"/>
            </a:endParaRPr>
          </a:p>
          <a:p>
            <a:pPr marL="400050" lvl="1" indent="0">
              <a:buNone/>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6.  Live-attenuated vaccines may be considered with caution in patients with AIIRD</a:t>
            </a:r>
          </a:p>
          <a:p>
            <a:pPr marL="628650" lvl="1" indent="-228600">
              <a:buAutoNum type="arabicPeriod"/>
            </a:pPr>
            <a:r>
              <a:rPr lang="en-US" dirty="0">
                <a:latin typeface="Calibri" panose="020F0502020204030204" pitchFamily="34" charset="0"/>
                <a:cs typeface="Calibri" panose="020F0502020204030204" pitchFamily="34" charset="0"/>
              </a:rPr>
              <a:t>In general, live attenuated vaccines should be avoided in patients under immunosuppressive therapy </a:t>
            </a:r>
          </a:p>
          <a:p>
            <a:pPr marL="628650" lvl="1" indent="-228600">
              <a:buAutoNum type="arabicPeriod"/>
            </a:pPr>
            <a:r>
              <a:rPr lang="en-US" dirty="0">
                <a:latin typeface="Calibri" panose="020F0502020204030204" pitchFamily="34" charset="0"/>
                <a:cs typeface="Calibri" panose="020F0502020204030204" pitchFamily="34" charset="0"/>
              </a:rPr>
              <a:t>MMR and herpes zoster may be an exception </a:t>
            </a:r>
          </a:p>
          <a:p>
            <a:pPr marL="628650" lvl="1" indent="-228600">
              <a:buAutoNum type="arabicPeriod"/>
            </a:pPr>
            <a:endParaRPr lang="en-US" dirty="0"/>
          </a:p>
        </p:txBody>
      </p:sp>
      <p:sp>
        <p:nvSpPr>
          <p:cNvPr id="3" name="Title 2"/>
          <p:cNvSpPr>
            <a:spLocks noGrp="1"/>
          </p:cNvSpPr>
          <p:nvPr>
            <p:ph type="title"/>
          </p:nvPr>
        </p:nvSpPr>
        <p:spPr/>
        <p:txBody>
          <a:bodyPr/>
          <a:lstStyle/>
          <a:p>
            <a:r>
              <a:rPr lang="en-US" dirty="0"/>
              <a:t>Overarching principles </a:t>
            </a:r>
          </a:p>
        </p:txBody>
      </p:sp>
      <p:sp>
        <p:nvSpPr>
          <p:cNvPr id="4" name="Slide Number Placeholder 3"/>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114095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29422" y="324953"/>
            <a:ext cx="8334172" cy="634545"/>
          </a:xfrm>
        </p:spPr>
        <p:txBody>
          <a:bodyPr/>
          <a:lstStyle/>
          <a:p>
            <a:r>
              <a:rPr lang="en-GB" dirty="0"/>
              <a:t>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sp>
        <p:nvSpPr>
          <p:cNvPr id="8" name="Marcador de contenido 3"/>
          <p:cNvSpPr>
            <a:spLocks noGrp="1"/>
          </p:cNvSpPr>
          <p:nvPr>
            <p:ph idx="1"/>
          </p:nvPr>
        </p:nvSpPr>
        <p:spPr>
          <a:xfrm>
            <a:off x="466929" y="1592953"/>
            <a:ext cx="8334171" cy="4795971"/>
          </a:xfrm>
        </p:spPr>
        <p:txBody>
          <a:bodyPr/>
          <a:lstStyle/>
          <a:p>
            <a:pPr marL="228600" indent="-228600">
              <a:buAutoNum type="arabicPeriod"/>
            </a:pPr>
            <a:r>
              <a:rPr lang="en-US" sz="1600" dirty="0">
                <a:latin typeface="Calibri" panose="020F0502020204030204" pitchFamily="34" charset="0"/>
                <a:cs typeface="Calibri" panose="020F0502020204030204" pitchFamily="34" charset="0"/>
              </a:rPr>
              <a:t>Influenza vaccination should be strongly considered for the majority of patients with AIIRD.</a:t>
            </a:r>
          </a:p>
          <a:p>
            <a:pPr marL="400050" lvl="1" indent="0">
              <a:buNone/>
            </a:pPr>
            <a:r>
              <a:rPr lang="en-US" sz="1400" dirty="0">
                <a:latin typeface="Calibri" panose="020F0502020204030204" pitchFamily="34" charset="0"/>
                <a:cs typeface="Calibri" panose="020F0502020204030204" pitchFamily="34" charset="0"/>
              </a:rPr>
              <a:t>- The main change from the previous recommendation is in the word “majority” : AIIRD patients treated with immunosuppressive drugs should be vaccinated </a:t>
            </a:r>
          </a:p>
          <a:p>
            <a:pPr marL="400050" lvl="1" indent="0">
              <a:buNone/>
            </a:pPr>
            <a:r>
              <a:rPr lang="en-US" sz="1400" dirty="0">
                <a:latin typeface="Calibri" panose="020F0502020204030204" pitchFamily="34" charset="0"/>
                <a:cs typeface="Calibri" panose="020F0502020204030204" pitchFamily="34" charset="0"/>
              </a:rPr>
              <a:t>- Young patients with ankylosing spondylitis, not treated with biologics, are not considered at an increased risk for influenza </a:t>
            </a:r>
          </a:p>
          <a:p>
            <a:pPr marL="400050" lvl="1" indent="0">
              <a:buNone/>
            </a:pPr>
            <a:endParaRPr lang="en-US" dirty="0"/>
          </a:p>
          <a:p>
            <a:pPr marL="228600" indent="-228600">
              <a:buAutoNum type="arabicPeriod"/>
            </a:pPr>
            <a:r>
              <a:rPr lang="en-US" sz="1600" dirty="0">
                <a:latin typeface="Calibri" panose="020F0502020204030204" pitchFamily="34" charset="0"/>
                <a:cs typeface="Calibri" panose="020F0502020204030204" pitchFamily="34" charset="0"/>
              </a:rPr>
              <a:t>Pneumococcal vaccination should be strongly considered for the majority of patients with AIIRD.</a:t>
            </a:r>
          </a:p>
          <a:p>
            <a:pPr marL="400050" lvl="1" indent="0">
              <a:buNone/>
            </a:pPr>
            <a:r>
              <a:rPr lang="en-US" sz="1400" dirty="0">
                <a:latin typeface="Calibri" panose="020F0502020204030204" pitchFamily="34" charset="0"/>
                <a:cs typeface="Calibri" panose="020F0502020204030204" pitchFamily="34" charset="0"/>
              </a:rPr>
              <a:t>- The main change from the previous recommendation is in the word “majority” : AIIRD patients treated with immunosuppressive drugs should be vaccinated </a:t>
            </a:r>
          </a:p>
          <a:p>
            <a:pPr marL="400050" lvl="1" indent="0">
              <a:buNone/>
            </a:pPr>
            <a:r>
              <a:rPr lang="en-US" sz="1400" dirty="0">
                <a:latin typeface="Calibri" panose="020F0502020204030204" pitchFamily="34" charset="0"/>
                <a:cs typeface="Calibri" panose="020F0502020204030204" pitchFamily="34" charset="0"/>
              </a:rPr>
              <a:t>- Health providers should be aware of the different pneumococcal vaccines and of the recommendations of the CDC and ESCMID to combine conjugated vaccine (PCV13) with polysaccharide vaccine (PPSV23) </a:t>
            </a:r>
          </a:p>
          <a:p>
            <a:pPr marL="400050" lvl="1" indent="0">
              <a:buNone/>
            </a:pPr>
            <a:endParaRPr lang="en-US" sz="1400" dirty="0">
              <a:latin typeface="Calibri" panose="020F0502020204030204" pitchFamily="34" charset="0"/>
              <a:cs typeface="Calibri" panose="020F0502020204030204" pitchFamily="34" charset="0"/>
            </a:endParaRPr>
          </a:p>
          <a:p>
            <a:pPr marL="228600" indent="-228600">
              <a:buAutoNum type="arabicPeriod"/>
            </a:pPr>
            <a:r>
              <a:rPr lang="en-US" sz="1400" dirty="0"/>
              <a:t>Patients with AIIRD should receive tetanus toxoid vaccination in accordance with recommendations for the general population. Passive immunization should be considered for patients treated with B cell depleting therapy.</a:t>
            </a:r>
          </a:p>
          <a:p>
            <a:pPr marL="400050" lvl="1" indent="0">
              <a:buNone/>
            </a:pPr>
            <a:r>
              <a:rPr lang="en-US" sz="1400" dirty="0">
                <a:latin typeface="Calibri" panose="020F0502020204030204" pitchFamily="34" charset="0"/>
                <a:cs typeface="Calibri" panose="020F0502020204030204" pitchFamily="34" charset="0"/>
              </a:rPr>
              <a:t>- Same recommendation as in the 2011 version</a:t>
            </a:r>
          </a:p>
        </p:txBody>
      </p:sp>
    </p:spTree>
    <p:extLst>
      <p:ext uri="{BB962C8B-B14F-4D97-AF65-F5344CB8AC3E}">
        <p14:creationId xmlns:p14="http://schemas.microsoft.com/office/powerpoint/2010/main" val="328765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1520043"/>
            <a:ext cx="8334171" cy="4696036"/>
          </a:xfrm>
        </p:spPr>
        <p:txBody>
          <a:bodyPr/>
          <a:lstStyle/>
          <a:p>
            <a:pPr marL="0" indent="0">
              <a:buNone/>
            </a:pPr>
            <a:r>
              <a:rPr lang="en-US" dirty="0">
                <a:solidFill>
                  <a:schemeClr val="tx1"/>
                </a:solidFill>
              </a:rPr>
              <a:t>4</a:t>
            </a:r>
            <a:r>
              <a:rPr lang="en-US" dirty="0"/>
              <a:t>. </a:t>
            </a:r>
            <a:r>
              <a:rPr lang="en-US" sz="1600" dirty="0">
                <a:latin typeface="Calibri" panose="020F0502020204030204" pitchFamily="34" charset="0"/>
                <a:cs typeface="Calibri" panose="020F0502020204030204" pitchFamily="34" charset="0"/>
              </a:rPr>
              <a:t>Hepatitis A and hepatitis B vaccines should be administered to AIIRD patients at risk. In specific situations, booster or passive immunization is indicated. </a:t>
            </a:r>
          </a:p>
          <a:p>
            <a:pPr marL="0" indent="0">
              <a:buNone/>
            </a:pPr>
            <a:r>
              <a:rPr lang="en-US" sz="1600" dirty="0">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1</a:t>
            </a:r>
            <a:r>
              <a:rPr lang="en-US" sz="1400" dirty="0">
                <a:solidFill>
                  <a:schemeClr val="tx1"/>
                </a:solidFill>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Expansion of the original recommendation for a booster or passive immunization                            based on a reduced humoral response to HAV vaccine </a:t>
            </a:r>
          </a:p>
          <a:p>
            <a:pPr marL="0" indent="0">
              <a:buNone/>
            </a:pPr>
            <a:r>
              <a:rPr lang="en-US" sz="1400" dirty="0">
                <a:solidFill>
                  <a:schemeClr val="tx1">
                    <a:lumMod val="60000"/>
                    <a:lumOff val="40000"/>
                  </a:schemeClr>
                </a:solidFill>
                <a:latin typeface="Calibri" panose="020F0502020204030204" pitchFamily="34" charset="0"/>
                <a:cs typeface="Calibri" panose="020F0502020204030204" pitchFamily="34" charset="0"/>
              </a:rPr>
              <a:t>                     2. Patients at risk: </a:t>
            </a:r>
            <a:r>
              <a:rPr lang="en-US" sz="1400" dirty="0"/>
              <a:t> </a:t>
            </a:r>
            <a:r>
              <a:rPr lang="en-US" sz="1400" dirty="0">
                <a:solidFill>
                  <a:schemeClr val="tx1">
                    <a:lumMod val="60000"/>
                    <a:lumOff val="40000"/>
                  </a:schemeClr>
                </a:solidFill>
                <a:latin typeface="Calibri" panose="020F0502020204030204" pitchFamily="34" charset="0"/>
                <a:cs typeface="Calibri" panose="020F0502020204030204" pitchFamily="34" charset="0"/>
              </a:rPr>
              <a:t>medical personnel, household contacts or sexual partners of known persons with chronic HBV infection, intravenous drug users, men who have sex with men</a:t>
            </a:r>
          </a:p>
          <a:p>
            <a:pPr marL="0" indent="0">
              <a:buNone/>
            </a:pPr>
            <a:r>
              <a:rPr lang="en-US" sz="1600" dirty="0">
                <a:solidFill>
                  <a:schemeClr val="tx1"/>
                </a:solidFill>
                <a:latin typeface="Calibri" panose="020F0502020204030204" pitchFamily="34" charset="0"/>
                <a:cs typeface="Calibri" panose="020F0502020204030204" pitchFamily="34" charset="0"/>
              </a:rPr>
              <a:t>  5.</a:t>
            </a:r>
            <a:r>
              <a:rPr lang="en-US" sz="16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 Herpes zoster vaccination may be considered in high-risk patients with AIIRD </a:t>
            </a:r>
          </a:p>
          <a:p>
            <a:pPr marL="0" indent="0">
              <a:buNone/>
            </a:pPr>
            <a:r>
              <a:rPr lang="en-US" sz="1400" dirty="0">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1. Same as in the previous recommendation </a:t>
            </a:r>
          </a:p>
          <a:p>
            <a:pPr marL="0" indent="0">
              <a:buNone/>
            </a:pPr>
            <a:r>
              <a:rPr lang="en-US" sz="1400" dirty="0">
                <a:solidFill>
                  <a:schemeClr val="tx1">
                    <a:lumMod val="60000"/>
                    <a:lumOff val="40000"/>
                  </a:schemeClr>
                </a:solidFill>
                <a:latin typeface="Calibri" panose="020F0502020204030204" pitchFamily="34" charset="0"/>
                <a:cs typeface="Calibri" panose="020F0502020204030204" pitchFamily="34" charset="0"/>
              </a:rPr>
              <a:t>                        2. Increased evidence on the safety of the vaccine in AIIRD </a:t>
            </a:r>
          </a:p>
          <a:p>
            <a:pPr marL="0" indent="0">
              <a:buNone/>
            </a:pPr>
            <a:r>
              <a:rPr lang="en-US" sz="1600" dirty="0">
                <a:latin typeface="Calibri" panose="020F0502020204030204" pitchFamily="34" charset="0"/>
                <a:cs typeface="Calibri" panose="020F0502020204030204" pitchFamily="34" charset="0"/>
              </a:rPr>
              <a:t> </a:t>
            </a:r>
            <a:r>
              <a:rPr lang="en-US" sz="1600" dirty="0">
                <a:solidFill>
                  <a:schemeClr val="tx1"/>
                </a:solidFill>
                <a:latin typeface="Calibri" panose="020F0502020204030204" pitchFamily="34" charset="0"/>
                <a:cs typeface="Calibri" panose="020F0502020204030204" pitchFamily="34" charset="0"/>
              </a:rPr>
              <a:t>6</a:t>
            </a:r>
            <a:r>
              <a:rPr lang="en-US" sz="16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Vaccination against yellow fever should be generally avoided in patients with AIIRD</a:t>
            </a:r>
          </a:p>
          <a:p>
            <a:pPr marL="0" indent="0">
              <a:buNone/>
            </a:pPr>
            <a:r>
              <a:rPr lang="en-US" b="1" dirty="0"/>
              <a:t>	</a:t>
            </a:r>
            <a:r>
              <a:rPr lang="en-US" sz="1400" dirty="0">
                <a:solidFill>
                  <a:schemeClr val="tx1">
                    <a:lumMod val="60000"/>
                    <a:lumOff val="40000"/>
                  </a:schemeClr>
                </a:solidFill>
                <a:latin typeface="Calibri" panose="020F0502020204030204" pitchFamily="34" charset="0"/>
                <a:cs typeface="Calibri" panose="020F0502020204030204" pitchFamily="34" charset="0"/>
              </a:rPr>
              <a:t>1. Newly formulated recommendation </a:t>
            </a:r>
          </a:p>
          <a:p>
            <a:pPr marL="0" indent="0">
              <a:buNone/>
            </a:pPr>
            <a:r>
              <a:rPr lang="en-US" sz="1400" dirty="0">
                <a:solidFill>
                  <a:schemeClr val="tx1">
                    <a:lumMod val="60000"/>
                    <a:lumOff val="40000"/>
                  </a:schemeClr>
                </a:solidFill>
                <a:latin typeface="Calibri" panose="020F0502020204030204" pitchFamily="34" charset="0"/>
                <a:cs typeface="Calibri" panose="020F0502020204030204" pitchFamily="34" charset="0"/>
              </a:rPr>
              <a:t>                       2.The safety profile of primary versus booster vaccination is discussed </a:t>
            </a:r>
          </a:p>
          <a:p>
            <a:pPr marL="0" indent="0">
              <a:buNone/>
            </a:pPr>
            <a:endParaRPr lang="en-US" dirty="0"/>
          </a:p>
          <a:p>
            <a:endParaRPr lang="en-US" dirty="0"/>
          </a:p>
        </p:txBody>
      </p:sp>
      <p:sp>
        <p:nvSpPr>
          <p:cNvPr id="3" name="Title 2"/>
          <p:cNvSpPr>
            <a:spLocks noGrp="1"/>
          </p:cNvSpPr>
          <p:nvPr>
            <p:ph type="title"/>
          </p:nvPr>
        </p:nvSpPr>
        <p:spPr>
          <a:xfrm>
            <a:off x="0" y="146823"/>
            <a:ext cx="8334172" cy="634545"/>
          </a:xfrm>
        </p:spPr>
        <p:txBody>
          <a:bodyPr/>
          <a:lstStyle/>
          <a:p>
            <a:r>
              <a:rPr lang="en-GB" dirty="0"/>
              <a:t>Individual 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251746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1436915"/>
            <a:ext cx="8334171" cy="4779164"/>
          </a:xfrm>
        </p:spPr>
        <p:txBody>
          <a:bodyPr/>
          <a:lstStyle/>
          <a:p>
            <a:pPr marL="0" indent="0">
              <a:buNone/>
            </a:pPr>
            <a:r>
              <a:rPr lang="en-US" sz="1600" dirty="0">
                <a:solidFill>
                  <a:schemeClr val="tx1"/>
                </a:solidFill>
              </a:rPr>
              <a:t>7</a:t>
            </a:r>
            <a:r>
              <a:rPr lang="en-US" sz="1600" b="1" dirty="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Patients with AIIRD, in particular patients with SLE, should receive vaccinations against HPV in accordance with recommendations for the general population. </a:t>
            </a:r>
          </a:p>
          <a:p>
            <a:pPr marL="0" indent="0">
              <a:buNone/>
            </a:pPr>
            <a:r>
              <a:rPr lang="en-US" dirty="0"/>
              <a:t>	</a:t>
            </a:r>
            <a:r>
              <a:rPr lang="en-US" sz="1400" dirty="0">
                <a:solidFill>
                  <a:schemeClr val="tx1">
                    <a:lumMod val="60000"/>
                    <a:lumOff val="40000"/>
                  </a:schemeClr>
                </a:solidFill>
                <a:latin typeface="Calibri" panose="020F0502020204030204" pitchFamily="34" charset="0"/>
                <a:cs typeface="Calibri" panose="020F0502020204030204" pitchFamily="34" charset="0"/>
              </a:rPr>
              <a:t>- Main modification : instead of considering the HPV vaccine for “selected” patients with AIIRD, the wording was changed to “patients with AIIRD, in particular patients with SLE”, and the reference to the general population guidance was added</a:t>
            </a:r>
          </a:p>
          <a:p>
            <a:pPr marL="0" indent="0">
              <a:buNone/>
            </a:pPr>
            <a:r>
              <a:rPr lang="en-US" sz="1400" dirty="0">
                <a:solidFill>
                  <a:schemeClr val="tx1">
                    <a:lumMod val="60000"/>
                    <a:lumOff val="40000"/>
                  </a:schemeClr>
                </a:solidFill>
                <a:latin typeface="Calibri" panose="020F0502020204030204" pitchFamily="34" charset="0"/>
                <a:cs typeface="Calibri" panose="020F0502020204030204" pitchFamily="34" charset="0"/>
              </a:rPr>
              <a:t>                       - Based on the evidence of an increased high risk to contract genital HPV infection</a:t>
            </a:r>
          </a:p>
          <a:p>
            <a:pPr marL="0" indent="0">
              <a:buNone/>
            </a:pPr>
            <a:r>
              <a:rPr lang="en-US" sz="1600" dirty="0">
                <a:solidFill>
                  <a:schemeClr val="tx1"/>
                </a:solidFill>
              </a:rPr>
              <a:t>8</a:t>
            </a:r>
            <a:r>
              <a:rPr lang="en-US" sz="1600" i="1" dirty="0"/>
              <a:t>. </a:t>
            </a:r>
            <a:r>
              <a:rPr lang="en-US" sz="1600" dirty="0">
                <a:solidFill>
                  <a:srgbClr val="002060"/>
                </a:solidFill>
                <a:latin typeface="Calibri" panose="020F0502020204030204" pitchFamily="34" charset="0"/>
                <a:cs typeface="Calibri" panose="020F0502020204030204" pitchFamily="34" charset="0"/>
              </a:rPr>
              <a:t>Immunocompetent household members of patients with AIIRD should be encouraged to receive vaccines according to national guidelines with the exception of the oral polio vaccine.</a:t>
            </a:r>
          </a:p>
          <a:p>
            <a:pPr marL="0" indent="0">
              <a:buNone/>
            </a:pPr>
            <a:r>
              <a:rPr lang="en-US" sz="1600" dirty="0">
                <a:solidFill>
                  <a:srgbClr val="002060"/>
                </a:solidFill>
                <a:latin typeface="Calibri" panose="020F0502020204030204" pitchFamily="34" charset="0"/>
                <a:cs typeface="Calibri" panose="020F0502020204030204" pitchFamily="34" charset="0"/>
              </a:rPr>
              <a:t>                     </a:t>
            </a:r>
            <a:r>
              <a:rPr lang="en-US" sz="1600" dirty="0">
                <a:solidFill>
                  <a:schemeClr val="tx1">
                    <a:lumMod val="60000"/>
                    <a:lumOff val="40000"/>
                  </a:schemeClr>
                </a:solidFill>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New recommendation </a:t>
            </a:r>
          </a:p>
          <a:p>
            <a:pPr marL="0" indent="0">
              <a:buNone/>
            </a:pPr>
            <a:r>
              <a:rPr lang="en-US" sz="1600" dirty="0">
                <a:solidFill>
                  <a:schemeClr val="tx1">
                    <a:lumMod val="60000"/>
                    <a:lumOff val="40000"/>
                  </a:schemeClr>
                </a:solidFill>
                <a:latin typeface="Calibri" panose="020F0502020204030204" pitchFamily="34" charset="0"/>
                <a:cs typeface="Calibri" panose="020F0502020204030204" pitchFamily="34" charset="0"/>
              </a:rPr>
              <a:t>                     - </a:t>
            </a:r>
            <a:r>
              <a:rPr lang="en-US" sz="1400" dirty="0">
                <a:solidFill>
                  <a:schemeClr val="tx1">
                    <a:lumMod val="60000"/>
                    <a:lumOff val="40000"/>
                  </a:schemeClr>
                </a:solidFill>
                <a:latin typeface="Calibri" panose="020F0502020204030204" pitchFamily="34" charset="0"/>
                <a:cs typeface="Calibri" panose="020F0502020204030204" pitchFamily="34" charset="0"/>
              </a:rPr>
              <a:t>Based on expert opinion following guidelines of international societies of infectious diseases </a:t>
            </a:r>
          </a:p>
          <a:p>
            <a:pPr marL="0" indent="0">
              <a:buNone/>
            </a:pPr>
            <a:r>
              <a:rPr lang="en-US" sz="1600" dirty="0">
                <a:solidFill>
                  <a:schemeClr val="tx1"/>
                </a:solidFill>
                <a:latin typeface="Calibri" panose="020F0502020204030204" pitchFamily="34" charset="0"/>
                <a:cs typeface="Calibri" panose="020F0502020204030204" pitchFamily="34" charset="0"/>
              </a:rPr>
              <a:t>9</a:t>
            </a:r>
            <a:r>
              <a:rPr lang="en-US" sz="1600" dirty="0">
                <a:latin typeface="Calibri" panose="020F0502020204030204" pitchFamily="34" charset="0"/>
                <a:cs typeface="Calibri" panose="020F0502020204030204" pitchFamily="34" charset="0"/>
              </a:rPr>
              <a:t>. Live-attenuated vaccines should be avoided during the first 6 months of life in newborns of mothers treated with biologics during the second half of pregnancy.</a:t>
            </a:r>
          </a:p>
          <a:p>
            <a:pPr marL="0" indent="0">
              <a:buNone/>
            </a:pPr>
            <a:r>
              <a:rPr lang="en-US" sz="1600" dirty="0">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 Expert opinion based on the pharmacokinetics of biologics during pregnancy </a:t>
            </a:r>
          </a:p>
          <a:p>
            <a:pPr marL="0" indent="0">
              <a:buNone/>
            </a:pPr>
            <a:endParaRPr lang="en-US" sz="1600" dirty="0">
              <a:latin typeface="Calibri" panose="020F0502020204030204" pitchFamily="34" charset="0"/>
              <a:cs typeface="Calibri" panose="020F0502020204030204" pitchFamily="34" charset="0"/>
            </a:endParaRPr>
          </a:p>
          <a:p>
            <a:pPr marL="0" indent="0">
              <a:buNone/>
            </a:pPr>
            <a:endParaRPr lang="en-US" sz="1600" dirty="0">
              <a:solidFill>
                <a:srgbClr val="002060"/>
              </a:solidFill>
              <a:latin typeface="Calibri" panose="020F0502020204030204" pitchFamily="34" charset="0"/>
              <a:cs typeface="Calibri" panose="020F0502020204030204" pitchFamily="34" charset="0"/>
            </a:endParaRPr>
          </a:p>
          <a:p>
            <a:pPr marL="0" indent="0">
              <a:buNone/>
            </a:pPr>
            <a:endParaRPr lang="en-US" sz="1600" dirty="0">
              <a:solidFill>
                <a:srgbClr val="002060"/>
              </a:solidFill>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134419" y="301202"/>
            <a:ext cx="8334172" cy="634545"/>
          </a:xfrm>
        </p:spPr>
        <p:txBody>
          <a:bodyPr/>
          <a:lstStyle/>
          <a:p>
            <a:r>
              <a:rPr lang="en-GB" dirty="0"/>
              <a:t>Individual 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3241169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36300" y="289328"/>
            <a:ext cx="8334172" cy="634545"/>
          </a:xfrm>
        </p:spPr>
        <p:txBody>
          <a:bodyPr/>
          <a:lstStyle/>
          <a:p>
            <a:r>
              <a:rPr lang="en-GB" dirty="0">
                <a:solidFill>
                  <a:srgbClr val="0057B8"/>
                </a:solidFill>
              </a:rPr>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pic>
        <p:nvPicPr>
          <p:cNvPr id="2" name="Content Placeholder 1"/>
          <p:cNvPicPr>
            <a:picLocks noGrp="1" noChangeAspect="1"/>
          </p:cNvPicPr>
          <p:nvPr>
            <p:ph idx="1"/>
          </p:nvPr>
        </p:nvPicPr>
        <p:blipFill>
          <a:blip r:embed="rId2"/>
          <a:stretch>
            <a:fillRect/>
          </a:stretch>
        </p:blipFill>
        <p:spPr>
          <a:xfrm>
            <a:off x="843995" y="1697164"/>
            <a:ext cx="7826477" cy="4886897"/>
          </a:xfrm>
          <a:prstGeom prst="rect">
            <a:avLst/>
          </a:prstGeom>
        </p:spPr>
      </p:pic>
    </p:spTree>
    <p:extLst>
      <p:ext uri="{BB962C8B-B14F-4D97-AF65-F5344CB8AC3E}">
        <p14:creationId xmlns:p14="http://schemas.microsoft.com/office/powerpoint/2010/main" val="244756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76923" y="194325"/>
            <a:ext cx="8334172" cy="634545"/>
          </a:xfrm>
        </p:spPr>
        <p:txBody>
          <a:bodyPr/>
          <a:lstStyle/>
          <a:p>
            <a:r>
              <a:rPr lang="en-GB" dirty="0">
                <a:solidFill>
                  <a:srgbClr val="0057B8"/>
                </a:solidFill>
              </a:rPr>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sp>
        <p:nvSpPr>
          <p:cNvPr id="8" name="Marcador de contenido 3"/>
          <p:cNvSpPr>
            <a:spLocks noGrp="1"/>
          </p:cNvSpPr>
          <p:nvPr>
            <p:ph idx="1"/>
          </p:nvPr>
        </p:nvSpPr>
        <p:spPr>
          <a:xfrm>
            <a:off x="466928" y="2091717"/>
            <a:ext cx="8334171" cy="4124361"/>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2" name="Picture 1"/>
          <p:cNvPicPr>
            <a:picLocks noChangeAspect="1"/>
          </p:cNvPicPr>
          <p:nvPr/>
        </p:nvPicPr>
        <p:blipFill>
          <a:blip r:embed="rId2"/>
          <a:stretch>
            <a:fillRect/>
          </a:stretch>
        </p:blipFill>
        <p:spPr>
          <a:xfrm>
            <a:off x="157396" y="1828906"/>
            <a:ext cx="8446560" cy="3764372"/>
          </a:xfrm>
          <a:prstGeom prst="rect">
            <a:avLst/>
          </a:prstGeom>
        </p:spPr>
      </p:pic>
    </p:spTree>
    <p:extLst>
      <p:ext uri="{BB962C8B-B14F-4D97-AF65-F5344CB8AC3E}">
        <p14:creationId xmlns:p14="http://schemas.microsoft.com/office/powerpoint/2010/main" val="1103840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863538159"/>
              </p:ext>
            </p:extLst>
          </p:nvPr>
        </p:nvGraphicFramePr>
        <p:xfrm>
          <a:off x="494950" y="1898543"/>
          <a:ext cx="8187238" cy="4001916"/>
        </p:xfrm>
        <a:graphic>
          <a:graphicData uri="http://schemas.openxmlformats.org/drawingml/2006/table">
            <a:tbl>
              <a:tblPr firstRow="1" bandRow="1">
                <a:tableStyleId>{5C22544A-7EE6-4342-B048-85BDC9FD1C3A}</a:tableStyleId>
              </a:tblPr>
              <a:tblGrid>
                <a:gridCol w="7315813">
                  <a:extLst>
                    <a:ext uri="{9D8B030D-6E8A-4147-A177-3AD203B41FA5}">
                      <a16:colId xmlns:a16="http://schemas.microsoft.com/office/drawing/2014/main" val="2483487675"/>
                    </a:ext>
                  </a:extLst>
                </a:gridCol>
                <a:gridCol w="871425">
                  <a:extLst>
                    <a:ext uri="{9D8B030D-6E8A-4147-A177-3AD203B41FA5}">
                      <a16:colId xmlns:a16="http://schemas.microsoft.com/office/drawing/2014/main" val="1915873303"/>
                    </a:ext>
                  </a:extLst>
                </a:gridCol>
              </a:tblGrid>
              <a:tr h="484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Influenza vaccination should be strongly considered for the majority of patients with AIIRD.</a:t>
                      </a:r>
                    </a:p>
                  </a:txBody>
                  <a:tcPr/>
                </a:tc>
                <a:tc>
                  <a:txBody>
                    <a:bodyPr/>
                    <a:lstStyle/>
                    <a:p>
                      <a:r>
                        <a:rPr lang="de-CH" sz="1600" dirty="0"/>
                        <a:t>***</a:t>
                      </a:r>
                    </a:p>
                  </a:txBody>
                  <a:tcPr/>
                </a:tc>
                <a:extLst>
                  <a:ext uri="{0D108BD9-81ED-4DB2-BD59-A6C34878D82A}">
                    <a16:rowId xmlns:a16="http://schemas.microsoft.com/office/drawing/2014/main" val="60905174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Pneumococcal vaccination should be strongly considered for the majority of patients with AIIRD.</a:t>
                      </a:r>
                    </a:p>
                  </a:txBody>
                  <a:tcPr/>
                </a:tc>
                <a:tc>
                  <a:txBody>
                    <a:bodyPr/>
                    <a:lstStyle/>
                    <a:p>
                      <a:r>
                        <a:rPr lang="de-CH" sz="1600" dirty="0"/>
                        <a:t>**</a:t>
                      </a:r>
                    </a:p>
                  </a:txBody>
                  <a:tcPr/>
                </a:tc>
                <a:extLst>
                  <a:ext uri="{0D108BD9-81ED-4DB2-BD59-A6C34878D82A}">
                    <a16:rowId xmlns:a16="http://schemas.microsoft.com/office/drawing/2014/main" val="1736080627"/>
                  </a:ext>
                </a:extLst>
              </a:tr>
              <a:tr h="919821">
                <a:tc>
                  <a:txBody>
                    <a:bodyPr/>
                    <a:lstStyle/>
                    <a:p>
                      <a:pPr marL="0" indent="0">
                        <a:buNone/>
                      </a:pPr>
                      <a:r>
                        <a:rPr lang="en-US" sz="1600" b="1" kern="1200" dirty="0">
                          <a:solidFill>
                            <a:schemeClr val="dk1"/>
                          </a:solidFill>
                          <a:effectLst/>
                          <a:latin typeface="+mn-lt"/>
                          <a:ea typeface="+mn-ea"/>
                          <a:cs typeface="+mn-cs"/>
                        </a:rPr>
                        <a:t>People with AIIRD should receive tetanus vaccination the same as the general population; a different type of tetanus vaccine might be needed for people taking rituximab or </a:t>
                      </a:r>
                      <a:r>
                        <a:rPr lang="en-US" sz="1600" b="1" kern="1200" dirty="0" err="1">
                          <a:solidFill>
                            <a:schemeClr val="dk1"/>
                          </a:solidFill>
                          <a:effectLst/>
                          <a:latin typeface="+mn-lt"/>
                          <a:ea typeface="+mn-ea"/>
                          <a:cs typeface="+mn-cs"/>
                        </a:rPr>
                        <a:t>belimumab</a:t>
                      </a:r>
                      <a:endParaRPr lang="en-US" sz="1600" b="0" dirty="0">
                        <a:latin typeface="Calibri" panose="020F0502020204030204" pitchFamily="34" charset="0"/>
                        <a:cs typeface="Calibri" panose="020F0502020204030204" pitchFamily="34" charset="0"/>
                      </a:endParaRPr>
                    </a:p>
                  </a:txBody>
                  <a:tcPr/>
                </a:tc>
                <a:tc>
                  <a:txBody>
                    <a:bodyPr/>
                    <a:lstStyle/>
                    <a:p>
                      <a:r>
                        <a:rPr lang="de-CH" sz="1600" dirty="0"/>
                        <a:t>***/*</a:t>
                      </a:r>
                    </a:p>
                  </a:txBody>
                  <a:tcPr/>
                </a:tc>
                <a:extLst>
                  <a:ext uri="{0D108BD9-81ED-4DB2-BD59-A6C34878D82A}">
                    <a16:rowId xmlns:a16="http://schemas.microsoft.com/office/drawing/2014/main" val="2197114741"/>
                  </a:ext>
                </a:extLst>
              </a:tr>
              <a:tr h="616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Hepatitis A and hepatitis B vaccines should be administered to AIIRD patients at risk. In specific situations, booster or passive immunization is indicated. </a:t>
                      </a:r>
                    </a:p>
                  </a:txBody>
                  <a:tcPr/>
                </a:tc>
                <a:tc>
                  <a:txBody>
                    <a:bodyPr/>
                    <a:lstStyle/>
                    <a:p>
                      <a:r>
                        <a:rPr lang="de-CH" sz="1600" dirty="0"/>
                        <a:t>***/**</a:t>
                      </a:r>
                    </a:p>
                    <a:p>
                      <a:endParaRPr lang="de-CH" sz="1600" dirty="0"/>
                    </a:p>
                  </a:txBody>
                  <a:tcPr/>
                </a:tc>
                <a:extLst>
                  <a:ext uri="{0D108BD9-81ED-4DB2-BD59-A6C34878D82A}">
                    <a16:rowId xmlns:a16="http://schemas.microsoft.com/office/drawing/2014/main" val="3768198260"/>
                  </a:ext>
                </a:extLst>
              </a:tr>
              <a:tr h="6160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Herpes zoster vaccination may be considered in people with AIIRD if they are at high risk</a:t>
                      </a:r>
                      <a:endParaRPr lang="en-US" sz="1600" dirty="0">
                        <a:latin typeface="Calibri" panose="020F0502020204030204" pitchFamily="34" charset="0"/>
                        <a:cs typeface="Calibri" panose="020F0502020204030204" pitchFamily="34" charset="0"/>
                      </a:endParaRPr>
                    </a:p>
                  </a:txBody>
                  <a:tcPr/>
                </a:tc>
                <a:tc>
                  <a:txBody>
                    <a:bodyPr/>
                    <a:lstStyle/>
                    <a:p>
                      <a:r>
                        <a:rPr lang="de-CH" sz="1600" dirty="0"/>
                        <a:t>***</a:t>
                      </a:r>
                    </a:p>
                  </a:txBody>
                  <a:tcPr/>
                </a:tc>
                <a:extLst>
                  <a:ext uri="{0D108BD9-81ED-4DB2-BD59-A6C34878D82A}">
                    <a16:rowId xmlns:a16="http://schemas.microsoft.com/office/drawing/2014/main" val="10005"/>
                  </a:ext>
                </a:extLst>
              </a:tr>
            </a:tbl>
          </a:graphicData>
        </a:graphic>
      </p:graphicFrame>
      <p:sp>
        <p:nvSpPr>
          <p:cNvPr id="5" name="Título 4"/>
          <p:cNvSpPr>
            <a:spLocks noGrp="1"/>
          </p:cNvSpPr>
          <p:nvPr>
            <p:ph type="title"/>
          </p:nvPr>
        </p:nvSpPr>
        <p:spPr/>
        <p:txBody>
          <a:bodyPr/>
          <a:lstStyle/>
          <a:p>
            <a:r>
              <a:rPr lang="en-GB"/>
              <a:t>Summary of Recommendations in lay format </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01/07/2019</a:t>
            </a:fld>
            <a:endParaRPr lang="en-US" dirty="0"/>
          </a:p>
        </p:txBody>
      </p:sp>
      <p:sp>
        <p:nvSpPr>
          <p:cNvPr id="8" name="Rectangle 7">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rPr>
            </a:br>
            <a:r>
              <a:rPr kumimoji="0" lang="en-US" sz="800" b="0" i="0" u="none" strike="noStrike" kern="0" cap="none" spc="0" normalizeH="0" baseline="0" noProof="0" dirty="0">
                <a:ln>
                  <a:noFill/>
                </a:ln>
                <a:solidFill>
                  <a:srgbClr val="5F5F5F"/>
                </a:solidFill>
                <a:effectLst/>
                <a:uLnTx/>
                <a:uFillTx/>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endParaRPr>
          </a:p>
        </p:txBody>
      </p:sp>
    </p:spTree>
    <p:extLst>
      <p:ext uri="{BB962C8B-B14F-4D97-AF65-F5344CB8AC3E}">
        <p14:creationId xmlns:p14="http://schemas.microsoft.com/office/powerpoint/2010/main" val="2067907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3890064258"/>
              </p:ext>
            </p:extLst>
          </p:nvPr>
        </p:nvGraphicFramePr>
        <p:xfrm>
          <a:off x="455839" y="1885496"/>
          <a:ext cx="8339818" cy="3288956"/>
        </p:xfrm>
        <a:graphic>
          <a:graphicData uri="http://schemas.openxmlformats.org/drawingml/2006/table">
            <a:tbl>
              <a:tblPr firstRow="1" bandRow="1">
                <a:tableStyleId>{5C22544A-7EE6-4342-B048-85BDC9FD1C3A}</a:tableStyleId>
              </a:tblPr>
              <a:tblGrid>
                <a:gridCol w="7468393">
                  <a:extLst>
                    <a:ext uri="{9D8B030D-6E8A-4147-A177-3AD203B41FA5}">
                      <a16:colId xmlns:a16="http://schemas.microsoft.com/office/drawing/2014/main" val="2483487675"/>
                    </a:ext>
                  </a:extLst>
                </a:gridCol>
                <a:gridCol w="871425">
                  <a:extLst>
                    <a:ext uri="{9D8B030D-6E8A-4147-A177-3AD203B41FA5}">
                      <a16:colId xmlns:a16="http://schemas.microsoft.com/office/drawing/2014/main" val="1915873303"/>
                    </a:ext>
                  </a:extLst>
                </a:gridCol>
              </a:tblGrid>
              <a:tr h="484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Vaccination against yellow fever should be generally avoided in patients with AIIRD</a:t>
                      </a:r>
                    </a:p>
                  </a:txBody>
                  <a:tcPr/>
                </a:tc>
                <a:tc>
                  <a:txBody>
                    <a:bodyPr/>
                    <a:lstStyle/>
                    <a:p>
                      <a:r>
                        <a:rPr lang="de-CH" sz="1600" dirty="0"/>
                        <a:t>*</a:t>
                      </a:r>
                    </a:p>
                  </a:txBody>
                  <a:tcPr/>
                </a:tc>
                <a:extLst>
                  <a:ext uri="{0D108BD9-81ED-4DB2-BD59-A6C34878D82A}">
                    <a16:rowId xmlns:a16="http://schemas.microsoft.com/office/drawing/2014/main" val="1736080627"/>
                  </a:ext>
                </a:extLst>
              </a:tr>
              <a:tr h="462171">
                <a:tc>
                  <a:txBody>
                    <a:bodyPr/>
                    <a:lstStyle/>
                    <a:p>
                      <a:pPr marL="0" indent="0">
                        <a:buNone/>
                      </a:pPr>
                      <a:r>
                        <a:rPr lang="en-US" sz="1600" b="1" kern="1200" dirty="0">
                          <a:solidFill>
                            <a:schemeClr val="dk1"/>
                          </a:solidFill>
                          <a:effectLst/>
                          <a:latin typeface="+mn-lt"/>
                          <a:ea typeface="+mn-ea"/>
                          <a:cs typeface="+mn-cs"/>
                        </a:rPr>
                        <a:t>People with AIIRD, especially those with Lupus, should receive vaccination against human papilloma virus the same as for the general population</a:t>
                      </a:r>
                      <a:endParaRPr lang="en-US" sz="1600" b="0" dirty="0">
                        <a:latin typeface="Calibri" panose="020F0502020204030204" pitchFamily="34" charset="0"/>
                        <a:cs typeface="Calibri" panose="020F0502020204030204" pitchFamily="34" charset="0"/>
                      </a:endParaRPr>
                    </a:p>
                  </a:txBody>
                  <a:tcPr/>
                </a:tc>
                <a:tc>
                  <a:txBody>
                    <a:bodyPr/>
                    <a:lstStyle/>
                    <a:p>
                      <a:r>
                        <a:rPr lang="de-CH" sz="1600" dirty="0"/>
                        <a:t>**</a:t>
                      </a:r>
                    </a:p>
                  </a:txBody>
                  <a:tcPr/>
                </a:tc>
                <a:extLst>
                  <a:ext uri="{0D108BD9-81ED-4DB2-BD59-A6C34878D82A}">
                    <a16:rowId xmlns:a16="http://schemas.microsoft.com/office/drawing/2014/main" val="2197114741"/>
                  </a:ext>
                </a:extLst>
              </a:tr>
              <a:tr h="616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If you have AIIRD, the people you live with should be up to date on their vaccinations according to the normal guidelines in your country – except for the oral polio vaccine</a:t>
                      </a:r>
                      <a:endParaRPr lang="en-US" sz="1600" dirty="0">
                        <a:latin typeface="Calibri" panose="020F0502020204030204" pitchFamily="34" charset="0"/>
                        <a:cs typeface="Calibri" panose="020F0502020204030204" pitchFamily="34" charset="0"/>
                      </a:endParaRPr>
                    </a:p>
                  </a:txBody>
                  <a:tcPr/>
                </a:tc>
                <a:tc>
                  <a:txBody>
                    <a:bodyPr/>
                    <a:lstStyle/>
                    <a:p>
                      <a:r>
                        <a:rPr lang="de-CH" sz="1600" dirty="0"/>
                        <a:t>*</a:t>
                      </a:r>
                    </a:p>
                  </a:txBody>
                  <a:tcPr/>
                </a:tc>
                <a:extLst>
                  <a:ext uri="{0D108BD9-81ED-4DB2-BD59-A6C34878D82A}">
                    <a16:rowId xmlns:a16="http://schemas.microsoft.com/office/drawing/2014/main" val="3768198260"/>
                  </a:ext>
                </a:extLst>
              </a:tr>
              <a:tr h="616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dk1"/>
                          </a:solidFill>
                          <a:effectLst/>
                          <a:latin typeface="+mn-lt"/>
                          <a:ea typeface="+mn-ea"/>
                          <a:cs typeface="+mn-cs"/>
                        </a:rPr>
                        <a:t>If you took biologic drugs during the second half of your pregnancy, your baby should not receive any live-attenuated vaccines until they are more than 6 months old</a:t>
                      </a:r>
                      <a:endParaRPr lang="en-US" sz="1600" dirty="0">
                        <a:latin typeface="Calibri" panose="020F0502020204030204" pitchFamily="34" charset="0"/>
                        <a:cs typeface="Calibri" panose="020F0502020204030204" pitchFamily="34" charset="0"/>
                      </a:endParaRPr>
                    </a:p>
                  </a:txBody>
                  <a:tcPr/>
                </a:tc>
                <a:tc>
                  <a:txBody>
                    <a:bodyPr/>
                    <a:lstStyle/>
                    <a:p>
                      <a:r>
                        <a:rPr lang="de-CH" sz="1600" dirty="0"/>
                        <a:t>*</a:t>
                      </a:r>
                    </a:p>
                  </a:txBody>
                  <a:tcPr/>
                </a:tc>
                <a:extLst>
                  <a:ext uri="{0D108BD9-81ED-4DB2-BD59-A6C34878D82A}">
                    <a16:rowId xmlns:a16="http://schemas.microsoft.com/office/drawing/2014/main" val="10004"/>
                  </a:ext>
                </a:extLst>
              </a:tr>
            </a:tbl>
          </a:graphicData>
        </a:graphic>
      </p:graphicFrame>
      <p:sp>
        <p:nvSpPr>
          <p:cNvPr id="5" name="Título 4"/>
          <p:cNvSpPr>
            <a:spLocks noGrp="1"/>
          </p:cNvSpPr>
          <p:nvPr>
            <p:ph type="title"/>
          </p:nvPr>
        </p:nvSpPr>
        <p:spPr/>
        <p:txBody>
          <a:bodyPr/>
          <a:lstStyle/>
          <a:p>
            <a:r>
              <a:rPr lang="en-GB"/>
              <a:t>Summary of Recommendations in lay format </a:t>
            </a:r>
            <a:endParaRPr lang="en-GB"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pPr/>
              <a:t>01/07/2019</a:t>
            </a:fld>
            <a:endParaRPr lang="en-US" dirty="0"/>
          </a:p>
        </p:txBody>
      </p:sp>
      <p:sp>
        <p:nvSpPr>
          <p:cNvPr id="8" name="Rectangle 7">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rPr>
            </a:br>
            <a:r>
              <a:rPr kumimoji="0" lang="en-US" sz="800" b="0" i="0" u="none" strike="noStrike" kern="0" cap="none" spc="0" normalizeH="0" baseline="0" noProof="0" dirty="0">
                <a:ln>
                  <a:noFill/>
                </a:ln>
                <a:solidFill>
                  <a:srgbClr val="5F5F5F"/>
                </a:solidFill>
                <a:effectLst/>
                <a:uLnTx/>
                <a:uFillTx/>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endParaRPr>
          </a:p>
        </p:txBody>
      </p:sp>
    </p:spTree>
    <p:extLst>
      <p:ext uri="{BB962C8B-B14F-4D97-AF65-F5344CB8AC3E}">
        <p14:creationId xmlns:p14="http://schemas.microsoft.com/office/powerpoint/2010/main" val="3200666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solidFill>
                  <a:srgbClr val="0057B8"/>
                </a:solidFill>
              </a:rPr>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1400" dirty="0"/>
              <a:t>Fellows : Victoria Furer, </a:t>
            </a:r>
            <a:r>
              <a:rPr lang="en-GB" sz="1400" dirty="0" err="1"/>
              <a:t>Christien</a:t>
            </a:r>
            <a:r>
              <a:rPr lang="en-GB" sz="1400" dirty="0"/>
              <a:t> </a:t>
            </a:r>
            <a:r>
              <a:rPr lang="en-GB" sz="1400" dirty="0" err="1"/>
              <a:t>Rondaan</a:t>
            </a:r>
            <a:r>
              <a:rPr lang="en-GB" sz="1400" dirty="0"/>
              <a:t> , </a:t>
            </a:r>
            <a:r>
              <a:rPr lang="en-GB" sz="1400" dirty="0" err="1"/>
              <a:t>Marloes</a:t>
            </a:r>
            <a:r>
              <a:rPr lang="en-GB" sz="1400" dirty="0"/>
              <a:t> </a:t>
            </a:r>
            <a:r>
              <a:rPr lang="en-GB" sz="1400" dirty="0" err="1"/>
              <a:t>Heijstek</a:t>
            </a:r>
            <a:endParaRPr lang="en-GB" sz="1400" dirty="0"/>
          </a:p>
          <a:p>
            <a:pPr marL="0" indent="0">
              <a:buNone/>
            </a:pPr>
            <a:endParaRPr lang="en-GB" sz="1400" dirty="0"/>
          </a:p>
          <a:p>
            <a:r>
              <a:rPr lang="en-GB" sz="1400" dirty="0"/>
              <a:t>Steering committee : Ulf Muller-Ladner, Sander van Assen, Marc Bijl, Jaap van Laar , Ori Elkayam </a:t>
            </a:r>
          </a:p>
          <a:p>
            <a:pPr marL="0" indent="0">
              <a:buNone/>
            </a:pPr>
            <a:r>
              <a:rPr lang="en-GB" sz="1400" dirty="0"/>
              <a:t>                                          Victoria Furer, </a:t>
            </a:r>
            <a:r>
              <a:rPr lang="en-GB" sz="1400" dirty="0" err="1"/>
              <a:t>Christien</a:t>
            </a:r>
            <a:r>
              <a:rPr lang="en-GB" sz="1400" dirty="0"/>
              <a:t> </a:t>
            </a:r>
            <a:r>
              <a:rPr lang="en-GB" sz="1400" dirty="0" err="1"/>
              <a:t>Rondaan</a:t>
            </a:r>
            <a:r>
              <a:rPr lang="en-GB" sz="1400" dirty="0"/>
              <a:t> , </a:t>
            </a:r>
            <a:r>
              <a:rPr lang="en-GB" sz="1400" dirty="0" err="1"/>
              <a:t>Marloes</a:t>
            </a:r>
            <a:r>
              <a:rPr lang="en-GB" sz="1400" dirty="0"/>
              <a:t> </a:t>
            </a:r>
            <a:r>
              <a:rPr lang="en-GB" sz="1400" dirty="0" err="1"/>
              <a:t>Heijstek</a:t>
            </a:r>
            <a:endParaRPr lang="en-GB" sz="1400" dirty="0"/>
          </a:p>
          <a:p>
            <a:pPr marL="0" indent="0">
              <a:buNone/>
            </a:pPr>
            <a:endParaRPr lang="en-GB" sz="1400" dirty="0"/>
          </a:p>
          <a:p>
            <a:r>
              <a:rPr lang="en-GB" sz="1400" dirty="0"/>
              <a:t>Members of the task force : C </a:t>
            </a:r>
            <a:r>
              <a:rPr lang="en-GB" sz="1400" dirty="0" err="1"/>
              <a:t>Rondaan</a:t>
            </a:r>
            <a:r>
              <a:rPr lang="en-GB" sz="1400" dirty="0"/>
              <a:t>, V Furer, M W </a:t>
            </a:r>
            <a:r>
              <a:rPr lang="en-GB" sz="1400" dirty="0" err="1"/>
              <a:t>Heijstek</a:t>
            </a:r>
            <a:r>
              <a:rPr lang="en-GB" sz="1400" dirty="0"/>
              <a:t>, N Agmon-Levin</a:t>
            </a:r>
            <a:r>
              <a:rPr lang="en-GB" sz="1400" baseline="30000" dirty="0"/>
              <a:t>, </a:t>
            </a:r>
            <a:r>
              <a:rPr lang="en-GB" sz="1400" dirty="0"/>
              <a:t>M </a:t>
            </a:r>
            <a:r>
              <a:rPr lang="en-GB" sz="1400" dirty="0" err="1"/>
              <a:t>Bijl</a:t>
            </a:r>
            <a:r>
              <a:rPr lang="en-GB" sz="1400" dirty="0"/>
              <a:t>, F </a:t>
            </a:r>
            <a:r>
              <a:rPr lang="en-GB" sz="1400" dirty="0" err="1"/>
              <a:t>Breedveld</a:t>
            </a:r>
            <a:r>
              <a:rPr lang="en-GB" sz="1400" dirty="0"/>
              <a:t>, R </a:t>
            </a:r>
            <a:r>
              <a:rPr lang="en-GB" sz="1400" dirty="0" err="1"/>
              <a:t>D'Amelio</a:t>
            </a:r>
            <a:r>
              <a:rPr lang="en-GB" sz="1400" dirty="0"/>
              <a:t>, M Dougados, M C Kapetanovic, J M van Laar, A Ladefoged de Thurah, R </a:t>
            </a:r>
            <a:r>
              <a:rPr lang="en-US" sz="1400" dirty="0"/>
              <a:t>Landewe, </a:t>
            </a:r>
            <a:r>
              <a:rPr lang="en-GB" sz="1400" dirty="0"/>
              <a:t>A </a:t>
            </a:r>
            <a:r>
              <a:rPr lang="en-GB" sz="1400" dirty="0" err="1"/>
              <a:t>Molto</a:t>
            </a:r>
            <a:r>
              <a:rPr lang="en-GB" sz="1400" dirty="0"/>
              <a:t>, U Muller-Ladner, K Schreiber, L </a:t>
            </a:r>
            <a:r>
              <a:rPr lang="en-GB" sz="1400" dirty="0" err="1"/>
              <a:t>Smoler</a:t>
            </a:r>
            <a:r>
              <a:rPr lang="en-GB" sz="1400" dirty="0"/>
              <a:t>, J Walker, K </a:t>
            </a:r>
            <a:r>
              <a:rPr lang="en-GB" sz="1400" dirty="0" err="1"/>
              <a:t>Warnatz</a:t>
            </a:r>
            <a:r>
              <a:rPr lang="en-GB" sz="1400" dirty="0"/>
              <a:t>, N M </a:t>
            </a:r>
            <a:r>
              <a:rPr lang="en-GB" sz="1400" dirty="0" err="1"/>
              <a:t>Wulffraat</a:t>
            </a:r>
            <a:r>
              <a:rPr lang="en-GB" sz="1400" dirty="0"/>
              <a:t>, S van Assen, O Elkayam</a:t>
            </a:r>
            <a:endParaRPr lang="en-US" sz="1400" dirty="0"/>
          </a:p>
          <a:p>
            <a:endParaRPr lang="en-GB" dirty="0"/>
          </a:p>
        </p:txBody>
      </p:sp>
    </p:spTree>
    <p:extLst>
      <p:ext uri="{BB962C8B-B14F-4D97-AF65-F5344CB8AC3E}">
        <p14:creationId xmlns:p14="http://schemas.microsoft.com/office/powerpoint/2010/main" val="1111115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36848" y="2659554"/>
            <a:ext cx="8334171" cy="4692078"/>
          </a:xfrm>
        </p:spPr>
        <p:txBody>
          <a:bodyPr/>
          <a:lstStyle/>
          <a:p>
            <a:pPr lvl="1"/>
            <a:r>
              <a:rPr lang="en-US" sz="2400" dirty="0">
                <a:cs typeface="Calibri" panose="020F0502020204030204" pitchFamily="34" charset="0"/>
              </a:rPr>
              <a:t>Rheumatologists</a:t>
            </a:r>
          </a:p>
          <a:p>
            <a:pPr marL="457200" lvl="1" indent="0">
              <a:buNone/>
            </a:pPr>
            <a:endParaRPr lang="en-US" sz="2400" dirty="0">
              <a:cs typeface="Calibri" panose="020F0502020204030204" pitchFamily="34" charset="0"/>
            </a:endParaRPr>
          </a:p>
          <a:p>
            <a:pPr lvl="1"/>
            <a:r>
              <a:rPr lang="en-US" sz="2400" dirty="0">
                <a:cs typeface="Calibri" panose="020F0502020204030204" pitchFamily="34" charset="0"/>
              </a:rPr>
              <a:t>General practitioners </a:t>
            </a:r>
          </a:p>
          <a:p>
            <a:pPr marL="457200" lvl="1" indent="0">
              <a:buNone/>
            </a:pPr>
            <a:endParaRPr lang="en-US" sz="2400" dirty="0">
              <a:cs typeface="Calibri" panose="020F0502020204030204" pitchFamily="34" charset="0"/>
            </a:endParaRPr>
          </a:p>
          <a:p>
            <a:pPr lvl="1"/>
            <a:r>
              <a:rPr lang="en-US" sz="2400" dirty="0">
                <a:cs typeface="Calibri" panose="020F0502020204030204" pitchFamily="34" charset="0"/>
              </a:rPr>
              <a:t>Health professionals</a:t>
            </a:r>
          </a:p>
          <a:p>
            <a:endParaRPr lang="en-US" sz="2400" dirty="0"/>
          </a:p>
        </p:txBody>
      </p:sp>
      <p:sp>
        <p:nvSpPr>
          <p:cNvPr id="3" name="Title 2"/>
          <p:cNvSpPr>
            <a:spLocks noGrp="1"/>
          </p:cNvSpPr>
          <p:nvPr>
            <p:ph type="title"/>
          </p:nvPr>
        </p:nvSpPr>
        <p:spPr>
          <a:xfrm>
            <a:off x="263728" y="1517392"/>
            <a:ext cx="8334172" cy="634545"/>
          </a:xfrm>
        </p:spPr>
        <p:txBody>
          <a:bodyPr/>
          <a:lstStyle/>
          <a:p>
            <a:r>
              <a:rPr lang="en-US" dirty="0"/>
              <a:t>Target population</a:t>
            </a:r>
          </a:p>
        </p:txBody>
      </p:sp>
      <p:sp>
        <p:nvSpPr>
          <p:cNvPr id="4" name="Slide Number Placeholder 3"/>
          <p:cNvSpPr>
            <a:spLocks noGrp="1"/>
          </p:cNvSpPr>
          <p:nvPr>
            <p:ph type="sldNum" sz="quarter" idx="4"/>
          </p:nvPr>
        </p:nvSpPr>
        <p:spPr/>
        <p:txBody>
          <a:bodyPr/>
          <a:lstStyle/>
          <a:p>
            <a:fld id="{F096157D-9D44-4342-AEFF-76ADE352FA4A}" type="slidenum">
              <a:rPr lang="tr-TR" smtClean="0"/>
              <a:pPr/>
              <a:t>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3900828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89947" y="207349"/>
            <a:ext cx="8334172" cy="634545"/>
          </a:xfrm>
        </p:spPr>
        <p:txBody>
          <a:bodyPr/>
          <a:lstStyle/>
          <a:p>
            <a:r>
              <a:rPr lang="en-GB" dirty="0">
                <a:latin typeface="Calibri" panose="020F0502020204030204" pitchFamily="34" charset="0"/>
                <a:cs typeface="Calibri" panose="020F0502020204030204" pitchFamily="34" charset="0"/>
              </a:rPr>
              <a:t>PICO’s </a:t>
            </a:r>
            <a:endParaRPr lang="en-GB" sz="1200" dirty="0">
              <a:solidFill>
                <a:srgbClr val="FF0000"/>
              </a:solidFill>
              <a:latin typeface="Calibri" panose="020F0502020204030204" pitchFamily="34" charset="0"/>
              <a:cs typeface="Calibri" panose="020F0502020204030204" pitchFamily="34" charset="0"/>
            </a:endParaRPr>
          </a:p>
        </p:txBody>
      </p:sp>
      <p:sp>
        <p:nvSpPr>
          <p:cNvPr id="8" name="Marcador de contenido 3"/>
          <p:cNvSpPr>
            <a:spLocks noGrp="1"/>
          </p:cNvSpPr>
          <p:nvPr>
            <p:ph idx="1"/>
          </p:nvPr>
        </p:nvSpPr>
        <p:spPr>
          <a:xfrm>
            <a:off x="289947" y="1462030"/>
            <a:ext cx="8628422" cy="4946239"/>
          </a:xfrm>
        </p:spPr>
        <p:txBody>
          <a:bodyPr/>
          <a:lstStyle/>
          <a:p>
            <a:pPr>
              <a:spcAft>
                <a:spcPts val="600"/>
              </a:spcAft>
              <a:buFont typeface="+mj-lt"/>
              <a:buAutoNum type="arabicPeriod"/>
            </a:pPr>
            <a:r>
              <a:rPr lang="en-US" sz="1400" b="1" dirty="0">
                <a:latin typeface="Calibri" panose="020F0502020204030204" pitchFamily="34" charset="0"/>
                <a:cs typeface="Calibri" panose="020F0502020204030204" pitchFamily="34" charset="0"/>
              </a:rPr>
              <a:t>What is the incidence or prevalence of vaccine-preventable infections in adult patients with AIIRD?</a:t>
            </a:r>
          </a:p>
          <a:p>
            <a:pPr marL="400050" lvl="1" indent="0">
              <a:spcAft>
                <a:spcPts val="600"/>
              </a:spcAft>
              <a:buNone/>
            </a:pPr>
            <a:r>
              <a:rPr lang="en-US" sz="1400" dirty="0">
                <a:latin typeface="Calibri" panose="020F0502020204030204" pitchFamily="34" charset="0"/>
                <a:cs typeface="Calibri" panose="020F0502020204030204" pitchFamily="34" charset="0"/>
              </a:rPr>
              <a:t>Population : 	Patients with AIIRD</a:t>
            </a:r>
          </a:p>
          <a:p>
            <a:pPr marL="400050" lvl="1" indent="0">
              <a:spcAft>
                <a:spcPts val="600"/>
              </a:spcAft>
              <a:buNone/>
            </a:pPr>
            <a:r>
              <a:rPr lang="en-US" sz="1400" dirty="0">
                <a:latin typeface="Calibri" panose="020F0502020204030204" pitchFamily="34" charset="0"/>
                <a:cs typeface="Calibri" panose="020F0502020204030204" pitchFamily="34" charset="0"/>
              </a:rPr>
              <a:t>Intervention: 	-</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Comparison: 	Healthy controls (or: no controls)</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Outcome: 	Incidence and/or prevalence of vaccine-preventable infections </a:t>
            </a:r>
          </a:p>
          <a:p>
            <a:pPr marL="400050" lvl="1" indent="0">
              <a:spcAft>
                <a:spcPts val="600"/>
              </a:spcAft>
              <a:buNone/>
            </a:pPr>
            <a:endParaRPr lang="he-IL" sz="1400" dirty="0">
              <a:latin typeface="Calibri" panose="020F0502020204030204" pitchFamily="34" charset="0"/>
              <a:cs typeface="Calibri" panose="020F0502020204030204" pitchFamily="34" charset="0"/>
            </a:endParaRPr>
          </a:p>
          <a:p>
            <a:pPr marL="400050" lvl="1" indent="0">
              <a:spcAft>
                <a:spcPts val="600"/>
              </a:spcAft>
              <a:buNone/>
            </a:pPr>
            <a:endParaRPr lang="en-US" sz="1400" dirty="0">
              <a:latin typeface="Calibri" panose="020F0502020204030204" pitchFamily="34" charset="0"/>
              <a:cs typeface="Calibri" panose="020F0502020204030204" pitchFamily="34" charset="0"/>
            </a:endParaRPr>
          </a:p>
          <a:p>
            <a:pPr marL="228600" indent="-228600">
              <a:spcAft>
                <a:spcPts val="600"/>
              </a:spcAft>
              <a:buFont typeface="+mj-lt"/>
              <a:buAutoNum type="arabicPeriod" startAt="2"/>
            </a:pPr>
            <a:r>
              <a:rPr lang="en-US" sz="1400" b="1" dirty="0">
                <a:latin typeface="Calibri" panose="020F0502020204030204" pitchFamily="34" charset="0"/>
                <a:cs typeface="Calibri" panose="020F0502020204030204" pitchFamily="34" charset="0"/>
              </a:rPr>
              <a:t>What is the efficacy, the immunogenicity and the safety of available vaccines in adult AIIRD patients?</a:t>
            </a:r>
            <a:endParaRPr lang="nl-NL" sz="1400" b="1"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Population:               Patients with AIIRD</a:t>
            </a:r>
            <a:endParaRPr lang="he-I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Intervention: 	Immunization/vaccination with vaccines suitable for adults </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Comparison: 	Healthy controls / non-vaccinated AIIRD patients/ (or:-)</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Outcome: 	</a:t>
            </a:r>
            <a:r>
              <a:rPr lang="en-GB" dirty="0"/>
              <a:t> </a:t>
            </a:r>
            <a:r>
              <a:rPr lang="en-GB" sz="1400" dirty="0"/>
              <a:t>Efficacy (prevention of vaccine-preventable disease), immunogenicity (laboratory   markers for  vaccine efficacy, e.g. </a:t>
            </a:r>
            <a:r>
              <a:rPr lang="en-GB" sz="1400" dirty="0" err="1"/>
              <a:t>seroprotection</a:t>
            </a:r>
            <a:r>
              <a:rPr lang="en-GB" sz="1400" dirty="0"/>
              <a:t>/seroconversion) and safety (effect on the underlying autoimmune disease or adverse effects from vaccination)  </a:t>
            </a:r>
            <a:endParaRPr lang="en-US" sz="1400" dirty="0"/>
          </a:p>
          <a:p>
            <a:pPr marL="400050" lvl="1" indent="0">
              <a:spcAft>
                <a:spcPts val="600"/>
              </a:spcAft>
              <a:buNone/>
            </a:pPr>
            <a:endParaRPr lang="nl-NL" sz="1400" dirty="0">
              <a:latin typeface="Calibri" panose="020F0502020204030204" pitchFamily="34" charset="0"/>
              <a:cs typeface="Calibri" panose="020F0502020204030204" pitchFamily="34" charset="0"/>
            </a:endParaRPr>
          </a:p>
          <a:p>
            <a:pPr marL="0" indent="0">
              <a:buNone/>
            </a:pPr>
            <a:endParaRPr lang="en-GB" sz="1400" b="1" dirty="0">
              <a:latin typeface="Calibri" panose="020F0502020204030204" pitchFamily="34" charset="0"/>
              <a:cs typeface="Calibri" panose="020F0502020204030204" pitchFamily="34" charset="0"/>
            </a:endParaRPr>
          </a:p>
          <a:p>
            <a:pPr>
              <a:buAutoNum type="arabicPeriod" startAt="3"/>
            </a:pPr>
            <a:endParaRPr lang="en-US" sz="1400" b="1" dirty="0">
              <a:latin typeface="Calibri" panose="020F0502020204030204" pitchFamily="34" charset="0"/>
              <a:cs typeface="Calibri" panose="020F0502020204030204" pitchFamily="34" charset="0"/>
            </a:endParaRPr>
          </a:p>
          <a:p>
            <a:pPr marL="400050" lvl="1" indent="0">
              <a:spcAft>
                <a:spcPts val="600"/>
              </a:spcAft>
              <a:buNone/>
            </a:pPr>
            <a:endParaRPr lang="nl-NL"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447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2091717"/>
            <a:ext cx="8334171" cy="4534714"/>
          </a:xfrm>
        </p:spPr>
        <p:txBody>
          <a:bodyPr/>
          <a:lstStyle/>
          <a:p>
            <a:pPr marL="228600" indent="-228600">
              <a:buAutoNum type="arabicPeriod" startAt="3"/>
            </a:pPr>
            <a:r>
              <a:rPr lang="en-GB" sz="1400" b="1" dirty="0">
                <a:latin typeface="Calibri" panose="020F0502020204030204" pitchFamily="34" charset="0"/>
                <a:cs typeface="Calibri" panose="020F0502020204030204" pitchFamily="34" charset="0"/>
              </a:rPr>
              <a:t>Are vaccines efficacious and immunogenic in adult AIIRD patients, treated with immunosuppressive agents and disease-modifying </a:t>
            </a:r>
            <a:r>
              <a:rPr lang="en-GB" sz="1400" b="1" dirty="0" err="1">
                <a:latin typeface="Calibri" panose="020F0502020204030204" pitchFamily="34" charset="0"/>
                <a:cs typeface="Calibri" panose="020F0502020204030204" pitchFamily="34" charset="0"/>
              </a:rPr>
              <a:t>antirheumatic</a:t>
            </a:r>
            <a:r>
              <a:rPr lang="en-GB" sz="1400" b="1" dirty="0">
                <a:latin typeface="Calibri" panose="020F0502020204030204" pitchFamily="34" charset="0"/>
                <a:cs typeface="Calibri" panose="020F0502020204030204" pitchFamily="34" charset="0"/>
              </a:rPr>
              <a:t> drugs (DMARDs)?</a:t>
            </a:r>
          </a:p>
          <a:p>
            <a:pPr marL="400050" lvl="1" indent="0">
              <a:spcAft>
                <a:spcPts val="600"/>
              </a:spcAft>
              <a:buNone/>
            </a:pPr>
            <a:r>
              <a:rPr lang="en-US" sz="1400" dirty="0">
                <a:latin typeface="Calibri" panose="020F0502020204030204" pitchFamily="34" charset="0"/>
                <a:cs typeface="Calibri" panose="020F0502020204030204" pitchFamily="34" charset="0"/>
              </a:rPr>
              <a:t>Population : 	Patients with AIIRD using </a:t>
            </a:r>
            <a:r>
              <a:rPr lang="en-US" sz="1400" dirty="0" err="1">
                <a:latin typeface="Calibri" panose="020F0502020204030204" pitchFamily="34" charset="0"/>
                <a:cs typeface="Calibri" panose="020F0502020204030204" pitchFamily="34" charset="0"/>
              </a:rPr>
              <a:t>immunomodulating</a:t>
            </a:r>
            <a:r>
              <a:rPr lang="en-US" sz="1400" dirty="0">
                <a:latin typeface="Calibri" panose="020F0502020204030204" pitchFamily="34" charset="0"/>
                <a:cs typeface="Calibri" panose="020F0502020204030204" pitchFamily="34" charset="0"/>
              </a:rPr>
              <a:t> agents</a:t>
            </a:r>
          </a:p>
          <a:p>
            <a:pPr marL="400050" lvl="1" indent="0">
              <a:spcAft>
                <a:spcPts val="600"/>
              </a:spcAft>
              <a:buNone/>
            </a:pPr>
            <a:r>
              <a:rPr lang="en-US" sz="1400" dirty="0">
                <a:latin typeface="Calibri" panose="020F0502020204030204" pitchFamily="34" charset="0"/>
                <a:cs typeface="Calibri" panose="020F0502020204030204" pitchFamily="34" charset="0"/>
              </a:rPr>
              <a:t>Intervention: 	 Immunization/vaccination with vaccines suitable for adults -</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Comparison: 	Healthy controls, AIIRD patients not using analyzed agents (or: no controls)</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Outcome: 	</a:t>
            </a:r>
            <a:r>
              <a:rPr lang="en-GB" sz="1400" dirty="0">
                <a:latin typeface="Calibri" panose="020F0502020204030204" pitchFamily="34" charset="0"/>
                <a:cs typeface="Calibri" panose="020F0502020204030204" pitchFamily="34" charset="0"/>
              </a:rPr>
              <a:t> Efficacy (prevention of vaccine-preventable disease), immunogenicity (laboratory markers for vaccine efficacy, e.g. </a:t>
            </a:r>
            <a:r>
              <a:rPr lang="en-GB" sz="1400" dirty="0" err="1">
                <a:latin typeface="Calibri" panose="020F0502020204030204" pitchFamily="34" charset="0"/>
                <a:cs typeface="Calibri" panose="020F0502020204030204" pitchFamily="34" charset="0"/>
              </a:rPr>
              <a:t>seroprotection</a:t>
            </a:r>
            <a:r>
              <a:rPr lang="en-GB" sz="1400" dirty="0">
                <a:latin typeface="Calibri" panose="020F0502020204030204" pitchFamily="34" charset="0"/>
                <a:cs typeface="Calibri" panose="020F0502020204030204" pitchFamily="34" charset="0"/>
              </a:rPr>
              <a:t>/seroconversion) </a:t>
            </a:r>
            <a:endParaRPr lang="en-US" sz="1400" dirty="0">
              <a:latin typeface="Calibri" panose="020F0502020204030204" pitchFamily="34" charset="0"/>
              <a:cs typeface="Calibri" panose="020F0502020204030204" pitchFamily="34" charset="0"/>
            </a:endParaRPr>
          </a:p>
          <a:p>
            <a:pPr marL="0" indent="0">
              <a:buNone/>
            </a:pPr>
            <a:endParaRPr lang="en-US" dirty="0"/>
          </a:p>
          <a:p>
            <a:pPr marL="0" indent="0">
              <a:spcAft>
                <a:spcPts val="600"/>
              </a:spcAft>
              <a:buNone/>
            </a:pPr>
            <a:r>
              <a:rPr lang="en-US" sz="1400" b="1" dirty="0">
                <a:solidFill>
                  <a:schemeClr val="accent3"/>
                </a:solidFill>
                <a:latin typeface="Calibri" panose="020F0502020204030204" pitchFamily="34" charset="0"/>
                <a:cs typeface="Calibri" panose="020F0502020204030204" pitchFamily="34" charset="0"/>
              </a:rPr>
              <a:t>4</a:t>
            </a:r>
            <a:r>
              <a:rPr lang="en-US" sz="1400" b="1" dirty="0">
                <a:latin typeface="Calibri" panose="020F0502020204030204" pitchFamily="34" charset="0"/>
                <a:cs typeface="Calibri" panose="020F0502020204030204" pitchFamily="34" charset="0"/>
              </a:rPr>
              <a:t>. What is the efficacy, the immunogenicity and the safety of available vaccines in adult AIIRD patients?</a:t>
            </a:r>
            <a:endParaRPr lang="nl-NL" sz="1400" b="1"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Population:               Patients with AIIRD</a:t>
            </a:r>
            <a:endParaRPr lang="he-I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Intervention: 	Immunization/vaccination </a:t>
            </a:r>
            <a:r>
              <a:rPr lang="en-GB" sz="1400" dirty="0">
                <a:latin typeface="Calibri" panose="020F0502020204030204" pitchFamily="34" charset="0"/>
                <a:cs typeface="Calibri" panose="020F0502020204030204" pitchFamily="34" charset="0"/>
              </a:rPr>
              <a:t>of household contacts of AIIRD patients with vaccines suitable for children and adults</a:t>
            </a:r>
            <a:endParaRPr lang="nl-NL" sz="1400" dirty="0">
              <a:latin typeface="Calibri" panose="020F0502020204030204" pitchFamily="34" charset="0"/>
              <a:cs typeface="Calibri" panose="020F0502020204030204" pitchFamily="34" charset="0"/>
            </a:endParaRPr>
          </a:p>
          <a:p>
            <a:pPr marL="400050" lvl="1" indent="0">
              <a:spcAft>
                <a:spcPts val="600"/>
              </a:spcAft>
              <a:buNone/>
            </a:pPr>
            <a:r>
              <a:rPr lang="en-US" sz="1400" dirty="0">
                <a:latin typeface="Calibri" panose="020F0502020204030204" pitchFamily="34" charset="0"/>
                <a:cs typeface="Calibri" panose="020F0502020204030204" pitchFamily="34" charset="0"/>
              </a:rPr>
              <a:t>Comparison: 	</a:t>
            </a:r>
            <a:r>
              <a:rPr lang="en-GB" sz="1400" dirty="0">
                <a:latin typeface="Calibri" panose="020F0502020204030204" pitchFamily="34" charset="0"/>
                <a:cs typeface="Calibri" panose="020F0502020204030204" pitchFamily="34" charset="0"/>
              </a:rPr>
              <a:t>Patients with AIIRD with non-vaccinated household members </a:t>
            </a:r>
          </a:p>
          <a:p>
            <a:pPr marL="0" indent="0">
              <a:buNone/>
            </a:pPr>
            <a:r>
              <a:rPr lang="en-US" sz="1400" dirty="0">
                <a:latin typeface="Calibri" panose="020F0502020204030204" pitchFamily="34" charset="0"/>
                <a:cs typeface="Calibri" panose="020F0502020204030204" pitchFamily="34" charset="0"/>
              </a:rPr>
              <a:t>           </a:t>
            </a:r>
            <a:r>
              <a:rPr lang="en-US" sz="1400" dirty="0">
                <a:solidFill>
                  <a:schemeClr val="tx1">
                    <a:lumMod val="60000"/>
                    <a:lumOff val="40000"/>
                  </a:schemeClr>
                </a:solidFill>
                <a:latin typeface="Calibri" panose="020F0502020204030204" pitchFamily="34" charset="0"/>
                <a:cs typeface="Calibri" panose="020F0502020204030204" pitchFamily="34" charset="0"/>
              </a:rPr>
              <a:t>Outcome: </a:t>
            </a:r>
            <a:r>
              <a:rPr lang="en-US" sz="1400" dirty="0">
                <a:latin typeface="Calibri" panose="020F0502020204030204" pitchFamily="34" charset="0"/>
                <a:cs typeface="Calibri" panose="020F0502020204030204" pitchFamily="34" charset="0"/>
              </a:rPr>
              <a:t>	</a:t>
            </a:r>
            <a:r>
              <a:rPr lang="en-GB" sz="1400" dirty="0">
                <a:solidFill>
                  <a:schemeClr val="tx1">
                    <a:lumMod val="60000"/>
                    <a:lumOff val="40000"/>
                  </a:schemeClr>
                </a:solidFill>
                <a:latin typeface="Calibri" panose="020F0502020204030204" pitchFamily="34" charset="0"/>
                <a:cs typeface="Calibri" panose="020F0502020204030204" pitchFamily="34" charset="0"/>
              </a:rPr>
              <a:t> Incidence of VPI in AIIRD patients</a:t>
            </a:r>
            <a:r>
              <a:rPr lang="en-US" sz="1400" dirty="0">
                <a:solidFill>
                  <a:schemeClr val="tx1">
                    <a:lumMod val="60000"/>
                    <a:lumOff val="40000"/>
                  </a:schemeClr>
                </a:solidFill>
                <a:latin typeface="Calibri" panose="020F0502020204030204" pitchFamily="34" charset="0"/>
                <a:cs typeface="Calibri" panose="020F0502020204030204" pitchFamily="34" charset="0"/>
              </a:rPr>
              <a:t> and </a:t>
            </a:r>
            <a:r>
              <a:rPr lang="en-GB" sz="1400" dirty="0">
                <a:solidFill>
                  <a:schemeClr val="tx1">
                    <a:lumMod val="60000"/>
                    <a:lumOff val="40000"/>
                  </a:schemeClr>
                </a:solidFill>
                <a:latin typeface="Calibri" panose="020F0502020204030204" pitchFamily="34" charset="0"/>
                <a:cs typeface="Calibri" panose="020F0502020204030204" pitchFamily="34" charset="0"/>
              </a:rPr>
              <a:t>safety of household vaccine for AIIRD patients</a:t>
            </a:r>
            <a:endParaRPr lang="en-US" sz="1400" dirty="0">
              <a:solidFill>
                <a:schemeClr val="tx1">
                  <a:lumMod val="60000"/>
                  <a:lumOff val="40000"/>
                </a:schemeClr>
              </a:solidFill>
              <a:latin typeface="Calibri" panose="020F0502020204030204" pitchFamily="34" charset="0"/>
              <a:cs typeface="Calibri" panose="020F0502020204030204" pitchFamily="34" charset="0"/>
            </a:endParaRPr>
          </a:p>
          <a:p>
            <a:r>
              <a:rPr lang="en-GB" sz="1400" dirty="0">
                <a:latin typeface="Calibri" panose="020F0502020204030204" pitchFamily="34" charset="0"/>
                <a:cs typeface="Calibri" panose="020F0502020204030204" pitchFamily="34" charset="0"/>
              </a:rPr>
              <a:t> </a:t>
            </a:r>
            <a:endParaRPr lang="en-US" sz="1400" dirty="0">
              <a:latin typeface="Calibri" panose="020F0502020204030204" pitchFamily="34" charset="0"/>
              <a:cs typeface="Calibri" panose="020F0502020204030204" pitchFamily="34" charset="0"/>
            </a:endParaRPr>
          </a:p>
          <a:p>
            <a:r>
              <a:rPr lang="en-GB" dirty="0"/>
              <a:t> </a:t>
            </a:r>
            <a:endParaRPr lang="en-US" dirty="0"/>
          </a:p>
        </p:txBody>
      </p:sp>
      <p:sp>
        <p:nvSpPr>
          <p:cNvPr id="3" name="Title 2"/>
          <p:cNvSpPr>
            <a:spLocks noGrp="1"/>
          </p:cNvSpPr>
          <p:nvPr>
            <p:ph type="title"/>
          </p:nvPr>
        </p:nvSpPr>
        <p:spPr/>
        <p:txBody>
          <a:bodyPr/>
          <a:lstStyle/>
          <a:p>
            <a:r>
              <a:rPr lang="en-US" dirty="0"/>
              <a:t>PICO’s</a:t>
            </a:r>
          </a:p>
        </p:txBody>
      </p:sp>
      <p:sp>
        <p:nvSpPr>
          <p:cNvPr id="4" name="Slide Number Placeholder 3"/>
          <p:cNvSpPr>
            <a:spLocks noGrp="1"/>
          </p:cNvSpPr>
          <p:nvPr>
            <p:ph type="sldNum" sz="quarter" idx="4"/>
          </p:nvPr>
        </p:nvSpPr>
        <p:spPr/>
        <p:txBody>
          <a:bodyPr/>
          <a:lstStyle/>
          <a:p>
            <a:fld id="{F096157D-9D44-4342-AEFF-76ADE352FA4A}" type="slidenum">
              <a:rPr lang="tr-TR" smtClean="0"/>
              <a:pPr/>
              <a:t>4</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1363705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 </a:t>
            </a:r>
            <a:r>
              <a:rPr lang="en-GB" dirty="0"/>
              <a:t>Methods/methodological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dirty="0">
                <a:solidFill>
                  <a:srgbClr val="000000"/>
                </a:solidFill>
              </a:rPr>
              <a:t>Methods:  According to the EULAR Standardized Operating Procedures*</a:t>
            </a:r>
          </a:p>
          <a:p>
            <a:endParaRPr lang="en-GB" dirty="0"/>
          </a:p>
        </p:txBody>
      </p:sp>
      <p:grpSp>
        <p:nvGrpSpPr>
          <p:cNvPr id="9" name="Group 8"/>
          <p:cNvGrpSpPr/>
          <p:nvPr/>
        </p:nvGrpSpPr>
        <p:grpSpPr>
          <a:xfrm>
            <a:off x="2422372" y="2789352"/>
            <a:ext cx="4224469" cy="2794381"/>
            <a:chOff x="2422372" y="2243444"/>
            <a:chExt cx="4224469" cy="2794381"/>
          </a:xfrm>
        </p:grpSpPr>
        <p:sp>
          <p:nvSpPr>
            <p:cNvPr id="10" name="ZoneTexte 2"/>
            <p:cNvSpPr txBox="1"/>
            <p:nvPr/>
          </p:nvSpPr>
          <p:spPr>
            <a:xfrm>
              <a:off x="3355865" y="2243444"/>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1" name="ZoneTexte 4"/>
            <p:cNvSpPr txBox="1"/>
            <p:nvPr/>
          </p:nvSpPr>
          <p:spPr>
            <a:xfrm>
              <a:off x="2944894" y="3075222"/>
              <a:ext cx="3192903"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Systematic literature research</a:t>
              </a:r>
            </a:p>
          </p:txBody>
        </p:sp>
        <p:sp>
          <p:nvSpPr>
            <p:cNvPr id="12" name="ZoneTexte 5"/>
            <p:cNvSpPr txBox="1"/>
            <p:nvPr/>
          </p:nvSpPr>
          <p:spPr>
            <a:xfrm>
              <a:off x="3432845" y="3879063"/>
              <a:ext cx="2304256" cy="338554"/>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a:t>
              </a:r>
            </a:p>
          </p:txBody>
        </p:sp>
        <p:sp>
          <p:nvSpPr>
            <p:cNvPr id="13" name="ZoneTexte 6"/>
            <p:cNvSpPr txBox="1"/>
            <p:nvPr/>
          </p:nvSpPr>
          <p:spPr>
            <a:xfrm>
              <a:off x="2422372" y="4617261"/>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a:solidFill>
                    <a:prstClr val="white"/>
                  </a:solidFill>
                  <a:ea typeface="+mn-ea"/>
                  <a:cs typeface="+mn-cs"/>
                </a:rPr>
                <a:t>Recommendations</a:t>
              </a:r>
            </a:p>
          </p:txBody>
        </p:sp>
        <p:sp>
          <p:nvSpPr>
            <p:cNvPr id="14" name="Flèche vers le bas 9"/>
            <p:cNvSpPr/>
            <p:nvPr/>
          </p:nvSpPr>
          <p:spPr>
            <a:xfrm>
              <a:off x="4479590" y="2646924"/>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514009" y="3463124"/>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520465" y="4277353"/>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grpSp>
      <p:sp>
        <p:nvSpPr>
          <p:cNvPr id="17" name="ZoneTexte 7"/>
          <p:cNvSpPr txBox="1"/>
          <p:nvPr/>
        </p:nvSpPr>
        <p:spPr>
          <a:xfrm>
            <a:off x="5596114" y="603143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916407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8334172" cy="634545"/>
          </a:xfrm>
        </p:spPr>
        <p:txBody>
          <a:bodyPr/>
          <a:lstStyle/>
          <a:p>
            <a:r>
              <a:rPr lang="en-US" sz="2400" dirty="0"/>
              <a:t>Flow chart – PICO 1 :Incidence and prevalence of vaccine preventable diseases in adult AIIRD patients </a:t>
            </a:r>
          </a:p>
        </p:txBody>
      </p:sp>
      <p:sp>
        <p:nvSpPr>
          <p:cNvPr id="4" name="Slide Number Placeholder 3"/>
          <p:cNvSpPr>
            <a:spLocks noGrp="1"/>
          </p:cNvSpPr>
          <p:nvPr>
            <p:ph type="sldNum" sz="quarter" idx="4"/>
          </p:nvPr>
        </p:nvSpPr>
        <p:spPr/>
        <p:txBody>
          <a:bodyPr/>
          <a:lstStyle/>
          <a:p>
            <a:fld id="{F096157D-9D44-4342-AEFF-76ADE352FA4A}" type="slidenum">
              <a:rPr lang="tr-TR" smtClean="0"/>
              <a:pPr/>
              <a:t>6</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pic>
        <p:nvPicPr>
          <p:cNvPr id="6" name="Content Placeholder 5" descr="../../Desktop/Screen%20Shot%202019-02-17%20at%2020.41.47.png"/>
          <p:cNvPicPr>
            <a:picLocks noGrp="1"/>
          </p:cNvPicPr>
          <p:nvPr>
            <p:ph idx="1"/>
          </p:nvPr>
        </p:nvPicPr>
        <p:blipFill>
          <a:blip r:embed="rId2" cstate="email">
            <a:extLst>
              <a:ext uri="{28A0092B-C50C-407E-A947-70E740481C1C}">
                <a14:useLocalDpi xmlns:a14="http://schemas.microsoft.com/office/drawing/2010/main" val="0"/>
              </a:ext>
            </a:extLst>
          </a:blip>
          <a:srcRect/>
          <a:stretch>
            <a:fillRect/>
          </a:stretch>
        </p:blipFill>
        <p:spPr bwMode="auto">
          <a:xfrm>
            <a:off x="2054431" y="1436914"/>
            <a:ext cx="4797632" cy="4821382"/>
          </a:xfrm>
          <a:prstGeom prst="rect">
            <a:avLst/>
          </a:prstGeom>
          <a:noFill/>
          <a:ln>
            <a:noFill/>
          </a:ln>
        </p:spPr>
      </p:pic>
    </p:spTree>
    <p:extLst>
      <p:ext uri="{BB962C8B-B14F-4D97-AF65-F5344CB8AC3E}">
        <p14:creationId xmlns:p14="http://schemas.microsoft.com/office/powerpoint/2010/main" val="228590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733796" y="1228169"/>
            <a:ext cx="5688281" cy="5250721"/>
          </a:xfrm>
          <a:prstGeom prst="rect">
            <a:avLst/>
          </a:prstGeom>
        </p:spPr>
      </p:pic>
      <p:sp>
        <p:nvSpPr>
          <p:cNvPr id="3" name="Title 2"/>
          <p:cNvSpPr>
            <a:spLocks noGrp="1"/>
          </p:cNvSpPr>
          <p:nvPr>
            <p:ph type="title"/>
          </p:nvPr>
        </p:nvSpPr>
        <p:spPr>
          <a:xfrm>
            <a:off x="0" y="0"/>
            <a:ext cx="8334172" cy="634545"/>
          </a:xfrm>
        </p:spPr>
        <p:txBody>
          <a:bodyPr/>
          <a:lstStyle/>
          <a:p>
            <a:r>
              <a:rPr lang="en-US" sz="2000" dirty="0"/>
              <a:t>PICO 2 and 3 : efficacy, immunogenicity and safety of vaccines in AIIRDS , including the effect of DMARDs </a:t>
            </a:r>
          </a:p>
        </p:txBody>
      </p:sp>
      <p:sp>
        <p:nvSpPr>
          <p:cNvPr id="4" name="Slide Number Placeholder 3"/>
          <p:cNvSpPr>
            <a:spLocks noGrp="1"/>
          </p:cNvSpPr>
          <p:nvPr>
            <p:ph type="sldNum" sz="quarter" idx="4"/>
          </p:nvPr>
        </p:nvSpPr>
        <p:spPr/>
        <p:txBody>
          <a:bodyPr/>
          <a:lstStyle/>
          <a:p>
            <a:fld id="{F096157D-9D44-4342-AEFF-76ADE352FA4A}" type="slidenum">
              <a:rPr lang="tr-TR" smtClean="0"/>
              <a:pPr/>
              <a:t>7</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1270265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0538" y="3754262"/>
            <a:ext cx="8334171" cy="4124361"/>
          </a:xfrm>
        </p:spPr>
        <p:txBody>
          <a:bodyPr/>
          <a:lstStyle/>
          <a:p>
            <a:r>
              <a:rPr lang="en-GB" sz="2000" dirty="0">
                <a:latin typeface="Calibri" panose="020F0502020204030204" pitchFamily="34" charset="0"/>
                <a:cs typeface="Calibri" panose="020F0502020204030204" pitchFamily="34" charset="0"/>
              </a:rPr>
              <a:t>No relevant articles were retrieved in the search on the effect of vaccinating household members of AIIRD patients </a:t>
            </a:r>
            <a:endParaRPr lang="en-US" sz="20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288798" y="1429359"/>
            <a:ext cx="8334172" cy="634545"/>
          </a:xfrm>
        </p:spPr>
        <p:txBody>
          <a:bodyPr/>
          <a:lstStyle/>
          <a:p>
            <a:pPr lvl="0"/>
            <a:r>
              <a:rPr lang="en-US" sz="2400" dirty="0"/>
              <a:t>PICO 4 : </a:t>
            </a:r>
            <a:r>
              <a:rPr lang="en-GB" sz="2400" dirty="0"/>
              <a:t>What is the effect of vaccinating household contacts of AIIRD patients on the occurrence of VPI in both patients and household members (including </a:t>
            </a:r>
            <a:r>
              <a:rPr lang="en-GB" sz="2400" dirty="0" err="1"/>
              <a:t>newborns</a:t>
            </a:r>
            <a:r>
              <a:rPr lang="en-GB" sz="2400" dirty="0"/>
              <a:t>)?</a:t>
            </a:r>
            <a:br>
              <a:rPr lang="en-US" sz="2400" dirty="0"/>
            </a:br>
            <a:endParaRPr lang="en-US" sz="2400"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01/07/2019</a:t>
            </a:fld>
            <a:endParaRPr lang="en-US" dirty="0"/>
          </a:p>
        </p:txBody>
      </p:sp>
    </p:spTree>
    <p:extLst>
      <p:ext uri="{BB962C8B-B14F-4D97-AF65-F5344CB8AC3E}">
        <p14:creationId xmlns:p14="http://schemas.microsoft.com/office/powerpoint/2010/main" val="3013261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 </a:t>
            </a:r>
            <a:r>
              <a:rPr lang="en-GB" dirty="0"/>
              <a:t>Overarching</a:t>
            </a:r>
            <a:r>
              <a:rPr lang="es-ES" dirty="0"/>
              <a:t> </a:t>
            </a:r>
            <a:r>
              <a:rPr lang="en-GB" dirty="0"/>
              <a:t>principles</a:t>
            </a:r>
          </a:p>
        </p:txBody>
      </p:sp>
      <p:sp>
        <p:nvSpPr>
          <p:cNvPr id="7" name="Marcador de número de diapositiva 6"/>
          <p:cNvSpPr>
            <a:spLocks noGrp="1"/>
          </p:cNvSpPr>
          <p:nvPr>
            <p:ph type="sldNum" sz="quarter" idx="4"/>
          </p:nvPr>
        </p:nvSpPr>
        <p:spPr/>
        <p:txBody>
          <a:bodyPr/>
          <a:lstStyle/>
          <a:p>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01/07/2019</a:t>
            </a:fld>
            <a:endParaRPr lang="en-US" dirty="0"/>
          </a:p>
        </p:txBody>
      </p:sp>
      <p:sp>
        <p:nvSpPr>
          <p:cNvPr id="8" name="Marcador de contenido 3"/>
          <p:cNvSpPr>
            <a:spLocks noGrp="1"/>
          </p:cNvSpPr>
          <p:nvPr>
            <p:ph idx="1"/>
          </p:nvPr>
        </p:nvSpPr>
        <p:spPr>
          <a:xfrm>
            <a:off x="466928" y="2091717"/>
            <a:ext cx="8334171" cy="4124361"/>
          </a:xfrm>
        </p:spPr>
        <p:txBody>
          <a:bodyPr/>
          <a:lstStyle/>
          <a:p>
            <a:pPr marL="228600" indent="-228600">
              <a:buAutoNum type="arabicPeriod"/>
            </a:pPr>
            <a:r>
              <a:rPr lang="en-US" sz="1400" dirty="0">
                <a:latin typeface="Calibri" panose="020F0502020204030204" pitchFamily="34" charset="0"/>
                <a:cs typeface="Calibri" panose="020F0502020204030204" pitchFamily="34" charset="0"/>
              </a:rPr>
              <a:t>The vaccination status and indications for further vaccination in patients with AIIRD should be assessed yearly by the rheumatology team.</a:t>
            </a:r>
          </a:p>
          <a:p>
            <a:pPr marL="628650" lvl="1" indent="-228600">
              <a:buAutoNum type="arabicPeriod"/>
            </a:pPr>
            <a:r>
              <a:rPr lang="en-US" sz="1400" dirty="0">
                <a:latin typeface="Calibri" panose="020F0502020204030204" pitchFamily="34" charset="0"/>
                <a:cs typeface="Calibri" panose="020F0502020204030204" pitchFamily="34" charset="0"/>
              </a:rPr>
              <a:t>Emphasis on “annual assessment” </a:t>
            </a:r>
          </a:p>
          <a:p>
            <a:pPr marL="628650" lvl="1" indent="-228600">
              <a:buAutoNum type="arabicPeriod"/>
            </a:pPr>
            <a:r>
              <a:rPr lang="en-US" sz="1400" dirty="0">
                <a:latin typeface="Calibri" panose="020F0502020204030204" pitchFamily="34" charset="0"/>
                <a:cs typeface="Calibri" panose="020F0502020204030204" pitchFamily="34" charset="0"/>
              </a:rPr>
              <a:t>Responsibility of the rheumatology team to program a vaccination plan </a:t>
            </a:r>
          </a:p>
          <a:p>
            <a:pPr marL="400050" lvl="1" indent="0">
              <a:buNone/>
            </a:pPr>
            <a:endParaRPr lang="en-US" sz="1400" dirty="0">
              <a:latin typeface="Calibri" panose="020F0502020204030204" pitchFamily="34" charset="0"/>
              <a:cs typeface="Calibri" panose="020F0502020204030204" pitchFamily="34" charset="0"/>
            </a:endParaRPr>
          </a:p>
          <a:p>
            <a:pPr marL="228600" indent="-228600">
              <a:buAutoNum type="arabicPeriod"/>
            </a:pPr>
            <a:r>
              <a:rPr lang="en-US" sz="1400" dirty="0">
                <a:latin typeface="Calibri" panose="020F0502020204030204" pitchFamily="34" charset="0"/>
                <a:cs typeface="Calibri" panose="020F0502020204030204" pitchFamily="34" charset="0"/>
              </a:rPr>
              <a:t>The individualized vaccination program should be explained to the patient by the rheumatology team, providing a basis for shared decision making, and be jointly implemented by the primary care physician, the rheumatology team and the patient.</a:t>
            </a:r>
          </a:p>
          <a:p>
            <a:pPr marL="628650" lvl="1" indent="-228600">
              <a:buAutoNum type="arabicPeriod"/>
            </a:pPr>
            <a:r>
              <a:rPr lang="en-US" sz="1400" dirty="0">
                <a:latin typeface="Calibri" panose="020F0502020204030204" pitchFamily="34" charset="0"/>
                <a:cs typeface="Calibri" panose="020F0502020204030204" pitchFamily="34" charset="0"/>
              </a:rPr>
              <a:t>Sharing decision with the patients may overcome barriers to immunization </a:t>
            </a:r>
          </a:p>
          <a:p>
            <a:pPr marL="628650" lvl="1" indent="-228600">
              <a:buAutoNum type="arabicPeriod"/>
            </a:pPr>
            <a:r>
              <a:rPr lang="en-US" sz="1400" dirty="0">
                <a:latin typeface="Calibri" panose="020F0502020204030204" pitchFamily="34" charset="0"/>
                <a:cs typeface="Calibri" panose="020F0502020204030204" pitchFamily="34" charset="0"/>
              </a:rPr>
              <a:t>Evidence-based information enables patients to make an informed decision </a:t>
            </a:r>
          </a:p>
          <a:p>
            <a:pPr marL="400050" lvl="1" indent="0">
              <a:buNone/>
            </a:pPr>
            <a:endParaRPr lang="en-US" sz="1400" dirty="0">
              <a:latin typeface="Calibri" panose="020F0502020204030204" pitchFamily="34" charset="0"/>
              <a:cs typeface="Calibri" panose="020F0502020204030204" pitchFamily="34" charset="0"/>
            </a:endParaRPr>
          </a:p>
          <a:p>
            <a:pPr marL="228600" indent="-228600">
              <a:buAutoNum type="arabicPeriod"/>
            </a:pPr>
            <a:r>
              <a:rPr lang="en-US" sz="1400" dirty="0">
                <a:latin typeface="Calibri" panose="020F0502020204030204" pitchFamily="34" charset="0"/>
                <a:cs typeface="Calibri" panose="020F0502020204030204" pitchFamily="34" charset="0"/>
              </a:rPr>
              <a:t>Vaccination in patients with AIIRD should preferably be administered during quiescent disease. </a:t>
            </a:r>
          </a:p>
          <a:p>
            <a:pPr marL="628650" lvl="1" indent="-228600">
              <a:buAutoNum type="arabicPeriod"/>
            </a:pPr>
            <a:r>
              <a:rPr lang="en-US" sz="1400" dirty="0">
                <a:latin typeface="Calibri" panose="020F0502020204030204" pitchFamily="34" charset="0"/>
                <a:cs typeface="Calibri" panose="020F0502020204030204" pitchFamily="34" charset="0"/>
              </a:rPr>
              <a:t>Expert opinion</a:t>
            </a:r>
          </a:p>
          <a:p>
            <a:pPr marL="628650" lvl="1" indent="-228600">
              <a:buAutoNum type="arabicPeriod"/>
            </a:pPr>
            <a:r>
              <a:rPr lang="en-US" dirty="0"/>
              <a:t>Most vaccination studies conducted in the AIIRD population included patients with quiescent disease</a:t>
            </a:r>
            <a:endParaRPr lang="en-US" sz="1400" dirty="0">
              <a:latin typeface="Calibri" panose="020F0502020204030204" pitchFamily="34" charset="0"/>
              <a:cs typeface="Calibri" panose="020F0502020204030204" pitchFamily="34" charset="0"/>
            </a:endParaRPr>
          </a:p>
          <a:p>
            <a:pPr marL="0" indent="0">
              <a:buNone/>
            </a:pPr>
            <a:endParaRPr lang="en-GB"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6232100"/>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10" ma:contentTypeDescription="Ein neues Dokument erstellen." ma:contentTypeScope="" ma:versionID="15ab8b5411507bf5d9d04e6d4280d773">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beb8ff2837ec831f78092e8c04c59843"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5.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D8D81-60A0-4CDE-8F83-56276C98843F}">
  <ds:schemaRefs>
    <ds:schemaRef ds:uri="http://schemas.microsoft.com/sharepoint/v3"/>
    <ds:schemaRef ds:uri="http://purl.org/dc/terms/"/>
    <ds:schemaRef ds:uri="http://schemas.microsoft.com/office/infopath/2007/PartnerControls"/>
    <ds:schemaRef ds:uri="be301acf-7d88-4206-bc25-f0c1637acb3f"/>
    <ds:schemaRef ds:uri="http://schemas.microsoft.com/office/2006/documentManagement/types"/>
    <ds:schemaRef ds:uri="D3B34FE5-AC3B-4a96-82CA-0DBA080F7269"/>
    <ds:schemaRef ds:uri="http://schemas.openxmlformats.org/package/2006/metadata/core-properties"/>
    <ds:schemaRef ds:uri="132FDA8B-444F-45f6-B04C-FDC6AA7FB290"/>
    <ds:schemaRef ds:uri="http://purl.org/dc/elements/1.1/"/>
    <ds:schemaRef ds:uri="http://schemas.microsoft.com/office/2006/metadata/properties"/>
    <ds:schemaRef ds:uri="E98DFCE1-BAE5-447a-BDCA-1BA3A3ADDCB8"/>
    <ds:schemaRef ds:uri="949D39CD-7166-4d84-B7B3-B133F34511FF"/>
    <ds:schemaRef ds:uri="F6190AD9-4581-4372-B2DF-FA9A6D64EB4D"/>
    <ds:schemaRef ds:uri="http://www.w3.org/XML/1998/namespace"/>
    <ds:schemaRef ds:uri="http://purl.org/dc/dcmitype/"/>
  </ds:schemaRefs>
</ds:datastoreItem>
</file>

<file path=customXml/itemProps2.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3.xml><?xml version="1.0" encoding="utf-8"?>
<ds:datastoreItem xmlns:ds="http://schemas.openxmlformats.org/officeDocument/2006/customXml" ds:itemID="{D15F5143-48EA-414D-9C66-2117EB1A4A41}"/>
</file>

<file path=customXml/itemProps4.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5.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933</TotalTime>
  <Words>1185</Words>
  <Application>Microsoft Office PowerPoint</Application>
  <PresentationFormat>On-screen Show (4:3)</PresentationFormat>
  <Paragraphs>177</Paragraphs>
  <Slides>18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Calibri</vt:lpstr>
      <vt:lpstr>Times</vt:lpstr>
      <vt:lpstr>Wingdings</vt:lpstr>
      <vt:lpstr>PPT EULAR presentation</vt:lpstr>
      <vt:lpstr>Blank</vt:lpstr>
      <vt:lpstr>2019 Update of EULAR recommendations for vaccination in adult patients with autoimmune inflammatory rheumatic diseases (AIIRD)    </vt:lpstr>
      <vt:lpstr>Target population</vt:lpstr>
      <vt:lpstr>PICO’s </vt:lpstr>
      <vt:lpstr>PICO’s</vt:lpstr>
      <vt:lpstr> Methods/methodological approach</vt:lpstr>
      <vt:lpstr>Flow chart – PICO 1 :Incidence and prevalence of vaccine preventable diseases in adult AIIRD patients </vt:lpstr>
      <vt:lpstr>PICO 2 and 3 : efficacy, immunogenicity and safety of vaccines in AIIRDS , including the effect of DMARDs </vt:lpstr>
      <vt:lpstr>PICO 4 : What is the effect of vaccinating household contacts of AIIRD patients on the occurrence of VPI in both patients and household members (including newborns)? </vt:lpstr>
      <vt:lpstr> Overarching principles</vt:lpstr>
      <vt:lpstr>Overarching principles </vt:lpstr>
      <vt:lpstr>Individual Recommendations</vt:lpstr>
      <vt:lpstr>Individual Recommendations</vt:lpstr>
      <vt:lpstr>Individual Recommendations</vt:lpstr>
      <vt:lpstr>Summary Table Oxford Level of Evidence</vt:lpstr>
      <vt:lpstr>Summary Table Oxford Level of Evidence</vt:lpstr>
      <vt:lpstr>Summary of Recommendations in lay format </vt:lpstr>
      <vt:lpstr>Summary of Recommendations in lay format </vt:lpstr>
      <vt:lpstr>Acknowledgements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Alzbeta Gohmann</cp:lastModifiedBy>
  <cp:revision>50</cp:revision>
  <cp:lastPrinted>2019-07-01T12:08:48Z</cp:lastPrinted>
  <dcterms:created xsi:type="dcterms:W3CDTF">2017-10-10T13:55:03Z</dcterms:created>
  <dcterms:modified xsi:type="dcterms:W3CDTF">2019-07-01T13:02:49Z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ies>
</file>