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6"/>
    <p:sldMasterId id="2147483888" r:id="rId7"/>
  </p:sldMasterIdLst>
  <p:notesMasterIdLst>
    <p:notesMasterId r:id="rId26"/>
  </p:notesMasterIdLst>
  <p:handoutMasterIdLst>
    <p:handoutMasterId r:id="rId27"/>
  </p:handoutMasterIdLst>
  <p:sldIdLst>
    <p:sldId id="267" r:id="rId8"/>
    <p:sldId id="271" r:id="rId9"/>
    <p:sldId id="283" r:id="rId10"/>
    <p:sldId id="276" r:id="rId11"/>
    <p:sldId id="277" r:id="rId12"/>
    <p:sldId id="278" r:id="rId13"/>
    <p:sldId id="284" r:id="rId14"/>
    <p:sldId id="285" r:id="rId15"/>
    <p:sldId id="286" r:id="rId16"/>
    <p:sldId id="287" r:id="rId17"/>
    <p:sldId id="288" r:id="rId18"/>
    <p:sldId id="289" r:id="rId19"/>
    <p:sldId id="290" r:id="rId20"/>
    <p:sldId id="279" r:id="rId21"/>
    <p:sldId id="280" r:id="rId22"/>
    <p:sldId id="291" r:id="rId23"/>
    <p:sldId id="281" r:id="rId24"/>
    <p:sldId id="282" r:id="rId25"/>
  </p:sldIdLst>
  <p:sldSz cx="9144000" cy="6858000" type="screen4x3"/>
  <p:notesSz cx="6797675" cy="9926638"/>
  <p:defaultTextStyle>
    <a:defPPr>
      <a:defRPr lang="es-ES_tradnl"/>
    </a:defPPr>
    <a:lvl1pPr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1pPr>
    <a:lvl2pPr marL="4572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2pPr>
    <a:lvl3pPr marL="9144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3pPr>
    <a:lvl4pPr marL="13716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4pPr>
    <a:lvl5pPr marL="18288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5pPr>
    <a:lvl6pPr marL="2286000" algn="l" defTabSz="457200" rtl="0" eaLnBrk="1" latinLnBrk="0" hangingPunct="1">
      <a:defRPr sz="1400" b="1" kern="1200">
        <a:solidFill>
          <a:schemeClr val="bg1"/>
        </a:solidFill>
        <a:latin typeface="Arial" charset="0"/>
        <a:ea typeface="ＭＳ Ｐゴシック" charset="0"/>
        <a:cs typeface="Arial" charset="0"/>
      </a:defRPr>
    </a:lvl6pPr>
    <a:lvl7pPr marL="2743200" algn="l" defTabSz="457200" rtl="0" eaLnBrk="1" latinLnBrk="0" hangingPunct="1">
      <a:defRPr sz="1400" b="1" kern="1200">
        <a:solidFill>
          <a:schemeClr val="bg1"/>
        </a:solidFill>
        <a:latin typeface="Arial" charset="0"/>
        <a:ea typeface="ＭＳ Ｐゴシック" charset="0"/>
        <a:cs typeface="Arial" charset="0"/>
      </a:defRPr>
    </a:lvl7pPr>
    <a:lvl8pPr marL="3200400" algn="l" defTabSz="457200" rtl="0" eaLnBrk="1" latinLnBrk="0" hangingPunct="1">
      <a:defRPr sz="1400" b="1" kern="1200">
        <a:solidFill>
          <a:schemeClr val="bg1"/>
        </a:solidFill>
        <a:latin typeface="Arial" charset="0"/>
        <a:ea typeface="ＭＳ Ｐゴシック" charset="0"/>
        <a:cs typeface="Arial" charset="0"/>
      </a:defRPr>
    </a:lvl8pPr>
    <a:lvl9pPr marL="3657600" algn="l" defTabSz="457200" rtl="0" eaLnBrk="1" latinLnBrk="0" hangingPunct="1">
      <a:defRPr sz="1400" b="1" kern="1200">
        <a:solidFill>
          <a:schemeClr val="bg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747">
          <p15:clr>
            <a:srgbClr val="A4A3A4"/>
          </p15:clr>
        </p15:guide>
        <p15:guide id="2" pos="5544">
          <p15:clr>
            <a:srgbClr val="A4A3A4"/>
          </p15:clr>
        </p15:guide>
      </p15:sldGuideLst>
    </p:ext>
    <p:ext uri="{2D200454-40CA-4A62-9FC3-DE9A4176ACB9}">
      <p15:notesGuideLst xmlns:p15="http://schemas.microsoft.com/office/powerpoint/2012/main">
        <p15:guide id="1" orient="horz" pos="3127">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7B8"/>
    <a:srgbClr val="063FA9"/>
    <a:srgbClr val="000000"/>
    <a:srgbClr val="0056B9"/>
    <a:srgbClr val="0057A3"/>
    <a:srgbClr val="003FA8"/>
    <a:srgbClr val="1986CE"/>
    <a:srgbClr val="F8F8F8"/>
    <a:srgbClr val="CECFCF"/>
    <a:srgbClr val="F6BFB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0" autoAdjust="0"/>
    <p:restoredTop sz="94759" autoAdjust="0"/>
  </p:normalViewPr>
  <p:slideViewPr>
    <p:cSldViewPr snapToGrid="0">
      <p:cViewPr varScale="1">
        <p:scale>
          <a:sx n="67" d="100"/>
          <a:sy n="67" d="100"/>
        </p:scale>
        <p:origin x="408" y="48"/>
      </p:cViewPr>
      <p:guideLst>
        <p:guide orient="horz" pos="747"/>
        <p:guide pos="554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4" d="100"/>
          <a:sy n="54" d="100"/>
        </p:scale>
        <p:origin x="-3451" y="-82"/>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2.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4.xml"/><Relationship Id="rId24" Type="http://schemas.openxmlformats.org/officeDocument/2006/relationships/slide" Target="slides/slide17.xml"/><Relationship Id="rId28" Type="http://schemas.openxmlformats.org/officeDocument/2006/relationships/presProps" Target="presProps.xml"/><Relationship Id="rId15" Type="http://schemas.openxmlformats.org/officeDocument/2006/relationships/slide" Target="slides/slide8.xml"/><Relationship Id="rId23" Type="http://schemas.openxmlformats.org/officeDocument/2006/relationships/slide" Target="slides/slide16.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1" name="Rectangle 3"/>
          <p:cNvSpPr>
            <a:spLocks noGrp="1" noChangeArrowheads="1"/>
          </p:cNvSpPr>
          <p:nvPr>
            <p:ph type="dt" sz="quarter" idx="1"/>
          </p:nvPr>
        </p:nvSpPr>
        <p:spPr bwMode="auto">
          <a:xfrm>
            <a:off x="3851275"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2" name="Rectangle 4"/>
          <p:cNvSpPr>
            <a:spLocks noGrp="1" noChangeArrowheads="1"/>
          </p:cNvSpPr>
          <p:nvPr>
            <p:ph type="ftr" sz="quarter" idx="2"/>
          </p:nvPr>
        </p:nvSpPr>
        <p:spPr bwMode="auto">
          <a:xfrm>
            <a:off x="0"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3" name="Rectangle 5"/>
          <p:cNvSpPr>
            <a:spLocks noGrp="1" noChangeArrowheads="1"/>
          </p:cNvSpPr>
          <p:nvPr>
            <p:ph type="sldNum" sz="quarter" idx="3"/>
          </p:nvPr>
        </p:nvSpPr>
        <p:spPr bwMode="auto">
          <a:xfrm>
            <a:off x="3851275"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985E38B0-27C5-3F47-9942-78CA6AAD1B09}" type="slidenum">
              <a:rPr lang="es-ES"/>
              <a:pPr/>
              <a:t>‹nr.›</a:t>
            </a:fld>
            <a:endParaRPr lang="es-ES" dirty="0"/>
          </a:p>
        </p:txBody>
      </p:sp>
    </p:spTree>
    <p:extLst>
      <p:ext uri="{BB962C8B-B14F-4D97-AF65-F5344CB8AC3E}">
        <p14:creationId xmlns:p14="http://schemas.microsoft.com/office/powerpoint/2010/main" val="8947800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67" name="Rectangle 3"/>
          <p:cNvSpPr>
            <a:spLocks noGrp="1" noChangeArrowheads="1"/>
          </p:cNvSpPr>
          <p:nvPr>
            <p:ph type="dt" idx="1"/>
          </p:nvPr>
        </p:nvSpPr>
        <p:spPr bwMode="auto">
          <a:xfrm>
            <a:off x="3852863" y="0"/>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39940" name="Rectangle 4"/>
          <p:cNvSpPr>
            <a:spLocks noGrp="1" noRot="1" noChangeAspect="1" noChangeArrowheads="1" noTextEdit="1"/>
          </p:cNvSpPr>
          <p:nvPr>
            <p:ph type="sldImg" idx="2"/>
          </p:nvPr>
        </p:nvSpPr>
        <p:spPr bwMode="auto">
          <a:xfrm>
            <a:off x="919163" y="744538"/>
            <a:ext cx="4964112"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 xmlns:ma14="http://schemas.microsoft.com/office/mac/drawingml/2011/main" val="1"/>
            </a:ext>
          </a:extLst>
        </p:spPr>
      </p:sp>
      <p:sp>
        <p:nvSpPr>
          <p:cNvPr id="11269" name="Rectangle 5"/>
          <p:cNvSpPr>
            <a:spLocks noGrp="1" noChangeArrowheads="1"/>
          </p:cNvSpPr>
          <p:nvPr>
            <p:ph type="body" sz="quarter" idx="3"/>
          </p:nvPr>
        </p:nvSpPr>
        <p:spPr bwMode="auto">
          <a:xfrm>
            <a:off x="904875" y="4714875"/>
            <a:ext cx="498792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11270" name="Rectangle 6"/>
          <p:cNvSpPr>
            <a:spLocks noGrp="1" noChangeArrowheads="1"/>
          </p:cNvSpPr>
          <p:nvPr>
            <p:ph type="ftr" sz="quarter" idx="4"/>
          </p:nvPr>
        </p:nvSpPr>
        <p:spPr bwMode="auto">
          <a:xfrm>
            <a:off x="0" y="9428163"/>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71" name="Rectangle 7"/>
          <p:cNvSpPr>
            <a:spLocks noGrp="1" noChangeArrowheads="1"/>
          </p:cNvSpPr>
          <p:nvPr>
            <p:ph type="sldNum" sz="quarter" idx="5"/>
          </p:nvPr>
        </p:nvSpPr>
        <p:spPr bwMode="auto">
          <a:xfrm>
            <a:off x="3852863" y="9428163"/>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777C8E66-A4CA-3644-85C9-53BE1798D601}" type="slidenum">
              <a:rPr lang="es-ES_tradnl"/>
              <a:pPr/>
              <a:t>‹nr.›</a:t>
            </a:fld>
            <a:endParaRPr lang="es-ES_tradnl" dirty="0"/>
          </a:p>
        </p:txBody>
      </p:sp>
    </p:spTree>
    <p:extLst>
      <p:ext uri="{BB962C8B-B14F-4D97-AF65-F5344CB8AC3E}">
        <p14:creationId xmlns:p14="http://schemas.microsoft.com/office/powerpoint/2010/main" val="71463719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Cover">
    <p:spTree>
      <p:nvGrpSpPr>
        <p:cNvPr id="1" name=""/>
        <p:cNvGrpSpPr/>
        <p:nvPr/>
      </p:nvGrpSpPr>
      <p:grpSpPr>
        <a:xfrm>
          <a:off x="0" y="0"/>
          <a:ext cx="0" cy="0"/>
          <a:chOff x="0" y="0"/>
          <a:chExt cx="0" cy="0"/>
        </a:xfrm>
      </p:grpSpPr>
      <p:pic>
        <p:nvPicPr>
          <p:cNvPr id="3"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Marcador de fecha 6"/>
          <p:cNvSpPr>
            <a:spLocks noGrp="1"/>
          </p:cNvSpPr>
          <p:nvPr>
            <p:ph type="dt" sz="half" idx="10"/>
          </p:nvPr>
        </p:nvSpPr>
        <p:spPr/>
        <p:txBody>
          <a:bodyPr/>
          <a:lstStyle>
            <a:lvl1pPr>
              <a:defRPr>
                <a:solidFill>
                  <a:srgbClr val="003FA8"/>
                </a:solidFill>
              </a:defRPr>
            </a:lvl1pPr>
          </a:lstStyle>
          <a:p>
            <a:fld id="{CC6E1000-1FBE-7344-AEE7-008587FEC10F}" type="datetime1">
              <a:rPr lang="es-ES" smtClean="0"/>
              <a:pPr/>
              <a:t>01/02/2019</a:t>
            </a:fld>
            <a:endParaRPr lang="en-US" dirty="0"/>
          </a:p>
        </p:txBody>
      </p:sp>
      <p:sp>
        <p:nvSpPr>
          <p:cNvPr id="9" name="Marcador de número de diapositiva 8"/>
          <p:cNvSpPr>
            <a:spLocks noGrp="1"/>
          </p:cNvSpPr>
          <p:nvPr>
            <p:ph type="sldNum" sz="quarter" idx="12"/>
          </p:nvPr>
        </p:nvSpPr>
        <p:spPr/>
        <p:txBody>
          <a:bodyPr/>
          <a:lstStyle>
            <a:lvl1pPr>
              <a:defRPr>
                <a:solidFill>
                  <a:srgbClr val="003FA8"/>
                </a:solidFill>
              </a:defRPr>
            </a:lvl1pPr>
          </a:lstStyle>
          <a:p>
            <a:fld id="{F096157D-9D44-4342-AEFF-76ADE352FA4A}" type="slidenum">
              <a:rPr lang="en-US" smtClean="0"/>
              <a:pPr/>
              <a:t>‹nr.›</a:t>
            </a:fld>
            <a:endParaRPr lang="en-US" dirty="0"/>
          </a:p>
        </p:txBody>
      </p:sp>
      <p:sp>
        <p:nvSpPr>
          <p:cNvPr id="11" name="Rectangle 2"/>
          <p:cNvSpPr>
            <a:spLocks noGrp="1" noChangeArrowheads="1"/>
          </p:cNvSpPr>
          <p:nvPr>
            <p:ph type="title"/>
          </p:nvPr>
        </p:nvSpPr>
        <p:spPr bwMode="auto">
          <a:xfrm>
            <a:off x="635989" y="3920452"/>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solidFill>
              </a:defRPr>
            </a:lvl1pPr>
          </a:lstStyle>
          <a:p>
            <a:pPr lvl="0"/>
            <a:r>
              <a:rPr lang="en-US" noProof="0"/>
              <a:t>Click to edit Master title style</a:t>
            </a:r>
            <a:endParaRPr lang="en-GB" noProof="0" dirty="0"/>
          </a:p>
        </p:txBody>
      </p:sp>
      <p:pic>
        <p:nvPicPr>
          <p:cNvPr id="14"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5" name="Agrupar 16"/>
          <p:cNvGrpSpPr/>
          <p:nvPr userDrawn="1"/>
        </p:nvGrpSpPr>
        <p:grpSpPr>
          <a:xfrm>
            <a:off x="641250" y="3619975"/>
            <a:ext cx="1400770" cy="211662"/>
            <a:chOff x="348640" y="2182281"/>
            <a:chExt cx="1400770" cy="211662"/>
          </a:xfrm>
        </p:grpSpPr>
        <p:sp>
          <p:nvSpPr>
            <p:cNvPr id="16" name="Elipse 17"/>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7"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8"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121502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g graphics">
    <p:spTree>
      <p:nvGrpSpPr>
        <p:cNvPr id="1" name=""/>
        <p:cNvGrpSpPr/>
        <p:nvPr/>
      </p:nvGrpSpPr>
      <p:grpSpPr>
        <a:xfrm>
          <a:off x="0" y="0"/>
          <a:ext cx="0" cy="0"/>
          <a:chOff x="0" y="0"/>
          <a:chExt cx="0" cy="0"/>
        </a:xfrm>
      </p:grpSpPr>
      <p:sp>
        <p:nvSpPr>
          <p:cNvPr id="3" name="Título 1"/>
          <p:cNvSpPr>
            <a:spLocks noGrp="1"/>
          </p:cNvSpPr>
          <p:nvPr>
            <p:ph type="title" hasCustomPrompt="1"/>
          </p:nvPr>
        </p:nvSpPr>
        <p:spPr>
          <a:xfrm>
            <a:off x="466928" y="315366"/>
            <a:ext cx="8334171" cy="634545"/>
          </a:xfrm>
          <a:prstGeom prst="rect">
            <a:avLst/>
          </a:prstGeom>
        </p:spPr>
        <p:txBody>
          <a:bodyPr/>
          <a:lstStyle>
            <a:lvl1pPr algn="l">
              <a:defRPr sz="2800" b="0">
                <a:solidFill>
                  <a:srgbClr val="0056B9"/>
                </a:solidFill>
              </a:defRPr>
            </a:lvl1pPr>
          </a:lstStyle>
          <a:p>
            <a:r>
              <a:rPr lang="en-GB" noProof="0" dirty="0"/>
              <a:t>Title</a:t>
            </a:r>
          </a:p>
        </p:txBody>
      </p:sp>
      <p:sp>
        <p:nvSpPr>
          <p:cNvPr id="4" name="Content Placeholder 3"/>
          <p:cNvSpPr>
            <a:spLocks noGrp="1" noChangeArrowheads="1"/>
          </p:cNvSpPr>
          <p:nvPr>
            <p:ph idx="1"/>
          </p:nvPr>
        </p:nvSpPr>
        <p:spPr bwMode="auto">
          <a:xfrm>
            <a:off x="466929" y="1207698"/>
            <a:ext cx="8334171" cy="5313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sz="1200">
                <a:solidFill>
                  <a:schemeClr val="bg2">
                    <a:lumMod val="50000"/>
                  </a:schemeClr>
                </a:solidFill>
                <a:latin typeface="Arial" panose="020B0604020202020204" pitchFamily="34" charset="0"/>
                <a:cs typeface="Arial" panose="020B0604020202020204" pitchFamily="34" charset="0"/>
              </a:defRPr>
            </a:lvl1pPr>
          </a:lstStyle>
          <a:p>
            <a:pPr lvl="0"/>
            <a:r>
              <a:rPr lang="en-GB" noProof="0" dirty="0"/>
              <a:t>Click to edit Master text styles</a:t>
            </a:r>
          </a:p>
        </p:txBody>
      </p:sp>
    </p:spTree>
    <p:extLst>
      <p:ext uri="{BB962C8B-B14F-4D97-AF65-F5344CB8AC3E}">
        <p14:creationId xmlns:p14="http://schemas.microsoft.com/office/powerpoint/2010/main" val="252444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8" name="Imagen 7" descr="shutterstock_325069670.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5556" r="5556"/>
          <a:stretch/>
        </p:blipFill>
        <p:spPr>
          <a:xfrm>
            <a:off x="-1" y="0"/>
            <a:ext cx="9144001" cy="6858000"/>
          </a:xfrm>
          <a:prstGeom prst="rect">
            <a:avLst/>
          </a:prstGeom>
        </p:spPr>
      </p:pic>
      <p:sp>
        <p:nvSpPr>
          <p:cNvPr id="11"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6"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2" name="Agrupar 20"/>
          <p:cNvGrpSpPr/>
          <p:nvPr userDrawn="1"/>
        </p:nvGrpSpPr>
        <p:grpSpPr>
          <a:xfrm>
            <a:off x="641250" y="3619975"/>
            <a:ext cx="1400770" cy="211662"/>
            <a:chOff x="348640" y="2182281"/>
            <a:chExt cx="1400770" cy="211662"/>
          </a:xfrm>
        </p:grpSpPr>
        <p:sp>
          <p:nvSpPr>
            <p:cNvPr id="13"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4"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5"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6"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825458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ver">
    <p:spTree>
      <p:nvGrpSpPr>
        <p:cNvPr id="1" name=""/>
        <p:cNvGrpSpPr/>
        <p:nvPr/>
      </p:nvGrpSpPr>
      <p:grpSpPr>
        <a:xfrm>
          <a:off x="0" y="0"/>
          <a:ext cx="0" cy="0"/>
          <a:chOff x="0" y="0"/>
          <a:chExt cx="0" cy="0"/>
        </a:xfrm>
      </p:grpSpPr>
      <p:pic>
        <p:nvPicPr>
          <p:cNvPr id="3" name="Imagen 2" descr="shutterstock_114891403.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73641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over">
    <p:spTree>
      <p:nvGrpSpPr>
        <p:cNvPr id="1" name=""/>
        <p:cNvGrpSpPr/>
        <p:nvPr/>
      </p:nvGrpSpPr>
      <p:grpSpPr>
        <a:xfrm>
          <a:off x="0" y="0"/>
          <a:ext cx="0" cy="0"/>
          <a:chOff x="0" y="0"/>
          <a:chExt cx="0" cy="0"/>
        </a:xfrm>
      </p:grpSpPr>
      <p:pic>
        <p:nvPicPr>
          <p:cNvPr id="11"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3047442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over">
    <p:spTree>
      <p:nvGrpSpPr>
        <p:cNvPr id="1" name=""/>
        <p:cNvGrpSpPr/>
        <p:nvPr/>
      </p:nvGrpSpPr>
      <p:grpSpPr>
        <a:xfrm>
          <a:off x="0" y="0"/>
          <a:ext cx="0" cy="0"/>
          <a:chOff x="0" y="0"/>
          <a:chExt cx="0" cy="0"/>
        </a:xfrm>
      </p:grpSpPr>
      <p:pic>
        <p:nvPicPr>
          <p:cNvPr id="5" name="Imagen 4" descr="shutterstock_227742202.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49028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content">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8" y="2091717"/>
            <a:ext cx="833417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2" cy="634545"/>
          </a:xfrm>
          <a:prstGeom prst="rect">
            <a:avLst/>
          </a:prstGeom>
        </p:spPr>
        <p:txBody>
          <a:bodyPr/>
          <a:lstStyle>
            <a:lvl1pPr>
              <a:defRPr sz="2800" b="0">
                <a:solidFill>
                  <a:srgbClr val="0056B9"/>
                </a:solidFill>
              </a:defRPr>
            </a:lvl1pPr>
          </a:lstStyle>
          <a:p>
            <a:r>
              <a:rPr lang="en-GB" noProof="0" dirty="0"/>
              <a:t>Title</a:t>
            </a:r>
          </a:p>
        </p:txBody>
      </p:sp>
      <p:sp>
        <p:nvSpPr>
          <p:cNvPr id="18"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‹nr.›</a:t>
            </a:fld>
            <a:endParaRPr lang="tr-TR" dirty="0"/>
          </a:p>
        </p:txBody>
      </p:sp>
      <p:sp>
        <p:nvSpPr>
          <p:cNvPr id="19"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BA3F73F8-1884-0E40-983C-CDED2351A66E}" type="datetime1">
              <a:rPr lang="es-ES" smtClean="0"/>
              <a:t>01/02/2019</a:t>
            </a:fld>
            <a:endParaRPr lang="en-US" dirty="0"/>
          </a:p>
        </p:txBody>
      </p:sp>
    </p:spTree>
    <p:extLst>
      <p:ext uri="{BB962C8B-B14F-4D97-AF65-F5344CB8AC3E}">
        <p14:creationId xmlns:p14="http://schemas.microsoft.com/office/powerpoint/2010/main" val="284661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Only picture">
    <p:spTree>
      <p:nvGrpSpPr>
        <p:cNvPr id="1" name=""/>
        <p:cNvGrpSpPr/>
        <p:nvPr/>
      </p:nvGrpSpPr>
      <p:grpSpPr>
        <a:xfrm>
          <a:off x="0" y="0"/>
          <a:ext cx="0" cy="0"/>
          <a:chOff x="0" y="0"/>
          <a:chExt cx="0" cy="0"/>
        </a:xfrm>
      </p:grpSpPr>
      <p:pic>
        <p:nvPicPr>
          <p:cNvPr id="4" name="Imagen 3"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9029" b="13832"/>
          <a:stretch/>
        </p:blipFill>
        <p:spPr>
          <a:xfrm>
            <a:off x="466928" y="1943100"/>
            <a:ext cx="8334172" cy="4285948"/>
          </a:xfrm>
          <a:prstGeom prst="rect">
            <a:avLst/>
          </a:prstGeom>
        </p:spPr>
      </p:pic>
      <p:sp>
        <p:nvSpPr>
          <p:cNvPr id="7"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‹nr.›</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C169FB8-1BE0-E845-9C2A-AF36E4CC9869}" type="datetime1">
              <a:rPr lang="es-ES" smtClean="0"/>
              <a:t>01/02/2019</a:t>
            </a:fld>
            <a:endParaRPr lang="en-US" dirty="0"/>
          </a:p>
        </p:txBody>
      </p:sp>
    </p:spTree>
    <p:extLst>
      <p:ext uri="{BB962C8B-B14F-4D97-AF65-F5344CB8AC3E}">
        <p14:creationId xmlns:p14="http://schemas.microsoft.com/office/powerpoint/2010/main" val="3499858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384472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9" y="1298730"/>
            <a:ext cx="3838372" cy="634545"/>
          </a:xfrm>
          <a:prstGeom prst="rect">
            <a:avLst/>
          </a:prstGeom>
        </p:spPr>
        <p:txBody>
          <a:bodyPr/>
          <a:lstStyle>
            <a:lvl1pPr>
              <a:defRPr sz="2800" b="0">
                <a:solidFill>
                  <a:srgbClr val="0056B9"/>
                </a:solidFill>
              </a:defRPr>
            </a:lvl1pPr>
          </a:lstStyle>
          <a:p>
            <a:r>
              <a:rPr lang="en-GB" noProof="0" dirty="0"/>
              <a:t>Title</a:t>
            </a:r>
          </a:p>
        </p:txBody>
      </p:sp>
      <p:pic>
        <p:nvPicPr>
          <p:cNvPr id="6" name="Imagen 5"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38768" r="3174" b="271"/>
          <a:stretch/>
        </p:blipFill>
        <p:spPr>
          <a:xfrm>
            <a:off x="4620380" y="1441459"/>
            <a:ext cx="4180719" cy="4787589"/>
          </a:xfrm>
          <a:prstGeom prst="rect">
            <a:avLst/>
          </a:prstGeom>
        </p:spPr>
      </p:pic>
      <p:sp>
        <p:nvSpPr>
          <p:cNvPr id="10"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‹nr.›</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409C76EE-2EB6-5A47-8F28-5B769792FE36}" type="datetime1">
              <a:rPr lang="es-ES" smtClean="0"/>
              <a:t>01/02/2019</a:t>
            </a:fld>
            <a:endParaRPr lang="en-US" dirty="0"/>
          </a:p>
        </p:txBody>
      </p:sp>
    </p:spTree>
    <p:extLst>
      <p:ext uri="{BB962C8B-B14F-4D97-AF65-F5344CB8AC3E}">
        <p14:creationId xmlns:p14="http://schemas.microsoft.com/office/powerpoint/2010/main" val="3271224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8334171" cy="1546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pic>
        <p:nvPicPr>
          <p:cNvPr id="7" name="Imagen 6"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17830" b="36232"/>
          <a:stretch/>
        </p:blipFill>
        <p:spPr>
          <a:xfrm>
            <a:off x="466928" y="3676650"/>
            <a:ext cx="8334172" cy="2552398"/>
          </a:xfrm>
          <a:prstGeom prst="rect">
            <a:avLst/>
          </a:prstGeom>
        </p:spPr>
      </p:pic>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‹nr.›</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B3EE45F-8683-D246-A5F0-93394021D3FB}" type="datetime1">
              <a:rPr lang="es-ES" smtClean="0"/>
              <a:t>01/02/2019</a:t>
            </a:fld>
            <a:endParaRPr lang="en-US" dirty="0"/>
          </a:p>
        </p:txBody>
      </p:sp>
    </p:spTree>
    <p:extLst>
      <p:ext uri="{BB962C8B-B14F-4D97-AF65-F5344CB8AC3E}">
        <p14:creationId xmlns:p14="http://schemas.microsoft.com/office/powerpoint/2010/main" val="1884726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0" name="AutoShape 7"/>
          <p:cNvSpPr>
            <a:spLocks noChangeArrowheads="1"/>
          </p:cNvSpPr>
          <p:nvPr/>
        </p:nvSpPr>
        <p:spPr bwMode="auto">
          <a:xfrm>
            <a:off x="342900" y="266700"/>
            <a:ext cx="1752600" cy="495300"/>
          </a:xfrm>
          <a:prstGeom prst="flowChartAlternateProcess">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033" name="Rectangle 14"/>
          <p:cNvSpPr>
            <a:spLocks noChangeArrowheads="1"/>
          </p:cNvSpPr>
          <p:nvPr/>
        </p:nvSpPr>
        <p:spPr bwMode="auto">
          <a:xfrm>
            <a:off x="0" y="3071813"/>
            <a:ext cx="9144000" cy="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3"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‹nr.›</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C99BF2F7-53DD-304F-938B-FF02BFE4BA3F}" type="datetime1">
              <a:rPr lang="es-ES" smtClean="0"/>
              <a:t>01/02/2019</a:t>
            </a:fld>
            <a:endParaRPr lang="en-US" dirty="0"/>
          </a:p>
        </p:txBody>
      </p:sp>
      <p:pic>
        <p:nvPicPr>
          <p:cNvPr id="2" name="Imagen 1" descr="Logo Eular RGB.png"/>
          <p:cNvPicPr>
            <a:picLocks noChangeAspect="1"/>
          </p:cNvPicPr>
          <p:nvPr/>
        </p:nvPicPr>
        <p:blipFill>
          <a:blip r:embed="rId11" cstate="email">
            <a:extLst>
              <a:ext uri="{28A0092B-C50C-407E-A947-70E740481C1C}">
                <a14:useLocalDpi xmlns:a14="http://schemas.microsoft.com/office/drawing/2010/main" val="0"/>
              </a:ext>
            </a:extLst>
          </a:blip>
          <a:stretch>
            <a:fillRect/>
          </a:stretch>
        </p:blipFill>
        <p:spPr>
          <a:xfrm>
            <a:off x="7203144" y="288589"/>
            <a:ext cx="1597582" cy="912904"/>
          </a:xfrm>
          <a:prstGeom prst="rect">
            <a:avLst/>
          </a:prstGeom>
        </p:spPr>
      </p:pic>
      <p:grpSp>
        <p:nvGrpSpPr>
          <p:cNvPr id="5" name="Agrupar 4"/>
          <p:cNvGrpSpPr/>
          <p:nvPr/>
        </p:nvGrpSpPr>
        <p:grpSpPr>
          <a:xfrm>
            <a:off x="491832" y="1080032"/>
            <a:ext cx="1400770" cy="211662"/>
            <a:chOff x="348640" y="2182281"/>
            <a:chExt cx="1400770" cy="211662"/>
          </a:xfrm>
        </p:grpSpPr>
        <p:sp>
          <p:nvSpPr>
            <p:cNvPr id="4" name="Elipse 3"/>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1"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2"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cSld>
  <p:clrMap bg1="lt1" tx1="dk1" bg2="lt2" tx2="dk2" accent1="accent1" accent2="accent2" accent3="accent3" accent4="accent4" accent5="accent5" accent6="accent6" hlink="hlink" folHlink="folHlink"/>
  <p:sldLayoutIdLst>
    <p:sldLayoutId id="2147483887" r:id="rId1"/>
    <p:sldLayoutId id="2147483853" r:id="rId2"/>
    <p:sldLayoutId id="2147483858" r:id="rId3"/>
    <p:sldLayoutId id="2147483859" r:id="rId4"/>
    <p:sldLayoutId id="2147483860" r:id="rId5"/>
    <p:sldLayoutId id="2147483857" r:id="rId6"/>
    <p:sldLayoutId id="2147483861" r:id="rId7"/>
    <p:sldLayoutId id="2147483862" r:id="rId8"/>
    <p:sldLayoutId id="2147483863" r:id="rId9"/>
  </p:sldLayoutIdLst>
  <p:hf hdr="0" ftr="0"/>
  <p:txStyles>
    <p:titleStyle>
      <a:lvl1pPr algn="l" rtl="0" eaLnBrk="1" fontAlgn="base" hangingPunct="1">
        <a:spcBef>
          <a:spcPct val="0"/>
        </a:spcBef>
        <a:spcAft>
          <a:spcPct val="0"/>
        </a:spcAft>
        <a:defRPr sz="1600" b="1" i="0">
          <a:solidFill>
            <a:srgbClr val="058AD4"/>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p:titleStyle>
    <p:bodyStyle>
      <a:lvl1pPr marL="342900" indent="-3429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ＭＳ Ｐゴシック" charset="0"/>
          <a:cs typeface="+mn-cs"/>
        </a:defRPr>
      </a:lvl1pPr>
      <a:lvl2pPr marL="742950" indent="-28575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2pPr>
      <a:lvl3pPr marL="11430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3pPr>
      <a:lvl4pPr marL="16002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4pPr>
      <a:lvl5pPr marL="20574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5pPr>
      <a:lvl6pPr marL="2514600" indent="-228600" algn="l" rtl="0" eaLnBrk="1" fontAlgn="base" hangingPunct="1">
        <a:spcBef>
          <a:spcPct val="20000"/>
        </a:spcBef>
        <a:spcAft>
          <a:spcPct val="0"/>
        </a:spcAft>
        <a:buChar char="»"/>
        <a:defRPr sz="1200">
          <a:solidFill>
            <a:schemeClr val="tx1"/>
          </a:solidFill>
          <a:latin typeface="+mn-lt"/>
          <a:cs typeface="+mn-cs"/>
        </a:defRPr>
      </a:lvl6pPr>
      <a:lvl7pPr marL="2971800" indent="-228600" algn="l" rtl="0" eaLnBrk="1" fontAlgn="base" hangingPunct="1">
        <a:spcBef>
          <a:spcPct val="20000"/>
        </a:spcBef>
        <a:spcAft>
          <a:spcPct val="0"/>
        </a:spcAft>
        <a:buChar char="»"/>
        <a:defRPr sz="1200">
          <a:solidFill>
            <a:schemeClr val="tx1"/>
          </a:solidFill>
          <a:latin typeface="+mn-lt"/>
          <a:cs typeface="+mn-cs"/>
        </a:defRPr>
      </a:lvl7pPr>
      <a:lvl8pPr marL="3429000" indent="-228600" algn="l" rtl="0" eaLnBrk="1" fontAlgn="base" hangingPunct="1">
        <a:spcBef>
          <a:spcPct val="20000"/>
        </a:spcBef>
        <a:spcAft>
          <a:spcPct val="0"/>
        </a:spcAft>
        <a:buChar char="»"/>
        <a:defRPr sz="1200">
          <a:solidFill>
            <a:schemeClr val="tx1"/>
          </a:solidFill>
          <a:latin typeface="+mn-lt"/>
          <a:cs typeface="+mn-cs"/>
        </a:defRPr>
      </a:lvl8pPr>
      <a:lvl9pPr marL="3886200" indent="-228600" algn="l" rtl="0" eaLnBrk="1" fontAlgn="base" hangingPunct="1">
        <a:spcBef>
          <a:spcPct val="20000"/>
        </a:spcBef>
        <a:spcAft>
          <a:spcPct val="0"/>
        </a:spcAft>
        <a:buChar char="»"/>
        <a:defRPr sz="1200">
          <a:solidFill>
            <a:schemeClr val="tx1"/>
          </a:solidFill>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8270351"/>
      </p:ext>
    </p:extLst>
  </p:cSld>
  <p:clrMap bg1="lt1" tx1="dk1" bg2="lt2" tx2="dk2" accent1="accent1" accent2="accent2" accent3="accent3" accent4="accent4" accent5="accent5" accent6="accent6" hlink="hlink" folHlink="folHlink"/>
  <p:sldLayoutIdLst>
    <p:sldLayoutId id="214748388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solidFill>
                  <a:srgbClr val="000000"/>
                </a:solidFill>
              </a:rPr>
              <a:t>EULAR Recommendation/Points to Consider</a:t>
            </a:r>
            <a:br>
              <a:rPr lang="en-GB" dirty="0">
                <a:solidFill>
                  <a:srgbClr val="000000"/>
                </a:solidFill>
              </a:rPr>
            </a:br>
            <a:r>
              <a:rPr lang="en-GB" dirty="0">
                <a:solidFill>
                  <a:srgbClr val="000000"/>
                </a:solidFill>
              </a:rPr>
              <a:t>Slide set template</a:t>
            </a:r>
            <a:br>
              <a:rPr lang="en-GB" dirty="0">
                <a:solidFill>
                  <a:srgbClr val="000000"/>
                </a:solidFill>
              </a:rPr>
            </a:br>
            <a:br>
              <a:rPr lang="en-GB" dirty="0">
                <a:solidFill>
                  <a:srgbClr val="000000"/>
                </a:solidFill>
              </a:rPr>
            </a:br>
            <a:br>
              <a:rPr lang="en-GB" sz="2400" dirty="0">
                <a:solidFill>
                  <a:schemeClr val="tx1"/>
                </a:solidFill>
              </a:rPr>
            </a:br>
            <a:r>
              <a:rPr lang="en-GB" sz="2400" dirty="0">
                <a:solidFill>
                  <a:schemeClr val="tx1"/>
                </a:solidFill>
              </a:rPr>
              <a:t>Slide set should, if possible, not exceed 20 Slides</a:t>
            </a:r>
            <a:br>
              <a:rPr lang="en-GB" sz="2400" dirty="0">
                <a:solidFill>
                  <a:schemeClr val="tx1"/>
                </a:solidFill>
              </a:rPr>
            </a:br>
            <a:br>
              <a:rPr lang="en-GB" sz="2400" dirty="0">
                <a:solidFill>
                  <a:schemeClr val="tx1"/>
                </a:solidFill>
              </a:rPr>
            </a:br>
            <a:r>
              <a:rPr lang="en-GB" sz="2400" dirty="0">
                <a:solidFill>
                  <a:schemeClr val="tx1"/>
                </a:solidFill>
              </a:rPr>
              <a:t>Please submit slide set along with final manuscript to the EULAR Secretariat for review before manuscript submission to any journal</a:t>
            </a:r>
            <a:endParaRPr lang="es-ES" sz="2400"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01/02/2019</a:t>
            </a:fld>
            <a:endParaRPr lang="en-US" dirty="0"/>
          </a:p>
        </p:txBody>
      </p:sp>
    </p:spTree>
    <p:extLst>
      <p:ext uri="{BB962C8B-B14F-4D97-AF65-F5344CB8AC3E}">
        <p14:creationId xmlns:p14="http://schemas.microsoft.com/office/powerpoint/2010/main" val="104699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Slide 8: Individual Recommendations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10</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01/02/2019</a:t>
            </a:fld>
            <a:endParaRPr lang="en-US" dirty="0"/>
          </a:p>
        </p:txBody>
      </p:sp>
      <p:sp>
        <p:nvSpPr>
          <p:cNvPr id="8" name="Marcador de contenido 3"/>
          <p:cNvSpPr>
            <a:spLocks noGrp="1"/>
          </p:cNvSpPr>
          <p:nvPr>
            <p:ph idx="1"/>
          </p:nvPr>
        </p:nvSpPr>
        <p:spPr>
          <a:xfrm>
            <a:off x="466928" y="2091717"/>
            <a:ext cx="8334171" cy="4124361"/>
          </a:xfrm>
        </p:spPr>
        <p:txBody>
          <a:bodyPr/>
          <a:lstStyle/>
          <a:p>
            <a:pPr marL="0" indent="0">
              <a:buNone/>
            </a:pPr>
            <a:r>
              <a:rPr lang="en-US" sz="2400" dirty="0"/>
              <a:t>Nurses should address psychosocial issues to reduce patients’ symptoms of anxiety and depression</a:t>
            </a:r>
          </a:p>
          <a:p>
            <a:pPr marL="0" lvl="0" indent="0" algn="ctr" fontAlgn="t">
              <a:spcBef>
                <a:spcPts val="0"/>
              </a:spcBef>
              <a:spcAft>
                <a:spcPts val="0"/>
              </a:spcAft>
              <a:buNone/>
            </a:pPr>
            <a:r>
              <a:rPr lang="en-US" sz="1600" b="1" dirty="0">
                <a:solidFill>
                  <a:srgbClr val="B3AFB3">
                    <a:lumMod val="50000"/>
                  </a:srgbClr>
                </a:solidFill>
              </a:rPr>
              <a:t>Level of evidence 1B, Grade recommendation A, level of agreement 9.6 (8-10)</a:t>
            </a:r>
          </a:p>
          <a:p>
            <a:endParaRPr lang="en-US" sz="2400" dirty="0"/>
          </a:p>
          <a:p>
            <a:pPr marL="0" indent="0">
              <a:buNone/>
            </a:pPr>
            <a:endParaRPr lang="en-US" sz="2400" dirty="0"/>
          </a:p>
          <a:p>
            <a:pPr marL="0" indent="0">
              <a:buNone/>
            </a:pPr>
            <a:r>
              <a:rPr lang="en-US" sz="2000" dirty="0"/>
              <a:t>Assessment and identification of psychosocial problems are key components of nursing care in general. The literature supports “reduce”. The task force wanted more emphasis on symptoms, also if there is no formal diagnosis of depression of anxiety.</a:t>
            </a:r>
            <a:r>
              <a:rPr lang="en-US" sz="2000" dirty="0">
                <a:solidFill>
                  <a:srgbClr val="B3AFB3">
                    <a:lumMod val="50000"/>
                  </a:srgbClr>
                </a:solidFill>
              </a:rPr>
              <a:t> Former recommendation 5 was reworded. </a:t>
            </a:r>
            <a:endParaRPr lang="en-GB" sz="2000" dirty="0"/>
          </a:p>
        </p:txBody>
      </p:sp>
    </p:spTree>
    <p:extLst>
      <p:ext uri="{BB962C8B-B14F-4D97-AF65-F5344CB8AC3E}">
        <p14:creationId xmlns:p14="http://schemas.microsoft.com/office/powerpoint/2010/main" val="3431594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Slide 9: Individual Recommendations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11</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01/02/2019</a:t>
            </a:fld>
            <a:endParaRPr lang="en-US" dirty="0"/>
          </a:p>
        </p:txBody>
      </p:sp>
      <p:sp>
        <p:nvSpPr>
          <p:cNvPr id="8" name="Marcador de contenido 3"/>
          <p:cNvSpPr>
            <a:spLocks noGrp="1"/>
          </p:cNvSpPr>
          <p:nvPr>
            <p:ph idx="1"/>
          </p:nvPr>
        </p:nvSpPr>
        <p:spPr>
          <a:xfrm>
            <a:off x="466928" y="2091717"/>
            <a:ext cx="8334171" cy="4124361"/>
          </a:xfrm>
        </p:spPr>
        <p:txBody>
          <a:bodyPr/>
          <a:lstStyle/>
          <a:p>
            <a:pPr marL="0" indent="0">
              <a:buNone/>
            </a:pPr>
            <a:r>
              <a:rPr lang="en-US" sz="2400" dirty="0"/>
              <a:t>Nurses should support self-management skills to increase patients’ self-efficacy</a:t>
            </a:r>
          </a:p>
          <a:p>
            <a:pPr marL="0" lvl="0" indent="0" algn="ctr" fontAlgn="t">
              <a:spcBef>
                <a:spcPts val="0"/>
              </a:spcBef>
              <a:spcAft>
                <a:spcPts val="0"/>
              </a:spcAft>
              <a:buNone/>
            </a:pPr>
            <a:r>
              <a:rPr lang="en-US" sz="1600" b="1" dirty="0">
                <a:solidFill>
                  <a:srgbClr val="B3AFB3">
                    <a:lumMod val="50000"/>
                  </a:srgbClr>
                </a:solidFill>
              </a:rPr>
              <a:t>Level of evidence 1A, Grade recommendation A, level of agreement 9.8 (9-10)</a:t>
            </a:r>
          </a:p>
          <a:p>
            <a:pPr marL="0" indent="0">
              <a:buNone/>
            </a:pPr>
            <a:endParaRPr lang="en-US" sz="2400" dirty="0"/>
          </a:p>
          <a:p>
            <a:pPr marL="0" indent="0">
              <a:buNone/>
            </a:pPr>
            <a:r>
              <a:rPr lang="en-US" sz="2000" dirty="0"/>
              <a:t>Supporting the patients’ self-management is a collaborative activity that expands the role of the healthcare team from delivering information and traditional patient education to include activities that support self-management. The evidence supported that nurse-led interventions can improve patients’ self-efficacy. Compared to former recommendation 6 no new evidence for empowerment was found and sense of control is included in the concept self-efficacy. Therefore empowerment and sense of control were removed</a:t>
            </a:r>
            <a:endParaRPr lang="en-GB" sz="2000" dirty="0"/>
          </a:p>
        </p:txBody>
      </p:sp>
    </p:spTree>
    <p:extLst>
      <p:ext uri="{BB962C8B-B14F-4D97-AF65-F5344CB8AC3E}">
        <p14:creationId xmlns:p14="http://schemas.microsoft.com/office/powerpoint/2010/main" val="7326230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Slide 10: Individual Recommendations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12</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01/02/2019</a:t>
            </a:fld>
            <a:endParaRPr lang="en-US" dirty="0"/>
          </a:p>
        </p:txBody>
      </p:sp>
      <p:sp>
        <p:nvSpPr>
          <p:cNvPr id="8" name="Marcador de contenido 3"/>
          <p:cNvSpPr>
            <a:spLocks noGrp="1"/>
          </p:cNvSpPr>
          <p:nvPr>
            <p:ph idx="1"/>
          </p:nvPr>
        </p:nvSpPr>
        <p:spPr>
          <a:xfrm>
            <a:off x="466928" y="2091717"/>
            <a:ext cx="8334171" cy="4124361"/>
          </a:xfrm>
        </p:spPr>
        <p:txBody>
          <a:bodyPr/>
          <a:lstStyle/>
          <a:p>
            <a:pPr marL="0" indent="0">
              <a:buNone/>
            </a:pPr>
            <a:r>
              <a:rPr lang="en-US" sz="2400" dirty="0"/>
              <a:t>Nurses should have access to and undertake continuous education in the specialty of rheumatology to improve and maintain knowledge and skills</a:t>
            </a:r>
          </a:p>
          <a:p>
            <a:pPr marL="0" lvl="0" indent="0" algn="ctr" fontAlgn="t">
              <a:spcBef>
                <a:spcPts val="0"/>
              </a:spcBef>
              <a:spcAft>
                <a:spcPts val="0"/>
              </a:spcAft>
              <a:buNone/>
            </a:pPr>
            <a:r>
              <a:rPr lang="en-US" sz="1600" b="1" dirty="0">
                <a:solidFill>
                  <a:srgbClr val="B3AFB3">
                    <a:lumMod val="50000"/>
                  </a:srgbClr>
                </a:solidFill>
              </a:rPr>
              <a:t>Level of evidence 2C, Grade recommendation B, level of agreement 9.8 (7-10)</a:t>
            </a:r>
          </a:p>
          <a:p>
            <a:pPr marL="0" indent="0">
              <a:buNone/>
            </a:pPr>
            <a:endParaRPr lang="en-US" sz="2400" dirty="0"/>
          </a:p>
          <a:p>
            <a:pPr marL="0" indent="0">
              <a:buNone/>
            </a:pPr>
            <a:endParaRPr lang="en-US" sz="2400" dirty="0"/>
          </a:p>
          <a:p>
            <a:pPr marL="0" indent="0">
              <a:buNone/>
            </a:pPr>
            <a:r>
              <a:rPr lang="en-US" sz="2000" dirty="0"/>
              <a:t>The TF </a:t>
            </a:r>
            <a:r>
              <a:rPr lang="en-US" sz="2000" dirty="0" err="1"/>
              <a:t>recognised</a:t>
            </a:r>
            <a:r>
              <a:rPr lang="en-US" sz="2000" dirty="0"/>
              <a:t> a need for both generic and rheumatology specific training, but also an urgent need to raise awareness of the nursing specialty to provide a workforce that is able to meet evolving needs in rheumatology and therefore added ‘in the specialty of rheumatology’ to former recommendation 8</a:t>
            </a:r>
            <a:endParaRPr lang="en-GB" sz="2000" dirty="0"/>
          </a:p>
        </p:txBody>
      </p:sp>
    </p:spTree>
    <p:extLst>
      <p:ext uri="{BB962C8B-B14F-4D97-AF65-F5344CB8AC3E}">
        <p14:creationId xmlns:p14="http://schemas.microsoft.com/office/powerpoint/2010/main" val="3198096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Slide 11: Individual Recommendations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13</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01/02/2019</a:t>
            </a:fld>
            <a:endParaRPr lang="en-US" dirty="0"/>
          </a:p>
        </p:txBody>
      </p:sp>
      <p:sp>
        <p:nvSpPr>
          <p:cNvPr id="8" name="Marcador de contenido 3"/>
          <p:cNvSpPr>
            <a:spLocks noGrp="1"/>
          </p:cNvSpPr>
          <p:nvPr>
            <p:ph idx="1"/>
          </p:nvPr>
        </p:nvSpPr>
        <p:spPr>
          <a:xfrm>
            <a:off x="466928" y="2091717"/>
            <a:ext cx="8334171" cy="4124361"/>
          </a:xfrm>
        </p:spPr>
        <p:txBody>
          <a:bodyPr/>
          <a:lstStyle/>
          <a:p>
            <a:pPr marL="0" indent="0">
              <a:buNone/>
            </a:pPr>
            <a:r>
              <a:rPr lang="en-US" sz="2400" dirty="0"/>
              <a:t>Nurses should be encouraged to undertake extended roles after </a:t>
            </a:r>
            <a:r>
              <a:rPr lang="en-US" sz="2400" dirty="0" err="1"/>
              <a:t>specialised</a:t>
            </a:r>
            <a:r>
              <a:rPr lang="en-US" sz="2400" dirty="0"/>
              <a:t> training and according to national regulations</a:t>
            </a:r>
          </a:p>
          <a:p>
            <a:pPr marL="0" lvl="0" indent="0" algn="ctr" fontAlgn="t">
              <a:spcBef>
                <a:spcPts val="0"/>
              </a:spcBef>
              <a:spcAft>
                <a:spcPts val="0"/>
              </a:spcAft>
              <a:buNone/>
            </a:pPr>
            <a:r>
              <a:rPr lang="en-US" sz="1600" b="1" dirty="0">
                <a:solidFill>
                  <a:srgbClr val="B3AFB3">
                    <a:lumMod val="50000"/>
                  </a:srgbClr>
                </a:solidFill>
              </a:rPr>
              <a:t>Level of evidence 1A, Grade recommendation A, level of agreement 9.7 (9-10)</a:t>
            </a:r>
          </a:p>
          <a:p>
            <a:pPr marL="0" indent="0">
              <a:buNone/>
            </a:pPr>
            <a:endParaRPr lang="en-US" sz="2400" dirty="0"/>
          </a:p>
          <a:p>
            <a:pPr marL="0" indent="0">
              <a:buNone/>
            </a:pPr>
            <a:endParaRPr lang="en-US" sz="2400" dirty="0"/>
          </a:p>
          <a:p>
            <a:pPr marL="0" indent="0">
              <a:buNone/>
            </a:pPr>
            <a:r>
              <a:rPr lang="en-US" sz="2000" dirty="0"/>
              <a:t>The wording of this recommendation remained unchanged. However, the level of evidence increased based on two meta-analyses showing the effectiveness of nurse-led follow-up, which represents an advanced level</a:t>
            </a:r>
          </a:p>
          <a:p>
            <a:pPr marL="0" indent="0">
              <a:buNone/>
            </a:pPr>
            <a:endParaRPr lang="en-US" sz="2400" dirty="0"/>
          </a:p>
        </p:txBody>
      </p:sp>
    </p:spTree>
    <p:extLst>
      <p:ext uri="{BB962C8B-B14F-4D97-AF65-F5344CB8AC3E}">
        <p14:creationId xmlns:p14="http://schemas.microsoft.com/office/powerpoint/2010/main" val="15157529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solidFill>
                  <a:srgbClr val="0057B8"/>
                </a:solidFill>
              </a:rPr>
              <a:t>Slide 12: Summary Table Oxford Level of Evidence</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14</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01/02/2019</a:t>
            </a:fld>
            <a:endParaRPr lang="en-US" dirty="0"/>
          </a:p>
        </p:txBody>
      </p:sp>
      <p:graphicFrame>
        <p:nvGraphicFramePr>
          <p:cNvPr id="2" name="Tijdelijke aanduiding voor inhoud 1">
            <a:extLst>
              <a:ext uri="{FF2B5EF4-FFF2-40B4-BE49-F238E27FC236}">
                <a16:creationId xmlns:a16="http://schemas.microsoft.com/office/drawing/2014/main" id="{96038DFA-03DF-44D9-80C0-6E16A1B39F96}"/>
              </a:ext>
            </a:extLst>
          </p:cNvPr>
          <p:cNvGraphicFramePr>
            <a:graphicFrameLocks noGrp="1"/>
          </p:cNvGraphicFramePr>
          <p:nvPr>
            <p:ph idx="1"/>
            <p:extLst>
              <p:ext uri="{D42A27DB-BD31-4B8C-83A1-F6EECF244321}">
                <p14:modId xmlns:p14="http://schemas.microsoft.com/office/powerpoint/2010/main" val="1202653413"/>
              </p:ext>
            </p:extLst>
          </p:nvPr>
        </p:nvGraphicFramePr>
        <p:xfrm>
          <a:off x="-2" y="1715255"/>
          <a:ext cx="9144001" cy="5311090"/>
        </p:xfrm>
        <a:graphic>
          <a:graphicData uri="http://schemas.openxmlformats.org/drawingml/2006/table">
            <a:tbl>
              <a:tblPr firstRow="1" firstCol="1" bandRow="1">
                <a:tableStyleId>{5C22544A-7EE6-4342-B048-85BDC9FD1C3A}</a:tableStyleId>
              </a:tblPr>
              <a:tblGrid>
                <a:gridCol w="427677">
                  <a:extLst>
                    <a:ext uri="{9D8B030D-6E8A-4147-A177-3AD203B41FA5}">
                      <a16:colId xmlns:a16="http://schemas.microsoft.com/office/drawing/2014/main" val="1660448252"/>
                    </a:ext>
                  </a:extLst>
                </a:gridCol>
                <a:gridCol w="4277675">
                  <a:extLst>
                    <a:ext uri="{9D8B030D-6E8A-4147-A177-3AD203B41FA5}">
                      <a16:colId xmlns:a16="http://schemas.microsoft.com/office/drawing/2014/main" val="3179260175"/>
                    </a:ext>
                  </a:extLst>
                </a:gridCol>
                <a:gridCol w="1228725">
                  <a:extLst>
                    <a:ext uri="{9D8B030D-6E8A-4147-A177-3AD203B41FA5}">
                      <a16:colId xmlns:a16="http://schemas.microsoft.com/office/drawing/2014/main" val="3864176587"/>
                    </a:ext>
                  </a:extLst>
                </a:gridCol>
                <a:gridCol w="1549995">
                  <a:extLst>
                    <a:ext uri="{9D8B030D-6E8A-4147-A177-3AD203B41FA5}">
                      <a16:colId xmlns:a16="http://schemas.microsoft.com/office/drawing/2014/main" val="1858868966"/>
                    </a:ext>
                  </a:extLst>
                </a:gridCol>
                <a:gridCol w="1659929">
                  <a:extLst>
                    <a:ext uri="{9D8B030D-6E8A-4147-A177-3AD203B41FA5}">
                      <a16:colId xmlns:a16="http://schemas.microsoft.com/office/drawing/2014/main" val="3918174626"/>
                    </a:ext>
                  </a:extLst>
                </a:gridCol>
              </a:tblGrid>
              <a:tr h="397921">
                <a:tc gridSpan="2">
                  <a:txBody>
                    <a:bodyPr/>
                    <a:lstStyle/>
                    <a:p>
                      <a:pPr>
                        <a:lnSpc>
                          <a:spcPct val="115000"/>
                        </a:lnSpc>
                        <a:spcBef>
                          <a:spcPts val="400"/>
                        </a:spcBef>
                        <a:spcAft>
                          <a:spcPts val="400"/>
                        </a:spcAft>
                      </a:pPr>
                      <a:r>
                        <a:rPr lang="en-GB" sz="1200">
                          <a:effectLst/>
                        </a:rPr>
                        <a:t>Recommendations</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nchor="b"/>
                </a:tc>
                <a:tc hMerge="1">
                  <a:txBody>
                    <a:bodyPr/>
                    <a:lstStyle/>
                    <a:p>
                      <a:endParaRPr lang="nl-NL"/>
                    </a:p>
                  </a:txBody>
                  <a:tcPr/>
                </a:tc>
                <a:tc>
                  <a:txBody>
                    <a:bodyPr/>
                    <a:lstStyle/>
                    <a:p>
                      <a:pPr algn="ctr">
                        <a:lnSpc>
                          <a:spcPct val="115000"/>
                        </a:lnSpc>
                        <a:spcBef>
                          <a:spcPts val="400"/>
                        </a:spcBef>
                        <a:spcAft>
                          <a:spcPts val="400"/>
                        </a:spcAft>
                      </a:pPr>
                      <a:r>
                        <a:rPr lang="en-GB" sz="1200">
                          <a:effectLst/>
                        </a:rPr>
                        <a:t>Level of Evidence*</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nchor="b"/>
                </a:tc>
                <a:tc>
                  <a:txBody>
                    <a:bodyPr/>
                    <a:lstStyle/>
                    <a:p>
                      <a:pPr algn="ctr">
                        <a:lnSpc>
                          <a:spcPct val="115000"/>
                        </a:lnSpc>
                        <a:spcBef>
                          <a:spcPts val="400"/>
                        </a:spcBef>
                        <a:spcAft>
                          <a:spcPts val="400"/>
                        </a:spcAft>
                      </a:pPr>
                      <a:r>
                        <a:rPr lang="en-GB" sz="1200" dirty="0">
                          <a:effectLst/>
                        </a:rPr>
                        <a:t>Grade of Recommendation*</a:t>
                      </a:r>
                      <a:endParaRPr lang="nl-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nchor="b"/>
                </a:tc>
                <a:tc>
                  <a:txBody>
                    <a:bodyPr/>
                    <a:lstStyle/>
                    <a:p>
                      <a:pPr algn="ctr">
                        <a:lnSpc>
                          <a:spcPct val="115000"/>
                        </a:lnSpc>
                        <a:spcAft>
                          <a:spcPts val="0"/>
                        </a:spcAft>
                      </a:pPr>
                      <a:r>
                        <a:rPr lang="en-GB" sz="1200">
                          <a:effectLst/>
                        </a:rPr>
                        <a:t>Level of agreement†</a:t>
                      </a:r>
                      <a:endParaRPr lang="nl-NL" sz="1200">
                        <a:effectLst/>
                      </a:endParaRPr>
                    </a:p>
                    <a:p>
                      <a:pPr algn="ctr">
                        <a:lnSpc>
                          <a:spcPct val="115000"/>
                        </a:lnSpc>
                        <a:spcAft>
                          <a:spcPts val="0"/>
                        </a:spcAft>
                      </a:pPr>
                      <a:r>
                        <a:rPr lang="en-GB" sz="1200">
                          <a:effectLst/>
                        </a:rPr>
                        <a:t>(0-10)</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nchor="ctr"/>
                </a:tc>
                <a:extLst>
                  <a:ext uri="{0D108BD9-81ED-4DB2-BD59-A6C34878D82A}">
                    <a16:rowId xmlns:a16="http://schemas.microsoft.com/office/drawing/2014/main" val="2803800048"/>
                  </a:ext>
                </a:extLst>
              </a:tr>
              <a:tr h="701158">
                <a:tc>
                  <a:txBody>
                    <a:bodyPr/>
                    <a:lstStyle/>
                    <a:p>
                      <a:pPr>
                        <a:lnSpc>
                          <a:spcPct val="115000"/>
                        </a:lnSpc>
                        <a:spcAft>
                          <a:spcPts val="0"/>
                        </a:spcAft>
                      </a:pPr>
                      <a:r>
                        <a:rPr lang="en-GB" sz="1200">
                          <a:effectLst/>
                        </a:rPr>
                        <a:t>1</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nSpc>
                          <a:spcPct val="115000"/>
                        </a:lnSpc>
                        <a:spcAft>
                          <a:spcPts val="0"/>
                        </a:spcAft>
                      </a:pPr>
                      <a:r>
                        <a:rPr lang="en-GB" sz="1200" dirty="0">
                          <a:effectLst/>
                        </a:rPr>
                        <a:t>Patients should have access to a nurse for needs-based education to improve knowledge of CIA and its management throughout the course of their disease </a:t>
                      </a:r>
                      <a:endParaRPr lang="nl-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a:effectLst/>
                        </a:rPr>
                        <a:t>1B</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a:effectLst/>
                        </a:rPr>
                        <a:t>A</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a:effectLst/>
                        </a:rPr>
                        <a:t>10.0 ± 0.2</a:t>
                      </a:r>
                      <a:endParaRPr lang="nl-NL" sz="1200">
                        <a:effectLst/>
                      </a:endParaRPr>
                    </a:p>
                    <a:p>
                      <a:pPr algn="ctr">
                        <a:lnSpc>
                          <a:spcPct val="115000"/>
                        </a:lnSpc>
                        <a:spcAft>
                          <a:spcPts val="0"/>
                        </a:spcAft>
                      </a:pPr>
                      <a:r>
                        <a:rPr lang="en-GB" sz="1200">
                          <a:effectLst/>
                        </a:rPr>
                        <a:t>[9-10]</a:t>
                      </a:r>
                      <a:endParaRPr lang="nl-NL" sz="1200">
                        <a:effectLst/>
                      </a:endParaRPr>
                    </a:p>
                    <a:p>
                      <a:pPr algn="ctr">
                        <a:lnSpc>
                          <a:spcPct val="115000"/>
                        </a:lnSpc>
                        <a:spcAft>
                          <a:spcPts val="0"/>
                        </a:spcAft>
                      </a:pPr>
                      <a:r>
                        <a:rPr lang="en-GB" sz="1200">
                          <a:effectLst/>
                        </a:rPr>
                        <a:t> </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extLst>
                  <a:ext uri="{0D108BD9-81ED-4DB2-BD59-A6C34878D82A}">
                    <a16:rowId xmlns:a16="http://schemas.microsoft.com/office/drawing/2014/main" val="134940540"/>
                  </a:ext>
                </a:extLst>
              </a:tr>
              <a:tr h="397921">
                <a:tc>
                  <a:txBody>
                    <a:bodyPr/>
                    <a:lstStyle/>
                    <a:p>
                      <a:pPr>
                        <a:lnSpc>
                          <a:spcPct val="115000"/>
                        </a:lnSpc>
                        <a:spcAft>
                          <a:spcPts val="0"/>
                        </a:spcAft>
                      </a:pPr>
                      <a:r>
                        <a:rPr lang="en-GB" sz="1200">
                          <a:effectLst/>
                        </a:rPr>
                        <a:t>2</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nSpc>
                          <a:spcPct val="115000"/>
                        </a:lnSpc>
                        <a:spcAft>
                          <a:spcPts val="0"/>
                        </a:spcAft>
                      </a:pPr>
                      <a:r>
                        <a:rPr lang="en-GB" sz="1200" dirty="0">
                          <a:effectLst/>
                        </a:rPr>
                        <a:t>Patients should have access to nurse consultations in order to enhance satisfaction with care</a:t>
                      </a:r>
                      <a:endParaRPr lang="nl-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a:effectLst/>
                        </a:rPr>
                        <a:t>1A</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a:effectLst/>
                        </a:rPr>
                        <a:t>A</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dirty="0">
                          <a:effectLst/>
                        </a:rPr>
                        <a:t>9.7 ± 0.6</a:t>
                      </a:r>
                      <a:endParaRPr lang="nl-NL" sz="1200" dirty="0">
                        <a:effectLst/>
                      </a:endParaRPr>
                    </a:p>
                    <a:p>
                      <a:pPr algn="ctr">
                        <a:lnSpc>
                          <a:spcPct val="115000"/>
                        </a:lnSpc>
                        <a:spcAft>
                          <a:spcPts val="0"/>
                        </a:spcAft>
                      </a:pPr>
                      <a:r>
                        <a:rPr lang="en-GB" sz="1200" dirty="0">
                          <a:effectLst/>
                        </a:rPr>
                        <a:t>[8-10] </a:t>
                      </a:r>
                      <a:endParaRPr lang="nl-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extLst>
                  <a:ext uri="{0D108BD9-81ED-4DB2-BD59-A6C34878D82A}">
                    <a16:rowId xmlns:a16="http://schemas.microsoft.com/office/drawing/2014/main" val="1820417856"/>
                  </a:ext>
                </a:extLst>
              </a:tr>
              <a:tr h="499000">
                <a:tc>
                  <a:txBody>
                    <a:bodyPr/>
                    <a:lstStyle/>
                    <a:p>
                      <a:pPr>
                        <a:lnSpc>
                          <a:spcPct val="115000"/>
                        </a:lnSpc>
                        <a:spcAft>
                          <a:spcPts val="0"/>
                        </a:spcAft>
                      </a:pPr>
                      <a:r>
                        <a:rPr lang="en-GB" sz="1200">
                          <a:effectLst/>
                        </a:rPr>
                        <a:t>3</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nSpc>
                          <a:spcPct val="115000"/>
                        </a:lnSpc>
                        <a:spcAft>
                          <a:spcPts val="0"/>
                        </a:spcAft>
                      </a:pPr>
                      <a:r>
                        <a:rPr lang="en-GB" sz="1200" dirty="0">
                          <a:effectLst/>
                        </a:rPr>
                        <a:t>Patients should have the opportunity of timely access to a nurse for needs-based support; this includes tele-health</a:t>
                      </a:r>
                      <a:endParaRPr lang="nl-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a:effectLst/>
                        </a:rPr>
                        <a:t>1B</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a:effectLst/>
                        </a:rPr>
                        <a:t>B</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dirty="0">
                          <a:effectLst/>
                        </a:rPr>
                        <a:t>9.7 ± 0.6</a:t>
                      </a:r>
                      <a:endParaRPr lang="nl-NL" sz="1200" dirty="0">
                        <a:effectLst/>
                      </a:endParaRPr>
                    </a:p>
                    <a:p>
                      <a:pPr algn="ctr">
                        <a:lnSpc>
                          <a:spcPct val="115000"/>
                        </a:lnSpc>
                        <a:spcAft>
                          <a:spcPts val="0"/>
                        </a:spcAft>
                      </a:pPr>
                      <a:r>
                        <a:rPr lang="en-GB" sz="1200" dirty="0">
                          <a:effectLst/>
                        </a:rPr>
                        <a:t>[8-10]  </a:t>
                      </a:r>
                      <a:endParaRPr lang="nl-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extLst>
                  <a:ext uri="{0D108BD9-81ED-4DB2-BD59-A6C34878D82A}">
                    <a16:rowId xmlns:a16="http://schemas.microsoft.com/office/drawing/2014/main" val="455857486"/>
                  </a:ext>
                </a:extLst>
              </a:tr>
              <a:tr h="903314">
                <a:tc>
                  <a:txBody>
                    <a:bodyPr/>
                    <a:lstStyle/>
                    <a:p>
                      <a:pPr>
                        <a:lnSpc>
                          <a:spcPct val="115000"/>
                        </a:lnSpc>
                        <a:spcAft>
                          <a:spcPts val="0"/>
                        </a:spcAft>
                      </a:pPr>
                      <a:r>
                        <a:rPr lang="en-GB" sz="1200">
                          <a:effectLst/>
                        </a:rPr>
                        <a:t>4</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nSpc>
                          <a:spcPct val="115000"/>
                        </a:lnSpc>
                        <a:spcAft>
                          <a:spcPts val="0"/>
                        </a:spcAft>
                      </a:pPr>
                      <a:r>
                        <a:rPr lang="en-GB" sz="1200" dirty="0">
                          <a:effectLst/>
                        </a:rPr>
                        <a:t>Nurses should participate in comprehensive disease management to control disease activity, reduce symptoms, and improve patient preferred outcomes; this leads to cost-effective care </a:t>
                      </a:r>
                      <a:endParaRPr lang="nl-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a:effectLst/>
                        </a:rPr>
                        <a:t>1A</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a:effectLst/>
                        </a:rPr>
                        <a:t>A</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dirty="0">
                          <a:effectLst/>
                        </a:rPr>
                        <a:t>9.7 ± 0.5</a:t>
                      </a:r>
                      <a:endParaRPr lang="nl-NL" sz="1200" dirty="0">
                        <a:effectLst/>
                      </a:endParaRPr>
                    </a:p>
                    <a:p>
                      <a:pPr algn="ctr">
                        <a:lnSpc>
                          <a:spcPct val="115000"/>
                        </a:lnSpc>
                        <a:spcAft>
                          <a:spcPts val="0"/>
                        </a:spcAft>
                      </a:pPr>
                      <a:r>
                        <a:rPr lang="en-GB" sz="1200" dirty="0">
                          <a:effectLst/>
                        </a:rPr>
                        <a:t>[8-10]</a:t>
                      </a:r>
                      <a:endParaRPr lang="nl-NL" sz="1200" dirty="0">
                        <a:effectLst/>
                      </a:endParaRPr>
                    </a:p>
                    <a:p>
                      <a:pPr algn="ctr">
                        <a:lnSpc>
                          <a:spcPct val="115000"/>
                        </a:lnSpc>
                        <a:spcAft>
                          <a:spcPts val="0"/>
                        </a:spcAft>
                      </a:pPr>
                      <a:r>
                        <a:rPr lang="en-GB" sz="1200" dirty="0">
                          <a:effectLst/>
                        </a:rPr>
                        <a:t> </a:t>
                      </a:r>
                      <a:endParaRPr lang="nl-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extLst>
                  <a:ext uri="{0D108BD9-81ED-4DB2-BD59-A6C34878D82A}">
                    <a16:rowId xmlns:a16="http://schemas.microsoft.com/office/drawing/2014/main" val="3573507098"/>
                  </a:ext>
                </a:extLst>
              </a:tr>
              <a:tr h="397921">
                <a:tc>
                  <a:txBody>
                    <a:bodyPr/>
                    <a:lstStyle/>
                    <a:p>
                      <a:pPr>
                        <a:lnSpc>
                          <a:spcPct val="115000"/>
                        </a:lnSpc>
                        <a:spcAft>
                          <a:spcPts val="0"/>
                        </a:spcAft>
                      </a:pPr>
                      <a:r>
                        <a:rPr lang="en-GB" sz="1200">
                          <a:effectLst/>
                        </a:rPr>
                        <a:t>5</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nSpc>
                          <a:spcPct val="115000"/>
                        </a:lnSpc>
                        <a:spcAft>
                          <a:spcPts val="0"/>
                        </a:spcAft>
                      </a:pPr>
                      <a:r>
                        <a:rPr lang="en-GB" sz="1200" dirty="0">
                          <a:effectLst/>
                        </a:rPr>
                        <a:t>Nurses should address psychosocial issues to reduce patients’ symptoms of anxiety and depression</a:t>
                      </a:r>
                      <a:endParaRPr lang="nl-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a:effectLst/>
                        </a:rPr>
                        <a:t>1B</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a:effectLst/>
                        </a:rPr>
                        <a:t>A</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dirty="0">
                          <a:effectLst/>
                        </a:rPr>
                        <a:t>9.6 ± 0.7</a:t>
                      </a:r>
                      <a:endParaRPr lang="nl-NL" sz="1200" dirty="0">
                        <a:effectLst/>
                      </a:endParaRPr>
                    </a:p>
                    <a:p>
                      <a:pPr algn="ctr">
                        <a:lnSpc>
                          <a:spcPct val="115000"/>
                        </a:lnSpc>
                        <a:spcAft>
                          <a:spcPts val="0"/>
                        </a:spcAft>
                      </a:pPr>
                      <a:r>
                        <a:rPr lang="en-GB" sz="1200" dirty="0">
                          <a:effectLst/>
                        </a:rPr>
                        <a:t>[8-10] </a:t>
                      </a:r>
                      <a:endParaRPr lang="nl-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extLst>
                  <a:ext uri="{0D108BD9-81ED-4DB2-BD59-A6C34878D82A}">
                    <a16:rowId xmlns:a16="http://schemas.microsoft.com/office/drawing/2014/main" val="3608070546"/>
                  </a:ext>
                </a:extLst>
              </a:tr>
              <a:tr h="397921">
                <a:tc>
                  <a:txBody>
                    <a:bodyPr/>
                    <a:lstStyle/>
                    <a:p>
                      <a:pPr>
                        <a:lnSpc>
                          <a:spcPct val="115000"/>
                        </a:lnSpc>
                        <a:spcAft>
                          <a:spcPts val="0"/>
                        </a:spcAft>
                      </a:pPr>
                      <a:r>
                        <a:rPr lang="en-GB" sz="1200">
                          <a:effectLst/>
                        </a:rPr>
                        <a:t>6</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nSpc>
                          <a:spcPct val="115000"/>
                        </a:lnSpc>
                        <a:spcAft>
                          <a:spcPts val="0"/>
                        </a:spcAft>
                      </a:pPr>
                      <a:r>
                        <a:rPr lang="en-GB" sz="1200" dirty="0">
                          <a:effectLst/>
                        </a:rPr>
                        <a:t>Nurses should support self-management skills to increase patients’ self-efficacy</a:t>
                      </a:r>
                      <a:endParaRPr lang="nl-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a:effectLst/>
                        </a:rPr>
                        <a:t>1A</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a:effectLst/>
                        </a:rPr>
                        <a:t>A</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dirty="0">
                          <a:effectLst/>
                        </a:rPr>
                        <a:t>9.8 ± 0.4</a:t>
                      </a:r>
                      <a:endParaRPr lang="nl-NL" sz="1200" dirty="0">
                        <a:effectLst/>
                      </a:endParaRPr>
                    </a:p>
                    <a:p>
                      <a:pPr algn="ctr">
                        <a:lnSpc>
                          <a:spcPct val="115000"/>
                        </a:lnSpc>
                        <a:spcAft>
                          <a:spcPts val="0"/>
                        </a:spcAft>
                      </a:pPr>
                      <a:r>
                        <a:rPr lang="en-GB" sz="1200" dirty="0">
                          <a:effectLst/>
                        </a:rPr>
                        <a:t>[9-10] </a:t>
                      </a:r>
                      <a:endParaRPr lang="nl-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extLst>
                  <a:ext uri="{0D108BD9-81ED-4DB2-BD59-A6C34878D82A}">
                    <a16:rowId xmlns:a16="http://schemas.microsoft.com/office/drawing/2014/main" val="2307084050"/>
                  </a:ext>
                </a:extLst>
              </a:tr>
              <a:tr h="600078">
                <a:tc>
                  <a:txBody>
                    <a:bodyPr/>
                    <a:lstStyle/>
                    <a:p>
                      <a:pPr>
                        <a:lnSpc>
                          <a:spcPct val="115000"/>
                        </a:lnSpc>
                        <a:spcAft>
                          <a:spcPts val="0"/>
                        </a:spcAft>
                      </a:pPr>
                      <a:r>
                        <a:rPr lang="en-GB" sz="1200">
                          <a:effectLst/>
                        </a:rPr>
                        <a:t>7</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nSpc>
                          <a:spcPct val="115000"/>
                        </a:lnSpc>
                        <a:spcAft>
                          <a:spcPts val="0"/>
                        </a:spcAft>
                      </a:pPr>
                      <a:r>
                        <a:rPr lang="en-GB" sz="1200" dirty="0">
                          <a:effectLst/>
                        </a:rPr>
                        <a:t>Nurses should have access to and undertake continuous education in the specialty of rheumatology to improve and maintain knowledge and skills</a:t>
                      </a:r>
                      <a:endParaRPr lang="nl-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a:effectLst/>
                        </a:rPr>
                        <a:t>2C</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a:effectLst/>
                        </a:rPr>
                        <a:t>B</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dirty="0">
                          <a:effectLst/>
                        </a:rPr>
                        <a:t>9.8 ± 0.7</a:t>
                      </a:r>
                      <a:endParaRPr lang="nl-NL" sz="1200" dirty="0">
                        <a:effectLst/>
                      </a:endParaRPr>
                    </a:p>
                    <a:p>
                      <a:pPr algn="ctr">
                        <a:lnSpc>
                          <a:spcPct val="115000"/>
                        </a:lnSpc>
                        <a:spcAft>
                          <a:spcPts val="0"/>
                        </a:spcAft>
                      </a:pPr>
                      <a:r>
                        <a:rPr lang="en-GB" sz="1200" dirty="0">
                          <a:effectLst/>
                        </a:rPr>
                        <a:t>[7-10] </a:t>
                      </a:r>
                      <a:endParaRPr lang="nl-NL" sz="1200" dirty="0">
                        <a:effectLst/>
                      </a:endParaRPr>
                    </a:p>
                    <a:p>
                      <a:pPr algn="ctr">
                        <a:lnSpc>
                          <a:spcPct val="115000"/>
                        </a:lnSpc>
                        <a:spcAft>
                          <a:spcPts val="0"/>
                        </a:spcAft>
                      </a:pPr>
                      <a:r>
                        <a:rPr lang="en-GB" sz="1200" dirty="0">
                          <a:effectLst/>
                        </a:rPr>
                        <a:t> </a:t>
                      </a:r>
                      <a:endParaRPr lang="nl-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extLst>
                  <a:ext uri="{0D108BD9-81ED-4DB2-BD59-A6C34878D82A}">
                    <a16:rowId xmlns:a16="http://schemas.microsoft.com/office/drawing/2014/main" val="1636622619"/>
                  </a:ext>
                </a:extLst>
              </a:tr>
              <a:tr h="600078">
                <a:tc>
                  <a:txBody>
                    <a:bodyPr/>
                    <a:lstStyle/>
                    <a:p>
                      <a:pPr>
                        <a:lnSpc>
                          <a:spcPct val="115000"/>
                        </a:lnSpc>
                        <a:spcAft>
                          <a:spcPts val="0"/>
                        </a:spcAft>
                      </a:pPr>
                      <a:r>
                        <a:rPr lang="en-GB" sz="1200">
                          <a:effectLst/>
                        </a:rPr>
                        <a:t>8</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nSpc>
                          <a:spcPct val="115000"/>
                        </a:lnSpc>
                        <a:spcAft>
                          <a:spcPts val="0"/>
                        </a:spcAft>
                      </a:pPr>
                      <a:r>
                        <a:rPr lang="en-GB" sz="1200" dirty="0">
                          <a:effectLst/>
                        </a:rPr>
                        <a:t>Nurses should be encouraged to undertake extended roles after specialised training and according to national regulations</a:t>
                      </a:r>
                      <a:endParaRPr lang="nl-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a:effectLst/>
                        </a:rPr>
                        <a:t>1A</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a:effectLst/>
                        </a:rPr>
                        <a:t>A</a:t>
                      </a:r>
                      <a:endParaRPr lang="nl-NL" sz="120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a:txBody>
                    <a:bodyPr/>
                    <a:lstStyle/>
                    <a:p>
                      <a:pPr algn="ctr">
                        <a:lnSpc>
                          <a:spcPct val="115000"/>
                        </a:lnSpc>
                        <a:spcAft>
                          <a:spcPts val="0"/>
                        </a:spcAft>
                      </a:pPr>
                      <a:r>
                        <a:rPr lang="en-GB" sz="1200" dirty="0">
                          <a:effectLst/>
                        </a:rPr>
                        <a:t>9.7 ± 0.6</a:t>
                      </a:r>
                      <a:endParaRPr lang="nl-NL" sz="1200" dirty="0">
                        <a:effectLst/>
                      </a:endParaRPr>
                    </a:p>
                    <a:p>
                      <a:pPr algn="ctr">
                        <a:lnSpc>
                          <a:spcPct val="115000"/>
                        </a:lnSpc>
                        <a:spcAft>
                          <a:spcPts val="0"/>
                        </a:spcAft>
                      </a:pPr>
                      <a:r>
                        <a:rPr lang="en-GB" sz="1200" dirty="0">
                          <a:effectLst/>
                        </a:rPr>
                        <a:t>[8-10]</a:t>
                      </a:r>
                      <a:endParaRPr lang="nl-NL"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extLst>
                  <a:ext uri="{0D108BD9-81ED-4DB2-BD59-A6C34878D82A}">
                    <a16:rowId xmlns:a16="http://schemas.microsoft.com/office/drawing/2014/main" val="1909379286"/>
                  </a:ext>
                </a:extLst>
              </a:tr>
              <a:tr h="361733">
                <a:tc gridSpan="5">
                  <a:txBody>
                    <a:bodyPr/>
                    <a:lstStyle/>
                    <a:p>
                      <a:pPr>
                        <a:lnSpc>
                          <a:spcPct val="115000"/>
                        </a:lnSpc>
                        <a:spcAft>
                          <a:spcPts val="0"/>
                        </a:spcAft>
                      </a:pPr>
                      <a:r>
                        <a:rPr lang="en-GB" sz="1000" dirty="0">
                          <a:effectLst/>
                        </a:rPr>
                        <a:t>CIA, chronic inflammatory arthritis, *According to the Oxford Centre for Evidence-based Medicine - CEBM ‘Levels of Evidence 1’, </a:t>
                      </a:r>
                      <a:r>
                        <a:rPr lang="en-GB" sz="1000" baseline="30000" dirty="0">
                          <a:effectLst/>
                        </a:rPr>
                        <a:t>†</a:t>
                      </a:r>
                      <a:r>
                        <a:rPr lang="en-GB" sz="1000" dirty="0">
                          <a:effectLst/>
                        </a:rPr>
                        <a:t>Expert agreement achieved by all members of the Task Force upon the consensus meeting (data are mean ±SD, [range]).</a:t>
                      </a:r>
                      <a:endParaRPr lang="nl-NL"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8209" marR="28209" marT="0" marB="0"/>
                </a:tc>
                <a:tc hMerge="1">
                  <a:txBody>
                    <a:bodyPr/>
                    <a:lstStyle/>
                    <a:p>
                      <a:endParaRPr lang="nl-NL"/>
                    </a:p>
                  </a:txBody>
                  <a:tcPr/>
                </a:tc>
                <a:tc hMerge="1">
                  <a:txBody>
                    <a:bodyPr/>
                    <a:lstStyle/>
                    <a:p>
                      <a:endParaRPr lang="nl-NL"/>
                    </a:p>
                  </a:txBody>
                  <a:tcPr/>
                </a:tc>
                <a:tc hMerge="1">
                  <a:txBody>
                    <a:bodyPr/>
                    <a:lstStyle/>
                    <a:p>
                      <a:endParaRPr lang="nl-NL"/>
                    </a:p>
                  </a:txBody>
                  <a:tcPr/>
                </a:tc>
                <a:tc hMerge="1">
                  <a:txBody>
                    <a:bodyPr/>
                    <a:lstStyle/>
                    <a:p>
                      <a:endParaRPr lang="nl-NL"/>
                    </a:p>
                  </a:txBody>
                  <a:tcPr/>
                </a:tc>
                <a:extLst>
                  <a:ext uri="{0D108BD9-81ED-4DB2-BD59-A6C34878D82A}">
                    <a16:rowId xmlns:a16="http://schemas.microsoft.com/office/drawing/2014/main" val="3527947456"/>
                  </a:ext>
                </a:extLst>
              </a:tr>
            </a:tbl>
          </a:graphicData>
        </a:graphic>
      </p:graphicFrame>
    </p:spTree>
    <p:extLst>
      <p:ext uri="{BB962C8B-B14F-4D97-AF65-F5344CB8AC3E}">
        <p14:creationId xmlns:p14="http://schemas.microsoft.com/office/powerpoint/2010/main" val="24475696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solidFill>
                  <a:srgbClr val="0057B8"/>
                </a:solidFill>
              </a:rPr>
              <a:t>Slide 13: Summary of Recommendations in</a:t>
            </a:r>
            <a:br>
              <a:rPr lang="en-GB" dirty="0">
                <a:solidFill>
                  <a:srgbClr val="0057B8"/>
                </a:solidFill>
              </a:rPr>
            </a:br>
            <a:r>
              <a:rPr lang="en-GB" dirty="0">
                <a:solidFill>
                  <a:srgbClr val="0057B8"/>
                </a:solidFill>
              </a:rPr>
              <a:t>                       bullet point format </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15</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01/02/2019</a:t>
            </a:fld>
            <a:endParaRPr lang="en-US" dirty="0"/>
          </a:p>
        </p:txBody>
      </p:sp>
      <p:sp>
        <p:nvSpPr>
          <p:cNvPr id="8" name="Marcador de contenido 3"/>
          <p:cNvSpPr>
            <a:spLocks noGrp="1"/>
          </p:cNvSpPr>
          <p:nvPr>
            <p:ph idx="1"/>
          </p:nvPr>
        </p:nvSpPr>
        <p:spPr>
          <a:xfrm>
            <a:off x="466928" y="2091717"/>
            <a:ext cx="8334171" cy="4124361"/>
          </a:xfrm>
        </p:spPr>
        <p:txBody>
          <a:bodyPr/>
          <a:lstStyle/>
          <a:p>
            <a:r>
              <a:rPr lang="en-US" sz="2400" dirty="0"/>
              <a:t>Patients should have access to a nurse for needs-based education to improve knowledge of CIA and its management throughout the course of their disease</a:t>
            </a:r>
          </a:p>
          <a:p>
            <a:r>
              <a:rPr lang="en-US" sz="2400" dirty="0"/>
              <a:t>Patients should have access to nurse consultations in order to enhance satisfaction with care</a:t>
            </a:r>
          </a:p>
          <a:p>
            <a:r>
              <a:rPr lang="en-US" sz="2400" dirty="0"/>
              <a:t>Patients should have the opportunity of timely access to a nurse for needs-based support; this includes tele-health</a:t>
            </a:r>
          </a:p>
          <a:p>
            <a:r>
              <a:rPr lang="en-US" sz="2400" dirty="0"/>
              <a:t>Nurses should participate in comprehensive disease management to control disease activity, reduce symptoms, and improve patient preferred outcomes; this leads to cost-effective care</a:t>
            </a:r>
          </a:p>
          <a:p>
            <a:endParaRPr lang="en-US" dirty="0"/>
          </a:p>
          <a:p>
            <a:endParaRPr lang="en-US" dirty="0"/>
          </a:p>
          <a:p>
            <a:endParaRPr lang="en-US" dirty="0"/>
          </a:p>
          <a:p>
            <a:endParaRPr lang="en-US" dirty="0"/>
          </a:p>
          <a:p>
            <a:endParaRPr lang="en-US" dirty="0"/>
          </a:p>
          <a:p>
            <a:r>
              <a:rPr lang="en-US" dirty="0">
                <a:solidFill>
                  <a:srgbClr val="0057B8"/>
                </a:solidFill>
              </a:rPr>
              <a:t>[</a:t>
            </a:r>
            <a:r>
              <a:rPr lang="en-GB" dirty="0">
                <a:solidFill>
                  <a:srgbClr val="0057B8"/>
                </a:solidFill>
              </a:rPr>
              <a:t>Secretariat will add link of recommendation once available online on BMJ portal.]</a:t>
            </a:r>
          </a:p>
        </p:txBody>
      </p:sp>
    </p:spTree>
    <p:extLst>
      <p:ext uri="{BB962C8B-B14F-4D97-AF65-F5344CB8AC3E}">
        <p14:creationId xmlns:p14="http://schemas.microsoft.com/office/powerpoint/2010/main" val="11038406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solidFill>
                  <a:srgbClr val="0057B8"/>
                </a:solidFill>
              </a:rPr>
              <a:t>Slide 14: Summary of Recommendations in</a:t>
            </a:r>
            <a:br>
              <a:rPr lang="en-GB" dirty="0">
                <a:solidFill>
                  <a:srgbClr val="0057B8"/>
                </a:solidFill>
              </a:rPr>
            </a:br>
            <a:r>
              <a:rPr lang="en-GB" dirty="0">
                <a:solidFill>
                  <a:srgbClr val="0057B8"/>
                </a:solidFill>
              </a:rPr>
              <a:t>                       bullet point format </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16</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01/02/2019</a:t>
            </a:fld>
            <a:endParaRPr lang="en-US" dirty="0"/>
          </a:p>
        </p:txBody>
      </p:sp>
      <p:sp>
        <p:nvSpPr>
          <p:cNvPr id="8" name="Marcador de contenido 3"/>
          <p:cNvSpPr>
            <a:spLocks noGrp="1"/>
          </p:cNvSpPr>
          <p:nvPr>
            <p:ph idx="1"/>
          </p:nvPr>
        </p:nvSpPr>
        <p:spPr>
          <a:xfrm>
            <a:off x="466928" y="2091717"/>
            <a:ext cx="8334171" cy="4124361"/>
          </a:xfrm>
        </p:spPr>
        <p:txBody>
          <a:bodyPr/>
          <a:lstStyle/>
          <a:p>
            <a:r>
              <a:rPr lang="en-US" sz="2400" dirty="0"/>
              <a:t>Nurses should address psychosocial issues to reduce patients’ symptoms of anxiety and depression</a:t>
            </a:r>
          </a:p>
          <a:p>
            <a:r>
              <a:rPr lang="en-US" sz="2400" dirty="0"/>
              <a:t>Nurses should support self-management skills to increase patients’ self-efficacy</a:t>
            </a:r>
          </a:p>
          <a:p>
            <a:r>
              <a:rPr lang="en-US" sz="2400" dirty="0"/>
              <a:t>Nurses should have access to and undertake continuous education in the specialty of rheumatology to improve and maintain knowledge and skills</a:t>
            </a:r>
          </a:p>
          <a:p>
            <a:r>
              <a:rPr lang="en-US" sz="2400" dirty="0"/>
              <a:t>Nurses should be encouraged to undertake extended roles after </a:t>
            </a:r>
            <a:r>
              <a:rPr lang="en-US" sz="2400" dirty="0" err="1"/>
              <a:t>specialised</a:t>
            </a:r>
            <a:r>
              <a:rPr lang="en-US" sz="2400" dirty="0"/>
              <a:t> training and according to national regulations</a:t>
            </a:r>
          </a:p>
          <a:p>
            <a:endParaRPr lang="en-US" dirty="0"/>
          </a:p>
          <a:p>
            <a:endParaRPr lang="en-US" dirty="0"/>
          </a:p>
          <a:p>
            <a:r>
              <a:rPr lang="en-US" dirty="0">
                <a:solidFill>
                  <a:srgbClr val="0057B8"/>
                </a:solidFill>
              </a:rPr>
              <a:t>[</a:t>
            </a:r>
            <a:r>
              <a:rPr lang="en-GB" dirty="0">
                <a:solidFill>
                  <a:srgbClr val="0057B8"/>
                </a:solidFill>
              </a:rPr>
              <a:t>Secretariat will add link of recommendation once available online on BMJ portal.]</a:t>
            </a:r>
          </a:p>
        </p:txBody>
      </p:sp>
    </p:spTree>
    <p:extLst>
      <p:ext uri="{BB962C8B-B14F-4D97-AF65-F5344CB8AC3E}">
        <p14:creationId xmlns:p14="http://schemas.microsoft.com/office/powerpoint/2010/main" val="10448630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Content Placeholder 17">
            <a:extLst>
              <a:ext uri="{FF2B5EF4-FFF2-40B4-BE49-F238E27FC236}">
                <a16:creationId xmlns:a16="http://schemas.microsoft.com/office/drawing/2014/main" id="{67B55446-FF41-4809-82FD-4D2A5BC534EC}"/>
              </a:ext>
            </a:extLst>
          </p:cNvPr>
          <p:cNvGraphicFramePr>
            <a:graphicFrameLocks noGrp="1"/>
          </p:cNvGraphicFramePr>
          <p:nvPr>
            <p:ph idx="1"/>
            <p:extLst>
              <p:ext uri="{D42A27DB-BD31-4B8C-83A1-F6EECF244321}">
                <p14:modId xmlns:p14="http://schemas.microsoft.com/office/powerpoint/2010/main" val="191403005"/>
              </p:ext>
            </p:extLst>
          </p:nvPr>
        </p:nvGraphicFramePr>
        <p:xfrm>
          <a:off x="466724" y="2267299"/>
          <a:ext cx="8334376" cy="2225040"/>
        </p:xfrm>
        <a:graphic>
          <a:graphicData uri="http://schemas.openxmlformats.org/drawingml/2006/table">
            <a:tbl>
              <a:tblPr firstRow="1" bandRow="1">
                <a:tableStyleId>{5C22544A-7EE6-4342-B048-85BDC9FD1C3A}</a:tableStyleId>
              </a:tblPr>
              <a:tblGrid>
                <a:gridCol w="7251147">
                  <a:extLst>
                    <a:ext uri="{9D8B030D-6E8A-4147-A177-3AD203B41FA5}">
                      <a16:colId xmlns:a16="http://schemas.microsoft.com/office/drawing/2014/main" val="2483487675"/>
                    </a:ext>
                  </a:extLst>
                </a:gridCol>
                <a:gridCol w="1083229">
                  <a:extLst>
                    <a:ext uri="{9D8B030D-6E8A-4147-A177-3AD203B41FA5}">
                      <a16:colId xmlns:a16="http://schemas.microsoft.com/office/drawing/2014/main" val="1915873303"/>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Recommendation</a:t>
                      </a:r>
                    </a:p>
                  </a:txBody>
                  <a:tcPr/>
                </a:tc>
                <a:tc>
                  <a:txBody>
                    <a:bodyPr/>
                    <a:lstStyle/>
                    <a:p>
                      <a:r>
                        <a:rPr lang="de-CH" dirty="0"/>
                        <a:t>*</a:t>
                      </a:r>
                    </a:p>
                  </a:txBody>
                  <a:tcPr/>
                </a:tc>
                <a:extLst>
                  <a:ext uri="{0D108BD9-81ED-4DB2-BD59-A6C34878D82A}">
                    <a16:rowId xmlns:a16="http://schemas.microsoft.com/office/drawing/2014/main" val="393817684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solidFill>
                          <a:srgbClr val="0057B8"/>
                        </a:solidFill>
                      </a:endParaRPr>
                    </a:p>
                  </a:txBody>
                  <a:tcPr/>
                </a:tc>
                <a:tc>
                  <a:txBody>
                    <a:bodyPr/>
                    <a:lstStyle/>
                    <a:p>
                      <a:endParaRPr lang="de-CH"/>
                    </a:p>
                  </a:txBody>
                  <a:tcPr/>
                </a:tc>
                <a:extLst>
                  <a:ext uri="{0D108BD9-81ED-4DB2-BD59-A6C34878D82A}">
                    <a16:rowId xmlns:a16="http://schemas.microsoft.com/office/drawing/2014/main" val="60905174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rgbClr val="0057B8"/>
                          </a:solidFill>
                        </a:rPr>
                        <a:t>Not yet available, </a:t>
                      </a:r>
                      <a:r>
                        <a:rPr lang="en-GB" sz="1800" dirty="0" err="1">
                          <a:solidFill>
                            <a:srgbClr val="0057B8"/>
                          </a:solidFill>
                        </a:rPr>
                        <a:t>Alzbeta</a:t>
                      </a:r>
                      <a:r>
                        <a:rPr lang="en-GB" sz="1800" dirty="0">
                          <a:solidFill>
                            <a:srgbClr val="0057B8"/>
                          </a:solidFill>
                        </a:rPr>
                        <a:t> </a:t>
                      </a:r>
                      <a:r>
                        <a:rPr lang="en-GB" sz="1800" dirty="0" err="1">
                          <a:solidFill>
                            <a:srgbClr val="0057B8"/>
                          </a:solidFill>
                        </a:rPr>
                        <a:t>Goehmann</a:t>
                      </a:r>
                      <a:r>
                        <a:rPr lang="en-GB" sz="1800" dirty="0">
                          <a:solidFill>
                            <a:srgbClr val="0057B8"/>
                          </a:solidFill>
                        </a:rPr>
                        <a:t> has been contacted </a:t>
                      </a:r>
                    </a:p>
                  </a:txBody>
                  <a:tcPr/>
                </a:tc>
                <a:tc>
                  <a:txBody>
                    <a:bodyPr/>
                    <a:lstStyle/>
                    <a:p>
                      <a:endParaRPr lang="de-CH"/>
                    </a:p>
                  </a:txBody>
                  <a:tcPr/>
                </a:tc>
                <a:extLst>
                  <a:ext uri="{0D108BD9-81ED-4DB2-BD59-A6C34878D82A}">
                    <a16:rowId xmlns:a16="http://schemas.microsoft.com/office/drawing/2014/main" val="173608062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solidFill>
                          <a:srgbClr val="0057B8"/>
                        </a:solidFill>
                      </a:endParaRPr>
                    </a:p>
                  </a:txBody>
                  <a:tcPr/>
                </a:tc>
                <a:tc>
                  <a:txBody>
                    <a:bodyPr/>
                    <a:lstStyle/>
                    <a:p>
                      <a:endParaRPr lang="de-CH"/>
                    </a:p>
                  </a:txBody>
                  <a:tcPr/>
                </a:tc>
                <a:extLst>
                  <a:ext uri="{0D108BD9-81ED-4DB2-BD59-A6C34878D82A}">
                    <a16:rowId xmlns:a16="http://schemas.microsoft.com/office/drawing/2014/main" val="2197114741"/>
                  </a:ext>
                </a:extLst>
              </a:tr>
              <a:tr h="370840">
                <a:tc>
                  <a:txBody>
                    <a:bodyPr/>
                    <a:lstStyle/>
                    <a:p>
                      <a:endParaRPr lang="de-CH"/>
                    </a:p>
                  </a:txBody>
                  <a:tcPr/>
                </a:tc>
                <a:tc>
                  <a:txBody>
                    <a:bodyPr/>
                    <a:lstStyle/>
                    <a:p>
                      <a:endParaRPr lang="de-CH"/>
                    </a:p>
                  </a:txBody>
                  <a:tcPr/>
                </a:tc>
                <a:extLst>
                  <a:ext uri="{0D108BD9-81ED-4DB2-BD59-A6C34878D82A}">
                    <a16:rowId xmlns:a16="http://schemas.microsoft.com/office/drawing/2014/main" val="3768198260"/>
                  </a:ext>
                </a:extLst>
              </a:tr>
              <a:tr h="370840">
                <a:tc>
                  <a:txBody>
                    <a:bodyPr/>
                    <a:lstStyle/>
                    <a:p>
                      <a:endParaRPr lang="de-CH" dirty="0"/>
                    </a:p>
                  </a:txBody>
                  <a:tcPr/>
                </a:tc>
                <a:tc>
                  <a:txBody>
                    <a:bodyPr/>
                    <a:lstStyle/>
                    <a:p>
                      <a:endParaRPr lang="de-CH" dirty="0"/>
                    </a:p>
                  </a:txBody>
                  <a:tcPr/>
                </a:tc>
                <a:extLst>
                  <a:ext uri="{0D108BD9-81ED-4DB2-BD59-A6C34878D82A}">
                    <a16:rowId xmlns:a16="http://schemas.microsoft.com/office/drawing/2014/main" val="3955740809"/>
                  </a:ext>
                </a:extLst>
              </a:tr>
            </a:tbl>
          </a:graphicData>
        </a:graphic>
      </p:graphicFrame>
      <p:sp>
        <p:nvSpPr>
          <p:cNvPr id="5" name="Título 4"/>
          <p:cNvSpPr>
            <a:spLocks noGrp="1"/>
          </p:cNvSpPr>
          <p:nvPr>
            <p:ph type="title"/>
          </p:nvPr>
        </p:nvSpPr>
        <p:spPr/>
        <p:txBody>
          <a:bodyPr/>
          <a:lstStyle/>
          <a:p>
            <a:r>
              <a:rPr lang="en-GB" dirty="0">
                <a:solidFill>
                  <a:srgbClr val="0057B8"/>
                </a:solidFill>
              </a:rPr>
              <a:t>Slide 15: Summary of Recommendations in</a:t>
            </a:r>
            <a:br>
              <a:rPr lang="en-GB" dirty="0">
                <a:solidFill>
                  <a:srgbClr val="0057B8"/>
                </a:solidFill>
              </a:rPr>
            </a:br>
            <a:r>
              <a:rPr lang="en-GB" dirty="0">
                <a:solidFill>
                  <a:srgbClr val="0057B8"/>
                </a:solidFill>
              </a:rPr>
              <a:t>                       lay format </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17</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01/02/2019</a:t>
            </a:fld>
            <a:endParaRPr lang="en-US" dirty="0"/>
          </a:p>
        </p:txBody>
      </p:sp>
      <p:sp>
        <p:nvSpPr>
          <p:cNvPr id="10" name="Rectangle 9">
            <a:extLst>
              <a:ext uri="{FF2B5EF4-FFF2-40B4-BE49-F238E27FC236}">
                <a16:creationId xmlns:a16="http://schemas.microsoft.com/office/drawing/2014/main" id="{A071A4B5-DCDD-4465-A56E-A7609A7F149B}"/>
              </a:ext>
            </a:extLst>
          </p:cNvPr>
          <p:cNvSpPr/>
          <p:nvPr/>
        </p:nvSpPr>
        <p:spPr>
          <a:xfrm>
            <a:off x="394607" y="6144866"/>
            <a:ext cx="8354785" cy="46166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5F5F5F"/>
                </a:solidFill>
                <a:effectLst/>
                <a:uLnTx/>
                <a:uFillTx/>
              </a:rPr>
              <a:t>1 star (*) means it is a weak recommendation with limited scientific evidence; 2 stars (**) means it is a weak recommendation with some scientific evidence; 3 stars (***) means it is a strong recommendation with quite a lot of scientific evidence; 4 stars (****) means it is a strong recommendation supported with a lot of scientific evidence. </a:t>
            </a:r>
            <a:br>
              <a:rPr kumimoji="0" lang="en-GB" sz="800" b="0" i="0" u="none" strike="noStrike" kern="0" cap="none" spc="0" normalizeH="0" baseline="0" noProof="0" dirty="0">
                <a:ln>
                  <a:noFill/>
                </a:ln>
                <a:solidFill>
                  <a:srgbClr val="5F5F5F"/>
                </a:solidFill>
                <a:effectLst/>
                <a:uLnTx/>
                <a:uFillTx/>
              </a:rPr>
            </a:br>
            <a:r>
              <a:rPr kumimoji="0" lang="en-US" sz="800" b="0" i="0" u="none" strike="noStrike" kern="0" cap="none" spc="0" normalizeH="0" baseline="0" noProof="0" dirty="0">
                <a:ln>
                  <a:noFill/>
                </a:ln>
                <a:solidFill>
                  <a:srgbClr val="5F5F5F"/>
                </a:solidFill>
                <a:effectLst/>
                <a:uLnTx/>
                <a:uFillTx/>
              </a:rPr>
              <a:t>Recommendations with just 1 or 2 stars are based mainly on expert opinion and not backed up by appropriate clinical studies, but may be as important as those with 3 and 4 stars.</a:t>
            </a:r>
            <a:endParaRPr kumimoji="0" lang="en-GB" sz="800" b="0" i="0" u="none" strike="noStrike" kern="0" cap="none" spc="0" normalizeH="0" baseline="0" noProof="0" dirty="0">
              <a:ln>
                <a:noFill/>
              </a:ln>
              <a:solidFill>
                <a:srgbClr val="5F5F5F"/>
              </a:solidFill>
              <a:effectLst/>
              <a:uLnTx/>
              <a:uFillTx/>
            </a:endParaRPr>
          </a:p>
        </p:txBody>
      </p:sp>
      <p:sp>
        <p:nvSpPr>
          <p:cNvPr id="19" name="TextBox 18">
            <a:extLst>
              <a:ext uri="{FF2B5EF4-FFF2-40B4-BE49-F238E27FC236}">
                <a16:creationId xmlns:a16="http://schemas.microsoft.com/office/drawing/2014/main" id="{5CA8653A-B32D-4A30-97D6-D3A334379D10}"/>
              </a:ext>
            </a:extLst>
          </p:cNvPr>
          <p:cNvSpPr txBox="1"/>
          <p:nvPr/>
        </p:nvSpPr>
        <p:spPr>
          <a:xfrm>
            <a:off x="466723" y="5746571"/>
            <a:ext cx="5237791" cy="307777"/>
          </a:xfrm>
          <a:prstGeom prst="rect">
            <a:avLst/>
          </a:prstGeom>
          <a:noFill/>
        </p:spPr>
        <p:txBody>
          <a:bodyPr wrap="square" rtlCol="0">
            <a:spAutoFit/>
          </a:bodyPr>
          <a:lstStyle/>
          <a:p>
            <a:r>
              <a:rPr lang="de-CH" dirty="0">
                <a:solidFill>
                  <a:srgbClr val="0057B8"/>
                </a:solidFill>
              </a:rPr>
              <a:t>Read the full lay summary (add hyperlink if provided)</a:t>
            </a:r>
          </a:p>
        </p:txBody>
      </p:sp>
    </p:spTree>
    <p:extLst>
      <p:ext uri="{BB962C8B-B14F-4D97-AF65-F5344CB8AC3E}">
        <p14:creationId xmlns:p14="http://schemas.microsoft.com/office/powerpoint/2010/main" val="2067907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solidFill>
                  <a:srgbClr val="0057B8"/>
                </a:solidFill>
              </a:rPr>
              <a:t>Slide 16: Acknowledgements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18</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01/02/2019</a:t>
            </a:fld>
            <a:endParaRPr lang="en-US" dirty="0"/>
          </a:p>
        </p:txBody>
      </p:sp>
      <p:sp>
        <p:nvSpPr>
          <p:cNvPr id="8" name="Marcador de contenido 3"/>
          <p:cNvSpPr>
            <a:spLocks noGrp="1"/>
          </p:cNvSpPr>
          <p:nvPr>
            <p:ph idx="1"/>
          </p:nvPr>
        </p:nvSpPr>
        <p:spPr>
          <a:xfrm>
            <a:off x="466928" y="2091717"/>
            <a:ext cx="8334171" cy="4124361"/>
          </a:xfrm>
        </p:spPr>
        <p:txBody>
          <a:bodyPr/>
          <a:lstStyle/>
          <a:p>
            <a:r>
              <a:rPr lang="en-GB" sz="2400" dirty="0"/>
              <a:t>EULAR for granting the project</a:t>
            </a:r>
          </a:p>
          <a:p>
            <a:r>
              <a:rPr lang="en-GB" sz="2400" dirty="0" err="1"/>
              <a:t>Dr.</a:t>
            </a:r>
            <a:r>
              <a:rPr lang="en-GB" sz="2400" dirty="0"/>
              <a:t> </a:t>
            </a:r>
            <a:r>
              <a:rPr lang="en-GB" sz="2400" dirty="0" err="1"/>
              <a:t>Bente</a:t>
            </a:r>
            <a:r>
              <a:rPr lang="en-GB" sz="2400" dirty="0"/>
              <a:t> Appel </a:t>
            </a:r>
            <a:r>
              <a:rPr lang="en-GB" sz="2400" dirty="0" err="1"/>
              <a:t>Esbensen</a:t>
            </a:r>
            <a:r>
              <a:rPr lang="en-GB" sz="2400" dirty="0"/>
              <a:t>, </a:t>
            </a:r>
            <a:r>
              <a:rPr lang="en-GB" sz="2400" dirty="0">
                <a:solidFill>
                  <a:srgbClr val="B3AFB3">
                    <a:lumMod val="50000"/>
                  </a:srgbClr>
                </a:solidFill>
              </a:rPr>
              <a:t>senior researcher and associate professor and Ms. </a:t>
            </a:r>
            <a:r>
              <a:rPr lang="en-GB" sz="2400" dirty="0"/>
              <a:t>Heidi </a:t>
            </a:r>
            <a:r>
              <a:rPr lang="en-GB" sz="2400" dirty="0" err="1"/>
              <a:t>Morsø</a:t>
            </a:r>
            <a:r>
              <a:rPr lang="en-GB" sz="2400" dirty="0"/>
              <a:t> </a:t>
            </a:r>
            <a:r>
              <a:rPr lang="en-GB" sz="2400" dirty="0" err="1"/>
              <a:t>Schrøder</a:t>
            </a:r>
            <a:r>
              <a:rPr lang="en-GB" sz="2400" dirty="0"/>
              <a:t>, RN, </a:t>
            </a:r>
            <a:r>
              <a:rPr lang="en-GB" sz="2400" dirty="0" err="1"/>
              <a:t>Center</a:t>
            </a:r>
            <a:r>
              <a:rPr lang="en-GB" sz="2400" dirty="0"/>
              <a:t> for Rheumatology and Spine Diseases, Centre for Head and Orthopaedics, </a:t>
            </a:r>
            <a:r>
              <a:rPr lang="en-GB" sz="2400" dirty="0" err="1"/>
              <a:t>Rigshospitalet</a:t>
            </a:r>
            <a:r>
              <a:rPr lang="en-GB" sz="2400" dirty="0"/>
              <a:t> - </a:t>
            </a:r>
            <a:r>
              <a:rPr lang="en-GB" sz="2400" dirty="0" err="1"/>
              <a:t>Glostrup</a:t>
            </a:r>
            <a:r>
              <a:rPr lang="en-GB" sz="2400" dirty="0"/>
              <a:t>, Copenhagen, Denmark for their substantial financial support of the fellow. </a:t>
            </a:r>
          </a:p>
        </p:txBody>
      </p:sp>
    </p:spTree>
    <p:extLst>
      <p:ext uri="{BB962C8B-B14F-4D97-AF65-F5344CB8AC3E}">
        <p14:creationId xmlns:p14="http://schemas.microsoft.com/office/powerpoint/2010/main" val="1111115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32388" y="4075497"/>
            <a:ext cx="7236542" cy="1981863"/>
          </a:xfrm>
        </p:spPr>
        <p:txBody>
          <a:bodyPr/>
          <a:lstStyle/>
          <a:p>
            <a:r>
              <a:rPr lang="en-US" dirty="0">
                <a:solidFill>
                  <a:schemeClr val="bg2">
                    <a:lumMod val="50000"/>
                  </a:schemeClr>
                </a:solidFill>
              </a:rPr>
              <a:t>2018 update of the EULAR recommendations for the role of the nurse in the management of chronic inflammatory arthritis</a:t>
            </a:r>
            <a:br>
              <a:rPr lang="en-GB" dirty="0">
                <a:solidFill>
                  <a:schemeClr val="bg2">
                    <a:lumMod val="50000"/>
                  </a:schemeClr>
                </a:solidFill>
              </a:rPr>
            </a:br>
            <a:br>
              <a:rPr lang="en-GB" dirty="0"/>
            </a:br>
            <a:br>
              <a:rPr lang="en-GB" dirty="0">
                <a:solidFill>
                  <a:srgbClr val="FF0000"/>
                </a:solidFill>
              </a:rPr>
            </a:br>
            <a:br>
              <a:rPr lang="en-GB" dirty="0"/>
            </a:br>
            <a:br>
              <a:rPr lang="en-GB" dirty="0"/>
            </a:br>
            <a:endParaRPr lang="en-GB" dirty="0">
              <a:solidFill>
                <a:schemeClr val="tx1"/>
              </a:solidFill>
            </a:endParaRPr>
          </a:p>
        </p:txBody>
      </p:sp>
    </p:spTree>
    <p:extLst>
      <p:ext uri="{BB962C8B-B14F-4D97-AF65-F5344CB8AC3E}">
        <p14:creationId xmlns:p14="http://schemas.microsoft.com/office/powerpoint/2010/main" val="1533290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Slide 1: Target population/question</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3</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01/02/2019</a:t>
            </a:fld>
            <a:endParaRPr lang="en-US" dirty="0"/>
          </a:p>
        </p:txBody>
      </p:sp>
      <p:sp>
        <p:nvSpPr>
          <p:cNvPr id="8" name="Marcador de contenido 3"/>
          <p:cNvSpPr>
            <a:spLocks noGrp="1"/>
          </p:cNvSpPr>
          <p:nvPr>
            <p:ph idx="1"/>
          </p:nvPr>
        </p:nvSpPr>
        <p:spPr>
          <a:xfrm>
            <a:off x="466928" y="2091717"/>
            <a:ext cx="8334171" cy="4124361"/>
          </a:xfrm>
        </p:spPr>
        <p:txBody>
          <a:bodyPr/>
          <a:lstStyle/>
          <a:p>
            <a:r>
              <a:rPr lang="en-US" sz="2400" dirty="0"/>
              <a:t>Health care professionals working in the field of rheumatology </a:t>
            </a:r>
          </a:p>
          <a:p>
            <a:pPr lvl="1"/>
            <a:r>
              <a:rPr lang="en-US" sz="2400" dirty="0"/>
              <a:t>Rheumatologists</a:t>
            </a:r>
          </a:p>
          <a:p>
            <a:pPr lvl="1"/>
            <a:r>
              <a:rPr lang="en-US" sz="2400" dirty="0"/>
              <a:t>Nurses</a:t>
            </a:r>
          </a:p>
          <a:p>
            <a:pPr lvl="1"/>
            <a:r>
              <a:rPr lang="en-US" sz="2400" dirty="0"/>
              <a:t>Other disciplines</a:t>
            </a:r>
          </a:p>
          <a:p>
            <a:r>
              <a:rPr lang="en-US" sz="2400" dirty="0"/>
              <a:t>Patients with inflammatory arthritis </a:t>
            </a:r>
          </a:p>
          <a:p>
            <a:r>
              <a:rPr lang="en-US" sz="2400" dirty="0"/>
              <a:t>Policy makers</a:t>
            </a:r>
            <a:endParaRPr lang="en-GB" sz="2400" dirty="0"/>
          </a:p>
        </p:txBody>
      </p:sp>
    </p:spTree>
    <p:extLst>
      <p:ext uri="{BB962C8B-B14F-4D97-AF65-F5344CB8AC3E}">
        <p14:creationId xmlns:p14="http://schemas.microsoft.com/office/powerpoint/2010/main" val="231930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a:t>Slide 2: </a:t>
            </a:r>
            <a:r>
              <a:rPr lang="en-GB" dirty="0"/>
              <a:t>Methods/methodological</a:t>
            </a:r>
            <a:r>
              <a:rPr lang="es-ES" dirty="0"/>
              <a:t> approach</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4</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01/02/2019</a:t>
            </a:fld>
            <a:endParaRPr lang="en-US" dirty="0"/>
          </a:p>
        </p:txBody>
      </p:sp>
      <p:sp>
        <p:nvSpPr>
          <p:cNvPr id="8" name="Marcador de contenido 3"/>
          <p:cNvSpPr>
            <a:spLocks noGrp="1"/>
          </p:cNvSpPr>
          <p:nvPr>
            <p:ph idx="1"/>
          </p:nvPr>
        </p:nvSpPr>
        <p:spPr>
          <a:xfrm>
            <a:off x="466928" y="2091717"/>
            <a:ext cx="8334171" cy="4124361"/>
          </a:xfrm>
        </p:spPr>
        <p:txBody>
          <a:bodyPr/>
          <a:lstStyle/>
          <a:p>
            <a:r>
              <a:rPr lang="en-GB" dirty="0">
                <a:solidFill>
                  <a:srgbClr val="000000"/>
                </a:solidFill>
              </a:rPr>
              <a:t>Methods:  According to the EULAR Standardized Operating Procedures*</a:t>
            </a:r>
          </a:p>
          <a:p>
            <a:endParaRPr lang="en-GB" dirty="0"/>
          </a:p>
        </p:txBody>
      </p:sp>
      <p:grpSp>
        <p:nvGrpSpPr>
          <p:cNvPr id="9" name="Group 8"/>
          <p:cNvGrpSpPr/>
          <p:nvPr/>
        </p:nvGrpSpPr>
        <p:grpSpPr>
          <a:xfrm>
            <a:off x="531168" y="2570277"/>
            <a:ext cx="7965131" cy="2985115"/>
            <a:chOff x="1365249" y="2243443"/>
            <a:chExt cx="5943561" cy="3045932"/>
          </a:xfrm>
        </p:grpSpPr>
        <p:sp>
          <p:nvSpPr>
            <p:cNvPr id="10" name="ZoneTexte 2"/>
            <p:cNvSpPr txBox="1"/>
            <p:nvPr/>
          </p:nvSpPr>
          <p:spPr>
            <a:xfrm>
              <a:off x="1365250" y="2243443"/>
              <a:ext cx="5943560" cy="376857"/>
            </a:xfrm>
            <a:prstGeom prst="rect">
              <a:avLst/>
            </a:prstGeom>
            <a:solidFill>
              <a:srgbClr val="002060"/>
            </a:solidFill>
            <a:ln w="25400">
              <a:solidFill>
                <a:srgbClr val="0070C0"/>
              </a:solidFill>
            </a:ln>
          </p:spPr>
          <p:txBody>
            <a:bodyPr wrap="square" rtlCol="0">
              <a:spAutoFit/>
            </a:bodyPr>
            <a:lstStyle/>
            <a:p>
              <a:pPr eaLnBrk="1" hangingPunct="1">
                <a:spcBef>
                  <a:spcPct val="0"/>
                </a:spcBef>
              </a:pPr>
              <a:r>
                <a:rPr lang="en-GB" sz="1800" dirty="0">
                  <a:solidFill>
                    <a:prstClr val="white"/>
                  </a:solidFill>
                  <a:ea typeface="+mn-ea"/>
                  <a:cs typeface="+mn-cs"/>
                </a:rPr>
                <a:t>Steering committee: prepared SLR (repeat strategy  2010)</a:t>
              </a:r>
            </a:p>
          </p:txBody>
        </p:sp>
        <p:sp>
          <p:nvSpPr>
            <p:cNvPr id="11" name="ZoneTexte 4"/>
            <p:cNvSpPr txBox="1"/>
            <p:nvPr/>
          </p:nvSpPr>
          <p:spPr>
            <a:xfrm>
              <a:off x="1365250" y="3067525"/>
              <a:ext cx="5943560" cy="377030"/>
            </a:xfrm>
            <a:prstGeom prst="rect">
              <a:avLst/>
            </a:prstGeom>
            <a:solidFill>
              <a:srgbClr val="002060"/>
            </a:solidFill>
            <a:ln w="25400">
              <a:solidFill>
                <a:srgbClr val="0070C0"/>
              </a:solidFill>
            </a:ln>
          </p:spPr>
          <p:txBody>
            <a:bodyPr wrap="square" rtlCol="0">
              <a:spAutoFit/>
            </a:bodyPr>
            <a:lstStyle/>
            <a:p>
              <a:pPr eaLnBrk="1" hangingPunct="1">
                <a:spcBef>
                  <a:spcPct val="0"/>
                </a:spcBef>
              </a:pPr>
              <a:r>
                <a:rPr lang="en-GB" sz="1800" dirty="0">
                  <a:solidFill>
                    <a:prstClr val="white"/>
                  </a:solidFill>
                  <a:ea typeface="+mn-ea"/>
                  <a:cs typeface="+mn-cs"/>
                </a:rPr>
                <a:t>Fellow: Systematic literature research 2010-2017</a:t>
              </a:r>
            </a:p>
          </p:txBody>
        </p:sp>
        <p:sp>
          <p:nvSpPr>
            <p:cNvPr id="12" name="ZoneTexte 5"/>
            <p:cNvSpPr txBox="1"/>
            <p:nvPr/>
          </p:nvSpPr>
          <p:spPr>
            <a:xfrm>
              <a:off x="1365249" y="3910615"/>
              <a:ext cx="5943561" cy="659499"/>
            </a:xfrm>
            <a:prstGeom prst="rect">
              <a:avLst/>
            </a:prstGeom>
            <a:solidFill>
              <a:srgbClr val="002060"/>
            </a:solidFill>
            <a:ln w="25400">
              <a:solidFill>
                <a:srgbClr val="0070C0"/>
              </a:solidFill>
            </a:ln>
          </p:spPr>
          <p:txBody>
            <a:bodyPr wrap="square" rtlCol="0">
              <a:spAutoFit/>
            </a:bodyPr>
            <a:lstStyle/>
            <a:p>
              <a:pPr eaLnBrk="1" hangingPunct="1">
                <a:spcBef>
                  <a:spcPct val="0"/>
                </a:spcBef>
              </a:pPr>
              <a:r>
                <a:rPr lang="en-GB" sz="1800" dirty="0">
                  <a:solidFill>
                    <a:prstClr val="white"/>
                  </a:solidFill>
                  <a:ea typeface="+mn-ea"/>
                  <a:cs typeface="+mn-cs"/>
                </a:rPr>
                <a:t>Steering committee: formulated suggestions for updated recommendations</a:t>
              </a:r>
            </a:p>
          </p:txBody>
        </p:sp>
        <p:sp>
          <p:nvSpPr>
            <p:cNvPr id="13" name="ZoneTexte 6"/>
            <p:cNvSpPr txBox="1"/>
            <p:nvPr/>
          </p:nvSpPr>
          <p:spPr>
            <a:xfrm>
              <a:off x="1365249" y="4912518"/>
              <a:ext cx="5943561" cy="376857"/>
            </a:xfrm>
            <a:prstGeom prst="rect">
              <a:avLst/>
            </a:prstGeom>
            <a:solidFill>
              <a:srgbClr val="002060"/>
            </a:solidFill>
            <a:ln w="25400">
              <a:solidFill>
                <a:srgbClr val="0070C0"/>
              </a:solidFill>
            </a:ln>
          </p:spPr>
          <p:txBody>
            <a:bodyPr wrap="square" rtlCol="0">
              <a:spAutoFit/>
            </a:bodyPr>
            <a:lstStyle/>
            <a:p>
              <a:pPr algn="ctr" eaLnBrk="1" hangingPunct="1">
                <a:spcBef>
                  <a:spcPct val="0"/>
                </a:spcBef>
              </a:pPr>
              <a:r>
                <a:rPr lang="fr-FR" sz="1800" dirty="0">
                  <a:solidFill>
                    <a:prstClr val="white"/>
                  </a:solidFill>
                  <a:ea typeface="+mn-ea"/>
                  <a:cs typeface="+mn-cs"/>
                </a:rPr>
                <a:t>Expert consensus meeting: discussion and </a:t>
              </a:r>
              <a:r>
                <a:rPr lang="fr-FR" sz="1800" dirty="0" err="1">
                  <a:solidFill>
                    <a:prstClr val="white"/>
                  </a:solidFill>
                  <a:ea typeface="+mn-ea"/>
                  <a:cs typeface="+mn-cs"/>
                </a:rPr>
                <a:t>voting</a:t>
              </a:r>
              <a:endParaRPr lang="en-GB" sz="1800" dirty="0">
                <a:solidFill>
                  <a:prstClr val="white"/>
                </a:solidFill>
                <a:ea typeface="+mn-ea"/>
                <a:cs typeface="+mn-cs"/>
              </a:endParaRPr>
            </a:p>
          </p:txBody>
        </p:sp>
        <p:sp>
          <p:nvSpPr>
            <p:cNvPr id="14" name="Flèche vers le bas 9"/>
            <p:cNvSpPr/>
            <p:nvPr/>
          </p:nvSpPr>
          <p:spPr>
            <a:xfrm>
              <a:off x="3967847" y="2674104"/>
              <a:ext cx="45719" cy="37703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sp>
          <p:nvSpPr>
            <p:cNvPr id="15" name="Flèche vers le bas 11"/>
            <p:cNvSpPr/>
            <p:nvPr/>
          </p:nvSpPr>
          <p:spPr>
            <a:xfrm>
              <a:off x="3962381" y="3477338"/>
              <a:ext cx="42955" cy="3792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sp>
          <p:nvSpPr>
            <p:cNvPr id="16" name="Flèche vers le bas 12"/>
            <p:cNvSpPr/>
            <p:nvPr/>
          </p:nvSpPr>
          <p:spPr>
            <a:xfrm>
              <a:off x="3969496" y="4527945"/>
              <a:ext cx="45719" cy="3262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grpSp>
      <p:sp>
        <p:nvSpPr>
          <p:cNvPr id="17" name="ZoneTexte 7"/>
          <p:cNvSpPr txBox="1"/>
          <p:nvPr/>
        </p:nvSpPr>
        <p:spPr>
          <a:xfrm>
            <a:off x="5596114" y="6193362"/>
            <a:ext cx="3438762" cy="256545"/>
          </a:xfrm>
          <a:prstGeom prst="rect">
            <a:avLst/>
          </a:prstGeom>
          <a:noFill/>
        </p:spPr>
        <p:txBody>
          <a:bodyPr wrap="none" rtlCol="0">
            <a:spAutoFit/>
          </a:bodyPr>
          <a:lstStyle/>
          <a:p>
            <a:pPr eaLnBrk="1" hangingPunct="1">
              <a:spcBef>
                <a:spcPct val="0"/>
              </a:spcBef>
            </a:pPr>
            <a:r>
              <a:rPr lang="fr-FR" sz="1067" dirty="0">
                <a:solidFill>
                  <a:srgbClr val="000000"/>
                </a:solidFill>
                <a:ea typeface="+mn-ea"/>
                <a:cs typeface="+mn-cs"/>
              </a:rPr>
              <a:t>* van der Heijde </a:t>
            </a:r>
            <a:r>
              <a:rPr lang="fr-FR" sz="1067" i="1" dirty="0">
                <a:solidFill>
                  <a:srgbClr val="000000"/>
                </a:solidFill>
                <a:ea typeface="+mn-ea"/>
                <a:cs typeface="+mn-cs"/>
              </a:rPr>
              <a:t>et al </a:t>
            </a:r>
            <a:r>
              <a:rPr lang="fr-FR" sz="1067" dirty="0">
                <a:solidFill>
                  <a:srgbClr val="000000"/>
                </a:solidFill>
                <a:ea typeface="+mn-ea"/>
                <a:cs typeface="+mn-cs"/>
              </a:rPr>
              <a:t>Ann </a:t>
            </a:r>
            <a:r>
              <a:rPr lang="fr-FR" sz="1067" dirty="0" err="1">
                <a:solidFill>
                  <a:srgbClr val="000000"/>
                </a:solidFill>
                <a:ea typeface="+mn-ea"/>
                <a:cs typeface="+mn-cs"/>
              </a:rPr>
              <a:t>Rheum</a:t>
            </a:r>
            <a:r>
              <a:rPr lang="fr-FR" sz="1067" dirty="0">
                <a:solidFill>
                  <a:srgbClr val="000000"/>
                </a:solidFill>
                <a:ea typeface="+mn-ea"/>
                <a:cs typeface="+mn-cs"/>
              </a:rPr>
              <a:t> Dis 2016,75:3-15</a:t>
            </a:r>
          </a:p>
        </p:txBody>
      </p:sp>
      <p:sp>
        <p:nvSpPr>
          <p:cNvPr id="18" name="ZoneTexte 6">
            <a:extLst>
              <a:ext uri="{FF2B5EF4-FFF2-40B4-BE49-F238E27FC236}">
                <a16:creationId xmlns:a16="http://schemas.microsoft.com/office/drawing/2014/main" id="{8CF754B3-A059-4F53-BCFB-5342F840CC50}"/>
              </a:ext>
            </a:extLst>
          </p:cNvPr>
          <p:cNvSpPr txBox="1"/>
          <p:nvPr/>
        </p:nvSpPr>
        <p:spPr>
          <a:xfrm>
            <a:off x="1365249" y="5769967"/>
            <a:ext cx="5854699" cy="369332"/>
          </a:xfrm>
          <a:prstGeom prst="rect">
            <a:avLst/>
          </a:prstGeom>
          <a:solidFill>
            <a:srgbClr val="002060"/>
          </a:solidFill>
          <a:ln w="25400">
            <a:solidFill>
              <a:srgbClr val="0070C0"/>
            </a:solidFill>
          </a:ln>
        </p:spPr>
        <p:txBody>
          <a:bodyPr wrap="square" rtlCol="0">
            <a:spAutoFit/>
          </a:bodyPr>
          <a:lstStyle/>
          <a:p>
            <a:pPr algn="ctr" eaLnBrk="1" hangingPunct="1">
              <a:spcBef>
                <a:spcPct val="0"/>
              </a:spcBef>
            </a:pPr>
            <a:r>
              <a:rPr lang="fr-FR" sz="1800" dirty="0">
                <a:solidFill>
                  <a:prstClr val="white"/>
                </a:solidFill>
                <a:ea typeface="+mn-ea"/>
                <a:cs typeface="+mn-cs"/>
              </a:rPr>
              <a:t>FINAL </a:t>
            </a:r>
            <a:r>
              <a:rPr lang="en-GB" sz="1800" dirty="0">
                <a:solidFill>
                  <a:prstClr val="white"/>
                </a:solidFill>
                <a:ea typeface="+mn-ea"/>
                <a:cs typeface="+mn-cs"/>
              </a:rPr>
              <a:t>Recommendations</a:t>
            </a:r>
          </a:p>
        </p:txBody>
      </p:sp>
      <p:sp>
        <p:nvSpPr>
          <p:cNvPr id="19" name="Flèche vers le bas 12">
            <a:extLst>
              <a:ext uri="{FF2B5EF4-FFF2-40B4-BE49-F238E27FC236}">
                <a16:creationId xmlns:a16="http://schemas.microsoft.com/office/drawing/2014/main" id="{60A304F8-1AC9-4FFC-A5FB-F64B21A8FF71}"/>
              </a:ext>
            </a:extLst>
          </p:cNvPr>
          <p:cNvSpPr/>
          <p:nvPr/>
        </p:nvSpPr>
        <p:spPr>
          <a:xfrm>
            <a:off x="4054802" y="5411579"/>
            <a:ext cx="45719" cy="3262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0"/>
              </a:spcBef>
            </a:pPr>
            <a:endParaRPr lang="fr-FR" sz="2133">
              <a:solidFill>
                <a:prstClr val="white"/>
              </a:solidFill>
            </a:endParaRPr>
          </a:p>
        </p:txBody>
      </p:sp>
    </p:spTree>
    <p:extLst>
      <p:ext uri="{BB962C8B-B14F-4D97-AF65-F5344CB8AC3E}">
        <p14:creationId xmlns:p14="http://schemas.microsoft.com/office/powerpoint/2010/main" val="916407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a:t>Slide 3: </a:t>
            </a:r>
            <a:r>
              <a:rPr lang="en-GB" dirty="0"/>
              <a:t>Overarching</a:t>
            </a:r>
            <a:r>
              <a:rPr lang="es-ES" dirty="0"/>
              <a:t> </a:t>
            </a:r>
            <a:r>
              <a:rPr lang="en-GB" dirty="0"/>
              <a:t>principles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5</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01/02/2019</a:t>
            </a:fld>
            <a:endParaRPr lang="en-US" dirty="0"/>
          </a:p>
        </p:txBody>
      </p:sp>
      <p:sp>
        <p:nvSpPr>
          <p:cNvPr id="8" name="Marcador de contenido 3"/>
          <p:cNvSpPr>
            <a:spLocks noGrp="1"/>
          </p:cNvSpPr>
          <p:nvPr>
            <p:ph idx="1"/>
          </p:nvPr>
        </p:nvSpPr>
        <p:spPr>
          <a:xfrm>
            <a:off x="466928" y="2091717"/>
            <a:ext cx="8334171" cy="4124361"/>
          </a:xfrm>
        </p:spPr>
        <p:txBody>
          <a:bodyPr/>
          <a:lstStyle/>
          <a:p>
            <a:r>
              <a:rPr lang="en-US" sz="2400" dirty="0"/>
              <a:t>Rheumatology nurses are part of a healthcare team</a:t>
            </a:r>
          </a:p>
          <a:p>
            <a:pPr>
              <a:spcAft>
                <a:spcPts val="0"/>
              </a:spcAft>
            </a:pPr>
            <a:r>
              <a:rPr lang="en-US" sz="2400" dirty="0"/>
              <a:t>Rheumatology nurses provide evidence-based care</a:t>
            </a:r>
          </a:p>
          <a:p>
            <a:pPr marL="0" indent="0">
              <a:spcAft>
                <a:spcPts val="0"/>
              </a:spcAft>
              <a:buNone/>
            </a:pPr>
            <a:r>
              <a:rPr lang="en-US" sz="2400" dirty="0"/>
              <a:t>(</a:t>
            </a:r>
            <a:r>
              <a:rPr lang="en-US" sz="2000" dirty="0"/>
              <a:t>this principle is an extension of former recommendation 7, and </a:t>
            </a:r>
          </a:p>
          <a:p>
            <a:pPr marL="0" indent="0">
              <a:spcAft>
                <a:spcPts val="0"/>
              </a:spcAft>
              <a:buNone/>
            </a:pPr>
            <a:r>
              <a:rPr lang="en-US" sz="2000" dirty="0"/>
              <a:t>reflects the complexity of nurses’ roles in e.g. deciding on deviations from protocol if necessary) </a:t>
            </a:r>
          </a:p>
          <a:p>
            <a:r>
              <a:rPr lang="en-US" sz="2400" dirty="0"/>
              <a:t>Rheumatology nursing is based on shared decision making with the patient</a:t>
            </a:r>
          </a:p>
          <a:p>
            <a:endParaRPr lang="en-GB" dirty="0"/>
          </a:p>
        </p:txBody>
      </p:sp>
    </p:spTree>
    <p:extLst>
      <p:ext uri="{BB962C8B-B14F-4D97-AF65-F5344CB8AC3E}">
        <p14:creationId xmlns:p14="http://schemas.microsoft.com/office/powerpoint/2010/main" val="1266232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Slide 4: Individual Recommendations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6</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01/02/2019</a:t>
            </a:fld>
            <a:endParaRPr lang="en-US" dirty="0"/>
          </a:p>
        </p:txBody>
      </p:sp>
      <p:sp>
        <p:nvSpPr>
          <p:cNvPr id="8" name="Marcador de contenido 3"/>
          <p:cNvSpPr>
            <a:spLocks noGrp="1"/>
          </p:cNvSpPr>
          <p:nvPr>
            <p:ph idx="1"/>
          </p:nvPr>
        </p:nvSpPr>
        <p:spPr>
          <a:xfrm>
            <a:off x="466928" y="2091718"/>
            <a:ext cx="8334171" cy="1137257"/>
          </a:xfrm>
        </p:spPr>
        <p:txBody>
          <a:bodyPr/>
          <a:lstStyle/>
          <a:p>
            <a:pPr marL="0" indent="0">
              <a:buNone/>
            </a:pPr>
            <a:r>
              <a:rPr lang="en-US" sz="2400" dirty="0"/>
              <a:t>Patients should have access to a nurse for </a:t>
            </a:r>
            <a:r>
              <a:rPr lang="en-US" sz="2400" b="1" dirty="0"/>
              <a:t>needs-based</a:t>
            </a:r>
            <a:r>
              <a:rPr lang="en-US" sz="2400" dirty="0"/>
              <a:t> education to improve knowledge of CIA and its management throughout the course of their disease</a:t>
            </a:r>
          </a:p>
          <a:p>
            <a:pPr marL="0" indent="0" algn="ctr" fontAlgn="t">
              <a:spcBef>
                <a:spcPts val="0"/>
              </a:spcBef>
              <a:spcAft>
                <a:spcPts val="0"/>
              </a:spcAft>
              <a:buNone/>
            </a:pPr>
            <a:r>
              <a:rPr lang="en-US" sz="1600" b="1" dirty="0"/>
              <a:t>Level of evidence 1B, Grade recommendation A, level of agreement 10 (9-10)</a:t>
            </a:r>
          </a:p>
          <a:p>
            <a:pPr marL="0" indent="0">
              <a:buNone/>
            </a:pPr>
            <a:endParaRPr lang="en-US" sz="2000" dirty="0"/>
          </a:p>
          <a:p>
            <a:pPr marL="0" indent="0">
              <a:buNone/>
            </a:pPr>
            <a:endParaRPr lang="en-US" sz="2000" dirty="0"/>
          </a:p>
          <a:p>
            <a:pPr marL="0" indent="0">
              <a:buNone/>
            </a:pPr>
            <a:r>
              <a:rPr lang="en-US" sz="2000" dirty="0"/>
              <a:t>Patient education covers a wide variety of educational activities and besides improving knowledge and disease control, the goal is to enable patients to manage their life with a chronic disease. The updated SLR confirmed high level of evidence for this recommendation. Needs-based was added to former recommendation 1, based on evidence from 1 RCT</a:t>
            </a:r>
          </a:p>
          <a:p>
            <a:pPr marL="0" indent="0">
              <a:buNone/>
            </a:pPr>
            <a:endParaRPr lang="en-GB" sz="2400" dirty="0"/>
          </a:p>
        </p:txBody>
      </p:sp>
    </p:spTree>
    <p:extLst>
      <p:ext uri="{BB962C8B-B14F-4D97-AF65-F5344CB8AC3E}">
        <p14:creationId xmlns:p14="http://schemas.microsoft.com/office/powerpoint/2010/main" val="3287656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Slide 5: Individual Recommendations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7</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01/02/2019</a:t>
            </a:fld>
            <a:endParaRPr lang="en-US" dirty="0"/>
          </a:p>
        </p:txBody>
      </p:sp>
      <p:sp>
        <p:nvSpPr>
          <p:cNvPr id="8" name="Marcador de contenido 3"/>
          <p:cNvSpPr>
            <a:spLocks noGrp="1"/>
          </p:cNvSpPr>
          <p:nvPr>
            <p:ph idx="1"/>
          </p:nvPr>
        </p:nvSpPr>
        <p:spPr>
          <a:xfrm>
            <a:off x="466928" y="2091717"/>
            <a:ext cx="8334171" cy="4124361"/>
          </a:xfrm>
        </p:spPr>
        <p:txBody>
          <a:bodyPr/>
          <a:lstStyle/>
          <a:p>
            <a:pPr marL="0" indent="0">
              <a:spcAft>
                <a:spcPts val="0"/>
              </a:spcAft>
              <a:buNone/>
            </a:pPr>
            <a:r>
              <a:rPr lang="en-US" sz="2400" dirty="0"/>
              <a:t>Patients should have access to nurse consultations in order to enhance satisfaction with care</a:t>
            </a:r>
          </a:p>
          <a:p>
            <a:pPr marL="0" lvl="0" indent="0" algn="ctr" fontAlgn="t">
              <a:spcBef>
                <a:spcPts val="0"/>
              </a:spcBef>
              <a:spcAft>
                <a:spcPts val="0"/>
              </a:spcAft>
              <a:buNone/>
            </a:pPr>
            <a:endParaRPr lang="en-US" sz="1600" b="1" dirty="0">
              <a:solidFill>
                <a:srgbClr val="B3AFB3">
                  <a:lumMod val="50000"/>
                </a:srgbClr>
              </a:solidFill>
            </a:endParaRPr>
          </a:p>
          <a:p>
            <a:pPr marL="0" lvl="0" indent="0" algn="ctr" fontAlgn="t">
              <a:spcBef>
                <a:spcPts val="0"/>
              </a:spcBef>
              <a:spcAft>
                <a:spcPts val="0"/>
              </a:spcAft>
              <a:buNone/>
            </a:pPr>
            <a:r>
              <a:rPr lang="en-US" sz="1600" b="1" dirty="0">
                <a:solidFill>
                  <a:srgbClr val="B3AFB3">
                    <a:lumMod val="50000"/>
                  </a:srgbClr>
                </a:solidFill>
              </a:rPr>
              <a:t>Level of evidence 1A, Grade recommendation A, level of agreement 9.7 (8-10)</a:t>
            </a:r>
          </a:p>
          <a:p>
            <a:pPr marL="0" indent="0">
              <a:spcAft>
                <a:spcPts val="0"/>
              </a:spcAft>
              <a:buNone/>
            </a:pPr>
            <a:endParaRPr lang="en-US" sz="2400" dirty="0"/>
          </a:p>
          <a:p>
            <a:pPr marL="0" indent="0">
              <a:spcBef>
                <a:spcPts val="0"/>
              </a:spcBef>
              <a:spcAft>
                <a:spcPts val="0"/>
              </a:spcAft>
              <a:buNone/>
            </a:pPr>
            <a:endParaRPr lang="en-US" sz="2000" dirty="0"/>
          </a:p>
          <a:p>
            <a:pPr marL="0" indent="0">
              <a:spcBef>
                <a:spcPts val="0"/>
              </a:spcBef>
              <a:spcAft>
                <a:spcPts val="0"/>
              </a:spcAft>
              <a:buNone/>
            </a:pPr>
            <a:endParaRPr lang="en-US" sz="2000" dirty="0"/>
          </a:p>
          <a:p>
            <a:pPr marL="0" indent="0">
              <a:spcBef>
                <a:spcPts val="0"/>
              </a:spcBef>
              <a:spcAft>
                <a:spcPts val="0"/>
              </a:spcAft>
              <a:buNone/>
            </a:pPr>
            <a:r>
              <a:rPr lang="en-US" sz="2000" dirty="0"/>
              <a:t>To patients satisfaction with care reflects quality of care. The level of evidence regarding improved satisfaction as an outcome of nurse consultations was strengthened by a results from a meta-analysis.</a:t>
            </a:r>
          </a:p>
          <a:p>
            <a:pPr marL="0" indent="0">
              <a:spcBef>
                <a:spcPts val="0"/>
              </a:spcBef>
              <a:spcAft>
                <a:spcPts val="0"/>
              </a:spcAft>
              <a:buNone/>
            </a:pPr>
            <a:r>
              <a:rPr lang="en-US" sz="2000" dirty="0"/>
              <a:t>Compared to former recommendation  2, no new evidence for improved communication and continuity was found, therefore these concepts were removed</a:t>
            </a:r>
          </a:p>
        </p:txBody>
      </p:sp>
    </p:spTree>
    <p:extLst>
      <p:ext uri="{BB962C8B-B14F-4D97-AF65-F5344CB8AC3E}">
        <p14:creationId xmlns:p14="http://schemas.microsoft.com/office/powerpoint/2010/main" val="11366653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Slide 6: Individual Recommendations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8</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01/02/2019</a:t>
            </a:fld>
            <a:endParaRPr lang="en-US" dirty="0"/>
          </a:p>
        </p:txBody>
      </p:sp>
      <p:sp>
        <p:nvSpPr>
          <p:cNvPr id="8" name="Marcador de contenido 3"/>
          <p:cNvSpPr>
            <a:spLocks noGrp="1"/>
          </p:cNvSpPr>
          <p:nvPr>
            <p:ph idx="1"/>
          </p:nvPr>
        </p:nvSpPr>
        <p:spPr>
          <a:xfrm>
            <a:off x="466928" y="2091717"/>
            <a:ext cx="8334171" cy="4124361"/>
          </a:xfrm>
        </p:spPr>
        <p:txBody>
          <a:bodyPr/>
          <a:lstStyle/>
          <a:p>
            <a:pPr marL="0" indent="0">
              <a:buNone/>
            </a:pPr>
            <a:r>
              <a:rPr lang="en-US" sz="2400" dirty="0"/>
              <a:t>Patients should have the opportunity of timely access to a nurse for needs-based support; this includes tele-health</a:t>
            </a:r>
          </a:p>
          <a:p>
            <a:pPr marL="0" lvl="0" indent="0" algn="ctr" fontAlgn="t">
              <a:spcBef>
                <a:spcPts val="0"/>
              </a:spcBef>
              <a:spcAft>
                <a:spcPts val="0"/>
              </a:spcAft>
              <a:buNone/>
            </a:pPr>
            <a:r>
              <a:rPr lang="en-US" sz="1600" b="1" dirty="0">
                <a:solidFill>
                  <a:srgbClr val="B3AFB3">
                    <a:lumMod val="50000"/>
                  </a:srgbClr>
                </a:solidFill>
              </a:rPr>
              <a:t>Level of evidence 1B, Grade recommendation B, level of agreement 9.7 (8-10)</a:t>
            </a:r>
          </a:p>
          <a:p>
            <a:pPr marL="0" indent="0">
              <a:buNone/>
            </a:pPr>
            <a:endParaRPr lang="en-US" sz="2000" dirty="0"/>
          </a:p>
          <a:p>
            <a:pPr marL="0" indent="0">
              <a:buNone/>
            </a:pPr>
            <a:endParaRPr lang="en-US" sz="2000" dirty="0"/>
          </a:p>
          <a:p>
            <a:pPr marL="0" indent="0">
              <a:buNone/>
            </a:pPr>
            <a:r>
              <a:rPr lang="en-US" sz="2000" dirty="0"/>
              <a:t>The nature of RMDs and expanded treatment options with increasing complexity of strategies, such as T2T, require rapid and timely access to care. Tele-health, remote delivery of healthcare by a range of options, enables accessibility and appropriate care and has brought up new modes of communication, in addition to telephone consultations. We therefore reformulated former recommendation 3</a:t>
            </a:r>
          </a:p>
        </p:txBody>
      </p:sp>
    </p:spTree>
    <p:extLst>
      <p:ext uri="{BB962C8B-B14F-4D97-AF65-F5344CB8AC3E}">
        <p14:creationId xmlns:p14="http://schemas.microsoft.com/office/powerpoint/2010/main" val="1556999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Slide 7: Individual Recommendations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9</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01/02/2019</a:t>
            </a:fld>
            <a:endParaRPr lang="en-US" dirty="0"/>
          </a:p>
        </p:txBody>
      </p:sp>
      <p:sp>
        <p:nvSpPr>
          <p:cNvPr id="8" name="Marcador de contenido 3"/>
          <p:cNvSpPr>
            <a:spLocks noGrp="1"/>
          </p:cNvSpPr>
          <p:nvPr>
            <p:ph idx="1"/>
          </p:nvPr>
        </p:nvSpPr>
        <p:spPr>
          <a:xfrm>
            <a:off x="466928" y="2091717"/>
            <a:ext cx="8334171" cy="4124361"/>
          </a:xfrm>
        </p:spPr>
        <p:txBody>
          <a:bodyPr/>
          <a:lstStyle/>
          <a:p>
            <a:pPr marL="0" indent="0">
              <a:buNone/>
            </a:pPr>
            <a:r>
              <a:rPr lang="en-US" sz="2400" dirty="0"/>
              <a:t>Nurses should participate in comprehensive disease management to control disease activity, reduce symptoms, and improve patient preferred outcomes; this leads to cost-effective care</a:t>
            </a:r>
          </a:p>
          <a:p>
            <a:pPr marL="0" lvl="0" indent="0" algn="ctr" fontAlgn="t">
              <a:spcBef>
                <a:spcPts val="0"/>
              </a:spcBef>
              <a:spcAft>
                <a:spcPts val="0"/>
              </a:spcAft>
              <a:buNone/>
            </a:pPr>
            <a:r>
              <a:rPr lang="en-US" sz="1600" b="1" dirty="0">
                <a:solidFill>
                  <a:srgbClr val="B3AFB3">
                    <a:lumMod val="50000"/>
                  </a:srgbClr>
                </a:solidFill>
              </a:rPr>
              <a:t>Level of evidence 1A, Grade recommendation A, level of agreement 9.7 (8-10)</a:t>
            </a:r>
          </a:p>
          <a:p>
            <a:endParaRPr lang="en-US" sz="2400" dirty="0"/>
          </a:p>
          <a:p>
            <a:pPr marL="0" indent="0">
              <a:buNone/>
            </a:pPr>
            <a:endParaRPr lang="en-US" sz="2400" dirty="0"/>
          </a:p>
          <a:p>
            <a:pPr marL="0" indent="0">
              <a:buNone/>
            </a:pPr>
            <a:r>
              <a:rPr lang="en-US" sz="2000" dirty="0"/>
              <a:t>The level of evidence was from two meta-analyses and one RCT with long-term follow-up. No evidence for cost-savings were found but nurse-led care was cost neutral or slightly less costly compared to physician-led care. </a:t>
            </a:r>
            <a:r>
              <a:rPr lang="en-US" sz="2000" dirty="0">
                <a:solidFill>
                  <a:srgbClr val="B3AFB3">
                    <a:lumMod val="50000"/>
                  </a:srgbClr>
                </a:solidFill>
              </a:rPr>
              <a:t>Former recommendations 4 and 10 were merged</a:t>
            </a:r>
            <a:endParaRPr lang="en-GB" sz="2000" dirty="0"/>
          </a:p>
        </p:txBody>
      </p:sp>
    </p:spTree>
    <p:extLst>
      <p:ext uri="{BB962C8B-B14F-4D97-AF65-F5344CB8AC3E}">
        <p14:creationId xmlns:p14="http://schemas.microsoft.com/office/powerpoint/2010/main" val="2015464556"/>
      </p:ext>
    </p:extLst>
  </p:cSld>
  <p:clrMapOvr>
    <a:masterClrMapping/>
  </p:clrMapOvr>
</p:sld>
</file>

<file path=ppt/theme/theme1.xml><?xml version="1.0" encoding="utf-8"?>
<a:theme xmlns:a="http://schemas.openxmlformats.org/drawingml/2006/main" name="PPT EULAR presentation">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2F2F2F"/>
      </a:folHlink>
    </a:clrScheme>
    <a:fontScheme name="1_plantilla presentac VidaCaixa Previsión Social castellano">
      <a:majorFont>
        <a:latin typeface="Arial"/>
        <a:ea typeface=""/>
        <a:cs typeface=""/>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lnDef>
  </a:objectDefaults>
  <a:extraClrSchemeLst>
    <a:extraClrScheme>
      <a:clrScheme name="1_plantilla presentac VidaCaixa Previsión Social castella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ank">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005B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408A657DCF3FBB4E8FBE0E2468B8B113" ma:contentTypeVersion="8" ma:contentTypeDescription="Ein neues Dokument erstellen." ma:contentTypeScope="" ma:versionID="cf33edc7c58d74189dec3462fdd7ac84">
  <xsd:schema xmlns:xsd="http://www.w3.org/2001/XMLSchema" xmlns:xs="http://www.w3.org/2001/XMLSchema" xmlns:p="http://schemas.microsoft.com/office/2006/metadata/properties" xmlns:ns2="1fe62f42-115c-4e23-b11d-d52080b3ae5f" xmlns:ns3="5c339dfd-a95f-4f81-844c-7253b04fe2d8" targetNamespace="http://schemas.microsoft.com/office/2006/metadata/properties" ma:root="true" ma:fieldsID="562b1fb28dd5c84ddb76eba8a8fa35ef" ns2:_="" ns3:_="">
    <xsd:import namespace="1fe62f42-115c-4e23-b11d-d52080b3ae5f"/>
    <xsd:import namespace="5c339dfd-a95f-4f81-844c-7253b04fe2d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e62f42-115c-4e23-b11d-d52080b3ae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c339dfd-a95f-4f81-844c-7253b04fe2d8" elementFormDefault="qualified">
    <xsd:import namespace="http://schemas.microsoft.com/office/2006/documentManagement/types"/>
    <xsd:import namespace="http://schemas.microsoft.com/office/infopath/2007/PartnerControls"/>
    <xsd:element name="SharedWithUsers" ma:index="14"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LongProperties xmlns="http://schemas.microsoft.com/office/2006/metadata/longProperties"/>
</file>

<file path=customXml/item5.xml><?xml version="1.0" encoding="utf-8"?>
<ct:contentTypeSchema xmlns:ct="http://schemas.microsoft.com/office/2006/metadata/contentType" xmlns:ma="http://schemas.microsoft.com/office/2006/metadata/properties/metaAttributes" ct:_="" ma:_="" ma:contentTypeName="Intranet Documento Interno" ma:contentTypeID="0x01010032C576AC6C384C259C365B7C19D056D20005F7B64641EEB540B5A9DF4FDA1E4FCE" ma:contentTypeVersion="2" ma:contentTypeDescription="Intranet Documento Interno" ma:contentTypeScope="" ma:versionID="ef9f1d27af694992cc6631efdc50ad12">
  <xsd:schema xmlns:xsd="http://www.w3.org/2001/XMLSchema" xmlns:xs="http://www.w3.org/2001/XMLSchema" xmlns:p="http://schemas.microsoft.com/office/2006/metadata/properties" xmlns:ns1="http://schemas.microsoft.com/sharepoint/v3" xmlns:ns2="F6190AD9-4581-4372-B2DF-FA9A6D64EB4D" xmlns:ns3="949D39CD-7166-4d84-B7B3-B133F34511FF" xmlns:ns4="D3B34FE5-AC3B-4a96-82CA-0DBA080F7269" xmlns:ns5="E98DFCE1-BAE5-447a-BDCA-1BA3A3ADDCB8" xmlns:ns6="132FDA8B-444F-45f6-B04C-FDC6AA7FB290" xmlns:ns7="be301acf-7d88-4206-bc25-f0c1637acb3f" targetNamespace="http://schemas.microsoft.com/office/2006/metadata/properties" ma:root="true" ma:fieldsID="06a94e209e438e3ccee22c7bd3ab2857" ns1:_="" ns2:_="" ns3:_="" ns4:_="" ns5:_="" ns6:_="" ns7:_="">
    <xsd:import namespace="http://schemas.microsoft.com/sharepoint/v3"/>
    <xsd:import namespace="F6190AD9-4581-4372-B2DF-FA9A6D64EB4D"/>
    <xsd:import namespace="949D39CD-7166-4d84-B7B3-B133F34511FF"/>
    <xsd:import namespace="D3B34FE5-AC3B-4a96-82CA-0DBA080F7269"/>
    <xsd:import namespace="E98DFCE1-BAE5-447a-BDCA-1BA3A3ADDCB8"/>
    <xsd:import namespace="132FDA8B-444F-45f6-B04C-FDC6AA7FB290"/>
    <xsd:import namespace="be301acf-7d88-4206-bc25-f0c1637acb3f"/>
    <xsd:element name="properties">
      <xsd:complexType>
        <xsd:sequence>
          <xsd:element name="documentManagement">
            <xsd:complexType>
              <xsd:all>
                <xsd:element ref="ns1:Description" minOccurs="0"/>
                <xsd:element ref="ns2:DepartamentoTaxHTField0" minOccurs="0"/>
                <xsd:element ref="ns3:ProductoTaxHTField0" minOccurs="0"/>
                <xsd:element ref="ns4:TipoDocumentoTaxHTField0" minOccurs="0"/>
                <xsd:element ref="ns5:LenguajeTaxHTField0" minOccurs="0"/>
                <xsd:element ref="ns6:TemaTaxHTField0" minOccurs="0"/>
                <xsd:element ref="ns7:TaxKeywordTaxHTField" minOccurs="0"/>
                <xsd:element ref="ns7:TaxCatchAll" minOccurs="0"/>
                <xsd:element ref="ns7:TaxCatchAllLabel" minOccurs="0"/>
                <xsd:element ref="ns1:AverageRating" minOccurs="0"/>
                <xsd:element ref="ns1:RatingCount" minOccurs="0"/>
                <xsd:element ref="ns7:_dlc_DocId" minOccurs="0"/>
                <xsd:element ref="ns7:_dlc_DocIdUrl" minOccurs="0"/>
                <xsd:element ref="ns7: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escription" ma:index="8" nillable="true" ma:displayName="Descripción" ma:internalName="Description">
      <xsd:simpleType>
        <xsd:restriction base="dms:Note">
          <xsd:maxLength value="150"/>
        </xsd:restriction>
      </xsd:simpleType>
    </xsd:element>
    <xsd:element name="AverageRating" ma:index="23" nillable="true" ma:displayName="Clasificación (0-5)" ma:decimals="2" ma:description="Valor promedio de todas las clasificaciones que se han enviado" ma:internalName="AverageRating" ma:readOnly="true">
      <xsd:simpleType>
        <xsd:restriction base="dms:Number"/>
      </xsd:simpleType>
    </xsd:element>
    <xsd:element name="RatingCount" ma:index="24" nillable="true" ma:displayName="Número de clasificaciones" ma:decimals="0" ma:description="Número de clasificaciones enviado" ma:internalName="RatingCount" ma:readOnly="tru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F6190AD9-4581-4372-B2DF-FA9A6D64EB4D" elementFormDefault="qualified">
    <xsd:import namespace="http://schemas.microsoft.com/office/2006/documentManagement/types"/>
    <xsd:import namespace="http://schemas.microsoft.com/office/infopath/2007/PartnerControls"/>
    <xsd:element name="DepartamentoTaxHTField0" ma:index="10" nillable="true" ma:taxonomy="true" ma:internalName="Departamento_0" ma:taxonomyFieldName="Departamento" ma:displayName="Departamento" ma:default="" ma:fieldId="{93866b3b-a5cd-4f7c-8039-355b7ad00c50}" ma:taxonomyMulti="true" ma:sspId="dae3a36d-f80e-43f9-8a6e-5e975d4c7c75" ma:termSetId="775e99ea-537c-4c77-a14e-7318fdbc265d"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49D39CD-7166-4d84-B7B3-B133F34511FF" elementFormDefault="qualified">
    <xsd:import namespace="http://schemas.microsoft.com/office/2006/documentManagement/types"/>
    <xsd:import namespace="http://schemas.microsoft.com/office/infopath/2007/PartnerControls"/>
    <xsd:element name="ProductoTaxHTField0" ma:index="12" nillable="true" ma:taxonomy="true" ma:internalName="Producto_0" ma:taxonomyFieldName="Producto" ma:displayName="Producto" ma:default="" ma:fieldId="{a721c8b8-7c93-4cc5-a44f-6de7d17bec20}" ma:sspId="dae3a36d-f80e-43f9-8a6e-5e975d4c7c75" ma:termSetId="747fa720-2bff-4c29-8aaf-ab68603a468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3B34FE5-AC3B-4a96-82CA-0DBA080F7269" elementFormDefault="qualified">
    <xsd:import namespace="http://schemas.microsoft.com/office/2006/documentManagement/types"/>
    <xsd:import namespace="http://schemas.microsoft.com/office/infopath/2007/PartnerControls"/>
    <xsd:element name="TipoDocumentoTaxHTField0" ma:index="14" nillable="true" ma:taxonomy="true" ma:internalName="TipoDocumento_0" ma:taxonomyFieldName="TipoDocumento" ma:displayName="Tipo documento" ma:default="" ma:fieldId="{71a6ff95-022e-483e-9bcc-30da4cf1bab8}" ma:sspId="dae3a36d-f80e-43f9-8a6e-5e975d4c7c75" ma:termSetId="b32d1efd-b03a-44c7-9d8a-42877a79d5bf"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98DFCE1-BAE5-447a-BDCA-1BA3A3ADDCB8" elementFormDefault="qualified">
    <xsd:import namespace="http://schemas.microsoft.com/office/2006/documentManagement/types"/>
    <xsd:import namespace="http://schemas.microsoft.com/office/infopath/2007/PartnerControls"/>
    <xsd:element name="LenguajeTaxHTField0" ma:index="16" nillable="true" ma:taxonomy="true" ma:internalName="Lenguaje_0" ma:taxonomyFieldName="Lenguaje" ma:displayName="Lenguaje" ma:default="" ma:fieldId="{2ae4c28f-b96e-42d5-a568-480d296cb218}" ma:sspId="dae3a36d-f80e-43f9-8a6e-5e975d4c7c75" ma:termSetId="dc83aefa-cf05-4785-b4f3-b93e543cac83"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32FDA8B-444F-45f6-B04C-FDC6AA7FB290" elementFormDefault="qualified">
    <xsd:import namespace="http://schemas.microsoft.com/office/2006/documentManagement/types"/>
    <xsd:import namespace="http://schemas.microsoft.com/office/infopath/2007/PartnerControls"/>
    <xsd:element name="TemaTaxHTField0" ma:index="18" nillable="true" ma:taxonomy="true" ma:internalName="Tema_0" ma:taxonomyFieldName="Tema" ma:displayName="Tema" ma:default="" ma:fieldId="{1eddc28b-cca7-4c1e-b56b-bd4b0fc45fa9}" ma:taxonomyMulti="true" ma:sspId="dae3a36d-f80e-43f9-8a6e-5e975d4c7c75" ma:termSetId="7df00746-8ea2-4f56-9edc-ade760a69689"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e301acf-7d88-4206-bc25-f0c1637acb3f" elementFormDefault="qualified">
    <xsd:import namespace="http://schemas.microsoft.com/office/2006/documentManagement/types"/>
    <xsd:import namespace="http://schemas.microsoft.com/office/infopath/2007/PartnerControls"/>
    <xsd:element name="TaxKeywordTaxHTField" ma:index="20" nillable="true" ma:taxonomy="true" ma:internalName="TaxKeywordTaxHTField" ma:taxonomyFieldName="TaxKeyword" ma:displayName="Palabras clave de empresa" ma:fieldId="{23f27201-bee3-471e-b2e7-b64fd8b7ca38}" ma:taxonomyMulti="true" ma:sspId="dae3a36d-f80e-43f9-8a6e-5e975d4c7c75" ma:termSetId="00000000-0000-0000-0000-000000000000" ma:anchorId="00000000-0000-0000-0000-000000000000" ma:open="true" ma:isKeyword="true">
      <xsd:complexType>
        <xsd:sequence>
          <xsd:element ref="pc:Terms" minOccurs="0" maxOccurs="1"/>
        </xsd:sequence>
      </xsd:complexType>
    </xsd:element>
    <xsd:element name="TaxCatchAll" ma:index="21" nillable="true" ma:displayName="Taxonomy Catch All Column" ma:description="" ma:hidden="true" ma:list="{aac5f80e-1ebf-4f3c-9f71-d730a7ceb3a1}" ma:internalName="TaxCatchAll" ma:showField="CatchAllData"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TaxCatchAllLabel" ma:index="22" nillable="true" ma:displayName="Taxonomy Catch All Column1" ma:description="" ma:hidden="true" ma:list="{aac5f80e-1ebf-4f3c-9f71-d730a7ceb3a1}" ma:internalName="TaxCatchAllLabel" ma:readOnly="true" ma:showField="CatchAllDataLabel"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_dlc_DocId" ma:index="25" nillable="true" ma:displayName="Valor de Id. de documento" ma:description="El valor del identificador de documento asignado a este elemento." ma:internalName="_dlc_DocId" ma:readOnly="true">
      <xsd:simpleType>
        <xsd:restriction base="dms:Text"/>
      </xsd:simpleType>
    </xsd:element>
    <xsd:element name="_dlc_DocIdUrl" ma:index="26" nillable="true" ma:displayName="Id. de documento" ma:description="Vínculo permanente a este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7"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11D8D81-60A0-4CDE-8F83-56276C98843F}">
  <ds:schemaRefs>
    <ds:schemaRef ds:uri="http://schemas.microsoft.com/office/2006/documentManagement/types"/>
    <ds:schemaRef ds:uri="http://schemas.microsoft.com/office/infopath/2007/PartnerControls"/>
    <ds:schemaRef ds:uri="http://purl.org/dc/elements/1.1/"/>
    <ds:schemaRef ds:uri="http://www.w3.org/XML/1998/namespace"/>
    <ds:schemaRef ds:uri="E98DFCE1-BAE5-447a-BDCA-1BA3A3ADDCB8"/>
    <ds:schemaRef ds:uri="http://schemas.openxmlformats.org/package/2006/metadata/core-properties"/>
    <ds:schemaRef ds:uri="http://schemas.microsoft.com/sharepoint/v3"/>
    <ds:schemaRef ds:uri="be301acf-7d88-4206-bc25-f0c1637acb3f"/>
    <ds:schemaRef ds:uri="http://purl.org/dc/terms/"/>
    <ds:schemaRef ds:uri="132FDA8B-444F-45f6-B04C-FDC6AA7FB290"/>
    <ds:schemaRef ds:uri="D3B34FE5-AC3B-4a96-82CA-0DBA080F7269"/>
    <ds:schemaRef ds:uri="http://purl.org/dc/dcmitype/"/>
    <ds:schemaRef ds:uri="949D39CD-7166-4d84-B7B3-B133F34511FF"/>
    <ds:schemaRef ds:uri="F6190AD9-4581-4372-B2DF-FA9A6D64EB4D"/>
    <ds:schemaRef ds:uri="http://schemas.microsoft.com/office/2006/metadata/properties"/>
  </ds:schemaRefs>
</ds:datastoreItem>
</file>

<file path=customXml/itemProps2.xml><?xml version="1.0" encoding="utf-8"?>
<ds:datastoreItem xmlns:ds="http://schemas.openxmlformats.org/officeDocument/2006/customXml" ds:itemID="{0DE97A49-F646-4B69-85FE-92FF14AA03C2}">
  <ds:schemaRefs>
    <ds:schemaRef ds:uri="http://schemas.microsoft.com/sharepoint/v3/contenttype/forms"/>
  </ds:schemaRefs>
</ds:datastoreItem>
</file>

<file path=customXml/itemProps3.xml><?xml version="1.0" encoding="utf-8"?>
<ds:datastoreItem xmlns:ds="http://schemas.openxmlformats.org/officeDocument/2006/customXml" ds:itemID="{BED288DC-8CFC-4A1B-9732-DB2AE4EA2699}"/>
</file>

<file path=customXml/itemProps4.xml><?xml version="1.0" encoding="utf-8"?>
<ds:datastoreItem xmlns:ds="http://schemas.openxmlformats.org/officeDocument/2006/customXml" ds:itemID="{8B375BF9-3C35-4C6D-8997-27DCBE2ABBEF}">
  <ds:schemaRefs>
    <ds:schemaRef ds:uri="http://schemas.microsoft.com/office/2006/metadata/longProperties"/>
  </ds:schemaRefs>
</ds:datastoreItem>
</file>

<file path=customXml/itemProps5.xml><?xml version="1.0" encoding="utf-8"?>
<ds:datastoreItem xmlns:ds="http://schemas.openxmlformats.org/officeDocument/2006/customXml" ds:itemID="{FA2325FA-BF53-4D92-8355-0F3E68AA48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6190AD9-4581-4372-B2DF-FA9A6D64EB4D"/>
    <ds:schemaRef ds:uri="949D39CD-7166-4d84-B7B3-B133F34511FF"/>
    <ds:schemaRef ds:uri="D3B34FE5-AC3B-4a96-82CA-0DBA080F7269"/>
    <ds:schemaRef ds:uri="E98DFCE1-BAE5-447a-BDCA-1BA3A3ADDCB8"/>
    <ds:schemaRef ds:uri="132FDA8B-444F-45f6-B04C-FDC6AA7FB290"/>
    <ds:schemaRef ds:uri="be301acf-7d88-4206-bc25-f0c1637acb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PPT EULAR presentation</Template>
  <TotalTime>270</TotalTime>
  <Words>1563</Words>
  <Application>Microsoft Office PowerPoint</Application>
  <PresentationFormat>Diavoorstelling (4:3)</PresentationFormat>
  <Paragraphs>193</Paragraphs>
  <Slides>18</Slides>
  <Notes>0</Notes>
  <HiddenSlides>0</HiddenSlides>
  <MMClips>0</MMClips>
  <ScaleCrop>false</ScaleCrop>
  <HeadingPairs>
    <vt:vector size="6" baseType="variant">
      <vt:variant>
        <vt:lpstr>Gebruikte lettertypen</vt:lpstr>
      </vt:variant>
      <vt:variant>
        <vt:i4>4</vt:i4>
      </vt:variant>
      <vt:variant>
        <vt:lpstr>Thema</vt:lpstr>
      </vt:variant>
      <vt:variant>
        <vt:i4>2</vt:i4>
      </vt:variant>
      <vt:variant>
        <vt:lpstr>Diatitels</vt:lpstr>
      </vt:variant>
      <vt:variant>
        <vt:i4>18</vt:i4>
      </vt:variant>
    </vt:vector>
  </HeadingPairs>
  <TitlesOfParts>
    <vt:vector size="24" baseType="lpstr">
      <vt:lpstr>Arial</vt:lpstr>
      <vt:lpstr>Calibri</vt:lpstr>
      <vt:lpstr>Times</vt:lpstr>
      <vt:lpstr>Wingdings</vt:lpstr>
      <vt:lpstr>PPT EULAR presentation</vt:lpstr>
      <vt:lpstr>Blank</vt:lpstr>
      <vt:lpstr>EULAR Recommendation/Points to Consider Slide set template   Slide set should, if possible, not exceed 20 Slides  Please submit slide set along with final manuscript to the EULAR Secretariat for review before manuscript submission to any journal</vt:lpstr>
      <vt:lpstr>2018 update of the EULAR recommendations for the role of the nurse in the management of chronic inflammatory arthritis     </vt:lpstr>
      <vt:lpstr>Slide 1: Target population/question</vt:lpstr>
      <vt:lpstr>Slide 2: Methods/methodological approach</vt:lpstr>
      <vt:lpstr>Slide 3: Overarching principles</vt:lpstr>
      <vt:lpstr>Slide 4: Individual Recommendations</vt:lpstr>
      <vt:lpstr>Slide 5: Individual Recommendations</vt:lpstr>
      <vt:lpstr>Slide 6: Individual Recommendations</vt:lpstr>
      <vt:lpstr>Slide 7: Individual Recommendations</vt:lpstr>
      <vt:lpstr>Slide 8: Individual Recommendations</vt:lpstr>
      <vt:lpstr>Slide 9: Individual Recommendations</vt:lpstr>
      <vt:lpstr>Slide 10: Individual Recommendations</vt:lpstr>
      <vt:lpstr>Slide 11: Individual Recommendations</vt:lpstr>
      <vt:lpstr>Slide 12: Summary Table Oxford Level of Evidence</vt:lpstr>
      <vt:lpstr>Slide 13: Summary of Recommendations in                        bullet point format </vt:lpstr>
      <vt:lpstr>Slide 14: Summary of Recommendations in                        bullet point format </vt:lpstr>
      <vt:lpstr>Slide 15: Summary of Recommendations in                        lay format </vt:lpstr>
      <vt:lpstr>Slide 16: Acknowledgements</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 Patrizia</dc:creator>
  <cp:lastModifiedBy>Yvonne van Eijk-Hustings</cp:lastModifiedBy>
  <cp:revision>45</cp:revision>
  <dcterms:created xsi:type="dcterms:W3CDTF">2017-10-10T13:55:03Z</dcterms:created>
  <dcterms:modified xsi:type="dcterms:W3CDTF">2019-02-01T14:52:16Z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RMWZVRDHCRQH-457-297</vt:lpwstr>
  </property>
  <property fmtid="{D5CDD505-2E9C-101B-9397-08002B2CF9AE}" pid="3" name="_dlc_DocIdItemGuid">
    <vt:lpwstr>585317ea-a069-480b-8ac0-03d5a132d1fd</vt:lpwstr>
  </property>
  <property fmtid="{D5CDD505-2E9C-101B-9397-08002B2CF9AE}" pid="4" name="_dlc_DocIdUrl">
    <vt:lpwstr>https://intranetsegurcaixaadeslas/area-trabajo/canal empresas/_layouts/DocIdRedir.aspx?ID=RMWZVRDHCRQH-457-297, RMWZVRDHCRQH-457-297</vt:lpwstr>
  </property>
  <property fmtid="{D5CDD505-2E9C-101B-9397-08002B2CF9AE}" pid="5" name="TaxKeywordTaxHTField">
    <vt:lpwstr/>
  </property>
  <property fmtid="{D5CDD505-2E9C-101B-9397-08002B2CF9AE}" pid="6" name="TaxKeyword">
    <vt:lpwstr/>
  </property>
  <property fmtid="{D5CDD505-2E9C-101B-9397-08002B2CF9AE}" pid="7" name="TipoDocumento">
    <vt:lpwstr/>
  </property>
  <property fmtid="{D5CDD505-2E9C-101B-9397-08002B2CF9AE}" pid="8" name="Producto">
    <vt:lpwstr/>
  </property>
  <property fmtid="{D5CDD505-2E9C-101B-9397-08002B2CF9AE}" pid="9" name="Tema">
    <vt:lpwstr/>
  </property>
  <property fmtid="{D5CDD505-2E9C-101B-9397-08002B2CF9AE}" pid="10" name="Tema_0">
    <vt:lpwstr/>
  </property>
  <property fmtid="{D5CDD505-2E9C-101B-9397-08002B2CF9AE}" pid="11" name="Departamento">
    <vt:lpwstr/>
  </property>
  <property fmtid="{D5CDD505-2E9C-101B-9397-08002B2CF9AE}" pid="12" name="Departamento_0">
    <vt:lpwstr/>
  </property>
  <property fmtid="{D5CDD505-2E9C-101B-9397-08002B2CF9AE}" pid="13" name="Producto_0">
    <vt:lpwstr/>
  </property>
  <property fmtid="{D5CDD505-2E9C-101B-9397-08002B2CF9AE}" pid="14" name="Lenguaje">
    <vt:lpwstr/>
  </property>
  <property fmtid="{D5CDD505-2E9C-101B-9397-08002B2CF9AE}" pid="15" name="TipoDocumento_0">
    <vt:lpwstr/>
  </property>
  <property fmtid="{D5CDD505-2E9C-101B-9397-08002B2CF9AE}" pid="16" name="Lenguaje_0">
    <vt:lpwstr/>
  </property>
  <property fmtid="{D5CDD505-2E9C-101B-9397-08002B2CF9AE}" pid="17" name="TaxCatchAll">
    <vt:lpwstr/>
  </property>
  <property fmtid="{D5CDD505-2E9C-101B-9397-08002B2CF9AE}" pid="18" name="Description">
    <vt:lpwstr/>
  </property>
  <property fmtid="{D5CDD505-2E9C-101B-9397-08002B2CF9AE}" pid="19" name="ContentTypeId">
    <vt:lpwstr>0x010100408A657DCF3FBB4E8FBE0E2468B8B113</vt:lpwstr>
  </property>
</Properties>
</file>