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77" r:id="rId7"/>
  </p:sldMasterIdLst>
  <p:notesMasterIdLst>
    <p:notesMasterId r:id="rId23"/>
  </p:notesMasterIdLst>
  <p:handoutMasterIdLst>
    <p:handoutMasterId r:id="rId24"/>
  </p:handoutMasterIdLst>
  <p:sldIdLst>
    <p:sldId id="538" r:id="rId8"/>
    <p:sldId id="539" r:id="rId9"/>
    <p:sldId id="550" r:id="rId10"/>
    <p:sldId id="549" r:id="rId11"/>
    <p:sldId id="543" r:id="rId12"/>
    <p:sldId id="544" r:id="rId13"/>
    <p:sldId id="547" r:id="rId14"/>
    <p:sldId id="552" r:id="rId15"/>
    <p:sldId id="545" r:id="rId16"/>
    <p:sldId id="546" r:id="rId17"/>
    <p:sldId id="551" r:id="rId18"/>
    <p:sldId id="536" r:id="rId19"/>
    <p:sldId id="537" r:id="rId20"/>
    <p:sldId id="554" r:id="rId21"/>
    <p:sldId id="553" r:id="rId22"/>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usch Osthoff Anne-Kathrin (rauh)" initials="ROA(" lastIdx="1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EFBD"/>
    <a:srgbClr val="009644"/>
    <a:srgbClr val="BBE0E3"/>
    <a:srgbClr val="05FF76"/>
    <a:srgbClr val="9CCCEC"/>
    <a:srgbClr val="419DDB"/>
    <a:srgbClr val="4BFF9C"/>
    <a:srgbClr val="FF9900"/>
    <a:srgbClr val="003FA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2" autoAdjust="0"/>
    <p:restoredTop sz="94301" autoAdjust="0"/>
  </p:normalViewPr>
  <p:slideViewPr>
    <p:cSldViewPr snapToGrid="0">
      <p:cViewPr varScale="1">
        <p:scale>
          <a:sx n="100" d="100"/>
          <a:sy n="100" d="100"/>
        </p:scale>
        <p:origin x="206" y="62"/>
      </p:cViewPr>
      <p:guideLst>
        <p:guide orient="horz" pos="747"/>
        <p:guide pos="554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19926"/>
    </p:cViewPr>
  </p:sorterViewPr>
  <p:notesViewPr>
    <p:cSldViewPr snapToGrid="0">
      <p:cViewPr varScale="1">
        <p:scale>
          <a:sx n="74" d="100"/>
          <a:sy n="74" d="100"/>
        </p:scale>
        <p:origin x="-2172" y="-9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err="1"/>
              <a:t>Generall</a:t>
            </a:r>
            <a:r>
              <a:rPr lang="de-CH" dirty="0"/>
              <a:t> </a:t>
            </a:r>
            <a:r>
              <a:rPr lang="de-CH" dirty="0" err="1"/>
              <a:t>Intor</a:t>
            </a:r>
            <a:r>
              <a:rPr lang="de-CH" dirty="0"/>
              <a:t>:</a:t>
            </a:r>
          </a:p>
          <a:p>
            <a:r>
              <a:rPr lang="de-CH" dirty="0"/>
              <a:t> </a:t>
            </a:r>
            <a:r>
              <a:rPr lang="de-CH" dirty="0" err="1"/>
              <a:t>welcome</a:t>
            </a:r>
            <a:endParaRPr lang="de-CH" dirty="0"/>
          </a:p>
          <a:p>
            <a:r>
              <a:rPr lang="de-CH" dirty="0"/>
              <a:t>Who</a:t>
            </a:r>
            <a:r>
              <a:rPr lang="de-CH" baseline="0" dirty="0"/>
              <a:t> </a:t>
            </a:r>
            <a:r>
              <a:rPr lang="de-CH" baseline="0" dirty="0" err="1"/>
              <a:t>is</a:t>
            </a:r>
            <a:r>
              <a:rPr lang="de-CH" baseline="0" dirty="0"/>
              <a:t> </a:t>
            </a:r>
            <a:r>
              <a:rPr lang="de-CH" baseline="0" dirty="0" err="1"/>
              <a:t>here</a:t>
            </a:r>
            <a:r>
              <a:rPr lang="de-CH" baseline="0" dirty="0"/>
              <a:t>, </a:t>
            </a:r>
            <a:r>
              <a:rPr lang="de-CH" baseline="0" dirty="0" err="1"/>
              <a:t>who</a:t>
            </a:r>
            <a:r>
              <a:rPr lang="de-CH" baseline="0" dirty="0"/>
              <a:t> not, </a:t>
            </a:r>
            <a:r>
              <a:rPr lang="de-CH" baseline="0" dirty="0" err="1"/>
              <a:t>who</a:t>
            </a:r>
            <a:r>
              <a:rPr lang="de-CH" baseline="0" dirty="0"/>
              <a:t> </a:t>
            </a:r>
            <a:r>
              <a:rPr lang="de-CH" baseline="0" dirty="0" err="1"/>
              <a:t>later</a:t>
            </a:r>
            <a:r>
              <a:rPr lang="de-CH" baseline="0" dirty="0"/>
              <a:t>…</a:t>
            </a:r>
            <a:endParaRPr lang="en-GB" dirty="0"/>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2</a:t>
            </a:fld>
            <a:endParaRPr lang="es-ES_tradnl"/>
          </a:p>
        </p:txBody>
      </p:sp>
    </p:spTree>
    <p:extLst>
      <p:ext uri="{BB962C8B-B14F-4D97-AF65-F5344CB8AC3E}">
        <p14:creationId xmlns:p14="http://schemas.microsoft.com/office/powerpoint/2010/main" val="2144420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13</a:t>
            </a:fld>
            <a:endParaRPr lang="es-ES_tradnl"/>
          </a:p>
        </p:txBody>
      </p:sp>
    </p:spTree>
    <p:extLst>
      <p:ext uri="{BB962C8B-B14F-4D97-AF65-F5344CB8AC3E}">
        <p14:creationId xmlns:p14="http://schemas.microsoft.com/office/powerpoint/2010/main" val="1088062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14</a:t>
            </a:fld>
            <a:endParaRPr lang="es-ES_tradnl"/>
          </a:p>
        </p:txBody>
      </p:sp>
    </p:spTree>
    <p:extLst>
      <p:ext uri="{BB962C8B-B14F-4D97-AF65-F5344CB8AC3E}">
        <p14:creationId xmlns:p14="http://schemas.microsoft.com/office/powerpoint/2010/main" val="1088062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777C8E66-A4CA-3644-85C9-53BE1798D601}" type="slidenum">
              <a:rPr lang="es-ES_tradnl" smtClean="0"/>
              <a:pPr/>
              <a:t>15</a:t>
            </a:fld>
            <a:endParaRPr lang="es-ES_tradnl"/>
          </a:p>
        </p:txBody>
      </p:sp>
    </p:spTree>
    <p:extLst>
      <p:ext uri="{BB962C8B-B14F-4D97-AF65-F5344CB8AC3E}">
        <p14:creationId xmlns:p14="http://schemas.microsoft.com/office/powerpoint/2010/main" val="10880628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11.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11.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2.xml"/><Relationship Id="rId4" Type="http://schemas.openxmlformats.org/officeDocument/2006/relationships/image" Target="../media/image11.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Portada">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29/08/2018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de-DE"/>
              <a:t>Titelmasterformat durch Klicken bearbeiten</a:t>
            </a:r>
            <a:endParaRPr lang="es-ES"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el und Inhalt zweispaltig">
    <p:spTree>
      <p:nvGrpSpPr>
        <p:cNvPr id="1" name=""/>
        <p:cNvGrpSpPr/>
        <p:nvPr/>
      </p:nvGrpSpPr>
      <p:grpSpPr>
        <a:xfrm>
          <a:off x="0" y="0"/>
          <a:ext cx="0" cy="0"/>
          <a:chOff x="0" y="0"/>
          <a:chExt cx="0" cy="0"/>
        </a:xfrm>
      </p:grpSpPr>
      <p:sp>
        <p:nvSpPr>
          <p:cNvPr id="2" name="Titel 1"/>
          <p:cNvSpPr>
            <a:spLocks noGrp="1"/>
          </p:cNvSpPr>
          <p:nvPr>
            <p:ph type="title"/>
          </p:nvPr>
        </p:nvSpPr>
        <p:spPr>
          <a:xfrm>
            <a:off x="663160" y="656700"/>
            <a:ext cx="6525975" cy="792695"/>
          </a:xfrm>
          <a:prstGeom prst="rect">
            <a:avLst/>
          </a:prstGeom>
        </p:spPr>
        <p:txBody>
          <a:bodyPr/>
          <a:lstStyle/>
          <a:p>
            <a:r>
              <a:rPr lang="de-DE"/>
              <a:t>Titelmasterformat durch Klicken bearbeiten</a:t>
            </a:r>
            <a:endParaRPr lang="de-CH" dirty="0"/>
          </a:p>
        </p:txBody>
      </p:sp>
      <p:sp>
        <p:nvSpPr>
          <p:cNvPr id="3" name="Inhaltsplatzhalter 2"/>
          <p:cNvSpPr>
            <a:spLocks noGrp="1"/>
          </p:cNvSpPr>
          <p:nvPr>
            <p:ph idx="1"/>
          </p:nvPr>
        </p:nvSpPr>
        <p:spPr>
          <a:xfrm>
            <a:off x="663159" y="2096854"/>
            <a:ext cx="3775917" cy="3852429"/>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6" name="Foliennummernplatzhalter 5"/>
          <p:cNvSpPr>
            <a:spLocks noGrp="1"/>
          </p:cNvSpPr>
          <p:nvPr>
            <p:ph type="sldNum" sz="quarter" idx="12"/>
          </p:nvPr>
        </p:nvSpPr>
        <p:spPr/>
        <p:txBody>
          <a:bodyPr/>
          <a:lstStyle/>
          <a:p>
            <a:fld id="{5D9175B2-9B55-4F42-B1B6-1C55D84E2346}" type="slidenum">
              <a:rPr lang="de-CH" smtClean="0"/>
              <a:t>‹#›</a:t>
            </a:fld>
            <a:endParaRPr lang="de-CH" dirty="0"/>
          </a:p>
        </p:txBody>
      </p:sp>
      <p:sp>
        <p:nvSpPr>
          <p:cNvPr id="7" name="Fußzeilenplatzhalter 6"/>
          <p:cNvSpPr>
            <a:spLocks noGrp="1"/>
          </p:cNvSpPr>
          <p:nvPr>
            <p:ph type="ftr" sz="quarter" idx="13"/>
          </p:nvPr>
        </p:nvSpPr>
        <p:spPr>
          <a:xfrm>
            <a:off x="663159" y="6417331"/>
            <a:ext cx="3775917" cy="180020"/>
          </a:xfrm>
          <a:prstGeom prst="rect">
            <a:avLst/>
          </a:prstGeom>
        </p:spPr>
        <p:txBody>
          <a:bodyPr/>
          <a:lstStyle/>
          <a:p>
            <a:r>
              <a:rPr lang="de-CH"/>
              <a:t>Zürcher Fachhochschule</a:t>
            </a:r>
            <a:endParaRPr lang="de-CH" dirty="0"/>
          </a:p>
        </p:txBody>
      </p:sp>
      <p:sp>
        <p:nvSpPr>
          <p:cNvPr id="5" name="Bildplatzhalter 4"/>
          <p:cNvSpPr>
            <a:spLocks noGrp="1"/>
          </p:cNvSpPr>
          <p:nvPr>
            <p:ph type="pic" sz="quarter" idx="14"/>
          </p:nvPr>
        </p:nvSpPr>
        <p:spPr>
          <a:xfrm>
            <a:off x="4704638" y="2168525"/>
            <a:ext cx="3776204" cy="3780000"/>
          </a:xfrm>
          <a:prstGeom prst="rect">
            <a:avLst/>
          </a:prstGeom>
        </p:spPr>
        <p:txBody>
          <a:bodyPr/>
          <a:lstStyle>
            <a:lvl1pPr>
              <a:defRPr sz="1600"/>
            </a:lvl1pPr>
          </a:lstStyle>
          <a:p>
            <a:r>
              <a:rPr lang="de-DE"/>
              <a:t>Bild durch Klicken auf Symbol hinzufügen</a:t>
            </a:r>
            <a:endParaRPr lang="de-CH" dirty="0"/>
          </a:p>
        </p:txBody>
      </p:sp>
    </p:spTree>
    <p:extLst>
      <p:ext uri="{BB962C8B-B14F-4D97-AF65-F5344CB8AC3E}">
        <p14:creationId xmlns:p14="http://schemas.microsoft.com/office/powerpoint/2010/main" val="329696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Portada">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29/08/2018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a:t>Click to edit Master title style</a:t>
            </a:r>
            <a:endParaRPr lang="es-ES" dirty="0"/>
          </a:p>
        </p:txBody>
      </p:sp>
      <p:cxnSp>
        <p:nvCxnSpPr>
          <p:cNvPr id="13" name="Conector recto 10"/>
          <p:cNvCxnSpPr/>
          <p:nvPr userDrawn="1"/>
        </p:nvCxnSpPr>
        <p:spPr bwMode="auto">
          <a:xfrm>
            <a:off x="4142948" y="1240727"/>
            <a:ext cx="0" cy="1488566"/>
          </a:xfrm>
          <a:prstGeom prst="line">
            <a:avLst/>
          </a:prstGeom>
          <a:solidFill>
            <a:srgbClr val="3366FF"/>
          </a:solidFill>
          <a:ln w="9525" cap="flat" cmpd="sng" algn="ctr">
            <a:solidFill>
              <a:srgbClr val="1986C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4839329" y="1185863"/>
            <a:ext cx="1223295" cy="1598294"/>
          </a:xfrm>
          <a:prstGeom prst="rect">
            <a:avLst/>
          </a:prstGeom>
        </p:spPr>
      </p:pic>
      <p:pic>
        <p:nvPicPr>
          <p:cNvPr id="14" name="Imagen 5" descr="Sin título-1.png"/>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183226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s-ES" dirty="0"/>
              <a:t>Clic para editar título</a:t>
            </a:r>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7" name="Agrupar 16"/>
          <p:cNvGrpSpPr/>
          <p:nvPr userDrawn="1"/>
        </p:nvGrpSpPr>
        <p:grpSpPr>
          <a:xfrm>
            <a:off x="641250" y="3619975"/>
            <a:ext cx="1400770" cy="211662"/>
            <a:chOff x="348640" y="2182281"/>
            <a:chExt cx="1400770" cy="211662"/>
          </a:xfrm>
        </p:grpSpPr>
        <p:sp>
          <p:nvSpPr>
            <p:cNvPr id="18"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cxnSp>
        <p:nvCxnSpPr>
          <p:cNvPr id="12" name="Conector recto 10"/>
          <p:cNvCxnSpPr/>
          <p:nvPr userDrawn="1"/>
        </p:nvCxnSpPr>
        <p:spPr bwMode="auto">
          <a:xfrm>
            <a:off x="4142948" y="1240727"/>
            <a:ext cx="0" cy="1488566"/>
          </a:xfrm>
          <a:prstGeom prst="line">
            <a:avLst/>
          </a:prstGeom>
          <a:solidFill>
            <a:srgbClr val="3366FF"/>
          </a:solidFill>
          <a:ln w="9525" cap="flat" cmpd="sng" algn="ctr">
            <a:solidFill>
              <a:srgbClr val="1986C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4839329" y="1185863"/>
            <a:ext cx="1223295" cy="1598294"/>
          </a:xfrm>
          <a:prstGeom prst="rect">
            <a:avLst/>
          </a:prstGeom>
        </p:spPr>
      </p:pic>
    </p:spTree>
    <p:extLst>
      <p:ext uri="{BB962C8B-B14F-4D97-AF65-F5344CB8AC3E}">
        <p14:creationId xmlns:p14="http://schemas.microsoft.com/office/powerpoint/2010/main" val="1618796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ortada">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s-ES" dirty="0"/>
              <a:t>Clic para editar título</a:t>
            </a:r>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cxnSp>
        <p:nvCxnSpPr>
          <p:cNvPr id="11" name="Conector recto 10"/>
          <p:cNvCxnSpPr/>
          <p:nvPr userDrawn="1"/>
        </p:nvCxnSpPr>
        <p:spPr bwMode="auto">
          <a:xfrm>
            <a:off x="4142948" y="1240727"/>
            <a:ext cx="0" cy="1488566"/>
          </a:xfrm>
          <a:prstGeom prst="line">
            <a:avLst/>
          </a:prstGeom>
          <a:solidFill>
            <a:srgbClr val="3366FF"/>
          </a:solidFill>
          <a:ln w="9525" cap="flat" cmpd="sng" algn="ctr">
            <a:solidFill>
              <a:srgbClr val="1986C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2" name="Picture 11"/>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4839329" y="1185863"/>
            <a:ext cx="1223295" cy="1598294"/>
          </a:xfrm>
          <a:prstGeom prst="rect">
            <a:avLst/>
          </a:prstGeom>
        </p:spPr>
      </p:pic>
    </p:spTree>
    <p:extLst>
      <p:ext uri="{BB962C8B-B14F-4D97-AF65-F5344CB8AC3E}">
        <p14:creationId xmlns:p14="http://schemas.microsoft.com/office/powerpoint/2010/main" val="1600014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Portada">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s-ES" dirty="0"/>
              <a:t>Clic para editar título</a:t>
            </a:r>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cxnSp>
        <p:nvCxnSpPr>
          <p:cNvPr id="11" name="Conector recto 10"/>
          <p:cNvCxnSpPr/>
          <p:nvPr userDrawn="1"/>
        </p:nvCxnSpPr>
        <p:spPr bwMode="auto">
          <a:xfrm>
            <a:off x="4142948" y="1240727"/>
            <a:ext cx="0" cy="1488566"/>
          </a:xfrm>
          <a:prstGeom prst="line">
            <a:avLst/>
          </a:prstGeom>
          <a:solidFill>
            <a:srgbClr val="3366FF"/>
          </a:solidFill>
          <a:ln w="9525" cap="flat" cmpd="sng" algn="ctr">
            <a:solidFill>
              <a:srgbClr val="1986C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2" name="Picture 11"/>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4839329" y="1185863"/>
            <a:ext cx="1223295" cy="1598294"/>
          </a:xfrm>
          <a:prstGeom prst="rect">
            <a:avLst/>
          </a:prstGeom>
        </p:spPr>
      </p:pic>
    </p:spTree>
    <p:extLst>
      <p:ext uri="{BB962C8B-B14F-4D97-AF65-F5344CB8AC3E}">
        <p14:creationId xmlns:p14="http://schemas.microsoft.com/office/powerpoint/2010/main" val="2298129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es-ES" dirty="0"/>
              <a:t>Haga clic para modificar el estilo de texto del patrón</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s-ES_tradnl" dirty="0"/>
              <a:t>Titular</a:t>
            </a:r>
            <a:endParaRPr lang="es-ES" dirty="0"/>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29/08/2018</a:t>
            </a:fld>
            <a:endParaRPr lang="en-US" dirty="0"/>
          </a:p>
        </p:txBody>
      </p:sp>
    </p:spTree>
    <p:extLst>
      <p:ext uri="{BB962C8B-B14F-4D97-AF65-F5344CB8AC3E}">
        <p14:creationId xmlns:p14="http://schemas.microsoft.com/office/powerpoint/2010/main" val="3767633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xto y contenido">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s-ES_tradnl" dirty="0"/>
              <a:t>Titular</a:t>
            </a:r>
            <a:endParaRPr lang="es-ES" dirty="0"/>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29/08/2018</a:t>
            </a:fld>
            <a:endParaRPr lang="en-US" dirty="0"/>
          </a:p>
        </p:txBody>
      </p:sp>
    </p:spTree>
    <p:extLst>
      <p:ext uri="{BB962C8B-B14F-4D97-AF65-F5344CB8AC3E}">
        <p14:creationId xmlns:p14="http://schemas.microsoft.com/office/powerpoint/2010/main" val="471052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es-ES" dirty="0"/>
              <a:t>Haga clic para modificar el estilo de texto del patrón</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s-ES_tradnl" dirty="0"/>
              <a:t>Titular</a:t>
            </a:r>
            <a:endParaRPr lang="es-ES" dirty="0"/>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29/08/2018</a:t>
            </a:fld>
            <a:endParaRPr lang="en-US" dirty="0"/>
          </a:p>
        </p:txBody>
      </p:sp>
    </p:spTree>
    <p:extLst>
      <p:ext uri="{BB962C8B-B14F-4D97-AF65-F5344CB8AC3E}">
        <p14:creationId xmlns:p14="http://schemas.microsoft.com/office/powerpoint/2010/main" val="417003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es-ES" dirty="0"/>
              <a:t>Haga clic para modificar el estilo de texto del patrón</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s-ES_tradnl" dirty="0"/>
              <a:t>Titular</a:t>
            </a:r>
            <a:endParaRPr lang="es-ES" dirty="0"/>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29/08/2018</a:t>
            </a:fld>
            <a:endParaRPr lang="en-US" dirty="0"/>
          </a:p>
        </p:txBody>
      </p:sp>
    </p:spTree>
    <p:extLst>
      <p:ext uri="{BB962C8B-B14F-4D97-AF65-F5344CB8AC3E}">
        <p14:creationId xmlns:p14="http://schemas.microsoft.com/office/powerpoint/2010/main" val="352484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de-DE"/>
              <a:t>Titelmasterformat durch Klicken bearbeiten</a:t>
            </a:r>
            <a:endParaRPr lang="es-ES"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7" name="Agrupar 16"/>
          <p:cNvGrpSpPr/>
          <p:nvPr userDrawn="1"/>
        </p:nvGrpSpPr>
        <p:grpSpPr>
          <a:xfrm>
            <a:off x="641250" y="3619975"/>
            <a:ext cx="1400770" cy="211662"/>
            <a:chOff x="348640" y="2182281"/>
            <a:chExt cx="1400770" cy="211662"/>
          </a:xfrm>
        </p:grpSpPr>
        <p:sp>
          <p:nvSpPr>
            <p:cNvPr id="18"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Portada">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de-DE"/>
              <a:t>Titelmasterformat durch Klicken bearbeiten</a:t>
            </a:r>
            <a:endParaRPr lang="es-ES"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Portada">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de-DE"/>
              <a:t>Titelmasterformat durch Klicken bearbeiten</a:t>
            </a:r>
            <a:endParaRPr lang="es-ES"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ortada">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de-DE"/>
              <a:t>Titelmasterformat durch Klicken bearbeiten</a:t>
            </a:r>
            <a:endParaRPr lang="es-ES"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de-DE"/>
              <a:t>Textmasterformat bearbeiten</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s-ES_tradnl" dirty="0"/>
              <a:t>Titular</a:t>
            </a:r>
            <a:endParaRPr lang="es-ES" dirty="0"/>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29/08/2018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o y contenido">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s-ES_tradnl" dirty="0"/>
              <a:t>Titular</a:t>
            </a:r>
            <a:endParaRPr lang="es-ES" dirty="0"/>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29/08/2018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de-DE"/>
              <a:t>Textmasterformat bearbeiten</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s-ES_tradnl" dirty="0"/>
              <a:t>Titular</a:t>
            </a:r>
            <a:endParaRPr lang="es-ES" dirty="0"/>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29/08/2018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o y contenido">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lvl1pPr>
          </a:lstStyle>
          <a:p>
            <a:pPr lvl="0"/>
            <a:r>
              <a:rPr lang="de-DE"/>
              <a:t>Textmasterformat bearbeiten</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s-ES_tradnl" dirty="0"/>
              <a:t>Titular</a:t>
            </a:r>
            <a:endParaRPr lang="es-ES" dirty="0"/>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29/08/2018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0.jpeg"/><Relationship Id="rId5" Type="http://schemas.openxmlformats.org/officeDocument/2006/relationships/slideLayout" Target="../slideLayouts/slideLayout15.xml"/><Relationship Id="rId10" Type="http://schemas.openxmlformats.org/officeDocument/2006/relationships/image" Target="../media/image1.png"/><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032" name="AutoShape 11"/>
          <p:cNvSpPr>
            <a:spLocks noChangeArrowheads="1"/>
          </p:cNvSpPr>
          <p:nvPr/>
        </p:nvSpPr>
        <p:spPr bwMode="auto">
          <a:xfrm>
            <a:off x="523875" y="257175"/>
            <a:ext cx="1743075" cy="485775"/>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29/08/2018</a:t>
            </a:fld>
            <a:endParaRPr lang="en-US" dirty="0"/>
          </a:p>
        </p:txBody>
      </p:sp>
      <p:pic>
        <p:nvPicPr>
          <p:cNvPr id="2" name="Imagen 1" descr="Logo Eular RGB.png"/>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 id="2147483888" r:id="rId10"/>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032" name="AutoShape 11"/>
          <p:cNvSpPr>
            <a:spLocks noChangeArrowheads="1"/>
          </p:cNvSpPr>
          <p:nvPr/>
        </p:nvSpPr>
        <p:spPr bwMode="auto">
          <a:xfrm>
            <a:off x="523875" y="257175"/>
            <a:ext cx="1743075" cy="485775"/>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29/08/2018</a:t>
            </a:fld>
            <a:endParaRPr lang="en-US" dirty="0"/>
          </a:p>
        </p:txBody>
      </p:sp>
      <p:pic>
        <p:nvPicPr>
          <p:cNvPr id="2" name="Imagen 1" descr="Logo Eular RGB.png"/>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5684968"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grpSp>
      <p:cxnSp>
        <p:nvCxnSpPr>
          <p:cNvPr id="14" name="Conector recto 10"/>
          <p:cNvCxnSpPr/>
          <p:nvPr/>
        </p:nvCxnSpPr>
        <p:spPr bwMode="auto">
          <a:xfrm>
            <a:off x="7498901" y="362185"/>
            <a:ext cx="0" cy="717847"/>
          </a:xfrm>
          <a:prstGeom prst="line">
            <a:avLst/>
          </a:prstGeom>
          <a:solidFill>
            <a:srgbClr val="3366FF"/>
          </a:solidFill>
          <a:ln w="9525" cap="flat" cmpd="sng" algn="ctr">
            <a:solidFill>
              <a:srgbClr val="1986C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 name="Picture 15"/>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817529" y="358581"/>
            <a:ext cx="552181" cy="721451"/>
          </a:xfrm>
          <a:prstGeom prst="rect">
            <a:avLst/>
          </a:prstGeom>
        </p:spPr>
      </p:pic>
    </p:spTree>
    <p:extLst>
      <p:ext uri="{BB962C8B-B14F-4D97-AF65-F5344CB8AC3E}">
        <p14:creationId xmlns:p14="http://schemas.microsoft.com/office/powerpoint/2010/main" val="1437618164"/>
      </p:ext>
    </p:extLst>
  </p:cSld>
  <p:clrMap bg1="lt1" tx1="dk1" bg2="lt2" tx2="dk2" accent1="accent1" accent2="accent2" accent3="accent3" accent4="accent4" accent5="accent5" accent6="accent6" hlink="hlink" folHlink="folHlink"/>
  <p:sldLayoutIdLst>
    <p:sldLayoutId id="2147483886" r:id="rId1"/>
    <p:sldLayoutId id="2147483878" r:id="rId2"/>
    <p:sldLayoutId id="2147483879" r:id="rId3"/>
    <p:sldLayoutId id="2147483881" r:id="rId4"/>
    <p:sldLayoutId id="2147483882" r:id="rId5"/>
    <p:sldLayoutId id="2147483883" r:id="rId6"/>
    <p:sldLayoutId id="2147483884" r:id="rId7"/>
    <p:sldLayoutId id="2147483885" r:id="rId8"/>
  </p:sldLayoutIdLst>
  <p:hf hdr="0" ftr="0"/>
  <p:txStyles>
    <p:titleStyle>
      <a:lvl1pPr algn="l" rtl="0" eaLnBrk="0" fontAlgn="base" hangingPunct="0">
        <a:spcBef>
          <a:spcPct val="0"/>
        </a:spcBef>
        <a:spcAft>
          <a:spcPct val="0"/>
        </a:spcAft>
        <a:defRPr sz="1600" b="1" i="0">
          <a:solidFill>
            <a:srgbClr val="058AD4"/>
          </a:solidFill>
          <a:latin typeface="+mj-lt"/>
          <a:ea typeface="ＭＳ Ｐゴシック" charset="0"/>
          <a:cs typeface="+mj-cs"/>
        </a:defRPr>
      </a:lvl1pPr>
      <a:lvl2pPr algn="l" rtl="0" eaLnBrk="0" fontAlgn="base" hangingPunct="0">
        <a:spcBef>
          <a:spcPct val="0"/>
        </a:spcBef>
        <a:spcAft>
          <a:spcPct val="0"/>
        </a:spcAft>
        <a:defRPr sz="1400" b="1" i="1">
          <a:solidFill>
            <a:srgbClr val="058AD4"/>
          </a:solidFill>
          <a:latin typeface="Arial" pitchFamily="34" charset="0"/>
          <a:ea typeface="ＭＳ Ｐゴシック" charset="0"/>
        </a:defRPr>
      </a:lvl2pPr>
      <a:lvl3pPr algn="l" rtl="0" eaLnBrk="0" fontAlgn="base" hangingPunct="0">
        <a:spcBef>
          <a:spcPct val="0"/>
        </a:spcBef>
        <a:spcAft>
          <a:spcPct val="0"/>
        </a:spcAft>
        <a:defRPr sz="1400" b="1" i="1">
          <a:solidFill>
            <a:srgbClr val="058AD4"/>
          </a:solidFill>
          <a:latin typeface="Arial" pitchFamily="34" charset="0"/>
          <a:ea typeface="ＭＳ Ｐゴシック" charset="0"/>
        </a:defRPr>
      </a:lvl3pPr>
      <a:lvl4pPr algn="l" rtl="0" eaLnBrk="0" fontAlgn="base" hangingPunct="0">
        <a:spcBef>
          <a:spcPct val="0"/>
        </a:spcBef>
        <a:spcAft>
          <a:spcPct val="0"/>
        </a:spcAft>
        <a:defRPr sz="1400" b="1" i="1">
          <a:solidFill>
            <a:srgbClr val="058AD4"/>
          </a:solidFill>
          <a:latin typeface="Arial" pitchFamily="34" charset="0"/>
          <a:ea typeface="ＭＳ Ｐゴシック" charset="0"/>
        </a:defRPr>
      </a:lvl4pPr>
      <a:lvl5pPr algn="l" rtl="0" eaLnBrk="0" fontAlgn="base" hangingPunct="0">
        <a:spcBef>
          <a:spcPct val="0"/>
        </a:spcBef>
        <a:spcAft>
          <a:spcPct val="0"/>
        </a:spcAft>
        <a:defRPr sz="1400" b="1" i="1">
          <a:solidFill>
            <a:srgbClr val="058AD4"/>
          </a:solidFill>
          <a:latin typeface="Arial" pitchFamily="34" charset="0"/>
          <a:ea typeface="ＭＳ Ｐゴシック" charset="0"/>
        </a:defRPr>
      </a:lvl5pPr>
      <a:lvl6pPr marL="457200" algn="l" rtl="0" fontAlgn="base">
        <a:spcBef>
          <a:spcPct val="0"/>
        </a:spcBef>
        <a:spcAft>
          <a:spcPct val="0"/>
        </a:spcAft>
        <a:defRPr sz="1400" b="1" i="1">
          <a:solidFill>
            <a:srgbClr val="058AD4"/>
          </a:solidFill>
          <a:latin typeface="Arial" pitchFamily="34" charset="0"/>
        </a:defRPr>
      </a:lvl6pPr>
      <a:lvl7pPr marL="914400" algn="l" rtl="0" fontAlgn="base">
        <a:spcBef>
          <a:spcPct val="0"/>
        </a:spcBef>
        <a:spcAft>
          <a:spcPct val="0"/>
        </a:spcAft>
        <a:defRPr sz="1400" b="1" i="1">
          <a:solidFill>
            <a:srgbClr val="058AD4"/>
          </a:solidFill>
          <a:latin typeface="Arial" pitchFamily="34" charset="0"/>
        </a:defRPr>
      </a:lvl7pPr>
      <a:lvl8pPr marL="1371600" algn="l" rtl="0" fontAlgn="base">
        <a:spcBef>
          <a:spcPct val="0"/>
        </a:spcBef>
        <a:spcAft>
          <a:spcPct val="0"/>
        </a:spcAft>
        <a:defRPr sz="1400" b="1" i="1">
          <a:solidFill>
            <a:srgbClr val="058AD4"/>
          </a:solidFill>
          <a:latin typeface="Arial" pitchFamily="34" charset="0"/>
        </a:defRPr>
      </a:lvl8pPr>
      <a:lvl9pPr marL="1828800" algn="l" rtl="0" fontAlgn="base">
        <a:spcBef>
          <a:spcPct val="0"/>
        </a:spcBef>
        <a:spcAft>
          <a:spcPct val="0"/>
        </a:spcAft>
        <a:defRPr sz="1400" b="1" i="1">
          <a:solidFill>
            <a:srgbClr val="058AD4"/>
          </a:solidFill>
          <a:latin typeface="Arial" pitchFamily="34" charset="0"/>
        </a:defRPr>
      </a:lvl9pPr>
    </p:titleStyle>
    <p:bodyStyle>
      <a:lvl1pPr marL="342900" indent="-342900" algn="l" rtl="0" eaLnBrk="0" fontAlgn="base" hangingPunct="0">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0" fontAlgn="base" hangingPunct="0">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0" fontAlgn="base" hangingPunct="0">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0" fontAlgn="base" hangingPunct="0">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0" fontAlgn="base" hangingPunct="0">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606" y="3839523"/>
            <a:ext cx="8258494" cy="1981863"/>
          </a:xfrm>
        </p:spPr>
        <p:txBody>
          <a:bodyPr/>
          <a:lstStyle/>
          <a:p>
            <a:br>
              <a:rPr lang="en-GB" dirty="0"/>
            </a:br>
            <a:r>
              <a:rPr lang="en-GB" dirty="0"/>
              <a:t>2018 EULAR recommendations for physical activity in people with inflammatory arthritis and osteoarthritis</a:t>
            </a:r>
            <a:br>
              <a:rPr lang="en-GB" dirty="0"/>
            </a:br>
            <a:endParaRPr lang="es-ES" dirty="0"/>
          </a:p>
        </p:txBody>
      </p:sp>
    </p:spTree>
    <p:extLst>
      <p:ext uri="{BB962C8B-B14F-4D97-AF65-F5344CB8AC3E}">
        <p14:creationId xmlns:p14="http://schemas.microsoft.com/office/powerpoint/2010/main" val="1850576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idx="1"/>
            <p:extLst>
              <p:ext uri="{D42A27DB-BD31-4B8C-83A1-F6EECF244321}">
                <p14:modId xmlns:p14="http://schemas.microsoft.com/office/powerpoint/2010/main" val="366802092"/>
              </p:ext>
            </p:extLst>
          </p:nvPr>
        </p:nvGraphicFramePr>
        <p:xfrm>
          <a:off x="418145" y="1960859"/>
          <a:ext cx="8260187" cy="3652034"/>
        </p:xfrm>
        <a:graphic>
          <a:graphicData uri="http://schemas.openxmlformats.org/drawingml/2006/table">
            <a:tbl>
              <a:tblPr firstRow="1" firstCol="1" bandRow="1">
                <a:tableStyleId>{5C22544A-7EE6-4342-B048-85BDC9FD1C3A}</a:tableStyleId>
              </a:tblPr>
              <a:tblGrid>
                <a:gridCol w="4678788">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1236134">
                  <a:extLst>
                    <a:ext uri="{9D8B030D-6E8A-4147-A177-3AD203B41FA5}">
                      <a16:colId xmlns:a16="http://schemas.microsoft.com/office/drawing/2014/main" val="20002"/>
                    </a:ext>
                  </a:extLst>
                </a:gridCol>
                <a:gridCol w="1380065">
                  <a:extLst>
                    <a:ext uri="{9D8B030D-6E8A-4147-A177-3AD203B41FA5}">
                      <a16:colId xmlns:a16="http://schemas.microsoft.com/office/drawing/2014/main" val="20003"/>
                    </a:ext>
                  </a:extLst>
                </a:gridCol>
              </a:tblGrid>
              <a:tr h="646874">
                <a:tc>
                  <a:txBody>
                    <a:bodyPr/>
                    <a:lstStyle/>
                    <a:p>
                      <a:pPr algn="ctr">
                        <a:lnSpc>
                          <a:spcPct val="107000"/>
                        </a:lnSpc>
                        <a:spcAft>
                          <a:spcPts val="800"/>
                        </a:spcAft>
                      </a:pPr>
                      <a:br>
                        <a:rPr lang="en-US" sz="1000" b="1" cap="all" baseline="0" dirty="0">
                          <a:solidFill>
                            <a:srgbClr val="000000"/>
                          </a:solidFill>
                          <a:effectLst/>
                          <a:latin typeface="Calibri"/>
                          <a:ea typeface="Calibri"/>
                          <a:cs typeface="Times New Roman"/>
                        </a:rPr>
                      </a:br>
                      <a:r>
                        <a:rPr lang="en-US" sz="1000" b="1" cap="all" baseline="0" dirty="0">
                          <a:solidFill>
                            <a:srgbClr val="000000"/>
                          </a:solidFill>
                          <a:effectLst/>
                          <a:latin typeface="Calibri"/>
                          <a:ea typeface="Calibri"/>
                          <a:cs typeface="Times New Roman"/>
                        </a:rPr>
                        <a:t>Recommendations</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br>
                        <a:rPr lang="en-US" sz="1000" b="1" cap="all" baseline="0" dirty="0">
                          <a:solidFill>
                            <a:srgbClr val="000000"/>
                          </a:solidFill>
                          <a:effectLst/>
                          <a:latin typeface="Calibri"/>
                          <a:ea typeface="Calibri"/>
                          <a:cs typeface="Times New Roman"/>
                        </a:rPr>
                      </a:br>
                      <a:r>
                        <a:rPr lang="en-US" sz="1000" b="1" cap="all" baseline="0" dirty="0">
                          <a:solidFill>
                            <a:srgbClr val="000000"/>
                          </a:solidFill>
                          <a:effectLst/>
                          <a:latin typeface="Calibri"/>
                          <a:ea typeface="Calibri"/>
                          <a:cs typeface="Times New Roman"/>
                        </a:rPr>
                        <a:t>Category of evidence</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br>
                        <a:rPr lang="en-US" sz="1000" b="1" cap="all" baseline="0" dirty="0">
                          <a:solidFill>
                            <a:srgbClr val="000000"/>
                          </a:solidFill>
                          <a:effectLst/>
                          <a:latin typeface="Calibri"/>
                          <a:ea typeface="Calibri"/>
                          <a:cs typeface="Times New Roman"/>
                        </a:rPr>
                      </a:br>
                      <a:r>
                        <a:rPr lang="en-US" sz="1000" b="1" cap="all" baseline="0" dirty="0">
                          <a:solidFill>
                            <a:srgbClr val="000000"/>
                          </a:solidFill>
                          <a:effectLst/>
                          <a:latin typeface="Calibri"/>
                          <a:ea typeface="Calibri"/>
                          <a:cs typeface="Times New Roman"/>
                        </a:rPr>
                        <a:t>Strength of recommendation</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1000" b="1" cap="all" baseline="0" dirty="0">
                          <a:solidFill>
                            <a:srgbClr val="000000"/>
                          </a:solidFill>
                          <a:effectLst/>
                          <a:latin typeface="Calibri"/>
                          <a:ea typeface="Calibri"/>
                          <a:cs typeface="Times New Roman"/>
                        </a:rPr>
                        <a:t>Level of Agreement mean (SD)</a:t>
                      </a:r>
                      <a:endParaRPr lang="de-CH" sz="1100" cap="all" baseline="0" dirty="0">
                        <a:solidFill>
                          <a:srgbClr val="000000"/>
                        </a:solidFill>
                        <a:effectLst/>
                        <a:latin typeface="Calibri"/>
                        <a:ea typeface="Calibri"/>
                        <a:cs typeface="Times New Roman"/>
                      </a:endParaRPr>
                    </a:p>
                    <a:p>
                      <a:pPr algn="ctr">
                        <a:lnSpc>
                          <a:spcPct val="107000"/>
                        </a:lnSpc>
                        <a:spcAft>
                          <a:spcPts val="800"/>
                        </a:spcAft>
                      </a:pPr>
                      <a:r>
                        <a:rPr lang="en-US" sz="1000" b="1" cap="all" baseline="0" dirty="0">
                          <a:solidFill>
                            <a:srgbClr val="000000"/>
                          </a:solidFill>
                          <a:effectLst/>
                          <a:latin typeface="Calibri"/>
                          <a:ea typeface="Calibri"/>
                          <a:cs typeface="Times New Roman"/>
                        </a:rPr>
                        <a:t>Median (Range) </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84200">
                <a:tc>
                  <a:txBody>
                    <a:bodyPr/>
                    <a:lstStyle/>
                    <a:p>
                      <a:pPr marL="0" lvl="0" indent="0">
                        <a:lnSpc>
                          <a:spcPct val="115000"/>
                        </a:lnSpc>
                        <a:spcAft>
                          <a:spcPts val="0"/>
                        </a:spcAft>
                        <a:buFont typeface="+mj-lt"/>
                        <a:buNone/>
                      </a:pPr>
                      <a:r>
                        <a:rPr lang="en-US" sz="1050" b="0" dirty="0">
                          <a:solidFill>
                            <a:srgbClr val="000000"/>
                          </a:solidFill>
                          <a:effectLst/>
                          <a:latin typeface="Calibri"/>
                          <a:ea typeface="Calibri"/>
                          <a:cs typeface="Times New Roman"/>
                        </a:rPr>
                        <a:t>1. Promoting physical activity consistent with general PA recommendations should be an integral part of standard care throughout the course of disease in people with RA/</a:t>
                      </a:r>
                      <a:r>
                        <a:rPr lang="en-US" sz="1050" b="0" dirty="0" err="1">
                          <a:solidFill>
                            <a:srgbClr val="000000"/>
                          </a:solidFill>
                          <a:effectLst/>
                          <a:latin typeface="Calibri"/>
                          <a:ea typeface="Calibri"/>
                          <a:cs typeface="Times New Roman"/>
                        </a:rPr>
                        <a:t>SpA</a:t>
                      </a:r>
                      <a:r>
                        <a:rPr lang="en-US" sz="1050" b="0" dirty="0">
                          <a:solidFill>
                            <a:srgbClr val="000000"/>
                          </a:solidFill>
                          <a:effectLst/>
                          <a:latin typeface="Calibri"/>
                          <a:ea typeface="Calibri"/>
                          <a:cs typeface="Times New Roman"/>
                        </a:rPr>
                        <a:t>/OA.</a:t>
                      </a:r>
                      <a:endParaRPr lang="de-CH" sz="105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1B</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a:solidFill>
                            <a:srgbClr val="000000"/>
                          </a:solidFill>
                          <a:effectLst/>
                          <a:latin typeface="Calibri"/>
                          <a:ea typeface="Calibri"/>
                          <a:cs typeface="Calibri"/>
                        </a:rPr>
                        <a:t>A</a:t>
                      </a:r>
                      <a:endParaRPr lang="de-CH" sz="1050" b="1">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050" b="1">
                          <a:solidFill>
                            <a:srgbClr val="000000"/>
                          </a:solidFill>
                          <a:effectLst/>
                          <a:latin typeface="Calibri"/>
                          <a:ea typeface="Calibri"/>
                          <a:cs typeface="Times New Roman"/>
                        </a:rPr>
                        <a:t>9.81 (0.39)</a:t>
                      </a:r>
                      <a:endParaRPr lang="de-CH" sz="1050" b="1">
                        <a:solidFill>
                          <a:srgbClr val="000000"/>
                        </a:solidFill>
                        <a:effectLst/>
                        <a:latin typeface="Calibri"/>
                        <a:ea typeface="Calibri"/>
                        <a:cs typeface="Times New Roman"/>
                      </a:endParaRPr>
                    </a:p>
                    <a:p>
                      <a:pPr>
                        <a:lnSpc>
                          <a:spcPct val="107000"/>
                        </a:lnSpc>
                        <a:spcAft>
                          <a:spcPts val="800"/>
                        </a:spcAft>
                      </a:pPr>
                      <a:r>
                        <a:rPr lang="en-US" sz="1050" b="1">
                          <a:solidFill>
                            <a:srgbClr val="000000"/>
                          </a:solidFill>
                          <a:effectLst/>
                          <a:latin typeface="Calibri"/>
                          <a:ea typeface="Calibri"/>
                          <a:cs typeface="Times New Roman"/>
                        </a:rPr>
                        <a:t>10 (9-10)</a:t>
                      </a:r>
                      <a:endParaRPr lang="de-CH" sz="1050" b="1">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36600">
                <a:tc>
                  <a:txBody>
                    <a:bodyPr/>
                    <a:lstStyle/>
                    <a:p>
                      <a:pPr marL="0" lvl="0" indent="0">
                        <a:lnSpc>
                          <a:spcPct val="115000"/>
                        </a:lnSpc>
                        <a:spcAft>
                          <a:spcPts val="0"/>
                        </a:spcAft>
                        <a:buFont typeface="+mj-lt"/>
                        <a:buNone/>
                      </a:pPr>
                      <a:r>
                        <a:rPr lang="en-US" sz="1050" b="0" dirty="0">
                          <a:solidFill>
                            <a:srgbClr val="000000"/>
                          </a:solidFill>
                          <a:effectLst/>
                          <a:latin typeface="Calibri"/>
                          <a:ea typeface="Calibri"/>
                          <a:cs typeface="Times New Roman"/>
                        </a:rPr>
                        <a:t>2. All health care providers involved in the management of people with RA/</a:t>
                      </a:r>
                      <a:r>
                        <a:rPr lang="en-US" sz="1050" b="0" dirty="0" err="1">
                          <a:solidFill>
                            <a:srgbClr val="000000"/>
                          </a:solidFill>
                          <a:effectLst/>
                          <a:latin typeface="Calibri"/>
                          <a:ea typeface="Calibri"/>
                          <a:cs typeface="Times New Roman"/>
                        </a:rPr>
                        <a:t>SpA</a:t>
                      </a:r>
                      <a:r>
                        <a:rPr lang="en-US" sz="1050" b="0" dirty="0">
                          <a:solidFill>
                            <a:srgbClr val="000000"/>
                          </a:solidFill>
                          <a:effectLst/>
                          <a:latin typeface="Calibri"/>
                          <a:ea typeface="Calibri"/>
                          <a:cs typeface="Times New Roman"/>
                        </a:rPr>
                        <a:t>/OA should take responsibility for promoting PA, and should  cooperate, including making necessary referrals, to ensure that people with RA/</a:t>
                      </a:r>
                      <a:r>
                        <a:rPr lang="en-US" sz="1050" b="0" dirty="0" err="1">
                          <a:solidFill>
                            <a:srgbClr val="000000"/>
                          </a:solidFill>
                          <a:effectLst/>
                          <a:latin typeface="Calibri"/>
                          <a:ea typeface="Calibri"/>
                          <a:cs typeface="Times New Roman"/>
                        </a:rPr>
                        <a:t>SpA</a:t>
                      </a:r>
                      <a:r>
                        <a:rPr lang="en-US" sz="1050" b="0" dirty="0">
                          <a:solidFill>
                            <a:srgbClr val="000000"/>
                          </a:solidFill>
                          <a:effectLst/>
                          <a:latin typeface="Calibri"/>
                          <a:ea typeface="Calibri"/>
                          <a:cs typeface="Times New Roman"/>
                        </a:rPr>
                        <a:t>/OA receive appropriate PA interventions.</a:t>
                      </a:r>
                      <a:endParaRPr lang="de-CH" sz="105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4</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D</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050" b="1" dirty="0">
                          <a:solidFill>
                            <a:srgbClr val="000000"/>
                          </a:solidFill>
                          <a:effectLst/>
                          <a:latin typeface="Calibri"/>
                          <a:ea typeface="Calibri"/>
                          <a:cs typeface="Times New Roman"/>
                        </a:rPr>
                        <a:t>9.14 (0.98)</a:t>
                      </a:r>
                      <a:endParaRPr lang="de-CH" sz="1050" b="1" dirty="0">
                        <a:solidFill>
                          <a:srgbClr val="000000"/>
                        </a:solidFill>
                        <a:effectLst/>
                        <a:latin typeface="Calibri"/>
                        <a:ea typeface="Calibri"/>
                        <a:cs typeface="Times New Roman"/>
                      </a:endParaRPr>
                    </a:p>
                    <a:p>
                      <a:pPr>
                        <a:lnSpc>
                          <a:spcPct val="107000"/>
                        </a:lnSpc>
                        <a:spcAft>
                          <a:spcPts val="800"/>
                        </a:spcAft>
                      </a:pPr>
                      <a:r>
                        <a:rPr lang="en-US" sz="1050" b="1" dirty="0">
                          <a:solidFill>
                            <a:srgbClr val="000000"/>
                          </a:solidFill>
                          <a:effectLst/>
                          <a:latin typeface="Calibri"/>
                          <a:ea typeface="Calibri"/>
                          <a:cs typeface="Times New Roman"/>
                        </a:rPr>
                        <a:t>9 (7-10)</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74134">
                <a:tc>
                  <a:txBody>
                    <a:bodyPr/>
                    <a:lstStyle/>
                    <a:p>
                      <a:pPr marL="0" lvl="0" indent="0">
                        <a:lnSpc>
                          <a:spcPct val="115000"/>
                        </a:lnSpc>
                        <a:spcAft>
                          <a:spcPts val="0"/>
                        </a:spcAft>
                        <a:buFont typeface="+mj-lt"/>
                        <a:buNone/>
                      </a:pPr>
                      <a:r>
                        <a:rPr lang="en-GB" sz="1050" b="0" dirty="0">
                          <a:solidFill>
                            <a:srgbClr val="000000"/>
                          </a:solidFill>
                          <a:effectLst/>
                          <a:latin typeface="Calibri"/>
                          <a:ea typeface="Calibri"/>
                          <a:cs typeface="Calibri"/>
                        </a:rPr>
                        <a:t>3. Physical activity interventions should be delivered by health care providers competent in their delivery to people with RA/</a:t>
                      </a:r>
                      <a:r>
                        <a:rPr lang="en-GB" sz="1050" b="0" dirty="0" err="1">
                          <a:solidFill>
                            <a:srgbClr val="000000"/>
                          </a:solidFill>
                          <a:effectLst/>
                          <a:latin typeface="Calibri"/>
                          <a:ea typeface="Calibri"/>
                          <a:cs typeface="Calibri"/>
                        </a:rPr>
                        <a:t>SpA</a:t>
                      </a:r>
                      <a:r>
                        <a:rPr lang="en-GB" sz="1050" b="0" dirty="0">
                          <a:solidFill>
                            <a:srgbClr val="000000"/>
                          </a:solidFill>
                          <a:effectLst/>
                          <a:latin typeface="Calibri"/>
                          <a:ea typeface="Calibri"/>
                          <a:cs typeface="Calibri"/>
                        </a:rPr>
                        <a:t>/OA. </a:t>
                      </a:r>
                      <a:endParaRPr lang="de-CH" sz="105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a:solidFill>
                            <a:srgbClr val="000000"/>
                          </a:solidFill>
                          <a:effectLst/>
                          <a:latin typeface="Calibri"/>
                          <a:ea typeface="Calibri"/>
                          <a:cs typeface="Calibri"/>
                        </a:rPr>
                        <a:t>4</a:t>
                      </a:r>
                      <a:endParaRPr lang="de-CH" sz="1050" b="1">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D</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050" b="1" dirty="0">
                          <a:solidFill>
                            <a:srgbClr val="000000"/>
                          </a:solidFill>
                          <a:effectLst/>
                          <a:latin typeface="Calibri"/>
                          <a:ea typeface="Calibri"/>
                          <a:cs typeface="Times New Roman"/>
                        </a:rPr>
                        <a:t>8.86 (1.48)</a:t>
                      </a:r>
                      <a:endParaRPr lang="de-CH" sz="1050" b="1" dirty="0">
                        <a:solidFill>
                          <a:srgbClr val="000000"/>
                        </a:solidFill>
                        <a:effectLst/>
                        <a:latin typeface="Calibri"/>
                        <a:ea typeface="Calibri"/>
                        <a:cs typeface="Times New Roman"/>
                      </a:endParaRPr>
                    </a:p>
                    <a:p>
                      <a:pPr>
                        <a:lnSpc>
                          <a:spcPct val="107000"/>
                        </a:lnSpc>
                        <a:spcAft>
                          <a:spcPts val="800"/>
                        </a:spcAft>
                      </a:pPr>
                      <a:r>
                        <a:rPr lang="en-US" sz="1050" b="1" dirty="0">
                          <a:solidFill>
                            <a:srgbClr val="000000"/>
                          </a:solidFill>
                          <a:effectLst/>
                          <a:latin typeface="Calibri"/>
                          <a:ea typeface="Calibri"/>
                          <a:cs typeface="Times New Roman"/>
                        </a:rPr>
                        <a:t>10 (5-10)</a:t>
                      </a:r>
                      <a:endParaRPr lang="de-CH" sz="1050" b="1"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74134">
                <a:tc>
                  <a:txBody>
                    <a:bodyPr/>
                    <a:lstStyle/>
                    <a:p>
                      <a:pPr marL="0" lvl="0" indent="0">
                        <a:lnSpc>
                          <a:spcPct val="115000"/>
                        </a:lnSpc>
                        <a:spcAft>
                          <a:spcPts val="0"/>
                        </a:spcAft>
                        <a:buFont typeface="+mj-lt"/>
                        <a:buNone/>
                      </a:pPr>
                      <a:r>
                        <a:rPr lang="en-GB" sz="1050" b="0" dirty="0">
                          <a:solidFill>
                            <a:srgbClr val="000000"/>
                          </a:solidFill>
                          <a:effectLst/>
                          <a:latin typeface="Calibri"/>
                          <a:ea typeface="Calibri"/>
                          <a:cs typeface="Calibri"/>
                        </a:rPr>
                        <a:t>4. Health care providers should evaluate the type, intensity, frequency, and duration of the people’s actual physical activity by means of standardized methods to identify which of the four domains of general physical activity recommendations can be targeted for improvement. </a:t>
                      </a:r>
                      <a:endParaRPr lang="de-CH" sz="105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a:solidFill>
                            <a:srgbClr val="000000"/>
                          </a:solidFill>
                          <a:effectLst/>
                          <a:latin typeface="Calibri"/>
                          <a:ea typeface="Calibri"/>
                          <a:cs typeface="Calibri"/>
                        </a:rPr>
                        <a:t>3</a:t>
                      </a:r>
                      <a:endParaRPr lang="de-CH" sz="105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a:solidFill>
                            <a:srgbClr val="000000"/>
                          </a:solidFill>
                          <a:effectLst/>
                          <a:latin typeface="Calibri"/>
                          <a:ea typeface="Calibri"/>
                          <a:cs typeface="Calibri"/>
                        </a:rPr>
                        <a:t>C</a:t>
                      </a:r>
                      <a:endParaRPr lang="de-CH" sz="105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050" b="1">
                          <a:effectLst/>
                          <a:latin typeface="Calibri"/>
                          <a:ea typeface="Calibri"/>
                          <a:cs typeface="Times New Roman"/>
                        </a:rPr>
                        <a:t>9.05 (1.04)</a:t>
                      </a:r>
                      <a:endParaRPr lang="de-CH" sz="1050" b="1">
                        <a:effectLst/>
                        <a:latin typeface="Calibri"/>
                        <a:ea typeface="Calibri"/>
                        <a:cs typeface="Times New Roman"/>
                      </a:endParaRPr>
                    </a:p>
                    <a:p>
                      <a:pPr>
                        <a:lnSpc>
                          <a:spcPct val="107000"/>
                        </a:lnSpc>
                        <a:spcAft>
                          <a:spcPts val="800"/>
                        </a:spcAft>
                      </a:pPr>
                      <a:r>
                        <a:rPr lang="en-US" sz="1050" b="1">
                          <a:effectLst/>
                          <a:latin typeface="Calibri"/>
                          <a:ea typeface="Calibri"/>
                          <a:cs typeface="Times New Roman"/>
                        </a:rPr>
                        <a:t>9 (6-10)</a:t>
                      </a:r>
                      <a:endParaRPr lang="de-CH" sz="105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74134">
                <a:tc>
                  <a:txBody>
                    <a:bodyPr/>
                    <a:lstStyle/>
                    <a:p>
                      <a:pPr marL="0" lvl="0" indent="0">
                        <a:lnSpc>
                          <a:spcPct val="115000"/>
                        </a:lnSpc>
                        <a:spcAft>
                          <a:spcPts val="0"/>
                        </a:spcAft>
                        <a:buFont typeface="+mj-lt"/>
                        <a:buNone/>
                      </a:pPr>
                      <a:r>
                        <a:rPr lang="en-GB" sz="1050" b="0" dirty="0">
                          <a:solidFill>
                            <a:srgbClr val="000000"/>
                          </a:solidFill>
                          <a:effectLst/>
                          <a:latin typeface="Calibri"/>
                          <a:ea typeface="Calibri"/>
                          <a:cs typeface="Calibri"/>
                        </a:rPr>
                        <a:t>5. General and disease-specific contra-indications for physical activity should be identified and taken into account in the promotion of  physical activity.</a:t>
                      </a:r>
                      <a:endParaRPr lang="de-CH" sz="105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4</a:t>
                      </a:r>
                      <a:endParaRPr lang="de-CH" sz="105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050" b="1" dirty="0">
                          <a:solidFill>
                            <a:srgbClr val="000000"/>
                          </a:solidFill>
                          <a:effectLst/>
                          <a:latin typeface="Calibri"/>
                          <a:ea typeface="Calibri"/>
                          <a:cs typeface="Calibri"/>
                        </a:rPr>
                        <a:t>D</a:t>
                      </a:r>
                      <a:endParaRPr lang="de-CH" sz="105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050" b="1" dirty="0">
                          <a:effectLst/>
                          <a:latin typeface="Calibri"/>
                          <a:ea typeface="Calibri"/>
                          <a:cs typeface="Times New Roman"/>
                        </a:rPr>
                        <a:t>9.10 (1.41)</a:t>
                      </a:r>
                      <a:endParaRPr lang="de-CH" sz="1050" b="1" dirty="0">
                        <a:effectLst/>
                        <a:latin typeface="Calibri"/>
                        <a:ea typeface="Calibri"/>
                        <a:cs typeface="Times New Roman"/>
                      </a:endParaRPr>
                    </a:p>
                    <a:p>
                      <a:pPr>
                        <a:lnSpc>
                          <a:spcPct val="107000"/>
                        </a:lnSpc>
                        <a:spcAft>
                          <a:spcPts val="800"/>
                        </a:spcAft>
                      </a:pPr>
                      <a:r>
                        <a:rPr lang="en-US" sz="1050" b="1" dirty="0">
                          <a:effectLst/>
                          <a:latin typeface="Calibri"/>
                          <a:ea typeface="Calibri"/>
                          <a:cs typeface="Times New Roman"/>
                        </a:rPr>
                        <a:t>10 (5-10)</a:t>
                      </a:r>
                      <a:endParaRPr lang="de-CH" sz="105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Foliennummernplatzhalter 3"/>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
        <p:nvSpPr>
          <p:cNvPr id="7" name="Titel 2"/>
          <p:cNvSpPr>
            <a:spLocks noGrp="1"/>
          </p:cNvSpPr>
          <p:nvPr>
            <p:ph type="title"/>
          </p:nvPr>
        </p:nvSpPr>
        <p:spPr>
          <a:xfrm>
            <a:off x="153824" y="1298730"/>
            <a:ext cx="8887627" cy="634545"/>
          </a:xfrm>
        </p:spPr>
        <p:txBody>
          <a:bodyPr/>
          <a:lstStyle/>
          <a:p>
            <a:r>
              <a:rPr lang="de-CH" dirty="0"/>
              <a:t>The PA </a:t>
            </a:r>
            <a:r>
              <a:rPr lang="de-CH" dirty="0" err="1"/>
              <a:t>recommendations</a:t>
            </a:r>
            <a:r>
              <a:rPr lang="de-CH" dirty="0"/>
              <a:t> </a:t>
            </a:r>
            <a:r>
              <a:rPr lang="de-CH" dirty="0" err="1"/>
              <a:t>for</a:t>
            </a:r>
            <a:r>
              <a:rPr lang="de-CH" dirty="0"/>
              <a:t> RA/</a:t>
            </a:r>
            <a:r>
              <a:rPr lang="de-CH" dirty="0" err="1"/>
              <a:t>SpA</a:t>
            </a:r>
            <a:r>
              <a:rPr lang="de-CH" dirty="0"/>
              <a:t>/OA </a:t>
            </a:r>
            <a:r>
              <a:rPr lang="de-CH" sz="2400" dirty="0"/>
              <a:t>(HOA/KOA)</a:t>
            </a:r>
            <a:endParaRPr lang="en-GB" sz="2400" dirty="0"/>
          </a:p>
        </p:txBody>
      </p:sp>
    </p:spTree>
    <p:extLst>
      <p:ext uri="{BB962C8B-B14F-4D97-AF65-F5344CB8AC3E}">
        <p14:creationId xmlns:p14="http://schemas.microsoft.com/office/powerpoint/2010/main" val="3406874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idx="1"/>
            <p:extLst>
              <p:ext uri="{D42A27DB-BD31-4B8C-83A1-F6EECF244321}">
                <p14:modId xmlns:p14="http://schemas.microsoft.com/office/powerpoint/2010/main" val="3797149745"/>
              </p:ext>
            </p:extLst>
          </p:nvPr>
        </p:nvGraphicFramePr>
        <p:xfrm>
          <a:off x="418145" y="1960859"/>
          <a:ext cx="8260187" cy="3923877"/>
        </p:xfrm>
        <a:graphic>
          <a:graphicData uri="http://schemas.openxmlformats.org/drawingml/2006/table">
            <a:tbl>
              <a:tblPr firstRow="1" firstCol="1" bandRow="1">
                <a:tableStyleId>{5C22544A-7EE6-4342-B048-85BDC9FD1C3A}</a:tableStyleId>
              </a:tblPr>
              <a:tblGrid>
                <a:gridCol w="4678788">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1236134">
                  <a:extLst>
                    <a:ext uri="{9D8B030D-6E8A-4147-A177-3AD203B41FA5}">
                      <a16:colId xmlns:a16="http://schemas.microsoft.com/office/drawing/2014/main" val="20002"/>
                    </a:ext>
                  </a:extLst>
                </a:gridCol>
                <a:gridCol w="1380065">
                  <a:extLst>
                    <a:ext uri="{9D8B030D-6E8A-4147-A177-3AD203B41FA5}">
                      <a16:colId xmlns:a16="http://schemas.microsoft.com/office/drawing/2014/main" val="20003"/>
                    </a:ext>
                  </a:extLst>
                </a:gridCol>
              </a:tblGrid>
              <a:tr h="646874">
                <a:tc>
                  <a:txBody>
                    <a:bodyPr/>
                    <a:lstStyle/>
                    <a:p>
                      <a:pPr algn="ctr">
                        <a:lnSpc>
                          <a:spcPct val="107000"/>
                        </a:lnSpc>
                        <a:spcAft>
                          <a:spcPts val="800"/>
                        </a:spcAft>
                      </a:pPr>
                      <a:br>
                        <a:rPr lang="en-US" sz="1100" b="1" cap="all" baseline="0" dirty="0">
                          <a:solidFill>
                            <a:srgbClr val="000000"/>
                          </a:solidFill>
                          <a:effectLst/>
                          <a:latin typeface="Calibri"/>
                          <a:ea typeface="Calibri"/>
                          <a:cs typeface="Times New Roman"/>
                        </a:rPr>
                      </a:br>
                      <a:r>
                        <a:rPr lang="en-US" sz="1100" b="1" cap="all" baseline="0" dirty="0">
                          <a:solidFill>
                            <a:srgbClr val="000000"/>
                          </a:solidFill>
                          <a:effectLst/>
                          <a:latin typeface="Calibri"/>
                          <a:ea typeface="Calibri"/>
                          <a:cs typeface="Times New Roman"/>
                        </a:rPr>
                        <a:t>Recommendations</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br>
                        <a:rPr lang="en-US" sz="1100" b="1" cap="all" baseline="0" dirty="0">
                          <a:solidFill>
                            <a:srgbClr val="000000"/>
                          </a:solidFill>
                          <a:effectLst/>
                          <a:latin typeface="Calibri"/>
                          <a:ea typeface="Calibri"/>
                          <a:cs typeface="Times New Roman"/>
                        </a:rPr>
                      </a:br>
                      <a:r>
                        <a:rPr lang="en-US" sz="1100" b="1" cap="all" baseline="0" dirty="0">
                          <a:solidFill>
                            <a:srgbClr val="000000"/>
                          </a:solidFill>
                          <a:effectLst/>
                          <a:latin typeface="Calibri"/>
                          <a:ea typeface="Calibri"/>
                          <a:cs typeface="Times New Roman"/>
                        </a:rPr>
                        <a:t>Category of evidence</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br>
                        <a:rPr lang="en-US" sz="1100" b="1" cap="all" baseline="0" dirty="0">
                          <a:solidFill>
                            <a:srgbClr val="000000"/>
                          </a:solidFill>
                          <a:effectLst/>
                          <a:latin typeface="Calibri"/>
                          <a:ea typeface="Calibri"/>
                          <a:cs typeface="Times New Roman"/>
                        </a:rPr>
                      </a:br>
                      <a:r>
                        <a:rPr lang="en-US" sz="1100" b="1" cap="all" baseline="0" dirty="0">
                          <a:solidFill>
                            <a:srgbClr val="000000"/>
                          </a:solidFill>
                          <a:effectLst/>
                          <a:latin typeface="Calibri"/>
                          <a:ea typeface="Calibri"/>
                          <a:cs typeface="Times New Roman"/>
                        </a:rPr>
                        <a:t>Strength of recommendation</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1100" b="1" cap="all" baseline="0" dirty="0">
                          <a:solidFill>
                            <a:srgbClr val="000000"/>
                          </a:solidFill>
                          <a:effectLst/>
                          <a:latin typeface="Calibri"/>
                          <a:ea typeface="Calibri"/>
                          <a:cs typeface="Times New Roman"/>
                        </a:rPr>
                        <a:t>Level of Agreement mean (SD)</a:t>
                      </a:r>
                      <a:endParaRPr lang="de-CH" sz="1100" cap="all" baseline="0" dirty="0">
                        <a:solidFill>
                          <a:srgbClr val="000000"/>
                        </a:solidFill>
                        <a:effectLst/>
                        <a:latin typeface="Calibri"/>
                        <a:ea typeface="Calibri"/>
                        <a:cs typeface="Times New Roman"/>
                      </a:endParaRPr>
                    </a:p>
                    <a:p>
                      <a:pPr algn="ctr">
                        <a:lnSpc>
                          <a:spcPct val="107000"/>
                        </a:lnSpc>
                        <a:spcAft>
                          <a:spcPts val="800"/>
                        </a:spcAft>
                      </a:pPr>
                      <a:r>
                        <a:rPr lang="en-US" sz="1100" b="1" cap="all" baseline="0" dirty="0">
                          <a:solidFill>
                            <a:srgbClr val="000000"/>
                          </a:solidFill>
                          <a:effectLst/>
                          <a:latin typeface="Calibri"/>
                          <a:ea typeface="Calibri"/>
                          <a:cs typeface="Times New Roman"/>
                        </a:rPr>
                        <a:t>Median (Range) </a:t>
                      </a:r>
                      <a:endParaRPr lang="de-CH" sz="1100" cap="all" baseline="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84200">
                <a:tc>
                  <a:txBody>
                    <a:bodyPr/>
                    <a:lstStyle/>
                    <a:p>
                      <a:pPr marL="0" lvl="0" indent="0">
                        <a:lnSpc>
                          <a:spcPct val="115000"/>
                        </a:lnSpc>
                        <a:spcAft>
                          <a:spcPts val="0"/>
                        </a:spcAft>
                        <a:buFont typeface="+mj-lt"/>
                        <a:buNone/>
                      </a:pPr>
                      <a:r>
                        <a:rPr lang="en-GB" sz="1100" b="0" dirty="0">
                          <a:solidFill>
                            <a:srgbClr val="000000"/>
                          </a:solidFill>
                          <a:effectLst/>
                          <a:latin typeface="Calibri"/>
                          <a:ea typeface="Calibri"/>
                          <a:cs typeface="Calibri"/>
                        </a:rPr>
                        <a:t>6. Physical activity interventions should have clear personalized aims, which should be evaluated over time, preferably by use of a combination of subjective and objective measures (including self-monitoring when appropriate). </a:t>
                      </a:r>
                      <a:endParaRPr lang="de-CH" sz="11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dirty="0">
                          <a:solidFill>
                            <a:srgbClr val="000000"/>
                          </a:solidFill>
                          <a:effectLst/>
                          <a:latin typeface="Calibri"/>
                          <a:ea typeface="Calibri"/>
                          <a:cs typeface="Calibri"/>
                        </a:rPr>
                        <a:t>4</a:t>
                      </a:r>
                      <a:endParaRPr lang="de-CH"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dirty="0">
                          <a:solidFill>
                            <a:srgbClr val="000000"/>
                          </a:solidFill>
                          <a:effectLst/>
                          <a:latin typeface="Calibri"/>
                          <a:ea typeface="Calibri"/>
                          <a:cs typeface="Calibri"/>
                        </a:rPr>
                        <a:t>D</a:t>
                      </a:r>
                      <a:endParaRPr lang="de-CH"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100" b="1" dirty="0">
                          <a:effectLst/>
                          <a:latin typeface="Calibri"/>
                          <a:ea typeface="Calibri"/>
                          <a:cs typeface="Times New Roman"/>
                        </a:rPr>
                        <a:t>9.05 (1.25)</a:t>
                      </a:r>
                      <a:endParaRPr lang="de-CH" sz="1100" dirty="0">
                        <a:effectLst/>
                        <a:latin typeface="Calibri"/>
                        <a:ea typeface="Calibri"/>
                        <a:cs typeface="Times New Roman"/>
                      </a:endParaRPr>
                    </a:p>
                    <a:p>
                      <a:pPr>
                        <a:lnSpc>
                          <a:spcPct val="107000"/>
                        </a:lnSpc>
                        <a:spcAft>
                          <a:spcPts val="800"/>
                        </a:spcAft>
                      </a:pPr>
                      <a:r>
                        <a:rPr lang="en-US" sz="1100" b="1" dirty="0">
                          <a:effectLst/>
                          <a:latin typeface="Calibri"/>
                          <a:ea typeface="Calibri"/>
                          <a:cs typeface="Times New Roman"/>
                        </a:rPr>
                        <a:t>9 (5-10)</a:t>
                      </a:r>
                      <a:endParaRPr lang="de-CH"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92667">
                <a:tc>
                  <a:txBody>
                    <a:bodyPr/>
                    <a:lstStyle/>
                    <a:p>
                      <a:pPr marL="0" lvl="0" indent="0">
                        <a:lnSpc>
                          <a:spcPct val="115000"/>
                        </a:lnSpc>
                        <a:spcAft>
                          <a:spcPts val="0"/>
                        </a:spcAft>
                        <a:buFont typeface="+mj-lt"/>
                        <a:buNone/>
                      </a:pPr>
                      <a:r>
                        <a:rPr lang="en-GB" sz="1100" b="0" dirty="0">
                          <a:solidFill>
                            <a:srgbClr val="000000"/>
                          </a:solidFill>
                          <a:effectLst/>
                          <a:latin typeface="Calibri"/>
                          <a:ea typeface="Calibri"/>
                          <a:cs typeface="Calibri"/>
                        </a:rPr>
                        <a:t>7. General and disease specific barriers and facilitators related to performing physical activity, including knowledge, social support, symptom control, and self-regulation should be identified and addressed.</a:t>
                      </a:r>
                      <a:endParaRPr lang="de-CH" sz="11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dirty="0">
                          <a:solidFill>
                            <a:srgbClr val="000000"/>
                          </a:solidFill>
                          <a:effectLst/>
                          <a:latin typeface="Calibri"/>
                          <a:ea typeface="Calibri"/>
                          <a:cs typeface="Calibri"/>
                        </a:rPr>
                        <a:t>3 </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dirty="0">
                          <a:solidFill>
                            <a:srgbClr val="000000"/>
                          </a:solidFill>
                          <a:effectLst/>
                          <a:latin typeface="Calibri"/>
                          <a:ea typeface="Calibri"/>
                          <a:cs typeface="Calibri"/>
                        </a:rPr>
                        <a:t>C</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100" b="1">
                          <a:effectLst/>
                          <a:latin typeface="Calibri"/>
                          <a:ea typeface="Calibri"/>
                          <a:cs typeface="Times New Roman"/>
                        </a:rPr>
                        <a:t>9.19 (1.13)</a:t>
                      </a:r>
                      <a:endParaRPr lang="de-CH" sz="1100" b="1">
                        <a:effectLst/>
                        <a:latin typeface="Calibri"/>
                        <a:ea typeface="Calibri"/>
                        <a:cs typeface="Times New Roman"/>
                      </a:endParaRPr>
                    </a:p>
                    <a:p>
                      <a:pPr>
                        <a:lnSpc>
                          <a:spcPct val="107000"/>
                        </a:lnSpc>
                        <a:spcAft>
                          <a:spcPts val="800"/>
                        </a:spcAft>
                      </a:pPr>
                      <a:r>
                        <a:rPr lang="en-US" sz="1100" b="1">
                          <a:effectLst/>
                          <a:latin typeface="Calibri"/>
                          <a:ea typeface="Calibri"/>
                          <a:cs typeface="Times New Roman"/>
                        </a:rPr>
                        <a:t>10 (6-10)</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74134">
                <a:tc>
                  <a:txBody>
                    <a:bodyPr/>
                    <a:lstStyle/>
                    <a:p>
                      <a:pPr marL="0" lvl="0" indent="0">
                        <a:lnSpc>
                          <a:spcPct val="115000"/>
                        </a:lnSpc>
                        <a:spcAft>
                          <a:spcPts val="0"/>
                        </a:spcAft>
                        <a:buFont typeface="+mj-lt"/>
                        <a:buNone/>
                      </a:pPr>
                      <a:r>
                        <a:rPr lang="en-GB" sz="1100" b="0" dirty="0">
                          <a:solidFill>
                            <a:srgbClr val="000000"/>
                          </a:solidFill>
                          <a:effectLst/>
                          <a:latin typeface="Calibri"/>
                          <a:ea typeface="Calibri"/>
                          <a:cs typeface="Calibri"/>
                        </a:rPr>
                        <a:t>8. Where individual adaptations to general physical activity recommendations are needed, these should be based on a comprehensive assessment of physical, social and psychological factors including fatigue, pain, depression, and disease activity.</a:t>
                      </a:r>
                      <a:endParaRPr lang="de-CH" sz="11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a:solidFill>
                            <a:srgbClr val="000000"/>
                          </a:solidFill>
                          <a:effectLst/>
                          <a:latin typeface="Calibri"/>
                          <a:ea typeface="Calibri"/>
                          <a:cs typeface="Calibri"/>
                        </a:rPr>
                        <a:t>4</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dirty="0">
                          <a:solidFill>
                            <a:srgbClr val="000000"/>
                          </a:solidFill>
                          <a:effectLst/>
                          <a:latin typeface="Calibri"/>
                          <a:ea typeface="Calibri"/>
                          <a:cs typeface="Calibri"/>
                        </a:rPr>
                        <a:t>D</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100" b="1" dirty="0">
                          <a:effectLst/>
                          <a:latin typeface="Calibri"/>
                          <a:ea typeface="Calibri"/>
                          <a:cs typeface="Times New Roman"/>
                        </a:rPr>
                        <a:t>9.24 (0.86)</a:t>
                      </a:r>
                      <a:endParaRPr lang="de-CH" sz="1100" b="1" dirty="0">
                        <a:effectLst/>
                        <a:latin typeface="Calibri"/>
                        <a:ea typeface="Calibri"/>
                        <a:cs typeface="Times New Roman"/>
                      </a:endParaRPr>
                    </a:p>
                    <a:p>
                      <a:pPr>
                        <a:lnSpc>
                          <a:spcPct val="107000"/>
                        </a:lnSpc>
                        <a:spcAft>
                          <a:spcPts val="800"/>
                        </a:spcAft>
                      </a:pPr>
                      <a:r>
                        <a:rPr lang="en-US" sz="1100" b="1" dirty="0">
                          <a:effectLst/>
                          <a:latin typeface="Calibri"/>
                          <a:ea typeface="Calibri"/>
                          <a:cs typeface="Times New Roman"/>
                        </a:rPr>
                        <a:t>9 (7-10)</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74134">
                <a:tc>
                  <a:txBody>
                    <a:bodyPr/>
                    <a:lstStyle/>
                    <a:p>
                      <a:pPr marL="0" lvl="0" indent="0">
                        <a:lnSpc>
                          <a:spcPct val="115000"/>
                        </a:lnSpc>
                        <a:spcAft>
                          <a:spcPts val="0"/>
                        </a:spcAft>
                        <a:buFont typeface="+mj-lt"/>
                        <a:buNone/>
                      </a:pPr>
                      <a:r>
                        <a:rPr lang="en-GB" sz="1100" b="0" dirty="0">
                          <a:solidFill>
                            <a:srgbClr val="000000"/>
                          </a:solidFill>
                          <a:effectLst/>
                          <a:latin typeface="Calibri"/>
                          <a:ea typeface="Calibri"/>
                          <a:cs typeface="Calibri"/>
                        </a:rPr>
                        <a:t>9. Health care providers should plan and deliver physical activity interventions that include behaviour change techniques such as self-monitoring, goal setting, action planning, feedback and problem solving.</a:t>
                      </a:r>
                      <a:endParaRPr lang="de-CH" sz="11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a:solidFill>
                            <a:srgbClr val="000000"/>
                          </a:solidFill>
                          <a:effectLst/>
                          <a:latin typeface="Calibri"/>
                          <a:ea typeface="Calibri"/>
                          <a:cs typeface="Calibri"/>
                        </a:rPr>
                        <a:t>1A</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a:solidFill>
                            <a:srgbClr val="000000"/>
                          </a:solidFill>
                          <a:effectLst/>
                          <a:latin typeface="Calibri"/>
                          <a:ea typeface="Calibri"/>
                          <a:cs typeface="Calibri"/>
                        </a:rPr>
                        <a:t>A</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100" b="1" dirty="0">
                          <a:effectLst/>
                          <a:latin typeface="Calibri"/>
                          <a:ea typeface="Calibri"/>
                          <a:cs typeface="Times New Roman"/>
                        </a:rPr>
                        <a:t>9.48 (0.79)</a:t>
                      </a:r>
                      <a:endParaRPr lang="de-CH" sz="1100" b="1" dirty="0">
                        <a:effectLst/>
                        <a:latin typeface="Calibri"/>
                        <a:ea typeface="Calibri"/>
                        <a:cs typeface="Times New Roman"/>
                      </a:endParaRPr>
                    </a:p>
                    <a:p>
                      <a:pPr>
                        <a:lnSpc>
                          <a:spcPct val="107000"/>
                        </a:lnSpc>
                        <a:spcAft>
                          <a:spcPts val="800"/>
                        </a:spcAft>
                      </a:pPr>
                      <a:r>
                        <a:rPr lang="en-US" sz="1100" b="1" dirty="0">
                          <a:effectLst/>
                          <a:latin typeface="Calibri"/>
                          <a:ea typeface="Calibri"/>
                          <a:cs typeface="Times New Roman"/>
                        </a:rPr>
                        <a:t>10 (7-10)</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74134">
                <a:tc>
                  <a:txBody>
                    <a:bodyPr/>
                    <a:lstStyle/>
                    <a:p>
                      <a:pPr marL="0" lvl="0" indent="0">
                        <a:lnSpc>
                          <a:spcPct val="115000"/>
                        </a:lnSpc>
                        <a:spcAft>
                          <a:spcPts val="0"/>
                        </a:spcAft>
                        <a:buFont typeface="+mj-lt"/>
                        <a:buNone/>
                      </a:pPr>
                      <a:r>
                        <a:rPr lang="en-GB" sz="1100" b="0" dirty="0">
                          <a:solidFill>
                            <a:srgbClr val="000000"/>
                          </a:solidFill>
                          <a:effectLst/>
                          <a:latin typeface="Calibri"/>
                          <a:ea typeface="Calibri"/>
                          <a:cs typeface="Calibri"/>
                        </a:rPr>
                        <a:t>10. Health care providers should consider different modes of delivery of physical activity (e.g. supervised/not-supervised, individual/group, face-to-face/ online, booster strategies) in line with people’s preferences.</a:t>
                      </a:r>
                      <a:endParaRPr lang="de-CH" sz="11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a:solidFill>
                            <a:srgbClr val="000000"/>
                          </a:solidFill>
                          <a:effectLst/>
                          <a:latin typeface="Calibri"/>
                          <a:ea typeface="Calibri"/>
                          <a:cs typeface="Calibri"/>
                        </a:rPr>
                        <a:t>4</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de-CH" sz="1100" b="1">
                          <a:solidFill>
                            <a:srgbClr val="000000"/>
                          </a:solidFill>
                          <a:effectLst/>
                          <a:latin typeface="Calibri"/>
                          <a:ea typeface="Calibri"/>
                          <a:cs typeface="Calibri"/>
                        </a:rPr>
                        <a:t>D</a:t>
                      </a:r>
                      <a:endParaRPr lang="de-CH" sz="1100" b="1">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US" sz="1100" b="1" dirty="0">
                          <a:effectLst/>
                          <a:latin typeface="Calibri"/>
                          <a:ea typeface="Calibri"/>
                          <a:cs typeface="Times New Roman"/>
                        </a:rPr>
                        <a:t>9.00 (1.30)</a:t>
                      </a:r>
                      <a:endParaRPr lang="de-CH" sz="1100" b="1" dirty="0">
                        <a:effectLst/>
                        <a:latin typeface="Calibri"/>
                        <a:ea typeface="Calibri"/>
                        <a:cs typeface="Times New Roman"/>
                      </a:endParaRPr>
                    </a:p>
                    <a:p>
                      <a:pPr>
                        <a:lnSpc>
                          <a:spcPct val="107000"/>
                        </a:lnSpc>
                        <a:spcAft>
                          <a:spcPts val="800"/>
                        </a:spcAft>
                      </a:pPr>
                      <a:r>
                        <a:rPr lang="en-US" sz="1100" b="1" dirty="0">
                          <a:effectLst/>
                          <a:latin typeface="Calibri"/>
                          <a:ea typeface="Calibri"/>
                          <a:cs typeface="Times New Roman"/>
                        </a:rPr>
                        <a:t>9 (5-10)</a:t>
                      </a:r>
                      <a:endParaRPr lang="de-CH"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Foliennummernplatzhalter 3"/>
          <p:cNvSpPr>
            <a:spLocks noGrp="1"/>
          </p:cNvSpPr>
          <p:nvPr>
            <p:ph type="sldNum" sz="quarter" idx="4"/>
          </p:nvPr>
        </p:nvSpPr>
        <p:spPr/>
        <p:txBody>
          <a:bodyPr/>
          <a:lstStyle/>
          <a:p>
            <a:fld id="{F096157D-9D44-4342-AEFF-76ADE352FA4A}" type="slidenum">
              <a:rPr lang="tr-TR" smtClean="0"/>
              <a:pPr/>
              <a:t>11</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
        <p:nvSpPr>
          <p:cNvPr id="7" name="Titel 2"/>
          <p:cNvSpPr>
            <a:spLocks noGrp="1"/>
          </p:cNvSpPr>
          <p:nvPr>
            <p:ph type="title"/>
          </p:nvPr>
        </p:nvSpPr>
        <p:spPr>
          <a:xfrm>
            <a:off x="153824" y="1298730"/>
            <a:ext cx="8887627" cy="634545"/>
          </a:xfrm>
        </p:spPr>
        <p:txBody>
          <a:bodyPr/>
          <a:lstStyle/>
          <a:p>
            <a:r>
              <a:rPr lang="de-CH" dirty="0"/>
              <a:t>The PA </a:t>
            </a:r>
            <a:r>
              <a:rPr lang="de-CH" dirty="0" err="1"/>
              <a:t>recommendations</a:t>
            </a:r>
            <a:r>
              <a:rPr lang="de-CH" dirty="0"/>
              <a:t> </a:t>
            </a:r>
            <a:r>
              <a:rPr lang="de-CH" dirty="0" err="1"/>
              <a:t>for</a:t>
            </a:r>
            <a:r>
              <a:rPr lang="de-CH" dirty="0"/>
              <a:t> RA/</a:t>
            </a:r>
            <a:r>
              <a:rPr lang="de-CH" dirty="0" err="1"/>
              <a:t>SpA</a:t>
            </a:r>
            <a:r>
              <a:rPr lang="de-CH" dirty="0"/>
              <a:t>/OA </a:t>
            </a:r>
            <a:r>
              <a:rPr lang="de-CH" sz="2400" dirty="0"/>
              <a:t>(HOA/KOA)</a:t>
            </a:r>
            <a:endParaRPr lang="en-GB" sz="2400" dirty="0"/>
          </a:p>
        </p:txBody>
      </p:sp>
    </p:spTree>
    <p:extLst>
      <p:ext uri="{BB962C8B-B14F-4D97-AF65-F5344CB8AC3E}">
        <p14:creationId xmlns:p14="http://schemas.microsoft.com/office/powerpoint/2010/main" val="3526974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78152" y="268920"/>
            <a:ext cx="8334172" cy="634545"/>
          </a:xfrm>
        </p:spPr>
        <p:txBody>
          <a:bodyPr/>
          <a:lstStyle/>
          <a:p>
            <a:r>
              <a:rPr lang="de-CH" dirty="0"/>
              <a:t>Research Agenda</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12</a:t>
            </a:fld>
            <a:endParaRPr lang="tr-TR" dirty="0"/>
          </a:p>
        </p:txBody>
      </p:sp>
      <p:sp>
        <p:nvSpPr>
          <p:cNvPr id="5" name="Inhaltsplatzhalter 4"/>
          <p:cNvSpPr>
            <a:spLocks noGrp="1"/>
          </p:cNvSpPr>
          <p:nvPr>
            <p:ph idx="1"/>
          </p:nvPr>
        </p:nvSpPr>
        <p:spPr>
          <a:xfrm>
            <a:off x="483861" y="1600650"/>
            <a:ext cx="8334171" cy="4774750"/>
          </a:xfrm>
        </p:spPr>
        <p:txBody>
          <a:bodyPr/>
          <a:lstStyle/>
          <a:p>
            <a:pPr marL="0" lvl="0" indent="0">
              <a:buNone/>
            </a:pPr>
            <a:r>
              <a:rPr lang="en-US" sz="1400" b="1" dirty="0">
                <a:solidFill>
                  <a:srgbClr val="000000"/>
                </a:solidFill>
              </a:rPr>
              <a:t>Research agenda for physical activity in people with inflammatory arthritis and osteoarthritis</a:t>
            </a:r>
          </a:p>
          <a:p>
            <a:pPr marL="228600" lvl="0" indent="-228600">
              <a:buClrTx/>
              <a:buFont typeface="+mj-lt"/>
              <a:buAutoNum type="arabicPeriod"/>
            </a:pPr>
            <a:r>
              <a:rPr lang="en-GB" sz="1000" dirty="0">
                <a:solidFill>
                  <a:srgbClr val="000000"/>
                </a:solidFill>
              </a:rPr>
              <a:t>To evaluate the long-term effectiveness of PA at different intensities and types, and monitoring of Adverse Events (AE).  </a:t>
            </a:r>
            <a:endParaRPr lang="de-CH" sz="1000" dirty="0">
              <a:solidFill>
                <a:srgbClr val="000000"/>
              </a:solidFill>
            </a:endParaRPr>
          </a:p>
          <a:p>
            <a:pPr marL="228600" lvl="0" indent="-228600">
              <a:buClrTx/>
              <a:buFont typeface="+mj-lt"/>
              <a:buAutoNum type="arabicPeriod"/>
            </a:pPr>
            <a:r>
              <a:rPr lang="en-GB" sz="1000" dirty="0">
                <a:solidFill>
                  <a:srgbClr val="000000"/>
                </a:solidFill>
              </a:rPr>
              <a:t>To evaluate links between PA behaviour and disease specific outcomes.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evaluate the long-term effectiveness of sedentary behavior reduction, including the monitoring of AE.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evaluate links between sedentary behavior and disease specific outcomes.  </a:t>
            </a:r>
            <a:endParaRPr lang="de-CH" sz="1000" dirty="0">
              <a:solidFill>
                <a:srgbClr val="000000"/>
              </a:solidFill>
            </a:endParaRPr>
          </a:p>
          <a:p>
            <a:pPr marL="228600" lvl="0" indent="-228600">
              <a:buClrTx/>
              <a:buFont typeface="+mj-lt"/>
              <a:buAutoNum type="arabicPeriod"/>
            </a:pPr>
            <a:r>
              <a:rPr lang="en-GB" sz="1000" dirty="0">
                <a:solidFill>
                  <a:srgbClr val="000000"/>
                </a:solidFill>
              </a:rPr>
              <a:t>To identify which PA intervention strategies work best to increase PA level and adherence in various subgroups.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identify markers of response and non-response to PA treatment.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identify disease specific contra-indications on different exercise domains (cardiovascular, strength, flexibility, </a:t>
            </a:r>
            <a:r>
              <a:rPr lang="en-US" sz="1000" dirty="0" err="1">
                <a:solidFill>
                  <a:srgbClr val="000000"/>
                </a:solidFill>
              </a:rPr>
              <a:t>neuromotor</a:t>
            </a:r>
            <a:r>
              <a:rPr lang="en-US" sz="1000" dirty="0">
                <a:solidFill>
                  <a:srgbClr val="000000"/>
                </a:solidFill>
              </a:rPr>
              <a:t>).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further develop and evaluate strategies to reduce and monitor a change in sedentary behavior.</a:t>
            </a:r>
            <a:endParaRPr lang="de-CH" sz="1000" dirty="0">
              <a:solidFill>
                <a:srgbClr val="000000"/>
              </a:solidFill>
            </a:endParaRPr>
          </a:p>
          <a:p>
            <a:pPr marL="228600" lvl="0" indent="-228600">
              <a:buClrTx/>
              <a:buFont typeface="+mj-lt"/>
              <a:buAutoNum type="arabicPeriod"/>
            </a:pPr>
            <a:r>
              <a:rPr lang="en-GB" sz="1000" dirty="0">
                <a:solidFill>
                  <a:srgbClr val="000000"/>
                </a:solidFill>
              </a:rPr>
              <a:t>To develop PA interventions targeting all exercise dimensions simultaneously with special focus on feasibility.</a:t>
            </a:r>
            <a:endParaRPr lang="de-CH" sz="1000" dirty="0">
              <a:solidFill>
                <a:srgbClr val="000000"/>
              </a:solidFill>
            </a:endParaRPr>
          </a:p>
          <a:p>
            <a:pPr marL="228600" lvl="0" indent="-228600">
              <a:buClrTx/>
              <a:buFont typeface="+mj-lt"/>
              <a:buAutoNum type="arabicPeriod"/>
            </a:pPr>
            <a:r>
              <a:rPr lang="en-US" sz="1000" dirty="0">
                <a:solidFill>
                  <a:srgbClr val="000000"/>
                </a:solidFill>
              </a:rPr>
              <a:t>To evaluate and recommend valid PA assessments feasible for the use in clinical practice. </a:t>
            </a:r>
            <a:endParaRPr lang="de-CH" sz="1000" dirty="0">
              <a:solidFill>
                <a:srgbClr val="000000"/>
              </a:solidFill>
            </a:endParaRPr>
          </a:p>
          <a:p>
            <a:pPr marL="228600" lvl="0" indent="-228600">
              <a:buClrTx/>
              <a:buFont typeface="+mj-lt"/>
              <a:buAutoNum type="arabicPeriod"/>
            </a:pPr>
            <a:r>
              <a:rPr lang="en-US" sz="1000" dirty="0">
                <a:solidFill>
                  <a:srgbClr val="000000"/>
                </a:solidFill>
              </a:rPr>
              <a:t>To study how to facilitate PA behavior change immediately from screening onwards and how to address facilitators and barriers.</a:t>
            </a:r>
            <a:endParaRPr lang="de-CH" sz="1000" dirty="0">
              <a:solidFill>
                <a:srgbClr val="000000"/>
              </a:solidFill>
            </a:endParaRPr>
          </a:p>
          <a:p>
            <a:pPr marL="228600" lvl="0" indent="-228600">
              <a:buClrTx/>
              <a:buFont typeface="+mj-lt"/>
              <a:buAutoNum type="arabicPeriod"/>
            </a:pPr>
            <a:r>
              <a:rPr lang="en-US" sz="1000" dirty="0">
                <a:solidFill>
                  <a:srgbClr val="000000"/>
                </a:solidFill>
              </a:rPr>
              <a:t>To identify facilitators and barriers of health care providers towards applying the PA recommendations. </a:t>
            </a:r>
            <a:endParaRPr lang="de-CH" sz="1000" dirty="0">
              <a:solidFill>
                <a:srgbClr val="000000"/>
              </a:solidFill>
            </a:endParaRPr>
          </a:p>
          <a:p>
            <a:pPr marL="228600" lvl="0" indent="-228600">
              <a:buClrTx/>
              <a:buFont typeface="+mj-lt"/>
              <a:buAutoNum type="arabicPeriod"/>
            </a:pPr>
            <a:r>
              <a:rPr lang="en-GB" sz="1000" dirty="0">
                <a:solidFill>
                  <a:srgbClr val="000000"/>
                </a:solidFill>
              </a:rPr>
              <a:t>To perform long-term effectiveness trials on combined interventions including other health behaviours. </a:t>
            </a:r>
          </a:p>
        </p:txBody>
      </p:sp>
    </p:spTree>
    <p:extLst>
      <p:ext uri="{BB962C8B-B14F-4D97-AF65-F5344CB8AC3E}">
        <p14:creationId xmlns:p14="http://schemas.microsoft.com/office/powerpoint/2010/main" val="338634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10517" y="264014"/>
            <a:ext cx="8334172" cy="634545"/>
          </a:xfrm>
        </p:spPr>
        <p:txBody>
          <a:bodyPr/>
          <a:lstStyle/>
          <a:p>
            <a:r>
              <a:rPr lang="de-CH" dirty="0"/>
              <a:t>Education Agenda</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
        <p:nvSpPr>
          <p:cNvPr id="6" name="Inhaltsplatzhalter 5"/>
          <p:cNvSpPr>
            <a:spLocks noGrp="1"/>
          </p:cNvSpPr>
          <p:nvPr>
            <p:ph idx="1"/>
          </p:nvPr>
        </p:nvSpPr>
        <p:spPr>
          <a:xfrm>
            <a:off x="458461" y="1693784"/>
            <a:ext cx="8334171" cy="4124361"/>
          </a:xfrm>
        </p:spPr>
        <p:txBody>
          <a:bodyPr/>
          <a:lstStyle/>
          <a:p>
            <a:pPr lvl="0">
              <a:buClrTx/>
              <a:buFont typeface="+mj-lt"/>
              <a:buAutoNum type="arabicPeriod"/>
            </a:pPr>
            <a:r>
              <a:rPr lang="en-GB" sz="1400" dirty="0">
                <a:solidFill>
                  <a:srgbClr val="000000"/>
                </a:solidFill>
              </a:rPr>
              <a:t>Increase knowledge about PA among HPs, physicians and people with inflammatory arthritis and osteoarthritis.</a:t>
            </a:r>
            <a:endParaRPr lang="de-CH" sz="1400" dirty="0">
              <a:solidFill>
                <a:srgbClr val="000000"/>
              </a:solidFill>
            </a:endParaRPr>
          </a:p>
          <a:p>
            <a:pPr lvl="0">
              <a:buClrTx/>
              <a:buFont typeface="+mj-lt"/>
              <a:buAutoNum type="arabicPeriod"/>
            </a:pPr>
            <a:r>
              <a:rPr lang="en-GB" sz="1400" dirty="0">
                <a:solidFill>
                  <a:srgbClr val="000000"/>
                </a:solidFill>
              </a:rPr>
              <a:t>Increase HPs’ and physicians’ skills in communicating the role of PA in managing general health and disease specific issues.</a:t>
            </a:r>
            <a:endParaRPr lang="de-CH" sz="1400" dirty="0">
              <a:solidFill>
                <a:srgbClr val="000000"/>
              </a:solidFill>
            </a:endParaRPr>
          </a:p>
          <a:p>
            <a:pPr lvl="0">
              <a:buClrTx/>
              <a:buFont typeface="+mj-lt"/>
              <a:buAutoNum type="arabicPeriod"/>
            </a:pPr>
            <a:r>
              <a:rPr lang="en-GB" sz="1400" dirty="0">
                <a:solidFill>
                  <a:srgbClr val="000000"/>
                </a:solidFill>
              </a:rPr>
              <a:t>Include knowledge and skills on PA promotion in all HPs’ and physicians’ undergraduate training curricula.</a:t>
            </a:r>
            <a:endParaRPr lang="de-CH" sz="1400" dirty="0">
              <a:solidFill>
                <a:srgbClr val="000000"/>
              </a:solidFill>
            </a:endParaRPr>
          </a:p>
          <a:p>
            <a:pPr lvl="0">
              <a:buClrTx/>
              <a:buFont typeface="+mj-lt"/>
              <a:buAutoNum type="arabicPeriod"/>
            </a:pPr>
            <a:r>
              <a:rPr lang="en-GB" sz="1400" dirty="0">
                <a:solidFill>
                  <a:srgbClr val="000000"/>
                </a:solidFill>
              </a:rPr>
              <a:t>Develop a EULAR training module on PA for HPs and rheumatologists. </a:t>
            </a:r>
            <a:endParaRPr lang="de-CH" sz="1400" dirty="0">
              <a:solidFill>
                <a:srgbClr val="000000"/>
              </a:solidFill>
            </a:endParaRPr>
          </a:p>
          <a:p>
            <a:pPr lvl="0">
              <a:buClrTx/>
              <a:buFont typeface="+mj-lt"/>
              <a:buAutoNum type="arabicPeriod"/>
            </a:pPr>
            <a:r>
              <a:rPr lang="en-GB" sz="1400" dirty="0">
                <a:solidFill>
                  <a:srgbClr val="000000"/>
                </a:solidFill>
              </a:rPr>
              <a:t>Propose a session on PA at every EULAR congress.</a:t>
            </a:r>
            <a:endParaRPr lang="de-CH" sz="1400" dirty="0">
              <a:solidFill>
                <a:srgbClr val="000000"/>
              </a:solidFill>
            </a:endParaRPr>
          </a:p>
          <a:p>
            <a:pPr lvl="0">
              <a:buClrTx/>
              <a:buFont typeface="+mj-lt"/>
              <a:buAutoNum type="arabicPeriod"/>
            </a:pPr>
            <a:r>
              <a:rPr lang="en-GB" sz="1400" dirty="0">
                <a:solidFill>
                  <a:srgbClr val="000000"/>
                </a:solidFill>
              </a:rPr>
              <a:t>Develop patient education materials.</a:t>
            </a:r>
            <a:r>
              <a:rPr lang="de-CH" sz="1400" dirty="0">
                <a:solidFill>
                  <a:srgbClr val="000000"/>
                </a:solidFill>
              </a:rPr>
              <a:t> </a:t>
            </a:r>
            <a:endParaRPr lang="en-GB" sz="1400" dirty="0">
              <a:solidFill>
                <a:srgbClr val="000000"/>
              </a:solidFill>
            </a:endParaRPr>
          </a:p>
        </p:txBody>
      </p:sp>
    </p:spTree>
    <p:extLst>
      <p:ext uri="{BB962C8B-B14F-4D97-AF65-F5344CB8AC3E}">
        <p14:creationId xmlns:p14="http://schemas.microsoft.com/office/powerpoint/2010/main" val="2411292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10517" y="264014"/>
            <a:ext cx="8334172" cy="634545"/>
          </a:xfrm>
        </p:spPr>
        <p:txBody>
          <a:bodyPr/>
          <a:lstStyle/>
          <a:p>
            <a:r>
              <a:rPr lang="de-CH" dirty="0"/>
              <a:t>Lay Summary </a:t>
            </a:r>
            <a:r>
              <a:rPr lang="de-CH" dirty="0" err="1"/>
              <a:t>and</a:t>
            </a:r>
            <a:r>
              <a:rPr lang="de-CH" dirty="0"/>
              <a:t> </a:t>
            </a:r>
            <a:r>
              <a:rPr lang="de-CH"/>
              <a:t>Implications</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14</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
        <p:nvSpPr>
          <p:cNvPr id="6" name="Inhaltsplatzhalter 5"/>
          <p:cNvSpPr>
            <a:spLocks noGrp="1"/>
          </p:cNvSpPr>
          <p:nvPr>
            <p:ph idx="1"/>
          </p:nvPr>
        </p:nvSpPr>
        <p:spPr>
          <a:xfrm>
            <a:off x="458461" y="1693784"/>
            <a:ext cx="8334171" cy="4647195"/>
          </a:xfrm>
        </p:spPr>
        <p:txBody>
          <a:bodyPr/>
          <a:lstStyle/>
          <a:p>
            <a:r>
              <a:rPr lang="en-GB" sz="1400" dirty="0"/>
              <a:t>The 2018 EULAR recommendations for physical activity in people with inflammatory arthritis (IA) and osteoarthritis (OA) encompass a </a:t>
            </a:r>
            <a:r>
              <a:rPr lang="en-US" sz="1400" dirty="0"/>
              <a:t>set of 4 overarching principles and 10 recommendations for PA in people with RA, axSpA and hip/knee OA </a:t>
            </a:r>
            <a:r>
              <a:rPr lang="en-GB" sz="1400" dirty="0"/>
              <a:t>(slides 9-11), based on systematic literature reviews with qualitative and quantitative analysis, i.e. a meta-analysis</a:t>
            </a:r>
            <a:r>
              <a:rPr lang="en-US" sz="1400" dirty="0"/>
              <a:t>.</a:t>
            </a:r>
          </a:p>
          <a:p>
            <a:r>
              <a:rPr lang="en-US" sz="1400" dirty="0"/>
              <a:t>The PA recommendations set the standards of PA that people with IA should (expect to) receive from their rheumatology HPs, including their rheumatologists. </a:t>
            </a:r>
          </a:p>
          <a:p>
            <a:r>
              <a:rPr lang="en-US" sz="1400" dirty="0"/>
              <a:t>The PA recommendations include </a:t>
            </a:r>
            <a:r>
              <a:rPr lang="en-GB" sz="1400" dirty="0"/>
              <a:t>all four fitness domains, i.e. cardiorespiratory fitness, muscle strength, flexibility and neuromotor performance, in appropriate dose, i.e. duration, frequency and intensity of PA, and consider PA as a behavioural intervention</a:t>
            </a:r>
            <a:r>
              <a:rPr lang="en-US" sz="1400" dirty="0"/>
              <a:t>.</a:t>
            </a:r>
            <a:endParaRPr lang="en-GB" sz="1400" dirty="0"/>
          </a:p>
          <a:p>
            <a:r>
              <a:rPr lang="en-US" sz="1400" dirty="0"/>
              <a:t>The development of the PA recommendations stimulated an educational agenda for HPs across European countries, as well as an agenda for future research in the field of PA (slides 12-13).</a:t>
            </a:r>
            <a:endParaRPr lang="en-GB" sz="1400" dirty="0"/>
          </a:p>
          <a:p>
            <a:pPr>
              <a:spcBef>
                <a:spcPts val="1800"/>
              </a:spcBef>
            </a:pPr>
            <a:r>
              <a:rPr lang="en-US" sz="1400" dirty="0"/>
              <a:t>The PA recommendations will be disseminated to patients, HPs and rheumatologists across Europe by publications, conferences, patient and professional organisations, EULAR website.</a:t>
            </a:r>
          </a:p>
          <a:p>
            <a:r>
              <a:rPr lang="en-US" sz="1400" dirty="0"/>
              <a:t>Given the </a:t>
            </a:r>
            <a:r>
              <a:rPr lang="en-GB" sz="1400" dirty="0"/>
              <a:t>different health systems across Europe, t</a:t>
            </a:r>
            <a:r>
              <a:rPr lang="en-US" sz="1400" dirty="0"/>
              <a:t>he PA recommendations should be implemented </a:t>
            </a:r>
            <a:r>
              <a:rPr lang="en-GB" sz="1400" dirty="0"/>
              <a:t>considering cultural implications, national health systems and people’s preferences, capabilities, and resources.</a:t>
            </a:r>
            <a:endParaRPr lang="en-US" sz="1400" dirty="0"/>
          </a:p>
          <a:p>
            <a:pPr lvl="0">
              <a:buClrTx/>
              <a:buFont typeface="+mj-lt"/>
              <a:buAutoNum type="arabicPeriod"/>
            </a:pPr>
            <a:endParaRPr lang="en-GB" sz="1400" dirty="0">
              <a:solidFill>
                <a:schemeClr val="tx1"/>
              </a:solidFill>
            </a:endParaRPr>
          </a:p>
        </p:txBody>
      </p:sp>
    </p:spTree>
    <p:extLst>
      <p:ext uri="{BB962C8B-B14F-4D97-AF65-F5344CB8AC3E}">
        <p14:creationId xmlns:p14="http://schemas.microsoft.com/office/powerpoint/2010/main" val="1172595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10517" y="264014"/>
            <a:ext cx="8334172" cy="634545"/>
          </a:xfrm>
        </p:spPr>
        <p:txBody>
          <a:bodyPr/>
          <a:lstStyle/>
          <a:p>
            <a:r>
              <a:rPr lang="de-CH" dirty="0" err="1"/>
              <a:t>Acknowledgement</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15</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
        <p:nvSpPr>
          <p:cNvPr id="6" name="Inhaltsplatzhalter 5"/>
          <p:cNvSpPr>
            <a:spLocks noGrp="1"/>
          </p:cNvSpPr>
          <p:nvPr>
            <p:ph idx="1"/>
          </p:nvPr>
        </p:nvSpPr>
        <p:spPr>
          <a:xfrm>
            <a:off x="458461" y="1693784"/>
            <a:ext cx="8334171" cy="4124361"/>
          </a:xfrm>
        </p:spPr>
        <p:txBody>
          <a:bodyPr/>
          <a:lstStyle/>
          <a:p>
            <a:pPr marL="0" lvl="0" indent="0">
              <a:buClrTx/>
              <a:buNone/>
            </a:pPr>
            <a:r>
              <a:rPr lang="en-GB" sz="1400" dirty="0"/>
              <a:t>We thank </a:t>
            </a:r>
          </a:p>
          <a:p>
            <a:pPr>
              <a:buClrTx/>
            </a:pPr>
            <a:r>
              <a:rPr lang="en-GB" sz="1400" dirty="0"/>
              <a:t>the librarians Mrs. José </a:t>
            </a:r>
            <a:r>
              <a:rPr lang="en-GB" sz="1400" dirty="0" err="1"/>
              <a:t>Plevier</a:t>
            </a:r>
            <a:r>
              <a:rPr lang="en-GB" sz="1400" dirty="0"/>
              <a:t> and Mr. Jan W. </a:t>
            </a:r>
            <a:r>
              <a:rPr lang="en-GB" sz="1400" dirty="0" err="1"/>
              <a:t>Schoones</a:t>
            </a:r>
            <a:r>
              <a:rPr lang="en-GB" sz="1400" dirty="0"/>
              <a:t>, </a:t>
            </a:r>
            <a:r>
              <a:rPr lang="en-GB" sz="1400" dirty="0" err="1"/>
              <a:t>Walaeus</a:t>
            </a:r>
            <a:r>
              <a:rPr lang="en-GB" sz="1400" dirty="0"/>
              <a:t> Library, Leiden University Medical </a:t>
            </a:r>
            <a:r>
              <a:rPr lang="en-GB" sz="1400" dirty="0" err="1"/>
              <a:t>Center</a:t>
            </a:r>
            <a:r>
              <a:rPr lang="en-GB" sz="1400" dirty="0"/>
              <a:t>, the Netherlands, for supporting our literature search</a:t>
            </a:r>
          </a:p>
          <a:p>
            <a:pPr>
              <a:buClrTx/>
            </a:pPr>
            <a:r>
              <a:rPr lang="en-GB" sz="1400" dirty="0"/>
              <a:t>Christian Horvath, Zurich University of Applied Sciences, Switzerland, MSc student for his help in the Cochrane risk of bias assessment</a:t>
            </a:r>
            <a:endParaRPr lang="en-GB" sz="1400" dirty="0">
              <a:solidFill>
                <a:srgbClr val="000000"/>
              </a:solidFill>
            </a:endParaRPr>
          </a:p>
        </p:txBody>
      </p:sp>
    </p:spTree>
    <p:extLst>
      <p:ext uri="{BB962C8B-B14F-4D97-AF65-F5344CB8AC3E}">
        <p14:creationId xmlns:p14="http://schemas.microsoft.com/office/powerpoint/2010/main" val="3662113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Steps for developing recommendations (SOP)</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pic>
        <p:nvPicPr>
          <p:cNvPr id="3074" name="Picture 2"/>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966158" y="1787229"/>
            <a:ext cx="7168551" cy="488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Gerade Verbindung mit Pfeil 7"/>
          <p:cNvCxnSpPr/>
          <p:nvPr/>
        </p:nvCxnSpPr>
        <p:spPr bwMode="auto">
          <a:xfrm flipV="1">
            <a:off x="5512279" y="3493698"/>
            <a:ext cx="1345721" cy="17253"/>
          </a:xfrm>
          <a:prstGeom prst="straightConnector1">
            <a:avLst/>
          </a:prstGeom>
          <a:solidFill>
            <a:srgbClr val="3366FF"/>
          </a:solidFill>
          <a:ln>
            <a:noFill/>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feld 5"/>
          <p:cNvSpPr txBox="1"/>
          <p:nvPr/>
        </p:nvSpPr>
        <p:spPr>
          <a:xfrm>
            <a:off x="6002867" y="5302085"/>
            <a:ext cx="2870200" cy="1277273"/>
          </a:xfrm>
          <a:prstGeom prst="rect">
            <a:avLst/>
          </a:prstGeom>
          <a:noFill/>
        </p:spPr>
        <p:txBody>
          <a:bodyPr wrap="square" rtlCol="0">
            <a:spAutoFit/>
          </a:bodyPr>
          <a:lstStyle/>
          <a:p>
            <a:r>
              <a:rPr lang="en-GB" b="0" dirty="0">
                <a:solidFill>
                  <a:srgbClr val="000000"/>
                </a:solidFill>
              </a:rPr>
              <a:t>2014 Update of the EULAR standardised operating procedures for EULAR-endorsed recommendations</a:t>
            </a:r>
          </a:p>
          <a:p>
            <a:r>
              <a:rPr lang="de-CH" b="0" dirty="0">
                <a:solidFill>
                  <a:srgbClr val="000000"/>
                </a:solidFill>
              </a:rPr>
              <a:t>Van der Heijde D et al, 2014</a:t>
            </a:r>
            <a:endParaRPr lang="en-GB" b="0" dirty="0">
              <a:solidFill>
                <a:srgbClr val="000000"/>
              </a:solidFill>
            </a:endParaRPr>
          </a:p>
        </p:txBody>
      </p:sp>
    </p:spTree>
    <p:extLst>
      <p:ext uri="{BB962C8B-B14F-4D97-AF65-F5344CB8AC3E}">
        <p14:creationId xmlns:p14="http://schemas.microsoft.com/office/powerpoint/2010/main" val="31207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Aft>
                <a:spcPts val="0"/>
              </a:spcAft>
              <a:buNone/>
            </a:pPr>
            <a:r>
              <a:rPr lang="en-GB" sz="2000" i="1" dirty="0"/>
              <a:t>Steering Committee: </a:t>
            </a:r>
            <a:endParaRPr lang="en-GB" sz="2000" dirty="0"/>
          </a:p>
          <a:p>
            <a:r>
              <a:rPr lang="en-GB" sz="2000" dirty="0"/>
              <a:t>Karin Niedermann (Convenor; PT/CH); Thea Vliet Vlieland (methodologist; MD, PT/ NL); Jürgen Braun (Steering Committee member, MD/</a:t>
            </a:r>
            <a:r>
              <a:rPr lang="en-GB" sz="2000" dirty="0" err="1"/>
              <a:t>Ger</a:t>
            </a:r>
            <a:r>
              <a:rPr lang="en-GB" sz="2000" dirty="0"/>
              <a:t>); Anne-Kathrin Rausch (Fellow; PT/CH) </a:t>
            </a:r>
          </a:p>
          <a:p>
            <a:pPr marL="0" indent="0">
              <a:spcAft>
                <a:spcPts val="0"/>
              </a:spcAft>
              <a:buNone/>
            </a:pPr>
            <a:r>
              <a:rPr lang="en-GB" sz="2000" i="1" dirty="0"/>
              <a:t>Task Force Members</a:t>
            </a:r>
            <a:endParaRPr lang="en-GB" sz="2000" dirty="0"/>
          </a:p>
          <a:p>
            <a:r>
              <a:rPr lang="en-GB" sz="2000" dirty="0"/>
              <a:t>Joe Adams (OT/GB); Bente Appel </a:t>
            </a:r>
            <a:r>
              <a:rPr lang="en-GB" sz="2000" dirty="0" err="1"/>
              <a:t>Esbensen</a:t>
            </a:r>
            <a:r>
              <a:rPr lang="en-GB" sz="2000" dirty="0"/>
              <a:t> (RN/DK); Carsten </a:t>
            </a:r>
            <a:r>
              <a:rPr lang="en-GB" sz="2000" dirty="0" err="1"/>
              <a:t>Bogh</a:t>
            </a:r>
            <a:r>
              <a:rPr lang="en-GB" sz="2000" dirty="0"/>
              <a:t> </a:t>
            </a:r>
            <a:r>
              <a:rPr lang="en-GB" sz="2000" dirty="0" err="1"/>
              <a:t>Juhl</a:t>
            </a:r>
            <a:r>
              <a:rPr lang="en-GB" sz="2000" dirty="0"/>
              <a:t>  (PT/DK); </a:t>
            </a:r>
            <a:r>
              <a:rPr lang="nl-NL" sz="2000" dirty="0"/>
              <a:t>Nina Brodin (PT/Se); </a:t>
            </a:r>
            <a:r>
              <a:rPr lang="en-GB" sz="2000" dirty="0"/>
              <a:t>Hanne Dagfinrud (PT/No); </a:t>
            </a:r>
            <a:r>
              <a:rPr lang="en-GB" sz="2000" dirty="0" err="1"/>
              <a:t>Tuncay</a:t>
            </a:r>
            <a:r>
              <a:rPr lang="en-GB" sz="2000" dirty="0"/>
              <a:t> </a:t>
            </a:r>
            <a:r>
              <a:rPr lang="en-GB" sz="2000" dirty="0" err="1"/>
              <a:t>Duruöz</a:t>
            </a:r>
            <a:r>
              <a:rPr lang="en-GB" sz="2000" dirty="0"/>
              <a:t> (MD/</a:t>
            </a:r>
            <a:r>
              <a:rPr lang="en-GB" sz="2000" dirty="0" err="1"/>
              <a:t>Tr</a:t>
            </a:r>
            <a:r>
              <a:rPr lang="en-GB" sz="2000" dirty="0"/>
              <a:t>); Klaus-Peter </a:t>
            </a:r>
            <a:r>
              <a:rPr lang="en-GB" sz="2000" dirty="0" err="1"/>
              <a:t>Günther</a:t>
            </a:r>
            <a:r>
              <a:rPr lang="en-GB" sz="2000" dirty="0"/>
              <a:t> (MD/DE); </a:t>
            </a:r>
            <a:r>
              <a:rPr lang="en-GB" sz="2000" dirty="0" err="1"/>
              <a:t>Emalie</a:t>
            </a:r>
            <a:r>
              <a:rPr lang="en-GB" sz="2000" dirty="0"/>
              <a:t> </a:t>
            </a:r>
            <a:r>
              <a:rPr lang="en-GB" sz="2000" dirty="0" err="1"/>
              <a:t>Hurkmans</a:t>
            </a:r>
            <a:r>
              <a:rPr lang="en-GB" sz="2000" dirty="0"/>
              <a:t> (PT/ BE); </a:t>
            </a:r>
            <a:r>
              <a:rPr lang="en-GB" sz="2000" dirty="0" err="1"/>
              <a:t>Norelee</a:t>
            </a:r>
            <a:r>
              <a:rPr lang="en-GB" sz="2000" dirty="0"/>
              <a:t> Kennedy (PT/</a:t>
            </a:r>
            <a:r>
              <a:rPr lang="en-GB" sz="2000" dirty="0" err="1"/>
              <a:t>Ir</a:t>
            </a:r>
            <a:r>
              <a:rPr lang="en-GB" sz="2000" dirty="0"/>
              <a:t>); Uta Kiltz (MD/</a:t>
            </a:r>
            <a:r>
              <a:rPr lang="en-GB" sz="2000" dirty="0" err="1"/>
              <a:t>Ger</a:t>
            </a:r>
            <a:r>
              <a:rPr lang="en-GB" sz="2000" dirty="0"/>
              <a:t>); Keegan </a:t>
            </a:r>
            <a:r>
              <a:rPr lang="en-GB" sz="2000" dirty="0" err="1"/>
              <a:t>Knittle</a:t>
            </a:r>
            <a:r>
              <a:rPr lang="en-GB" sz="2000" dirty="0"/>
              <a:t> (</a:t>
            </a:r>
            <a:r>
              <a:rPr lang="en-GB" sz="2000" dirty="0" err="1"/>
              <a:t>Psychol</a:t>
            </a:r>
            <a:r>
              <a:rPr lang="en-GB" sz="2000" dirty="0"/>
              <a:t>/SF); Mike Nurmohamed (MD; NL); Sandra </a:t>
            </a:r>
            <a:r>
              <a:rPr lang="en-GB" sz="2000" dirty="0" err="1"/>
              <a:t>Pais</a:t>
            </a:r>
            <a:r>
              <a:rPr lang="en-GB" sz="2000" dirty="0"/>
              <a:t> (Human scientist/PT); Irene </a:t>
            </a:r>
            <a:r>
              <a:rPr lang="en-GB" sz="2000" dirty="0" err="1"/>
              <a:t>Pitsillidou</a:t>
            </a:r>
            <a:r>
              <a:rPr lang="en-GB" sz="2000" dirty="0"/>
              <a:t> (PRP/GR); Guy </a:t>
            </a:r>
            <a:r>
              <a:rPr lang="en-GB" sz="2000" dirty="0" err="1"/>
              <a:t>Severijns</a:t>
            </a:r>
            <a:r>
              <a:rPr lang="en-GB" sz="2000" dirty="0"/>
              <a:t> (PRP, BE); Thijs </a:t>
            </a:r>
            <a:r>
              <a:rPr lang="en-GB" sz="2000" dirty="0" err="1"/>
              <a:t>Swinnen</a:t>
            </a:r>
            <a:r>
              <a:rPr lang="en-GB" sz="2000" dirty="0"/>
              <a:t> (PT/BE); Warburton Louise (MD/GB); </a:t>
            </a:r>
            <a:r>
              <a:rPr lang="en-GB" sz="2000" dirty="0" err="1"/>
              <a:t>Zhivko</a:t>
            </a:r>
            <a:r>
              <a:rPr lang="en-GB" sz="2000" dirty="0"/>
              <a:t> </a:t>
            </a:r>
            <a:r>
              <a:rPr lang="en-GB" sz="2000" dirty="0" err="1"/>
              <a:t>Yankov</a:t>
            </a:r>
            <a:r>
              <a:rPr lang="en-GB" sz="2000" dirty="0"/>
              <a:t> (PRP/BG). </a:t>
            </a:r>
          </a:p>
        </p:txBody>
      </p:sp>
      <p:sp>
        <p:nvSpPr>
          <p:cNvPr id="3" name="Titel 2"/>
          <p:cNvSpPr>
            <a:spLocks noGrp="1"/>
          </p:cNvSpPr>
          <p:nvPr>
            <p:ph type="title"/>
          </p:nvPr>
        </p:nvSpPr>
        <p:spPr/>
        <p:txBody>
          <a:bodyPr/>
          <a:lstStyle/>
          <a:p>
            <a:r>
              <a:rPr lang="de-CH" dirty="0"/>
              <a:t>The Task Force</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3</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Tree>
    <p:extLst>
      <p:ext uri="{BB962C8B-B14F-4D97-AF65-F5344CB8AC3E}">
        <p14:creationId xmlns:p14="http://schemas.microsoft.com/office/powerpoint/2010/main" val="2686357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5D9175B2-9B55-4F42-B1B6-1C55D84E2346}" type="slidenum">
              <a:rPr lang="de-CH" smtClean="0"/>
              <a:t>4</a:t>
            </a:fld>
            <a:endParaRPr lang="de-CH" dirty="0"/>
          </a:p>
        </p:txBody>
      </p:sp>
      <p:sp>
        <p:nvSpPr>
          <p:cNvPr id="4" name="Fußzeilenplatzhalter 3"/>
          <p:cNvSpPr>
            <a:spLocks noGrp="1"/>
          </p:cNvSpPr>
          <p:nvPr>
            <p:ph type="ftr" sz="quarter" idx="13"/>
          </p:nvPr>
        </p:nvSpPr>
        <p:spPr>
          <a:xfrm>
            <a:off x="222191" y="6383148"/>
            <a:ext cx="8578909" cy="368030"/>
          </a:xfrm>
        </p:spPr>
        <p:txBody>
          <a:bodyPr/>
          <a:lstStyle/>
          <a:p>
            <a:r>
              <a:rPr lang="de-CH" b="0" dirty="0">
                <a:solidFill>
                  <a:schemeClr val="tx1"/>
                </a:solidFill>
              </a:rPr>
              <a:t>Not on Picture: Hanne Dagfinrud; </a:t>
            </a:r>
            <a:r>
              <a:rPr lang="en-GB" b="0" dirty="0" err="1">
                <a:solidFill>
                  <a:schemeClr val="tx1"/>
                </a:solidFill>
              </a:rPr>
              <a:t>Emalie</a:t>
            </a:r>
            <a:r>
              <a:rPr lang="en-GB" b="0" dirty="0">
                <a:solidFill>
                  <a:schemeClr val="tx1"/>
                </a:solidFill>
              </a:rPr>
              <a:t> </a:t>
            </a:r>
            <a:r>
              <a:rPr lang="en-GB" b="0" dirty="0" err="1">
                <a:solidFill>
                  <a:schemeClr val="tx1"/>
                </a:solidFill>
              </a:rPr>
              <a:t>Hurkmans</a:t>
            </a:r>
            <a:r>
              <a:rPr lang="en-GB" b="0" dirty="0">
                <a:solidFill>
                  <a:schemeClr val="tx1"/>
                </a:solidFill>
              </a:rPr>
              <a:t>; Klaus-Peter </a:t>
            </a:r>
            <a:r>
              <a:rPr lang="en-GB" b="0" dirty="0" err="1">
                <a:solidFill>
                  <a:schemeClr val="tx1"/>
                </a:solidFill>
              </a:rPr>
              <a:t>Günther</a:t>
            </a:r>
            <a:r>
              <a:rPr lang="en-GB" b="0" dirty="0">
                <a:solidFill>
                  <a:schemeClr val="tx1"/>
                </a:solidFill>
              </a:rPr>
              <a:t>; Keegan </a:t>
            </a:r>
            <a:r>
              <a:rPr lang="en-GB" b="0" dirty="0" err="1">
                <a:solidFill>
                  <a:schemeClr val="tx1"/>
                </a:solidFill>
              </a:rPr>
              <a:t>Knittle</a:t>
            </a:r>
            <a:r>
              <a:rPr lang="en-GB" b="0" dirty="0">
                <a:solidFill>
                  <a:schemeClr val="tx1"/>
                </a:solidFill>
              </a:rPr>
              <a:t>; Guy </a:t>
            </a:r>
            <a:r>
              <a:rPr lang="en-GB" b="0" dirty="0" err="1">
                <a:solidFill>
                  <a:schemeClr val="tx1"/>
                </a:solidFill>
              </a:rPr>
              <a:t>Severijns</a:t>
            </a:r>
            <a:r>
              <a:rPr lang="en-GB" b="0" dirty="0">
                <a:solidFill>
                  <a:schemeClr val="tx1"/>
                </a:solidFill>
              </a:rPr>
              <a:t> </a:t>
            </a:r>
            <a:endParaRPr lang="de-CH" b="0" dirty="0">
              <a:solidFill>
                <a:schemeClr val="tx1"/>
              </a:solidFill>
            </a:endParaRPr>
          </a:p>
        </p:txBody>
      </p:sp>
      <p:pic>
        <p:nvPicPr>
          <p:cNvPr id="7" name="Picture 2" descr="C:\Users\nika\Pictures\Eular task force PA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103" y="201556"/>
            <a:ext cx="8501997" cy="5951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917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66929" y="2122098"/>
            <a:ext cx="8334171" cy="4124361"/>
          </a:xfrm>
        </p:spPr>
        <p:txBody>
          <a:bodyPr/>
          <a:lstStyle/>
          <a:p>
            <a:pPr>
              <a:spcBef>
                <a:spcPts val="0"/>
              </a:spcBef>
              <a:spcAft>
                <a:spcPts val="600"/>
              </a:spcAft>
            </a:pPr>
            <a:r>
              <a:rPr lang="en-GB" sz="2000" b="1" dirty="0">
                <a:solidFill>
                  <a:schemeClr val="bg2">
                    <a:lumMod val="50000"/>
                  </a:schemeClr>
                </a:solidFill>
                <a:cs typeface="Arial" panose="020B0604020202020204" pitchFamily="34" charset="0"/>
              </a:rPr>
              <a:t>Physical activity (PA) </a:t>
            </a:r>
            <a:r>
              <a:rPr lang="en-GB" sz="2000" dirty="0">
                <a:solidFill>
                  <a:schemeClr val="bg2">
                    <a:lumMod val="50000"/>
                  </a:schemeClr>
                </a:solidFill>
                <a:cs typeface="Arial" panose="020B0604020202020204" pitchFamily="34" charset="0"/>
              </a:rPr>
              <a:t>is defined as any bodily movement produced by skeletal muscles that requires energy expenditure</a:t>
            </a:r>
            <a:endParaRPr lang="de-CH" sz="2000" dirty="0"/>
          </a:p>
          <a:p>
            <a:pPr>
              <a:spcBef>
                <a:spcPts val="0"/>
              </a:spcBef>
              <a:spcAft>
                <a:spcPts val="600"/>
              </a:spcAft>
              <a:buFont typeface="Arial" panose="020B0604020202020204" pitchFamily="34" charset="0"/>
              <a:buChar char="•"/>
            </a:pPr>
            <a:r>
              <a:rPr lang="en-GB" sz="2000" b="1" dirty="0">
                <a:solidFill>
                  <a:schemeClr val="bg2">
                    <a:lumMod val="50000"/>
                  </a:schemeClr>
                </a:solidFill>
              </a:rPr>
              <a:t>Exercise </a:t>
            </a:r>
            <a:r>
              <a:rPr lang="en-GB" sz="2000" dirty="0">
                <a:solidFill>
                  <a:schemeClr val="bg2">
                    <a:lumMod val="50000"/>
                  </a:schemeClr>
                </a:solidFill>
              </a:rPr>
              <a:t>is a subcategory of physical activity that is planned, structured, repetitive, and aims to improve or maintain one or more components of physical fitness. </a:t>
            </a:r>
            <a:r>
              <a:rPr lang="en-US" sz="2000" dirty="0">
                <a:solidFill>
                  <a:schemeClr val="bg2">
                    <a:lumMod val="50000"/>
                  </a:schemeClr>
                </a:solidFill>
              </a:rPr>
              <a:t>	</a:t>
            </a:r>
            <a:r>
              <a:rPr lang="en-GB" sz="2000" dirty="0" err="1">
                <a:solidFill>
                  <a:schemeClr val="bg2">
                    <a:lumMod val="50000"/>
                  </a:schemeClr>
                </a:solidFill>
              </a:rPr>
              <a:t>WHO:http</a:t>
            </a:r>
            <a:r>
              <a:rPr lang="en-GB" sz="2000" dirty="0">
                <a:solidFill>
                  <a:schemeClr val="bg2">
                    <a:lumMod val="50000"/>
                  </a:schemeClr>
                </a:solidFill>
              </a:rPr>
              <a:t>://www.who.int/topics/physical_activity/en/</a:t>
            </a:r>
          </a:p>
          <a:p>
            <a:pPr>
              <a:buFont typeface="Arial" panose="020B0604020202020204" pitchFamily="34" charset="0"/>
              <a:buChar char="•"/>
            </a:pPr>
            <a:endParaRPr lang="en-US" sz="2000" b="1" dirty="0">
              <a:solidFill>
                <a:schemeClr val="bg2">
                  <a:lumMod val="50000"/>
                </a:schemeClr>
              </a:solidFill>
            </a:endParaRPr>
          </a:p>
          <a:p>
            <a:pPr>
              <a:buFont typeface="Arial" panose="020B0604020202020204" pitchFamily="34" charset="0"/>
              <a:buChar char="•"/>
            </a:pPr>
            <a:r>
              <a:rPr lang="en-US" sz="2000" b="1" dirty="0">
                <a:solidFill>
                  <a:schemeClr val="bg2">
                    <a:lumMod val="50000"/>
                  </a:schemeClr>
                </a:solidFill>
              </a:rPr>
              <a:t>Therapeutic exercises </a:t>
            </a:r>
            <a:r>
              <a:rPr lang="en-US" sz="2000" dirty="0">
                <a:solidFill>
                  <a:schemeClr val="bg2">
                    <a:lumMod val="50000"/>
                  </a:schemeClr>
                </a:solidFill>
              </a:rPr>
              <a:t>are specific exercises              meant to address particular functional health problems.</a:t>
            </a:r>
            <a:endParaRPr lang="en-GB" sz="2000" dirty="0">
              <a:solidFill>
                <a:schemeClr val="bg2">
                  <a:lumMod val="50000"/>
                </a:schemeClr>
              </a:solidFill>
            </a:endParaRPr>
          </a:p>
        </p:txBody>
      </p:sp>
      <p:sp>
        <p:nvSpPr>
          <p:cNvPr id="3" name="Titel 2"/>
          <p:cNvSpPr>
            <a:spLocks noGrp="1"/>
          </p:cNvSpPr>
          <p:nvPr>
            <p:ph type="title"/>
          </p:nvPr>
        </p:nvSpPr>
        <p:spPr>
          <a:xfrm>
            <a:off x="452927" y="1298730"/>
            <a:ext cx="8422472" cy="634545"/>
          </a:xfrm>
        </p:spPr>
        <p:txBody>
          <a:bodyPr/>
          <a:lstStyle/>
          <a:p>
            <a:r>
              <a:rPr lang="de-CH" dirty="0"/>
              <a:t>Definition </a:t>
            </a:r>
            <a:r>
              <a:rPr lang="de-CH" dirty="0" err="1"/>
              <a:t>of</a:t>
            </a:r>
            <a:r>
              <a:rPr lang="de-CH" dirty="0"/>
              <a:t> PA, </a:t>
            </a:r>
            <a:r>
              <a:rPr lang="de-CH" dirty="0" err="1"/>
              <a:t>exercise</a:t>
            </a:r>
            <a:r>
              <a:rPr lang="de-CH" dirty="0"/>
              <a:t> (</a:t>
            </a:r>
            <a:r>
              <a:rPr lang="de-CH" dirty="0" err="1"/>
              <a:t>and</a:t>
            </a:r>
            <a:r>
              <a:rPr lang="de-CH" dirty="0"/>
              <a:t> </a:t>
            </a:r>
            <a:r>
              <a:rPr lang="de-CH" dirty="0" err="1"/>
              <a:t>therapeutic</a:t>
            </a:r>
            <a:r>
              <a:rPr lang="de-CH" dirty="0"/>
              <a:t> </a:t>
            </a:r>
            <a:r>
              <a:rPr lang="de-CH" dirty="0" err="1"/>
              <a:t>exercise</a:t>
            </a:r>
            <a:r>
              <a:rPr lang="de-CH" dirty="0"/>
              <a:t>)</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Ellipse 5"/>
          <p:cNvSpPr/>
          <p:nvPr/>
        </p:nvSpPr>
        <p:spPr bwMode="auto">
          <a:xfrm>
            <a:off x="250166" y="1788812"/>
            <a:ext cx="8755811" cy="2458528"/>
          </a:xfrm>
          <a:prstGeom prst="ellipse">
            <a:avLst/>
          </a:prstGeom>
          <a:noFill/>
          <a:ln w="38100">
            <a:solidFill>
              <a:srgbClr val="FF0000"/>
            </a:solid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400" b="1" i="0" u="none" strike="noStrike" cap="none" normalizeH="0" baseline="0">
              <a:ln>
                <a:noFill/>
              </a:ln>
              <a:solidFill>
                <a:schemeClr val="bg1"/>
              </a:solidFill>
              <a:effectLst/>
              <a:latin typeface="Arial" pitchFamily="34" charset="0"/>
            </a:endParaRPr>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660964" y="4580626"/>
            <a:ext cx="2214436" cy="191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946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66929" y="1982625"/>
            <a:ext cx="8513169" cy="4233454"/>
          </a:xfrm>
        </p:spPr>
        <p:txBody>
          <a:bodyPr/>
          <a:lstStyle/>
          <a:p>
            <a:pPr marL="0" indent="0">
              <a:spcBef>
                <a:spcPts val="0"/>
              </a:spcBef>
              <a:spcAft>
                <a:spcPts val="0"/>
              </a:spcAft>
              <a:buNone/>
            </a:pPr>
            <a:r>
              <a:rPr lang="de-CH" sz="2000" dirty="0" err="1">
                <a:solidFill>
                  <a:schemeClr val="bg2">
                    <a:lumMod val="50000"/>
                  </a:schemeClr>
                </a:solidFill>
              </a:rPr>
              <a:t>For</a:t>
            </a:r>
            <a:r>
              <a:rPr lang="de-CH" sz="2000" dirty="0">
                <a:solidFill>
                  <a:schemeClr val="bg2">
                    <a:lumMod val="50000"/>
                  </a:schemeClr>
                </a:solidFill>
              </a:rPr>
              <a:t> </a:t>
            </a:r>
            <a:r>
              <a:rPr lang="de-CH" sz="2000" dirty="0" err="1">
                <a:solidFill>
                  <a:schemeClr val="bg2">
                    <a:lumMod val="50000"/>
                  </a:schemeClr>
                </a:solidFill>
              </a:rPr>
              <a:t>systematic</a:t>
            </a:r>
            <a:r>
              <a:rPr lang="de-CH" sz="2000" dirty="0">
                <a:solidFill>
                  <a:schemeClr val="bg2">
                    <a:lumMod val="50000"/>
                  </a:schemeClr>
                </a:solidFill>
              </a:rPr>
              <a:t> </a:t>
            </a:r>
            <a:r>
              <a:rPr lang="de-CH" sz="2000" dirty="0" err="1">
                <a:solidFill>
                  <a:schemeClr val="bg2">
                    <a:lumMod val="50000"/>
                  </a:schemeClr>
                </a:solidFill>
              </a:rPr>
              <a:t>literature</a:t>
            </a:r>
            <a:r>
              <a:rPr lang="de-CH" sz="2000" dirty="0">
                <a:solidFill>
                  <a:schemeClr val="bg2">
                    <a:lumMod val="50000"/>
                  </a:schemeClr>
                </a:solidFill>
              </a:rPr>
              <a:t> </a:t>
            </a:r>
            <a:r>
              <a:rPr lang="de-CH" sz="2000" dirty="0" err="1">
                <a:solidFill>
                  <a:schemeClr val="bg2">
                    <a:lumMod val="50000"/>
                  </a:schemeClr>
                </a:solidFill>
              </a:rPr>
              <a:t>review</a:t>
            </a:r>
            <a:r>
              <a:rPr lang="de-CH" sz="2000" dirty="0">
                <a:solidFill>
                  <a:schemeClr val="bg2">
                    <a:lumMod val="50000"/>
                  </a:schemeClr>
                </a:solidFill>
              </a:rPr>
              <a:t>: </a:t>
            </a:r>
            <a:r>
              <a:rPr lang="de-CH" sz="2000" dirty="0" err="1">
                <a:solidFill>
                  <a:schemeClr val="bg2">
                    <a:lumMod val="50000"/>
                  </a:schemeClr>
                </a:solidFill>
              </a:rPr>
              <a:t>only</a:t>
            </a:r>
            <a:r>
              <a:rPr lang="de-CH" sz="2000" dirty="0">
                <a:solidFill>
                  <a:schemeClr val="bg2">
                    <a:lumMod val="50000"/>
                  </a:schemeClr>
                </a:solidFill>
              </a:rPr>
              <a:t> ACSM-</a:t>
            </a:r>
            <a:r>
              <a:rPr lang="de-CH" sz="2000" dirty="0" err="1">
                <a:solidFill>
                  <a:schemeClr val="bg2">
                    <a:lumMod val="50000"/>
                  </a:schemeClr>
                </a:solidFill>
              </a:rPr>
              <a:t>conform</a:t>
            </a:r>
            <a:r>
              <a:rPr lang="de-CH" sz="2000" dirty="0">
                <a:solidFill>
                  <a:schemeClr val="bg2">
                    <a:lumMod val="50000"/>
                  </a:schemeClr>
                </a:solidFill>
              </a:rPr>
              <a:t> PA </a:t>
            </a:r>
            <a:r>
              <a:rPr lang="de-CH" sz="2000" dirty="0" err="1">
                <a:solidFill>
                  <a:schemeClr val="bg2">
                    <a:lumMod val="50000"/>
                  </a:schemeClr>
                </a:solidFill>
              </a:rPr>
              <a:t>interventions</a:t>
            </a:r>
            <a:endParaRPr lang="de-CH" sz="2000" dirty="0">
              <a:solidFill>
                <a:schemeClr val="bg2">
                  <a:lumMod val="50000"/>
                </a:schemeClr>
              </a:solidFill>
            </a:endParaRPr>
          </a:p>
          <a:p>
            <a:pPr marL="0" indent="0">
              <a:spcBef>
                <a:spcPts val="0"/>
              </a:spcBef>
              <a:spcAft>
                <a:spcPts val="0"/>
              </a:spcAft>
              <a:buNone/>
            </a:pPr>
            <a:r>
              <a:rPr lang="de-CH" sz="2400" dirty="0">
                <a:solidFill>
                  <a:schemeClr val="bg2">
                    <a:lumMod val="50000"/>
                  </a:schemeClr>
                </a:solidFill>
              </a:rPr>
              <a:t>						</a:t>
            </a:r>
            <a:endParaRPr lang="en-GB" sz="1800" dirty="0">
              <a:solidFill>
                <a:schemeClr val="bg2">
                  <a:lumMod val="50000"/>
                </a:schemeClr>
              </a:solidFill>
            </a:endParaRPr>
          </a:p>
        </p:txBody>
      </p:sp>
      <p:sp>
        <p:nvSpPr>
          <p:cNvPr id="3" name="Titel 2"/>
          <p:cNvSpPr>
            <a:spLocks noGrp="1"/>
          </p:cNvSpPr>
          <p:nvPr>
            <p:ph type="title"/>
          </p:nvPr>
        </p:nvSpPr>
        <p:spPr/>
        <p:txBody>
          <a:bodyPr/>
          <a:lstStyle/>
          <a:p>
            <a:r>
              <a:rPr lang="de-CH" dirty="0"/>
              <a:t>The ACSM-</a:t>
            </a:r>
            <a:r>
              <a:rPr lang="de-CH" dirty="0" err="1"/>
              <a:t>Exercise</a:t>
            </a:r>
            <a:r>
              <a:rPr lang="de-CH" dirty="0"/>
              <a:t> </a:t>
            </a:r>
            <a:r>
              <a:rPr lang="de-CH" dirty="0" err="1"/>
              <a:t>Recommendations</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6</a:t>
            </a:fld>
            <a:endParaRPr lang="tr-TR" dirty="0"/>
          </a:p>
        </p:txBody>
      </p:sp>
      <p:sp>
        <p:nvSpPr>
          <p:cNvPr id="5" name="Datumsplatzhalter 4"/>
          <p:cNvSpPr>
            <a:spLocks noGrp="1"/>
          </p:cNvSpPr>
          <p:nvPr>
            <p:ph type="dt" sz="half" idx="2"/>
          </p:nvPr>
        </p:nvSpPr>
        <p:spPr>
          <a:xfrm>
            <a:off x="6870819" y="4187439"/>
            <a:ext cx="2196895" cy="2512464"/>
          </a:xfrm>
        </p:spPr>
        <p:txBody>
          <a:bodyPr/>
          <a:lstStyle/>
          <a:p>
            <a:pPr algn="l"/>
            <a:r>
              <a:rPr lang="en-US" sz="1400" dirty="0">
                <a:solidFill>
                  <a:schemeClr val="tx1">
                    <a:lumMod val="65000"/>
                    <a:lumOff val="35000"/>
                  </a:schemeClr>
                </a:solidFill>
              </a:rPr>
              <a:t>Garber CE et al. , </a:t>
            </a:r>
            <a:r>
              <a:rPr lang="en-US" sz="1400" b="1" dirty="0">
                <a:solidFill>
                  <a:schemeClr val="tx1">
                    <a:lumMod val="65000"/>
                    <a:lumOff val="35000"/>
                  </a:schemeClr>
                </a:solidFill>
              </a:rPr>
              <a:t>A</a:t>
            </a:r>
            <a:r>
              <a:rPr lang="en-US" sz="1400" dirty="0">
                <a:solidFill>
                  <a:schemeClr val="tx1">
                    <a:lumMod val="65000"/>
                    <a:lumOff val="35000"/>
                  </a:schemeClr>
                </a:solidFill>
              </a:rPr>
              <a:t>merican </a:t>
            </a:r>
            <a:r>
              <a:rPr lang="en-US" sz="1400" b="1" dirty="0">
                <a:solidFill>
                  <a:schemeClr val="tx1">
                    <a:lumMod val="65000"/>
                    <a:lumOff val="35000"/>
                  </a:schemeClr>
                </a:solidFill>
              </a:rPr>
              <a:t>C</a:t>
            </a:r>
            <a:r>
              <a:rPr lang="en-US" sz="1400" dirty="0">
                <a:solidFill>
                  <a:schemeClr val="tx1">
                    <a:lumMod val="65000"/>
                    <a:lumOff val="35000"/>
                  </a:schemeClr>
                </a:solidFill>
              </a:rPr>
              <a:t>ollege of </a:t>
            </a:r>
            <a:r>
              <a:rPr lang="en-US" sz="1400" b="1" dirty="0">
                <a:solidFill>
                  <a:schemeClr val="tx1">
                    <a:lumMod val="65000"/>
                    <a:lumOff val="35000"/>
                  </a:schemeClr>
                </a:solidFill>
              </a:rPr>
              <a:t>S</a:t>
            </a:r>
            <a:r>
              <a:rPr lang="en-US" sz="1400" dirty="0">
                <a:solidFill>
                  <a:schemeClr val="tx1">
                    <a:lumMod val="65000"/>
                    <a:lumOff val="35000"/>
                  </a:schemeClr>
                </a:solidFill>
              </a:rPr>
              <a:t>ports </a:t>
            </a:r>
            <a:r>
              <a:rPr lang="en-US" sz="1400" b="1" dirty="0">
                <a:solidFill>
                  <a:schemeClr val="tx1">
                    <a:lumMod val="65000"/>
                    <a:lumOff val="35000"/>
                  </a:schemeClr>
                </a:solidFill>
              </a:rPr>
              <a:t>M</a:t>
            </a:r>
            <a:r>
              <a:rPr lang="en-US" sz="1400" dirty="0">
                <a:solidFill>
                  <a:schemeClr val="tx1">
                    <a:lumMod val="65000"/>
                    <a:lumOff val="35000"/>
                  </a:schemeClr>
                </a:solidFill>
              </a:rPr>
              <a:t>edicine position stand. Quantity and quality of exercise…. Med </a:t>
            </a:r>
            <a:r>
              <a:rPr lang="en-US" sz="1400" dirty="0" err="1">
                <a:solidFill>
                  <a:schemeClr val="tx1">
                    <a:lumMod val="65000"/>
                    <a:lumOff val="35000"/>
                  </a:schemeClr>
                </a:solidFill>
              </a:rPr>
              <a:t>Sci</a:t>
            </a:r>
            <a:r>
              <a:rPr lang="en-US" sz="1400" dirty="0">
                <a:solidFill>
                  <a:schemeClr val="tx1">
                    <a:lumMod val="65000"/>
                    <a:lumOff val="35000"/>
                  </a:schemeClr>
                </a:solidFill>
              </a:rPr>
              <a:t> in Sports and exercise 2011;43(7):1334-59.</a:t>
            </a:r>
            <a:endParaRPr lang="en-GB" sz="1400" dirty="0">
              <a:solidFill>
                <a:schemeClr val="tx1">
                  <a:lumMod val="65000"/>
                  <a:lumOff val="35000"/>
                </a:schemeClr>
              </a:solidFill>
            </a:endParaRPr>
          </a:p>
        </p:txBody>
      </p:sp>
      <p:pic>
        <p:nvPicPr>
          <p:cNvPr id="2051"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3668" y="2371216"/>
            <a:ext cx="6186548" cy="4390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55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sz="2000" dirty="0"/>
              <a:t>Inflammatory arthritis (</a:t>
            </a:r>
            <a:r>
              <a:rPr lang="en-GB" sz="2000" dirty="0" err="1"/>
              <a:t>iA</a:t>
            </a:r>
            <a:r>
              <a:rPr lang="en-GB" sz="2000" dirty="0"/>
              <a:t>): Rheumatoid Arthritis (RA) and Spondyloarthritis (</a:t>
            </a:r>
            <a:r>
              <a:rPr lang="en-GB" sz="2000" dirty="0" err="1"/>
              <a:t>SpA</a:t>
            </a:r>
            <a:r>
              <a:rPr lang="en-GB" sz="2000" dirty="0"/>
              <a:t>)</a:t>
            </a:r>
          </a:p>
          <a:p>
            <a:r>
              <a:rPr lang="en-GB" sz="2000" dirty="0"/>
              <a:t>Osteoarthritis: Hip Osteoarthritis and Knee Osteoarthritis</a:t>
            </a:r>
          </a:p>
        </p:txBody>
      </p:sp>
      <p:sp>
        <p:nvSpPr>
          <p:cNvPr id="3" name="Titel 2"/>
          <p:cNvSpPr>
            <a:spLocks noGrp="1"/>
          </p:cNvSpPr>
          <p:nvPr>
            <p:ph type="title"/>
          </p:nvPr>
        </p:nvSpPr>
        <p:spPr/>
        <p:txBody>
          <a:bodyPr/>
          <a:lstStyle/>
          <a:p>
            <a:r>
              <a:rPr lang="de-CH" dirty="0"/>
              <a:t>PA </a:t>
            </a:r>
            <a:r>
              <a:rPr lang="de-CH" dirty="0" err="1"/>
              <a:t>Recommendations</a:t>
            </a:r>
            <a:r>
              <a:rPr lang="de-CH" dirty="0"/>
              <a:t> </a:t>
            </a:r>
            <a:r>
              <a:rPr lang="de-CH" dirty="0" err="1"/>
              <a:t>for</a:t>
            </a:r>
            <a:r>
              <a:rPr lang="de-CH" dirty="0"/>
              <a:t> </a:t>
            </a:r>
            <a:r>
              <a:rPr lang="de-CH" dirty="0" err="1"/>
              <a:t>which</a:t>
            </a:r>
            <a:r>
              <a:rPr lang="de-CH" dirty="0"/>
              <a:t> </a:t>
            </a:r>
            <a:r>
              <a:rPr lang="de-CH" dirty="0" err="1"/>
              <a:t>patients</a:t>
            </a:r>
            <a:r>
              <a:rPr lang="de-CH" dirty="0"/>
              <a:t> </a:t>
            </a:r>
            <a:endParaRPr lang="en-GB"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7</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Tree>
    <p:extLst>
      <p:ext uri="{BB962C8B-B14F-4D97-AF65-F5344CB8AC3E}">
        <p14:creationId xmlns:p14="http://schemas.microsoft.com/office/powerpoint/2010/main" val="1366714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2606" y="3839523"/>
            <a:ext cx="8258494" cy="1981863"/>
          </a:xfrm>
        </p:spPr>
        <p:txBody>
          <a:bodyPr/>
          <a:lstStyle/>
          <a:p>
            <a:r>
              <a:rPr lang="de-CH" dirty="0" err="1"/>
              <a:t>Results</a:t>
            </a:r>
            <a:r>
              <a:rPr lang="de-CH" dirty="0"/>
              <a:t>: </a:t>
            </a:r>
            <a:br>
              <a:rPr lang="de-CH" dirty="0"/>
            </a:br>
            <a:r>
              <a:rPr lang="de-CH" dirty="0" err="1"/>
              <a:t>Four</a:t>
            </a:r>
            <a:r>
              <a:rPr lang="de-CH" dirty="0"/>
              <a:t> </a:t>
            </a:r>
            <a:r>
              <a:rPr lang="de-CH" dirty="0" err="1"/>
              <a:t>Overarching</a:t>
            </a:r>
            <a:r>
              <a:rPr lang="de-CH" dirty="0"/>
              <a:t> </a:t>
            </a:r>
            <a:r>
              <a:rPr lang="de-CH" dirty="0" err="1"/>
              <a:t>Principles</a:t>
            </a:r>
            <a:r>
              <a:rPr lang="de-CH" dirty="0"/>
              <a:t> </a:t>
            </a:r>
            <a:r>
              <a:rPr lang="de-CH" dirty="0" err="1"/>
              <a:t>and</a:t>
            </a:r>
            <a:r>
              <a:rPr lang="de-CH" dirty="0"/>
              <a:t> </a:t>
            </a:r>
            <a:r>
              <a:rPr lang="de-CH" dirty="0" err="1"/>
              <a:t>Ten</a:t>
            </a:r>
            <a:r>
              <a:rPr lang="de-CH" dirty="0"/>
              <a:t> </a:t>
            </a:r>
            <a:r>
              <a:rPr lang="de-CH" dirty="0" err="1"/>
              <a:t>Recommendations</a:t>
            </a:r>
            <a:endParaRPr lang="en-GB" dirty="0"/>
          </a:p>
        </p:txBody>
      </p:sp>
    </p:spTree>
    <p:extLst>
      <p:ext uri="{BB962C8B-B14F-4D97-AF65-F5344CB8AC3E}">
        <p14:creationId xmlns:p14="http://schemas.microsoft.com/office/powerpoint/2010/main" val="387355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66929" y="2105509"/>
            <a:ext cx="8334171" cy="3635248"/>
          </a:xfrm>
        </p:spPr>
        <p:txBody>
          <a:bodyPr/>
          <a:lstStyle/>
          <a:p>
            <a:pPr marL="0" indent="0">
              <a:buNone/>
            </a:pPr>
            <a:r>
              <a:rPr lang="en-US" sz="1800" b="1" dirty="0">
                <a:solidFill>
                  <a:srgbClr val="000000"/>
                </a:solidFill>
              </a:rPr>
              <a:t>Overarching Principles</a:t>
            </a:r>
            <a:endParaRPr lang="de-CH" sz="1800" b="1" dirty="0">
              <a:solidFill>
                <a:srgbClr val="000000"/>
              </a:solidFill>
            </a:endParaRPr>
          </a:p>
          <a:p>
            <a:pPr lvl="0">
              <a:buClrTx/>
              <a:buFont typeface="+mj-lt"/>
              <a:buAutoNum type="arabicPeriod"/>
            </a:pPr>
            <a:r>
              <a:rPr lang="en-GB" sz="1800" dirty="0">
                <a:solidFill>
                  <a:srgbClr val="000000"/>
                </a:solidFill>
              </a:rPr>
              <a:t>Physical activity is part of a general concept to optimize health related quality of life.</a:t>
            </a:r>
            <a:endParaRPr lang="de-CH" sz="1800" dirty="0">
              <a:solidFill>
                <a:srgbClr val="000000"/>
              </a:solidFill>
            </a:endParaRPr>
          </a:p>
          <a:p>
            <a:pPr lvl="0">
              <a:buClrTx/>
              <a:buFont typeface="+mj-lt"/>
              <a:buAutoNum type="arabicPeriod"/>
            </a:pPr>
            <a:r>
              <a:rPr lang="en-GB" sz="1800" dirty="0">
                <a:solidFill>
                  <a:srgbClr val="000000"/>
                </a:solidFill>
              </a:rPr>
              <a:t>Physical activity has health benefits for people with RA/</a:t>
            </a:r>
            <a:r>
              <a:rPr lang="en-GB" sz="1800" dirty="0" err="1">
                <a:solidFill>
                  <a:srgbClr val="000000"/>
                </a:solidFill>
              </a:rPr>
              <a:t>SpA</a:t>
            </a:r>
            <a:r>
              <a:rPr lang="en-GB" sz="1800" dirty="0">
                <a:solidFill>
                  <a:srgbClr val="000000"/>
                </a:solidFill>
              </a:rPr>
              <a:t>/OA.</a:t>
            </a:r>
            <a:endParaRPr lang="de-CH" sz="1800" dirty="0">
              <a:solidFill>
                <a:srgbClr val="000000"/>
              </a:solidFill>
            </a:endParaRPr>
          </a:p>
          <a:p>
            <a:pPr lvl="0">
              <a:buClrTx/>
              <a:buFont typeface="+mj-lt"/>
              <a:buAutoNum type="arabicPeriod"/>
            </a:pPr>
            <a:r>
              <a:rPr lang="en-GB" sz="1800" dirty="0">
                <a:solidFill>
                  <a:srgbClr val="000000"/>
                </a:solidFill>
              </a:rPr>
              <a:t>General physical activity recommendations including the four domains (cardiorespiratory fitness, muscle strength, flexibility and </a:t>
            </a:r>
            <a:r>
              <a:rPr lang="en-GB" sz="1800" dirty="0" err="1">
                <a:solidFill>
                  <a:srgbClr val="000000"/>
                </a:solidFill>
              </a:rPr>
              <a:t>neuromotor</a:t>
            </a:r>
            <a:r>
              <a:rPr lang="en-GB" sz="1800" dirty="0">
                <a:solidFill>
                  <a:srgbClr val="000000"/>
                </a:solidFill>
              </a:rPr>
              <a:t> performance) are applicable (feasible and safe) to people with RA/OA/</a:t>
            </a:r>
            <a:r>
              <a:rPr lang="en-GB" sz="1800" dirty="0" err="1">
                <a:solidFill>
                  <a:srgbClr val="000000"/>
                </a:solidFill>
              </a:rPr>
              <a:t>SpA</a:t>
            </a:r>
            <a:r>
              <a:rPr lang="en-GB" sz="1800" dirty="0">
                <a:solidFill>
                  <a:srgbClr val="000000"/>
                </a:solidFill>
              </a:rPr>
              <a:t>.</a:t>
            </a:r>
            <a:endParaRPr lang="de-CH" sz="1800" dirty="0">
              <a:solidFill>
                <a:srgbClr val="000000"/>
              </a:solidFill>
            </a:endParaRPr>
          </a:p>
          <a:p>
            <a:pPr lvl="0">
              <a:buClrTx/>
              <a:buFont typeface="+mj-lt"/>
              <a:buAutoNum type="arabicPeriod"/>
            </a:pPr>
            <a:r>
              <a:rPr lang="en-GB" sz="1800" dirty="0">
                <a:solidFill>
                  <a:srgbClr val="000000"/>
                </a:solidFill>
              </a:rPr>
              <a:t>The planning of physical activity requires a shared decision between health care providers and people with RA/</a:t>
            </a:r>
            <a:r>
              <a:rPr lang="en-GB" sz="1800" dirty="0" err="1">
                <a:solidFill>
                  <a:srgbClr val="000000"/>
                </a:solidFill>
              </a:rPr>
              <a:t>SpA</a:t>
            </a:r>
            <a:r>
              <a:rPr lang="en-GB" sz="1800" dirty="0">
                <a:solidFill>
                  <a:srgbClr val="000000"/>
                </a:solidFill>
              </a:rPr>
              <a:t>/OA, which takes people’s preferences, capabilities, and resources into account.</a:t>
            </a:r>
          </a:p>
        </p:txBody>
      </p:sp>
      <p:sp>
        <p:nvSpPr>
          <p:cNvPr id="3" name="Titel 2"/>
          <p:cNvSpPr>
            <a:spLocks noGrp="1"/>
          </p:cNvSpPr>
          <p:nvPr>
            <p:ph type="title"/>
          </p:nvPr>
        </p:nvSpPr>
        <p:spPr>
          <a:xfrm>
            <a:off x="0" y="1298730"/>
            <a:ext cx="9144000" cy="634545"/>
          </a:xfrm>
        </p:spPr>
        <p:txBody>
          <a:bodyPr/>
          <a:lstStyle/>
          <a:p>
            <a:r>
              <a:rPr lang="de-CH" dirty="0"/>
              <a:t>The PA </a:t>
            </a:r>
            <a:r>
              <a:rPr lang="de-CH" dirty="0" err="1"/>
              <a:t>recommendations</a:t>
            </a:r>
            <a:r>
              <a:rPr lang="de-CH" dirty="0"/>
              <a:t> </a:t>
            </a:r>
            <a:r>
              <a:rPr lang="de-CH" dirty="0" err="1"/>
              <a:t>for</a:t>
            </a:r>
            <a:r>
              <a:rPr lang="de-CH" dirty="0"/>
              <a:t> RA/</a:t>
            </a:r>
            <a:r>
              <a:rPr lang="de-CH" dirty="0" err="1"/>
              <a:t>SpA</a:t>
            </a:r>
            <a:r>
              <a:rPr lang="de-CH" dirty="0"/>
              <a:t>/OA </a:t>
            </a:r>
            <a:r>
              <a:rPr lang="de-CH" sz="2400" dirty="0"/>
              <a:t>(HOA/KOA)</a:t>
            </a:r>
            <a:endParaRPr lang="en-GB" sz="2400" dirty="0"/>
          </a:p>
        </p:txBody>
      </p:sp>
      <p:sp>
        <p:nvSpPr>
          <p:cNvPr id="4" name="Foliennummernplatzhalter 3"/>
          <p:cNvSpPr>
            <a:spLocks noGrp="1"/>
          </p:cNvSpPr>
          <p:nvPr>
            <p:ph type="sldNum" sz="quarter" idx="4"/>
          </p:nvPr>
        </p:nvSpPr>
        <p:spPr/>
        <p:txBody>
          <a:bodyPr/>
          <a:lstStyle/>
          <a:p>
            <a:fld id="{F096157D-9D44-4342-AEFF-76ADE352FA4A}" type="slidenum">
              <a:rPr lang="tr-TR" smtClean="0"/>
              <a:pPr/>
              <a:t>9</a:t>
            </a:fld>
            <a:endParaRPr lang="tr-TR" dirty="0"/>
          </a:p>
        </p:txBody>
      </p:sp>
      <p:sp>
        <p:nvSpPr>
          <p:cNvPr id="5" name="Datumsplatzhalter 4"/>
          <p:cNvSpPr>
            <a:spLocks noGrp="1"/>
          </p:cNvSpPr>
          <p:nvPr>
            <p:ph type="dt" sz="half" idx="2"/>
          </p:nvPr>
        </p:nvSpPr>
        <p:spPr/>
        <p:txBody>
          <a:bodyPr/>
          <a:lstStyle/>
          <a:p>
            <a:fld id="{BA3F73F8-1884-0E40-983C-CDED2351A66E}" type="datetime1">
              <a:rPr lang="es-ES" smtClean="0"/>
              <a:t>29/08/2018</a:t>
            </a:fld>
            <a:endParaRPr lang="en-US" dirty="0"/>
          </a:p>
        </p:txBody>
      </p:sp>
    </p:spTree>
    <p:extLst>
      <p:ext uri="{BB962C8B-B14F-4D97-AF65-F5344CB8AC3E}">
        <p14:creationId xmlns:p14="http://schemas.microsoft.com/office/powerpoint/2010/main" val="3068092085"/>
      </p:ext>
    </p:extLst>
  </p:cSld>
  <p:clrMapOvr>
    <a:masterClrMapping/>
  </p:clrMapOvr>
</p:sld>
</file>

<file path=ppt/theme/theme1.xml><?xml version="1.0" encoding="utf-8"?>
<a:theme xmlns:a="http://schemas.openxmlformats.org/drawingml/2006/main" name="PPT EULAR (2)">
  <a:themeElements>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lantilla presentac VidaCaixa Previsión Social castellano">
  <a:themeElements>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2.xml><?xml version="1.0" encoding="utf-8"?>
<ds:datastoreItem xmlns:ds="http://schemas.openxmlformats.org/officeDocument/2006/customXml" ds:itemID="{211D8D81-60A0-4CDE-8F83-56276C98843F}">
  <ds:schemaRefs>
    <ds:schemaRef ds:uri="http://purl.org/dc/dcmitype/"/>
    <ds:schemaRef ds:uri="http://schemas.microsoft.com/sharepoint/v3"/>
    <ds:schemaRef ds:uri="E98DFCE1-BAE5-447a-BDCA-1BA3A3ADDCB8"/>
    <ds:schemaRef ds:uri="http://schemas.microsoft.com/office/infopath/2007/PartnerControls"/>
    <ds:schemaRef ds:uri="http://schemas.openxmlformats.org/package/2006/metadata/core-properties"/>
    <ds:schemaRef ds:uri="http://purl.org/dc/elements/1.1/"/>
    <ds:schemaRef ds:uri="be301acf-7d88-4206-bc25-f0c1637acb3f"/>
    <ds:schemaRef ds:uri="http://schemas.microsoft.com/office/2006/metadata/properties"/>
    <ds:schemaRef ds:uri="F6190AD9-4581-4372-B2DF-FA9A6D64EB4D"/>
    <ds:schemaRef ds:uri="http://purl.org/dc/terms/"/>
    <ds:schemaRef ds:uri="http://schemas.microsoft.com/office/2006/documentManagement/types"/>
    <ds:schemaRef ds:uri="http://www.w3.org/XML/1998/namespace"/>
    <ds:schemaRef ds:uri="132FDA8B-444F-45f6-B04C-FDC6AA7FB290"/>
    <ds:schemaRef ds:uri="D3B34FE5-AC3B-4a96-82CA-0DBA080F7269"/>
    <ds:schemaRef ds:uri="949D39CD-7166-4d84-B7B3-B133F34511FF"/>
  </ds:schemaRefs>
</ds:datastoreItem>
</file>

<file path=customXml/itemProps3.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5.xml><?xml version="1.0" encoding="utf-8"?>
<ds:datastoreItem xmlns:ds="http://schemas.openxmlformats.org/officeDocument/2006/customXml" ds:itemID="{0DE97A49-F646-4B69-85FE-92FF14AA03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EULAR (2)</Template>
  <TotalTime>0</TotalTime>
  <Words>1600</Words>
  <Application>Microsoft Office PowerPoint</Application>
  <PresentationFormat>On-screen Show (4:3)</PresentationFormat>
  <Paragraphs>152</Paragraphs>
  <Slides>15</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ＭＳ Ｐゴシック</vt:lpstr>
      <vt:lpstr>Arial</vt:lpstr>
      <vt:lpstr>Calibri</vt:lpstr>
      <vt:lpstr>Times</vt:lpstr>
      <vt:lpstr>Times New Roman</vt:lpstr>
      <vt:lpstr>Wingdings</vt:lpstr>
      <vt:lpstr>PPT EULAR (2)</vt:lpstr>
      <vt:lpstr>2_plantilla presentac VidaCaixa Previsión Social castellano</vt:lpstr>
      <vt:lpstr> 2018 EULAR recommendations for physical activity in people with inflammatory arthritis and osteoarthritis </vt:lpstr>
      <vt:lpstr>Steps for developing recommendations (SOP)</vt:lpstr>
      <vt:lpstr>The Task Force</vt:lpstr>
      <vt:lpstr>PowerPoint Presentation</vt:lpstr>
      <vt:lpstr>Definition of PA, exercise (and therapeutic exercise)</vt:lpstr>
      <vt:lpstr>The ACSM-Exercise Recommendations</vt:lpstr>
      <vt:lpstr>PA Recommendations for which patients </vt:lpstr>
      <vt:lpstr>Results:  Four Overarching Principles and Ten Recommendations</vt:lpstr>
      <vt:lpstr>The PA recommendations for RA/SpA/OA (HOA/KOA)</vt:lpstr>
      <vt:lpstr>The PA recommendations for RA/SpA/OA (HOA/KOA)</vt:lpstr>
      <vt:lpstr>The PA recommendations for RA/SpA/OA (HOA/KOA)</vt:lpstr>
      <vt:lpstr>Research Agenda</vt:lpstr>
      <vt:lpstr>Education Agenda</vt:lpstr>
      <vt:lpstr>Lay Summary and Implications</vt:lpstr>
      <vt:lpstr>Acknowledgement</vt:lpstr>
    </vt:vector>
  </TitlesOfParts>
  <Company>ZHAW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EULAR endorsed recommendations for physical activity in people with inflammatory arthritis and osteoarthritis</dc:title>
  <dc:creator>Niedermann Karin (nika)</dc:creator>
  <cp:lastModifiedBy>Assistant1</cp:lastModifiedBy>
  <cp:revision>835</cp:revision>
  <cp:lastPrinted>2017-09-27T07:46:24Z</cp:lastPrinted>
  <dcterms:created xsi:type="dcterms:W3CDTF">2017-01-24T11:58:50Z</dcterms:created>
  <dcterms:modified xsi:type="dcterms:W3CDTF">2018-08-29T08:30:16Z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