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trictFirstAndLastChars="0" saveSubsetFonts="1">
  <p:sldMasterIdLst>
    <p:sldMasterId id="2147483655" r:id="rId4"/>
    <p:sldMasterId id="2147483888" r:id="rId5"/>
  </p:sldMasterIdLst>
  <p:notesMasterIdLst>
    <p:notesMasterId r:id="rId7"/>
  </p:notesMasterIdLst>
  <p:handoutMasterIdLst>
    <p:handoutMasterId r:id="rId8"/>
  </p:handoutMasterIdLst>
  <p:sldIdLst>
    <p:sldId id="274" r:id="rId6"/>
  </p:sldIdLst>
  <p:sldSz cx="9144000" cy="5143500" type="screen16x9"/>
  <p:notesSz cx="6797675" cy="9926638"/>
  <p:defaultTextStyle>
    <a:defPPr>
      <a:defRPr lang="es-ES_tradnl"/>
    </a:defPPr>
    <a:lvl1pPr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60" userDrawn="1">
          <p15:clr>
            <a:srgbClr val="A4A3A4"/>
          </p15:clr>
        </p15:guide>
        <p15:guide id="2" pos="55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6B9"/>
    <a:srgbClr val="063FA9"/>
    <a:srgbClr val="0057A3"/>
    <a:srgbClr val="003FA8"/>
    <a:srgbClr val="1986CE"/>
    <a:srgbClr val="000000"/>
    <a:srgbClr val="F8F8F8"/>
    <a:srgbClr val="CECFCF"/>
    <a:srgbClr val="F6BFB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6" autoAdjust="0"/>
    <p:restoredTop sz="94644" autoAdjust="0"/>
  </p:normalViewPr>
  <p:slideViewPr>
    <p:cSldViewPr snapToGrid="0">
      <p:cViewPr varScale="1">
        <p:scale>
          <a:sx n="122" d="100"/>
          <a:sy n="122" d="100"/>
        </p:scale>
        <p:origin x="496" y="192"/>
      </p:cViewPr>
      <p:guideLst>
        <p:guide orient="horz" pos="560"/>
        <p:guide pos="55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1" d="100"/>
          <a:sy n="71" d="100"/>
        </p:scale>
        <p:origin x="3043" y="72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985E38B0-27C5-3F47-9942-78CA6AAD1B09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47800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663" y="744538"/>
            <a:ext cx="6615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4875"/>
            <a:ext cx="498792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8163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777C8E66-A4CA-3644-85C9-53BE1798D601}" type="slidenum">
              <a:rPr lang="es-ES_tradnl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146371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CC6E1000-1FBE-7344-AEE7-008587FEC10F}" type="datetime1">
              <a:rPr lang="en-GB" noProof="0" smtClean="0"/>
              <a:pPr/>
              <a:t>16/05/2019</a:t>
            </a:fld>
            <a:endParaRPr lang="en-GB" noProof="0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F096157D-9D44-4342-AEFF-76ADE352FA4A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9" y="2879644"/>
            <a:ext cx="4353563" cy="1486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grpSp>
        <p:nvGrpSpPr>
          <p:cNvPr id="28" name="Agrupar 16"/>
          <p:cNvGrpSpPr/>
          <p:nvPr userDrawn="1"/>
        </p:nvGrpSpPr>
        <p:grpSpPr>
          <a:xfrm>
            <a:off x="641250" y="2691482"/>
            <a:ext cx="1400770" cy="211662"/>
            <a:chOff x="348640" y="2182281"/>
            <a:chExt cx="1400770" cy="211662"/>
          </a:xfrm>
        </p:grpSpPr>
        <p:sp>
          <p:nvSpPr>
            <p:cNvPr id="29" name="Elipse 17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" name="Elipse 18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" name="Elipse 19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" name="Elipse 20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3" name="Elipse 21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  <p:pic>
        <p:nvPicPr>
          <p:cNvPr id="15" name="Imagen 5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570" y="421360"/>
            <a:ext cx="3124835" cy="180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02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444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hutterstock_325069670.jpg"/>
          <p:cNvPicPr>
            <a:picLocks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1"/>
            <a:ext cx="9144001" cy="5143500"/>
          </a:xfrm>
          <a:prstGeom prst="rect">
            <a:avLst/>
          </a:prstGeom>
          <a:ln>
            <a:noFill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9" y="2879644"/>
            <a:ext cx="4353563" cy="1486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grpSp>
        <p:nvGrpSpPr>
          <p:cNvPr id="24" name="Agrupar 16"/>
          <p:cNvGrpSpPr/>
          <p:nvPr userDrawn="1"/>
        </p:nvGrpSpPr>
        <p:grpSpPr>
          <a:xfrm>
            <a:off x="641250" y="2691482"/>
            <a:ext cx="1400770" cy="211662"/>
            <a:chOff x="348640" y="2182281"/>
            <a:chExt cx="1400770" cy="211662"/>
          </a:xfrm>
        </p:grpSpPr>
        <p:sp>
          <p:nvSpPr>
            <p:cNvPr id="25" name="Elipse 17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18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7" name="Elipse 19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8" name="Elipse 20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" name="Elipse 21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  <p:pic>
        <p:nvPicPr>
          <p:cNvPr id="13" name="Imagen 5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570" y="421360"/>
            <a:ext cx="3124835" cy="180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458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114891403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31" b="24869"/>
          <a:stretch/>
        </p:blipFill>
        <p:spPr>
          <a:xfrm>
            <a:off x="0" y="0"/>
            <a:ext cx="9144000" cy="5148000"/>
          </a:xfrm>
          <a:prstGeom prst="rect">
            <a:avLst/>
          </a:prstGeom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9" y="2879644"/>
            <a:ext cx="4353563" cy="1486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grpSp>
        <p:nvGrpSpPr>
          <p:cNvPr id="13" name="Agrupar 16"/>
          <p:cNvGrpSpPr/>
          <p:nvPr userDrawn="1"/>
        </p:nvGrpSpPr>
        <p:grpSpPr>
          <a:xfrm>
            <a:off x="641250" y="2691482"/>
            <a:ext cx="1400770" cy="211662"/>
            <a:chOff x="348640" y="2182281"/>
            <a:chExt cx="1400770" cy="211662"/>
          </a:xfrm>
        </p:grpSpPr>
        <p:sp>
          <p:nvSpPr>
            <p:cNvPr id="14" name="Elipse 17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Elipse 18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Elipse 19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" name="Elipse 20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" name="Elipse 21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  <p:pic>
        <p:nvPicPr>
          <p:cNvPr id="20" name="Imagen 5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570" y="421360"/>
            <a:ext cx="3124835" cy="180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4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9" y="2879644"/>
            <a:ext cx="4353563" cy="1486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grpSp>
        <p:nvGrpSpPr>
          <p:cNvPr id="14" name="Agrupar 16"/>
          <p:cNvGrpSpPr/>
          <p:nvPr userDrawn="1"/>
        </p:nvGrpSpPr>
        <p:grpSpPr>
          <a:xfrm>
            <a:off x="641250" y="2691482"/>
            <a:ext cx="1400770" cy="211662"/>
            <a:chOff x="348640" y="2182281"/>
            <a:chExt cx="1400770" cy="211662"/>
          </a:xfrm>
        </p:grpSpPr>
        <p:sp>
          <p:nvSpPr>
            <p:cNvPr id="15" name="Elipse 17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Elipse 18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" name="Elipse 19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" name="Elipse 20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7" name="Elipse 21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  <p:pic>
        <p:nvPicPr>
          <p:cNvPr id="20" name="Imagen 5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570" y="421360"/>
            <a:ext cx="3124835" cy="180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44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hutterstock_227742202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9" y="2879644"/>
            <a:ext cx="4353563" cy="1486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grpSp>
        <p:nvGrpSpPr>
          <p:cNvPr id="13" name="Agrupar 16"/>
          <p:cNvGrpSpPr/>
          <p:nvPr userDrawn="1"/>
        </p:nvGrpSpPr>
        <p:grpSpPr>
          <a:xfrm>
            <a:off x="641250" y="2691482"/>
            <a:ext cx="1400770" cy="211662"/>
            <a:chOff x="348640" y="2182281"/>
            <a:chExt cx="1400770" cy="211662"/>
          </a:xfrm>
        </p:grpSpPr>
        <p:sp>
          <p:nvSpPr>
            <p:cNvPr id="14" name="Elipse 17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Elipse 18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Elipse 19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" name="Elipse 20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" name="Elipse 21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  <p:pic>
        <p:nvPicPr>
          <p:cNvPr id="20" name="Imagen 5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570" y="421360"/>
            <a:ext cx="3124835" cy="180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28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31" y="1568789"/>
            <a:ext cx="8334171" cy="3093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891" indent="-342891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6928" y="974049"/>
            <a:ext cx="8334172" cy="475909"/>
          </a:xfrm>
          <a:prstGeom prst="rect">
            <a:avLst/>
          </a:prstGeom>
        </p:spPr>
        <p:txBody>
          <a:bodyPr lIns="36000"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endParaRPr lang="en-GB" noProof="0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4859169"/>
            <a:ext cx="874712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4859169"/>
            <a:ext cx="1223962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BA3F73F8-1884-0E40-983C-CDED2351A66E}" type="datetime1">
              <a:rPr lang="en-GB" noProof="0" smtClean="0"/>
              <a:pPr/>
              <a:t>16/05/2019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4661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shutterstock_250115626.jpg"/>
          <p:cNvPicPr>
            <a:picLocks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" t="29639" r="153" b="13925"/>
          <a:stretch/>
        </p:blipFill>
        <p:spPr>
          <a:xfrm>
            <a:off x="466929" y="1548000"/>
            <a:ext cx="8333999" cy="3128400"/>
          </a:xfrm>
          <a:prstGeom prst="rect">
            <a:avLst/>
          </a:prstGeom>
        </p:spPr>
      </p:pic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466931" y="974049"/>
            <a:ext cx="8334171" cy="475909"/>
          </a:xfrm>
          <a:prstGeom prst="rect">
            <a:avLst/>
          </a:prstGeom>
        </p:spPr>
        <p:txBody>
          <a:bodyPr lIns="36000"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4859169"/>
            <a:ext cx="874712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4859169"/>
            <a:ext cx="1223962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C169FB8-1BE0-E845-9C2A-AF36E4CC9869}" type="datetime1">
              <a:rPr lang="en-GB" noProof="0" smtClean="0"/>
              <a:pPr/>
              <a:t>16/05/2019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99858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and Content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32" y="1568789"/>
            <a:ext cx="3844721" cy="3093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891" indent="-342891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9" y="974049"/>
            <a:ext cx="3838372" cy="475909"/>
          </a:xfrm>
          <a:prstGeom prst="rect">
            <a:avLst/>
          </a:prstGeom>
        </p:spPr>
        <p:txBody>
          <a:bodyPr lIns="36000"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6" name="Imagen 5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00" t="5090" r="496" b="1443"/>
          <a:stretch/>
        </p:blipFill>
        <p:spPr>
          <a:xfrm>
            <a:off x="4608000" y="1081096"/>
            <a:ext cx="4194000" cy="3596400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4859169"/>
            <a:ext cx="874712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4859169"/>
            <a:ext cx="1223962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409C76EE-2EB6-5A47-8F28-5B769792FE36}" type="datetime1">
              <a:rPr lang="en-GB" noProof="0" smtClean="0"/>
              <a:pPr/>
              <a:t>16/05/2019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7122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32" y="1568789"/>
            <a:ext cx="8334171" cy="116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891" indent="-342891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31" y="974049"/>
            <a:ext cx="8334171" cy="475909"/>
          </a:xfrm>
          <a:prstGeom prst="rect">
            <a:avLst/>
          </a:prstGeom>
        </p:spPr>
        <p:txBody>
          <a:bodyPr lIns="36000"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4859169"/>
            <a:ext cx="874712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4859169"/>
            <a:ext cx="1223962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B3EE45F-8683-D246-A5F0-93394021D3FB}" type="datetime1">
              <a:rPr lang="en-GB" noProof="0" smtClean="0"/>
              <a:pPr/>
              <a:t>16/05/2019</a:t>
            </a:fld>
            <a:endParaRPr lang="en-GB" noProof="0" dirty="0"/>
          </a:p>
        </p:txBody>
      </p:sp>
      <p:pic>
        <p:nvPicPr>
          <p:cNvPr id="14" name="Imagen 6"/>
          <p:cNvPicPr>
            <a:picLocks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003" r="1194" b="13362"/>
          <a:stretch/>
        </p:blipFill>
        <p:spPr>
          <a:xfrm>
            <a:off x="468000" y="2844000"/>
            <a:ext cx="8337600" cy="18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72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AutoShape 7"/>
          <p:cNvSpPr>
            <a:spLocks noChangeArrowheads="1"/>
          </p:cNvSpPr>
          <p:nvPr/>
        </p:nvSpPr>
        <p:spPr bwMode="auto">
          <a:xfrm>
            <a:off x="342903" y="222945"/>
            <a:ext cx="204383" cy="325636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sz="1400">
              <a:ea typeface="+mn-ea"/>
            </a:endParaRPr>
          </a:p>
        </p:txBody>
      </p:sp>
      <p:sp>
        <p:nvSpPr>
          <p:cNvPr id="1032" name="AutoShape 11"/>
          <p:cNvSpPr>
            <a:spLocks noChangeArrowheads="1"/>
          </p:cNvSpPr>
          <p:nvPr/>
        </p:nvSpPr>
        <p:spPr bwMode="auto">
          <a:xfrm>
            <a:off x="523878" y="212231"/>
            <a:ext cx="204383" cy="325636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sz="1400">
              <a:ea typeface="+mn-ea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3" y="2149973"/>
            <a:ext cx="1847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sz="1400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4859169"/>
            <a:ext cx="874712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4859169"/>
            <a:ext cx="1223962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C99BF2F7-53DD-304F-938B-FF02BFE4BA3F}" type="datetime1">
              <a:rPr lang="en-GB" noProof="0" smtClean="0"/>
              <a:pPr/>
              <a:t>16/05/2019</a:t>
            </a:fld>
            <a:endParaRPr lang="en-GB" noProof="0" dirty="0"/>
          </a:p>
        </p:txBody>
      </p:sp>
      <p:pic>
        <p:nvPicPr>
          <p:cNvPr id="14" name="Imagen 5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1037" y="212725"/>
            <a:ext cx="1214271" cy="70117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53" r:id="rId2"/>
    <p:sldLayoutId id="2147483858" r:id="rId3"/>
    <p:sldLayoutId id="2147483859" r:id="rId4"/>
    <p:sldLayoutId id="2147483860" r:id="rId5"/>
    <p:sldLayoutId id="2147483857" r:id="rId6"/>
    <p:sldLayoutId id="2147483861" r:id="rId7"/>
    <p:sldLayoutId id="2147483862" r:id="rId8"/>
    <p:sldLayoutId id="2147483863" r:id="rId9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600" b="1" i="0">
          <a:solidFill>
            <a:srgbClr val="058AD4"/>
          </a:solidFill>
          <a:latin typeface="+mj-lt"/>
          <a:ea typeface="ＭＳ Ｐゴシック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5pPr>
      <a:lvl6pPr marL="457189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6pPr>
      <a:lvl7pPr marL="914377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7pPr>
      <a:lvl8pPr marL="1371566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8pPr>
      <a:lvl9pPr marL="1828754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9pPr>
    </p:titleStyle>
    <p:bodyStyle>
      <a:lvl1pPr marL="342891" indent="-342891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1pPr>
      <a:lvl2pPr marL="742932" indent="-285744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2pPr>
      <a:lvl3pPr marL="1142971" indent="-228594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3pPr>
      <a:lvl4pPr marL="1600160" indent="-228594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4pPr>
      <a:lvl5pPr marL="2057349" indent="-228594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5pPr>
      <a:lvl6pPr marL="2514537" indent="-228594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6pPr>
      <a:lvl7pPr marL="2971726" indent="-228594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7pPr>
      <a:lvl8pPr marL="3428914" indent="-228594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8pPr>
      <a:lvl9pPr marL="3886103" indent="-228594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27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bertsias@uoc.gr" TargetMode="External"/><Relationship Id="rId2" Type="http://schemas.openxmlformats.org/officeDocument/2006/relationships/hyperlink" Target="mailto:boumpasd@med.uoa.gr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mailto:afanour@med.uoa.g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6928" y="224035"/>
            <a:ext cx="6976288" cy="475909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EULAR Study Group on SLE</a:t>
            </a:r>
            <a:endParaRPr lang="de-CH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864724-3520-A24F-A224-347E559B6F5A}"/>
              </a:ext>
            </a:extLst>
          </p:cNvPr>
          <p:cNvSpPr txBox="1"/>
          <p:nvPr/>
        </p:nvSpPr>
        <p:spPr>
          <a:xfrm>
            <a:off x="31530" y="898179"/>
            <a:ext cx="2916000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3663" indent="-93663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EULAR Study Group on SLE </a:t>
            </a:r>
            <a:r>
              <a:rPr lang="en-US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established in 2011 and includes so far more than 120 individuals who have joined the group and have actively participated in the meetings</a:t>
            </a:r>
          </a:p>
          <a:p>
            <a:pPr marL="93663" indent="-93663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Target population </a:t>
            </a:r>
            <a:r>
              <a:rPr lang="en-US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includes trainees, rheumatologists, clinical immunologists and basic/translational researches interested in SLE </a:t>
            </a:r>
          </a:p>
          <a:p>
            <a:pPr marL="93663" indent="-93663">
              <a:spcBef>
                <a:spcPts val="4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aims and objectives </a:t>
            </a:r>
            <a:r>
              <a:rPr lang="en-US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Study Group on SLE are:</a:t>
            </a:r>
          </a:p>
          <a:p>
            <a:pPr marL="134938" indent="-134938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 clinicians and researchers interested in SLE and increase the pool of younger people interested in the disease </a:t>
            </a:r>
          </a:p>
          <a:p>
            <a:pPr marL="134938" indent="-134938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 and coordinate educational activities for fellows, nurses and patients </a:t>
            </a:r>
          </a:p>
          <a:p>
            <a:pPr marL="134938" indent="-134938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and disseminate management recommendations for SLE by encouraging also the participation of new people both willing and able to support such activities</a:t>
            </a:r>
          </a:p>
          <a:p>
            <a:pPr marL="134938" indent="-134938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 on research initiatives at the translational and clinical level</a:t>
            </a:r>
          </a:p>
          <a:p>
            <a:pPr marL="134938" indent="-134938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 topics that we wish to propose for the annual EULAR meeting scientific meeting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CB19B12-C024-734E-9C1E-55EB2790D622}"/>
              </a:ext>
            </a:extLst>
          </p:cNvPr>
          <p:cNvSpPr txBox="1"/>
          <p:nvPr/>
        </p:nvSpPr>
        <p:spPr>
          <a:xfrm>
            <a:off x="2947530" y="898179"/>
            <a:ext cx="322204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spcBef>
                <a:spcPts val="0"/>
              </a:spcBef>
              <a:spcAft>
                <a:spcPts val="200"/>
              </a:spcAft>
              <a:buNone/>
            </a:pPr>
            <a:r>
              <a:rPr lang="en-US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and contribution </a:t>
            </a:r>
            <a:r>
              <a:rPr lang="en-US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Study Group includes so far:</a:t>
            </a:r>
          </a:p>
          <a:p>
            <a:pPr marL="228600" indent="-228600">
              <a:spcBef>
                <a:spcPts val="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Reports by the members of the lupus meetings and congresses they have organized (e.g. European Lupus Meeting)</a:t>
            </a:r>
          </a:p>
          <a:p>
            <a:pPr marL="228600" indent="-228600">
              <a:spcBef>
                <a:spcPts val="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Educational issues such as training sites, undergraduate student curricula, slides collection</a:t>
            </a:r>
          </a:p>
          <a:p>
            <a:pPr marL="228600" indent="-228600">
              <a:spcBef>
                <a:spcPts val="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Basic/translational and clinical research initiatives have been presented such as:  development of a European SLE registry, biologics registry, CNS lupus project, hematological SLE study, investigator-initiated controlled studies (lupus nephritis, mesenchymal stem cells)</a:t>
            </a:r>
          </a:p>
          <a:p>
            <a:pPr marL="228600" indent="-228600">
              <a:spcBef>
                <a:spcPts val="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Patients’ perspective and initiatives (e.g. the role of lupus groups in enhancing the clinical setting and supporting the advancements in the disease </a:t>
            </a:r>
          </a:p>
          <a:p>
            <a:pPr marL="228600" indent="-228600">
              <a:spcBef>
                <a:spcPts val="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Proposals for EULAR-endorsed recommendations on lupus (e.g. laboratory tests in SLE, diagnosis and management of Cutaneous Lupus, Pregnancy/Contraception/Fertilization, new EULAR/ARC SLE classification criteria)</a:t>
            </a:r>
          </a:p>
          <a:p>
            <a:pPr marL="228600" indent="-228600">
              <a:spcBef>
                <a:spcPts val="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sz="1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Ongoing and pending proposals for research grants (H2020, IMI, FOREUM etc.) have also been presented, followed by discussions for possible collaborations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D2DBA73-4C5C-6A46-A4D5-FAE47D73C6E1}"/>
              </a:ext>
            </a:extLst>
          </p:cNvPr>
          <p:cNvSpPr txBox="1"/>
          <p:nvPr/>
        </p:nvSpPr>
        <p:spPr>
          <a:xfrm>
            <a:off x="6169570" y="898179"/>
            <a:ext cx="2916000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Achievements / publications:</a:t>
            </a:r>
          </a:p>
          <a:p>
            <a:pPr marL="228600" indent="-2286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9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Fanouriakis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A, et al. Ann Rheum Dis. </a:t>
            </a:r>
            <a:r>
              <a:rPr lang="en-US" sz="9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10.1136/annrheumdis-2019-215089</a:t>
            </a:r>
          </a:p>
          <a:p>
            <a:pPr marL="228600" indent="-2286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9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Andreoli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L, et al. Ann Rheum Dis. </a:t>
            </a:r>
            <a:r>
              <a:rPr lang="en-US" sz="9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10.1136/annrheumdis-2016-209770</a:t>
            </a:r>
          </a:p>
          <a:p>
            <a:pPr marL="228600" indent="-2286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9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Pamfil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C, et al.. Rheumatology (Oxford). </a:t>
            </a:r>
            <a:r>
              <a:rPr lang="en-US" sz="9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10.1093/rheumatology/keu482</a:t>
            </a:r>
          </a:p>
          <a:p>
            <a:pPr marL="228600" indent="-2286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Bertsias GK, et al. Ann Rheum Dis. </a:t>
            </a:r>
            <a:r>
              <a:rPr lang="en-US" sz="9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10.1136/annrheumdis-2012-201940</a:t>
            </a:r>
          </a:p>
          <a:p>
            <a:pPr marL="228600" indent="-2286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9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Mosca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M, et al. </a:t>
            </a:r>
            <a:r>
              <a:rPr lang="en-US" sz="9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Autoimmun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Rev. </a:t>
            </a:r>
            <a:r>
              <a:rPr lang="en-US" sz="9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10.1016/j.autrev.2010.12.008</a:t>
            </a:r>
          </a:p>
          <a:p>
            <a:pPr marL="228600" indent="-2286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Bertsias GK, et al. Ann Rheum Dis. </a:t>
            </a:r>
            <a:r>
              <a:rPr lang="en-US" sz="9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10.1136/ard.2010.130476. </a:t>
            </a:r>
          </a:p>
          <a:p>
            <a:pPr marL="228600" indent="-2286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9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Mosca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M, et al. Ann Rheum Dis. </a:t>
            </a:r>
            <a:r>
              <a:rPr lang="en-US" sz="9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10.1136/ard.2009.117200</a:t>
            </a:r>
          </a:p>
          <a:p>
            <a:pPr marL="228600" indent="-2286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Bertsias G, et al. Lupus. </a:t>
            </a:r>
            <a:r>
              <a:rPr lang="en-US" sz="9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10.1177/0961203308090031</a:t>
            </a:r>
          </a:p>
          <a:p>
            <a:pPr marL="228600" indent="-2286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Bertsias GK, et al. Ann Rheum Dis. </a:t>
            </a:r>
            <a:r>
              <a:rPr lang="en-US" sz="9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10.1136/ard.2007.083030</a:t>
            </a:r>
          </a:p>
          <a:p>
            <a:pPr marL="228600" indent="-2286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Gordon C, et al. Ann Rheum Dis. </a:t>
            </a:r>
            <a:r>
              <a:rPr lang="en-US" sz="9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10.1136/ard.2007.083022</a:t>
            </a:r>
          </a:p>
          <a:p>
            <a:pPr marL="228600" indent="-2286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Bertsias G, et al. Ann Rheum Dis. 2008 Feb;67(2):195-205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9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 Force Committee and Contact Details:</a:t>
            </a:r>
          </a:p>
          <a:p>
            <a:pPr marL="17145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9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Dimitrios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T. </a:t>
            </a:r>
            <a:r>
              <a:rPr lang="en-US" sz="9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Boumpas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(leader), 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boumpasd@med.uoa.gr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7145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George Bertsias (facilitator), 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gbertsias@uoc.gr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7145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9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Antonis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Fanouriakis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(facilitator), 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afanour@med.uoa.gr</a:t>
            </a:r>
            <a:r>
              <a:rPr lang="en-US" sz="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3547141"/>
      </p:ext>
    </p:extLst>
  </p:cSld>
  <p:clrMapOvr>
    <a:masterClrMapping/>
  </p:clrMapOvr>
</p:sld>
</file>

<file path=ppt/theme/theme1.xml><?xml version="1.0" encoding="utf-8"?>
<a:theme xmlns:a="http://schemas.openxmlformats.org/drawingml/2006/main" name="PPT EULAR presentation_10_9_II">
  <a:themeElements>
    <a:clrScheme name="1_plantilla presentac VidaCaixa Previsión Social castellan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plantilla presentac VidaCaixa Previsión Social castellano">
      <a:majorFont>
        <a:latin typeface="Arial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plantilla presentac VidaCaixa Previsión Social castella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äsentation1" id="{D5E0083F-1FE0-3848-9D8D-6215CE0C1802}" vid="{762AC171-07D6-A641-BC93-0D535B0DE7A5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äsentation1" id="{D5E0083F-1FE0-3848-9D8D-6215CE0C1802}" vid="{F24D0EF6-789F-EE41-9837-D4A85BF49227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8A657DCF3FBB4E8FBE0E2468B8B113" ma:contentTypeVersion="10" ma:contentTypeDescription="Create a new document." ma:contentTypeScope="" ma:versionID="827d9bd3247e31a92005724f03b4d151">
  <xsd:schema xmlns:xsd="http://www.w3.org/2001/XMLSchema" xmlns:xs="http://www.w3.org/2001/XMLSchema" xmlns:p="http://schemas.microsoft.com/office/2006/metadata/properties" xmlns:ns2="1fe62f42-115c-4e23-b11d-d52080b3ae5f" xmlns:ns3="5c339dfd-a95f-4f81-844c-7253b04fe2d8" targetNamespace="http://schemas.microsoft.com/office/2006/metadata/properties" ma:root="true" ma:fieldsID="9aaa685f49172462c2c91bbf7b4f38d7" ns2:_="" ns3:_="">
    <xsd:import namespace="1fe62f42-115c-4e23-b11d-d52080b3ae5f"/>
    <xsd:import namespace="5c339dfd-a95f-4f81-844c-7253b04fe2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e62f42-115c-4e23-b11d-d52080b3ae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39dfd-a95f-4f81-844c-7253b04fe2d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1E599A8-5B5E-42B1-9FBC-734469B6110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B05C1F4-F25E-486F-9E89-BE2AA90AD9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1F2972A-7B3D-4060-835B-A7625E6F266E}"/>
</file>

<file path=docProps/app.xml><?xml version="1.0" encoding="utf-8"?>
<Properties xmlns="http://schemas.openxmlformats.org/officeDocument/2006/extended-properties" xmlns:vt="http://schemas.openxmlformats.org/officeDocument/2006/docPropsVTypes">
  <Template>PP_Vorlage_EULAR_16_9_np</Template>
  <TotalTime>0</TotalTime>
  <Words>542</Words>
  <Application>Microsoft Macintosh PowerPoint</Application>
  <PresentationFormat>On-screen Show (16:9)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</vt:lpstr>
      <vt:lpstr>Wingdings</vt:lpstr>
      <vt:lpstr>PPT EULAR presentation_10_9_II</vt:lpstr>
      <vt:lpstr>Custom Design</vt:lpstr>
      <vt:lpstr>EULAR Study Group on SLE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2018-02-02T16:37:26Z</dcterms:created>
  <dcterms:modified xsi:type="dcterms:W3CDTF">2019-05-16T08:21:34Z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0x010100408A657DCF3FBB4E8FBE0E2468B8B113</vt:lpwstr>
  </property>
  <property fmtid="{D5CDD505-2E9C-101B-9397-08002B2CF9AE}" pid="3" name="Order">
    <vt:r8>221200</vt:r8>
  </property>
</Properties>
</file>