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4"/>
    <p:sldMasterId id="2147483888" r:id="rId5"/>
  </p:sldMasterIdLst>
  <p:notesMasterIdLst>
    <p:notesMasterId r:id="rId7"/>
  </p:notesMasterIdLst>
  <p:handoutMasterIdLst>
    <p:handoutMasterId r:id="rId8"/>
  </p:handoutMasterIdLst>
  <p:sldIdLst>
    <p:sldId id="274" r:id="rId6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B9"/>
    <a:srgbClr val="063FA9"/>
    <a:srgbClr val="0057A3"/>
    <a:srgbClr val="003FA8"/>
    <a:srgbClr val="1986CE"/>
    <a:srgbClr val="000000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44" autoAdjust="0"/>
  </p:normalViewPr>
  <p:slideViewPr>
    <p:cSldViewPr snapToGrid="0">
      <p:cViewPr varScale="1">
        <p:scale>
          <a:sx n="94" d="100"/>
          <a:sy n="94" d="100"/>
        </p:scale>
        <p:origin x="-96" y="-936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043" y="7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23/04/2019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28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9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5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2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3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23/04/2019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23/04/2019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23/04/2019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23/04/2019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23/04/2019</a:t>
            </a:fld>
            <a:endParaRPr lang="en-GB" noProof="0" dirty="0"/>
          </a:p>
        </p:txBody>
      </p:sp>
      <p:pic>
        <p:nvPicPr>
          <p:cNvPr id="14" name="Imagen 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037" y="212725"/>
            <a:ext cx="1214271" cy="701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iming>
    <p:tnLst>
      <p:par>
        <p:cTn id="1" dur="indefinite" restart="never" nodeType="tmRoot"/>
      </p:par>
    </p:tnLst>
  </p:timing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 txBox="1">
            <a:spLocks/>
          </p:cNvSpPr>
          <p:nvPr/>
        </p:nvSpPr>
        <p:spPr>
          <a:xfrm>
            <a:off x="166256" y="50800"/>
            <a:ext cx="7616536" cy="1285875"/>
          </a:xfrm>
          <a:prstGeom prst="rect">
            <a:avLst/>
          </a:prstGeom>
        </p:spPr>
        <p:txBody>
          <a:bodyPr lIns="3600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189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377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566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754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nl-NL" sz="3600" kern="0" dirty="0" smtClean="0">
                <a:solidFill>
                  <a:schemeClr val="tx1"/>
                </a:solidFill>
              </a:rPr>
              <a:t>EULAR</a:t>
            </a:r>
            <a:r>
              <a:rPr lang="nl-NL" sz="3600" kern="0" dirty="0" smtClean="0"/>
              <a:t> OA Trial Bank </a:t>
            </a:r>
            <a:r>
              <a:rPr lang="nl-NL" sz="3600" kern="0" dirty="0" err="1" smtClean="0">
                <a:solidFill>
                  <a:schemeClr val="tx1"/>
                </a:solidFill>
              </a:rPr>
              <a:t>Study</a:t>
            </a:r>
            <a:r>
              <a:rPr lang="nl-NL" sz="3600" kern="0" dirty="0" smtClean="0">
                <a:solidFill>
                  <a:schemeClr val="tx1"/>
                </a:solidFill>
              </a:rPr>
              <a:t> Group</a:t>
            </a:r>
            <a:r>
              <a:rPr lang="nl-NL" kern="0" dirty="0" smtClean="0">
                <a:solidFill>
                  <a:schemeClr val="tx1"/>
                </a:solidFill>
              </a:rPr>
              <a:t/>
            </a:r>
            <a:br>
              <a:rPr lang="nl-NL" kern="0" dirty="0" smtClean="0">
                <a:solidFill>
                  <a:schemeClr val="tx1"/>
                </a:solidFill>
              </a:rPr>
            </a:br>
            <a:r>
              <a:rPr lang="en-US" sz="1800" kern="0" dirty="0" smtClean="0">
                <a:solidFill>
                  <a:srgbClr val="5F5F5F"/>
                </a:solidFill>
                <a:cs typeface="+mn-cs"/>
              </a:rPr>
              <a:t>Predicting treatment response in subgroups of osteoarthritis patients </a:t>
            </a:r>
            <a:br>
              <a:rPr lang="en-US" sz="1800" kern="0" dirty="0" smtClean="0">
                <a:solidFill>
                  <a:srgbClr val="5F5F5F"/>
                </a:solidFill>
                <a:cs typeface="+mn-cs"/>
              </a:rPr>
            </a:br>
            <a:r>
              <a:rPr lang="en-US" sz="1800" kern="0" dirty="0" smtClean="0">
                <a:solidFill>
                  <a:srgbClr val="5F5F5F"/>
                </a:solidFill>
                <a:cs typeface="+mn-cs"/>
              </a:rPr>
              <a:t>using Individual </a:t>
            </a:r>
            <a:r>
              <a:rPr lang="en-US" sz="1800" kern="0" dirty="0">
                <a:solidFill>
                  <a:srgbClr val="5F5F5F"/>
                </a:solidFill>
                <a:cs typeface="+mn-cs"/>
              </a:rPr>
              <a:t>P</a:t>
            </a:r>
            <a:r>
              <a:rPr lang="en-US" sz="1800" kern="0" dirty="0" smtClean="0">
                <a:solidFill>
                  <a:srgbClr val="5F5F5F"/>
                </a:solidFill>
                <a:cs typeface="+mn-cs"/>
              </a:rPr>
              <a:t>atient </a:t>
            </a:r>
            <a:r>
              <a:rPr lang="en-US" sz="1800" kern="0" dirty="0">
                <a:solidFill>
                  <a:srgbClr val="5F5F5F"/>
                </a:solidFill>
                <a:cs typeface="+mn-cs"/>
              </a:rPr>
              <a:t>D</a:t>
            </a:r>
            <a:r>
              <a:rPr lang="en-US" sz="1800" kern="0" dirty="0" smtClean="0">
                <a:solidFill>
                  <a:srgbClr val="5F5F5F"/>
                </a:solidFill>
                <a:cs typeface="+mn-cs"/>
              </a:rPr>
              <a:t>ata of worldwide available trials</a:t>
            </a:r>
            <a:endParaRPr lang="en-GB" sz="1800" kern="0" dirty="0">
              <a:solidFill>
                <a:schemeClr val="tx1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50824" y="1221796"/>
            <a:ext cx="2957077" cy="343333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r>
              <a:rPr lang="nl-NL" sz="2000" b="1" dirty="0" err="1" smtClean="0">
                <a:solidFill>
                  <a:srgbClr val="0056B9"/>
                </a:solidFill>
              </a:rPr>
              <a:t>Aim</a:t>
            </a:r>
            <a:r>
              <a:rPr lang="nl-NL" sz="2000" b="1" dirty="0" smtClean="0">
                <a:solidFill>
                  <a:srgbClr val="0056B9"/>
                </a:solidFill>
              </a:rPr>
              <a:t> of </a:t>
            </a:r>
            <a:r>
              <a:rPr lang="nl-NL" sz="2000" b="1" dirty="0" err="1" smtClean="0">
                <a:solidFill>
                  <a:srgbClr val="0056B9"/>
                </a:solidFill>
              </a:rPr>
              <a:t>study</a:t>
            </a:r>
            <a:r>
              <a:rPr lang="nl-NL" sz="2000" b="1" dirty="0" smtClean="0">
                <a:solidFill>
                  <a:srgbClr val="0056B9"/>
                </a:solidFill>
              </a:rPr>
              <a:t> </a:t>
            </a:r>
            <a:r>
              <a:rPr lang="nl-NL" sz="2000" b="1" dirty="0" err="1" smtClean="0">
                <a:solidFill>
                  <a:srgbClr val="0056B9"/>
                </a:solidFill>
              </a:rPr>
              <a:t>group</a:t>
            </a:r>
            <a:endParaRPr lang="nl-NL" sz="2000" b="1" dirty="0" smtClean="0">
              <a:solidFill>
                <a:srgbClr val="0056B9"/>
              </a:solidFill>
            </a:endParaRPr>
          </a:p>
          <a:p>
            <a:pPr marL="176213" indent="-176213">
              <a:spcBef>
                <a:spcPts val="0"/>
              </a:spcBef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1400" dirty="0" smtClean="0"/>
              <a:t>To set-up an online worldwide accessible OA Trial Bank</a:t>
            </a:r>
          </a:p>
          <a:p>
            <a:pPr marL="176213" indent="-176213">
              <a:spcBef>
                <a:spcPts val="0"/>
              </a:spcBef>
              <a:spcAft>
                <a:spcPts val="300"/>
              </a:spcAft>
              <a:buFont typeface="Courier New" panose="02070309020205020404" pitchFamily="49" charset="0"/>
              <a:buChar char="o"/>
              <a:defRPr/>
            </a:pPr>
            <a:r>
              <a:rPr lang="en-US" sz="1400" dirty="0" smtClean="0"/>
              <a:t>To identify subgroups of osteoarthritis (OA) patients who specifically respond to particular interventions using Individual Patient Data (IPD) from existing trials that will be entered in the OA Trial Bank</a:t>
            </a:r>
          </a:p>
          <a:p>
            <a:pPr>
              <a:defRPr/>
            </a:pPr>
            <a:endParaRPr lang="en-GB" sz="14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3205885" y="1232186"/>
            <a:ext cx="2955925" cy="3287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A"/>
              </a:buClr>
              <a:buChar char="o"/>
              <a:defRPr sz="2400">
                <a:solidFill>
                  <a:srgbClr val="5F5F5F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r>
              <a:rPr lang="en-US" sz="2000" b="1" kern="0" dirty="0" smtClean="0">
                <a:solidFill>
                  <a:srgbClr val="0056B9"/>
                </a:solidFill>
              </a:rPr>
              <a:t>Achievements</a:t>
            </a:r>
          </a:p>
          <a:p>
            <a:pPr marL="176213" indent="-176213">
              <a:spcBef>
                <a:spcPts val="0"/>
              </a:spcBef>
              <a:spcAft>
                <a:spcPts val="300"/>
              </a:spcAft>
              <a:buClr>
                <a:srgbClr val="0056B9"/>
              </a:buClr>
              <a:defRPr/>
            </a:pPr>
            <a:r>
              <a:rPr lang="en-US" sz="1400" b="0" dirty="0" smtClean="0"/>
              <a:t>Structure is successful in terms of cooperation and agreements made</a:t>
            </a:r>
          </a:p>
          <a:p>
            <a:pPr marL="176213" indent="-176213">
              <a:spcBef>
                <a:spcPts val="0"/>
              </a:spcBef>
              <a:spcAft>
                <a:spcPts val="300"/>
              </a:spcAft>
              <a:buClr>
                <a:srgbClr val="0056B9"/>
              </a:buClr>
              <a:defRPr/>
            </a:pPr>
            <a:r>
              <a:rPr lang="en-US" sz="1400" b="0" dirty="0" smtClean="0"/>
              <a:t>Successful finished projects </a:t>
            </a:r>
            <a:r>
              <a:rPr lang="en-US" sz="1400" b="0" dirty="0" smtClean="0"/>
              <a:t>on:</a:t>
            </a:r>
            <a:br>
              <a:rPr lang="en-US" sz="1400" b="0" dirty="0" smtClean="0"/>
            </a:br>
            <a:r>
              <a:rPr lang="en-US" sz="1400" b="0" dirty="0" smtClean="0"/>
              <a:t>- </a:t>
            </a:r>
            <a:r>
              <a:rPr lang="en-US" sz="1400" b="0" dirty="0" smtClean="0"/>
              <a:t>The effectiveness of intra-articular corticosteroid injections for hip and knee </a:t>
            </a:r>
            <a:r>
              <a:rPr lang="en-US" sz="1400" b="0" dirty="0" smtClean="0"/>
              <a:t>OA</a:t>
            </a:r>
            <a:br>
              <a:rPr lang="en-US" sz="1400" b="0" dirty="0" smtClean="0"/>
            </a:br>
            <a:r>
              <a:rPr lang="en-US" sz="1400" b="0" dirty="0" smtClean="0"/>
              <a:t>- </a:t>
            </a:r>
            <a:r>
              <a:rPr lang="en-US" sz="1400" b="0" kern="0" dirty="0"/>
              <a:t>Subgroup analyses on the  effectiveness of </a:t>
            </a:r>
            <a:r>
              <a:rPr lang="en-US" sz="1400" b="0" kern="0" dirty="0" smtClean="0"/>
              <a:t>glucosamine</a:t>
            </a:r>
          </a:p>
          <a:p>
            <a:pPr marL="176213" indent="-176213">
              <a:spcBef>
                <a:spcPts val="0"/>
              </a:spcBef>
              <a:spcAft>
                <a:spcPts val="300"/>
              </a:spcAft>
              <a:buClr>
                <a:srgbClr val="0056B9"/>
              </a:buClr>
              <a:defRPr/>
            </a:pPr>
            <a:r>
              <a:rPr lang="en-US" sz="1400" b="0" kern="0" dirty="0" smtClean="0"/>
              <a:t>7 international publications in peer-reviewed papers</a:t>
            </a:r>
            <a:endParaRPr lang="en-US" sz="1400" b="0" kern="0" dirty="0"/>
          </a:p>
          <a:p>
            <a:pPr marL="0" indent="0">
              <a:buFontTx/>
              <a:buNone/>
              <a:defRPr/>
            </a:pPr>
            <a:endParaRPr lang="en-US" sz="1400" dirty="0" smtClean="0"/>
          </a:p>
          <a:p>
            <a:pPr marL="182563" indent="-182563">
              <a:defRPr/>
            </a:pPr>
            <a:endParaRPr lang="en-US" sz="1400" dirty="0" smtClean="0"/>
          </a:p>
          <a:p>
            <a:pPr>
              <a:defRPr/>
            </a:pPr>
            <a:endParaRPr lang="en-US" kern="0" dirty="0" smtClean="0"/>
          </a:p>
          <a:p>
            <a:pPr>
              <a:defRPr/>
            </a:pPr>
            <a:endParaRPr lang="en-US" kern="0" dirty="0"/>
          </a:p>
        </p:txBody>
      </p:sp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76779" y="4678218"/>
            <a:ext cx="430218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rgbClr val="00A6DA"/>
              </a:buClr>
              <a:buChar char="o"/>
              <a:defRPr sz="2400">
                <a:solidFill>
                  <a:srgbClr val="5F5F5F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l-NL" altLang="en-US" sz="1000" dirty="0">
                <a:latin typeface="Arial" charset="0"/>
              </a:rPr>
              <a:t>Steering </a:t>
            </a:r>
            <a:r>
              <a:rPr lang="nl-NL" altLang="en-US" sz="1000" dirty="0" err="1">
                <a:latin typeface="Arial" charset="0"/>
              </a:rPr>
              <a:t>group</a:t>
            </a:r>
            <a:r>
              <a:rPr lang="nl-NL" altLang="en-US" sz="1000" dirty="0">
                <a:latin typeface="Arial" charset="0"/>
              </a:rPr>
              <a:t> members: </a:t>
            </a:r>
            <a:r>
              <a:rPr lang="nl-NL" altLang="en-US" sz="1000" b="0" dirty="0">
                <a:latin typeface="Arial" charset="0"/>
              </a:rPr>
              <a:t>SMA Bierma-Zeinstra, </a:t>
            </a:r>
            <a:r>
              <a:rPr lang="nl-NL" altLang="en-US" sz="1000" b="0" dirty="0" smtClean="0">
                <a:latin typeface="Arial" charset="0"/>
              </a:rPr>
              <a:t>S </a:t>
            </a:r>
            <a:r>
              <a:rPr lang="nl-NL" altLang="en-US" sz="1000" b="0" dirty="0">
                <a:latin typeface="Arial" charset="0"/>
              </a:rPr>
              <a:t>Lohmander, M Doherty, K Dziedzic, W Zhang, T McAlindon, M van Middelkoop</a:t>
            </a:r>
            <a:endParaRPr lang="en-GB" altLang="en-US" sz="1000" b="0" dirty="0">
              <a:latin typeface="Arial" charset="0"/>
            </a:endParaRPr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166255" y="1232186"/>
            <a:ext cx="8805025" cy="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160" y="3527684"/>
            <a:ext cx="1436592" cy="1096571"/>
          </a:xfrm>
          <a:prstGeom prst="rect">
            <a:avLst/>
          </a:prstGeom>
        </p:spPr>
      </p:pic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6034985" y="1232186"/>
            <a:ext cx="3106013" cy="344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A6DA"/>
              </a:buClr>
              <a:buChar char="o"/>
              <a:defRPr sz="2400">
                <a:solidFill>
                  <a:srgbClr val="5F5F5F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sz="2000" b="1" kern="0" dirty="0" smtClean="0">
                <a:solidFill>
                  <a:srgbClr val="0056B9"/>
                </a:solidFill>
              </a:rPr>
              <a:t>Ongoing</a:t>
            </a:r>
            <a:r>
              <a:rPr lang="nl-NL" sz="2000" b="1" kern="0" dirty="0" smtClean="0">
                <a:solidFill>
                  <a:srgbClr val="0056B9"/>
                </a:solidFill>
              </a:rPr>
              <a:t> </a:t>
            </a:r>
            <a:r>
              <a:rPr lang="en-US" sz="2000" b="1" kern="0" dirty="0" smtClean="0">
                <a:solidFill>
                  <a:srgbClr val="0056B9"/>
                </a:solidFill>
              </a:rPr>
              <a:t>initiatives</a:t>
            </a:r>
          </a:p>
          <a:p>
            <a:pPr marL="182563" indent="-182563">
              <a:buClr>
                <a:srgbClr val="0056B9"/>
              </a:buClr>
              <a:defRPr/>
            </a:pPr>
            <a:r>
              <a:rPr lang="en-US" sz="1400" b="0" kern="0" dirty="0" smtClean="0"/>
              <a:t>Efficacy </a:t>
            </a:r>
            <a:r>
              <a:rPr lang="en-US" sz="1400" b="0" kern="0" dirty="0" smtClean="0"/>
              <a:t>of topical non-steroidal anti-inflammatory drugs and topical capsaicin</a:t>
            </a:r>
          </a:p>
          <a:p>
            <a:pPr marL="182563" indent="-182563">
              <a:buClr>
                <a:srgbClr val="0056B9"/>
              </a:buClr>
              <a:defRPr/>
            </a:pPr>
            <a:r>
              <a:rPr lang="en-US" sz="1400" b="0" kern="0" dirty="0" smtClean="0"/>
              <a:t>Identification of placebo responders and predictors</a:t>
            </a:r>
          </a:p>
          <a:p>
            <a:pPr marL="182563" indent="-182563">
              <a:buClr>
                <a:srgbClr val="0056B9"/>
              </a:buClr>
              <a:defRPr/>
            </a:pPr>
            <a:r>
              <a:rPr lang="en-US" sz="1400" b="0" kern="0" dirty="0" smtClean="0"/>
              <a:t>Subgrouping </a:t>
            </a:r>
            <a:r>
              <a:rPr lang="en-US" sz="1400" b="0" kern="0" dirty="0"/>
              <a:t>and </a:t>
            </a:r>
            <a:r>
              <a:rPr lang="en-US" sz="1400" b="0" kern="0" dirty="0" smtClean="0"/>
              <a:t>Targeted Exercise programs</a:t>
            </a:r>
            <a:endParaRPr lang="en-US" sz="1400" b="0" kern="0" dirty="0" smtClean="0"/>
          </a:p>
          <a:p>
            <a:pPr marL="182563" indent="-182563">
              <a:buClr>
                <a:srgbClr val="0056B9"/>
              </a:buClr>
              <a:defRPr/>
            </a:pPr>
            <a:r>
              <a:rPr lang="en-US" sz="1400" b="0" kern="0" dirty="0" smtClean="0"/>
              <a:t>Effects </a:t>
            </a:r>
            <a:r>
              <a:rPr lang="en-US" sz="1400" b="0" kern="0" dirty="0"/>
              <a:t>of bisphosphonates </a:t>
            </a:r>
            <a:endParaRPr lang="en-US" sz="1400" b="0" kern="0" dirty="0" smtClean="0"/>
          </a:p>
          <a:p>
            <a:pPr marL="182563" indent="-182563">
              <a:buClr>
                <a:srgbClr val="0056B9"/>
              </a:buClr>
              <a:defRPr/>
            </a:pPr>
            <a:r>
              <a:rPr lang="en-US" sz="1400" b="0" kern="0" dirty="0"/>
              <a:t>P</a:t>
            </a:r>
            <a:r>
              <a:rPr lang="en-US" sz="1400" b="0" kern="0" dirty="0" smtClean="0"/>
              <a:t>redictors </a:t>
            </a:r>
            <a:r>
              <a:rPr lang="en-US" sz="1400" b="0" kern="0" dirty="0" smtClean="0"/>
              <a:t>of placebo responses after intra-articular injection </a:t>
            </a:r>
            <a:r>
              <a:rPr lang="en-US" sz="1400" b="0" kern="0" dirty="0" smtClean="0"/>
              <a:t>therapies</a:t>
            </a:r>
          </a:p>
          <a:p>
            <a:pPr marL="182563" indent="-182563">
              <a:buClr>
                <a:srgbClr val="0056B9"/>
              </a:buClr>
              <a:defRPr/>
            </a:pPr>
            <a:r>
              <a:rPr lang="en-US" sz="1400" b="0" kern="0" dirty="0" smtClean="0"/>
              <a:t>Vitamin D supplementation</a:t>
            </a:r>
            <a:endParaRPr lang="en-US" sz="1400" b="0" kern="0" dirty="0" smtClean="0"/>
          </a:p>
        </p:txBody>
      </p:sp>
      <p:grpSp>
        <p:nvGrpSpPr>
          <p:cNvPr id="23" name="Group 22"/>
          <p:cNvGrpSpPr/>
          <p:nvPr/>
        </p:nvGrpSpPr>
        <p:grpSpPr>
          <a:xfrm>
            <a:off x="5171782" y="4514110"/>
            <a:ext cx="3837134" cy="523220"/>
            <a:chOff x="4491062" y="4554750"/>
            <a:chExt cx="3837134" cy="523220"/>
          </a:xfrm>
        </p:grpSpPr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4491062" y="4554750"/>
              <a:ext cx="3837134" cy="523220"/>
            </a:xfrm>
            <a:prstGeom prst="rect">
              <a:avLst/>
            </a:prstGeom>
            <a:noFill/>
            <a:ln w="9525">
              <a:solidFill>
                <a:srgbClr val="0056B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00A6DA"/>
                </a:buClr>
                <a:buChar char="o"/>
                <a:defRPr sz="2400">
                  <a:solidFill>
                    <a:srgbClr val="5F5F5F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nl-NL" altLang="en-US" sz="1400" b="0" dirty="0">
                  <a:solidFill>
                    <a:schemeClr val="tx1"/>
                  </a:solidFill>
                  <a:latin typeface="Arial" charset="0"/>
                </a:rPr>
                <a:t>www.oatrialbank.com          @</a:t>
              </a:r>
              <a:r>
                <a:rPr lang="nl-NL" altLang="en-US" sz="1400" b="0" dirty="0" err="1">
                  <a:solidFill>
                    <a:schemeClr val="tx1"/>
                  </a:solidFill>
                  <a:latin typeface="Arial" charset="0"/>
                </a:rPr>
                <a:t>roar_NL</a:t>
              </a:r>
              <a:r>
                <a:rPr lang="nl-NL" altLang="en-US" sz="1400" b="0" dirty="0">
                  <a:solidFill>
                    <a:schemeClr val="tx1"/>
                  </a:solidFill>
                  <a:latin typeface="Arial" charset="0"/>
                </a:rPr>
                <a:t/>
              </a:r>
              <a:br>
                <a:rPr lang="nl-NL" altLang="en-US" sz="1400" b="0" dirty="0">
                  <a:solidFill>
                    <a:schemeClr val="tx1"/>
                  </a:solidFill>
                  <a:latin typeface="Arial" charset="0"/>
                </a:rPr>
              </a:br>
              <a:r>
                <a:rPr lang="nl-NL" altLang="en-US" sz="1400" b="0" dirty="0">
                  <a:solidFill>
                    <a:schemeClr val="tx1"/>
                  </a:solidFill>
                  <a:latin typeface="Arial" charset="0"/>
                </a:rPr>
                <a:t>Contact: m.vanmiddelkoop@erasmusmc.nl</a:t>
              </a:r>
              <a:endParaRPr lang="en-GB" altLang="en-US" sz="1400" b="0" dirty="0">
                <a:solidFill>
                  <a:schemeClr val="tx1"/>
                </a:solidFill>
                <a:latin typeface="Arial" charset="0"/>
              </a:endParaRPr>
            </a:p>
          </p:txBody>
        </p:sp>
        <p:pic>
          <p:nvPicPr>
            <p:cNvPr id="22" name="Picture 5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24611" y="4624255"/>
              <a:ext cx="323794" cy="242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7354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DE5396-18A4-440A-9E45-2DEFB6314BDD}"/>
</file>

<file path=customXml/itemProps2.xml><?xml version="1.0" encoding="utf-8"?>
<ds:datastoreItem xmlns:ds="http://schemas.openxmlformats.org/officeDocument/2006/customXml" ds:itemID="{E1E599A8-5B5E-42B1-9FBC-734469B611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B05C1F4-F25E-486F-9E89-BE2AA90AD9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PP_Vorlage_EULAR_16_9_np</Template>
  <TotalTime>0</TotalTime>
  <Words>133</Words>
  <Application>Microsoft Office PowerPoint</Application>
  <PresentationFormat>On-screen Show (16:9)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PPT EULAR presentation_10_9_II</vt:lpstr>
      <vt:lpstr>Custom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2018-02-02T16:37:26Z</dcterms:created>
  <dcterms:modified xsi:type="dcterms:W3CDTF">2019-04-23T12:11:16Z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  <property fmtid="{D5CDD505-2E9C-101B-9397-08002B2CF9AE}" pid="3" name="Order">
    <vt:r8>221200</vt:r8>
  </property>
</Properties>
</file>