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trictFirstAndLastChars="0" saveSubsetFonts="1">
  <p:sldMasterIdLst>
    <p:sldMasterId id="2147483655" r:id="rId4"/>
    <p:sldMasterId id="2147483888" r:id="rId5"/>
  </p:sldMasterIdLst>
  <p:notesMasterIdLst>
    <p:notesMasterId r:id="rId7"/>
  </p:notesMasterIdLst>
  <p:handoutMasterIdLst>
    <p:handoutMasterId r:id="rId8"/>
  </p:handoutMasterIdLst>
  <p:sldIdLst>
    <p:sldId id="274" r:id="rId6"/>
  </p:sldIdLst>
  <p:sldSz cx="9144000" cy="5143500" type="screen16x9"/>
  <p:notesSz cx="6797675" cy="9926638"/>
  <p:defaultTextStyle>
    <a:defPPr>
      <a:defRPr lang="es-ES_tradnl"/>
    </a:defPPr>
    <a:lvl1pPr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560" userDrawn="1">
          <p15:clr>
            <a:srgbClr val="A4A3A4"/>
          </p15:clr>
        </p15:guide>
        <p15:guide id="2" pos="554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6B9"/>
    <a:srgbClr val="063FA9"/>
    <a:srgbClr val="0057A3"/>
    <a:srgbClr val="003FA8"/>
    <a:srgbClr val="1986CE"/>
    <a:srgbClr val="000000"/>
    <a:srgbClr val="F8F8F8"/>
    <a:srgbClr val="CECFCF"/>
    <a:srgbClr val="F6BFB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44" autoAdjust="0"/>
  </p:normalViewPr>
  <p:slideViewPr>
    <p:cSldViewPr snapToGrid="0">
      <p:cViewPr varScale="1">
        <p:scale>
          <a:sx n="94" d="100"/>
          <a:sy n="94" d="100"/>
        </p:scale>
        <p:origin x="-96" y="-936"/>
      </p:cViewPr>
      <p:guideLst>
        <p:guide orient="horz" pos="560"/>
        <p:guide pos="55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1" d="100"/>
          <a:sy n="71" d="100"/>
        </p:scale>
        <p:origin x="3043" y="72"/>
      </p:cViewPr>
      <p:guideLst>
        <p:guide orient="horz" pos="3127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t" anchorCtr="0" compatLnSpc="1">
            <a:prstTxWarp prst="textNoShape">
              <a:avLst/>
            </a:prstTxWarp>
          </a:bodyPr>
          <a:lstStyle>
            <a:lvl1pPr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t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6575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b" anchorCtr="0" compatLnSpc="1">
            <a:prstTxWarp prst="textNoShape">
              <a:avLst/>
            </a:prstTxWarp>
          </a:bodyPr>
          <a:lstStyle>
            <a:lvl1pPr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6575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b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charset="0"/>
              </a:defRPr>
            </a:lvl1pPr>
          </a:lstStyle>
          <a:p>
            <a:fld id="{985E38B0-27C5-3F47-9942-78CA6AAD1B09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47800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t" anchorCtr="0" compatLnSpc="1">
            <a:prstTxWarp prst="textNoShape">
              <a:avLst/>
            </a:prstTxWarp>
          </a:bodyPr>
          <a:lstStyle>
            <a:lvl1pPr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t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663" y="744538"/>
            <a:ext cx="6615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4875"/>
            <a:ext cx="498792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b" anchorCtr="0" compatLnSpc="1">
            <a:prstTxWarp prst="textNoShape">
              <a:avLst/>
            </a:prstTxWarp>
          </a:bodyPr>
          <a:lstStyle>
            <a:lvl1pPr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28163"/>
            <a:ext cx="2944812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b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charset="0"/>
              </a:defRPr>
            </a:lvl1pPr>
          </a:lstStyle>
          <a:p>
            <a:fld id="{777C8E66-A4CA-3644-85C9-53BE1798D601}" type="slidenum">
              <a:rPr lang="es-ES_tradnl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146371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shutterstock_298779908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3FA8"/>
                </a:solidFill>
              </a:defRPr>
            </a:lvl1pPr>
          </a:lstStyle>
          <a:p>
            <a:fld id="{CC6E1000-1FBE-7344-AEE7-008587FEC10F}" type="datetime1">
              <a:rPr lang="en-GB" noProof="0" smtClean="0"/>
              <a:pPr/>
              <a:t>23/04/2019</a:t>
            </a:fld>
            <a:endParaRPr lang="en-GB" noProof="0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3FA8"/>
                </a:solidFill>
              </a:defRPr>
            </a:lvl1pPr>
          </a:lstStyle>
          <a:p>
            <a:fld id="{F096157D-9D44-4342-AEFF-76ADE352FA4A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2609" y="2879644"/>
            <a:ext cx="4353563" cy="1486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grpSp>
        <p:nvGrpSpPr>
          <p:cNvPr id="28" name="Agrupar 16"/>
          <p:cNvGrpSpPr/>
          <p:nvPr userDrawn="1"/>
        </p:nvGrpSpPr>
        <p:grpSpPr>
          <a:xfrm>
            <a:off x="641250" y="2691482"/>
            <a:ext cx="1400770" cy="211662"/>
            <a:chOff x="348640" y="2182281"/>
            <a:chExt cx="1400770" cy="211662"/>
          </a:xfrm>
        </p:grpSpPr>
        <p:sp>
          <p:nvSpPr>
            <p:cNvPr id="29" name="Elipse 17"/>
            <p:cNvSpPr/>
            <p:nvPr userDrawn="1"/>
          </p:nvSpPr>
          <p:spPr bwMode="auto">
            <a:xfrm>
              <a:off x="348640" y="2182281"/>
              <a:ext cx="211662" cy="21166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" name="Elipse 18"/>
            <p:cNvSpPr/>
            <p:nvPr userDrawn="1"/>
          </p:nvSpPr>
          <p:spPr bwMode="auto">
            <a:xfrm>
              <a:off x="645917" y="2182281"/>
              <a:ext cx="211662" cy="21166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1" name="Elipse 19"/>
            <p:cNvSpPr/>
            <p:nvPr userDrawn="1"/>
          </p:nvSpPr>
          <p:spPr bwMode="auto">
            <a:xfrm>
              <a:off x="943194" y="2182281"/>
              <a:ext cx="211662" cy="21166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2" name="Elipse 20"/>
            <p:cNvSpPr/>
            <p:nvPr userDrawn="1"/>
          </p:nvSpPr>
          <p:spPr bwMode="auto">
            <a:xfrm>
              <a:off x="1240471" y="2182281"/>
              <a:ext cx="211662" cy="21166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3" name="Elipse 21"/>
            <p:cNvSpPr/>
            <p:nvPr userDrawn="1"/>
          </p:nvSpPr>
          <p:spPr bwMode="auto">
            <a:xfrm>
              <a:off x="1537748" y="2182281"/>
              <a:ext cx="211662" cy="21166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  <p:pic>
        <p:nvPicPr>
          <p:cNvPr id="15" name="Imagen 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570" y="421360"/>
            <a:ext cx="3124835" cy="180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027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44450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shutterstock_325069670.jpg"/>
          <p:cNvPicPr>
            <a:picLocks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1"/>
            <a:ext cx="9144001" cy="5143500"/>
          </a:xfrm>
          <a:prstGeom prst="rect">
            <a:avLst/>
          </a:prstGeom>
          <a:ln>
            <a:noFill/>
          </a:ln>
        </p:spPr>
      </p:pic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2609" y="2879644"/>
            <a:ext cx="4353563" cy="1486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grpSp>
        <p:nvGrpSpPr>
          <p:cNvPr id="24" name="Agrupar 16"/>
          <p:cNvGrpSpPr/>
          <p:nvPr userDrawn="1"/>
        </p:nvGrpSpPr>
        <p:grpSpPr>
          <a:xfrm>
            <a:off x="641250" y="2691482"/>
            <a:ext cx="1400770" cy="211662"/>
            <a:chOff x="348640" y="2182281"/>
            <a:chExt cx="1400770" cy="211662"/>
          </a:xfrm>
        </p:grpSpPr>
        <p:sp>
          <p:nvSpPr>
            <p:cNvPr id="25" name="Elipse 17"/>
            <p:cNvSpPr/>
            <p:nvPr userDrawn="1"/>
          </p:nvSpPr>
          <p:spPr bwMode="auto">
            <a:xfrm>
              <a:off x="348640" y="2182281"/>
              <a:ext cx="211662" cy="21166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" name="Elipse 18"/>
            <p:cNvSpPr/>
            <p:nvPr userDrawn="1"/>
          </p:nvSpPr>
          <p:spPr bwMode="auto">
            <a:xfrm>
              <a:off x="645917" y="2182281"/>
              <a:ext cx="211662" cy="21166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7" name="Elipse 19"/>
            <p:cNvSpPr/>
            <p:nvPr userDrawn="1"/>
          </p:nvSpPr>
          <p:spPr bwMode="auto">
            <a:xfrm>
              <a:off x="943194" y="2182281"/>
              <a:ext cx="211662" cy="21166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8" name="Elipse 20"/>
            <p:cNvSpPr/>
            <p:nvPr userDrawn="1"/>
          </p:nvSpPr>
          <p:spPr bwMode="auto">
            <a:xfrm>
              <a:off x="1240471" y="2182281"/>
              <a:ext cx="211662" cy="21166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9" name="Elipse 21"/>
            <p:cNvSpPr/>
            <p:nvPr userDrawn="1"/>
          </p:nvSpPr>
          <p:spPr bwMode="auto">
            <a:xfrm>
              <a:off x="1537748" y="2182281"/>
              <a:ext cx="211662" cy="21166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  <p:pic>
        <p:nvPicPr>
          <p:cNvPr id="13" name="Imagen 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570" y="421360"/>
            <a:ext cx="3124835" cy="180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458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shutterstock_114891403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31" b="24869"/>
          <a:stretch/>
        </p:blipFill>
        <p:spPr>
          <a:xfrm>
            <a:off x="0" y="0"/>
            <a:ext cx="9144000" cy="5148000"/>
          </a:xfrm>
          <a:prstGeom prst="rect">
            <a:avLst/>
          </a:prstGeom>
        </p:spPr>
      </p:pic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2609" y="2879644"/>
            <a:ext cx="4353563" cy="1486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grpSp>
        <p:nvGrpSpPr>
          <p:cNvPr id="13" name="Agrupar 16"/>
          <p:cNvGrpSpPr/>
          <p:nvPr userDrawn="1"/>
        </p:nvGrpSpPr>
        <p:grpSpPr>
          <a:xfrm>
            <a:off x="641250" y="2691482"/>
            <a:ext cx="1400770" cy="211662"/>
            <a:chOff x="348640" y="2182281"/>
            <a:chExt cx="1400770" cy="211662"/>
          </a:xfrm>
        </p:grpSpPr>
        <p:sp>
          <p:nvSpPr>
            <p:cNvPr id="14" name="Elipse 17"/>
            <p:cNvSpPr/>
            <p:nvPr userDrawn="1"/>
          </p:nvSpPr>
          <p:spPr bwMode="auto">
            <a:xfrm>
              <a:off x="348640" y="2182281"/>
              <a:ext cx="211662" cy="21166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" name="Elipse 18"/>
            <p:cNvSpPr/>
            <p:nvPr userDrawn="1"/>
          </p:nvSpPr>
          <p:spPr bwMode="auto">
            <a:xfrm>
              <a:off x="645917" y="2182281"/>
              <a:ext cx="211662" cy="21166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" name="Elipse 19"/>
            <p:cNvSpPr/>
            <p:nvPr userDrawn="1"/>
          </p:nvSpPr>
          <p:spPr bwMode="auto">
            <a:xfrm>
              <a:off x="943194" y="2182281"/>
              <a:ext cx="211662" cy="21166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" name="Elipse 20"/>
            <p:cNvSpPr/>
            <p:nvPr userDrawn="1"/>
          </p:nvSpPr>
          <p:spPr bwMode="auto">
            <a:xfrm>
              <a:off x="1240471" y="2182281"/>
              <a:ext cx="211662" cy="21166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" name="Elipse 21"/>
            <p:cNvSpPr/>
            <p:nvPr userDrawn="1"/>
          </p:nvSpPr>
          <p:spPr bwMode="auto">
            <a:xfrm>
              <a:off x="1537748" y="2182281"/>
              <a:ext cx="211662" cy="21166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  <p:pic>
        <p:nvPicPr>
          <p:cNvPr id="20" name="Imagen 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570" y="421360"/>
            <a:ext cx="3124835" cy="180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41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2" descr="shutterstock_298779908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2609" y="2879644"/>
            <a:ext cx="4353563" cy="1486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grpSp>
        <p:nvGrpSpPr>
          <p:cNvPr id="14" name="Agrupar 16"/>
          <p:cNvGrpSpPr/>
          <p:nvPr userDrawn="1"/>
        </p:nvGrpSpPr>
        <p:grpSpPr>
          <a:xfrm>
            <a:off x="641250" y="2691482"/>
            <a:ext cx="1400770" cy="211662"/>
            <a:chOff x="348640" y="2182281"/>
            <a:chExt cx="1400770" cy="211662"/>
          </a:xfrm>
        </p:grpSpPr>
        <p:sp>
          <p:nvSpPr>
            <p:cNvPr id="15" name="Elipse 17"/>
            <p:cNvSpPr/>
            <p:nvPr userDrawn="1"/>
          </p:nvSpPr>
          <p:spPr bwMode="auto">
            <a:xfrm>
              <a:off x="348640" y="2182281"/>
              <a:ext cx="211662" cy="21166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" name="Elipse 18"/>
            <p:cNvSpPr/>
            <p:nvPr userDrawn="1"/>
          </p:nvSpPr>
          <p:spPr bwMode="auto">
            <a:xfrm>
              <a:off x="645917" y="2182281"/>
              <a:ext cx="211662" cy="21166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" name="Elipse 19"/>
            <p:cNvSpPr/>
            <p:nvPr userDrawn="1"/>
          </p:nvSpPr>
          <p:spPr bwMode="auto">
            <a:xfrm>
              <a:off x="943194" y="2182281"/>
              <a:ext cx="211662" cy="21166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" name="Elipse 20"/>
            <p:cNvSpPr/>
            <p:nvPr userDrawn="1"/>
          </p:nvSpPr>
          <p:spPr bwMode="auto">
            <a:xfrm>
              <a:off x="1240471" y="2182281"/>
              <a:ext cx="211662" cy="21166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7" name="Elipse 21"/>
            <p:cNvSpPr/>
            <p:nvPr userDrawn="1"/>
          </p:nvSpPr>
          <p:spPr bwMode="auto">
            <a:xfrm>
              <a:off x="1537748" y="2182281"/>
              <a:ext cx="211662" cy="21166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  <p:pic>
        <p:nvPicPr>
          <p:cNvPr id="20" name="Imagen 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570" y="421360"/>
            <a:ext cx="3124835" cy="180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4424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shutterstock_227742202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2609" y="2879644"/>
            <a:ext cx="4353563" cy="1486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grpSp>
        <p:nvGrpSpPr>
          <p:cNvPr id="13" name="Agrupar 16"/>
          <p:cNvGrpSpPr/>
          <p:nvPr userDrawn="1"/>
        </p:nvGrpSpPr>
        <p:grpSpPr>
          <a:xfrm>
            <a:off x="641250" y="2691482"/>
            <a:ext cx="1400770" cy="211662"/>
            <a:chOff x="348640" y="2182281"/>
            <a:chExt cx="1400770" cy="211662"/>
          </a:xfrm>
        </p:grpSpPr>
        <p:sp>
          <p:nvSpPr>
            <p:cNvPr id="14" name="Elipse 17"/>
            <p:cNvSpPr/>
            <p:nvPr userDrawn="1"/>
          </p:nvSpPr>
          <p:spPr bwMode="auto">
            <a:xfrm>
              <a:off x="348640" y="2182281"/>
              <a:ext cx="211662" cy="21166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" name="Elipse 18"/>
            <p:cNvSpPr/>
            <p:nvPr userDrawn="1"/>
          </p:nvSpPr>
          <p:spPr bwMode="auto">
            <a:xfrm>
              <a:off x="645917" y="2182281"/>
              <a:ext cx="211662" cy="21166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" name="Elipse 19"/>
            <p:cNvSpPr/>
            <p:nvPr userDrawn="1"/>
          </p:nvSpPr>
          <p:spPr bwMode="auto">
            <a:xfrm>
              <a:off x="943194" y="2182281"/>
              <a:ext cx="211662" cy="21166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" name="Elipse 20"/>
            <p:cNvSpPr/>
            <p:nvPr userDrawn="1"/>
          </p:nvSpPr>
          <p:spPr bwMode="auto">
            <a:xfrm>
              <a:off x="1240471" y="2182281"/>
              <a:ext cx="211662" cy="21166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" name="Elipse 21"/>
            <p:cNvSpPr/>
            <p:nvPr userDrawn="1"/>
          </p:nvSpPr>
          <p:spPr bwMode="auto">
            <a:xfrm>
              <a:off x="1537748" y="2182281"/>
              <a:ext cx="211662" cy="21166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  <p:pic>
        <p:nvPicPr>
          <p:cNvPr id="20" name="Imagen 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570" y="421360"/>
            <a:ext cx="3124835" cy="180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284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6931" y="1568789"/>
            <a:ext cx="8334171" cy="3093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891" indent="-342891">
              <a:spcAft>
                <a:spcPts val="1200"/>
              </a:spcAft>
              <a:buClr>
                <a:srgbClr val="003FA8"/>
              </a:buClr>
              <a:buFont typeface="Arial"/>
              <a:buChar char="•"/>
              <a:defRPr/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6928" y="974049"/>
            <a:ext cx="8334172" cy="475909"/>
          </a:xfrm>
          <a:prstGeom prst="rect">
            <a:avLst/>
          </a:prstGeom>
        </p:spPr>
        <p:txBody>
          <a:bodyPr lIns="36000"/>
          <a:lstStyle>
            <a:lvl1pPr>
              <a:defRPr sz="2800" b="0">
                <a:solidFill>
                  <a:srgbClr val="0056B9"/>
                </a:solidFill>
              </a:defRPr>
            </a:lvl1pPr>
          </a:lstStyle>
          <a:p>
            <a:endParaRPr lang="en-GB" noProof="0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538" y="4859169"/>
            <a:ext cx="874712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19" name="Date Placeholder 3"/>
          <p:cNvSpPr>
            <a:spLocks noGrp="1"/>
          </p:cNvSpPr>
          <p:nvPr>
            <p:ph type="dt" sz="half" idx="2"/>
          </p:nvPr>
        </p:nvSpPr>
        <p:spPr>
          <a:xfrm>
            <a:off x="7577138" y="4859169"/>
            <a:ext cx="1223962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BA3F73F8-1884-0E40-983C-CDED2351A66E}" type="datetime1">
              <a:rPr lang="en-GB" noProof="0" smtClean="0"/>
              <a:pPr/>
              <a:t>23/04/2019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8466133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shutterstock_250115626.jpg"/>
          <p:cNvPicPr>
            <a:picLocks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" t="29639" r="153" b="13925"/>
          <a:stretch/>
        </p:blipFill>
        <p:spPr>
          <a:xfrm>
            <a:off x="466929" y="1548000"/>
            <a:ext cx="8333999" cy="3128400"/>
          </a:xfrm>
          <a:prstGeom prst="rect">
            <a:avLst/>
          </a:prstGeom>
        </p:spPr>
      </p:pic>
      <p:sp>
        <p:nvSpPr>
          <p:cNvPr id="7" name="Título 1"/>
          <p:cNvSpPr>
            <a:spLocks noGrp="1"/>
          </p:cNvSpPr>
          <p:nvPr>
            <p:ph type="title" hasCustomPrompt="1"/>
          </p:nvPr>
        </p:nvSpPr>
        <p:spPr>
          <a:xfrm>
            <a:off x="466931" y="974049"/>
            <a:ext cx="8334171" cy="475909"/>
          </a:xfrm>
          <a:prstGeom prst="rect">
            <a:avLst/>
          </a:prstGeom>
        </p:spPr>
        <p:txBody>
          <a:bodyPr lIns="36000"/>
          <a:lstStyle>
            <a:lvl1pPr>
              <a:defRPr sz="2800" b="0">
                <a:solidFill>
                  <a:srgbClr val="0056B9"/>
                </a:solidFill>
              </a:defRPr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538" y="4859169"/>
            <a:ext cx="874712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7577138" y="4859169"/>
            <a:ext cx="1223962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9C169FB8-1BE0-E845-9C2A-AF36E4CC9869}" type="datetime1">
              <a:rPr lang="en-GB" noProof="0" smtClean="0"/>
              <a:pPr/>
              <a:t>23/04/2019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4998583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 and Content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6932" y="1568789"/>
            <a:ext cx="3844721" cy="3093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891" indent="-342891">
              <a:spcAft>
                <a:spcPts val="1200"/>
              </a:spcAft>
              <a:buClr>
                <a:srgbClr val="003FA8"/>
              </a:buClr>
              <a:buFont typeface="Arial"/>
              <a:buChar char="•"/>
              <a:defRPr/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66929" y="974049"/>
            <a:ext cx="3838372" cy="475909"/>
          </a:xfrm>
          <a:prstGeom prst="rect">
            <a:avLst/>
          </a:prstGeom>
        </p:spPr>
        <p:txBody>
          <a:bodyPr lIns="36000"/>
          <a:lstStyle>
            <a:lvl1pPr>
              <a:defRPr sz="2800" b="0">
                <a:solidFill>
                  <a:srgbClr val="0056B9"/>
                </a:solidFill>
              </a:defRPr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pic>
        <p:nvPicPr>
          <p:cNvPr id="6" name="Imagen 5" descr="shutterstock_250115626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00" t="5090" r="496" b="1443"/>
          <a:stretch/>
        </p:blipFill>
        <p:spPr>
          <a:xfrm>
            <a:off x="4608000" y="1081096"/>
            <a:ext cx="4194000" cy="3596400"/>
          </a:xfrm>
          <a:prstGeom prst="rect">
            <a:avLst/>
          </a:prstGeom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538" y="4859169"/>
            <a:ext cx="874712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577138" y="4859169"/>
            <a:ext cx="1223962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409C76EE-2EB6-5A47-8F28-5B769792FE36}" type="datetime1">
              <a:rPr lang="en-GB" noProof="0" smtClean="0"/>
              <a:pPr/>
              <a:t>23/04/2019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2712241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6932" y="1568789"/>
            <a:ext cx="8334171" cy="116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891" indent="-342891">
              <a:spcAft>
                <a:spcPts val="1200"/>
              </a:spcAft>
              <a:buClr>
                <a:srgbClr val="003FA8"/>
              </a:buClr>
              <a:buFont typeface="Arial"/>
              <a:buChar char="•"/>
              <a:defRPr/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66931" y="974049"/>
            <a:ext cx="8334171" cy="475909"/>
          </a:xfrm>
          <a:prstGeom prst="rect">
            <a:avLst/>
          </a:prstGeom>
        </p:spPr>
        <p:txBody>
          <a:bodyPr lIns="36000"/>
          <a:lstStyle>
            <a:lvl1pPr>
              <a:defRPr sz="2800" b="0">
                <a:solidFill>
                  <a:srgbClr val="0056B9"/>
                </a:solidFill>
              </a:defRPr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538" y="4859169"/>
            <a:ext cx="874712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7577138" y="4859169"/>
            <a:ext cx="1223962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9B3EE45F-8683-D246-A5F0-93394021D3FB}" type="datetime1">
              <a:rPr lang="en-GB" noProof="0" smtClean="0"/>
              <a:pPr/>
              <a:t>23/04/2019</a:t>
            </a:fld>
            <a:endParaRPr lang="en-GB" noProof="0" dirty="0"/>
          </a:p>
        </p:txBody>
      </p:sp>
      <p:pic>
        <p:nvPicPr>
          <p:cNvPr id="14" name="Imagen 6"/>
          <p:cNvPicPr>
            <a:picLocks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003" r="1194" b="13362"/>
          <a:stretch/>
        </p:blipFill>
        <p:spPr>
          <a:xfrm>
            <a:off x="468000" y="2844000"/>
            <a:ext cx="8337600" cy="18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7264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AutoShape 7"/>
          <p:cNvSpPr>
            <a:spLocks noChangeArrowheads="1"/>
          </p:cNvSpPr>
          <p:nvPr/>
        </p:nvSpPr>
        <p:spPr bwMode="auto">
          <a:xfrm>
            <a:off x="342903" y="222945"/>
            <a:ext cx="204383" cy="325636"/>
          </a:xfrm>
          <a:prstGeom prst="flowChartAlternateProcess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s-ES" altLang="es-ES" sz="1400" smtClean="0">
              <a:ea typeface="+mn-ea"/>
            </a:endParaRPr>
          </a:p>
        </p:txBody>
      </p:sp>
      <p:sp>
        <p:nvSpPr>
          <p:cNvPr id="1032" name="AutoShape 11"/>
          <p:cNvSpPr>
            <a:spLocks noChangeArrowheads="1"/>
          </p:cNvSpPr>
          <p:nvPr/>
        </p:nvSpPr>
        <p:spPr bwMode="auto">
          <a:xfrm>
            <a:off x="523878" y="212231"/>
            <a:ext cx="204383" cy="325636"/>
          </a:xfrm>
          <a:prstGeom prst="flowChartAlternateProcess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s-ES" altLang="es-ES" sz="1400" smtClean="0">
              <a:ea typeface="+mn-ea"/>
            </a:endParaRPr>
          </a:p>
        </p:txBody>
      </p:sp>
      <p:sp>
        <p:nvSpPr>
          <p:cNvPr id="1033" name="Rectangle 14"/>
          <p:cNvSpPr>
            <a:spLocks noChangeArrowheads="1"/>
          </p:cNvSpPr>
          <p:nvPr/>
        </p:nvSpPr>
        <p:spPr bwMode="auto">
          <a:xfrm>
            <a:off x="3" y="2149973"/>
            <a:ext cx="18473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s-ES" altLang="es-ES" sz="1400" smtClean="0">
              <a:ea typeface="+mn-ea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538" y="4859169"/>
            <a:ext cx="874712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577138" y="4859169"/>
            <a:ext cx="1223962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C99BF2F7-53DD-304F-938B-FF02BFE4BA3F}" type="datetime1">
              <a:rPr lang="en-GB" noProof="0" smtClean="0"/>
              <a:pPr/>
              <a:t>23/04/2019</a:t>
            </a:fld>
            <a:endParaRPr lang="en-GB" noProof="0" dirty="0"/>
          </a:p>
        </p:txBody>
      </p:sp>
      <p:pic>
        <p:nvPicPr>
          <p:cNvPr id="14" name="Imagen 5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1037" y="212725"/>
            <a:ext cx="1214271" cy="70117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53" r:id="rId2"/>
    <p:sldLayoutId id="2147483858" r:id="rId3"/>
    <p:sldLayoutId id="2147483859" r:id="rId4"/>
    <p:sldLayoutId id="2147483860" r:id="rId5"/>
    <p:sldLayoutId id="2147483857" r:id="rId6"/>
    <p:sldLayoutId id="2147483861" r:id="rId7"/>
    <p:sldLayoutId id="2147483862" r:id="rId8"/>
    <p:sldLayoutId id="2147483863" r:id="rId9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1600" b="1" i="0">
          <a:solidFill>
            <a:srgbClr val="058AD4"/>
          </a:solidFill>
          <a:latin typeface="+mj-lt"/>
          <a:ea typeface="ＭＳ Ｐゴシック" charset="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  <a:ea typeface="ＭＳ Ｐゴシック" charset="0"/>
        </a:defRPr>
      </a:lvl5pPr>
      <a:lvl6pPr marL="457189"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</a:defRPr>
      </a:lvl6pPr>
      <a:lvl7pPr marL="914377"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</a:defRPr>
      </a:lvl7pPr>
      <a:lvl8pPr marL="1371566"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</a:defRPr>
      </a:lvl8pPr>
      <a:lvl9pPr marL="1828754"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</a:defRPr>
      </a:lvl9pPr>
    </p:titleStyle>
    <p:bodyStyle>
      <a:lvl1pPr marL="342891" indent="-342891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ＭＳ Ｐゴシック" charset="0"/>
          <a:cs typeface="+mn-cs"/>
        </a:defRPr>
      </a:lvl1pPr>
      <a:lvl2pPr marL="742932" indent="-285744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Arial" charset="0"/>
          <a:cs typeface="+mn-cs"/>
        </a:defRPr>
      </a:lvl2pPr>
      <a:lvl3pPr marL="1142971" indent="-228594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Arial" charset="0"/>
          <a:cs typeface="+mn-cs"/>
        </a:defRPr>
      </a:lvl3pPr>
      <a:lvl4pPr marL="1600160" indent="-228594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Arial" charset="0"/>
          <a:cs typeface="+mn-cs"/>
        </a:defRPr>
      </a:lvl4pPr>
      <a:lvl5pPr marL="2057349" indent="-228594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Arial" charset="0"/>
          <a:cs typeface="+mn-cs"/>
        </a:defRPr>
      </a:lvl5pPr>
      <a:lvl6pPr marL="2514537" indent="-228594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6pPr>
      <a:lvl7pPr marL="2971726" indent="-228594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7pPr>
      <a:lvl8pPr marL="3428914" indent="-228594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8pPr>
      <a:lvl9pPr marL="3886103" indent="-228594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E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8270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</p:sldLayoutIdLst>
  <p:timing>
    <p:tnLst>
      <p:par>
        <p:cTn id="1" dur="indefinite" restart="never" nodeType="tmRoot"/>
      </p:par>
    </p:tnLst>
  </p:timing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 txBox="1">
            <a:spLocks/>
          </p:cNvSpPr>
          <p:nvPr/>
        </p:nvSpPr>
        <p:spPr>
          <a:xfrm>
            <a:off x="166256" y="50800"/>
            <a:ext cx="7616536" cy="1285875"/>
          </a:xfrm>
          <a:prstGeom prst="rect">
            <a:avLst/>
          </a:prstGeom>
        </p:spPr>
        <p:txBody>
          <a:bodyPr lIns="36000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0" i="0">
                <a:solidFill>
                  <a:srgbClr val="0056B9"/>
                </a:solidFill>
                <a:latin typeface="+mj-lt"/>
                <a:ea typeface="ＭＳ Ｐゴシック" charset="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5pPr>
            <a:lvl6pPr marL="457189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6pPr>
            <a:lvl7pPr marL="914377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7pPr>
            <a:lvl8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8pPr>
            <a:lvl9pPr marL="1828754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nl-NL" sz="3600" kern="0" dirty="0" smtClean="0">
                <a:solidFill>
                  <a:schemeClr val="tx1"/>
                </a:solidFill>
              </a:rPr>
              <a:t>EULAR</a:t>
            </a:r>
            <a:r>
              <a:rPr lang="nl-NL" sz="3600" kern="0" dirty="0" smtClean="0"/>
              <a:t> OA Trial Bank </a:t>
            </a:r>
            <a:r>
              <a:rPr lang="nl-NL" sz="3600" kern="0" dirty="0" err="1" smtClean="0">
                <a:solidFill>
                  <a:schemeClr val="tx1"/>
                </a:solidFill>
              </a:rPr>
              <a:t>Study</a:t>
            </a:r>
            <a:r>
              <a:rPr lang="nl-NL" sz="3600" kern="0" dirty="0" smtClean="0">
                <a:solidFill>
                  <a:schemeClr val="tx1"/>
                </a:solidFill>
              </a:rPr>
              <a:t> Group</a:t>
            </a:r>
            <a:r>
              <a:rPr lang="nl-NL" kern="0" dirty="0" smtClean="0">
                <a:solidFill>
                  <a:schemeClr val="tx1"/>
                </a:solidFill>
              </a:rPr>
              <a:t/>
            </a:r>
            <a:br>
              <a:rPr lang="nl-NL" kern="0" dirty="0" smtClean="0">
                <a:solidFill>
                  <a:schemeClr val="tx1"/>
                </a:solidFill>
              </a:rPr>
            </a:br>
            <a:r>
              <a:rPr lang="en-US" sz="1800" kern="0" dirty="0" smtClean="0">
                <a:solidFill>
                  <a:srgbClr val="5F5F5F"/>
                </a:solidFill>
                <a:cs typeface="+mn-cs"/>
              </a:rPr>
              <a:t>Predicting treatment response in subgroups of osteoarthritis patients </a:t>
            </a:r>
            <a:br>
              <a:rPr lang="en-US" sz="1800" kern="0" dirty="0" smtClean="0">
                <a:solidFill>
                  <a:srgbClr val="5F5F5F"/>
                </a:solidFill>
                <a:cs typeface="+mn-cs"/>
              </a:rPr>
            </a:br>
            <a:r>
              <a:rPr lang="en-US" sz="1800" kern="0" dirty="0" smtClean="0">
                <a:solidFill>
                  <a:srgbClr val="5F5F5F"/>
                </a:solidFill>
                <a:cs typeface="+mn-cs"/>
              </a:rPr>
              <a:t>using Individual </a:t>
            </a:r>
            <a:r>
              <a:rPr lang="en-US" sz="1800" kern="0" dirty="0">
                <a:solidFill>
                  <a:srgbClr val="5F5F5F"/>
                </a:solidFill>
                <a:cs typeface="+mn-cs"/>
              </a:rPr>
              <a:t>P</a:t>
            </a:r>
            <a:r>
              <a:rPr lang="en-US" sz="1800" kern="0" dirty="0" smtClean="0">
                <a:solidFill>
                  <a:srgbClr val="5F5F5F"/>
                </a:solidFill>
                <a:cs typeface="+mn-cs"/>
              </a:rPr>
              <a:t>atient </a:t>
            </a:r>
            <a:r>
              <a:rPr lang="en-US" sz="1800" kern="0" dirty="0">
                <a:solidFill>
                  <a:srgbClr val="5F5F5F"/>
                </a:solidFill>
                <a:cs typeface="+mn-cs"/>
              </a:rPr>
              <a:t>D</a:t>
            </a:r>
            <a:r>
              <a:rPr lang="en-US" sz="1800" kern="0" dirty="0" smtClean="0">
                <a:solidFill>
                  <a:srgbClr val="5F5F5F"/>
                </a:solidFill>
                <a:cs typeface="+mn-cs"/>
              </a:rPr>
              <a:t>ata of worldwide available trials</a:t>
            </a:r>
            <a:endParaRPr lang="en-GB" sz="1800" kern="0" dirty="0">
              <a:solidFill>
                <a:schemeClr val="tx1"/>
              </a:solidFill>
            </a:endParaRP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250824" y="1221796"/>
            <a:ext cx="2957077" cy="343333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300"/>
              </a:spcAft>
              <a:buFontTx/>
              <a:buNone/>
              <a:defRPr/>
            </a:pPr>
            <a:r>
              <a:rPr lang="nl-NL" sz="2000" b="1" dirty="0" err="1" smtClean="0">
                <a:solidFill>
                  <a:srgbClr val="0056B9"/>
                </a:solidFill>
              </a:rPr>
              <a:t>Aim</a:t>
            </a:r>
            <a:r>
              <a:rPr lang="nl-NL" sz="2000" b="1" dirty="0" smtClean="0">
                <a:solidFill>
                  <a:srgbClr val="0056B9"/>
                </a:solidFill>
              </a:rPr>
              <a:t> of </a:t>
            </a:r>
            <a:r>
              <a:rPr lang="nl-NL" sz="2000" b="1" dirty="0" err="1" smtClean="0">
                <a:solidFill>
                  <a:srgbClr val="0056B9"/>
                </a:solidFill>
              </a:rPr>
              <a:t>study</a:t>
            </a:r>
            <a:r>
              <a:rPr lang="nl-NL" sz="2000" b="1" dirty="0" smtClean="0">
                <a:solidFill>
                  <a:srgbClr val="0056B9"/>
                </a:solidFill>
              </a:rPr>
              <a:t> </a:t>
            </a:r>
            <a:r>
              <a:rPr lang="nl-NL" sz="2000" b="1" dirty="0" err="1" smtClean="0">
                <a:solidFill>
                  <a:srgbClr val="0056B9"/>
                </a:solidFill>
              </a:rPr>
              <a:t>group</a:t>
            </a:r>
            <a:endParaRPr lang="nl-NL" sz="2000" b="1" dirty="0" smtClean="0">
              <a:solidFill>
                <a:srgbClr val="0056B9"/>
              </a:solidFill>
            </a:endParaRPr>
          </a:p>
          <a:p>
            <a:pPr marL="176213" indent="-176213">
              <a:spcBef>
                <a:spcPts val="0"/>
              </a:spcBef>
              <a:spcAft>
                <a:spcPts val="300"/>
              </a:spcAft>
              <a:buFont typeface="Courier New" panose="02070309020205020404" pitchFamily="49" charset="0"/>
              <a:buChar char="o"/>
              <a:defRPr/>
            </a:pPr>
            <a:r>
              <a:rPr lang="en-US" sz="1400" dirty="0" smtClean="0"/>
              <a:t>To set-up an online worldwide accessible OA Trial Bank</a:t>
            </a:r>
          </a:p>
          <a:p>
            <a:pPr marL="176213" indent="-176213">
              <a:spcBef>
                <a:spcPts val="0"/>
              </a:spcBef>
              <a:spcAft>
                <a:spcPts val="300"/>
              </a:spcAft>
              <a:buFont typeface="Courier New" panose="02070309020205020404" pitchFamily="49" charset="0"/>
              <a:buChar char="o"/>
              <a:defRPr/>
            </a:pPr>
            <a:r>
              <a:rPr lang="en-US" sz="1400" dirty="0" smtClean="0"/>
              <a:t>To identify subgroups of osteoarthritis (OA) patients who specifically respond to particular interventions using Individual Patient Data (IPD) from existing trials that will be entered in the OA Trial Bank</a:t>
            </a:r>
          </a:p>
          <a:p>
            <a:pPr>
              <a:defRPr/>
            </a:pPr>
            <a:endParaRPr lang="en-GB" sz="1400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3205885" y="1232186"/>
            <a:ext cx="2955925" cy="3287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6DA"/>
              </a:buClr>
              <a:buChar char="o"/>
              <a:defRPr sz="2400">
                <a:solidFill>
                  <a:srgbClr val="5F5F5F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spcBef>
                <a:spcPts val="0"/>
              </a:spcBef>
              <a:spcAft>
                <a:spcPts val="300"/>
              </a:spcAft>
              <a:buFontTx/>
              <a:buNone/>
              <a:defRPr/>
            </a:pPr>
            <a:r>
              <a:rPr lang="en-US" sz="2000" b="1" kern="0" dirty="0" smtClean="0">
                <a:solidFill>
                  <a:srgbClr val="0056B9"/>
                </a:solidFill>
              </a:rPr>
              <a:t>Achievements</a:t>
            </a:r>
          </a:p>
          <a:p>
            <a:pPr marL="176213" indent="-176213">
              <a:spcBef>
                <a:spcPts val="0"/>
              </a:spcBef>
              <a:spcAft>
                <a:spcPts val="300"/>
              </a:spcAft>
              <a:buClr>
                <a:srgbClr val="0056B9"/>
              </a:buClr>
              <a:defRPr/>
            </a:pPr>
            <a:r>
              <a:rPr lang="en-US" sz="1400" b="0" dirty="0" smtClean="0"/>
              <a:t>Structure is successful in terms of cooperation and agreements made</a:t>
            </a:r>
          </a:p>
          <a:p>
            <a:pPr marL="176213" indent="-176213">
              <a:spcBef>
                <a:spcPts val="0"/>
              </a:spcBef>
              <a:spcAft>
                <a:spcPts val="300"/>
              </a:spcAft>
              <a:buClr>
                <a:srgbClr val="0056B9"/>
              </a:buClr>
              <a:defRPr/>
            </a:pPr>
            <a:r>
              <a:rPr lang="en-US" sz="1400" b="0" dirty="0" smtClean="0"/>
              <a:t>Successful finished projects </a:t>
            </a:r>
            <a:r>
              <a:rPr lang="en-US" sz="1400" b="0" dirty="0" smtClean="0"/>
              <a:t>on:</a:t>
            </a:r>
            <a:br>
              <a:rPr lang="en-US" sz="1400" b="0" dirty="0" smtClean="0"/>
            </a:br>
            <a:r>
              <a:rPr lang="en-US" sz="1400" b="0" dirty="0" smtClean="0"/>
              <a:t>- </a:t>
            </a:r>
            <a:r>
              <a:rPr lang="en-US" sz="1400" b="0" dirty="0" smtClean="0"/>
              <a:t>The effectiveness of intra-articular corticosteroid injections for hip and knee </a:t>
            </a:r>
            <a:r>
              <a:rPr lang="en-US" sz="1400" b="0" dirty="0" smtClean="0"/>
              <a:t>OA</a:t>
            </a:r>
            <a:br>
              <a:rPr lang="en-US" sz="1400" b="0" dirty="0" smtClean="0"/>
            </a:br>
            <a:r>
              <a:rPr lang="en-US" sz="1400" b="0" dirty="0" smtClean="0"/>
              <a:t>- </a:t>
            </a:r>
            <a:r>
              <a:rPr lang="en-US" sz="1400" b="0" kern="0" dirty="0"/>
              <a:t>Subgroup analyses on the  effectiveness of </a:t>
            </a:r>
            <a:r>
              <a:rPr lang="en-US" sz="1400" b="0" kern="0" dirty="0" smtClean="0"/>
              <a:t>glucosamine</a:t>
            </a:r>
          </a:p>
          <a:p>
            <a:pPr marL="176213" indent="-176213">
              <a:spcBef>
                <a:spcPts val="0"/>
              </a:spcBef>
              <a:spcAft>
                <a:spcPts val="300"/>
              </a:spcAft>
              <a:buClr>
                <a:srgbClr val="0056B9"/>
              </a:buClr>
              <a:defRPr/>
            </a:pPr>
            <a:r>
              <a:rPr lang="en-US" sz="1400" b="0" kern="0" dirty="0" smtClean="0"/>
              <a:t>7 international publications in peer-reviewed papers</a:t>
            </a:r>
            <a:endParaRPr lang="en-US" sz="1400" b="0" kern="0" dirty="0"/>
          </a:p>
          <a:p>
            <a:pPr marL="0" indent="0">
              <a:buFontTx/>
              <a:buNone/>
              <a:defRPr/>
            </a:pPr>
            <a:endParaRPr lang="en-US" sz="1400" dirty="0" smtClean="0"/>
          </a:p>
          <a:p>
            <a:pPr marL="182563" indent="-182563">
              <a:defRPr/>
            </a:pPr>
            <a:endParaRPr lang="en-US" sz="1400" dirty="0" smtClean="0"/>
          </a:p>
          <a:p>
            <a:pPr>
              <a:defRPr/>
            </a:pPr>
            <a:endParaRPr lang="en-US" kern="0" dirty="0" smtClean="0"/>
          </a:p>
          <a:p>
            <a:pPr>
              <a:defRPr/>
            </a:pPr>
            <a:endParaRPr lang="en-US" kern="0" dirty="0"/>
          </a:p>
        </p:txBody>
      </p:sp>
      <p:sp>
        <p:nvSpPr>
          <p:cNvPr id="19" name="TextBox 6"/>
          <p:cNvSpPr txBox="1">
            <a:spLocks noChangeArrowheads="1"/>
          </p:cNvSpPr>
          <p:nvPr/>
        </p:nvSpPr>
        <p:spPr bwMode="auto">
          <a:xfrm>
            <a:off x="76779" y="4678218"/>
            <a:ext cx="430218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00A6DA"/>
              </a:buClr>
              <a:buChar char="o"/>
              <a:defRPr sz="2400">
                <a:solidFill>
                  <a:srgbClr val="5F5F5F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nl-NL" altLang="en-US" sz="1000" dirty="0">
                <a:latin typeface="Arial" charset="0"/>
              </a:rPr>
              <a:t>Steering </a:t>
            </a:r>
            <a:r>
              <a:rPr lang="nl-NL" altLang="en-US" sz="1000" dirty="0" err="1">
                <a:latin typeface="Arial" charset="0"/>
              </a:rPr>
              <a:t>group</a:t>
            </a:r>
            <a:r>
              <a:rPr lang="nl-NL" altLang="en-US" sz="1000" dirty="0">
                <a:latin typeface="Arial" charset="0"/>
              </a:rPr>
              <a:t> members: </a:t>
            </a:r>
            <a:r>
              <a:rPr lang="nl-NL" altLang="en-US" sz="1000" b="0" dirty="0">
                <a:latin typeface="Arial" charset="0"/>
              </a:rPr>
              <a:t>SMA Bierma-Zeinstra, </a:t>
            </a:r>
            <a:r>
              <a:rPr lang="nl-NL" altLang="en-US" sz="1000" b="0" dirty="0" smtClean="0">
                <a:latin typeface="Arial" charset="0"/>
              </a:rPr>
              <a:t>S </a:t>
            </a:r>
            <a:r>
              <a:rPr lang="nl-NL" altLang="en-US" sz="1000" b="0" dirty="0">
                <a:latin typeface="Arial" charset="0"/>
              </a:rPr>
              <a:t>Lohmander, M Doherty, K Dziedzic, W Zhang, T McAlindon, M van Middelkoop</a:t>
            </a:r>
            <a:endParaRPr lang="en-GB" altLang="en-US" sz="1000" b="0" dirty="0">
              <a:latin typeface="Arial" charset="0"/>
            </a:endParaRPr>
          </a:p>
        </p:txBody>
      </p:sp>
      <p:sp>
        <p:nvSpPr>
          <p:cNvPr id="20" name="Line 10"/>
          <p:cNvSpPr>
            <a:spLocks noChangeShapeType="1"/>
          </p:cNvSpPr>
          <p:nvPr/>
        </p:nvSpPr>
        <p:spPr bwMode="auto">
          <a:xfrm>
            <a:off x="166255" y="1232186"/>
            <a:ext cx="8805025" cy="0"/>
          </a:xfrm>
          <a:prstGeom prst="line">
            <a:avLst/>
          </a:prstGeom>
          <a:noFill/>
          <a:ln w="28575">
            <a:solidFill>
              <a:srgbClr val="5F5F5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a typeface="ＭＳ Ｐゴシック" charset="0"/>
              <a:cs typeface="ＭＳ Ｐゴシック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160" y="3527684"/>
            <a:ext cx="1436592" cy="1096571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6034985" y="1232186"/>
            <a:ext cx="3106013" cy="3446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6DA"/>
              </a:buClr>
              <a:buChar char="o"/>
              <a:defRPr sz="2400">
                <a:solidFill>
                  <a:srgbClr val="5F5F5F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en-US" sz="2000" b="1" kern="0" dirty="0" smtClean="0">
                <a:solidFill>
                  <a:srgbClr val="0056B9"/>
                </a:solidFill>
              </a:rPr>
              <a:t>Ongoing</a:t>
            </a:r>
            <a:r>
              <a:rPr lang="nl-NL" sz="2000" b="1" kern="0" dirty="0" smtClean="0">
                <a:solidFill>
                  <a:srgbClr val="0056B9"/>
                </a:solidFill>
              </a:rPr>
              <a:t> </a:t>
            </a:r>
            <a:r>
              <a:rPr lang="en-US" sz="2000" b="1" kern="0" dirty="0" smtClean="0">
                <a:solidFill>
                  <a:srgbClr val="0056B9"/>
                </a:solidFill>
              </a:rPr>
              <a:t>initiatives</a:t>
            </a:r>
          </a:p>
          <a:p>
            <a:pPr marL="182563" indent="-182563">
              <a:buClr>
                <a:srgbClr val="0056B9"/>
              </a:buClr>
              <a:defRPr/>
            </a:pPr>
            <a:r>
              <a:rPr lang="en-US" sz="1400" b="0" kern="0" dirty="0" smtClean="0"/>
              <a:t>Efficacy </a:t>
            </a:r>
            <a:r>
              <a:rPr lang="en-US" sz="1400" b="0" kern="0" dirty="0" smtClean="0"/>
              <a:t>of topical non-steroidal anti-inflammatory drugs and topical capsaicin</a:t>
            </a:r>
          </a:p>
          <a:p>
            <a:pPr marL="182563" indent="-182563">
              <a:buClr>
                <a:srgbClr val="0056B9"/>
              </a:buClr>
              <a:defRPr/>
            </a:pPr>
            <a:r>
              <a:rPr lang="en-US" sz="1400" b="0" kern="0" dirty="0" smtClean="0"/>
              <a:t>Identification of placebo responders and predictors</a:t>
            </a:r>
          </a:p>
          <a:p>
            <a:pPr marL="182563" indent="-182563">
              <a:buClr>
                <a:srgbClr val="0056B9"/>
              </a:buClr>
              <a:defRPr/>
            </a:pPr>
            <a:r>
              <a:rPr lang="en-US" sz="1400" b="0" kern="0" dirty="0" smtClean="0"/>
              <a:t>Subgrouping </a:t>
            </a:r>
            <a:r>
              <a:rPr lang="en-US" sz="1400" b="0" kern="0" dirty="0"/>
              <a:t>and </a:t>
            </a:r>
            <a:r>
              <a:rPr lang="en-US" sz="1400" b="0" kern="0" dirty="0" smtClean="0"/>
              <a:t>Targeted Exercise programs</a:t>
            </a:r>
            <a:endParaRPr lang="en-US" sz="1400" b="0" kern="0" dirty="0" smtClean="0"/>
          </a:p>
          <a:p>
            <a:pPr marL="182563" indent="-182563">
              <a:buClr>
                <a:srgbClr val="0056B9"/>
              </a:buClr>
              <a:defRPr/>
            </a:pPr>
            <a:r>
              <a:rPr lang="en-US" sz="1400" b="0" kern="0" dirty="0" smtClean="0"/>
              <a:t>Effects </a:t>
            </a:r>
            <a:r>
              <a:rPr lang="en-US" sz="1400" b="0" kern="0" dirty="0"/>
              <a:t>of bisphosphonates </a:t>
            </a:r>
            <a:endParaRPr lang="en-US" sz="1400" b="0" kern="0" dirty="0" smtClean="0"/>
          </a:p>
          <a:p>
            <a:pPr marL="182563" indent="-182563">
              <a:buClr>
                <a:srgbClr val="0056B9"/>
              </a:buClr>
              <a:defRPr/>
            </a:pPr>
            <a:r>
              <a:rPr lang="en-US" sz="1400" b="0" kern="0" dirty="0"/>
              <a:t>P</a:t>
            </a:r>
            <a:r>
              <a:rPr lang="en-US" sz="1400" b="0" kern="0" dirty="0" smtClean="0"/>
              <a:t>redictors </a:t>
            </a:r>
            <a:r>
              <a:rPr lang="en-US" sz="1400" b="0" kern="0" dirty="0" smtClean="0"/>
              <a:t>of placebo responses after intra-articular injection </a:t>
            </a:r>
            <a:r>
              <a:rPr lang="en-US" sz="1400" b="0" kern="0" dirty="0" smtClean="0"/>
              <a:t>therapies</a:t>
            </a:r>
          </a:p>
          <a:p>
            <a:pPr marL="182563" indent="-182563">
              <a:buClr>
                <a:srgbClr val="0056B9"/>
              </a:buClr>
              <a:defRPr/>
            </a:pPr>
            <a:r>
              <a:rPr lang="en-US" sz="1400" b="0" kern="0" dirty="0" smtClean="0"/>
              <a:t>Vitamin D supplementation</a:t>
            </a:r>
            <a:endParaRPr lang="en-US" sz="1400" b="0" kern="0" dirty="0" smtClean="0"/>
          </a:p>
        </p:txBody>
      </p:sp>
      <p:grpSp>
        <p:nvGrpSpPr>
          <p:cNvPr id="23" name="Group 22"/>
          <p:cNvGrpSpPr/>
          <p:nvPr/>
        </p:nvGrpSpPr>
        <p:grpSpPr>
          <a:xfrm>
            <a:off x="5171782" y="4514110"/>
            <a:ext cx="3837134" cy="523220"/>
            <a:chOff x="4491062" y="4554750"/>
            <a:chExt cx="3837134" cy="523220"/>
          </a:xfrm>
        </p:grpSpPr>
        <p:sp>
          <p:nvSpPr>
            <p:cNvPr id="17" name="TextBox 6"/>
            <p:cNvSpPr txBox="1">
              <a:spLocks noChangeArrowheads="1"/>
            </p:cNvSpPr>
            <p:nvPr/>
          </p:nvSpPr>
          <p:spPr bwMode="auto">
            <a:xfrm>
              <a:off x="4491062" y="4554750"/>
              <a:ext cx="3837134" cy="523220"/>
            </a:xfrm>
            <a:prstGeom prst="rect">
              <a:avLst/>
            </a:prstGeom>
            <a:noFill/>
            <a:ln w="9525">
              <a:solidFill>
                <a:srgbClr val="0056B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00A6DA"/>
                </a:buClr>
                <a:buChar char="o"/>
                <a:defRPr sz="2400">
                  <a:solidFill>
                    <a:srgbClr val="5F5F5F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nl-NL" altLang="en-US" sz="1400" b="0" dirty="0">
                  <a:solidFill>
                    <a:schemeClr val="tx1"/>
                  </a:solidFill>
                  <a:latin typeface="Arial" charset="0"/>
                </a:rPr>
                <a:t>www.oatrialbank.com          @</a:t>
              </a:r>
              <a:r>
                <a:rPr lang="nl-NL" altLang="en-US" sz="1400" b="0" dirty="0" err="1">
                  <a:solidFill>
                    <a:schemeClr val="tx1"/>
                  </a:solidFill>
                  <a:latin typeface="Arial" charset="0"/>
                </a:rPr>
                <a:t>roar_NL</a:t>
              </a:r>
              <a:r>
                <a:rPr lang="nl-NL" altLang="en-US" sz="1400" b="0" dirty="0">
                  <a:solidFill>
                    <a:schemeClr val="tx1"/>
                  </a:solidFill>
                  <a:latin typeface="Arial" charset="0"/>
                </a:rPr>
                <a:t/>
              </a:r>
              <a:br>
                <a:rPr lang="nl-NL" altLang="en-US" sz="1400" b="0" dirty="0">
                  <a:solidFill>
                    <a:schemeClr val="tx1"/>
                  </a:solidFill>
                  <a:latin typeface="Arial" charset="0"/>
                </a:rPr>
              </a:br>
              <a:r>
                <a:rPr lang="nl-NL" altLang="en-US" sz="1400" b="0" dirty="0">
                  <a:solidFill>
                    <a:schemeClr val="tx1"/>
                  </a:solidFill>
                  <a:latin typeface="Arial" charset="0"/>
                </a:rPr>
                <a:t>Contact: m.vanmiddelkoop@erasmusmc.nl</a:t>
              </a:r>
              <a:endParaRPr lang="en-GB" altLang="en-US" sz="1400" b="0" dirty="0">
                <a:solidFill>
                  <a:schemeClr val="tx1"/>
                </a:solidFill>
                <a:latin typeface="Arial" charset="0"/>
              </a:endParaRPr>
            </a:p>
          </p:txBody>
        </p:sp>
        <p:pic>
          <p:nvPicPr>
            <p:cNvPr id="22" name="Picture 5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24611" y="4624255"/>
              <a:ext cx="323794" cy="242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7354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 EULAR presentation_10_9_II">
  <a:themeElements>
    <a:clrScheme name="1_plantilla presentac VidaCaixa Previsión Social castellan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plantilla presentac VidaCaixa Previsión Social castellano">
      <a:majorFont>
        <a:latin typeface="Arial"/>
        <a:ea typeface=""/>
        <a:cs typeface="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s-ES_tradnl" sz="1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s-ES_tradnl" sz="1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plantilla presentac VidaCaixa Previsión Social castellan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äsentation1" id="{D5E0083F-1FE0-3848-9D8D-6215CE0C1802}" vid="{762AC171-07D6-A641-BC93-0D535B0DE7A5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äsentation1" id="{D5E0083F-1FE0-3848-9D8D-6215CE0C1802}" vid="{F24D0EF6-789F-EE41-9837-D4A85BF49227}"/>
    </a:ext>
  </a:extLst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8A657DCF3FBB4E8FBE0E2468B8B113" ma:contentTypeVersion="10" ma:contentTypeDescription="Create a new document." ma:contentTypeScope="" ma:versionID="827d9bd3247e31a92005724f03b4d151">
  <xsd:schema xmlns:xsd="http://www.w3.org/2001/XMLSchema" xmlns:xs="http://www.w3.org/2001/XMLSchema" xmlns:p="http://schemas.microsoft.com/office/2006/metadata/properties" xmlns:ns2="1fe62f42-115c-4e23-b11d-d52080b3ae5f" xmlns:ns3="5c339dfd-a95f-4f81-844c-7253b04fe2d8" targetNamespace="http://schemas.microsoft.com/office/2006/metadata/properties" ma:root="true" ma:fieldsID="9aaa685f49172462c2c91bbf7b4f38d7" ns2:_="" ns3:_="">
    <xsd:import namespace="1fe62f42-115c-4e23-b11d-d52080b3ae5f"/>
    <xsd:import namespace="5c339dfd-a95f-4f81-844c-7253b04fe2d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e62f42-115c-4e23-b11d-d52080b3ae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339dfd-a95f-4f81-844c-7253b04fe2d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6DE5396-18A4-440A-9E45-2DEFB6314BDD}"/>
</file>

<file path=customXml/itemProps2.xml><?xml version="1.0" encoding="utf-8"?>
<ds:datastoreItem xmlns:ds="http://schemas.openxmlformats.org/officeDocument/2006/customXml" ds:itemID="{E1E599A8-5B5E-42B1-9FBC-734469B6110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B05C1F4-F25E-486F-9E89-BE2AA90AD9C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PP_Vorlage_EULAR_16_9_np</Template>
  <TotalTime>0</TotalTime>
  <Words>133</Words>
  <Application>Microsoft Office PowerPoint</Application>
  <PresentationFormat>On-screen Show (16:9)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PPT EULAR presentation_10_9_II</vt:lpstr>
      <vt:lpstr>Custom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2018-02-02T16:37:26Z</dcterms:created>
  <dcterms:modified xsi:type="dcterms:W3CDTF">2019-04-23T12:11:16Z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0x010100408A657DCF3FBB4E8FBE0E2468B8B113</vt:lpwstr>
  </property>
  <property fmtid="{D5CDD505-2E9C-101B-9397-08002B2CF9AE}" pid="3" name="Order">
    <vt:r8>221200</vt:r8>
  </property>
</Properties>
</file>