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1"/>
    <p:sldMasterId id="2147483888" r:id="rId2"/>
  </p:sldMasterIdLst>
  <p:notesMasterIdLst>
    <p:notesMasterId r:id="rId4"/>
  </p:notesMasterIdLst>
  <p:handoutMasterIdLst>
    <p:handoutMasterId r:id="rId5"/>
  </p:handoutMasterIdLst>
  <p:sldIdLst>
    <p:sldId id="274" r:id="rId3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B8"/>
    <a:srgbClr val="0056B9"/>
    <a:srgbClr val="063FA9"/>
    <a:srgbClr val="0057A3"/>
    <a:srgbClr val="003FA8"/>
    <a:srgbClr val="1986CE"/>
    <a:srgbClr val="000000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44" autoAdjust="0"/>
  </p:normalViewPr>
  <p:slideViewPr>
    <p:cSldViewPr snapToGrid="0">
      <p:cViewPr varScale="1">
        <p:scale>
          <a:sx n="175" d="100"/>
          <a:sy n="175" d="100"/>
        </p:scale>
        <p:origin x="328" y="168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16/04/2019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461" y="235421"/>
            <a:ext cx="7330872" cy="568917"/>
          </a:xfrm>
        </p:spPr>
        <p:txBody>
          <a:bodyPr/>
          <a:lstStyle/>
          <a:p>
            <a:r>
              <a:rPr lang="de-CH" sz="2400" dirty="0">
                <a:solidFill>
                  <a:srgbClr val="0057B8"/>
                </a:solidFill>
              </a:rPr>
              <a:t>EULAR Lupus Nephritis Trials Network Study Group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8BFB203-AF82-7A49-8D81-9D6133A6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96" y="1150316"/>
            <a:ext cx="8839200" cy="12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914400" eaLnBrk="0" hangingPunct="0">
              <a:spcBef>
                <a:spcPts val="2000"/>
              </a:spcBef>
            </a:pPr>
            <a:r>
              <a:rPr lang="en-US" altLang="fr-FR" dirty="0">
                <a:solidFill>
                  <a:srgbClr val="254061"/>
                </a:solidFill>
                <a:latin typeface="+mn-lt"/>
              </a:rPr>
              <a:t>The </a:t>
            </a:r>
            <a:r>
              <a:rPr lang="en-US" altLang="fr-FR" b="1" dirty="0">
                <a:solidFill>
                  <a:srgbClr val="254061"/>
                </a:solidFill>
                <a:latin typeface="+mn-lt"/>
              </a:rPr>
              <a:t>mission </a:t>
            </a:r>
            <a:r>
              <a:rPr lang="en-US" altLang="fr-FR" dirty="0">
                <a:solidFill>
                  <a:srgbClr val="254061"/>
                </a:solidFill>
                <a:latin typeface="+mn-lt"/>
              </a:rPr>
              <a:t>of the Lupus Nephritis Trials Network (LNTN) is to improve outcomes for patients with lupus nephritis through </a:t>
            </a:r>
            <a:r>
              <a:rPr lang="en-US" altLang="fr-FR" i="1" dirty="0" err="1">
                <a:solidFill>
                  <a:srgbClr val="254061"/>
                </a:solidFill>
                <a:latin typeface="+mn-lt"/>
              </a:rPr>
              <a:t>i</a:t>
            </a:r>
            <a:r>
              <a:rPr lang="en-US" altLang="fr-FR" dirty="0">
                <a:solidFill>
                  <a:srgbClr val="254061"/>
                </a:solidFill>
                <a:latin typeface="+mn-lt"/>
              </a:rPr>
              <a:t>): the conduct of clinical trials designed to prevent chronic kidney disease and end-stage kidney failure; and </a:t>
            </a:r>
            <a:r>
              <a:rPr lang="en-US" altLang="fr-FR" i="1" dirty="0">
                <a:solidFill>
                  <a:srgbClr val="254061"/>
                </a:solidFill>
                <a:latin typeface="+mn-lt"/>
              </a:rPr>
              <a:t>ii</a:t>
            </a:r>
            <a:r>
              <a:rPr lang="en-US" altLang="fr-FR" dirty="0">
                <a:solidFill>
                  <a:srgbClr val="254061"/>
                </a:solidFill>
                <a:latin typeface="+mn-lt"/>
              </a:rPr>
              <a:t>): the development of clinical trial methodologies that improve and simplify the assessment of therapeutic agents. The network involves more than 200 </a:t>
            </a:r>
            <a:r>
              <a:rPr lang="en-US" altLang="fr-FR" b="1" dirty="0">
                <a:solidFill>
                  <a:srgbClr val="254061"/>
                </a:solidFill>
                <a:latin typeface="+mn-lt"/>
              </a:rPr>
              <a:t>members </a:t>
            </a:r>
            <a:r>
              <a:rPr lang="en-US" altLang="fr-FR" dirty="0">
                <a:solidFill>
                  <a:srgbClr val="254061"/>
                </a:solidFill>
                <a:latin typeface="+mn-lt"/>
              </a:rPr>
              <a:t>across 40 countries</a:t>
            </a:r>
          </a:p>
        </p:txBody>
      </p:sp>
      <p:sp>
        <p:nvSpPr>
          <p:cNvPr id="14" name="ZoneTexte 3">
            <a:extLst>
              <a:ext uri="{FF2B5EF4-FFF2-40B4-BE49-F238E27FC236}">
                <a16:creationId xmlns:a16="http://schemas.microsoft.com/office/drawing/2014/main" id="{F4E2EABC-DFC0-C145-816A-B7681286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61" y="2544103"/>
            <a:ext cx="8839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b="1" dirty="0">
                <a:solidFill>
                  <a:srgbClr val="254061"/>
                </a:solidFill>
                <a:latin typeface="+mn-lt"/>
              </a:rPr>
              <a:t>Project 1 </a:t>
            </a:r>
            <a:r>
              <a:rPr lang="fr-FR" altLang="fr-FR" dirty="0">
                <a:solidFill>
                  <a:srgbClr val="254061"/>
                </a:solidFill>
              </a:rPr>
              <a:t>–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Outcome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measures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in lupus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nephritis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trials to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identify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early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prognostic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markers of long-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term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outcome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i="1" dirty="0">
                <a:solidFill>
                  <a:srgbClr val="254061"/>
                </a:solidFill>
                <a:latin typeface="+mn-lt"/>
              </a:rPr>
              <a:t>via 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trial data, real life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cohorts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and a prospective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registry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Mackay M. </a:t>
            </a:r>
            <a:r>
              <a:rPr lang="fr-FR" altLang="fr-FR" sz="1000" i="1" dirty="0">
                <a:solidFill>
                  <a:srgbClr val="254061"/>
                </a:solidFill>
                <a:latin typeface="+mn-lt"/>
              </a:rPr>
              <a:t>et al.,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Arthritis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Rheumatol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2019; 71: 411-419. 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Establishing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surrogate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kidney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end points for lupus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nephritis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clinical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trials: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development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and validation of a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novel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approach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to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predict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future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kidney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outcomes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endParaRPr lang="fr-BE" sz="10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r-FR" altLang="fr-FR" b="1" dirty="0">
                <a:solidFill>
                  <a:srgbClr val="254061"/>
                </a:solidFill>
                <a:latin typeface="+mn-lt"/>
              </a:rPr>
              <a:t>Project 2 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– CALIBRATE trial to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study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autoreactive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B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cell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reconstitution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after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rituximab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,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cyclophosphamide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and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steroids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,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alone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or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followed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by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belimumab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Aranow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C. </a:t>
            </a:r>
            <a:r>
              <a:rPr lang="fr-FR" altLang="fr-FR" sz="1000" i="1" dirty="0">
                <a:solidFill>
                  <a:srgbClr val="254061"/>
                </a:solidFill>
                <a:latin typeface="+mn-lt"/>
              </a:rPr>
              <a:t>et al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. Phase 2 trial of induction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therapy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with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anti-CD20 (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rituximab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)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followed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by maintenance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therapy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with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anti-BAFF (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belimumab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) in patients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with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active lupus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nephritis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.  Abstract 607051 - Lupus 2019 </a:t>
            </a:r>
            <a:r>
              <a:rPr lang="fr-FR" altLang="fr-FR" sz="1000" dirty="0" err="1">
                <a:solidFill>
                  <a:srgbClr val="254061"/>
                </a:solidFill>
                <a:latin typeface="+mn-lt"/>
              </a:rPr>
              <a:t>Conference</a:t>
            </a:r>
            <a:r>
              <a:rPr lang="fr-FR" altLang="fr-FR" sz="1000" dirty="0">
                <a:solidFill>
                  <a:srgbClr val="254061"/>
                </a:solidFill>
                <a:latin typeface="+mn-lt"/>
              </a:rPr>
              <a:t> (San Francisco, USA).</a:t>
            </a:r>
          </a:p>
          <a:p>
            <a:pPr>
              <a:spcBef>
                <a:spcPts val="0"/>
              </a:spcBef>
            </a:pPr>
            <a:endParaRPr lang="fr-FR" altLang="fr-FR" dirty="0">
              <a:solidFill>
                <a:srgbClr val="25406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r-FR" altLang="fr-FR" dirty="0">
                <a:solidFill>
                  <a:srgbClr val="254061"/>
                </a:solidFill>
                <a:latin typeface="+mn-lt"/>
              </a:rPr>
              <a:t>Project 3 –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Repeat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i="1" dirty="0">
                <a:solidFill>
                  <a:srgbClr val="254061"/>
                </a:solidFill>
                <a:latin typeface="+mn-lt"/>
              </a:rPr>
              <a:t>per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protocol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renal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biopsy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study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to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correlate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clinical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and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immunological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 </a:t>
            </a:r>
            <a:r>
              <a:rPr lang="fr-FR" altLang="fr-FR" dirty="0" err="1">
                <a:solidFill>
                  <a:srgbClr val="254061"/>
                </a:solidFill>
                <a:latin typeface="+mn-lt"/>
              </a:rPr>
              <a:t>responses</a:t>
            </a:r>
            <a:r>
              <a:rPr lang="fr-FR" altLang="fr-FR" dirty="0">
                <a:solidFill>
                  <a:srgbClr val="254061"/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fr-FR" altLang="fr-FR" sz="1000" dirty="0">
                <a:solidFill>
                  <a:srgbClr val="254061"/>
                </a:solidFill>
                <a:latin typeface="+mj-lt"/>
              </a:rPr>
              <a:t>F. </a:t>
            </a:r>
            <a:r>
              <a:rPr lang="fr-FR" altLang="fr-FR" sz="1000" dirty="0" err="1">
                <a:solidFill>
                  <a:srgbClr val="254061"/>
                </a:solidFill>
                <a:latin typeface="+mj-lt"/>
              </a:rPr>
              <a:t>Tamirou</a:t>
            </a:r>
            <a:r>
              <a:rPr lang="fr-FR" altLang="fr-FR" sz="1000" dirty="0">
                <a:solidFill>
                  <a:srgbClr val="254061"/>
                </a:solidFill>
                <a:latin typeface="+mj-lt"/>
              </a:rPr>
              <a:t>, I. </a:t>
            </a:r>
            <a:r>
              <a:rPr lang="fr-FR" altLang="fr-FR" sz="1000" dirty="0" err="1">
                <a:solidFill>
                  <a:srgbClr val="254061"/>
                </a:solidFill>
                <a:latin typeface="+mj-lt"/>
              </a:rPr>
              <a:t>Parodis</a:t>
            </a:r>
            <a:r>
              <a:rPr lang="fr-FR" altLang="fr-FR" sz="1000" dirty="0">
                <a:solidFill>
                  <a:srgbClr val="254061"/>
                </a:solidFill>
                <a:latin typeface="+mj-lt"/>
              </a:rPr>
              <a:t>, J. </a:t>
            </a:r>
            <a:r>
              <a:rPr lang="fr-FR" altLang="fr-FR" sz="1000" dirty="0" err="1">
                <a:solidFill>
                  <a:srgbClr val="254061"/>
                </a:solidFill>
                <a:latin typeface="+mj-lt"/>
              </a:rPr>
              <a:t>Menke</a:t>
            </a:r>
            <a:r>
              <a:rPr lang="fr-FR" altLang="fr-FR" sz="1000" dirty="0">
                <a:solidFill>
                  <a:srgbClr val="254061"/>
                </a:solidFill>
                <a:latin typeface="+mj-lt"/>
              </a:rPr>
              <a:t>, HJ Anders and  FA </a:t>
            </a:r>
            <a:r>
              <a:rPr lang="fr-FR" altLang="fr-FR" sz="1000" dirty="0" err="1">
                <a:solidFill>
                  <a:srgbClr val="254061"/>
                </a:solidFill>
                <a:latin typeface="+mj-lt"/>
              </a:rPr>
              <a:t>Houssiau</a:t>
            </a:r>
            <a:r>
              <a:rPr lang="fr-FR" altLang="fr-FR" sz="1000" dirty="0">
                <a:solidFill>
                  <a:srgbClr val="25406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417D-1505-44DF-BA51-263AA50BEA1B}"/>
</file>

<file path=customXml/itemProps2.xml><?xml version="1.0" encoding="utf-8"?>
<ds:datastoreItem xmlns:ds="http://schemas.openxmlformats.org/officeDocument/2006/customXml" ds:itemID="{76C64AD6-76F2-4CCE-A5D5-F56482880E9E}"/>
</file>

<file path=customXml/itemProps3.xml><?xml version="1.0" encoding="utf-8"?>
<ds:datastoreItem xmlns:ds="http://schemas.openxmlformats.org/officeDocument/2006/customXml" ds:itemID="{2B0494BB-4D07-4CB7-9D2B-8767C232A801}"/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245</Words>
  <Application>Microsoft Macintosh PowerPoint</Application>
  <PresentationFormat>Affichage à l'écran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Times</vt:lpstr>
      <vt:lpstr>Wingdings</vt:lpstr>
      <vt:lpstr>PPT EULAR presentation_10_9_II</vt:lpstr>
      <vt:lpstr>Custom Design</vt:lpstr>
      <vt:lpstr>EULAR Lupus Nephritis Trials Network Study Group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2019-04-16T16:29:39Z</cp:lastPrinted>
  <dcterms:created xsi:type="dcterms:W3CDTF">2018-02-02T16:37:26Z</dcterms:created>
  <dcterms:modified xsi:type="dcterms:W3CDTF">2019-04-16T16:29:59Z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</Properties>
</file>