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5" r:id="rId1"/>
    <p:sldMasterId id="2147483888" r:id="rId2"/>
  </p:sldMasterIdLst>
  <p:notesMasterIdLst>
    <p:notesMasterId r:id="rId4"/>
  </p:notesMasterIdLst>
  <p:handoutMasterIdLst>
    <p:handoutMasterId r:id="rId5"/>
  </p:handoutMasterIdLst>
  <p:sldIdLst>
    <p:sldId id="274" r:id="rId3"/>
  </p:sldIdLst>
  <p:sldSz cx="9144000" cy="5143500" type="screen16x9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5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7B8"/>
    <a:srgbClr val="0056B9"/>
    <a:srgbClr val="063FA9"/>
    <a:srgbClr val="0057A3"/>
    <a:srgbClr val="003FA8"/>
    <a:srgbClr val="1986CE"/>
    <a:srgbClr val="000000"/>
    <a:srgbClr val="F8F8F8"/>
    <a:srgbClr val="CECFCF"/>
    <a:srgbClr val="F6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644" autoAdjust="0"/>
  </p:normalViewPr>
  <p:slideViewPr>
    <p:cSldViewPr snapToGrid="0">
      <p:cViewPr varScale="1">
        <p:scale>
          <a:sx n="175" d="100"/>
          <a:sy n="175" d="100"/>
        </p:scale>
        <p:origin x="328" y="168"/>
      </p:cViewPr>
      <p:guideLst>
        <p:guide orient="horz" pos="560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043" y="7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n-GB" noProof="0" smtClean="0"/>
              <a:pPr/>
              <a:t>16/04/2019</a:t>
            </a:fld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28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9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5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9144001" cy="514350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2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3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" b="24869"/>
          <a:stretch/>
        </p:blipFill>
        <p:spPr>
          <a:xfrm>
            <a:off x="0" y="0"/>
            <a:ext cx="9144000" cy="514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16/04/2019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29639" r="153" b="13925"/>
          <a:stretch/>
        </p:blipFill>
        <p:spPr>
          <a:xfrm>
            <a:off x="466929" y="1548000"/>
            <a:ext cx="8333999" cy="31284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n-GB" noProof="0" smtClean="0"/>
              <a:pPr/>
              <a:t>16/04/2019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Conten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384472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974049"/>
            <a:ext cx="38383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0" t="5090" r="496" b="1443"/>
          <a:stretch/>
        </p:blipFill>
        <p:spPr>
          <a:xfrm>
            <a:off x="4608000" y="1081096"/>
            <a:ext cx="4194000" cy="3596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n-GB" noProof="0" smtClean="0"/>
              <a:pPr/>
              <a:t>16/04/2019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8334171" cy="116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n-GB" noProof="0" smtClean="0"/>
              <a:pPr/>
              <a:t>16/04/2019</a:t>
            </a:fld>
            <a:endParaRPr lang="en-GB" noProof="0" dirty="0"/>
          </a:p>
        </p:txBody>
      </p:sp>
      <p:pic>
        <p:nvPicPr>
          <p:cNvPr id="14" name="Imagen 6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1194" b="13362"/>
          <a:stretch/>
        </p:blipFill>
        <p:spPr>
          <a:xfrm>
            <a:off x="468000" y="2844000"/>
            <a:ext cx="83376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3" y="222945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523878" y="2122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3" y="214997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n-GB" noProof="0" smtClean="0"/>
              <a:pPr/>
              <a:t>16/04/2019</a:t>
            </a:fld>
            <a:endParaRPr lang="en-GB" noProof="0" dirty="0"/>
          </a:p>
        </p:txBody>
      </p:sp>
      <p:pic>
        <p:nvPicPr>
          <p:cNvPr id="14" name="Imagen 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037" y="212725"/>
            <a:ext cx="1214271" cy="701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461" y="235421"/>
            <a:ext cx="7330872" cy="568917"/>
          </a:xfrm>
        </p:spPr>
        <p:txBody>
          <a:bodyPr/>
          <a:lstStyle/>
          <a:p>
            <a:r>
              <a:rPr lang="de-CH" sz="2400" dirty="0">
                <a:solidFill>
                  <a:srgbClr val="0057B8"/>
                </a:solidFill>
              </a:rPr>
              <a:t>EULAR Lupus Nephritis Trials Network Study Group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8BFB203-AF82-7A49-8D81-9D6133A61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796" y="1150316"/>
            <a:ext cx="8839200" cy="12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just" defTabSz="914400" eaLnBrk="0" hangingPunct="0">
              <a:spcBef>
                <a:spcPts val="2000"/>
              </a:spcBef>
            </a:pPr>
            <a:r>
              <a:rPr lang="en-US" altLang="fr-FR" dirty="0">
                <a:solidFill>
                  <a:srgbClr val="254061"/>
                </a:solidFill>
                <a:latin typeface="+mn-lt"/>
              </a:rPr>
              <a:t>The </a:t>
            </a:r>
            <a:r>
              <a:rPr lang="en-US" altLang="fr-FR" b="1" dirty="0">
                <a:solidFill>
                  <a:srgbClr val="254061"/>
                </a:solidFill>
                <a:latin typeface="+mn-lt"/>
              </a:rPr>
              <a:t>mission </a:t>
            </a:r>
            <a:r>
              <a:rPr lang="en-US" altLang="fr-FR" dirty="0">
                <a:solidFill>
                  <a:srgbClr val="254061"/>
                </a:solidFill>
                <a:latin typeface="+mn-lt"/>
              </a:rPr>
              <a:t>of the Lupus Nephritis Trials Network (LNTN) is to improve outcomes for patients with lupus nephritis through </a:t>
            </a:r>
            <a:r>
              <a:rPr lang="en-US" altLang="fr-FR" i="1" dirty="0" err="1">
                <a:solidFill>
                  <a:srgbClr val="254061"/>
                </a:solidFill>
                <a:latin typeface="+mn-lt"/>
              </a:rPr>
              <a:t>i</a:t>
            </a:r>
            <a:r>
              <a:rPr lang="en-US" altLang="fr-FR" dirty="0">
                <a:solidFill>
                  <a:srgbClr val="254061"/>
                </a:solidFill>
                <a:latin typeface="+mn-lt"/>
              </a:rPr>
              <a:t>): the conduct of clinical trials designed to prevent chronic kidney disease and end-stage kidney failure; and </a:t>
            </a:r>
            <a:r>
              <a:rPr lang="en-US" altLang="fr-FR" i="1" dirty="0">
                <a:solidFill>
                  <a:srgbClr val="254061"/>
                </a:solidFill>
                <a:latin typeface="+mn-lt"/>
              </a:rPr>
              <a:t>ii</a:t>
            </a:r>
            <a:r>
              <a:rPr lang="en-US" altLang="fr-FR" dirty="0">
                <a:solidFill>
                  <a:srgbClr val="254061"/>
                </a:solidFill>
                <a:latin typeface="+mn-lt"/>
              </a:rPr>
              <a:t>): the development of clinical trial methodologies that improve and simplify the assessment of therapeutic agents. The network involves more than 200 </a:t>
            </a:r>
            <a:r>
              <a:rPr lang="en-US" altLang="fr-FR" b="1" dirty="0">
                <a:solidFill>
                  <a:srgbClr val="254061"/>
                </a:solidFill>
                <a:latin typeface="+mn-lt"/>
              </a:rPr>
              <a:t>members </a:t>
            </a:r>
            <a:r>
              <a:rPr lang="en-US" altLang="fr-FR" dirty="0">
                <a:solidFill>
                  <a:srgbClr val="254061"/>
                </a:solidFill>
                <a:latin typeface="+mn-lt"/>
              </a:rPr>
              <a:t>across 40 countries</a:t>
            </a:r>
          </a:p>
        </p:txBody>
      </p:sp>
      <p:sp>
        <p:nvSpPr>
          <p:cNvPr id="14" name="ZoneTexte 3">
            <a:extLst>
              <a:ext uri="{FF2B5EF4-FFF2-40B4-BE49-F238E27FC236}">
                <a16:creationId xmlns:a16="http://schemas.microsoft.com/office/drawing/2014/main" id="{F4E2EABC-DFC0-C145-816A-B76812861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61" y="2544103"/>
            <a:ext cx="88392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fr-FR" altLang="fr-FR" b="1" dirty="0">
                <a:solidFill>
                  <a:srgbClr val="254061"/>
                </a:solidFill>
                <a:latin typeface="+mn-lt"/>
              </a:rPr>
              <a:t>Project 1 </a:t>
            </a:r>
            <a:r>
              <a:rPr lang="fr-FR" altLang="fr-FR" dirty="0">
                <a:solidFill>
                  <a:srgbClr val="254061"/>
                </a:solidFill>
              </a:rPr>
              <a:t>–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Outcome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measures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in lupus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nephritis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trials to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identify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early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prognostic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markers of long-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term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outcome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i="1" dirty="0">
                <a:solidFill>
                  <a:srgbClr val="254061"/>
                </a:solidFill>
                <a:latin typeface="+mn-lt"/>
              </a:rPr>
              <a:t>via 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trial data, real life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cohorts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and a prospective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registry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.</a:t>
            </a:r>
          </a:p>
          <a:p>
            <a:pPr>
              <a:spcBef>
                <a:spcPts val="0"/>
              </a:spcBef>
            </a:pP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Mackay M. </a:t>
            </a:r>
            <a:r>
              <a:rPr lang="fr-FR" altLang="fr-FR" sz="1000" i="1" dirty="0">
                <a:solidFill>
                  <a:srgbClr val="254061"/>
                </a:solidFill>
                <a:latin typeface="+mn-lt"/>
              </a:rPr>
              <a:t>et al.,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Arthritis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Rheumatol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2019; 71: 411-419. 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Establishing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surrogate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kidney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end points for lupus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nephritis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clinical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trials: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development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and validation of a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novel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approach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to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predict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future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kidney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outcomes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.</a:t>
            </a:r>
          </a:p>
          <a:p>
            <a:pPr>
              <a:spcBef>
                <a:spcPts val="0"/>
              </a:spcBef>
            </a:pPr>
            <a:endParaRPr lang="fr-BE" sz="1000" dirty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fr-FR" altLang="fr-FR" b="1" dirty="0">
                <a:solidFill>
                  <a:srgbClr val="254061"/>
                </a:solidFill>
                <a:latin typeface="+mn-lt"/>
              </a:rPr>
              <a:t>Project 2 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– CALIBRATE trial to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study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autoreactive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B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cell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reconstitution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after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rituximab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,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cyclophosphamide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and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steroids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,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alone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or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followed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by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belimumab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.</a:t>
            </a:r>
          </a:p>
          <a:p>
            <a:pPr>
              <a:spcBef>
                <a:spcPts val="0"/>
              </a:spcBef>
            </a:pP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Aranow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C. </a:t>
            </a:r>
            <a:r>
              <a:rPr lang="fr-FR" altLang="fr-FR" sz="1000" i="1" dirty="0">
                <a:solidFill>
                  <a:srgbClr val="254061"/>
                </a:solidFill>
                <a:latin typeface="+mn-lt"/>
              </a:rPr>
              <a:t>et al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. Phase 2 trial of induction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therapy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with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anti-CD20 (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rituximab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)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followed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by maintenance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therapy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with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anti-BAFF (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belimumab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) in patients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with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active lupus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nephritis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.  Abstract 607051 - Lupus 2019 </a:t>
            </a:r>
            <a:r>
              <a:rPr lang="fr-FR" altLang="fr-FR" sz="1000" dirty="0" err="1">
                <a:solidFill>
                  <a:srgbClr val="254061"/>
                </a:solidFill>
                <a:latin typeface="+mn-lt"/>
              </a:rPr>
              <a:t>Conference</a:t>
            </a:r>
            <a:r>
              <a:rPr lang="fr-FR" altLang="fr-FR" sz="1000" dirty="0">
                <a:solidFill>
                  <a:srgbClr val="254061"/>
                </a:solidFill>
                <a:latin typeface="+mn-lt"/>
              </a:rPr>
              <a:t> (San Francisco, USA).</a:t>
            </a:r>
          </a:p>
          <a:p>
            <a:pPr>
              <a:spcBef>
                <a:spcPts val="0"/>
              </a:spcBef>
            </a:pPr>
            <a:endParaRPr lang="fr-FR" altLang="fr-FR" dirty="0">
              <a:solidFill>
                <a:srgbClr val="254061"/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fr-FR" altLang="fr-FR" dirty="0">
                <a:solidFill>
                  <a:srgbClr val="254061"/>
                </a:solidFill>
                <a:latin typeface="+mn-lt"/>
              </a:rPr>
              <a:t>Project 3 –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Repeat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i="1" dirty="0">
                <a:solidFill>
                  <a:srgbClr val="254061"/>
                </a:solidFill>
                <a:latin typeface="+mn-lt"/>
              </a:rPr>
              <a:t>per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protocol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renal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biopsy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study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to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correlate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clinical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and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immunological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 </a:t>
            </a:r>
            <a:r>
              <a:rPr lang="fr-FR" altLang="fr-FR" dirty="0" err="1">
                <a:solidFill>
                  <a:srgbClr val="254061"/>
                </a:solidFill>
                <a:latin typeface="+mn-lt"/>
              </a:rPr>
              <a:t>responses</a:t>
            </a:r>
            <a:r>
              <a:rPr lang="fr-FR" altLang="fr-FR" dirty="0">
                <a:solidFill>
                  <a:srgbClr val="254061"/>
                </a:solidFill>
                <a:latin typeface="+mn-lt"/>
              </a:rPr>
              <a:t>.</a:t>
            </a:r>
          </a:p>
          <a:p>
            <a:pPr>
              <a:spcBef>
                <a:spcPts val="0"/>
              </a:spcBef>
            </a:pPr>
            <a:r>
              <a:rPr lang="fr-FR" altLang="fr-FR" sz="1000" dirty="0">
                <a:solidFill>
                  <a:srgbClr val="254061"/>
                </a:solidFill>
                <a:latin typeface="+mj-lt"/>
              </a:rPr>
              <a:t>F. </a:t>
            </a:r>
            <a:r>
              <a:rPr lang="fr-FR" altLang="fr-FR" sz="1000" dirty="0" err="1">
                <a:solidFill>
                  <a:srgbClr val="254061"/>
                </a:solidFill>
                <a:latin typeface="+mj-lt"/>
              </a:rPr>
              <a:t>Tamirou</a:t>
            </a:r>
            <a:r>
              <a:rPr lang="fr-FR" altLang="fr-FR" sz="1000" dirty="0">
                <a:solidFill>
                  <a:srgbClr val="254061"/>
                </a:solidFill>
                <a:latin typeface="+mj-lt"/>
              </a:rPr>
              <a:t>, I. </a:t>
            </a:r>
            <a:r>
              <a:rPr lang="fr-FR" altLang="fr-FR" sz="1000" dirty="0" err="1">
                <a:solidFill>
                  <a:srgbClr val="254061"/>
                </a:solidFill>
                <a:latin typeface="+mj-lt"/>
              </a:rPr>
              <a:t>Parodis</a:t>
            </a:r>
            <a:r>
              <a:rPr lang="fr-FR" altLang="fr-FR" sz="1000" dirty="0">
                <a:solidFill>
                  <a:srgbClr val="254061"/>
                </a:solidFill>
                <a:latin typeface="+mj-lt"/>
              </a:rPr>
              <a:t>, J. </a:t>
            </a:r>
            <a:r>
              <a:rPr lang="fr-FR" altLang="fr-FR" sz="1000" dirty="0" err="1">
                <a:solidFill>
                  <a:srgbClr val="254061"/>
                </a:solidFill>
                <a:latin typeface="+mj-lt"/>
              </a:rPr>
              <a:t>Menke</a:t>
            </a:r>
            <a:r>
              <a:rPr lang="fr-FR" altLang="fr-FR" sz="1000" dirty="0">
                <a:solidFill>
                  <a:srgbClr val="254061"/>
                </a:solidFill>
                <a:latin typeface="+mj-lt"/>
              </a:rPr>
              <a:t>, HJ Anders and  FA </a:t>
            </a:r>
            <a:r>
              <a:rPr lang="fr-FR" altLang="fr-FR" sz="1000" dirty="0" err="1">
                <a:solidFill>
                  <a:srgbClr val="254061"/>
                </a:solidFill>
                <a:latin typeface="+mj-lt"/>
              </a:rPr>
              <a:t>Houssiau</a:t>
            </a:r>
            <a:r>
              <a:rPr lang="fr-FR" altLang="fr-FR" sz="1000" dirty="0">
                <a:solidFill>
                  <a:srgbClr val="254061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3547141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_10_9_II">
  <a:themeElements>
    <a:clrScheme name="1_plantilla presentac VidaCaixa Previsión Social castel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1" id="{D5E0083F-1FE0-3848-9D8D-6215CE0C1802}" vid="{762AC171-07D6-A641-BC93-0D535B0DE7A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1" id="{D5E0083F-1FE0-3848-9D8D-6215CE0C1802}" vid="{F24D0EF6-789F-EE41-9837-D4A85BF49227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417D-1505-44DF-BA51-263AA50BEA1B}"/>
</file>

<file path=customXml/itemProps2.xml><?xml version="1.0" encoding="utf-8"?>
<ds:datastoreItem xmlns:ds="http://schemas.openxmlformats.org/officeDocument/2006/customXml" ds:itemID="{76C64AD6-76F2-4CCE-A5D5-F56482880E9E}"/>
</file>

<file path=customXml/itemProps3.xml><?xml version="1.0" encoding="utf-8"?>
<ds:datastoreItem xmlns:ds="http://schemas.openxmlformats.org/officeDocument/2006/customXml" ds:itemID="{2B0494BB-4D07-4CB7-9D2B-8767C232A801}"/>
</file>

<file path=docProps/app.xml><?xml version="1.0" encoding="utf-8"?>
<Properties xmlns="http://schemas.openxmlformats.org/officeDocument/2006/extended-properties" xmlns:vt="http://schemas.openxmlformats.org/officeDocument/2006/docPropsVTypes">
  <Template>PP_Vorlage_EULAR_16_9_np</Template>
  <TotalTime>0</TotalTime>
  <Words>245</Words>
  <Application>Microsoft Macintosh PowerPoint</Application>
  <PresentationFormat>Affichage à l'écran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Times</vt:lpstr>
      <vt:lpstr>Wingdings</vt:lpstr>
      <vt:lpstr>PPT EULAR presentation_10_9_II</vt:lpstr>
      <vt:lpstr>Custom Design</vt:lpstr>
      <vt:lpstr>EULAR Lupus Nephritis Trials Network Study Group</vt:lpstr>
    </vt:vector>
  </TitlesOfParts>
  <Manager/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2019-04-16T16:29:39Z</cp:lastPrinted>
  <dcterms:created xsi:type="dcterms:W3CDTF">2018-02-02T16:37:26Z</dcterms:created>
  <dcterms:modified xsi:type="dcterms:W3CDTF">2019-04-16T16:29:59Z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</Properties>
</file>