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55" r:id="rId1"/>
    <p:sldMasterId id="2147483888" r:id="rId2"/>
  </p:sldMasterIdLst>
  <p:notesMasterIdLst>
    <p:notesMasterId r:id="rId4"/>
  </p:notesMasterIdLst>
  <p:handoutMasterIdLst>
    <p:handoutMasterId r:id="rId5"/>
  </p:handoutMasterIdLst>
  <p:sldIdLst>
    <p:sldId id="274" r:id="rId3"/>
  </p:sldIdLst>
  <p:sldSz cx="9144000" cy="5143500" type="screen16x9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0" userDrawn="1">
          <p15:clr>
            <a:srgbClr val="A4A3A4"/>
          </p15:clr>
        </p15:guide>
        <p15:guide id="2" pos="55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FA9"/>
    <a:srgbClr val="0056B9"/>
    <a:srgbClr val="0057A3"/>
    <a:srgbClr val="003FA8"/>
    <a:srgbClr val="0057B8"/>
    <a:srgbClr val="1986CE"/>
    <a:srgbClr val="000000"/>
    <a:srgbClr val="F8F8F8"/>
    <a:srgbClr val="CECFCF"/>
    <a:srgbClr val="F6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44" autoAdjust="0"/>
  </p:normalViewPr>
  <p:slideViewPr>
    <p:cSldViewPr snapToGrid="0">
      <p:cViewPr varScale="1">
        <p:scale>
          <a:sx n="102" d="100"/>
          <a:sy n="102" d="100"/>
        </p:scale>
        <p:origin x="92" y="136"/>
      </p:cViewPr>
      <p:guideLst>
        <p:guide orient="horz" pos="560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43" y="7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n-GB" noProof="0" smtClean="0"/>
              <a:pPr/>
              <a:t>30/04/2019</a:t>
            </a:fld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28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9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1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2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5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  <a:ln>
            <a:noFill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2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2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13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" b="24869"/>
          <a:stretch/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4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5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9" y="2879644"/>
            <a:ext cx="4353563" cy="148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grpSp>
        <p:nvGrpSpPr>
          <p:cNvPr id="13" name="Agrupar 16"/>
          <p:cNvGrpSpPr/>
          <p:nvPr userDrawn="1"/>
        </p:nvGrpSpPr>
        <p:grpSpPr>
          <a:xfrm>
            <a:off x="641250" y="2691482"/>
            <a:ext cx="1400770" cy="211662"/>
            <a:chOff x="348640" y="2182281"/>
            <a:chExt cx="1400770" cy="211662"/>
          </a:xfrm>
        </p:grpSpPr>
        <p:sp>
          <p:nvSpPr>
            <p:cNvPr id="14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20" name="Imagen 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70" y="421360"/>
            <a:ext cx="3124835" cy="18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1" y="1568789"/>
            <a:ext cx="833417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928" y="974049"/>
            <a:ext cx="83341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n-GB" noProof="0" smtClean="0"/>
              <a:pPr/>
              <a:t>30/04/2019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29639" r="153" b="13925"/>
          <a:stretch/>
        </p:blipFill>
        <p:spPr>
          <a:xfrm>
            <a:off x="466929" y="1548000"/>
            <a:ext cx="8333999" cy="31284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n-GB" noProof="0" smtClean="0"/>
              <a:pPr/>
              <a:t>30/04/2019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Conten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3844721" cy="3093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974049"/>
            <a:ext cx="3838372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0" t="5090" r="496" b="1443"/>
          <a:stretch/>
        </p:blipFill>
        <p:spPr>
          <a:xfrm>
            <a:off x="4608000" y="1081096"/>
            <a:ext cx="4194000" cy="3596400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n-GB" noProof="0" smtClean="0"/>
              <a:pPr/>
              <a:t>30/04/2019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32" y="1568789"/>
            <a:ext cx="8334171" cy="116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891" indent="-342891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31" y="974049"/>
            <a:ext cx="8334171" cy="475909"/>
          </a:xfrm>
          <a:prstGeom prst="rect">
            <a:avLst/>
          </a:prstGeom>
        </p:spPr>
        <p:txBody>
          <a:bodyPr lIns="36000"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n-GB" noProof="0" smtClean="0"/>
              <a:pPr/>
              <a:t>30/04/2019</a:t>
            </a:fld>
            <a:endParaRPr lang="en-GB" noProof="0" dirty="0"/>
          </a:p>
        </p:txBody>
      </p:sp>
      <p:pic>
        <p:nvPicPr>
          <p:cNvPr id="14" name="Imagen 6"/>
          <p:cNvPicPr>
            <a:picLocks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1194" b="13362"/>
          <a:stretch/>
        </p:blipFill>
        <p:spPr>
          <a:xfrm>
            <a:off x="468000" y="2844000"/>
            <a:ext cx="83376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3" y="222945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032" name="AutoShape 11"/>
          <p:cNvSpPr>
            <a:spLocks noChangeArrowheads="1"/>
          </p:cNvSpPr>
          <p:nvPr/>
        </p:nvSpPr>
        <p:spPr bwMode="auto">
          <a:xfrm>
            <a:off x="523878" y="212231"/>
            <a:ext cx="204383" cy="325636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3" y="2149973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sz="1400" smtClean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4859169"/>
            <a:ext cx="87471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4859169"/>
            <a:ext cx="1223962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n-GB" noProof="0" smtClean="0"/>
              <a:pPr/>
              <a:t>30/04/2019</a:t>
            </a:fld>
            <a:endParaRPr lang="en-GB" noProof="0" dirty="0"/>
          </a:p>
        </p:txBody>
      </p:sp>
      <p:pic>
        <p:nvPicPr>
          <p:cNvPr id="14" name="Imagen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037" y="212725"/>
            <a:ext cx="1214271" cy="701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ctor.Chinoy@manchester.ac.uk" TargetMode="External"/><Relationship Id="rId2" Type="http://schemas.openxmlformats.org/officeDocument/2006/relationships/hyperlink" Target="http://www.euromyositis.eu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4900" y="161932"/>
            <a:ext cx="7385744" cy="475909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EULAR study group on myositis – </a:t>
            </a:r>
            <a:r>
              <a:rPr lang="en-US" b="1" dirty="0" err="1">
                <a:latin typeface="Comic Sans MS" panose="030F0702030302020204" pitchFamily="66" charset="0"/>
              </a:rPr>
              <a:t>MyoNet</a:t>
            </a:r>
            <a:endParaRPr lang="de-CH" dirty="0">
              <a:solidFill>
                <a:srgbClr val="0057B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en-GB" noProof="0" smtClean="0"/>
              <a:pPr/>
              <a:t>1</a:t>
            </a:fld>
            <a:endParaRPr lang="en-GB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150062" y="1017479"/>
            <a:ext cx="2368052" cy="38779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rgbClr val="063FA9"/>
                </a:solidFill>
                <a:latin typeface="+mn-lt"/>
              </a:rPr>
              <a:t>Aims of MyoNet study </a:t>
            </a:r>
            <a:r>
              <a:rPr lang="sv-SE" sz="1200" dirty="0" smtClean="0">
                <a:solidFill>
                  <a:srgbClr val="063FA9"/>
                </a:solidFill>
                <a:latin typeface="+mn-lt"/>
              </a:rPr>
              <a:t>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To </a:t>
            </a:r>
            <a:r>
              <a:rPr lang="en-US" sz="1200" dirty="0">
                <a:solidFill>
                  <a:schemeClr val="tx1"/>
                </a:solidFill>
                <a:latin typeface="+mn-lt"/>
              </a:rPr>
              <a:t>improve clinical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To disseminate new knowledge on myositis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To strengthen research on myositis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To disseminate information on current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To facilitate collaborations between research groups in different countries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+mn-lt"/>
              </a:rPr>
              <a:t>To offer training sessions on how to enroll patients in the web-based myositis registry, </a:t>
            </a:r>
            <a:r>
              <a:rPr lang="en-US" sz="1200" dirty="0" err="1" smtClean="0">
                <a:solidFill>
                  <a:schemeClr val="tx1"/>
                </a:solidFill>
                <a:latin typeface="+mn-lt"/>
              </a:rPr>
              <a:t>Euromyositis</a:t>
            </a:r>
            <a:endParaRPr lang="en-US" sz="1200" dirty="0" smtClean="0">
              <a:solidFill>
                <a:schemeClr val="tx1"/>
              </a:solidFill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To identify biomarkers </a:t>
            </a:r>
            <a:r>
              <a:rPr lang="en-US" sz="1200" smtClean="0">
                <a:solidFill>
                  <a:schemeClr val="tx1"/>
                </a:solidFill>
                <a:latin typeface="+mn-lt"/>
              </a:rPr>
              <a:t>for prognosis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422" y="2721109"/>
            <a:ext cx="350133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May </a:t>
            </a:r>
            <a:r>
              <a:rPr lang="sv-SE" altLang="sv-SE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2019: 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more than </a:t>
            </a:r>
            <a:r>
              <a:rPr lang="sv-SE" altLang="sv-SE" dirty="0" smtClean="0">
                <a:solidFill>
                  <a:schemeClr val="tx1"/>
                </a:solidFill>
                <a:latin typeface="Calibri" panose="020F0502020204030204" pitchFamily="34" charset="0"/>
              </a:rPr>
              <a:t>5 000 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patients from 23 centers</a:t>
            </a:r>
          </a:p>
          <a:p>
            <a:pPr>
              <a:spcBef>
                <a:spcPts val="0"/>
              </a:spcBef>
            </a:pPr>
            <a:r>
              <a:rPr lang="sv-SE" altLang="sv-SE" dirty="0" smtClean="0">
                <a:solidFill>
                  <a:schemeClr val="tx1"/>
                </a:solidFill>
                <a:latin typeface="Calibri" panose="020F0502020204030204" pitchFamily="34" charset="0"/>
              </a:rPr>
              <a:t>Welcome </a:t>
            </a:r>
            <a:r>
              <a:rPr lang="sv-SE" altLang="sv-SE" dirty="0">
                <a:solidFill>
                  <a:schemeClr val="tx1"/>
                </a:solidFill>
                <a:latin typeface="Calibri" panose="020F0502020204030204" pitchFamily="34" charset="0"/>
              </a:rPr>
              <a:t>to join  the Euromyositis registry, </a:t>
            </a:r>
            <a:r>
              <a:rPr lang="en-US" altLang="sv-SE" dirty="0" smtClean="0">
                <a:solidFill>
                  <a:schemeClr val="tx1"/>
                </a:solidFill>
                <a:latin typeface="Calibri" panose="020F0502020204030204" pitchFamily="34" charset="0"/>
                <a:hlinkClick r:id="rId2"/>
              </a:rPr>
              <a:t>www.euromyositis.eu</a:t>
            </a:r>
            <a:endParaRPr lang="en-US" altLang="sv-SE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sv-SE" dirty="0" smtClean="0">
                <a:latin typeface="Calibri" panose="020F0502020204030204" pitchFamily="34" charset="0"/>
                <a:hlinkClick r:id="rId3"/>
              </a:rPr>
              <a:t>Hector.Chinoy@manchester.ac.uk</a:t>
            </a:r>
            <a:r>
              <a:rPr lang="en-US" altLang="sv-SE" dirty="0">
                <a:latin typeface="Calibri" panose="020F0502020204030204" pitchFamily="34" charset="0"/>
              </a:rPr>
              <a:t>; </a:t>
            </a:r>
            <a:endParaRPr lang="sv-SE" altLang="sv-SE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7008" y="940823"/>
            <a:ext cx="2544519" cy="32316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63FA9"/>
                </a:solidFill>
              </a:rPr>
              <a:t>What we do</a:t>
            </a:r>
          </a:p>
          <a:p>
            <a:r>
              <a:rPr lang="en-US" sz="1200" b="0" dirty="0" smtClean="0">
                <a:solidFill>
                  <a:schemeClr val="tx1"/>
                </a:solidFill>
              </a:rPr>
              <a:t>The </a:t>
            </a:r>
            <a:r>
              <a:rPr lang="en-US" sz="1200" b="0" dirty="0" err="1" smtClean="0">
                <a:solidFill>
                  <a:schemeClr val="tx1"/>
                </a:solidFill>
              </a:rPr>
              <a:t>Euromyositis</a:t>
            </a:r>
            <a:r>
              <a:rPr lang="en-US" sz="1200" b="0" dirty="0" smtClean="0">
                <a:solidFill>
                  <a:schemeClr val="tx1"/>
                </a:solidFill>
              </a:rPr>
              <a:t> register </a:t>
            </a:r>
            <a:r>
              <a:rPr lang="en-US" sz="1200" b="0" smtClean="0">
                <a:solidFill>
                  <a:schemeClr val="tx1"/>
                </a:solidFill>
              </a:rPr>
              <a:t>is the </a:t>
            </a:r>
            <a:r>
              <a:rPr lang="en-US" sz="1200" b="0" dirty="0" smtClean="0">
                <a:solidFill>
                  <a:schemeClr val="tx1"/>
                </a:solidFill>
              </a:rPr>
              <a:t>core of our activities. It is constantly undergoing development to facilitate its use in clinical care and in research. </a:t>
            </a:r>
          </a:p>
          <a:p>
            <a:r>
              <a:rPr lang="en-US" sz="1200" b="0" dirty="0" smtClean="0">
                <a:solidFill>
                  <a:schemeClr val="tx1"/>
                </a:solidFill>
              </a:rPr>
              <a:t>We have a new module for the New EULAR/ACR classification criteria for myositis</a:t>
            </a:r>
          </a:p>
          <a:p>
            <a:r>
              <a:rPr lang="en-US" sz="1200" b="0" dirty="0" smtClean="0">
                <a:solidFill>
                  <a:schemeClr val="tx1"/>
                </a:solidFill>
              </a:rPr>
              <a:t>A tool </a:t>
            </a:r>
            <a:r>
              <a:rPr lang="en-US" sz="1200" b="0" dirty="0">
                <a:solidFill>
                  <a:schemeClr val="tx1"/>
                </a:solidFill>
              </a:rPr>
              <a:t>to extract data </a:t>
            </a:r>
            <a:r>
              <a:rPr lang="en-US" sz="1200" b="0" dirty="0" smtClean="0">
                <a:solidFill>
                  <a:schemeClr val="tx1"/>
                </a:solidFill>
              </a:rPr>
              <a:t>is available</a:t>
            </a:r>
          </a:p>
          <a:p>
            <a:r>
              <a:rPr lang="en-US" sz="1200" u="sng" dirty="0">
                <a:solidFill>
                  <a:schemeClr val="tx1"/>
                </a:solidFill>
              </a:rPr>
              <a:t>Publication</a:t>
            </a:r>
            <a:r>
              <a:rPr lang="en-US" sz="1200" b="0" dirty="0">
                <a:solidFill>
                  <a:schemeClr val="tx1"/>
                </a:solidFill>
              </a:rPr>
              <a:t>: Lilleker JB et al. The </a:t>
            </a:r>
            <a:r>
              <a:rPr lang="en-US" sz="1200" b="0" dirty="0" err="1">
                <a:solidFill>
                  <a:schemeClr val="tx1"/>
                </a:solidFill>
              </a:rPr>
              <a:t>EuroMyositis</a:t>
            </a:r>
            <a:r>
              <a:rPr lang="en-US" sz="1200" b="0" dirty="0">
                <a:solidFill>
                  <a:schemeClr val="tx1"/>
                </a:solidFill>
              </a:rPr>
              <a:t> registry: </a:t>
            </a:r>
            <a:r>
              <a:rPr lang="en-US" sz="1200" b="0" dirty="0" smtClean="0">
                <a:solidFill>
                  <a:schemeClr val="tx1"/>
                </a:solidFill>
              </a:rPr>
              <a:t>an international </a:t>
            </a:r>
            <a:r>
              <a:rPr lang="en-US" sz="1200" b="0" dirty="0">
                <a:solidFill>
                  <a:schemeClr val="tx1"/>
                </a:solidFill>
              </a:rPr>
              <a:t>collaborative tool to facilitate myositis research.  Ann Rheum Dis. </a:t>
            </a:r>
            <a:r>
              <a:rPr lang="en-US" sz="1200" b="0" dirty="0" smtClean="0">
                <a:solidFill>
                  <a:schemeClr val="tx1"/>
                </a:solidFill>
              </a:rPr>
              <a:t>2018 </a:t>
            </a:r>
            <a:r>
              <a:rPr lang="en-US" sz="1200" b="0" dirty="0">
                <a:solidFill>
                  <a:schemeClr val="tx1"/>
                </a:solidFill>
              </a:rPr>
              <a:t>Jan;77(1):30-39.</a:t>
            </a:r>
            <a:endParaRPr lang="sv-SE" sz="1200" b="0" dirty="0">
              <a:solidFill>
                <a:schemeClr val="tx1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7" t="12265" r="-4337"/>
          <a:stretch/>
        </p:blipFill>
        <p:spPr bwMode="auto">
          <a:xfrm>
            <a:off x="2841032" y="3926469"/>
            <a:ext cx="2167732" cy="106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85081" y="2417862"/>
            <a:ext cx="314402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Comic Sans MS" panose="030F0702030302020204" pitchFamily="66" charset="0"/>
              </a:rPr>
              <a:t>Aims of MyoNet study group</a:t>
            </a: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3214897" y="2417862"/>
            <a:ext cx="27142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Comic Sans MS" panose="030F0702030302020204" pitchFamily="66" charset="0"/>
              </a:rPr>
              <a:t>Aims of MyoNet study group</a:t>
            </a:r>
            <a:endParaRPr lang="sv-SE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303" y="1174136"/>
            <a:ext cx="2983558" cy="151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120351" y="833904"/>
            <a:ext cx="2036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v-SE" dirty="0" err="1">
                <a:solidFill>
                  <a:schemeClr val="tx1"/>
                </a:solidFill>
                <a:latin typeface="Comic Sans MS" panose="030F0702030302020204" pitchFamily="66" charset="0"/>
                <a:ea typeface="BatangChe" pitchFamily="49" charset="-128"/>
              </a:rPr>
              <a:t>Euromyositis</a:t>
            </a:r>
            <a:r>
              <a:rPr lang="en-US" altLang="sv-SE" dirty="0">
                <a:solidFill>
                  <a:schemeClr val="tx1"/>
                </a:solidFill>
                <a:latin typeface="Comic Sans MS" panose="030F0702030302020204" pitchFamily="66" charset="0"/>
                <a:ea typeface="BatangChe" pitchFamily="49" charset="-128"/>
              </a:rPr>
              <a:t> register</a:t>
            </a:r>
            <a:endParaRPr lang="sv-SE" altLang="sv-SE" dirty="0">
              <a:solidFill>
                <a:schemeClr val="tx1"/>
              </a:solidFill>
              <a:latin typeface="Comic Sans MS" panose="030F0702030302020204" pitchFamily="66" charset="0"/>
              <a:ea typeface="BatangChe" pitchFamily="49" charset="-128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13" y="4271536"/>
            <a:ext cx="910836" cy="87196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5048014" y="4426563"/>
            <a:ext cx="316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sv-SE" sz="1200" dirty="0" smtClean="0">
                <a:solidFill>
                  <a:srgbClr val="0056B9"/>
                </a:solidFill>
              </a:rPr>
              <a:t>If you are interested to join MyoNet</a:t>
            </a:r>
          </a:p>
          <a:p>
            <a:pPr>
              <a:spcBef>
                <a:spcPts val="0"/>
              </a:spcBef>
            </a:pPr>
            <a:r>
              <a:rPr lang="sv-SE" sz="1200" dirty="0">
                <a:solidFill>
                  <a:srgbClr val="0056B9"/>
                </a:solidFill>
              </a:rPr>
              <a:t>c</a:t>
            </a:r>
            <a:r>
              <a:rPr lang="sv-SE" sz="1200" dirty="0" smtClean="0">
                <a:solidFill>
                  <a:srgbClr val="0056B9"/>
                </a:solidFill>
              </a:rPr>
              <a:t>ontact </a:t>
            </a:r>
            <a:r>
              <a:rPr lang="sv-SE" sz="1200" b="0" dirty="0" smtClean="0">
                <a:solidFill>
                  <a:schemeClr val="tx1"/>
                </a:solidFill>
              </a:rPr>
              <a:t>Ingrid Lundberg</a:t>
            </a:r>
          </a:p>
          <a:p>
            <a:pPr>
              <a:spcBef>
                <a:spcPts val="0"/>
              </a:spcBef>
            </a:pPr>
            <a:r>
              <a:rPr lang="sv-SE" sz="1200" b="0" dirty="0" smtClean="0">
                <a:solidFill>
                  <a:schemeClr val="tx1"/>
                </a:solidFill>
              </a:rPr>
              <a:t>ingrid.lundberg@ki.se</a:t>
            </a:r>
          </a:p>
        </p:txBody>
      </p:sp>
    </p:spTree>
    <p:extLst>
      <p:ext uri="{BB962C8B-B14F-4D97-AF65-F5344CB8AC3E}">
        <p14:creationId xmlns:p14="http://schemas.microsoft.com/office/powerpoint/2010/main" val="4735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EULAR presentation_10_9_II">
  <a:themeElements>
    <a:clrScheme name="1_plantilla presentac VidaCaixa Previsión Social castella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1" id="{D5E0083F-1FE0-3848-9D8D-6215CE0C1802}" vid="{762AC171-07D6-A641-BC93-0D535B0DE7A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1" id="{D5E0083F-1FE0-3848-9D8D-6215CE0C1802}" vid="{F24D0EF6-789F-EE41-9837-D4A85BF49227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8A657DCF3FBB4E8FBE0E2468B8B113" ma:contentTypeVersion="10" ma:contentTypeDescription="Create a new document." ma:contentTypeScope="" ma:versionID="827d9bd3247e31a92005724f03b4d151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9aaa685f49172462c2c91bbf7b4f38d7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4B42A2-639A-4EA7-B8C6-15611BC71A1F}"/>
</file>

<file path=customXml/itemProps2.xml><?xml version="1.0" encoding="utf-8"?>
<ds:datastoreItem xmlns:ds="http://schemas.openxmlformats.org/officeDocument/2006/customXml" ds:itemID="{5312D614-3F1E-4441-A2E7-093C8D711CC6}"/>
</file>

<file path=customXml/itemProps3.xml><?xml version="1.0" encoding="utf-8"?>
<ds:datastoreItem xmlns:ds="http://schemas.openxmlformats.org/officeDocument/2006/customXml" ds:itemID="{4E7868D3-4E61-4C68-AA31-DEA608B644C6}"/>
</file>

<file path=docProps/app.xml><?xml version="1.0" encoding="utf-8"?>
<Properties xmlns="http://schemas.openxmlformats.org/officeDocument/2006/extended-properties" xmlns:vt="http://schemas.openxmlformats.org/officeDocument/2006/docPropsVTypes">
  <Template>PP_Vorlage_EULAR_16_9_np</Template>
  <TotalTime>0</TotalTime>
  <Words>186</Words>
  <Application>Microsoft Office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BatangChe</vt:lpstr>
      <vt:lpstr>Calibri</vt:lpstr>
      <vt:lpstr>Comic Sans MS</vt:lpstr>
      <vt:lpstr>Times</vt:lpstr>
      <vt:lpstr>Wingdings</vt:lpstr>
      <vt:lpstr>PPT EULAR presentation_10_9_II</vt:lpstr>
      <vt:lpstr>Custom Design</vt:lpstr>
      <vt:lpstr>EULAR study group on myositis – MyoNet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2018-02-02T16:37:26Z</dcterms:created>
  <dcterms:modified xsi:type="dcterms:W3CDTF">2019-04-30T11:27:51Z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0x010100408A657DCF3FBB4E8FBE0E2468B8B113</vt:lpwstr>
  </property>
</Properties>
</file>