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1"/>
    <p:sldMasterId id="2147483888" r:id="rId2"/>
  </p:sldMasterIdLst>
  <p:notesMasterIdLst>
    <p:notesMasterId r:id="rId4"/>
  </p:notesMasterIdLst>
  <p:handoutMasterIdLst>
    <p:handoutMasterId r:id="rId5"/>
  </p:handoutMasterIdLst>
  <p:sldIdLst>
    <p:sldId id="274" r:id="rId3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FA9"/>
    <a:srgbClr val="0056B9"/>
    <a:srgbClr val="0057A3"/>
    <a:srgbClr val="003FA8"/>
    <a:srgbClr val="0057B8"/>
    <a:srgbClr val="1986CE"/>
    <a:srgbClr val="000000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44" autoAdjust="0"/>
  </p:normalViewPr>
  <p:slideViewPr>
    <p:cSldViewPr snapToGrid="0">
      <p:cViewPr varScale="1">
        <p:scale>
          <a:sx n="102" d="100"/>
          <a:sy n="102" d="100"/>
        </p:scale>
        <p:origin x="92" y="136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30/04/2019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ctor.Chinoy@manchester.ac.uk" TargetMode="External"/><Relationship Id="rId2" Type="http://schemas.openxmlformats.org/officeDocument/2006/relationships/hyperlink" Target="http://www.euromyositis.eu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4900" y="161932"/>
            <a:ext cx="7385744" cy="475909"/>
          </a:xfrm>
        </p:spPr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EULAR study group on myositis – </a:t>
            </a:r>
            <a:r>
              <a:rPr lang="en-US" b="1" dirty="0" err="1">
                <a:latin typeface="Comic Sans MS" panose="030F0702030302020204" pitchFamily="66" charset="0"/>
              </a:rPr>
              <a:t>MyoNet</a:t>
            </a:r>
            <a:endParaRPr lang="de-CH" dirty="0">
              <a:solidFill>
                <a:srgbClr val="0057B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150062" y="1017479"/>
            <a:ext cx="2368052" cy="38779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63FA9"/>
                </a:solidFill>
                <a:latin typeface="+mn-lt"/>
              </a:rPr>
              <a:t>Aims of MyoNet study </a:t>
            </a:r>
            <a:r>
              <a:rPr lang="sv-SE" sz="1200" dirty="0" smtClean="0">
                <a:solidFill>
                  <a:srgbClr val="063FA9"/>
                </a:solidFill>
                <a:latin typeface="+mn-lt"/>
              </a:rPr>
              <a:t>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To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improve clinical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To disseminate new knowledge on myositis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To strengthen research on myositis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To disseminate information on current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To facilitate collaborations between research groups in different countries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+mn-lt"/>
              </a:rPr>
              <a:t>To offer training sessions on how to enroll patients in the web-based myositis registry,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Euromyositis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To identify biomarkers </a:t>
            </a:r>
            <a:r>
              <a:rPr lang="en-US" sz="1200" smtClean="0">
                <a:solidFill>
                  <a:schemeClr val="tx1"/>
                </a:solidFill>
                <a:latin typeface="+mn-lt"/>
              </a:rPr>
              <a:t>for prognosis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22" y="2721109"/>
            <a:ext cx="350133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sv-SE" altLang="sv-SE" dirty="0">
                <a:solidFill>
                  <a:schemeClr val="tx1"/>
                </a:solidFill>
                <a:latin typeface="Calibri" panose="020F0502020204030204" pitchFamily="34" charset="0"/>
              </a:rPr>
              <a:t>May </a:t>
            </a:r>
            <a:r>
              <a:rPr lang="sv-SE" altLang="sv-SE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2019: </a:t>
            </a:r>
            <a:r>
              <a:rPr lang="sv-SE" altLang="sv-SE" dirty="0">
                <a:solidFill>
                  <a:schemeClr val="tx1"/>
                </a:solidFill>
                <a:latin typeface="Calibri" panose="020F0502020204030204" pitchFamily="34" charset="0"/>
              </a:rPr>
              <a:t>more than </a:t>
            </a:r>
            <a:r>
              <a:rPr lang="sv-SE" altLang="sv-SE" dirty="0" smtClean="0">
                <a:solidFill>
                  <a:schemeClr val="tx1"/>
                </a:solidFill>
                <a:latin typeface="Calibri" panose="020F0502020204030204" pitchFamily="34" charset="0"/>
              </a:rPr>
              <a:t>5 000 </a:t>
            </a:r>
            <a:r>
              <a:rPr lang="sv-SE" altLang="sv-SE" dirty="0">
                <a:solidFill>
                  <a:schemeClr val="tx1"/>
                </a:solidFill>
                <a:latin typeface="Calibri" panose="020F0502020204030204" pitchFamily="34" charset="0"/>
              </a:rPr>
              <a:t>patients from 23 centers</a:t>
            </a:r>
          </a:p>
          <a:p>
            <a:pPr>
              <a:spcBef>
                <a:spcPts val="0"/>
              </a:spcBef>
            </a:pPr>
            <a:r>
              <a:rPr lang="sv-SE" altLang="sv-SE" dirty="0" smtClean="0">
                <a:solidFill>
                  <a:schemeClr val="tx1"/>
                </a:solidFill>
                <a:latin typeface="Calibri" panose="020F0502020204030204" pitchFamily="34" charset="0"/>
              </a:rPr>
              <a:t>Welcome </a:t>
            </a:r>
            <a:r>
              <a:rPr lang="sv-SE" altLang="sv-SE" dirty="0">
                <a:solidFill>
                  <a:schemeClr val="tx1"/>
                </a:solidFill>
                <a:latin typeface="Calibri" panose="020F0502020204030204" pitchFamily="34" charset="0"/>
              </a:rPr>
              <a:t>to join  the Euromyositis registry, </a:t>
            </a:r>
            <a:r>
              <a:rPr lang="en-US" altLang="sv-SE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www.euromyositis.eu</a:t>
            </a:r>
            <a:endParaRPr lang="en-US" altLang="sv-SE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sv-SE" dirty="0" smtClean="0">
                <a:latin typeface="Calibri" panose="020F0502020204030204" pitchFamily="34" charset="0"/>
                <a:hlinkClick r:id="rId3"/>
              </a:rPr>
              <a:t>Hector.Chinoy@manchester.ac.uk</a:t>
            </a:r>
            <a:r>
              <a:rPr lang="en-US" altLang="sv-SE" dirty="0">
                <a:latin typeface="Calibri" panose="020F0502020204030204" pitchFamily="34" charset="0"/>
              </a:rPr>
              <a:t>; </a:t>
            </a:r>
            <a:endParaRPr lang="sv-SE" altLang="sv-SE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7008" y="940823"/>
            <a:ext cx="2544519" cy="32316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63FA9"/>
                </a:solidFill>
              </a:rPr>
              <a:t>What we do</a:t>
            </a:r>
          </a:p>
          <a:p>
            <a:r>
              <a:rPr lang="en-US" sz="1200" b="0" dirty="0" smtClean="0">
                <a:solidFill>
                  <a:schemeClr val="tx1"/>
                </a:solidFill>
              </a:rPr>
              <a:t>The </a:t>
            </a:r>
            <a:r>
              <a:rPr lang="en-US" sz="1200" b="0" dirty="0" err="1" smtClean="0">
                <a:solidFill>
                  <a:schemeClr val="tx1"/>
                </a:solidFill>
              </a:rPr>
              <a:t>Euromyositis</a:t>
            </a:r>
            <a:r>
              <a:rPr lang="en-US" sz="1200" b="0" dirty="0" smtClean="0">
                <a:solidFill>
                  <a:schemeClr val="tx1"/>
                </a:solidFill>
              </a:rPr>
              <a:t> register </a:t>
            </a:r>
            <a:r>
              <a:rPr lang="en-US" sz="1200" b="0" smtClean="0">
                <a:solidFill>
                  <a:schemeClr val="tx1"/>
                </a:solidFill>
              </a:rPr>
              <a:t>is the </a:t>
            </a:r>
            <a:r>
              <a:rPr lang="en-US" sz="1200" b="0" dirty="0" smtClean="0">
                <a:solidFill>
                  <a:schemeClr val="tx1"/>
                </a:solidFill>
              </a:rPr>
              <a:t>core of our activities. It is constantly undergoing development to facilitate its use in clinical care and in research. </a:t>
            </a:r>
          </a:p>
          <a:p>
            <a:r>
              <a:rPr lang="en-US" sz="1200" b="0" dirty="0" smtClean="0">
                <a:solidFill>
                  <a:schemeClr val="tx1"/>
                </a:solidFill>
              </a:rPr>
              <a:t>We have a new module for the New EULAR/ACR classification criteria for myositis</a:t>
            </a:r>
          </a:p>
          <a:p>
            <a:r>
              <a:rPr lang="en-US" sz="1200" b="0" dirty="0" smtClean="0">
                <a:solidFill>
                  <a:schemeClr val="tx1"/>
                </a:solidFill>
              </a:rPr>
              <a:t>A tool </a:t>
            </a:r>
            <a:r>
              <a:rPr lang="en-US" sz="1200" b="0" dirty="0">
                <a:solidFill>
                  <a:schemeClr val="tx1"/>
                </a:solidFill>
              </a:rPr>
              <a:t>to extract data </a:t>
            </a:r>
            <a:r>
              <a:rPr lang="en-US" sz="1200" b="0" dirty="0" smtClean="0">
                <a:solidFill>
                  <a:schemeClr val="tx1"/>
                </a:solidFill>
              </a:rPr>
              <a:t>is available</a:t>
            </a:r>
          </a:p>
          <a:p>
            <a:r>
              <a:rPr lang="en-US" sz="1200" u="sng" dirty="0">
                <a:solidFill>
                  <a:schemeClr val="tx1"/>
                </a:solidFill>
              </a:rPr>
              <a:t>Publication</a:t>
            </a:r>
            <a:r>
              <a:rPr lang="en-US" sz="1200" b="0" dirty="0">
                <a:solidFill>
                  <a:schemeClr val="tx1"/>
                </a:solidFill>
              </a:rPr>
              <a:t>: Lilleker JB et al. The </a:t>
            </a:r>
            <a:r>
              <a:rPr lang="en-US" sz="1200" b="0" dirty="0" err="1">
                <a:solidFill>
                  <a:schemeClr val="tx1"/>
                </a:solidFill>
              </a:rPr>
              <a:t>EuroMyositis</a:t>
            </a:r>
            <a:r>
              <a:rPr lang="en-US" sz="1200" b="0" dirty="0">
                <a:solidFill>
                  <a:schemeClr val="tx1"/>
                </a:solidFill>
              </a:rPr>
              <a:t> registry: </a:t>
            </a:r>
            <a:r>
              <a:rPr lang="en-US" sz="1200" b="0" dirty="0" smtClean="0">
                <a:solidFill>
                  <a:schemeClr val="tx1"/>
                </a:solidFill>
              </a:rPr>
              <a:t>an international </a:t>
            </a:r>
            <a:r>
              <a:rPr lang="en-US" sz="1200" b="0" dirty="0">
                <a:solidFill>
                  <a:schemeClr val="tx1"/>
                </a:solidFill>
              </a:rPr>
              <a:t>collaborative tool to facilitate myositis research.  Ann Rheum Dis. </a:t>
            </a:r>
            <a:r>
              <a:rPr lang="en-US" sz="1200" b="0" dirty="0" smtClean="0">
                <a:solidFill>
                  <a:schemeClr val="tx1"/>
                </a:solidFill>
              </a:rPr>
              <a:t>2018 </a:t>
            </a:r>
            <a:r>
              <a:rPr lang="en-US" sz="1200" b="0" dirty="0">
                <a:solidFill>
                  <a:schemeClr val="tx1"/>
                </a:solidFill>
              </a:rPr>
              <a:t>Jan;77(1):30-39.</a:t>
            </a:r>
            <a:endParaRPr lang="sv-SE" sz="1200" b="0" dirty="0">
              <a:solidFill>
                <a:schemeClr val="tx1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37" t="12265" r="-4337"/>
          <a:stretch/>
        </p:blipFill>
        <p:spPr bwMode="auto">
          <a:xfrm>
            <a:off x="2841032" y="3926469"/>
            <a:ext cx="2167732" cy="106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85081" y="2417862"/>
            <a:ext cx="3144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omic Sans MS" panose="030F0702030302020204" pitchFamily="66" charset="0"/>
              </a:rPr>
              <a:t>Aims of MyoNet study group</a:t>
            </a:r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3214897" y="2417862"/>
            <a:ext cx="2714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Comic Sans MS" panose="030F0702030302020204" pitchFamily="66" charset="0"/>
              </a:rPr>
              <a:t>Aims of MyoNet study group</a:t>
            </a:r>
            <a:endParaRPr lang="sv-SE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303" y="1174136"/>
            <a:ext cx="2983558" cy="151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120351" y="833904"/>
            <a:ext cx="20361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v-SE" dirty="0" err="1">
                <a:solidFill>
                  <a:schemeClr val="tx1"/>
                </a:solidFill>
                <a:latin typeface="Comic Sans MS" panose="030F0702030302020204" pitchFamily="66" charset="0"/>
                <a:ea typeface="BatangChe" pitchFamily="49" charset="-128"/>
              </a:rPr>
              <a:t>Euromyositis</a:t>
            </a:r>
            <a:r>
              <a:rPr lang="en-US" altLang="sv-SE" dirty="0">
                <a:solidFill>
                  <a:schemeClr val="tx1"/>
                </a:solidFill>
                <a:latin typeface="Comic Sans MS" panose="030F0702030302020204" pitchFamily="66" charset="0"/>
                <a:ea typeface="BatangChe" pitchFamily="49" charset="-128"/>
              </a:rPr>
              <a:t> register</a:t>
            </a:r>
            <a:endParaRPr lang="sv-SE" altLang="sv-SE" dirty="0">
              <a:solidFill>
                <a:schemeClr val="tx1"/>
              </a:solidFill>
              <a:latin typeface="Comic Sans MS" panose="030F0702030302020204" pitchFamily="66" charset="0"/>
              <a:ea typeface="BatangChe" pitchFamily="49" charset="-128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913" y="4271536"/>
            <a:ext cx="910836" cy="87196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5048014" y="4426563"/>
            <a:ext cx="316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sv-SE" sz="1200" dirty="0" smtClean="0">
                <a:solidFill>
                  <a:srgbClr val="0056B9"/>
                </a:solidFill>
              </a:rPr>
              <a:t>If you are interested to join MyoNet</a:t>
            </a:r>
          </a:p>
          <a:p>
            <a:pPr>
              <a:spcBef>
                <a:spcPts val="0"/>
              </a:spcBef>
            </a:pPr>
            <a:r>
              <a:rPr lang="sv-SE" sz="1200" dirty="0">
                <a:solidFill>
                  <a:srgbClr val="0056B9"/>
                </a:solidFill>
              </a:rPr>
              <a:t>c</a:t>
            </a:r>
            <a:r>
              <a:rPr lang="sv-SE" sz="1200" dirty="0" smtClean="0">
                <a:solidFill>
                  <a:srgbClr val="0056B9"/>
                </a:solidFill>
              </a:rPr>
              <a:t>ontact </a:t>
            </a:r>
            <a:r>
              <a:rPr lang="sv-SE" sz="1200" b="0" dirty="0" smtClean="0">
                <a:solidFill>
                  <a:schemeClr val="tx1"/>
                </a:solidFill>
              </a:rPr>
              <a:t>Ingrid Lundberg</a:t>
            </a:r>
          </a:p>
          <a:p>
            <a:pPr>
              <a:spcBef>
                <a:spcPts val="0"/>
              </a:spcBef>
            </a:pPr>
            <a:r>
              <a:rPr lang="sv-SE" sz="1200" b="0" dirty="0" smtClean="0">
                <a:solidFill>
                  <a:schemeClr val="tx1"/>
                </a:solidFill>
              </a:rPr>
              <a:t>ingrid.lundberg@ki.se</a:t>
            </a:r>
          </a:p>
        </p:txBody>
      </p:sp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4B42A2-639A-4EA7-B8C6-15611BC71A1F}"/>
</file>

<file path=customXml/itemProps2.xml><?xml version="1.0" encoding="utf-8"?>
<ds:datastoreItem xmlns:ds="http://schemas.openxmlformats.org/officeDocument/2006/customXml" ds:itemID="{5312D614-3F1E-4441-A2E7-093C8D711CC6}"/>
</file>

<file path=customXml/itemProps3.xml><?xml version="1.0" encoding="utf-8"?>
<ds:datastoreItem xmlns:ds="http://schemas.openxmlformats.org/officeDocument/2006/customXml" ds:itemID="{4E7868D3-4E61-4C68-AA31-DEA608B644C6}"/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186</Words>
  <Application>Microsoft Office PowerPoint</Application>
  <PresentationFormat>On-screen Show (16:9)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BatangChe</vt:lpstr>
      <vt:lpstr>Calibri</vt:lpstr>
      <vt:lpstr>Comic Sans MS</vt:lpstr>
      <vt:lpstr>Times</vt:lpstr>
      <vt:lpstr>Wingdings</vt:lpstr>
      <vt:lpstr>PPT EULAR presentation_10_9_II</vt:lpstr>
      <vt:lpstr>Custom Design</vt:lpstr>
      <vt:lpstr>EULAR study group on myositis – MyoNet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2018-02-02T16:37:26Z</dcterms:created>
  <dcterms:modified xsi:type="dcterms:W3CDTF">2019-04-30T11:27:51Z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</Properties>
</file>