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55" r:id="rId4"/>
    <p:sldMasterId id="2147483888" r:id="rId5"/>
  </p:sldMasterIdLst>
  <p:notesMasterIdLst>
    <p:notesMasterId r:id="rId7"/>
  </p:notesMasterIdLst>
  <p:handoutMasterIdLst>
    <p:handoutMasterId r:id="rId8"/>
  </p:handoutMasterIdLst>
  <p:sldIdLst>
    <p:sldId id="274" r:id="rId6"/>
  </p:sldIdLst>
  <p:sldSz cx="9144000" cy="5143500" type="screen16x9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60" userDrawn="1">
          <p15:clr>
            <a:srgbClr val="A4A3A4"/>
          </p15:clr>
        </p15:guide>
        <p15:guide id="2" pos="55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B9"/>
    <a:srgbClr val="063FA9"/>
    <a:srgbClr val="0057A3"/>
    <a:srgbClr val="003FA8"/>
    <a:srgbClr val="1986CE"/>
    <a:srgbClr val="000000"/>
    <a:srgbClr val="F8F8F8"/>
    <a:srgbClr val="CECFCF"/>
    <a:srgbClr val="F6BFB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44" autoAdjust="0"/>
  </p:normalViewPr>
  <p:slideViewPr>
    <p:cSldViewPr snapToGrid="0">
      <p:cViewPr varScale="1">
        <p:scale>
          <a:sx n="97" d="100"/>
          <a:sy n="97" d="100"/>
        </p:scale>
        <p:origin x="546" y="72"/>
      </p:cViewPr>
      <p:guideLst>
        <p:guide orient="horz" pos="560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3043" y="7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3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n-GB" noProof="0" smtClean="0"/>
              <a:pPr/>
              <a:t>20/03/2019</a:t>
            </a:fld>
            <a:endParaRPr lang="en-GB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28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9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0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5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9144001" cy="5143500"/>
          </a:xfrm>
          <a:prstGeom prst="rect">
            <a:avLst/>
          </a:prstGeom>
          <a:ln>
            <a:noFill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2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2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13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31" b="24869"/>
          <a:stretch/>
        </p:blipFill>
        <p:spPr>
          <a:xfrm>
            <a:off x="0" y="0"/>
            <a:ext cx="9144000" cy="514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4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5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7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9" y="2879644"/>
            <a:ext cx="4353563" cy="1486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/>
          </a:p>
        </p:txBody>
      </p:sp>
      <p:grpSp>
        <p:nvGrpSpPr>
          <p:cNvPr id="13" name="Agrupar 16"/>
          <p:cNvGrpSpPr/>
          <p:nvPr userDrawn="1"/>
        </p:nvGrpSpPr>
        <p:grpSpPr>
          <a:xfrm>
            <a:off x="641250" y="2691482"/>
            <a:ext cx="1400770" cy="211662"/>
            <a:chOff x="348640" y="2182281"/>
            <a:chExt cx="1400770" cy="211662"/>
          </a:xfrm>
        </p:grpSpPr>
        <p:sp>
          <p:nvSpPr>
            <p:cNvPr id="14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20" name="Imagen 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70" y="421360"/>
            <a:ext cx="3124835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1" y="1568789"/>
            <a:ext cx="833417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928" y="974049"/>
            <a:ext cx="83341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n-GB" noProof="0" smtClean="0"/>
              <a:pPr/>
              <a:t>20/03/2019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" t="29639" r="153" b="13925"/>
          <a:stretch/>
        </p:blipFill>
        <p:spPr>
          <a:xfrm>
            <a:off x="466929" y="1548000"/>
            <a:ext cx="8333999" cy="3128400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n-GB" noProof="0" smtClean="0"/>
              <a:pPr/>
              <a:t>20/03/2019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Content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3844721" cy="3093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974049"/>
            <a:ext cx="3838372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00" t="5090" r="496" b="1443"/>
          <a:stretch/>
        </p:blipFill>
        <p:spPr>
          <a:xfrm>
            <a:off x="4608000" y="1081096"/>
            <a:ext cx="4194000" cy="35964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n-GB" noProof="0" smtClean="0"/>
              <a:pPr/>
              <a:t>20/03/2019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32" y="1568789"/>
            <a:ext cx="8334171" cy="116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891" indent="-342891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31" y="974049"/>
            <a:ext cx="8334171" cy="475909"/>
          </a:xfrm>
          <a:prstGeom prst="rect">
            <a:avLst/>
          </a:prstGeom>
        </p:spPr>
        <p:txBody>
          <a:bodyPr lIns="36000"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n-GB" noProof="0" smtClean="0"/>
              <a:pPr/>
              <a:t>20/03/2019</a:t>
            </a:fld>
            <a:endParaRPr lang="en-GB" noProof="0" dirty="0"/>
          </a:p>
        </p:txBody>
      </p:sp>
      <p:pic>
        <p:nvPicPr>
          <p:cNvPr id="14" name="Imagen 6"/>
          <p:cNvPicPr>
            <a:picLocks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003" r="1194" b="13362"/>
          <a:stretch/>
        </p:blipFill>
        <p:spPr>
          <a:xfrm>
            <a:off x="468000" y="2844000"/>
            <a:ext cx="8337600" cy="18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3" y="222945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032" name="AutoShape 11"/>
          <p:cNvSpPr>
            <a:spLocks noChangeArrowheads="1"/>
          </p:cNvSpPr>
          <p:nvPr/>
        </p:nvSpPr>
        <p:spPr bwMode="auto">
          <a:xfrm>
            <a:off x="523878" y="212231"/>
            <a:ext cx="204383" cy="325636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3" y="2149973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sz="1400" smtClean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4859169"/>
            <a:ext cx="87471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4859169"/>
            <a:ext cx="1223962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n-GB" noProof="0" smtClean="0"/>
              <a:pPr/>
              <a:t>20/03/2019</a:t>
            </a:fld>
            <a:endParaRPr lang="en-GB" noProof="0" dirty="0"/>
          </a:p>
        </p:txBody>
      </p:sp>
      <p:pic>
        <p:nvPicPr>
          <p:cNvPr id="14" name="Imagen 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037" y="212725"/>
            <a:ext cx="1214271" cy="7011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iming>
    <p:tnLst>
      <p:par>
        <p:cTn id="1" dur="indefinite" restart="never" nodeType="tmRoot"/>
      </p:par>
    </p:tnLst>
  </p:timing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4839478" y="1318733"/>
            <a:ext cx="3961622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rgbClr val="063FA9"/>
                </a:solidFill>
              </a:rPr>
              <a:t>Mission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Setting </a:t>
            </a:r>
            <a:r>
              <a:rPr lang="en-US" sz="900" b="0" dirty="0">
                <a:solidFill>
                  <a:schemeClr val="tx1"/>
                </a:solidFill>
              </a:rPr>
              <a:t>the relevant research agenda, including cost-effectiveness of </a:t>
            </a:r>
            <a:r>
              <a:rPr lang="en-US" sz="900" b="0" dirty="0" smtClean="0">
                <a:solidFill>
                  <a:schemeClr val="tx1"/>
                </a:solidFill>
              </a:rPr>
              <a:t>TDM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Development </a:t>
            </a:r>
            <a:r>
              <a:rPr lang="en-US" sz="900" b="0" dirty="0">
                <a:solidFill>
                  <a:schemeClr val="tx1"/>
                </a:solidFill>
              </a:rPr>
              <a:t>of best practice </a:t>
            </a:r>
            <a:r>
              <a:rPr lang="en-US" sz="900" b="0" dirty="0" smtClean="0">
                <a:solidFill>
                  <a:schemeClr val="tx1"/>
                </a:solidFill>
              </a:rPr>
              <a:t>guidelines</a:t>
            </a:r>
            <a:endParaRPr lang="nl-NL" sz="900" b="0" dirty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Physician </a:t>
            </a:r>
            <a:r>
              <a:rPr lang="en-US" sz="900" b="0" dirty="0">
                <a:solidFill>
                  <a:schemeClr val="tx1"/>
                </a:solidFill>
              </a:rPr>
              <a:t>education. Many rheumatologists are unaware of the pharmacokinetic (PK) properties of biopharmaceuticals and are agnostic as to whether TDM-informed dosing may improve outcomes. </a:t>
            </a:r>
            <a:endParaRPr lang="nl-NL" sz="900" b="0" dirty="0">
              <a:solidFill>
                <a:schemeClr val="tx1"/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Exploration </a:t>
            </a:r>
            <a:r>
              <a:rPr lang="en-US" sz="900" b="0" dirty="0">
                <a:solidFill>
                  <a:schemeClr val="tx1"/>
                </a:solidFill>
              </a:rPr>
              <a:t>of patient views around TDM. Understanding whether TDM would improve ownership of patient health decisions and improve patient education</a:t>
            </a:r>
            <a:r>
              <a:rPr lang="en-US" sz="900" b="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900" b="0" dirty="0" smtClean="0">
                <a:solidFill>
                  <a:schemeClr val="tx1"/>
                </a:solidFill>
              </a:rPr>
              <a:t/>
            </a:r>
            <a:br>
              <a:rPr lang="en-US" sz="900" b="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rgbClr val="0056B9"/>
                </a:solidFill>
              </a:rPr>
              <a:t>Activities </a:t>
            </a:r>
            <a:r>
              <a:rPr lang="en-US" sz="900" dirty="0">
                <a:solidFill>
                  <a:srgbClr val="0056B9"/>
                </a:solidFill>
              </a:rPr>
              <a:t>to </a:t>
            </a:r>
            <a:r>
              <a:rPr lang="en-US" sz="900" dirty="0" smtClean="0">
                <a:solidFill>
                  <a:srgbClr val="0056B9"/>
                </a:solidFill>
              </a:rPr>
              <a:t>date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EULAR </a:t>
            </a:r>
            <a:r>
              <a:rPr lang="en-US" sz="900" b="0" dirty="0">
                <a:solidFill>
                  <a:schemeClr val="tx1"/>
                </a:solidFill>
              </a:rPr>
              <a:t>2018 Amsterdam, first meeting preparing the Study Group </a:t>
            </a:r>
            <a:r>
              <a:rPr lang="en-US" sz="900" b="0" dirty="0" smtClean="0">
                <a:solidFill>
                  <a:schemeClr val="tx1"/>
                </a:solidFill>
              </a:rPr>
              <a:t>application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ACR 2018 Chicago, informal meeting to plan the December meeting in Amsterdam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December </a:t>
            </a:r>
            <a:r>
              <a:rPr lang="en-US" sz="900" b="0" dirty="0">
                <a:solidFill>
                  <a:schemeClr val="tx1"/>
                </a:solidFill>
              </a:rPr>
              <a:t>2018 Amsterdam, preparing application to becoming a Task Force, update relevant local </a:t>
            </a:r>
            <a:r>
              <a:rPr lang="en-US" sz="900" b="0" dirty="0" smtClean="0">
                <a:solidFill>
                  <a:schemeClr val="tx1"/>
                </a:solidFill>
              </a:rPr>
              <a:t>activities, attendance </a:t>
            </a:r>
            <a:r>
              <a:rPr lang="en-US" sz="900" b="0" dirty="0">
                <a:solidFill>
                  <a:schemeClr val="tx1"/>
                </a:solidFill>
              </a:rPr>
              <a:t>2nd TDM </a:t>
            </a:r>
            <a:r>
              <a:rPr lang="en-US" sz="900" b="0" dirty="0" smtClean="0">
                <a:solidFill>
                  <a:schemeClr val="tx1"/>
                </a:solidFill>
              </a:rPr>
              <a:t>symposium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US" sz="900" b="0" dirty="0" smtClean="0">
                <a:solidFill>
                  <a:schemeClr val="tx1"/>
                </a:solidFill>
              </a:rPr>
              <a:t>March 2019 approval of Task Force designation</a:t>
            </a:r>
            <a:endParaRPr lang="en-US" sz="900" b="0" dirty="0">
              <a:solidFill>
                <a:schemeClr val="tx1"/>
              </a:solidFill>
            </a:endParaRPr>
          </a:p>
        </p:txBody>
      </p:sp>
      <p:sp>
        <p:nvSpPr>
          <p:cNvPr id="13" name="Rechthoek 12"/>
          <p:cNvSpPr/>
          <p:nvPr/>
        </p:nvSpPr>
        <p:spPr bwMode="auto">
          <a:xfrm>
            <a:off x="4864648" y="1318733"/>
            <a:ext cx="3936451" cy="1735363"/>
          </a:xfrm>
          <a:prstGeom prst="rect">
            <a:avLst/>
          </a:prstGeom>
          <a:solidFill>
            <a:srgbClr val="0056B9">
              <a:alpha val="30000"/>
            </a:srgb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4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5689" y="55257"/>
            <a:ext cx="6714467" cy="1060497"/>
          </a:xfrm>
        </p:spPr>
        <p:txBody>
          <a:bodyPr/>
          <a:lstStyle/>
          <a:p>
            <a:pPr algn="ctr"/>
            <a:r>
              <a:rPr lang="de-CH" sz="2300" dirty="0" smtClean="0">
                <a:solidFill>
                  <a:srgbClr val="063FA9"/>
                </a:solidFill>
              </a:rPr>
              <a:t>EULAR Study Group:</a:t>
            </a:r>
            <a:r>
              <a:rPr lang="de-CH" sz="2300" dirty="0" smtClean="0">
                <a:solidFill>
                  <a:schemeClr val="tx1"/>
                </a:solidFill>
              </a:rPr>
              <a:t/>
            </a:r>
            <a:br>
              <a:rPr lang="de-CH" sz="2300" dirty="0" smtClean="0">
                <a:solidFill>
                  <a:schemeClr val="tx1"/>
                </a:solidFill>
              </a:rPr>
            </a:br>
            <a:r>
              <a:rPr lang="de-CH" sz="2300" dirty="0" err="1" smtClean="0">
                <a:solidFill>
                  <a:schemeClr val="tx1"/>
                </a:solidFill>
              </a:rPr>
              <a:t>Therapeutic</a:t>
            </a:r>
            <a:r>
              <a:rPr lang="de-CH" sz="2300" dirty="0" smtClean="0">
                <a:solidFill>
                  <a:schemeClr val="tx1"/>
                </a:solidFill>
              </a:rPr>
              <a:t> Drug Monitoring </a:t>
            </a:r>
            <a:r>
              <a:rPr lang="de-CH" sz="2300" dirty="0" err="1" smtClean="0">
                <a:solidFill>
                  <a:schemeClr val="tx1"/>
                </a:solidFill>
              </a:rPr>
              <a:t>of</a:t>
            </a:r>
            <a:r>
              <a:rPr lang="de-CH" sz="2300" dirty="0" smtClean="0">
                <a:solidFill>
                  <a:schemeClr val="tx1"/>
                </a:solidFill>
              </a:rPr>
              <a:t> </a:t>
            </a:r>
            <a:r>
              <a:rPr lang="de-CH" sz="2300" dirty="0" err="1" smtClean="0">
                <a:solidFill>
                  <a:schemeClr val="tx1"/>
                </a:solidFill>
              </a:rPr>
              <a:t>Biopharmaceuticals</a:t>
            </a:r>
            <a:r>
              <a:rPr lang="de-CH" sz="2300" dirty="0" smtClean="0">
                <a:solidFill>
                  <a:schemeClr val="tx1"/>
                </a:solidFill>
              </a:rPr>
              <a:t> in </a:t>
            </a:r>
            <a:r>
              <a:rPr lang="de-CH" sz="2300" dirty="0" err="1" smtClean="0">
                <a:solidFill>
                  <a:schemeClr val="tx1"/>
                </a:solidFill>
              </a:rPr>
              <a:t>Rheumatology</a:t>
            </a:r>
            <a:endParaRPr lang="de-CH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noProof="0" dirty="0" smtClean="0"/>
              <a:t>1</a:t>
            </a:r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 smtClean="0"/>
              <a:t>13</a:t>
            </a:r>
            <a:r>
              <a:rPr lang="en-GB" noProof="0" dirty="0" smtClean="0"/>
              <a:t>/03/2019</a:t>
            </a:r>
            <a:endParaRPr lang="en-GB" noProof="0" dirty="0"/>
          </a:p>
        </p:txBody>
      </p:sp>
      <p:sp>
        <p:nvSpPr>
          <p:cNvPr id="2" name="Tekstvak 1"/>
          <p:cNvSpPr txBox="1"/>
          <p:nvPr/>
        </p:nvSpPr>
        <p:spPr>
          <a:xfrm>
            <a:off x="335607" y="1323644"/>
            <a:ext cx="4229879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063FA9"/>
                </a:solidFill>
              </a:rPr>
              <a:t>Aim of the study </a:t>
            </a:r>
            <a:r>
              <a:rPr lang="en-US" sz="900" dirty="0" smtClean="0">
                <a:solidFill>
                  <a:srgbClr val="063FA9"/>
                </a:solidFill>
              </a:rPr>
              <a:t>group</a:t>
            </a:r>
          </a:p>
          <a:p>
            <a:r>
              <a:rPr lang="en-US" sz="900" b="0" dirty="0" smtClean="0">
                <a:solidFill>
                  <a:schemeClr val="tx1"/>
                </a:solidFill>
              </a:rPr>
              <a:t>To understand the required clinical and economic evidence to support the introduction of Therapeutic Drug Monitoring (TDM) </a:t>
            </a:r>
            <a:r>
              <a:rPr lang="en-US" sz="900" b="0" dirty="0">
                <a:solidFill>
                  <a:schemeClr val="tx1"/>
                </a:solidFill>
              </a:rPr>
              <a:t>of biopharmaceuticals in daily rheumatology practice of inflammatory </a:t>
            </a:r>
            <a:r>
              <a:rPr lang="en-US" sz="900" b="0" dirty="0" smtClean="0">
                <a:solidFill>
                  <a:schemeClr val="tx1"/>
                </a:solidFill>
              </a:rPr>
              <a:t>arthritis.</a:t>
            </a:r>
            <a:br>
              <a:rPr lang="en-US" sz="900" b="0" dirty="0" smtClean="0">
                <a:solidFill>
                  <a:schemeClr val="tx1"/>
                </a:solidFill>
              </a:rPr>
            </a:br>
            <a:r>
              <a:rPr lang="en-US" sz="900" b="0" dirty="0" smtClean="0">
                <a:solidFill>
                  <a:schemeClr val="tx1"/>
                </a:solidFill>
              </a:rPr>
              <a:t/>
            </a:r>
            <a:br>
              <a:rPr lang="en-US" sz="900" b="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rgbClr val="063FA9"/>
                </a:solidFill>
              </a:rPr>
              <a:t>Background</a:t>
            </a:r>
          </a:p>
          <a:p>
            <a:r>
              <a:rPr lang="en-US" sz="900" b="0" dirty="0" smtClean="0">
                <a:solidFill>
                  <a:schemeClr val="tx1"/>
                </a:solidFill>
              </a:rPr>
              <a:t>TDM </a:t>
            </a:r>
            <a:r>
              <a:rPr lang="en-US" sz="900" b="0" dirty="0">
                <a:solidFill>
                  <a:schemeClr val="tx1"/>
                </a:solidFill>
              </a:rPr>
              <a:t>of biopharmaceuticals refers to the principle of </a:t>
            </a:r>
            <a:r>
              <a:rPr lang="en-US" sz="900" b="0" dirty="0" smtClean="0">
                <a:solidFill>
                  <a:schemeClr val="tx1"/>
                </a:solidFill>
              </a:rPr>
              <a:t>using </a:t>
            </a:r>
            <a:r>
              <a:rPr lang="en-US" sz="900" b="0" dirty="0">
                <a:solidFill>
                  <a:schemeClr val="tx1"/>
                </a:solidFill>
              </a:rPr>
              <a:t>serum biopharmaceutical levels and, optionally, anti-drug antibodies (ADA), to guide patient dosing. TDM has the potential to </a:t>
            </a:r>
            <a:r>
              <a:rPr lang="en-US" sz="900" b="0" dirty="0" err="1">
                <a:solidFill>
                  <a:schemeClr val="tx1"/>
                </a:solidFill>
              </a:rPr>
              <a:t>personalise</a:t>
            </a:r>
            <a:r>
              <a:rPr lang="en-US" sz="900" b="0" dirty="0">
                <a:solidFill>
                  <a:schemeClr val="tx1"/>
                </a:solidFill>
              </a:rPr>
              <a:t> dosing, avoiding over- and under-treatment, which could </a:t>
            </a:r>
            <a:r>
              <a:rPr lang="en-US" sz="900" b="0" dirty="0" smtClean="0">
                <a:solidFill>
                  <a:schemeClr val="tx1"/>
                </a:solidFill>
              </a:rPr>
              <a:t>result in safer and more effective use of health care resources.</a:t>
            </a:r>
          </a:p>
          <a:p>
            <a:r>
              <a:rPr lang="en-US" sz="900" b="0" dirty="0" smtClean="0">
                <a:solidFill>
                  <a:schemeClr val="tx1"/>
                </a:solidFill>
              </a:rPr>
              <a:t>The number of publications on TDM of biopharmaceuticals is </a:t>
            </a:r>
            <a:r>
              <a:rPr lang="en-US" sz="900" b="0" dirty="0">
                <a:solidFill>
                  <a:schemeClr val="tx1"/>
                </a:solidFill>
              </a:rPr>
              <a:t>increasing, alongside a growing awareness </a:t>
            </a:r>
            <a:r>
              <a:rPr lang="en-US" sz="900" b="0" dirty="0" smtClean="0">
                <a:solidFill>
                  <a:schemeClr val="tx1"/>
                </a:solidFill>
              </a:rPr>
              <a:t>and interest in </a:t>
            </a:r>
            <a:r>
              <a:rPr lang="en-US" sz="900" b="0" dirty="0">
                <a:solidFill>
                  <a:schemeClr val="tx1"/>
                </a:solidFill>
              </a:rPr>
              <a:t>TDM among rheumatologists. Validated assays for </a:t>
            </a:r>
            <a:r>
              <a:rPr lang="en-US" sz="900" b="0" dirty="0" smtClean="0">
                <a:solidFill>
                  <a:schemeClr val="tx1"/>
                </a:solidFill>
              </a:rPr>
              <a:t>TDM, both for measuring drug levels and ADA, </a:t>
            </a:r>
            <a:r>
              <a:rPr lang="en-US" sz="900" b="0" dirty="0">
                <a:solidFill>
                  <a:schemeClr val="tx1"/>
                </a:solidFill>
              </a:rPr>
              <a:t>are becoming widely </a:t>
            </a:r>
            <a:r>
              <a:rPr lang="en-US" sz="900" b="0" dirty="0" smtClean="0">
                <a:solidFill>
                  <a:schemeClr val="tx1"/>
                </a:solidFill>
              </a:rPr>
              <a:t>available alongside a steady reduction in their costs. To date, however, there have been limited high quality clinical or economic evaluations of TDM and </a:t>
            </a:r>
            <a:r>
              <a:rPr lang="en-US" sz="900" b="0" dirty="0">
                <a:solidFill>
                  <a:schemeClr val="tx1"/>
                </a:solidFill>
              </a:rPr>
              <a:t>little guidance exists </a:t>
            </a:r>
            <a:r>
              <a:rPr lang="en-US" sz="900" b="0" dirty="0" smtClean="0">
                <a:solidFill>
                  <a:schemeClr val="tx1"/>
                </a:solidFill>
              </a:rPr>
              <a:t>on if or how to use </a:t>
            </a:r>
            <a:r>
              <a:rPr lang="en-US" sz="900" b="0" dirty="0">
                <a:solidFill>
                  <a:schemeClr val="tx1"/>
                </a:solidFill>
              </a:rPr>
              <a:t>TDM in clinical practice</a:t>
            </a:r>
            <a:r>
              <a:rPr lang="en-US" sz="900" b="0" dirty="0" smtClean="0">
                <a:solidFill>
                  <a:schemeClr val="tx1"/>
                </a:solidFill>
              </a:rPr>
              <a:t>.</a:t>
            </a:r>
            <a:r>
              <a:rPr lang="en-US" sz="900" dirty="0">
                <a:solidFill>
                  <a:srgbClr val="063FA9"/>
                </a:solidFill>
              </a:rPr>
              <a:t> </a:t>
            </a:r>
            <a:r>
              <a:rPr lang="en-US" sz="900" dirty="0" smtClean="0">
                <a:solidFill>
                  <a:srgbClr val="063FA9"/>
                </a:solidFill>
              </a:rPr>
              <a:t/>
            </a:r>
            <a:br>
              <a:rPr lang="en-US" sz="900" dirty="0" smtClean="0">
                <a:solidFill>
                  <a:srgbClr val="063FA9"/>
                </a:solidFill>
              </a:rPr>
            </a:br>
            <a:r>
              <a:rPr lang="en-US" sz="900" dirty="0" smtClean="0">
                <a:solidFill>
                  <a:srgbClr val="063FA9"/>
                </a:solidFill>
              </a:rPr>
              <a:t/>
            </a:r>
            <a:br>
              <a:rPr lang="en-US" sz="900" dirty="0" smtClean="0">
                <a:solidFill>
                  <a:srgbClr val="063FA9"/>
                </a:solidFill>
              </a:rPr>
            </a:br>
            <a:r>
              <a:rPr lang="en-US" sz="900" dirty="0" smtClean="0">
                <a:solidFill>
                  <a:srgbClr val="063FA9"/>
                </a:solidFill>
              </a:rPr>
              <a:t>Who </a:t>
            </a:r>
            <a:r>
              <a:rPr lang="en-US" sz="900" dirty="0">
                <a:solidFill>
                  <a:srgbClr val="063FA9"/>
                </a:solidFill>
              </a:rPr>
              <a:t>we are</a:t>
            </a:r>
            <a:br>
              <a:rPr lang="en-US" sz="900" dirty="0">
                <a:solidFill>
                  <a:srgbClr val="063FA9"/>
                </a:solidFill>
              </a:rPr>
            </a:br>
            <a:r>
              <a:rPr lang="en-US" sz="900" b="0" dirty="0">
                <a:solidFill>
                  <a:schemeClr val="tx1"/>
                </a:solidFill>
              </a:rPr>
              <a:t>Our group draws on expertise from across Europe, including </a:t>
            </a:r>
            <a:r>
              <a:rPr lang="en-US" sz="900" b="0" dirty="0" err="1">
                <a:solidFill>
                  <a:schemeClr val="tx1"/>
                </a:solidFill>
              </a:rPr>
              <a:t>Centres</a:t>
            </a:r>
            <a:r>
              <a:rPr lang="en-US" sz="900" b="0" dirty="0">
                <a:solidFill>
                  <a:schemeClr val="tx1"/>
                </a:solidFill>
              </a:rPr>
              <a:t> that have published widely in this field. Currently approximately 40 members from Finland, France, Israel, the Netherlands, Norway, Slovenia, Spain, and the UK are included. </a:t>
            </a:r>
            <a:endParaRPr lang="nl-NL" sz="900" b="0" dirty="0">
              <a:solidFill>
                <a:schemeClr val="tx1"/>
              </a:solidFill>
            </a:endParaRPr>
          </a:p>
          <a:p>
            <a:endParaRPr lang="en-US" sz="950" b="0" dirty="0" smtClean="0">
              <a:solidFill>
                <a:schemeClr val="tx1"/>
              </a:solidFill>
            </a:endParaRPr>
          </a:p>
          <a:p>
            <a:endParaRPr lang="en-US" sz="950" b="0" dirty="0">
              <a:solidFill>
                <a:schemeClr val="tx1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635979" y="4875461"/>
            <a:ext cx="66496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rgbClr val="063FA9"/>
                </a:solidFill>
              </a:rPr>
              <a:t>C</a:t>
            </a:r>
            <a:r>
              <a:rPr lang="en-GB" sz="700" dirty="0" err="1" smtClean="0">
                <a:solidFill>
                  <a:srgbClr val="063FA9"/>
                </a:solidFill>
              </a:rPr>
              <a:t>ontact</a:t>
            </a:r>
            <a:r>
              <a:rPr lang="en-GB" sz="700" dirty="0" smtClean="0">
                <a:solidFill>
                  <a:srgbClr val="063FA9"/>
                </a:solidFill>
              </a:rPr>
              <a:t>: </a:t>
            </a:r>
            <a:r>
              <a:rPr lang="en-US" sz="700" b="0" dirty="0" smtClean="0">
                <a:solidFill>
                  <a:schemeClr val="tx1"/>
                </a:solidFill>
              </a:rPr>
              <a:t>John </a:t>
            </a:r>
            <a:r>
              <a:rPr lang="en-US" sz="700" b="0" dirty="0">
                <a:solidFill>
                  <a:schemeClr val="tx1"/>
                </a:solidFill>
              </a:rPr>
              <a:t>Isaacs, </a:t>
            </a:r>
            <a:r>
              <a:rPr lang="en-GB" sz="700" b="0" dirty="0" smtClean="0">
                <a:solidFill>
                  <a:schemeClr val="tx1"/>
                </a:solidFill>
              </a:rPr>
              <a:t>john.isaacs@ncl.ac.uk </a:t>
            </a:r>
            <a:r>
              <a:rPr lang="en-US" sz="700" b="0" dirty="0" smtClean="0">
                <a:solidFill>
                  <a:schemeClr val="tx1"/>
                </a:solidFill>
              </a:rPr>
              <a:t>Professor </a:t>
            </a:r>
            <a:r>
              <a:rPr lang="en-US" sz="700" b="0" dirty="0">
                <a:solidFill>
                  <a:schemeClr val="tx1"/>
                </a:solidFill>
              </a:rPr>
              <a:t>of Clinical Rheumatology and Director </a:t>
            </a:r>
            <a:r>
              <a:rPr lang="en-US" sz="700" b="0" dirty="0" smtClean="0">
                <a:solidFill>
                  <a:schemeClr val="tx1"/>
                </a:solidFill>
              </a:rPr>
              <a:t>of Therapeutics</a:t>
            </a:r>
            <a:r>
              <a:rPr lang="en-US" sz="700" b="0" dirty="0">
                <a:solidFill>
                  <a:schemeClr val="tx1"/>
                </a:solidFill>
              </a:rPr>
              <a:t>, Newcastle University</a:t>
            </a:r>
            <a:r>
              <a:rPr lang="en-US" sz="800" b="0" dirty="0" smtClean="0">
                <a:solidFill>
                  <a:schemeClr val="tx1"/>
                </a:solidFill>
              </a:rPr>
              <a:t>.</a:t>
            </a:r>
            <a:endParaRPr lang="nl-NL" sz="1100" b="0" dirty="0"/>
          </a:p>
        </p:txBody>
      </p:sp>
    </p:spTree>
    <p:extLst>
      <p:ext uri="{BB962C8B-B14F-4D97-AF65-F5344CB8AC3E}">
        <p14:creationId xmlns:p14="http://schemas.microsoft.com/office/powerpoint/2010/main" val="47354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ULAR presentation_10_9_II">
  <a:themeElements>
    <a:clrScheme name="1_plantilla presentac VidaCaixa Previsión Social castellan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1" id="{D5E0083F-1FE0-3848-9D8D-6215CE0C1802}" vid="{762AC171-07D6-A641-BC93-0D535B0DE7A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äsentation1" id="{D5E0083F-1FE0-3848-9D8D-6215CE0C1802}" vid="{F24D0EF6-789F-EE41-9837-D4A85BF49227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10" ma:contentTypeDescription="Create a new document." ma:contentTypeScope="" ma:versionID="827d9bd3247e31a92005724f03b4d151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9aaa685f49172462c2c91bbf7b4f38d7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E599A8-5B5E-42B1-9FBC-734469B61106}">
  <ds:schemaRefs>
    <ds:schemaRef ds:uri="http://purl.org/dc/terms/"/>
    <ds:schemaRef ds:uri="http://schemas.openxmlformats.org/package/2006/metadata/core-properties"/>
    <ds:schemaRef ds:uri="5bd91701-1bc8-486e-8a1b-4f11aa7394fa"/>
    <ds:schemaRef ds:uri="http://schemas.microsoft.com/office/2006/documentManagement/types"/>
    <ds:schemaRef ds:uri="http://schemas.microsoft.com/office/infopath/2007/PartnerControls"/>
    <ds:schemaRef ds:uri="ddc01cc4-10a1-4d90-802b-96f75154e41a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05549B5-DE6D-42F6-8C73-BB754A3C4C1C}"/>
</file>

<file path=customXml/itemProps3.xml><?xml version="1.0" encoding="utf-8"?>
<ds:datastoreItem xmlns:ds="http://schemas.openxmlformats.org/officeDocument/2006/customXml" ds:itemID="{9B05C1F4-F25E-486F-9E89-BE2AA90AD9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PP_Vorlage_EULAR_16_9_np</Template>
  <TotalTime>0</TotalTime>
  <Words>125</Words>
  <Application>Microsoft Office PowerPoint</Application>
  <PresentationFormat>On-screen Show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Courier New</vt:lpstr>
      <vt:lpstr>Times</vt:lpstr>
      <vt:lpstr>Wingdings</vt:lpstr>
      <vt:lpstr>PPT EULAR presentation_10_9_II</vt:lpstr>
      <vt:lpstr>Custom Design</vt:lpstr>
      <vt:lpstr>EULAR Study Group: Therapeutic Drug Monitoring of Biopharmaceuticals in Rheumatology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2018-02-02T16:37:26Z</dcterms:created>
  <dcterms:modified xsi:type="dcterms:W3CDTF">2019-03-20T13:25:30Z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0x010100408A657DCF3FBB4E8FBE0E2468B8B113</vt:lpwstr>
  </property>
  <property fmtid="{D5CDD505-2E9C-101B-9397-08002B2CF9AE}" pid="3" name="Order">
    <vt:r8>221200</vt:r8>
  </property>
</Properties>
</file>