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D176D-072C-4243-BF0E-6F9D7D53E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F34828-5946-3F44-BC6C-B98F4E0A6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00E0D0-1B01-DB4F-A7F8-A59335CD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F612D4-A8C0-1444-AEEE-BC9E3D17A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72F2B9-1CC4-404E-9536-DFBF60583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9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E402D-8E01-224B-AC18-30375CA67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D729BC-BA78-274C-8D0F-90FD99AE8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DE12C0-9938-4F43-9EA5-3230514A9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1E3A17-7C85-7549-B2A9-6F58BC458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6EFD0B-2039-AF40-986E-1D7C62DF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6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6470A3-E03B-4D4F-9C2E-062AF7C5AB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51881D-0C4F-4047-8CDF-C51EF38F6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6FD729-1B3C-2E45-A98E-27906F6D4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B3EE86-CA83-FB49-84FA-8DA836DCA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54874F-EECD-EC46-8BCA-C97216D6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4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ED722-4912-D146-98F1-F1A725831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37E10D-729B-484C-A4B4-A8D4BF486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22486C-6C9A-7B4A-850D-64412131D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C16FF7-C224-9348-AD76-33BE5A473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4B3D7B-972A-4540-9BE2-AA3D694F1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2DACF-B04E-A74E-95E1-C1ED2ED83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12E79F-86C0-D54A-B582-7F3A93E16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315EAB-927F-1044-BF76-20E356077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F2199-4C0F-D44D-89D6-B2E6E7A21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8EA201-9003-9A4A-88AA-BF045A48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2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CF9F67-A036-5947-92D1-18C7AB2A9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CE7F9-783B-E44D-8A7E-83EB40029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4F067-C858-3847-92FB-941DFEA10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714A92-EC6A-5341-83F6-E5AE259C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C0BC00-EAB1-164F-8C95-3094A61E1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7D2608-AFD4-EA4E-8959-7669EACF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2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EAED17-EA0D-8747-8971-6F7BE3C25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CBBB07-1F0A-D041-BD2E-F6053024B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6A06E7-AD0C-4446-8F15-4E0917DD3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43860E-4242-8D46-90FB-11AB9EAD61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102EB46-5523-E249-8F2B-3EBDFA408D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2E27EF8-2EFE-2140-9E5B-859CDCBB9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64FA28-5D35-AE40-8093-31AE5BF8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7B43D72-A2C9-3249-A19B-D23CD4DF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6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75C49-B46C-804F-AE8B-8DD0031E2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A871764-BCE6-104F-9FCB-219D9174A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AA989D-721E-2E4C-9517-67C0F70CF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3AC0CCB-A79F-6B41-BE5C-767F70BDA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7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33D00E-067B-854D-94D8-431A27DE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4F6EED-62C5-CD48-ABAD-F60BC9C3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E7FFFD-1B29-7A47-9F6A-304AD581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0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AEF5B-E93A-5949-8357-A0F80F331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B33E4C-0BA8-4244-BD1A-EC10136E3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F1673C-419F-5542-9B0A-9DD04C91A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59202D-C981-8B46-BC82-2FFD77774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3C9B4A-E2B6-1445-B7C5-CE3D6B38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6FA801-A9BD-8648-9065-77B7081B4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9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39E95F-3621-5245-AC08-EFEE86D7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6B68EC-E660-0145-AF46-9EF317A1A8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B9308A-802E-3A48-9239-6E9FAFADB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50E71B-A359-1447-AFC7-0F9FE4F7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91BAE4-928A-E247-9D27-A1FBA6B7A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C168DE-F969-274C-AEB2-ED2813F26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1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4812A7-7100-9B41-BB5C-B7F9C10C1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156469-4871-AC4D-A9F8-43A42C65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02E2CF-EF04-6849-BE25-84D255D0B7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F2501-E750-3A46-A8A9-437AFDB7A173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E79E71-0AE4-6646-84D9-3BDCC1195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9CA9F2-3781-2B41-8011-4B9160F47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E692-E527-3243-B4FE-1D5EE2629E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4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D8B4BB6-946C-F349-841D-8D68E0522814}"/>
              </a:ext>
            </a:extLst>
          </p:cNvPr>
          <p:cNvSpPr/>
          <p:nvPr/>
        </p:nvSpPr>
        <p:spPr>
          <a:xfrm>
            <a:off x="83127" y="391886"/>
            <a:ext cx="12192000" cy="711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of the study group: ANATOMY FOR THE IMAGE</a:t>
            </a:r>
            <a:endParaRPr lang="es-E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100" b="1" dirty="0">
                <a:solidFill>
                  <a:srgbClr val="5F5F5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100" b="1" dirty="0">
              <a:solidFill>
                <a:srgbClr val="5F5F5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100" dirty="0">
                <a:effectLst/>
                <a:latin typeface="Arial" panose="020B0604020202020204" pitchFamily="34" charset="0"/>
              </a:rPr>
              <a:t>Study Group Leader’s name: Ingrid </a:t>
            </a:r>
            <a:r>
              <a:rPr lang="en-GB" sz="1100" dirty="0" err="1">
                <a:effectLst/>
                <a:latin typeface="Arial" panose="020B0604020202020204" pitchFamily="34" charset="0"/>
              </a:rPr>
              <a:t>Möller</a:t>
            </a:r>
            <a:endParaRPr lang="es-ES" sz="1100" dirty="0">
              <a:effectLst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100" dirty="0">
                <a:effectLst/>
                <a:latin typeface="Arial" panose="020B0604020202020204" pitchFamily="34" charset="0"/>
              </a:rPr>
              <a:t>Date of annual report submission: 20 March 2019</a:t>
            </a:r>
            <a:endParaRPr lang="es-ES" sz="1100" dirty="0">
              <a:effectLst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100" dirty="0">
                <a:effectLst/>
                <a:latin typeface="Arial" panose="020B0604020202020204" pitchFamily="34" charset="0"/>
              </a:rPr>
              <a:t> </a:t>
            </a:r>
            <a:endParaRPr lang="es-ES" sz="1100" dirty="0">
              <a:effectLst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100" b="1" dirty="0">
                <a:effectLst/>
                <a:latin typeface="Arial" panose="020B0604020202020204" pitchFamily="34" charset="0"/>
              </a:rPr>
              <a:t>Summary of last year’s activities </a:t>
            </a:r>
            <a:endParaRPr lang="es-ES" sz="1100" dirty="0">
              <a:effectLst/>
            </a:endParaRPr>
          </a:p>
          <a:p>
            <a:pPr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1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Publications:</a:t>
            </a:r>
            <a:endParaRPr lang="es-E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1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Anatomical support to produce:</a:t>
            </a:r>
            <a:endParaRPr lang="es-E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en-US" sz="11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OMERACT reliability exercise on inflammatory subtalar joint: Ultrasound of Subtalar Joint Synovitis in Patients with Rheumatoid Arthritis: Results of an OMERACT Reliability Exercise Using Consensual Definitions. J </a:t>
            </a:r>
            <a:r>
              <a:rPr lang="en-US" sz="1100" kern="1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Rheumatol</a:t>
            </a:r>
            <a:r>
              <a:rPr lang="en-US" sz="11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es-E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en-US" sz="1100" kern="0" dirty="0">
                <a:solidFill>
                  <a:srgbClr val="000000"/>
                </a:solidFill>
                <a:latin typeface="Arial" panose="020B0604020202020204" pitchFamily="34" charset="0"/>
              </a:rPr>
              <a:t>The peripheral nerves: update on ultrasound and magnetic resonance imaging. </a:t>
            </a:r>
            <a:r>
              <a:rPr lang="en-US" sz="1100" kern="0" dirty="0" err="1">
                <a:solidFill>
                  <a:srgbClr val="000000"/>
                </a:solidFill>
                <a:latin typeface="Arial" panose="020B0604020202020204" pitchFamily="34" charset="0"/>
              </a:rPr>
              <a:t>Clin</a:t>
            </a:r>
            <a:r>
              <a:rPr lang="en-US" sz="1100" kern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100" kern="0" dirty="0" err="1">
                <a:solidFill>
                  <a:srgbClr val="000000"/>
                </a:solidFill>
                <a:latin typeface="Arial" panose="020B0604020202020204" pitchFamily="34" charset="0"/>
              </a:rPr>
              <a:t>Exp</a:t>
            </a:r>
            <a:r>
              <a:rPr lang="en-US" sz="1100" kern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100" kern="0" dirty="0" err="1">
                <a:solidFill>
                  <a:srgbClr val="000000"/>
                </a:solidFill>
                <a:latin typeface="Arial" panose="020B0604020202020204" pitchFamily="34" charset="0"/>
              </a:rPr>
              <a:t>Rheumatol</a:t>
            </a:r>
            <a:r>
              <a:rPr lang="en-US" sz="1100" kern="0" dirty="0">
                <a:solidFill>
                  <a:srgbClr val="000000"/>
                </a:solidFill>
                <a:latin typeface="Arial" panose="020B0604020202020204" pitchFamily="34" charset="0"/>
              </a:rPr>
              <a:t> 2018</a:t>
            </a:r>
            <a:endParaRPr lang="es-ES" sz="1100" b="1" kern="0" dirty="0">
              <a:solidFill>
                <a:srgbClr val="365F91"/>
              </a:solidFill>
              <a:effectLst/>
              <a:latin typeface="Cambria" panose="020405030504060302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itchFamily="2" charset="2"/>
              <a:buChar char=""/>
            </a:pPr>
            <a:r>
              <a:rPr lang="en-US" sz="11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collaboration with Indian Rheumatology Association :</a:t>
            </a:r>
            <a:endParaRPr lang="es-E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"</a:t>
            </a:r>
            <a:r>
              <a:rPr lang="en-US" sz="1100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Sonoanatomic</a:t>
            </a:r>
            <a:r>
              <a:rPr lang="en-US" sz="11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fundamentals of musculoskeletal ultrasound"</a:t>
            </a:r>
            <a:endParaRPr lang="es-E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Indian Journal of Rheumatology 2018.</a:t>
            </a:r>
            <a:endParaRPr lang="es-E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100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Courses:</a:t>
            </a:r>
            <a:endParaRPr lang="es-E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January 24-25 2019 : </a:t>
            </a:r>
            <a:r>
              <a:rPr lang="en-US" sz="11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Xll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Sonoanatomy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course (University of Barcelona): Shoulder and </a:t>
            </a:r>
            <a:r>
              <a:rPr lang="en-US" sz="11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Ligamentssonoanatomy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including guided procedures. Multidisciplinary approach based on deepening of the anatomical knowledge necessary to produce or interpret musculoskeletal images</a:t>
            </a:r>
            <a:endParaRPr lang="es-E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Ongoing</a:t>
            </a:r>
            <a:endParaRPr lang="es-E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itchFamily="2" charset="2"/>
              <a:buChar char="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Chondrocalcinosis, ultrasound image, dissection and histology (University of Barcelona)</a:t>
            </a:r>
            <a:endParaRPr lang="es-E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itchFamily="2" charset="2"/>
              <a:buChar char="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Histological study of samples obtained by synovial biopsy in small and large joints</a:t>
            </a:r>
            <a:endParaRPr lang="es-E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b="1" dirty="0">
                <a:effectLst/>
                <a:latin typeface="Arial" panose="020B0604020202020204" pitchFamily="34" charset="0"/>
              </a:rPr>
              <a:t> </a:t>
            </a:r>
            <a:endParaRPr lang="es-ES" dirty="0">
              <a:effectLst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200" dirty="0">
                <a:effectLst/>
                <a:latin typeface="Arial" panose="020B0604020202020204" pitchFamily="34" charset="0"/>
              </a:rPr>
              <a:t> </a:t>
            </a:r>
            <a:endParaRPr lang="es-ES" dirty="0">
              <a:effectLst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200" dirty="0">
                <a:effectLst/>
                <a:latin typeface="Arial" panose="020B0604020202020204" pitchFamily="34" charset="0"/>
              </a:rPr>
              <a:t> </a:t>
            </a:r>
            <a:endParaRPr lang="es-ES" dirty="0">
              <a:effectLst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981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EBAFD5-7B3E-4E35-8F7C-1651BABAA1C1}"/>
</file>

<file path=customXml/itemProps2.xml><?xml version="1.0" encoding="utf-8"?>
<ds:datastoreItem xmlns:ds="http://schemas.openxmlformats.org/officeDocument/2006/customXml" ds:itemID="{DBA883DE-1A68-45E8-A2CB-AB270C531F9D}"/>
</file>

<file path=customXml/itemProps3.xml><?xml version="1.0" encoding="utf-8"?>
<ds:datastoreItem xmlns:ds="http://schemas.openxmlformats.org/officeDocument/2006/customXml" ds:itemID="{4BA180A7-39C0-426E-A599-793515622DDC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Macintosh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Symbol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Ingrid Moller Parera</dc:creator>
  <cp:lastModifiedBy>Ingrid Moller Parera</cp:lastModifiedBy>
  <cp:revision>1</cp:revision>
  <dcterms:created xsi:type="dcterms:W3CDTF">2019-05-29T11:22:29Z</dcterms:created>
  <dcterms:modified xsi:type="dcterms:W3CDTF">2019-05-29T11:23:31Z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</Properties>
</file>