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7" r:id="rId2"/>
  </p:sldIdLst>
  <p:sldSz cx="41148000" cy="19202400"/>
  <p:notesSz cx="7004050" cy="92837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6048">
          <p15:clr>
            <a:srgbClr val="A4A3A4"/>
          </p15:clr>
        </p15:guide>
        <p15:guide id="2" pos="12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83C4"/>
    <a:srgbClr val="003A74"/>
    <a:srgbClr val="FFFF66"/>
    <a:srgbClr val="2E5C8A"/>
    <a:srgbClr val="3C78B6"/>
    <a:srgbClr val="336699"/>
    <a:srgbClr val="366E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695" autoAdjust="0"/>
    <p:restoredTop sz="94679" autoAdjust="0"/>
  </p:normalViewPr>
  <p:slideViewPr>
    <p:cSldViewPr>
      <p:cViewPr>
        <p:scale>
          <a:sx n="36" d="100"/>
          <a:sy n="36" d="100"/>
        </p:scale>
        <p:origin x="-3134" y="19"/>
      </p:cViewPr>
      <p:guideLst>
        <p:guide orient="horz" pos="6048"/>
        <p:guide pos="129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086100" y="5965825"/>
            <a:ext cx="34975800" cy="4114800"/>
          </a:xfrm>
          <a:prstGeom prst="rect">
            <a:avLst/>
          </a:prstGeom>
        </p:spPr>
        <p:txBody>
          <a:bodyPr vert="horz"/>
          <a:lstStyle/>
          <a:p>
            <a:r>
              <a:rPr lang="de-DE"/>
              <a:t>Mastertitelformat bearbeiten</a:t>
            </a:r>
          </a:p>
        </p:txBody>
      </p:sp>
      <p:sp>
        <p:nvSpPr>
          <p:cNvPr id="3" name="Untertitel 2"/>
          <p:cNvSpPr>
            <a:spLocks noGrp="1"/>
          </p:cNvSpPr>
          <p:nvPr>
            <p:ph type="subTitle" idx="1"/>
          </p:nvPr>
        </p:nvSpPr>
        <p:spPr>
          <a:xfrm>
            <a:off x="6172200" y="10880725"/>
            <a:ext cx="28803600" cy="49085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149414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057400" y="768350"/>
            <a:ext cx="37033200" cy="320040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a:xfrm>
            <a:off x="2057400" y="4479925"/>
            <a:ext cx="37033200" cy="12673013"/>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3351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9832300" y="768350"/>
            <a:ext cx="9258300" cy="1638458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2057400" y="768350"/>
            <a:ext cx="27622500" cy="1638458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7999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057400" y="768350"/>
            <a:ext cx="37033200" cy="3200400"/>
          </a:xfrm>
          <a:prstGeom prst="rect">
            <a:avLst/>
          </a:prstGeom>
        </p:spPr>
        <p:txBody>
          <a:bodyPr vert="horz"/>
          <a:lstStyle/>
          <a:p>
            <a:r>
              <a:rPr lang="de-DE"/>
              <a:t>Mastertitelformat bearbeiten</a:t>
            </a:r>
          </a:p>
        </p:txBody>
      </p:sp>
      <p:sp>
        <p:nvSpPr>
          <p:cNvPr id="3" name="Inhaltsplatzhalter 2"/>
          <p:cNvSpPr>
            <a:spLocks noGrp="1"/>
          </p:cNvSpPr>
          <p:nvPr>
            <p:ph idx="1"/>
          </p:nvPr>
        </p:nvSpPr>
        <p:spPr>
          <a:xfrm>
            <a:off x="2057400" y="4479925"/>
            <a:ext cx="37033200" cy="12673013"/>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3462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251200" y="12339638"/>
            <a:ext cx="34975800" cy="3813175"/>
          </a:xfrm>
          <a:prstGeom prst="rect">
            <a:avLst/>
          </a:prstGeom>
        </p:spPr>
        <p:txBody>
          <a:bodyPr vert="horz"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3251200" y="8139113"/>
            <a:ext cx="34975800" cy="420052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165697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057400" y="768350"/>
            <a:ext cx="37033200" cy="320040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2057400" y="4479925"/>
            <a:ext cx="18440400" cy="1267301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0650200" y="4479925"/>
            <a:ext cx="18440400" cy="1267301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6384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057400" y="768350"/>
            <a:ext cx="37033200" cy="320040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2057400" y="4298950"/>
            <a:ext cx="18181638" cy="17907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2057400" y="6089650"/>
            <a:ext cx="18181638" cy="11063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0902613" y="4298950"/>
            <a:ext cx="18187987" cy="17907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20902613" y="6089650"/>
            <a:ext cx="18187987" cy="11063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2884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057400" y="768350"/>
            <a:ext cx="37033200" cy="3200400"/>
          </a:xfrm>
          <a:prstGeom prst="rect">
            <a:avLst/>
          </a:prstGeom>
        </p:spPr>
        <p:txBody>
          <a:bodyPr vert="horz"/>
          <a:lstStyle/>
          <a:p>
            <a:r>
              <a:rPr lang="de-DE"/>
              <a:t>Mastertitelformat bearbeiten</a:t>
            </a:r>
          </a:p>
        </p:txBody>
      </p:sp>
    </p:spTree>
    <p:extLst>
      <p:ext uri="{BB962C8B-B14F-4D97-AF65-F5344CB8AC3E}">
        <p14:creationId xmlns:p14="http://schemas.microsoft.com/office/powerpoint/2010/main" val="274097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4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057400" y="765175"/>
            <a:ext cx="13538200" cy="3252788"/>
          </a:xfrm>
          <a:prstGeom prst="rect">
            <a:avLst/>
          </a:prstGeom>
        </p:spPr>
        <p:txBody>
          <a:bodyPr vert="horz" anchor="b"/>
          <a:lstStyle>
            <a:lvl1pPr algn="l">
              <a:defRPr sz="2000" b="1"/>
            </a:lvl1pPr>
          </a:lstStyle>
          <a:p>
            <a:r>
              <a:rPr lang="de-DE"/>
              <a:t>Mastertitelformat bearbeiten</a:t>
            </a:r>
          </a:p>
        </p:txBody>
      </p:sp>
      <p:sp>
        <p:nvSpPr>
          <p:cNvPr id="3" name="Inhaltsplatzhalter 2"/>
          <p:cNvSpPr>
            <a:spLocks noGrp="1"/>
          </p:cNvSpPr>
          <p:nvPr>
            <p:ph idx="1"/>
          </p:nvPr>
        </p:nvSpPr>
        <p:spPr>
          <a:xfrm>
            <a:off x="16087725" y="765175"/>
            <a:ext cx="23002875" cy="1638776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057400" y="4017963"/>
            <a:ext cx="13538200" cy="131349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106741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066088" y="13441363"/>
            <a:ext cx="24688800" cy="1587500"/>
          </a:xfrm>
          <a:prstGeom prst="rect">
            <a:avLst/>
          </a:prstGeom>
        </p:spPr>
        <p:txBody>
          <a:bodyPr vert="horz" anchor="b"/>
          <a:lstStyle>
            <a:lvl1pPr algn="l">
              <a:defRPr sz="2000" b="1"/>
            </a:lvl1pPr>
          </a:lstStyle>
          <a:p>
            <a:r>
              <a:rPr lang="de-DE"/>
              <a:t>Mastertitelformat bearbeiten</a:t>
            </a:r>
          </a:p>
        </p:txBody>
      </p:sp>
      <p:sp>
        <p:nvSpPr>
          <p:cNvPr id="3" name="Bildplatzhalter 2"/>
          <p:cNvSpPr>
            <a:spLocks noGrp="1"/>
          </p:cNvSpPr>
          <p:nvPr>
            <p:ph type="pic" idx="1"/>
          </p:nvPr>
        </p:nvSpPr>
        <p:spPr>
          <a:xfrm>
            <a:off x="8066088" y="1716088"/>
            <a:ext cx="24688800" cy="11520487"/>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066088" y="15028863"/>
            <a:ext cx="24688800" cy="22526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0861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3198813"/>
            <a:ext cx="6627813" cy="15997237"/>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19070" tIns="209535" rIns="419070" bIns="419070"/>
          <a:lstStyle/>
          <a:p>
            <a:pPr algn="ctr" defTabSz="4022725"/>
            <a:endParaRPr lang="de-DE" sz="4400">
              <a:latin typeface="Impact" charset="0"/>
            </a:endParaRPr>
          </a:p>
        </p:txBody>
      </p:sp>
      <p:sp>
        <p:nvSpPr>
          <p:cNvPr id="1032" name="Rectangle 8"/>
          <p:cNvSpPr>
            <a:spLocks noChangeArrowheads="1"/>
          </p:cNvSpPr>
          <p:nvPr userDrawn="1"/>
        </p:nvSpPr>
        <p:spPr bwMode="auto">
          <a:xfrm>
            <a:off x="6626225" y="0"/>
            <a:ext cx="34507488" cy="319881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0" tIns="457200" rIns="457200" bIns="457200"/>
          <a:lstStyle/>
          <a:p>
            <a:endParaRPr lang="de-DE"/>
          </a:p>
        </p:txBody>
      </p:sp>
      <p:sp>
        <p:nvSpPr>
          <p:cNvPr id="1033" name="Rectangle 9"/>
          <p:cNvSpPr>
            <a:spLocks noChangeArrowheads="1"/>
          </p:cNvSpPr>
          <p:nvPr userDrawn="1"/>
        </p:nvSpPr>
        <p:spPr bwMode="auto">
          <a:xfrm>
            <a:off x="6626225" y="3198813"/>
            <a:ext cx="34507488" cy="15997237"/>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0" tIns="457200" rIns="457200" bIns="457200"/>
          <a:lstStyle/>
          <a:p>
            <a:endParaRPr lang="de-DE"/>
          </a:p>
        </p:txBody>
      </p:sp>
      <p:sp>
        <p:nvSpPr>
          <p:cNvPr id="1035" name="Line 11"/>
          <p:cNvSpPr>
            <a:spLocks noChangeShapeType="1"/>
          </p:cNvSpPr>
          <p:nvPr userDrawn="1"/>
        </p:nvSpPr>
        <p:spPr bwMode="auto">
          <a:xfrm>
            <a:off x="6626225" y="0"/>
            <a:ext cx="0" cy="191976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036" name="Line 12"/>
          <p:cNvSpPr>
            <a:spLocks noChangeShapeType="1"/>
          </p:cNvSpPr>
          <p:nvPr userDrawn="1"/>
        </p:nvSpPr>
        <p:spPr bwMode="auto">
          <a:xfrm>
            <a:off x="0" y="3200400"/>
            <a:ext cx="411353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1038" name="Text Box 14"/>
          <p:cNvSpPr txBox="1">
            <a:spLocks noChangeArrowheads="1"/>
          </p:cNvSpPr>
          <p:nvPr userDrawn="1"/>
        </p:nvSpPr>
        <p:spPr bwMode="auto">
          <a:xfrm>
            <a:off x="2879725" y="18934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4022725">
              <a:defRPr>
                <a:solidFill>
                  <a:schemeClr val="tx1"/>
                </a:solidFill>
                <a:latin typeface="Arial" charset="0"/>
                <a:ea typeface="ＭＳ Ｐゴシック" charset="0"/>
              </a:defRPr>
            </a:lvl1pPr>
            <a:lvl2pPr defTabSz="4022725">
              <a:defRPr>
                <a:solidFill>
                  <a:schemeClr val="tx1"/>
                </a:solidFill>
                <a:latin typeface="Arial" charset="0"/>
                <a:ea typeface="ＭＳ Ｐゴシック" charset="0"/>
              </a:defRPr>
            </a:lvl2pPr>
            <a:lvl3pPr defTabSz="4022725">
              <a:defRPr>
                <a:solidFill>
                  <a:schemeClr val="tx1"/>
                </a:solidFill>
                <a:latin typeface="Arial" charset="0"/>
                <a:ea typeface="ＭＳ Ｐゴシック" charset="0"/>
              </a:defRPr>
            </a:lvl3pPr>
            <a:lvl4pPr defTabSz="4022725">
              <a:defRPr>
                <a:solidFill>
                  <a:schemeClr val="tx1"/>
                </a:solidFill>
                <a:latin typeface="Arial" charset="0"/>
                <a:ea typeface="ＭＳ Ｐゴシック" charset="0"/>
              </a:defRPr>
            </a:lvl4pPr>
            <a:lvl5pPr defTabSz="4022725">
              <a:defRPr>
                <a:solidFill>
                  <a:schemeClr val="tx1"/>
                </a:solidFill>
                <a:latin typeface="Arial" charset="0"/>
                <a:ea typeface="ＭＳ Ｐゴシック" charset="0"/>
              </a:defRPr>
            </a:lvl5pPr>
            <a:lvl6pPr defTabSz="4022725" fontAlgn="base">
              <a:spcBef>
                <a:spcPct val="0"/>
              </a:spcBef>
              <a:spcAft>
                <a:spcPct val="0"/>
              </a:spcAft>
              <a:defRPr>
                <a:solidFill>
                  <a:schemeClr val="tx1"/>
                </a:solidFill>
                <a:latin typeface="Arial" charset="0"/>
                <a:ea typeface="ＭＳ Ｐゴシック" charset="0"/>
              </a:defRPr>
            </a:lvl6pPr>
            <a:lvl7pPr defTabSz="4022725" fontAlgn="base">
              <a:spcBef>
                <a:spcPct val="0"/>
              </a:spcBef>
              <a:spcAft>
                <a:spcPct val="0"/>
              </a:spcAft>
              <a:defRPr>
                <a:solidFill>
                  <a:schemeClr val="tx1"/>
                </a:solidFill>
                <a:latin typeface="Arial" charset="0"/>
                <a:ea typeface="ＭＳ Ｐゴシック" charset="0"/>
              </a:defRPr>
            </a:lvl7pPr>
            <a:lvl8pPr defTabSz="4022725" fontAlgn="base">
              <a:spcBef>
                <a:spcPct val="0"/>
              </a:spcBef>
              <a:spcAft>
                <a:spcPct val="0"/>
              </a:spcAft>
              <a:defRPr>
                <a:solidFill>
                  <a:schemeClr val="tx1"/>
                </a:solidFill>
                <a:latin typeface="Arial" charset="0"/>
                <a:ea typeface="ＭＳ Ｐゴシック" charset="0"/>
              </a:defRPr>
            </a:lvl8pPr>
            <a:lvl9pPr defTabSz="4022725" fontAlgn="base">
              <a:spcBef>
                <a:spcPct val="0"/>
              </a:spcBef>
              <a:spcAft>
                <a:spcPct val="0"/>
              </a:spcAft>
              <a:defRPr>
                <a:solidFill>
                  <a:schemeClr val="tx1"/>
                </a:solidFill>
                <a:latin typeface="Arial" charset="0"/>
                <a:ea typeface="ＭＳ Ｐゴシック" charset="0"/>
              </a:defRPr>
            </a:lvl9pPr>
          </a:lstStyle>
          <a:p>
            <a:endParaRPr lang="de-DE"/>
          </a:p>
        </p:txBody>
      </p:sp>
      <p:pic>
        <p:nvPicPr>
          <p:cNvPr id="1040" name="Picture 16" descr="PosterTemplateCopyrigh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63688" y="18745200"/>
            <a:ext cx="3502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22725" rtl="0" fontAlgn="base">
        <a:spcBef>
          <a:spcPct val="0"/>
        </a:spcBef>
        <a:spcAft>
          <a:spcPct val="0"/>
        </a:spcAft>
        <a:defRPr sz="19300">
          <a:solidFill>
            <a:schemeClr val="tx2"/>
          </a:solidFill>
          <a:latin typeface="+mj-lt"/>
          <a:ea typeface="+mj-ea"/>
          <a:cs typeface="+mj-cs"/>
        </a:defRPr>
      </a:lvl1pPr>
      <a:lvl2pPr algn="ctr" defTabSz="4022725" rtl="0" fontAlgn="base">
        <a:spcBef>
          <a:spcPct val="0"/>
        </a:spcBef>
        <a:spcAft>
          <a:spcPct val="0"/>
        </a:spcAft>
        <a:defRPr sz="19300">
          <a:solidFill>
            <a:schemeClr val="tx2"/>
          </a:solidFill>
          <a:latin typeface="Arial" charset="0"/>
          <a:ea typeface="ＭＳ Ｐゴシック" charset="0"/>
        </a:defRPr>
      </a:lvl2pPr>
      <a:lvl3pPr algn="ctr" defTabSz="4022725" rtl="0" fontAlgn="base">
        <a:spcBef>
          <a:spcPct val="0"/>
        </a:spcBef>
        <a:spcAft>
          <a:spcPct val="0"/>
        </a:spcAft>
        <a:defRPr sz="19300">
          <a:solidFill>
            <a:schemeClr val="tx2"/>
          </a:solidFill>
          <a:latin typeface="Arial" charset="0"/>
          <a:ea typeface="ＭＳ Ｐゴシック" charset="0"/>
        </a:defRPr>
      </a:lvl3pPr>
      <a:lvl4pPr algn="ctr" defTabSz="4022725" rtl="0" fontAlgn="base">
        <a:spcBef>
          <a:spcPct val="0"/>
        </a:spcBef>
        <a:spcAft>
          <a:spcPct val="0"/>
        </a:spcAft>
        <a:defRPr sz="19300">
          <a:solidFill>
            <a:schemeClr val="tx2"/>
          </a:solidFill>
          <a:latin typeface="Arial" charset="0"/>
          <a:ea typeface="ＭＳ Ｐゴシック" charset="0"/>
        </a:defRPr>
      </a:lvl4pPr>
      <a:lvl5pPr algn="ctr" defTabSz="4022725" rtl="0" fontAlgn="base">
        <a:spcBef>
          <a:spcPct val="0"/>
        </a:spcBef>
        <a:spcAft>
          <a:spcPct val="0"/>
        </a:spcAft>
        <a:defRPr sz="19300">
          <a:solidFill>
            <a:schemeClr val="tx2"/>
          </a:solidFill>
          <a:latin typeface="Arial" charset="0"/>
          <a:ea typeface="ＭＳ Ｐゴシック" charset="0"/>
        </a:defRPr>
      </a:lvl5pPr>
      <a:lvl6pPr marL="457200" algn="ctr" defTabSz="4022725" rtl="0" fontAlgn="base">
        <a:spcBef>
          <a:spcPct val="0"/>
        </a:spcBef>
        <a:spcAft>
          <a:spcPct val="0"/>
        </a:spcAft>
        <a:defRPr sz="19300">
          <a:solidFill>
            <a:schemeClr val="tx2"/>
          </a:solidFill>
          <a:latin typeface="Arial" charset="0"/>
          <a:ea typeface="ＭＳ Ｐゴシック" charset="0"/>
        </a:defRPr>
      </a:lvl6pPr>
      <a:lvl7pPr marL="914400" algn="ctr" defTabSz="4022725" rtl="0" fontAlgn="base">
        <a:spcBef>
          <a:spcPct val="0"/>
        </a:spcBef>
        <a:spcAft>
          <a:spcPct val="0"/>
        </a:spcAft>
        <a:defRPr sz="19300">
          <a:solidFill>
            <a:schemeClr val="tx2"/>
          </a:solidFill>
          <a:latin typeface="Arial" charset="0"/>
          <a:ea typeface="ＭＳ Ｐゴシック" charset="0"/>
        </a:defRPr>
      </a:lvl7pPr>
      <a:lvl8pPr marL="1371600" algn="ctr" defTabSz="4022725" rtl="0" fontAlgn="base">
        <a:spcBef>
          <a:spcPct val="0"/>
        </a:spcBef>
        <a:spcAft>
          <a:spcPct val="0"/>
        </a:spcAft>
        <a:defRPr sz="19300">
          <a:solidFill>
            <a:schemeClr val="tx2"/>
          </a:solidFill>
          <a:latin typeface="Arial" charset="0"/>
          <a:ea typeface="ＭＳ Ｐゴシック" charset="0"/>
        </a:defRPr>
      </a:lvl8pPr>
      <a:lvl9pPr marL="1828800" algn="ctr" defTabSz="4022725" rtl="0" fontAlgn="base">
        <a:spcBef>
          <a:spcPct val="0"/>
        </a:spcBef>
        <a:spcAft>
          <a:spcPct val="0"/>
        </a:spcAft>
        <a:defRPr sz="19300">
          <a:solidFill>
            <a:schemeClr val="tx2"/>
          </a:solidFill>
          <a:latin typeface="Arial" charset="0"/>
          <a:ea typeface="ＭＳ Ｐゴシック" charset="0"/>
        </a:defRPr>
      </a:lvl9pPr>
    </p:titleStyle>
    <p:bodyStyle>
      <a:lvl1pPr marL="1509713" indent="-1509713" algn="l" defTabSz="4022725" rtl="0" fontAlgn="base">
        <a:spcBef>
          <a:spcPct val="20000"/>
        </a:spcBef>
        <a:spcAft>
          <a:spcPct val="0"/>
        </a:spcAft>
        <a:buChar char="•"/>
        <a:defRPr sz="14100">
          <a:solidFill>
            <a:schemeClr val="tx1"/>
          </a:solidFill>
          <a:latin typeface="+mn-lt"/>
          <a:ea typeface="+mn-ea"/>
          <a:cs typeface="+mn-cs"/>
        </a:defRPr>
      </a:lvl1pPr>
      <a:lvl2pPr marL="3268663" indent="-1257300" algn="l" defTabSz="4022725" rtl="0" fontAlgn="base">
        <a:spcBef>
          <a:spcPct val="20000"/>
        </a:spcBef>
        <a:spcAft>
          <a:spcPct val="0"/>
        </a:spcAft>
        <a:buChar char="–"/>
        <a:defRPr sz="12300">
          <a:solidFill>
            <a:schemeClr val="tx1"/>
          </a:solidFill>
          <a:latin typeface="+mn-lt"/>
          <a:ea typeface="+mn-ea"/>
        </a:defRPr>
      </a:lvl2pPr>
      <a:lvl3pPr marL="5029200" indent="-1006475" algn="l" defTabSz="4022725" rtl="0" fontAlgn="base">
        <a:spcBef>
          <a:spcPct val="20000"/>
        </a:spcBef>
        <a:spcAft>
          <a:spcPct val="0"/>
        </a:spcAft>
        <a:buChar char="•"/>
        <a:defRPr sz="10500">
          <a:solidFill>
            <a:schemeClr val="tx1"/>
          </a:solidFill>
          <a:latin typeface="+mn-lt"/>
          <a:ea typeface="+mn-ea"/>
        </a:defRPr>
      </a:lvl3pPr>
      <a:lvl4pPr marL="7040563" indent="-1006475" algn="l" defTabSz="4022725" rtl="0" fontAlgn="base">
        <a:spcBef>
          <a:spcPct val="20000"/>
        </a:spcBef>
        <a:spcAft>
          <a:spcPct val="0"/>
        </a:spcAft>
        <a:buChar char="–"/>
        <a:defRPr sz="8800">
          <a:solidFill>
            <a:schemeClr val="tx1"/>
          </a:solidFill>
          <a:latin typeface="+mn-lt"/>
          <a:ea typeface="+mn-ea"/>
        </a:defRPr>
      </a:lvl4pPr>
      <a:lvl5pPr marL="9051925" indent="-1004888" algn="l" defTabSz="4022725" rtl="0" fontAlgn="base">
        <a:spcBef>
          <a:spcPct val="20000"/>
        </a:spcBef>
        <a:spcAft>
          <a:spcPct val="0"/>
        </a:spcAft>
        <a:buChar char="»"/>
        <a:defRPr sz="8800">
          <a:solidFill>
            <a:schemeClr val="tx1"/>
          </a:solidFill>
          <a:latin typeface="+mn-lt"/>
          <a:ea typeface="+mn-ea"/>
        </a:defRPr>
      </a:lvl5pPr>
      <a:lvl6pPr marL="9509125" indent="-1004888" algn="l" defTabSz="4022725" rtl="0" fontAlgn="base">
        <a:spcBef>
          <a:spcPct val="20000"/>
        </a:spcBef>
        <a:spcAft>
          <a:spcPct val="0"/>
        </a:spcAft>
        <a:buChar char="»"/>
        <a:defRPr sz="8800">
          <a:solidFill>
            <a:schemeClr val="tx1"/>
          </a:solidFill>
          <a:latin typeface="+mn-lt"/>
          <a:ea typeface="+mn-ea"/>
        </a:defRPr>
      </a:lvl6pPr>
      <a:lvl7pPr marL="9966325" indent="-1004888" algn="l" defTabSz="4022725" rtl="0" fontAlgn="base">
        <a:spcBef>
          <a:spcPct val="20000"/>
        </a:spcBef>
        <a:spcAft>
          <a:spcPct val="0"/>
        </a:spcAft>
        <a:buChar char="»"/>
        <a:defRPr sz="8800">
          <a:solidFill>
            <a:schemeClr val="tx1"/>
          </a:solidFill>
          <a:latin typeface="+mn-lt"/>
          <a:ea typeface="+mn-ea"/>
        </a:defRPr>
      </a:lvl7pPr>
      <a:lvl8pPr marL="10423525" indent="-1004888" algn="l" defTabSz="4022725" rtl="0" fontAlgn="base">
        <a:spcBef>
          <a:spcPct val="20000"/>
        </a:spcBef>
        <a:spcAft>
          <a:spcPct val="0"/>
        </a:spcAft>
        <a:buChar char="»"/>
        <a:defRPr sz="8800">
          <a:solidFill>
            <a:schemeClr val="tx1"/>
          </a:solidFill>
          <a:latin typeface="+mn-lt"/>
          <a:ea typeface="+mn-ea"/>
        </a:defRPr>
      </a:lvl8pPr>
      <a:lvl9pPr marL="10880725" indent="-1004888" algn="l" defTabSz="4022725" rtl="0" fontAlgn="base">
        <a:spcBef>
          <a:spcPct val="20000"/>
        </a:spcBef>
        <a:spcAft>
          <a:spcPct val="0"/>
        </a:spcAft>
        <a:buChar char="»"/>
        <a:defRPr sz="88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3366"/>
        </a:solidFill>
        <a:effectLst/>
      </p:bgPr>
    </p:bg>
    <p:spTree>
      <p:nvGrpSpPr>
        <p:cNvPr id="1" name=""/>
        <p:cNvGrpSpPr/>
        <p:nvPr/>
      </p:nvGrpSpPr>
      <p:grpSpPr>
        <a:xfrm>
          <a:off x="0" y="0"/>
          <a:ext cx="0" cy="0"/>
          <a:chOff x="0" y="0"/>
          <a:chExt cx="0" cy="0"/>
        </a:xfrm>
      </p:grpSpPr>
      <p:sp>
        <p:nvSpPr>
          <p:cNvPr id="44" name="Rechteck 43"/>
          <p:cNvSpPr/>
          <p:nvPr/>
        </p:nvSpPr>
        <p:spPr bwMode="auto">
          <a:xfrm>
            <a:off x="12650905" y="3220705"/>
            <a:ext cx="27277896" cy="14038595"/>
          </a:xfrm>
          <a:prstGeom prst="rect">
            <a:avLst/>
          </a:prstGeom>
          <a:solidFill>
            <a:schemeClr val="bg1">
              <a:alpha val="92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022725"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ea typeface="ＭＳ Ｐゴシック" charset="0"/>
            </a:endParaRPr>
          </a:p>
        </p:txBody>
      </p:sp>
      <p:sp>
        <p:nvSpPr>
          <p:cNvPr id="3146" name="Text Box 74"/>
          <p:cNvSpPr txBox="1">
            <a:spLocks noChangeArrowheads="1"/>
          </p:cNvSpPr>
          <p:nvPr/>
        </p:nvSpPr>
        <p:spPr bwMode="auto">
          <a:xfrm>
            <a:off x="0" y="457200"/>
            <a:ext cx="41116230" cy="2292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0" tIns="457200" rIns="457200" bIns="4572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pPr algn="ctr"/>
            <a:r>
              <a:rPr lang="en-US" sz="6600" b="1" dirty="0">
                <a:solidFill>
                  <a:schemeClr val="bg1"/>
                </a:solidFill>
              </a:rPr>
              <a:t>EULAR Diffuse Idiopathic Skeletal Hyperostosis (DISH) </a:t>
            </a:r>
          </a:p>
          <a:p>
            <a:pPr algn="ctr"/>
            <a:r>
              <a:rPr lang="en-US" sz="6600" b="1" dirty="0">
                <a:solidFill>
                  <a:schemeClr val="bg1"/>
                </a:solidFill>
              </a:rPr>
              <a:t>Study Group</a:t>
            </a:r>
            <a:endParaRPr lang="de-DE" sz="6600" b="1" dirty="0">
              <a:solidFill>
                <a:schemeClr val="bg1"/>
              </a:solidFill>
            </a:endParaRPr>
          </a:p>
        </p:txBody>
      </p:sp>
      <p:sp>
        <p:nvSpPr>
          <p:cNvPr id="3154" name="Text Box 82"/>
          <p:cNvSpPr txBox="1">
            <a:spLocks noChangeArrowheads="1"/>
          </p:cNvSpPr>
          <p:nvPr/>
        </p:nvSpPr>
        <p:spPr bwMode="auto">
          <a:xfrm>
            <a:off x="-381000" y="3527064"/>
            <a:ext cx="6321042" cy="47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28600" tIns="228600" rIns="228600" bIns="2286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r>
              <a:rPr lang="en-US" sz="2400" b="1" dirty="0">
                <a:solidFill>
                  <a:srgbClr val="FFFF00"/>
                </a:solidFill>
                <a:latin typeface="Arial"/>
                <a:cs typeface="Arial"/>
              </a:rPr>
              <a:t>AIM OF THE STUDY GROUP</a:t>
            </a:r>
          </a:p>
        </p:txBody>
      </p:sp>
      <p:sp>
        <p:nvSpPr>
          <p:cNvPr id="3158" name="Text Box 86"/>
          <p:cNvSpPr txBox="1">
            <a:spLocks noChangeArrowheads="1"/>
          </p:cNvSpPr>
          <p:nvPr/>
        </p:nvSpPr>
        <p:spPr bwMode="auto">
          <a:xfrm>
            <a:off x="-65798" y="16840200"/>
            <a:ext cx="475217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28600" tIns="228600" rIns="228600" bIns="2286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r>
              <a:rPr lang="en-US" sz="2400" b="1" dirty="0">
                <a:solidFill>
                  <a:srgbClr val="FFFF00"/>
                </a:solidFill>
                <a:latin typeface="Arial"/>
                <a:cs typeface="Arial"/>
              </a:rPr>
              <a:t>MEMBERS</a:t>
            </a:r>
          </a:p>
        </p:txBody>
      </p:sp>
      <p:sp>
        <p:nvSpPr>
          <p:cNvPr id="3159" name="Text Box 87"/>
          <p:cNvSpPr txBox="1">
            <a:spLocks noChangeArrowheads="1"/>
          </p:cNvSpPr>
          <p:nvPr/>
        </p:nvSpPr>
        <p:spPr bwMode="auto">
          <a:xfrm>
            <a:off x="12925051" y="3387311"/>
            <a:ext cx="5867400" cy="72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28600" tIns="228600" rIns="228600" bIns="2286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r>
              <a:rPr lang="en-US" sz="3600" u="sng" dirty="0">
                <a:latin typeface="Arial"/>
                <a:cs typeface="Arial"/>
              </a:rPr>
              <a:t>BACKGROUND OF DISH</a:t>
            </a:r>
          </a:p>
        </p:txBody>
      </p:sp>
      <p:sp>
        <p:nvSpPr>
          <p:cNvPr id="3201" name="Text Box 129"/>
          <p:cNvSpPr txBox="1">
            <a:spLocks noChangeArrowheads="1"/>
          </p:cNvSpPr>
          <p:nvPr/>
        </p:nvSpPr>
        <p:spPr bwMode="auto">
          <a:xfrm>
            <a:off x="13314811" y="10055336"/>
            <a:ext cx="140840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pPr>
              <a:spcAft>
                <a:spcPts val="0"/>
              </a:spcAft>
            </a:pPr>
            <a:r>
              <a:rPr lang="de-DE" dirty="0">
                <a:latin typeface="Arial"/>
                <a:cs typeface="Arial"/>
              </a:rPr>
              <a:t>Mader, </a:t>
            </a:r>
            <a:r>
              <a:rPr lang="de-DE" dirty="0" err="1">
                <a:latin typeface="Arial"/>
                <a:cs typeface="Arial"/>
              </a:rPr>
              <a:t>Verlaan</a:t>
            </a:r>
            <a:r>
              <a:rPr lang="de-DE" dirty="0">
                <a:latin typeface="Arial"/>
                <a:cs typeface="Arial"/>
              </a:rPr>
              <a:t> &amp; </a:t>
            </a:r>
            <a:r>
              <a:rPr lang="de-DE" dirty="0" err="1">
                <a:latin typeface="Arial"/>
                <a:cs typeface="Arial"/>
              </a:rPr>
              <a:t>Buskila</a:t>
            </a:r>
            <a:r>
              <a:rPr lang="de-DE" dirty="0">
                <a:latin typeface="Arial"/>
                <a:cs typeface="Arial"/>
              </a:rPr>
              <a:t>, </a:t>
            </a:r>
            <a:r>
              <a:rPr lang="de-DE" dirty="0" err="1">
                <a:latin typeface="Arial"/>
                <a:cs typeface="Arial"/>
              </a:rPr>
              <a:t>Nat</a:t>
            </a:r>
            <a:r>
              <a:rPr lang="de-DE" dirty="0">
                <a:latin typeface="Arial"/>
                <a:cs typeface="Arial"/>
              </a:rPr>
              <a:t> </a:t>
            </a:r>
            <a:r>
              <a:rPr lang="de-DE" dirty="0" err="1">
                <a:latin typeface="Arial"/>
                <a:cs typeface="Arial"/>
              </a:rPr>
              <a:t>Rev</a:t>
            </a:r>
            <a:r>
              <a:rPr lang="de-DE" dirty="0">
                <a:latin typeface="Arial"/>
                <a:cs typeface="Arial"/>
              </a:rPr>
              <a:t> </a:t>
            </a:r>
            <a:r>
              <a:rPr lang="de-DE" dirty="0" err="1">
                <a:latin typeface="Arial"/>
                <a:cs typeface="Arial"/>
              </a:rPr>
              <a:t>Rheumatol</a:t>
            </a:r>
            <a:r>
              <a:rPr lang="de-DE" dirty="0">
                <a:latin typeface="Arial"/>
                <a:cs typeface="Arial"/>
              </a:rPr>
              <a:t> 2013</a:t>
            </a:r>
          </a:p>
        </p:txBody>
      </p:sp>
      <p:sp>
        <p:nvSpPr>
          <p:cNvPr id="35" name="Text Box 150"/>
          <p:cNvSpPr txBox="1">
            <a:spLocks noChangeArrowheads="1"/>
          </p:cNvSpPr>
          <p:nvPr/>
        </p:nvSpPr>
        <p:spPr bwMode="auto">
          <a:xfrm>
            <a:off x="687125" y="8910265"/>
            <a:ext cx="11672930" cy="792993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28600" tIns="228600" rIns="228600" bIns="228600"/>
          <a:lstStyle/>
          <a:p>
            <a:pPr marL="685800" indent="-685800">
              <a:lnSpc>
                <a:spcPct val="150000"/>
              </a:lnSpc>
              <a:buFont typeface="Arial" panose="020B0604020202020204" pitchFamily="34" charset="0"/>
              <a:buChar char="•"/>
            </a:pPr>
            <a:r>
              <a:rPr lang="en-US" sz="2400" b="1" dirty="0">
                <a:solidFill>
                  <a:schemeClr val="bg1"/>
                </a:solidFill>
                <a:latin typeface="Arial"/>
                <a:cs typeface="Arial"/>
              </a:rPr>
              <a:t>O</a:t>
            </a:r>
            <a:r>
              <a:rPr lang="en-US" sz="2400" b="1" dirty="0" smtClean="0">
                <a:solidFill>
                  <a:schemeClr val="bg1"/>
                </a:solidFill>
                <a:latin typeface="Arial"/>
                <a:cs typeface="Arial"/>
              </a:rPr>
              <a:t>rganize </a:t>
            </a:r>
            <a:r>
              <a:rPr lang="en-US" sz="2400" b="1" dirty="0">
                <a:solidFill>
                  <a:schemeClr val="bg1"/>
                </a:solidFill>
                <a:latin typeface="Arial"/>
                <a:cs typeface="Arial"/>
              </a:rPr>
              <a:t>and present a systematic literature review of the currently existing criteria for diagnosing DISH in daily practice</a:t>
            </a:r>
          </a:p>
          <a:p>
            <a:pPr marL="685800" indent="-685800">
              <a:lnSpc>
                <a:spcPct val="150000"/>
              </a:lnSpc>
              <a:buFont typeface="Arial" panose="020B0604020202020204" pitchFamily="34" charset="0"/>
              <a:buChar char="•"/>
            </a:pPr>
            <a:r>
              <a:rPr lang="en-US" sz="2400" b="1" dirty="0" smtClean="0">
                <a:solidFill>
                  <a:schemeClr val="bg1"/>
                </a:solidFill>
                <a:latin typeface="Arial"/>
                <a:cs typeface="Arial"/>
              </a:rPr>
              <a:t>Assess </a:t>
            </a:r>
            <a:r>
              <a:rPr lang="en-US" sz="2400" b="1" dirty="0">
                <a:solidFill>
                  <a:schemeClr val="bg1"/>
                </a:solidFill>
                <a:latin typeface="Arial"/>
                <a:cs typeface="Arial"/>
              </a:rPr>
              <a:t>the value of clinical symptoms and objective findings (including imaging and laboratory markers) and producing a diagnostic algorithm for patients who are clinically suspicious for DISH</a:t>
            </a:r>
          </a:p>
          <a:p>
            <a:pPr marL="685800" indent="-685800">
              <a:lnSpc>
                <a:spcPct val="150000"/>
              </a:lnSpc>
              <a:buFont typeface="Arial" panose="020B0604020202020204" pitchFamily="34" charset="0"/>
              <a:buChar char="•"/>
            </a:pPr>
            <a:r>
              <a:rPr lang="en-US" sz="2400" b="1" dirty="0" smtClean="0">
                <a:solidFill>
                  <a:schemeClr val="bg1"/>
                </a:solidFill>
                <a:latin typeface="Arial"/>
                <a:cs typeface="Arial"/>
              </a:rPr>
              <a:t>Organize </a:t>
            </a:r>
            <a:r>
              <a:rPr lang="en-US" sz="2400" b="1" dirty="0">
                <a:solidFill>
                  <a:schemeClr val="bg1"/>
                </a:solidFill>
                <a:latin typeface="Arial"/>
                <a:cs typeface="Arial"/>
              </a:rPr>
              <a:t>long-term projects with patients diagnosed with DISH in order to document the natural process of the disease, including current treatment practices</a:t>
            </a:r>
          </a:p>
          <a:p>
            <a:pPr marL="685800" indent="-685800">
              <a:lnSpc>
                <a:spcPct val="150000"/>
              </a:lnSpc>
              <a:buFont typeface="Arial" panose="020B0604020202020204" pitchFamily="34" charset="0"/>
              <a:buChar char="•"/>
            </a:pPr>
            <a:r>
              <a:rPr lang="en-US" sz="2400" b="1" dirty="0" smtClean="0">
                <a:solidFill>
                  <a:schemeClr val="bg1"/>
                </a:solidFill>
                <a:latin typeface="Arial"/>
                <a:cs typeface="Arial"/>
              </a:rPr>
              <a:t>Identify </a:t>
            </a:r>
            <a:r>
              <a:rPr lang="en-US" sz="2400" b="1" dirty="0">
                <a:solidFill>
                  <a:schemeClr val="bg1"/>
                </a:solidFill>
                <a:latin typeface="Arial"/>
                <a:cs typeface="Arial"/>
              </a:rPr>
              <a:t>factors that may be able to predict the development of the typical structural bony changes leading to functional disability and pain in patients with metabolic syndrome</a:t>
            </a:r>
          </a:p>
          <a:p>
            <a:pPr marL="685800" indent="-685800">
              <a:lnSpc>
                <a:spcPct val="150000"/>
              </a:lnSpc>
              <a:buFont typeface="Arial" panose="020B0604020202020204" pitchFamily="34" charset="0"/>
              <a:buChar char="•"/>
            </a:pPr>
            <a:r>
              <a:rPr lang="en-US" sz="2400" b="1" dirty="0">
                <a:solidFill>
                  <a:schemeClr val="bg1"/>
                </a:solidFill>
                <a:latin typeface="Arial"/>
                <a:cs typeface="Arial"/>
              </a:rPr>
              <a:t>I</a:t>
            </a:r>
            <a:r>
              <a:rPr lang="en-US" sz="2400" b="1" dirty="0" smtClean="0">
                <a:solidFill>
                  <a:schemeClr val="bg1"/>
                </a:solidFill>
                <a:latin typeface="Arial"/>
                <a:cs typeface="Arial"/>
              </a:rPr>
              <a:t>nvestigate </a:t>
            </a:r>
            <a:r>
              <a:rPr lang="en-US" sz="2400" b="1" dirty="0">
                <a:solidFill>
                  <a:schemeClr val="bg1"/>
                </a:solidFill>
                <a:latin typeface="Arial"/>
                <a:cs typeface="Arial"/>
              </a:rPr>
              <a:t>the pathogenetic pathways that lead to new bone formation</a:t>
            </a:r>
          </a:p>
          <a:p>
            <a:pPr marL="685800" indent="-685800">
              <a:lnSpc>
                <a:spcPct val="150000"/>
              </a:lnSpc>
              <a:buFont typeface="Arial" panose="020B0604020202020204" pitchFamily="34" charset="0"/>
              <a:buChar char="•"/>
            </a:pPr>
            <a:r>
              <a:rPr lang="en-US" sz="2400" b="1" dirty="0" smtClean="0">
                <a:solidFill>
                  <a:schemeClr val="bg1"/>
                </a:solidFill>
                <a:latin typeface="Arial"/>
                <a:cs typeface="Arial"/>
              </a:rPr>
              <a:t>Investigate </a:t>
            </a:r>
            <a:r>
              <a:rPr lang="en-US" sz="2400" b="1" dirty="0">
                <a:solidFill>
                  <a:schemeClr val="bg1"/>
                </a:solidFill>
                <a:latin typeface="Arial"/>
                <a:cs typeface="Arial"/>
              </a:rPr>
              <a:t>if the disease is conditioned by a genetic predisposition.</a:t>
            </a:r>
          </a:p>
          <a:p>
            <a:pPr marL="685800" indent="-685800">
              <a:lnSpc>
                <a:spcPct val="150000"/>
              </a:lnSpc>
              <a:buFont typeface="Arial" panose="020B0604020202020204" pitchFamily="34" charset="0"/>
              <a:buChar char="•"/>
            </a:pPr>
            <a:r>
              <a:rPr lang="en-US" sz="2400" b="1" dirty="0">
                <a:solidFill>
                  <a:schemeClr val="bg1"/>
                </a:solidFill>
                <a:latin typeface="Arial"/>
                <a:cs typeface="Arial"/>
              </a:rPr>
              <a:t>To generate an atlas that will depict the characteristic imaging of DISH</a:t>
            </a:r>
          </a:p>
        </p:txBody>
      </p:sp>
      <p:sp>
        <p:nvSpPr>
          <p:cNvPr id="36" name="Text Box 82"/>
          <p:cNvSpPr txBox="1">
            <a:spLocks noChangeArrowheads="1"/>
          </p:cNvSpPr>
          <p:nvPr/>
        </p:nvSpPr>
        <p:spPr bwMode="auto">
          <a:xfrm>
            <a:off x="304835" y="8373108"/>
            <a:ext cx="6857965" cy="51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28600" tIns="228600" rIns="228600" bIns="2286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r>
              <a:rPr lang="en-US" sz="2400" b="1" dirty="0">
                <a:solidFill>
                  <a:srgbClr val="FFFF00"/>
                </a:solidFill>
                <a:latin typeface="Arial"/>
                <a:cs typeface="Arial"/>
              </a:rPr>
              <a:t>CURRENT PLANS </a:t>
            </a:r>
            <a:r>
              <a:rPr lang="mr-IN" sz="2400" b="1" dirty="0">
                <a:solidFill>
                  <a:srgbClr val="FFFF00"/>
                </a:solidFill>
                <a:latin typeface="Arial"/>
                <a:cs typeface="Arial"/>
              </a:rPr>
              <a:t>–</a:t>
            </a:r>
            <a:r>
              <a:rPr lang="en-US" sz="2400" b="1" dirty="0">
                <a:solidFill>
                  <a:srgbClr val="FFFF00"/>
                </a:solidFill>
                <a:latin typeface="Arial"/>
                <a:cs typeface="Arial"/>
              </a:rPr>
              <a:t> RESEARCH AGENDA</a:t>
            </a:r>
          </a:p>
        </p:txBody>
      </p:sp>
      <p:sp>
        <p:nvSpPr>
          <p:cNvPr id="19" name="Text Box 150"/>
          <p:cNvSpPr txBox="1">
            <a:spLocks noChangeArrowheads="1"/>
          </p:cNvSpPr>
          <p:nvPr/>
        </p:nvSpPr>
        <p:spPr bwMode="auto">
          <a:xfrm>
            <a:off x="687125" y="17477964"/>
            <a:ext cx="39241676" cy="1386264"/>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28600" tIns="228600" rIns="228600" bIns="228600"/>
          <a:lstStyle/>
          <a:p>
            <a:pPr>
              <a:lnSpc>
                <a:spcPct val="150000"/>
              </a:lnSpc>
            </a:pPr>
            <a:r>
              <a:rPr lang="en-US" dirty="0">
                <a:solidFill>
                  <a:schemeClr val="bg1"/>
                </a:solidFill>
                <a:latin typeface="Arial"/>
                <a:cs typeface="Arial"/>
              </a:rPr>
              <a:t>Coordinators and current members : Xenofon Baraliakos (Germany, current coordinator), Reuven Mader (Israel, current coordinator), Jorrit-Jan Verlaan (The Netherlands), Iris Eshed (Israel), Bruges-Armas </a:t>
            </a:r>
            <a:r>
              <a:rPr lang="en-US" dirty="0" err="1">
                <a:solidFill>
                  <a:schemeClr val="bg1"/>
                </a:solidFill>
                <a:latin typeface="Arial"/>
                <a:cs typeface="Arial"/>
              </a:rPr>
              <a:t>Jacomé</a:t>
            </a:r>
            <a:r>
              <a:rPr lang="en-US" dirty="0">
                <a:solidFill>
                  <a:schemeClr val="bg1"/>
                </a:solidFill>
                <a:latin typeface="Arial"/>
                <a:cs typeface="Arial"/>
              </a:rPr>
              <a:t> (Portugal), </a:t>
            </a:r>
            <a:r>
              <a:rPr lang="en-US" dirty="0" err="1">
                <a:solidFill>
                  <a:schemeClr val="bg1"/>
                </a:solidFill>
                <a:latin typeface="Arial"/>
                <a:cs typeface="Arial"/>
              </a:rPr>
              <a:t>Piercarlo</a:t>
            </a:r>
            <a:r>
              <a:rPr lang="en-US" dirty="0">
                <a:solidFill>
                  <a:schemeClr val="bg1"/>
                </a:solidFill>
                <a:latin typeface="Arial"/>
                <a:cs typeface="Arial"/>
              </a:rPr>
              <a:t> </a:t>
            </a:r>
            <a:r>
              <a:rPr lang="en-US" dirty="0" err="1">
                <a:solidFill>
                  <a:schemeClr val="bg1"/>
                </a:solidFill>
                <a:latin typeface="Arial"/>
                <a:cs typeface="Arial"/>
              </a:rPr>
              <a:t>Sarzi</a:t>
            </a:r>
            <a:r>
              <a:rPr lang="en-US" dirty="0">
                <a:solidFill>
                  <a:schemeClr val="bg1"/>
                </a:solidFill>
                <a:latin typeface="Arial"/>
                <a:cs typeface="Arial"/>
              </a:rPr>
              <a:t> </a:t>
            </a:r>
            <a:r>
              <a:rPr lang="en-US" dirty="0" err="1">
                <a:solidFill>
                  <a:schemeClr val="bg1"/>
                </a:solidFill>
                <a:latin typeface="Arial"/>
                <a:cs typeface="Arial"/>
              </a:rPr>
              <a:t>Puttini</a:t>
            </a:r>
            <a:r>
              <a:rPr lang="en-US" dirty="0">
                <a:solidFill>
                  <a:schemeClr val="bg1"/>
                </a:solidFill>
                <a:latin typeface="Arial"/>
                <a:cs typeface="Arial"/>
              </a:rPr>
              <a:t> (Italy), Fabiola Atzeni (Italy), Dan </a:t>
            </a:r>
            <a:r>
              <a:rPr lang="en-US" dirty="0" err="1">
                <a:solidFill>
                  <a:schemeClr val="bg1"/>
                </a:solidFill>
                <a:latin typeface="Arial"/>
                <a:cs typeface="Arial"/>
              </a:rPr>
              <a:t>Buskila</a:t>
            </a:r>
            <a:r>
              <a:rPr lang="en-US" dirty="0">
                <a:solidFill>
                  <a:schemeClr val="bg1"/>
                </a:solidFill>
                <a:latin typeface="Arial"/>
                <a:cs typeface="Arial"/>
              </a:rPr>
              <a:t> (Israel),  Irina </a:t>
            </a:r>
            <a:r>
              <a:rPr lang="en-US" dirty="0" err="1">
                <a:solidFill>
                  <a:schemeClr val="bg1"/>
                </a:solidFill>
                <a:latin typeface="Arial"/>
                <a:cs typeface="Arial"/>
              </a:rPr>
              <a:t>Novofastovski</a:t>
            </a:r>
            <a:r>
              <a:rPr lang="en-US" dirty="0">
                <a:solidFill>
                  <a:schemeClr val="bg1"/>
                </a:solidFill>
                <a:latin typeface="Arial"/>
                <a:cs typeface="Arial"/>
              </a:rPr>
              <a:t> (Israel), Kurt de </a:t>
            </a:r>
            <a:r>
              <a:rPr lang="en-US" dirty="0" err="1">
                <a:solidFill>
                  <a:schemeClr val="bg1"/>
                </a:solidFill>
                <a:latin typeface="Arial"/>
                <a:cs typeface="Arial"/>
              </a:rPr>
              <a:t>Vlaam</a:t>
            </a:r>
            <a:r>
              <a:rPr lang="en-US" dirty="0">
                <a:solidFill>
                  <a:schemeClr val="bg1"/>
                </a:solidFill>
                <a:latin typeface="Arial"/>
                <a:cs typeface="Arial"/>
              </a:rPr>
              <a:t> (Belgium), </a:t>
            </a:r>
            <a:r>
              <a:rPr lang="en-US" dirty="0">
                <a:solidFill>
                  <a:schemeClr val="bg1"/>
                </a:solidFill>
                <a:cs typeface="Arial"/>
              </a:rPr>
              <a:t>Walter A </a:t>
            </a:r>
            <a:r>
              <a:rPr lang="en-US" dirty="0" err="1">
                <a:solidFill>
                  <a:schemeClr val="bg1"/>
                </a:solidFill>
                <a:cs typeface="Arial"/>
              </a:rPr>
              <a:t>Sifuentes</a:t>
            </a:r>
            <a:r>
              <a:rPr lang="en-US" dirty="0">
                <a:solidFill>
                  <a:schemeClr val="bg1"/>
                </a:solidFill>
                <a:cs typeface="Arial"/>
              </a:rPr>
              <a:t> </a:t>
            </a:r>
            <a:r>
              <a:rPr lang="en-US" dirty="0" err="1">
                <a:solidFill>
                  <a:schemeClr val="bg1"/>
                </a:solidFill>
                <a:cs typeface="Arial"/>
              </a:rPr>
              <a:t>Giraldo</a:t>
            </a:r>
            <a:r>
              <a:rPr lang="en-US" dirty="0">
                <a:solidFill>
                  <a:schemeClr val="bg1"/>
                </a:solidFill>
                <a:cs typeface="Arial"/>
              </a:rPr>
              <a:t> (Spain), Andreas </a:t>
            </a:r>
            <a:r>
              <a:rPr lang="en-US" dirty="0" err="1">
                <a:solidFill>
                  <a:schemeClr val="bg1"/>
                </a:solidFill>
                <a:latin typeface="Arial"/>
                <a:cs typeface="Arial"/>
              </a:rPr>
              <a:t>Schröder</a:t>
            </a:r>
            <a:r>
              <a:rPr lang="en-US" dirty="0">
                <a:solidFill>
                  <a:schemeClr val="bg1"/>
                </a:solidFill>
                <a:latin typeface="Arial"/>
                <a:cs typeface="Arial"/>
              </a:rPr>
              <a:t>, (Germany, patient´s representative). Additional patient´s representatives are currently in discussion with the group. The Study Group is open to anyone interested in the diagnosis, treatment and prognosis of patients with DISH. </a:t>
            </a:r>
          </a:p>
        </p:txBody>
      </p:sp>
      <p:cxnSp>
        <p:nvCxnSpPr>
          <p:cNvPr id="83" name="Gerade Verbindung 82"/>
          <p:cNvCxnSpPr/>
          <p:nvPr/>
        </p:nvCxnSpPr>
        <p:spPr bwMode="auto">
          <a:xfrm flipV="1">
            <a:off x="-31770" y="2881641"/>
            <a:ext cx="41148000" cy="27768"/>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6" name="Picture 3" descr="C:\Users\mg\Desktop\Capture.JPG"/>
          <p:cNvPicPr/>
          <p:nvPr/>
        </p:nvPicPr>
        <p:blipFill>
          <a:blip r:embed="rId2">
            <a:extLst>
              <a:ext uri="{28A0092B-C50C-407E-A947-70E740481C1C}">
                <a14:useLocalDpi xmlns:a14="http://schemas.microsoft.com/office/drawing/2010/main" val="0"/>
              </a:ext>
            </a:extLst>
          </a:blip>
          <a:srcRect/>
          <a:stretch>
            <a:fillRect/>
          </a:stretch>
        </p:blipFill>
        <p:spPr bwMode="auto">
          <a:xfrm>
            <a:off x="962976" y="634249"/>
            <a:ext cx="2694624" cy="1714255"/>
          </a:xfrm>
          <a:prstGeom prst="rect">
            <a:avLst/>
          </a:prstGeom>
          <a:noFill/>
          <a:ln>
            <a:noFill/>
          </a:ln>
        </p:spPr>
      </p:pic>
      <p:pic>
        <p:nvPicPr>
          <p:cNvPr id="88" name="Bild 4"/>
          <p:cNvPicPr>
            <a:picLocks noChangeAspect="1"/>
          </p:cNvPicPr>
          <p:nvPr/>
        </p:nvPicPr>
        <p:blipFill rotWithShape="1">
          <a:blip r:embed="rId3">
            <a:extLst>
              <a:ext uri="{28A0092B-C50C-407E-A947-70E740481C1C}">
                <a14:useLocalDpi xmlns:a14="http://schemas.microsoft.com/office/drawing/2010/main" val="0"/>
              </a:ext>
            </a:extLst>
          </a:blip>
          <a:srcRect t="11739" r="1168"/>
          <a:stretch/>
        </p:blipFill>
        <p:spPr bwMode="auto">
          <a:xfrm>
            <a:off x="13296882" y="4753368"/>
            <a:ext cx="14451200" cy="523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 Box 82"/>
          <p:cNvSpPr txBox="1">
            <a:spLocks noChangeArrowheads="1"/>
          </p:cNvSpPr>
          <p:nvPr/>
        </p:nvSpPr>
        <p:spPr bwMode="auto">
          <a:xfrm>
            <a:off x="12471409" y="4258047"/>
            <a:ext cx="6321042" cy="47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28600" tIns="228600" rIns="228600" bIns="228600" anchor="ctr" anchorCtr="1"/>
          <a:lstStyle>
            <a:lvl1pPr defTabSz="4389438">
              <a:defRPr>
                <a:solidFill>
                  <a:schemeClr val="tx1"/>
                </a:solidFill>
                <a:latin typeface="Arial" charset="0"/>
                <a:ea typeface="ＭＳ Ｐゴシック" charset="0"/>
              </a:defRPr>
            </a:lvl1pPr>
            <a:lvl2pPr defTabSz="4389438">
              <a:defRPr>
                <a:solidFill>
                  <a:schemeClr val="tx1"/>
                </a:solidFill>
                <a:latin typeface="Arial" charset="0"/>
                <a:ea typeface="ＭＳ Ｐゴシック" charset="0"/>
              </a:defRPr>
            </a:lvl2pPr>
            <a:lvl3pPr defTabSz="4389438">
              <a:defRPr>
                <a:solidFill>
                  <a:schemeClr val="tx1"/>
                </a:solidFill>
                <a:latin typeface="Arial" charset="0"/>
                <a:ea typeface="ＭＳ Ｐゴシック" charset="0"/>
              </a:defRPr>
            </a:lvl3pPr>
            <a:lvl4pPr defTabSz="4389438">
              <a:defRPr>
                <a:solidFill>
                  <a:schemeClr val="tx1"/>
                </a:solidFill>
                <a:latin typeface="Arial" charset="0"/>
                <a:ea typeface="ＭＳ Ｐゴシック" charset="0"/>
              </a:defRPr>
            </a:lvl4pPr>
            <a:lvl5pPr defTabSz="4389438">
              <a:defRPr>
                <a:solidFill>
                  <a:schemeClr val="tx1"/>
                </a:solidFill>
                <a:latin typeface="Arial" charset="0"/>
                <a:ea typeface="ＭＳ Ｐゴシック" charset="0"/>
              </a:defRPr>
            </a:lvl5pPr>
            <a:lvl6pPr defTabSz="4389438" fontAlgn="base">
              <a:spcBef>
                <a:spcPct val="0"/>
              </a:spcBef>
              <a:spcAft>
                <a:spcPct val="0"/>
              </a:spcAft>
              <a:defRPr>
                <a:solidFill>
                  <a:schemeClr val="tx1"/>
                </a:solidFill>
                <a:latin typeface="Arial" charset="0"/>
                <a:ea typeface="ＭＳ Ｐゴシック" charset="0"/>
              </a:defRPr>
            </a:lvl6pPr>
            <a:lvl7pPr defTabSz="4389438" fontAlgn="base">
              <a:spcBef>
                <a:spcPct val="0"/>
              </a:spcBef>
              <a:spcAft>
                <a:spcPct val="0"/>
              </a:spcAft>
              <a:defRPr>
                <a:solidFill>
                  <a:schemeClr val="tx1"/>
                </a:solidFill>
                <a:latin typeface="Arial" charset="0"/>
                <a:ea typeface="ＭＳ Ｐゴシック" charset="0"/>
              </a:defRPr>
            </a:lvl7pPr>
            <a:lvl8pPr defTabSz="4389438" fontAlgn="base">
              <a:spcBef>
                <a:spcPct val="0"/>
              </a:spcBef>
              <a:spcAft>
                <a:spcPct val="0"/>
              </a:spcAft>
              <a:defRPr>
                <a:solidFill>
                  <a:schemeClr val="tx1"/>
                </a:solidFill>
                <a:latin typeface="Arial" charset="0"/>
                <a:ea typeface="ＭＳ Ｐゴシック" charset="0"/>
              </a:defRPr>
            </a:lvl8pPr>
            <a:lvl9pPr defTabSz="4389438" fontAlgn="base">
              <a:spcBef>
                <a:spcPct val="0"/>
              </a:spcBef>
              <a:spcAft>
                <a:spcPct val="0"/>
              </a:spcAft>
              <a:defRPr>
                <a:solidFill>
                  <a:schemeClr val="tx1"/>
                </a:solidFill>
                <a:latin typeface="Arial" charset="0"/>
                <a:ea typeface="ＭＳ Ｐゴシック" charset="0"/>
              </a:defRPr>
            </a:lvl9pPr>
          </a:lstStyle>
          <a:p>
            <a:r>
              <a:rPr lang="en-US" sz="2400" dirty="0">
                <a:latin typeface="Arial"/>
                <a:cs typeface="Arial"/>
              </a:rPr>
              <a:t>MAIN DIAGNOSTIC FEATURES</a:t>
            </a:r>
          </a:p>
        </p:txBody>
      </p:sp>
      <p:sp>
        <p:nvSpPr>
          <p:cNvPr id="28" name="Text Box 150"/>
          <p:cNvSpPr txBox="1">
            <a:spLocks noChangeArrowheads="1"/>
          </p:cNvSpPr>
          <p:nvPr/>
        </p:nvSpPr>
        <p:spPr bwMode="auto">
          <a:xfrm>
            <a:off x="900485" y="4196184"/>
            <a:ext cx="11642450" cy="3961331"/>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28600" tIns="228600" rIns="228600" bIns="228600"/>
          <a:lstStyle/>
          <a:p>
            <a:pPr>
              <a:lnSpc>
                <a:spcPct val="150000"/>
              </a:lnSpc>
            </a:pPr>
            <a:r>
              <a:rPr lang="en-US" b="1" dirty="0">
                <a:solidFill>
                  <a:schemeClr val="bg1"/>
                </a:solidFill>
                <a:latin typeface="Arial"/>
                <a:cs typeface="Arial"/>
              </a:rPr>
              <a:t>The aim of the Study Group is to investigate the clinical presentation, the necessary diagnostic procedures for ensuring the diagnosis of diffuse idiopathic skeletal hyperostosis (DISH). At present, the diagnosis is made late in the course of the disease when the </a:t>
            </a:r>
            <a:r>
              <a:rPr lang="en-US" b="1" dirty="0" err="1">
                <a:solidFill>
                  <a:schemeClr val="bg1"/>
                </a:solidFill>
                <a:latin typeface="Arial"/>
                <a:cs typeface="Arial"/>
              </a:rPr>
              <a:t>hyperostotic</a:t>
            </a:r>
            <a:r>
              <a:rPr lang="en-US" b="1" dirty="0">
                <a:solidFill>
                  <a:schemeClr val="bg1"/>
                </a:solidFill>
                <a:latin typeface="Arial"/>
                <a:cs typeface="Arial"/>
              </a:rPr>
              <a:t> changes are irreversible. The Study Group is aiming to establish ways that will enable early diagnosis of the condition before damage occurs. It is therefore of </a:t>
            </a:r>
            <a:r>
              <a:rPr lang="en-US" b="1" dirty="0" smtClean="0">
                <a:solidFill>
                  <a:schemeClr val="bg1"/>
                </a:solidFill>
                <a:latin typeface="Arial"/>
                <a:cs typeface="Arial"/>
              </a:rPr>
              <a:t>interest </a:t>
            </a:r>
            <a:r>
              <a:rPr lang="en-US" b="1" dirty="0">
                <a:solidFill>
                  <a:schemeClr val="bg1"/>
                </a:solidFill>
                <a:latin typeface="Arial"/>
                <a:cs typeface="Arial"/>
              </a:rPr>
              <a:t>to identify patients at risk for the development of this condition either by the identification of  co-morbidities that might promote the emergence of DISH, genetic susceptibility for DISH, and </a:t>
            </a:r>
            <a:r>
              <a:rPr lang="en-US" b="1" dirty="0" err="1">
                <a:solidFill>
                  <a:schemeClr val="bg1"/>
                </a:solidFill>
                <a:latin typeface="Arial"/>
                <a:cs typeface="Arial"/>
              </a:rPr>
              <a:t>pathogenetic</a:t>
            </a:r>
            <a:r>
              <a:rPr lang="en-US" b="1" dirty="0">
                <a:solidFill>
                  <a:schemeClr val="bg1"/>
                </a:solidFill>
                <a:latin typeface="Arial"/>
                <a:cs typeface="Arial"/>
              </a:rPr>
              <a:t> pathways that might become target for future therapeutic interventions.</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296882" y="11049414"/>
            <a:ext cx="134778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13274470" y="16314003"/>
            <a:ext cx="15240000" cy="738664"/>
          </a:xfrm>
          <a:prstGeom prst="rect">
            <a:avLst/>
          </a:prstGeom>
          <a:noFill/>
        </p:spPr>
        <p:txBody>
          <a:bodyPr wrap="square" rtlCol="1">
            <a:spAutoFit/>
          </a:bodyPr>
          <a:lstStyle/>
          <a:p>
            <a:r>
              <a:rPr lang="en-US" sz="2400" b="1" dirty="0"/>
              <a:t>CT Abnormalities in the Sacroiliac Joints of Patients With Diffuse Idiopathic Skeletal Hyperostosis. </a:t>
            </a:r>
            <a:r>
              <a:rPr lang="en-US" b="1" dirty="0" err="1"/>
              <a:t>Leibushor</a:t>
            </a:r>
            <a:r>
              <a:rPr lang="en-US" b="1" dirty="0"/>
              <a:t> N et al, AJR:208, April 2017</a:t>
            </a:r>
            <a:endParaRPr lang="he-IL" b="1" dirty="0"/>
          </a:p>
        </p:txBody>
      </p:sp>
      <p:sp>
        <p:nvSpPr>
          <p:cNvPr id="33" name="TextBox 32"/>
          <p:cNvSpPr txBox="1"/>
          <p:nvPr/>
        </p:nvSpPr>
        <p:spPr>
          <a:xfrm>
            <a:off x="26774757" y="3443619"/>
            <a:ext cx="14859000" cy="1200329"/>
          </a:xfrm>
          <a:prstGeom prst="rect">
            <a:avLst/>
          </a:prstGeom>
          <a:noFill/>
        </p:spPr>
        <p:txBody>
          <a:bodyPr wrap="square" rtlCol="1">
            <a:spAutoFit/>
          </a:bodyPr>
          <a:lstStyle/>
          <a:p>
            <a:pPr algn="ctr"/>
            <a:r>
              <a:rPr lang="en-US" sz="3600" b="1" dirty="0"/>
              <a:t>Serum adiponectin levels in patients with diffuse </a:t>
            </a:r>
          </a:p>
          <a:p>
            <a:pPr algn="ctr"/>
            <a:r>
              <a:rPr lang="en-US" sz="3600" b="1" dirty="0"/>
              <a:t>idiopathic skeletal hyperostosis (DISH).</a:t>
            </a:r>
            <a:endParaRPr lang="he-IL" sz="3600" b="1" dirty="0"/>
          </a:p>
        </p:txBody>
      </p:sp>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9415581" y="5193370"/>
            <a:ext cx="9148762" cy="687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28287531" y="12085249"/>
            <a:ext cx="11404861" cy="646331"/>
          </a:xfrm>
          <a:prstGeom prst="rect">
            <a:avLst/>
          </a:prstGeom>
          <a:noFill/>
        </p:spPr>
        <p:txBody>
          <a:bodyPr wrap="square" rtlCol="1">
            <a:spAutoFit/>
          </a:bodyPr>
          <a:lstStyle/>
          <a:p>
            <a:r>
              <a:rPr lang="en-US" b="1" dirty="0" err="1"/>
              <a:t>sADP</a:t>
            </a:r>
            <a:r>
              <a:rPr lang="en-US" b="1" dirty="0"/>
              <a:t> in micrograms per milliliter by extent of thoracic  bony bridges. Boxplot legend: diamond =mean; </a:t>
            </a:r>
          </a:p>
          <a:p>
            <a:r>
              <a:rPr lang="en-US" b="1" dirty="0"/>
              <a:t>dashed line = median. </a:t>
            </a:r>
            <a:r>
              <a:rPr lang="en-US" dirty="0"/>
              <a:t>Mader R et al Clinical Rheumatology (2018) 37:2839–2845</a:t>
            </a:r>
            <a:endParaRPr lang="he-IL" b="1" dirty="0"/>
          </a:p>
        </p:txBody>
      </p:sp>
      <p:pic>
        <p:nvPicPr>
          <p:cNvPr id="1028" name="Picture 4"/>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189236" y="13106400"/>
            <a:ext cx="116014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28225095" y="14989162"/>
            <a:ext cx="11467297" cy="1384995"/>
          </a:xfrm>
          <a:prstGeom prst="rect">
            <a:avLst/>
          </a:prstGeom>
          <a:noFill/>
        </p:spPr>
        <p:txBody>
          <a:bodyPr wrap="square" rtlCol="1">
            <a:spAutoFit/>
          </a:bodyPr>
          <a:lstStyle/>
          <a:p>
            <a:r>
              <a:rPr lang="en-US" sz="2800" dirty="0"/>
              <a:t>Ankylosing spondylitis and diffuse idiopathic skeletal hyperostosis</a:t>
            </a:r>
          </a:p>
          <a:p>
            <a:r>
              <a:rPr lang="en-US" sz="2800" dirty="0"/>
              <a:t>can be present simultaneously. Criteria for diffuse idiopathic skeletal hyperostosis should be reconsidered</a:t>
            </a:r>
            <a:endParaRPr lang="he-IL" sz="2800" b="1" dirty="0"/>
          </a:p>
        </p:txBody>
      </p:sp>
      <p:sp>
        <p:nvSpPr>
          <p:cNvPr id="41" name="TextBox 40"/>
          <p:cNvSpPr txBox="1"/>
          <p:nvPr/>
        </p:nvSpPr>
        <p:spPr>
          <a:xfrm>
            <a:off x="28229577" y="16498669"/>
            <a:ext cx="12268200" cy="369332"/>
          </a:xfrm>
          <a:prstGeom prst="rect">
            <a:avLst/>
          </a:prstGeom>
          <a:noFill/>
        </p:spPr>
        <p:txBody>
          <a:bodyPr wrap="square" rtlCol="1">
            <a:spAutoFit/>
          </a:bodyPr>
          <a:lstStyle/>
          <a:p>
            <a:r>
              <a:rPr lang="en-US" dirty="0" err="1"/>
              <a:t>Kuperus</a:t>
            </a:r>
            <a:r>
              <a:rPr lang="en-US" dirty="0"/>
              <a:t> JK et al. Rheumatology (oxford) </a:t>
            </a:r>
            <a:r>
              <a:rPr lang="he-IL" dirty="0"/>
              <a:t>1;57(12):2120-2128ת 2018</a:t>
            </a:r>
            <a:endParaRPr lang="he-IL" b="1" dirty="0"/>
          </a:p>
        </p:txBody>
      </p:sp>
      <p:sp>
        <p:nvSpPr>
          <p:cNvPr id="2" name="TextBox 1"/>
          <p:cNvSpPr txBox="1"/>
          <p:nvPr/>
        </p:nvSpPr>
        <p:spPr>
          <a:xfrm>
            <a:off x="20356839" y="2709653"/>
            <a:ext cx="10996921" cy="584775"/>
          </a:xfrm>
          <a:prstGeom prst="rect">
            <a:avLst/>
          </a:prstGeom>
          <a:solidFill>
            <a:srgbClr val="003366"/>
          </a:solidFill>
        </p:spPr>
        <p:txBody>
          <a:bodyPr wrap="none" rtlCol="1">
            <a:spAutoFit/>
          </a:bodyPr>
          <a:lstStyle/>
          <a:p>
            <a:r>
              <a:rPr lang="en-US" sz="3200" b="1" dirty="0" smtClean="0">
                <a:solidFill>
                  <a:srgbClr val="FF0000"/>
                </a:solidFill>
              </a:rPr>
              <a:t>Samples of studies published by members of the group</a:t>
            </a:r>
            <a:endParaRPr lang="he-IL" sz="3200" b="1" dirty="0">
              <a:solidFill>
                <a:srgbClr val="FF00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022725"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022725"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8A657DCF3FBB4E8FBE0E2468B8B113" ma:contentTypeVersion="10" ma:contentTypeDescription="Create a new document." ma:contentTypeScope="" ma:versionID="827d9bd3247e31a92005724f03b4d151">
  <xsd:schema xmlns:xsd="http://www.w3.org/2001/XMLSchema" xmlns:xs="http://www.w3.org/2001/XMLSchema" xmlns:p="http://schemas.microsoft.com/office/2006/metadata/properties" xmlns:ns2="1fe62f42-115c-4e23-b11d-d52080b3ae5f" xmlns:ns3="5c339dfd-a95f-4f81-844c-7253b04fe2d8" targetNamespace="http://schemas.microsoft.com/office/2006/metadata/properties" ma:root="true" ma:fieldsID="9aaa685f49172462c2c91bbf7b4f38d7" ns2:_="" ns3:_="">
    <xsd:import namespace="1fe62f42-115c-4e23-b11d-d52080b3ae5f"/>
    <xsd:import namespace="5c339dfd-a95f-4f81-844c-7253b04fe2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62f42-115c-4e23-b11d-d52080b3ae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339dfd-a95f-4f81-844c-7253b04fe2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52AC73-C02D-4E8D-921D-35FCBA996A8A}"/>
</file>

<file path=customXml/itemProps2.xml><?xml version="1.0" encoding="utf-8"?>
<ds:datastoreItem xmlns:ds="http://schemas.openxmlformats.org/officeDocument/2006/customXml" ds:itemID="{4E9B4C34-291F-4F29-ABD5-9ADB2DB139B0}"/>
</file>

<file path=customXml/itemProps3.xml><?xml version="1.0" encoding="utf-8"?>
<ds:datastoreItem xmlns:ds="http://schemas.openxmlformats.org/officeDocument/2006/customXml" ds:itemID="{97A35E65-AD89-4542-83CB-CBBEFD7A61F6}"/>
</file>

<file path=docProps/app.xml><?xml version="1.0" encoding="utf-8"?>
<Properties xmlns="http://schemas.openxmlformats.org/officeDocument/2006/extended-properties" xmlns:vt="http://schemas.openxmlformats.org/officeDocument/2006/docPropsVTypes">
  <TotalTime>6</TotalTime>
  <Words>508</Words>
  <Application>Microsoft Office PowerPoint</Application>
  <PresentationFormat>מותאם אישית</PresentationFormat>
  <Paragraphs>26</Paragraphs>
  <Slides>1</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vt:i4>
      </vt:variant>
    </vt:vector>
  </HeadingPairs>
  <TitlesOfParts>
    <vt:vector size="5" baseType="lpstr">
      <vt:lpstr>ＭＳ Ｐゴシック</vt:lpstr>
      <vt:lpstr>Arial</vt:lpstr>
      <vt:lpstr>Impact</vt:lpstr>
      <vt:lpstr>Default Design</vt:lpstr>
      <vt:lpstr>מצגת של PowerPoint</vt:lpstr>
    </vt:vector>
  </TitlesOfParts>
  <Company>Genigraphics 800.790.4001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42 x 90 - D</dc:title>
  <dc:creator>Genigraphics 800.790.4001</dc:creator>
  <dc:description>To order poster prints visit us at www.genigraphics.com</dc:description>
  <cp:lastModifiedBy>ראובן</cp:lastModifiedBy>
  <cp:revision>104</cp:revision>
  <dcterms:created xsi:type="dcterms:W3CDTF">2008-05-03T03:01:56Z</dcterms:created>
  <dcterms:modified xsi:type="dcterms:W3CDTF">2019-03-25T16:59:01Z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0x010100408A657DCF3FBB4E8FBE0E2468B8B113</vt:lpwstr>
  </property>
</Properties>
</file>