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5" r:id="rId6"/>
    <p:sldMasterId id="2147483888" r:id="rId7"/>
  </p:sldMasterIdLst>
  <p:notesMasterIdLst>
    <p:notesMasterId r:id="rId33"/>
  </p:notesMasterIdLst>
  <p:handoutMasterIdLst>
    <p:handoutMasterId r:id="rId34"/>
  </p:handoutMasterIdLst>
  <p:sldIdLst>
    <p:sldId id="271" r:id="rId8"/>
    <p:sldId id="284" r:id="rId9"/>
    <p:sldId id="283" r:id="rId10"/>
    <p:sldId id="276" r:id="rId11"/>
    <p:sldId id="303" r:id="rId12"/>
    <p:sldId id="277" r:id="rId13"/>
    <p:sldId id="285" r:id="rId14"/>
    <p:sldId id="286" r:id="rId15"/>
    <p:sldId id="287" r:id="rId16"/>
    <p:sldId id="288" r:id="rId17"/>
    <p:sldId id="289" r:id="rId18"/>
    <p:sldId id="290" r:id="rId19"/>
    <p:sldId id="292" r:id="rId20"/>
    <p:sldId id="294" r:id="rId21"/>
    <p:sldId id="295" r:id="rId22"/>
    <p:sldId id="293" r:id="rId23"/>
    <p:sldId id="305" r:id="rId24"/>
    <p:sldId id="279" r:id="rId25"/>
    <p:sldId id="307" r:id="rId26"/>
    <p:sldId id="306" r:id="rId27"/>
    <p:sldId id="280" r:id="rId28"/>
    <p:sldId id="304" r:id="rId29"/>
    <p:sldId id="300" r:id="rId30"/>
    <p:sldId id="302" r:id="rId31"/>
    <p:sldId id="282" r:id="rId32"/>
  </p:sldIdLst>
  <p:sldSz cx="9144000" cy="6858000" type="screen4x3"/>
  <p:notesSz cx="6797675" cy="9926638"/>
  <p:defaultTextStyle>
    <a:defPPr>
      <a:defRPr lang="es-ES_tradnl"/>
    </a:defPPr>
    <a:lvl1pPr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47">
          <p15:clr>
            <a:srgbClr val="A4A3A4"/>
          </p15:clr>
        </p15:guide>
        <p15:guide id="2" pos="55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ena Nikiphorou" initials="EN" lastIdx="15" clrIdx="0">
    <p:extLst>
      <p:ext uri="{19B8F6BF-5375-455C-9EA6-DF929625EA0E}">
        <p15:presenceInfo xmlns:p15="http://schemas.microsoft.com/office/powerpoint/2012/main" userId="Elena Nikiphorou" providerId="None"/>
      </p:ext>
    </p:extLst>
  </p:cmAuthor>
  <p:cmAuthor id="2" name="George Fragoulis" initials="GF" lastIdx="1" clrIdx="1">
    <p:extLst>
      <p:ext uri="{19B8F6BF-5375-455C-9EA6-DF929625EA0E}">
        <p15:presenceInfo xmlns:p15="http://schemas.microsoft.com/office/powerpoint/2012/main" userId="George Fragouli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FA8"/>
    <a:srgbClr val="0057B8"/>
    <a:srgbClr val="063FA9"/>
    <a:srgbClr val="0056B9"/>
    <a:srgbClr val="0057A3"/>
    <a:srgbClr val="1986CE"/>
    <a:srgbClr val="F8F8F8"/>
    <a:srgbClr val="CECFCF"/>
    <a:srgbClr val="F6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ijl, gemiddeld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0" autoAdjust="0"/>
    <p:restoredTop sz="83610" autoAdjust="0"/>
  </p:normalViewPr>
  <p:slideViewPr>
    <p:cSldViewPr snapToGrid="0">
      <p:cViewPr varScale="1">
        <p:scale>
          <a:sx n="57" d="100"/>
          <a:sy n="57" d="100"/>
        </p:scale>
        <p:origin x="1512" y="66"/>
      </p:cViewPr>
      <p:guideLst>
        <p:guide orient="horz" pos="747"/>
        <p:guide pos="55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-3451" y="-82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tableStyles" Target="tableStyles.xml"/><Relationship Id="rId21" Type="http://schemas.openxmlformats.org/officeDocument/2006/relationships/slide" Target="slides/slide14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commentAuthors" Target="commentAuthors.xml"/><Relationship Id="rId8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985E38B0-27C5-3F47-9942-78CA6AAD1B09}" type="slidenum">
              <a:rPr lang="es-ES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4780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4875"/>
            <a:ext cx="498792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163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777C8E66-A4CA-3644-85C9-53BE1798D601}" type="slidenum">
              <a:rPr lang="es-ES_tradnl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146371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C8E66-A4CA-3644-85C9-53BE1798D601}" type="slidenum">
              <a:rPr lang="es-ES_tradnl" smtClean="0"/>
              <a:pPr/>
              <a:t>2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530170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CC6E1000-1FBE-7344-AEE7-008587FEC10F}" type="datetime1">
              <a:rPr lang="es-ES" smtClean="0"/>
              <a:pPr/>
              <a:t>28/04/2019</a:t>
            </a:fld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F096157D-9D44-4342-AEFF-76ADE352FA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989" y="3920452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14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5" name="Agrupar 16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6" name="Elipse 17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50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315366"/>
            <a:ext cx="8334171" cy="634545"/>
          </a:xfrm>
          <a:prstGeom prst="rect">
            <a:avLst/>
          </a:prstGeom>
        </p:spPr>
        <p:txBody>
          <a:bodyPr/>
          <a:lstStyle>
            <a:lvl1pPr algn="l"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466929" y="1207698"/>
            <a:ext cx="8334171" cy="5313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 sz="1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444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hutterstock_325069670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6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2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3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545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114891403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64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744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hutterstock_22774220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28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8" y="2091717"/>
            <a:ext cx="833417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BA3F73F8-1884-0E40-983C-CDED2351A66E}" type="datetime1">
              <a:rPr lang="es-ES" smtClean="0"/>
              <a:t>28/04/2019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61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13832"/>
          <a:stretch/>
        </p:blipFill>
        <p:spPr>
          <a:xfrm>
            <a:off x="466928" y="1943100"/>
            <a:ext cx="8334172" cy="4285948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C169FB8-1BE0-E845-9C2A-AF36E4CC9869}" type="datetime1">
              <a:rPr lang="es-ES" smtClean="0"/>
              <a:t>28/04/2019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85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384472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9" y="1298730"/>
            <a:ext cx="38383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6" name="Imagen 5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68" r="3174" b="271"/>
          <a:stretch/>
        </p:blipFill>
        <p:spPr>
          <a:xfrm>
            <a:off x="4620380" y="1441459"/>
            <a:ext cx="4180719" cy="47875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409C76EE-2EB6-5A47-8F28-5B769792FE36}" type="datetime1">
              <a:rPr lang="es-ES" smtClean="0"/>
              <a:t>28/04/2019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22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8334171" cy="1546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7" name="Imagen 6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0" b="36232"/>
          <a:stretch/>
        </p:blipFill>
        <p:spPr>
          <a:xfrm>
            <a:off x="466928" y="3676650"/>
            <a:ext cx="8334172" cy="2552398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B3EE45F-8683-D246-A5F0-93394021D3FB}" type="datetime1">
              <a:rPr lang="es-ES" smtClean="0"/>
              <a:t>28/04/2019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72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7"/>
          <p:cNvSpPr>
            <a:spLocks noChangeArrowheads="1"/>
          </p:cNvSpPr>
          <p:nvPr/>
        </p:nvSpPr>
        <p:spPr bwMode="auto">
          <a:xfrm>
            <a:off x="342900" y="266700"/>
            <a:ext cx="1752600" cy="495300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C99BF2F7-53DD-304F-938B-FF02BFE4BA3F}" type="datetime1">
              <a:rPr lang="es-ES" smtClean="0"/>
              <a:t>28/04/2019</a:t>
            </a:fld>
            <a:endParaRPr lang="en-US" dirty="0"/>
          </a:p>
        </p:txBody>
      </p:sp>
      <p:pic>
        <p:nvPicPr>
          <p:cNvPr id="2" name="Imagen 1" descr="Logo Eular RGB.png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144" y="288589"/>
            <a:ext cx="1597582" cy="912904"/>
          </a:xfrm>
          <a:prstGeom prst="rect">
            <a:avLst/>
          </a:prstGeom>
        </p:spPr>
      </p:pic>
      <p:grpSp>
        <p:nvGrpSpPr>
          <p:cNvPr id="5" name="Agrupar 4"/>
          <p:cNvGrpSpPr/>
          <p:nvPr/>
        </p:nvGrpSpPr>
        <p:grpSpPr>
          <a:xfrm>
            <a:off x="491832" y="1080032"/>
            <a:ext cx="1400770" cy="211662"/>
            <a:chOff x="348640" y="2182281"/>
            <a:chExt cx="1400770" cy="211662"/>
          </a:xfrm>
        </p:grpSpPr>
        <p:sp>
          <p:nvSpPr>
            <p:cNvPr id="4" name="Elipse 3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53" r:id="rId2"/>
    <p:sldLayoutId id="2147483858" r:id="rId3"/>
    <p:sldLayoutId id="2147483859" r:id="rId4"/>
    <p:sldLayoutId id="2147483860" r:id="rId5"/>
    <p:sldLayoutId id="2147483857" r:id="rId6"/>
    <p:sldLayoutId id="2147483861" r:id="rId7"/>
    <p:sldLayoutId id="2147483862" r:id="rId8"/>
    <p:sldLayoutId id="2147483863" r:id="rId9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>
          <a:solidFill>
            <a:srgbClr val="058AD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2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2388" y="4075497"/>
            <a:ext cx="7236542" cy="1981863"/>
          </a:xfrm>
        </p:spPr>
        <p:txBody>
          <a:bodyPr/>
          <a:lstStyle/>
          <a:p>
            <a:r>
              <a:rPr lang="en-GB" dirty="0">
                <a:solidFill>
                  <a:schemeClr val="bg2">
                    <a:lumMod val="50000"/>
                  </a:schemeClr>
                </a:solidFill>
              </a:rPr>
              <a:t>EULAR Recommendations</a:t>
            </a:r>
            <a:br>
              <a:rPr lang="en-GB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GB" dirty="0">
                <a:solidFill>
                  <a:schemeClr val="bg2">
                    <a:lumMod val="50000"/>
                  </a:schemeClr>
                </a:solidFill>
              </a:rPr>
              <a:t>for the Generic Core Competences of </a:t>
            </a:r>
            <a:br>
              <a:rPr lang="en-GB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GB" dirty="0">
                <a:solidFill>
                  <a:schemeClr val="bg2">
                    <a:lumMod val="50000"/>
                  </a:schemeClr>
                </a:solidFill>
              </a:rPr>
              <a:t>Health Professionals in Rheumatology (HPR)</a:t>
            </a:r>
            <a:br>
              <a:rPr lang="en-GB" dirty="0">
                <a:solidFill>
                  <a:schemeClr val="bg2">
                    <a:lumMod val="50000"/>
                  </a:schemeClr>
                </a:solidFill>
              </a:rPr>
            </a:br>
            <a:br>
              <a:rPr lang="en-GB" dirty="0">
                <a:solidFill>
                  <a:schemeClr val="bg2">
                    <a:lumMod val="50000"/>
                  </a:schemeClr>
                </a:solidFill>
              </a:rPr>
            </a:br>
            <a:br>
              <a:rPr lang="en-GB" dirty="0"/>
            </a:br>
            <a:br>
              <a:rPr lang="en-GB" dirty="0">
                <a:solidFill>
                  <a:srgbClr val="FF0000"/>
                </a:solidFill>
              </a:rPr>
            </a:br>
            <a:br>
              <a:rPr lang="en-GB" dirty="0"/>
            </a:br>
            <a:br>
              <a:rPr lang="en-GB" dirty="0"/>
            </a:b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290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Recommendation 4. </a:t>
            </a:r>
            <a:r>
              <a:rPr lang="en-GB" sz="1800" dirty="0" err="1"/>
              <a:t>LoE</a:t>
            </a:r>
            <a:r>
              <a:rPr lang="en-GB" sz="1800" dirty="0"/>
              <a:t> </a:t>
            </a:r>
            <a:r>
              <a:rPr lang="en-GB" sz="1800" baseline="-25000" dirty="0" err="1">
                <a:solidFill>
                  <a:srgbClr val="FF0000"/>
                </a:solidFill>
              </a:rPr>
              <a:t>QL</a:t>
            </a:r>
            <a:r>
              <a:rPr lang="en-GB" sz="1800" dirty="0" err="1">
                <a:solidFill>
                  <a:srgbClr val="FF0000"/>
                </a:solidFill>
              </a:rPr>
              <a:t>Ib</a:t>
            </a:r>
            <a:r>
              <a:rPr lang="en-GB" sz="1800" dirty="0">
                <a:solidFill>
                  <a:srgbClr val="FF0000"/>
                </a:solidFill>
              </a:rPr>
              <a:t>, </a:t>
            </a:r>
            <a:r>
              <a:rPr lang="en-GB" sz="1800" dirty="0">
                <a:solidFill>
                  <a:srgbClr val="003FA8"/>
                </a:solidFill>
              </a:rPr>
              <a:t>SoR </a:t>
            </a:r>
            <a:r>
              <a:rPr lang="en-GB" sz="1800" dirty="0">
                <a:solidFill>
                  <a:srgbClr val="FF0000"/>
                </a:solidFill>
              </a:rPr>
              <a:t>B, </a:t>
            </a:r>
            <a:r>
              <a:rPr lang="en-GB" sz="1800" dirty="0" err="1">
                <a:solidFill>
                  <a:srgbClr val="003FA8"/>
                </a:solidFill>
              </a:rPr>
              <a:t>LoA</a:t>
            </a:r>
            <a:r>
              <a:rPr lang="en-GB" sz="1800" dirty="0">
                <a:solidFill>
                  <a:srgbClr val="FF0000"/>
                </a:solidFill>
              </a:rPr>
              <a:t> </a:t>
            </a:r>
            <a:r>
              <a:rPr lang="en-GB" sz="1800" dirty="0">
                <a:solidFill>
                  <a:srgbClr val="003FA8"/>
                </a:solidFill>
              </a:rPr>
              <a:t>Mean (SD) </a:t>
            </a:r>
            <a:r>
              <a:rPr lang="en-GB" sz="1800" dirty="0">
                <a:solidFill>
                  <a:srgbClr val="FF0000"/>
                </a:solidFill>
              </a:rPr>
              <a:t>9.47 (0.84)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10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BACAA41-5651-4B7F-ABB9-FC3EB548F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  <a:t>HPRs should have an understanding of common pharmacological and surgical therapies in RMDs, including their anticipated benefits, side-effects and risks, and use this knowledge to advise or refer as appropriate.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HPRs should have a broad knowledge and understanding on how to give advice on the use of drug treatment in RMDs 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Responses to medication should be reviewed regularly with the patient, taking into account patients’ fears, beliefs and concerns 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For joint injections, HPRs should understand the (evidence-based) role of joint injections in the management of RMDs 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HPRs are expected to have knowledge about common surgical interventions in musculoskeletal conditions like OA and IA</a:t>
            </a:r>
            <a:endParaRPr lang="nl-NL" sz="1600" dirty="0">
              <a:solidFill>
                <a:schemeClr val="tx1"/>
              </a:solidFill>
              <a:latin typeface="+mj-lt"/>
              <a:cs typeface="+mj-cs"/>
            </a:endParaRPr>
          </a:p>
          <a:p>
            <a:endParaRPr lang="en-US" dirty="0"/>
          </a:p>
        </p:txBody>
      </p:sp>
      <p:sp>
        <p:nvSpPr>
          <p:cNvPr id="9" name="Tekstvak 2">
            <a:extLst>
              <a:ext uri="{FF2B5EF4-FFF2-40B4-BE49-F238E27FC236}">
                <a16:creationId xmlns:a16="http://schemas.microsoft.com/office/drawing/2014/main" id="{196DE55D-868F-49C1-AE2C-869A5630DBD3}"/>
              </a:ext>
            </a:extLst>
          </p:cNvPr>
          <p:cNvSpPr txBox="1"/>
          <p:nvPr/>
        </p:nvSpPr>
        <p:spPr>
          <a:xfrm>
            <a:off x="0" y="6340390"/>
            <a:ext cx="8952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200" b="0" baseline="-25000" dirty="0">
                <a:solidFill>
                  <a:schemeClr val="tx1"/>
                </a:solidFill>
              </a:rPr>
              <a:t>QL</a:t>
            </a:r>
            <a:r>
              <a:rPr lang="en-US" sz="1200" b="0" dirty="0">
                <a:solidFill>
                  <a:schemeClr val="tx1"/>
                </a:solidFill>
              </a:rPr>
              <a:t> Indicates a </a:t>
            </a:r>
            <a:r>
              <a:rPr lang="en-US" sz="1200" b="0" dirty="0" err="1">
                <a:solidFill>
                  <a:schemeClr val="tx1"/>
                </a:solidFill>
              </a:rPr>
              <a:t>LoE</a:t>
            </a:r>
            <a:r>
              <a:rPr lang="en-US" sz="1200" b="0" dirty="0">
                <a:solidFill>
                  <a:schemeClr val="tx1"/>
                </a:solidFill>
              </a:rPr>
              <a:t> based on</a:t>
            </a:r>
            <a:r>
              <a:rPr lang="en-US" sz="1200" b="0" strike="sngStrike" dirty="0">
                <a:solidFill>
                  <a:schemeClr val="tx1"/>
                </a:solidFill>
              </a:rPr>
              <a:t> </a:t>
            </a:r>
            <a:r>
              <a:rPr lang="en-US" sz="1200" b="0" dirty="0">
                <a:solidFill>
                  <a:schemeClr val="tx1"/>
                </a:solidFill>
              </a:rPr>
              <a:t>studies that used qualitative methods. </a:t>
            </a:r>
            <a:r>
              <a:rPr lang="en-GB" sz="1200" b="0" dirty="0">
                <a:solidFill>
                  <a:schemeClr val="tx1"/>
                </a:solidFill>
              </a:rPr>
              <a:t>S</a:t>
            </a:r>
            <a:r>
              <a:rPr lang="en-US" sz="1200" b="0" dirty="0" err="1">
                <a:solidFill>
                  <a:schemeClr val="tx1"/>
                </a:solidFill>
              </a:rPr>
              <a:t>oR</a:t>
            </a:r>
            <a:r>
              <a:rPr lang="en-US" sz="1200" b="0" dirty="0">
                <a:solidFill>
                  <a:schemeClr val="tx1"/>
                </a:solidFill>
              </a:rPr>
              <a:t>: Strength of Recommendation, </a:t>
            </a:r>
            <a:r>
              <a:rPr lang="en-US" sz="1200" b="0" dirty="0" err="1">
                <a:solidFill>
                  <a:schemeClr val="tx1"/>
                </a:solidFill>
              </a:rPr>
              <a:t>LoA</a:t>
            </a:r>
            <a:r>
              <a:rPr lang="en-US" sz="1200" b="0" dirty="0">
                <a:solidFill>
                  <a:schemeClr val="tx1"/>
                </a:solidFill>
              </a:rPr>
              <a:t>: Level of Agreement</a:t>
            </a:r>
            <a:endParaRPr lang="nl-NL" sz="1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753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Recommendation 5. </a:t>
            </a:r>
            <a:r>
              <a:rPr lang="en-GB" sz="1800" dirty="0" err="1"/>
              <a:t>LoE</a:t>
            </a:r>
            <a:r>
              <a:rPr lang="en-GB" sz="1800" dirty="0"/>
              <a:t> </a:t>
            </a:r>
            <a:r>
              <a:rPr lang="en-GB" sz="1800" baseline="-25000" dirty="0" err="1">
                <a:solidFill>
                  <a:srgbClr val="FF0000"/>
                </a:solidFill>
              </a:rPr>
              <a:t>QL</a:t>
            </a:r>
            <a:r>
              <a:rPr lang="en-GB" sz="1800" dirty="0" err="1">
                <a:solidFill>
                  <a:srgbClr val="FF0000"/>
                </a:solidFill>
              </a:rPr>
              <a:t>Ib</a:t>
            </a:r>
            <a:r>
              <a:rPr lang="en-GB" sz="1800" dirty="0">
                <a:solidFill>
                  <a:srgbClr val="FF0000"/>
                </a:solidFill>
              </a:rPr>
              <a:t>, </a:t>
            </a:r>
            <a:r>
              <a:rPr lang="en-GB" sz="1800" dirty="0">
                <a:solidFill>
                  <a:srgbClr val="003FA8"/>
                </a:solidFill>
              </a:rPr>
              <a:t>SoR </a:t>
            </a:r>
            <a:r>
              <a:rPr lang="en-GB" sz="1800" dirty="0">
                <a:solidFill>
                  <a:srgbClr val="FF0000"/>
                </a:solidFill>
              </a:rPr>
              <a:t>B, </a:t>
            </a:r>
            <a:r>
              <a:rPr lang="en-GB" sz="1800" dirty="0" err="1">
                <a:solidFill>
                  <a:srgbClr val="003FA8"/>
                </a:solidFill>
              </a:rPr>
              <a:t>LoA</a:t>
            </a:r>
            <a:r>
              <a:rPr lang="en-GB" sz="1800" dirty="0">
                <a:solidFill>
                  <a:srgbClr val="FF0000"/>
                </a:solidFill>
              </a:rPr>
              <a:t> </a:t>
            </a:r>
            <a:r>
              <a:rPr lang="en-GB" sz="1800" dirty="0">
                <a:solidFill>
                  <a:srgbClr val="003FA8"/>
                </a:solidFill>
              </a:rPr>
              <a:t>Mean (SD) </a:t>
            </a:r>
            <a:r>
              <a:rPr lang="en-GB" sz="1800" dirty="0">
                <a:solidFill>
                  <a:srgbClr val="FF0000"/>
                </a:solidFill>
              </a:rPr>
              <a:t>9.53 (0.90)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0CC1D29-0C3B-4385-9817-17CDFC282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  <a:t>HPRs should provide advice on non-pharmacological interventions, treat or refer as appropriate, based on the evidence, expected benefits, limitations and risks for people with RMDs.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Planning and implementation of non-pharmacological treatment should be done in collaboration with the individual and the multidisciplinary team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Furthermore, HPRs should alleviate  patients’ concerns about treatment and should understand that some people with RMDs (e.g. with mental health issues, multi-morbidity, fatigue or frailty) might need additional support during rehabilitation and that their trajectory of recovery or increased independence may be slower than for others</a:t>
            </a:r>
            <a:endParaRPr lang="nl-NL" sz="1600" dirty="0">
              <a:solidFill>
                <a:schemeClr val="tx1"/>
              </a:solidFill>
              <a:latin typeface="+mj-lt"/>
              <a:cs typeface="+mj-cs"/>
            </a:endParaRPr>
          </a:p>
          <a:p>
            <a:endParaRPr lang="en-US" dirty="0"/>
          </a:p>
        </p:txBody>
      </p:sp>
      <p:sp>
        <p:nvSpPr>
          <p:cNvPr id="9" name="Tekstvak 2">
            <a:extLst>
              <a:ext uri="{FF2B5EF4-FFF2-40B4-BE49-F238E27FC236}">
                <a16:creationId xmlns:a16="http://schemas.microsoft.com/office/drawing/2014/main" id="{E136F282-69A7-4A6D-8D75-13179F65EFD9}"/>
              </a:ext>
            </a:extLst>
          </p:cNvPr>
          <p:cNvSpPr txBox="1"/>
          <p:nvPr/>
        </p:nvSpPr>
        <p:spPr>
          <a:xfrm>
            <a:off x="0" y="6340390"/>
            <a:ext cx="8952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200" b="0" baseline="-25000" dirty="0">
                <a:solidFill>
                  <a:schemeClr val="tx1"/>
                </a:solidFill>
              </a:rPr>
              <a:t>QL</a:t>
            </a:r>
            <a:r>
              <a:rPr lang="en-US" sz="1200" b="0" dirty="0">
                <a:solidFill>
                  <a:schemeClr val="tx1"/>
                </a:solidFill>
              </a:rPr>
              <a:t> Indicates a </a:t>
            </a:r>
            <a:r>
              <a:rPr lang="en-US" sz="1200" b="0" dirty="0" err="1">
                <a:solidFill>
                  <a:schemeClr val="tx1"/>
                </a:solidFill>
              </a:rPr>
              <a:t>LoE</a:t>
            </a:r>
            <a:r>
              <a:rPr lang="en-US" sz="1200" b="0" dirty="0">
                <a:solidFill>
                  <a:schemeClr val="tx1"/>
                </a:solidFill>
              </a:rPr>
              <a:t> based on</a:t>
            </a:r>
            <a:r>
              <a:rPr lang="en-US" sz="1200" b="0" strike="sngStrike" dirty="0">
                <a:solidFill>
                  <a:schemeClr val="tx1"/>
                </a:solidFill>
              </a:rPr>
              <a:t> </a:t>
            </a:r>
            <a:r>
              <a:rPr lang="en-US" sz="1200" b="0" dirty="0">
                <a:solidFill>
                  <a:schemeClr val="tx1"/>
                </a:solidFill>
              </a:rPr>
              <a:t>studies that used qualitative methods. </a:t>
            </a:r>
            <a:r>
              <a:rPr lang="en-GB" sz="1200" b="0" dirty="0">
                <a:solidFill>
                  <a:schemeClr val="tx1"/>
                </a:solidFill>
              </a:rPr>
              <a:t>S</a:t>
            </a:r>
            <a:r>
              <a:rPr lang="en-US" sz="1200" b="0" dirty="0" err="1">
                <a:solidFill>
                  <a:schemeClr val="tx1"/>
                </a:solidFill>
              </a:rPr>
              <a:t>oR</a:t>
            </a:r>
            <a:r>
              <a:rPr lang="en-US" sz="1200" b="0" dirty="0">
                <a:solidFill>
                  <a:schemeClr val="tx1"/>
                </a:solidFill>
              </a:rPr>
              <a:t>: Strength of Recommendation, </a:t>
            </a:r>
            <a:r>
              <a:rPr lang="en-US" sz="1200" b="0" dirty="0" err="1">
                <a:solidFill>
                  <a:schemeClr val="tx1"/>
                </a:solidFill>
              </a:rPr>
              <a:t>LoA</a:t>
            </a:r>
            <a:r>
              <a:rPr lang="en-US" sz="1200" b="0" dirty="0">
                <a:solidFill>
                  <a:schemeClr val="tx1"/>
                </a:solidFill>
              </a:rPr>
              <a:t>: Level of Agreement</a:t>
            </a:r>
            <a:endParaRPr lang="nl-NL" sz="1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479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Recommendation 6. </a:t>
            </a:r>
            <a:r>
              <a:rPr lang="en-GB" sz="1800" dirty="0" err="1"/>
              <a:t>LoE</a:t>
            </a:r>
            <a:r>
              <a:rPr lang="en-GB" sz="1800" dirty="0"/>
              <a:t> </a:t>
            </a:r>
            <a:r>
              <a:rPr lang="en-GB" sz="1800" baseline="-25000" dirty="0" err="1">
                <a:solidFill>
                  <a:srgbClr val="FF0000"/>
                </a:solidFill>
              </a:rPr>
              <a:t>QL</a:t>
            </a:r>
            <a:r>
              <a:rPr lang="en-GB" sz="1800" dirty="0" err="1">
                <a:solidFill>
                  <a:srgbClr val="FF0000"/>
                </a:solidFill>
              </a:rPr>
              <a:t>Ib</a:t>
            </a:r>
            <a:r>
              <a:rPr lang="en-GB" sz="1800" dirty="0">
                <a:solidFill>
                  <a:srgbClr val="FF0000"/>
                </a:solidFill>
              </a:rPr>
              <a:t>, </a:t>
            </a:r>
            <a:r>
              <a:rPr lang="en-GB" sz="1800" dirty="0">
                <a:solidFill>
                  <a:srgbClr val="003FA8"/>
                </a:solidFill>
              </a:rPr>
              <a:t>SoR </a:t>
            </a:r>
            <a:r>
              <a:rPr lang="en-GB" sz="1800" dirty="0">
                <a:solidFill>
                  <a:srgbClr val="FF0000"/>
                </a:solidFill>
              </a:rPr>
              <a:t>A, </a:t>
            </a:r>
            <a:r>
              <a:rPr lang="en-GB" sz="1800" dirty="0" err="1">
                <a:solidFill>
                  <a:srgbClr val="003FA8"/>
                </a:solidFill>
              </a:rPr>
              <a:t>LoA</a:t>
            </a:r>
            <a:r>
              <a:rPr lang="en-GB" sz="1800" dirty="0">
                <a:solidFill>
                  <a:srgbClr val="FF0000"/>
                </a:solidFill>
              </a:rPr>
              <a:t> </a:t>
            </a:r>
            <a:r>
              <a:rPr lang="en-GB" sz="1800" dirty="0">
                <a:solidFill>
                  <a:srgbClr val="003FA8"/>
                </a:solidFill>
              </a:rPr>
              <a:t>Mean (SD) </a:t>
            </a:r>
            <a:r>
              <a:rPr lang="en-GB" sz="1800" dirty="0">
                <a:solidFill>
                  <a:srgbClr val="FF0000"/>
                </a:solidFill>
              </a:rPr>
              <a:t>9.42 (1.02)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7BA68C-0F90-4E28-A026-2B5AE7DA0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  <a:t>HPRs should assess the educational needs of people with RMDs and their carers to provide tailored education using appropriate modes of delivery, relevant resources and evaluate their effectiveness.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HPRs should be able to assess the educational needs for each patient, designing a personalized approach based on the patient’s individual.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HPRs should be able to signpost to sources of education and information 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The importance of the promotion of a healthy lifestyle, in particular physical activity was underlined in multiple papers</a:t>
            </a:r>
            <a:endParaRPr lang="nl-NL" sz="1600" dirty="0">
              <a:solidFill>
                <a:schemeClr val="tx1"/>
              </a:solidFill>
              <a:latin typeface="+mj-lt"/>
              <a:cs typeface="+mj-cs"/>
            </a:endParaRPr>
          </a:p>
          <a:p>
            <a:endParaRPr lang="en-US" dirty="0"/>
          </a:p>
        </p:txBody>
      </p:sp>
      <p:sp>
        <p:nvSpPr>
          <p:cNvPr id="9" name="Tekstvak 2">
            <a:extLst>
              <a:ext uri="{FF2B5EF4-FFF2-40B4-BE49-F238E27FC236}">
                <a16:creationId xmlns:a16="http://schemas.microsoft.com/office/drawing/2014/main" id="{CC1BD2BF-431B-470B-82C2-128E862E7559}"/>
              </a:ext>
            </a:extLst>
          </p:cNvPr>
          <p:cNvSpPr txBox="1"/>
          <p:nvPr/>
        </p:nvSpPr>
        <p:spPr>
          <a:xfrm>
            <a:off x="0" y="6340390"/>
            <a:ext cx="8952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200" b="0" baseline="-25000" dirty="0">
                <a:solidFill>
                  <a:schemeClr val="tx1"/>
                </a:solidFill>
              </a:rPr>
              <a:t>QL</a:t>
            </a:r>
            <a:r>
              <a:rPr lang="en-US" sz="1200" b="0" dirty="0">
                <a:solidFill>
                  <a:schemeClr val="tx1"/>
                </a:solidFill>
              </a:rPr>
              <a:t> Indicates a </a:t>
            </a:r>
            <a:r>
              <a:rPr lang="en-US" sz="1200" b="0" dirty="0" err="1">
                <a:solidFill>
                  <a:schemeClr val="tx1"/>
                </a:solidFill>
              </a:rPr>
              <a:t>LoE</a:t>
            </a:r>
            <a:r>
              <a:rPr lang="en-US" sz="1200" b="0" dirty="0">
                <a:solidFill>
                  <a:schemeClr val="tx1"/>
                </a:solidFill>
              </a:rPr>
              <a:t> based on</a:t>
            </a:r>
            <a:r>
              <a:rPr lang="en-US" sz="1200" b="0" strike="sngStrike" dirty="0">
                <a:solidFill>
                  <a:schemeClr val="tx1"/>
                </a:solidFill>
              </a:rPr>
              <a:t> </a:t>
            </a:r>
            <a:r>
              <a:rPr lang="en-US" sz="1200" b="0" dirty="0">
                <a:solidFill>
                  <a:schemeClr val="tx1"/>
                </a:solidFill>
              </a:rPr>
              <a:t>studies that used qualitative methods. </a:t>
            </a:r>
            <a:r>
              <a:rPr lang="en-GB" sz="1200" b="0" dirty="0">
                <a:solidFill>
                  <a:schemeClr val="tx1"/>
                </a:solidFill>
              </a:rPr>
              <a:t>S</a:t>
            </a:r>
            <a:r>
              <a:rPr lang="en-US" sz="1200" b="0" dirty="0" err="1">
                <a:solidFill>
                  <a:schemeClr val="tx1"/>
                </a:solidFill>
              </a:rPr>
              <a:t>oR</a:t>
            </a:r>
            <a:r>
              <a:rPr lang="en-US" sz="1200" b="0" dirty="0">
                <a:solidFill>
                  <a:schemeClr val="tx1"/>
                </a:solidFill>
              </a:rPr>
              <a:t>: Strength of Recommendation, </a:t>
            </a:r>
            <a:r>
              <a:rPr lang="en-US" sz="1200" b="0" dirty="0" err="1">
                <a:solidFill>
                  <a:schemeClr val="tx1"/>
                </a:solidFill>
              </a:rPr>
              <a:t>LoA</a:t>
            </a:r>
            <a:r>
              <a:rPr lang="en-US" sz="1200" b="0" dirty="0">
                <a:solidFill>
                  <a:schemeClr val="tx1"/>
                </a:solidFill>
              </a:rPr>
              <a:t>: Level of Agreement</a:t>
            </a:r>
            <a:endParaRPr lang="nl-NL" sz="1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189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Recommendation 7. </a:t>
            </a:r>
            <a:r>
              <a:rPr lang="en-GB" sz="1800" dirty="0" err="1"/>
              <a:t>LoE</a:t>
            </a:r>
            <a:r>
              <a:rPr lang="en-GB" sz="1800" dirty="0"/>
              <a:t> </a:t>
            </a:r>
            <a:r>
              <a:rPr lang="en-GB" sz="1800" baseline="-25000" dirty="0" err="1">
                <a:solidFill>
                  <a:srgbClr val="FF0000"/>
                </a:solidFill>
              </a:rPr>
              <a:t>QL</a:t>
            </a:r>
            <a:r>
              <a:rPr lang="en-GB" sz="1800" dirty="0" err="1">
                <a:solidFill>
                  <a:srgbClr val="FF0000"/>
                </a:solidFill>
              </a:rPr>
              <a:t>Ib</a:t>
            </a:r>
            <a:r>
              <a:rPr lang="en-GB" sz="1800" dirty="0">
                <a:solidFill>
                  <a:srgbClr val="FF0000"/>
                </a:solidFill>
              </a:rPr>
              <a:t>, </a:t>
            </a:r>
            <a:r>
              <a:rPr lang="en-GB" sz="1800" dirty="0">
                <a:solidFill>
                  <a:srgbClr val="003FA8"/>
                </a:solidFill>
              </a:rPr>
              <a:t>SoR </a:t>
            </a:r>
            <a:r>
              <a:rPr lang="en-GB" sz="1800" dirty="0">
                <a:solidFill>
                  <a:srgbClr val="FF0000"/>
                </a:solidFill>
              </a:rPr>
              <a:t>A, </a:t>
            </a:r>
            <a:r>
              <a:rPr lang="en-GB" sz="1800" dirty="0" err="1">
                <a:solidFill>
                  <a:srgbClr val="003FA8"/>
                </a:solidFill>
              </a:rPr>
              <a:t>LoA</a:t>
            </a:r>
            <a:r>
              <a:rPr lang="en-GB" sz="1800" dirty="0">
                <a:solidFill>
                  <a:srgbClr val="FF0000"/>
                </a:solidFill>
              </a:rPr>
              <a:t> </a:t>
            </a:r>
            <a:r>
              <a:rPr lang="en-GB" sz="1800" dirty="0">
                <a:solidFill>
                  <a:srgbClr val="003FA8"/>
                </a:solidFill>
              </a:rPr>
              <a:t>Mean (SD) </a:t>
            </a:r>
            <a:r>
              <a:rPr lang="en-GB" sz="1800" dirty="0">
                <a:solidFill>
                  <a:srgbClr val="FF0000"/>
                </a:solidFill>
              </a:rPr>
              <a:t>9.79 (0.71)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13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9E12E0E-7DD1-4D38-9C6F-55D9C5D25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  <a:t>HPRs should take responsibility for their continuous learning and ongoing professional development to remain up-to-date with the clinical guidelines and/or recommendations on the management of RMDs.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HPRs should continuously undertake professional development and remain up-to-date with the best available evidence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Enable and participate (leading or contributing, as appropriate) in research to advance the development of knowledge on RMDs and practice</a:t>
            </a:r>
          </a:p>
          <a:p>
            <a:endParaRPr lang="nl-NL" sz="1800" dirty="0">
              <a:solidFill>
                <a:schemeClr val="accent6">
                  <a:lumMod val="50000"/>
                </a:schemeClr>
              </a:solidFill>
              <a:latin typeface="+mj-lt"/>
              <a:cs typeface="+mj-cs"/>
            </a:endParaRPr>
          </a:p>
          <a:p>
            <a:endParaRPr lang="en-US" dirty="0"/>
          </a:p>
        </p:txBody>
      </p:sp>
      <p:sp>
        <p:nvSpPr>
          <p:cNvPr id="9" name="Tekstvak 2">
            <a:extLst>
              <a:ext uri="{FF2B5EF4-FFF2-40B4-BE49-F238E27FC236}">
                <a16:creationId xmlns:a16="http://schemas.microsoft.com/office/drawing/2014/main" id="{65BE3839-F606-4C09-8620-5F77B1E04391}"/>
              </a:ext>
            </a:extLst>
          </p:cNvPr>
          <p:cNvSpPr txBox="1"/>
          <p:nvPr/>
        </p:nvSpPr>
        <p:spPr>
          <a:xfrm>
            <a:off x="0" y="6340390"/>
            <a:ext cx="8952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200" b="0" baseline="-25000" dirty="0">
                <a:solidFill>
                  <a:schemeClr val="tx1"/>
                </a:solidFill>
              </a:rPr>
              <a:t>QL</a:t>
            </a:r>
            <a:r>
              <a:rPr lang="en-US" sz="1200" b="0" dirty="0">
                <a:solidFill>
                  <a:schemeClr val="tx1"/>
                </a:solidFill>
              </a:rPr>
              <a:t> Indicates a </a:t>
            </a:r>
            <a:r>
              <a:rPr lang="en-US" sz="1200" b="0" dirty="0" err="1">
                <a:solidFill>
                  <a:schemeClr val="tx1"/>
                </a:solidFill>
              </a:rPr>
              <a:t>LoE</a:t>
            </a:r>
            <a:r>
              <a:rPr lang="en-US" sz="1200" b="0" dirty="0">
                <a:solidFill>
                  <a:schemeClr val="tx1"/>
                </a:solidFill>
              </a:rPr>
              <a:t> based on</a:t>
            </a:r>
            <a:r>
              <a:rPr lang="en-US" sz="1200" b="0" strike="sngStrike" dirty="0">
                <a:solidFill>
                  <a:schemeClr val="tx1"/>
                </a:solidFill>
              </a:rPr>
              <a:t> </a:t>
            </a:r>
            <a:r>
              <a:rPr lang="en-US" sz="1200" b="0" dirty="0">
                <a:solidFill>
                  <a:schemeClr val="tx1"/>
                </a:solidFill>
              </a:rPr>
              <a:t>studies that used qualitative methods. </a:t>
            </a:r>
            <a:r>
              <a:rPr lang="en-GB" sz="1200" b="0" dirty="0">
                <a:solidFill>
                  <a:schemeClr val="tx1"/>
                </a:solidFill>
              </a:rPr>
              <a:t>S</a:t>
            </a:r>
            <a:r>
              <a:rPr lang="en-US" sz="1200" b="0" dirty="0" err="1">
                <a:solidFill>
                  <a:schemeClr val="tx1"/>
                </a:solidFill>
              </a:rPr>
              <a:t>oR</a:t>
            </a:r>
            <a:r>
              <a:rPr lang="en-US" sz="1200" b="0" dirty="0">
                <a:solidFill>
                  <a:schemeClr val="tx1"/>
                </a:solidFill>
              </a:rPr>
              <a:t>: Strength of Recommendation, </a:t>
            </a:r>
            <a:r>
              <a:rPr lang="en-US" sz="1200" b="0" dirty="0" err="1">
                <a:solidFill>
                  <a:schemeClr val="tx1"/>
                </a:solidFill>
              </a:rPr>
              <a:t>LoA</a:t>
            </a:r>
            <a:r>
              <a:rPr lang="en-US" sz="1200" b="0" dirty="0">
                <a:solidFill>
                  <a:schemeClr val="tx1"/>
                </a:solidFill>
              </a:rPr>
              <a:t>: Level of Agreement</a:t>
            </a:r>
            <a:endParaRPr lang="nl-NL" sz="1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003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Recommendation 8. </a:t>
            </a:r>
            <a:r>
              <a:rPr lang="en-GB" sz="1800" dirty="0" err="1"/>
              <a:t>LoE</a:t>
            </a:r>
            <a:r>
              <a:rPr lang="en-GB" sz="1800" dirty="0"/>
              <a:t> </a:t>
            </a:r>
            <a:r>
              <a:rPr lang="en-GB" sz="1800" baseline="-25000" dirty="0" err="1">
                <a:solidFill>
                  <a:srgbClr val="FF0000"/>
                </a:solidFill>
              </a:rPr>
              <a:t>QL</a:t>
            </a:r>
            <a:r>
              <a:rPr lang="en-GB" sz="1800" dirty="0" err="1">
                <a:solidFill>
                  <a:srgbClr val="FF0000"/>
                </a:solidFill>
              </a:rPr>
              <a:t>IIa</a:t>
            </a:r>
            <a:r>
              <a:rPr lang="en-GB" sz="1800" dirty="0">
                <a:solidFill>
                  <a:srgbClr val="FF0000"/>
                </a:solidFill>
              </a:rPr>
              <a:t>, </a:t>
            </a:r>
            <a:r>
              <a:rPr lang="en-GB" sz="1800" dirty="0">
                <a:solidFill>
                  <a:srgbClr val="003FA8"/>
                </a:solidFill>
              </a:rPr>
              <a:t>SoR </a:t>
            </a:r>
            <a:r>
              <a:rPr lang="en-GB" sz="1800" dirty="0">
                <a:solidFill>
                  <a:srgbClr val="FF0000"/>
                </a:solidFill>
              </a:rPr>
              <a:t>B, </a:t>
            </a:r>
            <a:r>
              <a:rPr lang="en-GB" sz="1800" dirty="0" err="1">
                <a:solidFill>
                  <a:srgbClr val="003FA8"/>
                </a:solidFill>
              </a:rPr>
              <a:t>LoA</a:t>
            </a:r>
            <a:r>
              <a:rPr lang="en-GB" sz="1800" dirty="0">
                <a:solidFill>
                  <a:srgbClr val="FF0000"/>
                </a:solidFill>
              </a:rPr>
              <a:t> </a:t>
            </a:r>
            <a:r>
              <a:rPr lang="en-GB" sz="1800" dirty="0">
                <a:solidFill>
                  <a:srgbClr val="003FA8"/>
                </a:solidFill>
              </a:rPr>
              <a:t>Mean (SD) </a:t>
            </a:r>
            <a:r>
              <a:rPr lang="en-GB" sz="1800" dirty="0">
                <a:solidFill>
                  <a:srgbClr val="FF0000"/>
                </a:solidFill>
              </a:rPr>
              <a:t>9.42 (1.07)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14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8A0F546-C9A5-432C-A2A2-5EADB31CB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  <a:t>HPRs should support people with RMDs in goal setting and shared decision making about their care (e.g. identify, prioritize, address their needs and preferences and explain in lay terms).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To support people with RMDs in goal setting and shared decision making (SDM) 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Empowering people with RMDs in decision making might improve adherence to treatment and enhance quality of life</a:t>
            </a:r>
            <a:endParaRPr lang="nl-NL" sz="1600" dirty="0">
              <a:solidFill>
                <a:schemeClr val="tx1"/>
              </a:solidFill>
            </a:endParaRPr>
          </a:p>
          <a:p>
            <a:endParaRPr lang="nl-NL" sz="1800" dirty="0">
              <a:solidFill>
                <a:schemeClr val="accent6">
                  <a:lumMod val="50000"/>
                </a:schemeClr>
              </a:solidFill>
              <a:latin typeface="+mj-lt"/>
              <a:cs typeface="+mj-cs"/>
            </a:endParaRPr>
          </a:p>
          <a:p>
            <a:endParaRPr lang="en-US" dirty="0"/>
          </a:p>
        </p:txBody>
      </p:sp>
      <p:sp>
        <p:nvSpPr>
          <p:cNvPr id="10" name="Tekstvak 2">
            <a:extLst>
              <a:ext uri="{FF2B5EF4-FFF2-40B4-BE49-F238E27FC236}">
                <a16:creationId xmlns:a16="http://schemas.microsoft.com/office/drawing/2014/main" id="{BF428C39-114E-4FAB-97DD-558F64ED30A8}"/>
              </a:ext>
            </a:extLst>
          </p:cNvPr>
          <p:cNvSpPr txBox="1"/>
          <p:nvPr/>
        </p:nvSpPr>
        <p:spPr>
          <a:xfrm>
            <a:off x="0" y="6340390"/>
            <a:ext cx="8952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200" b="0" baseline="-25000" dirty="0">
                <a:solidFill>
                  <a:schemeClr val="tx1"/>
                </a:solidFill>
              </a:rPr>
              <a:t>QL</a:t>
            </a:r>
            <a:r>
              <a:rPr lang="en-US" sz="1200" b="0" dirty="0">
                <a:solidFill>
                  <a:schemeClr val="tx1"/>
                </a:solidFill>
              </a:rPr>
              <a:t> Indicates a </a:t>
            </a:r>
            <a:r>
              <a:rPr lang="en-US" sz="1200" b="0" dirty="0" err="1">
                <a:solidFill>
                  <a:schemeClr val="tx1"/>
                </a:solidFill>
              </a:rPr>
              <a:t>LoE</a:t>
            </a:r>
            <a:r>
              <a:rPr lang="en-US" sz="1200" b="0" dirty="0">
                <a:solidFill>
                  <a:schemeClr val="tx1"/>
                </a:solidFill>
              </a:rPr>
              <a:t> based on</a:t>
            </a:r>
            <a:r>
              <a:rPr lang="en-US" sz="1200" b="0" strike="sngStrike" dirty="0">
                <a:solidFill>
                  <a:schemeClr val="tx1"/>
                </a:solidFill>
              </a:rPr>
              <a:t> </a:t>
            </a:r>
            <a:r>
              <a:rPr lang="en-US" sz="1200" b="0" dirty="0">
                <a:solidFill>
                  <a:schemeClr val="tx1"/>
                </a:solidFill>
              </a:rPr>
              <a:t>studies that used qualitative methods. </a:t>
            </a:r>
            <a:r>
              <a:rPr lang="en-GB" sz="1200" b="0" dirty="0">
                <a:solidFill>
                  <a:schemeClr val="tx1"/>
                </a:solidFill>
              </a:rPr>
              <a:t>S</a:t>
            </a:r>
            <a:r>
              <a:rPr lang="en-US" sz="1200" b="0" dirty="0" err="1">
                <a:solidFill>
                  <a:schemeClr val="tx1"/>
                </a:solidFill>
              </a:rPr>
              <a:t>oR</a:t>
            </a:r>
            <a:r>
              <a:rPr lang="en-US" sz="1200" b="0" dirty="0">
                <a:solidFill>
                  <a:schemeClr val="tx1"/>
                </a:solidFill>
              </a:rPr>
              <a:t>: Strength of Recommendation, </a:t>
            </a:r>
            <a:r>
              <a:rPr lang="en-US" sz="1200" b="0" dirty="0" err="1">
                <a:solidFill>
                  <a:schemeClr val="tx1"/>
                </a:solidFill>
              </a:rPr>
              <a:t>LoA</a:t>
            </a:r>
            <a:r>
              <a:rPr lang="en-US" sz="1200" b="0" dirty="0">
                <a:solidFill>
                  <a:schemeClr val="tx1"/>
                </a:solidFill>
              </a:rPr>
              <a:t>: Level of Agreement</a:t>
            </a:r>
            <a:endParaRPr lang="nl-NL" sz="1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274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Recommendation 9. </a:t>
            </a:r>
            <a:r>
              <a:rPr lang="en-GB" sz="1800" dirty="0" err="1"/>
              <a:t>LoE</a:t>
            </a:r>
            <a:r>
              <a:rPr lang="en-GB" sz="1800" dirty="0"/>
              <a:t> </a:t>
            </a:r>
            <a:r>
              <a:rPr lang="en-GB" sz="1800" baseline="-25000" dirty="0" err="1">
                <a:solidFill>
                  <a:srgbClr val="FF0000"/>
                </a:solidFill>
              </a:rPr>
              <a:t>QL</a:t>
            </a:r>
            <a:r>
              <a:rPr lang="en-GB" sz="1800" dirty="0" err="1">
                <a:solidFill>
                  <a:srgbClr val="FF0000"/>
                </a:solidFill>
              </a:rPr>
              <a:t>Ib</a:t>
            </a:r>
            <a:r>
              <a:rPr lang="en-GB" sz="1800" dirty="0">
                <a:solidFill>
                  <a:srgbClr val="FF0000"/>
                </a:solidFill>
              </a:rPr>
              <a:t>, </a:t>
            </a:r>
            <a:r>
              <a:rPr lang="en-GB" sz="1800" dirty="0">
                <a:solidFill>
                  <a:srgbClr val="003FA8"/>
                </a:solidFill>
              </a:rPr>
              <a:t>SoR </a:t>
            </a:r>
            <a:r>
              <a:rPr lang="en-GB" sz="1800" dirty="0">
                <a:solidFill>
                  <a:srgbClr val="FF0000"/>
                </a:solidFill>
              </a:rPr>
              <a:t>A, </a:t>
            </a:r>
            <a:r>
              <a:rPr lang="en-GB" sz="1800" dirty="0" err="1">
                <a:solidFill>
                  <a:srgbClr val="003FA8"/>
                </a:solidFill>
              </a:rPr>
              <a:t>LoA</a:t>
            </a:r>
            <a:r>
              <a:rPr lang="en-GB" sz="1800" dirty="0">
                <a:solidFill>
                  <a:srgbClr val="FF0000"/>
                </a:solidFill>
              </a:rPr>
              <a:t> </a:t>
            </a:r>
            <a:r>
              <a:rPr lang="en-GB" sz="1800" dirty="0">
                <a:solidFill>
                  <a:srgbClr val="003FA8"/>
                </a:solidFill>
              </a:rPr>
              <a:t>Mean (SD) </a:t>
            </a:r>
            <a:r>
              <a:rPr lang="en-GB" sz="1800" dirty="0">
                <a:solidFill>
                  <a:srgbClr val="FF0000"/>
                </a:solidFill>
              </a:rPr>
              <a:t>9.74 (0.81)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15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6014C99-EA8F-4249-A65C-8B58E3596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  <a:t>HPRs should support people with RMDs in self-management of their condition. This encompasses selecting and applying the appropriate behavioural approaches and techniques to optimize their health and well-being (e.g. engagement in physical activity, pain and fatigue management).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To support people with RMDs in self-management of their condition  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This support encompasses selecting and applying the appropriate behavioral approaches and techniques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Different techniques can be used, like motivational interviewing, cognitive or behavioral approaches or other technique </a:t>
            </a:r>
          </a:p>
          <a:p>
            <a:endParaRPr lang="en-US" dirty="0"/>
          </a:p>
        </p:txBody>
      </p:sp>
      <p:sp>
        <p:nvSpPr>
          <p:cNvPr id="9" name="Tekstvak 2">
            <a:extLst>
              <a:ext uri="{FF2B5EF4-FFF2-40B4-BE49-F238E27FC236}">
                <a16:creationId xmlns:a16="http://schemas.microsoft.com/office/drawing/2014/main" id="{3CB15256-CC02-43B8-B084-2F3110ACDA0A}"/>
              </a:ext>
            </a:extLst>
          </p:cNvPr>
          <p:cNvSpPr txBox="1"/>
          <p:nvPr/>
        </p:nvSpPr>
        <p:spPr>
          <a:xfrm>
            <a:off x="0" y="6340390"/>
            <a:ext cx="8952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200" b="0" baseline="-25000" dirty="0">
                <a:solidFill>
                  <a:schemeClr val="tx1"/>
                </a:solidFill>
              </a:rPr>
              <a:t>QL</a:t>
            </a:r>
            <a:r>
              <a:rPr lang="en-US" sz="1200" b="0" dirty="0">
                <a:solidFill>
                  <a:schemeClr val="tx1"/>
                </a:solidFill>
              </a:rPr>
              <a:t> Indicates a </a:t>
            </a:r>
            <a:r>
              <a:rPr lang="en-US" sz="1200" b="0" dirty="0" err="1">
                <a:solidFill>
                  <a:schemeClr val="tx1"/>
                </a:solidFill>
              </a:rPr>
              <a:t>LoE</a:t>
            </a:r>
            <a:r>
              <a:rPr lang="en-US" sz="1200" b="0" dirty="0">
                <a:solidFill>
                  <a:schemeClr val="tx1"/>
                </a:solidFill>
              </a:rPr>
              <a:t> based on</a:t>
            </a:r>
            <a:r>
              <a:rPr lang="en-US" sz="1200" b="0" strike="sngStrike" dirty="0">
                <a:solidFill>
                  <a:schemeClr val="tx1"/>
                </a:solidFill>
              </a:rPr>
              <a:t> </a:t>
            </a:r>
            <a:r>
              <a:rPr lang="en-US" sz="1200" b="0" dirty="0">
                <a:solidFill>
                  <a:schemeClr val="tx1"/>
                </a:solidFill>
              </a:rPr>
              <a:t>studies that used qualitative methods. </a:t>
            </a:r>
            <a:r>
              <a:rPr lang="en-GB" sz="1200" b="0" dirty="0">
                <a:solidFill>
                  <a:schemeClr val="tx1"/>
                </a:solidFill>
              </a:rPr>
              <a:t>S</a:t>
            </a:r>
            <a:r>
              <a:rPr lang="en-US" sz="1200" b="0" dirty="0" err="1">
                <a:solidFill>
                  <a:schemeClr val="tx1"/>
                </a:solidFill>
              </a:rPr>
              <a:t>oR</a:t>
            </a:r>
            <a:r>
              <a:rPr lang="en-US" sz="1200" b="0" dirty="0">
                <a:solidFill>
                  <a:schemeClr val="tx1"/>
                </a:solidFill>
              </a:rPr>
              <a:t>: Strength of Recommendation, </a:t>
            </a:r>
            <a:r>
              <a:rPr lang="en-US" sz="1200" b="0" dirty="0" err="1">
                <a:solidFill>
                  <a:schemeClr val="tx1"/>
                </a:solidFill>
              </a:rPr>
              <a:t>LoA</a:t>
            </a:r>
            <a:r>
              <a:rPr lang="en-US" sz="1200" b="0" dirty="0">
                <a:solidFill>
                  <a:schemeClr val="tx1"/>
                </a:solidFill>
              </a:rPr>
              <a:t>: Level of Agreement</a:t>
            </a:r>
            <a:endParaRPr lang="nl-NL" sz="1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493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Recommendation 10. </a:t>
            </a:r>
            <a:r>
              <a:rPr lang="en-GB" sz="1800" dirty="0" err="1"/>
              <a:t>LoE</a:t>
            </a:r>
            <a:r>
              <a:rPr lang="en-GB" sz="1800" dirty="0"/>
              <a:t> </a:t>
            </a:r>
            <a:r>
              <a:rPr lang="en-GB" sz="1800" baseline="-25000" dirty="0" err="1">
                <a:solidFill>
                  <a:srgbClr val="FF0000"/>
                </a:solidFill>
              </a:rPr>
              <a:t>QL</a:t>
            </a:r>
            <a:r>
              <a:rPr lang="en-GB" sz="1800" dirty="0" err="1">
                <a:solidFill>
                  <a:srgbClr val="FF0000"/>
                </a:solidFill>
              </a:rPr>
              <a:t>Ib</a:t>
            </a:r>
            <a:r>
              <a:rPr lang="en-GB" sz="1800" dirty="0">
                <a:solidFill>
                  <a:srgbClr val="FF0000"/>
                </a:solidFill>
              </a:rPr>
              <a:t>, </a:t>
            </a:r>
            <a:r>
              <a:rPr lang="en-GB" sz="1800" dirty="0">
                <a:solidFill>
                  <a:srgbClr val="003FA8"/>
                </a:solidFill>
              </a:rPr>
              <a:t>SoR </a:t>
            </a:r>
            <a:r>
              <a:rPr lang="en-GB" sz="1800" dirty="0">
                <a:solidFill>
                  <a:srgbClr val="FF0000"/>
                </a:solidFill>
              </a:rPr>
              <a:t>A, </a:t>
            </a:r>
            <a:r>
              <a:rPr lang="en-GB" sz="1800" dirty="0" err="1">
                <a:solidFill>
                  <a:srgbClr val="003FA8"/>
                </a:solidFill>
              </a:rPr>
              <a:t>LoA</a:t>
            </a:r>
            <a:r>
              <a:rPr lang="en-GB" sz="1800" dirty="0">
                <a:solidFill>
                  <a:srgbClr val="FF0000"/>
                </a:solidFill>
              </a:rPr>
              <a:t> </a:t>
            </a:r>
            <a:r>
              <a:rPr lang="en-GB" sz="1800" dirty="0">
                <a:solidFill>
                  <a:srgbClr val="003FA8"/>
                </a:solidFill>
              </a:rPr>
              <a:t>Mean (SD) </a:t>
            </a:r>
            <a:r>
              <a:rPr lang="en-GB" sz="1800" dirty="0">
                <a:solidFill>
                  <a:srgbClr val="FF0000"/>
                </a:solidFill>
              </a:rPr>
              <a:t>9.74 (0.73)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16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82E8A42-0199-4A50-BFC8-345A60AC8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  <a:t>HPRs should be able to select and apply outcome measures for people with RMDs, as appropriate, to evaluate the effectiveness of their interventions.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Select and apply outcome measures to evaluate the effectiveness of their interventions 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The literature on nurses’ competences concluded that nurses  should be able to regularly revise the treatment plan, and conduct follow-up visits accordingly to monitor patients through a systematic clinical evaluation including measurements and metrological parameters or questionnaires, and, consult referrers when necessary</a:t>
            </a:r>
            <a:endParaRPr lang="nl-NL" sz="1600" dirty="0">
              <a:solidFill>
                <a:schemeClr val="tx1"/>
              </a:solidFill>
              <a:latin typeface="+mj-lt"/>
              <a:cs typeface="+mj-cs"/>
            </a:endParaRPr>
          </a:p>
          <a:p>
            <a:endParaRPr lang="en-US" dirty="0"/>
          </a:p>
        </p:txBody>
      </p:sp>
      <p:sp>
        <p:nvSpPr>
          <p:cNvPr id="9" name="Tekstvak 2">
            <a:extLst>
              <a:ext uri="{FF2B5EF4-FFF2-40B4-BE49-F238E27FC236}">
                <a16:creationId xmlns:a16="http://schemas.microsoft.com/office/drawing/2014/main" id="{9B549DC8-E465-45AC-AB83-47C3D628D035}"/>
              </a:ext>
            </a:extLst>
          </p:cNvPr>
          <p:cNvSpPr txBox="1"/>
          <p:nvPr/>
        </p:nvSpPr>
        <p:spPr>
          <a:xfrm>
            <a:off x="0" y="6340390"/>
            <a:ext cx="8952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200" b="0" baseline="-25000" dirty="0">
                <a:solidFill>
                  <a:schemeClr val="tx1"/>
                </a:solidFill>
              </a:rPr>
              <a:t>QL</a:t>
            </a:r>
            <a:r>
              <a:rPr lang="en-US" sz="1200" b="0" dirty="0">
                <a:solidFill>
                  <a:schemeClr val="tx1"/>
                </a:solidFill>
              </a:rPr>
              <a:t> Indicates a </a:t>
            </a:r>
            <a:r>
              <a:rPr lang="en-US" sz="1200" b="0" dirty="0" err="1">
                <a:solidFill>
                  <a:schemeClr val="tx1"/>
                </a:solidFill>
              </a:rPr>
              <a:t>LoE</a:t>
            </a:r>
            <a:r>
              <a:rPr lang="en-US" sz="1200" b="0" dirty="0">
                <a:solidFill>
                  <a:schemeClr val="tx1"/>
                </a:solidFill>
              </a:rPr>
              <a:t> based on</a:t>
            </a:r>
            <a:r>
              <a:rPr lang="en-US" sz="1200" b="0" strike="sngStrike" dirty="0">
                <a:solidFill>
                  <a:schemeClr val="tx1"/>
                </a:solidFill>
              </a:rPr>
              <a:t> </a:t>
            </a:r>
            <a:r>
              <a:rPr lang="en-US" sz="1200" b="0" dirty="0">
                <a:solidFill>
                  <a:schemeClr val="tx1"/>
                </a:solidFill>
              </a:rPr>
              <a:t>studies that used qualitative methods. </a:t>
            </a:r>
            <a:r>
              <a:rPr lang="en-GB" sz="1200" b="0" dirty="0">
                <a:solidFill>
                  <a:schemeClr val="tx1"/>
                </a:solidFill>
              </a:rPr>
              <a:t>S</a:t>
            </a:r>
            <a:r>
              <a:rPr lang="en-US" sz="1200" b="0" dirty="0" err="1">
                <a:solidFill>
                  <a:schemeClr val="tx1"/>
                </a:solidFill>
              </a:rPr>
              <a:t>oR</a:t>
            </a:r>
            <a:r>
              <a:rPr lang="en-US" sz="1200" b="0" dirty="0">
                <a:solidFill>
                  <a:schemeClr val="tx1"/>
                </a:solidFill>
              </a:rPr>
              <a:t>: Strength of Recommendation, </a:t>
            </a:r>
            <a:r>
              <a:rPr lang="en-US" sz="1200" b="0" dirty="0" err="1">
                <a:solidFill>
                  <a:schemeClr val="tx1"/>
                </a:solidFill>
              </a:rPr>
              <a:t>LoA</a:t>
            </a:r>
            <a:r>
              <a:rPr lang="en-US" sz="1200" b="0" dirty="0">
                <a:solidFill>
                  <a:schemeClr val="tx1"/>
                </a:solidFill>
              </a:rPr>
              <a:t>: Level of Agreement</a:t>
            </a:r>
            <a:endParaRPr lang="nl-NL" sz="1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576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A8FF2B5-5268-4FD7-9578-8539B34AC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172" y="1853505"/>
            <a:ext cx="8334171" cy="4545615"/>
          </a:xfrm>
        </p:spPr>
        <p:txBody>
          <a:bodyPr/>
          <a:lstStyle/>
          <a:p>
            <a:r>
              <a:rPr lang="en-US" sz="1400" dirty="0">
                <a:solidFill>
                  <a:schemeClr val="tx1"/>
                </a:solidFill>
              </a:rPr>
              <a:t>The methodological quality of studies addressing multiple professions of HPRs was as follows</a:t>
            </a:r>
          </a:p>
          <a:p>
            <a:pPr lvl="1"/>
            <a:r>
              <a:rPr lang="en-US" sz="1400" b="1" dirty="0">
                <a:solidFill>
                  <a:schemeClr val="tx1"/>
                </a:solidFill>
              </a:rPr>
              <a:t>Qualitative studies</a:t>
            </a:r>
          </a:p>
          <a:p>
            <a:pPr lvl="2"/>
            <a:r>
              <a:rPr lang="en-US" sz="1400" dirty="0">
                <a:solidFill>
                  <a:schemeClr val="tx1"/>
                </a:solidFill>
              </a:rPr>
              <a:t>A </a:t>
            </a:r>
            <a:r>
              <a:rPr lang="en-US" sz="1400" b="1" dirty="0">
                <a:solidFill>
                  <a:schemeClr val="tx1"/>
                </a:solidFill>
              </a:rPr>
              <a:t>modified version </a:t>
            </a:r>
            <a:r>
              <a:rPr lang="en-US" sz="1400" dirty="0">
                <a:solidFill>
                  <a:schemeClr val="tx1"/>
                </a:solidFill>
              </a:rPr>
              <a:t>of the 12 criteria reported by </a:t>
            </a:r>
            <a:r>
              <a:rPr lang="en-US" sz="1400" b="1" dirty="0">
                <a:solidFill>
                  <a:schemeClr val="tx1"/>
                </a:solidFill>
              </a:rPr>
              <a:t>Harden et al</a:t>
            </a:r>
            <a:r>
              <a:rPr lang="en-US" sz="1400" dirty="0">
                <a:solidFill>
                  <a:schemeClr val="tx1"/>
                </a:solidFill>
              </a:rPr>
              <a:t>. </a:t>
            </a:r>
          </a:p>
          <a:p>
            <a:pPr lvl="2"/>
            <a:r>
              <a:rPr lang="en-US" sz="1400" dirty="0">
                <a:solidFill>
                  <a:schemeClr val="tx1"/>
                </a:solidFill>
              </a:rPr>
              <a:t>Each item was scored as not present (0) or present (1)</a:t>
            </a:r>
          </a:p>
          <a:p>
            <a:pPr lvl="2"/>
            <a:r>
              <a:rPr lang="en-US" sz="1400" dirty="0">
                <a:solidFill>
                  <a:schemeClr val="tx1"/>
                </a:solidFill>
              </a:rPr>
              <a:t>The sum of the 12 item scores constituted the final methodological quality score</a:t>
            </a:r>
          </a:p>
          <a:p>
            <a:pPr lvl="3"/>
            <a:r>
              <a:rPr lang="en-US" sz="1400" dirty="0">
                <a:solidFill>
                  <a:schemeClr val="tx1"/>
                </a:solidFill>
              </a:rPr>
              <a:t>Stratified as low, medium or high quality</a:t>
            </a:r>
          </a:p>
          <a:p>
            <a:pPr lvl="3"/>
            <a:endParaRPr lang="en-US" sz="1400" dirty="0">
              <a:solidFill>
                <a:schemeClr val="tx1"/>
              </a:solidFill>
            </a:endParaRPr>
          </a:p>
          <a:p>
            <a:pPr lvl="1"/>
            <a:r>
              <a:rPr lang="en-US" sz="1400" b="1" dirty="0">
                <a:solidFill>
                  <a:schemeClr val="tx1"/>
                </a:solidFill>
              </a:rPr>
              <a:t>Systematic literature reviews</a:t>
            </a:r>
          </a:p>
          <a:p>
            <a:pPr lvl="2"/>
            <a:r>
              <a:rPr lang="en-US" sz="1400" b="1" dirty="0">
                <a:solidFill>
                  <a:schemeClr val="tx1"/>
                </a:solidFill>
              </a:rPr>
              <a:t>AMSTAR</a:t>
            </a:r>
            <a:r>
              <a:rPr lang="en-US" sz="1400" dirty="0">
                <a:solidFill>
                  <a:schemeClr val="tx1"/>
                </a:solidFill>
              </a:rPr>
              <a:t> (A </a:t>
            </a:r>
            <a:r>
              <a:rPr lang="en-US" sz="1400" dirty="0" err="1">
                <a:solidFill>
                  <a:schemeClr val="tx1"/>
                </a:solidFill>
              </a:rPr>
              <a:t>MeaSurement</a:t>
            </a:r>
            <a:r>
              <a:rPr lang="en-US" sz="1400" dirty="0">
                <a:solidFill>
                  <a:schemeClr val="tx1"/>
                </a:solidFill>
              </a:rPr>
              <a:t> Tool to Assess systematic Reviews) criteria were used</a:t>
            </a:r>
          </a:p>
          <a:p>
            <a:pPr lvl="3"/>
            <a:r>
              <a:rPr lang="en-US" sz="1400" dirty="0">
                <a:solidFill>
                  <a:schemeClr val="tx1"/>
                </a:solidFill>
              </a:rPr>
              <a:t>Stratified as critically low, low, moderate or high quality</a:t>
            </a:r>
          </a:p>
          <a:p>
            <a:pPr lvl="3"/>
            <a:endParaRPr lang="en-US" sz="1400" dirty="0">
              <a:solidFill>
                <a:schemeClr val="tx1"/>
              </a:solidFill>
            </a:endParaRPr>
          </a:p>
          <a:p>
            <a:pPr lvl="1"/>
            <a:r>
              <a:rPr lang="en-US" sz="1400" b="1" dirty="0">
                <a:solidFill>
                  <a:schemeClr val="tx1"/>
                </a:solidFill>
              </a:rPr>
              <a:t>Quantitative</a:t>
            </a:r>
            <a:r>
              <a:rPr lang="en-US" sz="1400" dirty="0">
                <a:solidFill>
                  <a:schemeClr val="tx1"/>
                </a:solidFill>
              </a:rPr>
              <a:t> studies or for studies using </a:t>
            </a:r>
            <a:r>
              <a:rPr lang="en-US" sz="1400" b="1" dirty="0">
                <a:solidFill>
                  <a:schemeClr val="tx1"/>
                </a:solidFill>
              </a:rPr>
              <a:t>mixed methods</a:t>
            </a:r>
          </a:p>
          <a:p>
            <a:pPr lvl="2"/>
            <a:r>
              <a:rPr lang="en-US" sz="1400" dirty="0">
                <a:solidFill>
                  <a:schemeClr val="tx1"/>
                </a:solidFill>
              </a:rPr>
              <a:t>Mixed Methods Appraisal Tool </a:t>
            </a:r>
            <a:r>
              <a:rPr lang="en-US" sz="1400" b="1" dirty="0">
                <a:solidFill>
                  <a:schemeClr val="tx1"/>
                </a:solidFill>
              </a:rPr>
              <a:t>(MMAT)</a:t>
            </a:r>
            <a:r>
              <a:rPr lang="en-US" sz="1400" dirty="0">
                <a:solidFill>
                  <a:schemeClr val="tx1"/>
                </a:solidFill>
              </a:rPr>
              <a:t> score</a:t>
            </a:r>
          </a:p>
          <a:p>
            <a:pPr lvl="3"/>
            <a:r>
              <a:rPr lang="en-US" sz="1400" dirty="0">
                <a:solidFill>
                  <a:schemeClr val="tx1"/>
                </a:solidFill>
              </a:rPr>
              <a:t>The final score was expressed as a percentage</a:t>
            </a:r>
          </a:p>
          <a:p>
            <a:pPr lvl="1"/>
            <a:endParaRPr lang="en-US" sz="1400" b="1" dirty="0">
              <a:solidFill>
                <a:schemeClr val="tx1"/>
              </a:solidFill>
            </a:endParaRPr>
          </a:p>
          <a:p>
            <a:pPr lvl="1"/>
            <a:r>
              <a:rPr lang="en-US" sz="1400" b="1" dirty="0">
                <a:solidFill>
                  <a:schemeClr val="tx1"/>
                </a:solidFill>
              </a:rPr>
              <a:t>Opinion paper</a:t>
            </a:r>
            <a:r>
              <a:rPr lang="en-US" sz="1400" dirty="0">
                <a:solidFill>
                  <a:schemeClr val="tx1"/>
                </a:solidFill>
              </a:rPr>
              <a:t> not assessed. </a:t>
            </a:r>
          </a:p>
          <a:p>
            <a:pPr marL="457200" lvl="1" indent="0">
              <a:buNone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CD4BA54-F10A-4E11-8D5C-C0C7D6097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928" y="1219218"/>
            <a:ext cx="8334172" cy="634545"/>
          </a:xfrm>
        </p:spPr>
        <p:txBody>
          <a:bodyPr/>
          <a:lstStyle/>
          <a:p>
            <a:r>
              <a:rPr lang="en-GB" dirty="0"/>
              <a:t>Assessing the methodological quality of the studies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73AB4-926A-4E78-94A1-0767E1BBB8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17</a:t>
            </a:fld>
            <a:endParaRPr lang="tr-T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970EF0-1F73-49DB-AA6F-976F14FD1C2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3F73F8-1884-0E40-983C-CDED2351A66E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4C7CDE-ED8C-44CE-9DF1-97DB145E85F0}"/>
              </a:ext>
            </a:extLst>
          </p:cNvPr>
          <p:cNvSpPr txBox="1"/>
          <p:nvPr/>
        </p:nvSpPr>
        <p:spPr>
          <a:xfrm>
            <a:off x="7049432" y="3482446"/>
            <a:ext cx="22793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>
                <a:solidFill>
                  <a:srgbClr val="000000"/>
                </a:solidFill>
              </a:rPr>
              <a:t>Harden A et al. BMJ 2009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063B40-FD59-4029-8AE0-BF36483603ED}"/>
              </a:ext>
            </a:extLst>
          </p:cNvPr>
          <p:cNvSpPr txBox="1"/>
          <p:nvPr/>
        </p:nvSpPr>
        <p:spPr>
          <a:xfrm>
            <a:off x="6226866" y="4695489"/>
            <a:ext cx="29171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>
                <a:solidFill>
                  <a:srgbClr val="000000"/>
                </a:solidFill>
              </a:rPr>
              <a:t>Shea BJ et al. BMC Med Res Method 2017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C66B48-162A-4725-B34F-E7A3C7137797}"/>
              </a:ext>
            </a:extLst>
          </p:cNvPr>
          <p:cNvSpPr txBox="1"/>
          <p:nvPr/>
        </p:nvSpPr>
        <p:spPr>
          <a:xfrm>
            <a:off x="6226867" y="5566013"/>
            <a:ext cx="29171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dirty="0" err="1">
                <a:solidFill>
                  <a:srgbClr val="000000"/>
                </a:solidFill>
              </a:rPr>
              <a:t>Pluye</a:t>
            </a:r>
            <a:r>
              <a:rPr lang="en-GB" sz="1100" b="0" dirty="0">
                <a:solidFill>
                  <a:srgbClr val="000000"/>
                </a:solidFill>
              </a:rPr>
              <a:t> P et al. Int J </a:t>
            </a:r>
            <a:r>
              <a:rPr lang="en-GB" sz="1100" b="0" dirty="0" err="1">
                <a:solidFill>
                  <a:srgbClr val="000000"/>
                </a:solidFill>
              </a:rPr>
              <a:t>Nurs</a:t>
            </a:r>
            <a:r>
              <a:rPr lang="en-GB" sz="1100" b="0" dirty="0">
                <a:solidFill>
                  <a:srgbClr val="000000"/>
                </a:solidFill>
              </a:rPr>
              <a:t> Stud. 2009</a:t>
            </a:r>
            <a:endParaRPr lang="en-US" sz="1100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3238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04914" y="1247368"/>
            <a:ext cx="8334172" cy="634545"/>
          </a:xfrm>
        </p:spPr>
        <p:txBody>
          <a:bodyPr/>
          <a:lstStyle/>
          <a:p>
            <a:r>
              <a:rPr lang="en-GB" dirty="0">
                <a:solidFill>
                  <a:srgbClr val="0057B8"/>
                </a:solidFill>
              </a:rPr>
              <a:t>Slide 16: Summary Level of Evidence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18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215136" y="2070923"/>
            <a:ext cx="5253752" cy="4124361"/>
          </a:xfrm>
        </p:spPr>
        <p:txBody>
          <a:bodyPr/>
          <a:lstStyle/>
          <a:p>
            <a:r>
              <a:rPr lang="en-GB" sz="1600" dirty="0"/>
              <a:t>Most of the studies retrieved were of qualitative methodology</a:t>
            </a:r>
          </a:p>
          <a:p>
            <a:r>
              <a:rPr lang="en-GB" sz="1600" dirty="0"/>
              <a:t>The </a:t>
            </a:r>
            <a:r>
              <a:rPr lang="en-GB" sz="1600" dirty="0" err="1"/>
              <a:t>LoE</a:t>
            </a:r>
            <a:r>
              <a:rPr lang="en-GB" sz="1600" dirty="0"/>
              <a:t> for qualitative papers was categorized using a modified version of the hierarchy of evidence-for-practice in qualitative research described by Daly et al*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Level I: generalizable studies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Level II: conceptual studies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Level III: descriptive studies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Level IV: single case studies.</a:t>
            </a:r>
          </a:p>
          <a:p>
            <a:pPr lvl="1"/>
            <a:endParaRPr lang="en-GB" sz="1600" dirty="0">
              <a:solidFill>
                <a:schemeClr val="tx1"/>
              </a:solidFill>
            </a:endParaRPr>
          </a:p>
          <a:p>
            <a:r>
              <a:rPr lang="en-GB" sz="1600" dirty="0"/>
              <a:t>Modifications: 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Subcategories (a and b) added at each level to allow for more accurate reflection of grading of the evidence.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26E1E4-B1C1-4321-B43C-D67BBCB5D9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413"/>
          <a:stretch/>
        </p:blipFill>
        <p:spPr>
          <a:xfrm>
            <a:off x="5468887" y="2449302"/>
            <a:ext cx="3596284" cy="336708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93A4FF9-745D-44E3-B9F6-63A3587813A1}"/>
              </a:ext>
            </a:extLst>
          </p:cNvPr>
          <p:cNvSpPr txBox="1"/>
          <p:nvPr/>
        </p:nvSpPr>
        <p:spPr>
          <a:xfrm>
            <a:off x="6639340" y="6085273"/>
            <a:ext cx="29022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accent1">
                    <a:lumMod val="75000"/>
                  </a:schemeClr>
                </a:solidFill>
              </a:rPr>
              <a:t>* </a:t>
            </a:r>
            <a:r>
              <a:rPr lang="en-GB" sz="1050" dirty="0">
                <a:solidFill>
                  <a:schemeClr val="accent1">
                    <a:lumMod val="75000"/>
                  </a:schemeClr>
                </a:solidFill>
              </a:rPr>
              <a:t>Daly et al. J of Clin </a:t>
            </a:r>
            <a:r>
              <a:rPr lang="en-GB" sz="1050" dirty="0" err="1">
                <a:solidFill>
                  <a:schemeClr val="accent1">
                    <a:lumMod val="75000"/>
                  </a:schemeClr>
                </a:solidFill>
              </a:rPr>
              <a:t>Epidem</a:t>
            </a:r>
            <a:r>
              <a:rPr lang="en-GB" sz="1050" dirty="0">
                <a:solidFill>
                  <a:schemeClr val="accent1">
                    <a:lumMod val="75000"/>
                  </a:schemeClr>
                </a:solidFill>
              </a:rPr>
              <a:t>, 2007 </a:t>
            </a:r>
            <a:endParaRPr lang="en-US" sz="105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5696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47D710-4D6B-42BA-846B-A74EEFE56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Summary Table Level of Evidence - Overarching principles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2E31EA-AD04-4752-A7EC-D6CA39168B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19</a:t>
            </a:fld>
            <a:endParaRPr lang="tr-T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6BE98B-0178-413E-B0D8-3A9CB0D09CA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3F73F8-1884-0E40-983C-CDED2351A66E}" type="datetime1">
              <a:rPr lang="es-ES" smtClean="0"/>
              <a:t>28/04/2019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6DC3EF4-B4DD-4934-A8D1-532DEC4559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895918"/>
              </p:ext>
            </p:extLst>
          </p:nvPr>
        </p:nvGraphicFramePr>
        <p:xfrm>
          <a:off x="79513" y="2171813"/>
          <a:ext cx="8984974" cy="37519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22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3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26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59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6326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EULAR recommendations for the generic core competences of Health Professionals in Rheumatology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3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 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Overarching principles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effectLst/>
                        </a:rPr>
                        <a:t>LoE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SoR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effectLst/>
                        </a:rPr>
                        <a:t>LoA</a:t>
                      </a:r>
                      <a:r>
                        <a:rPr lang="en-GB" sz="1600" b="1" dirty="0">
                          <a:effectLst/>
                        </a:rPr>
                        <a:t> (0-10)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Mean (SD)</a:t>
                      </a:r>
                    </a:p>
                  </a:txBody>
                  <a:tcPr marL="36896" marR="3689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4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A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Effective communication skills and a biopsychosocial approach in the assessment, treatment and care of people with RMDs are of paramount importance for HPRs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baseline="-25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QL</a:t>
                      </a:r>
                      <a:r>
                        <a:rPr lang="en-GB" sz="12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Ib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9.79 (0.71)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94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B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Person-</a:t>
                      </a:r>
                      <a:r>
                        <a:rPr lang="en-US" sz="1600" dirty="0" err="1">
                          <a:effectLst/>
                        </a:rPr>
                        <a:t>centred</a:t>
                      </a:r>
                      <a:r>
                        <a:rPr lang="en-US" sz="1600" dirty="0">
                          <a:effectLst/>
                        </a:rPr>
                        <a:t> care and patient advocacy are fundamental in the care delivered by HPRs for people with RMDs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baseline="-25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QL</a:t>
                      </a:r>
                      <a:r>
                        <a:rPr lang="en-GB" sz="12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Ia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9.74 (0.65)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3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C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An evidence-based approach, ethical conduct and reflective practice are essential for HPRs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baseline="-25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QL</a:t>
                      </a:r>
                      <a:r>
                        <a:rPr lang="en-GB" sz="12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IIb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9.68 (0.75)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954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b="0" dirty="0" err="1">
                          <a:effectLst/>
                        </a:rPr>
                        <a:t>LoE</a:t>
                      </a:r>
                      <a:r>
                        <a:rPr lang="en-GB" sz="1050" b="0" dirty="0">
                          <a:effectLst/>
                        </a:rPr>
                        <a:t>: Level of Evidence; SoR: Strength of recommendation; </a:t>
                      </a:r>
                      <a:r>
                        <a:rPr lang="en-GB" sz="1050" b="0" dirty="0" err="1">
                          <a:effectLst/>
                        </a:rPr>
                        <a:t>LoA</a:t>
                      </a:r>
                      <a:r>
                        <a:rPr lang="en-GB" sz="1050" b="0" dirty="0">
                          <a:effectLst/>
                        </a:rPr>
                        <a:t>: level of agreement; QL: qualitative; RMD: rheumatic </a:t>
                      </a:r>
                      <a:r>
                        <a:rPr lang="en-GB" sz="1050" b="0" dirty="0" err="1">
                          <a:effectLst/>
                        </a:rPr>
                        <a:t>Muskuloskeletal</a:t>
                      </a:r>
                      <a:r>
                        <a:rPr lang="en-GB" sz="1050" b="0" dirty="0">
                          <a:effectLst/>
                        </a:rPr>
                        <a:t> Diseases</a:t>
                      </a:r>
                      <a:endParaRPr lang="en-GB" sz="105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888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1162" y="331132"/>
            <a:ext cx="8334171" cy="634545"/>
          </a:xfrm>
        </p:spPr>
        <p:txBody>
          <a:bodyPr/>
          <a:lstStyle/>
          <a:p>
            <a:pPr algn="ctr"/>
            <a:r>
              <a:rPr lang="nl-NL" sz="3200" dirty="0" err="1"/>
              <a:t>Task</a:t>
            </a:r>
            <a:r>
              <a:rPr lang="nl-NL" sz="3200" dirty="0"/>
              <a:t> Force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8824" y="1113102"/>
            <a:ext cx="1756004" cy="825929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>
                <a:solidFill>
                  <a:schemeClr val="accent5">
                    <a:lumMod val="10000"/>
                  </a:schemeClr>
                </a:solidFill>
              </a:rPr>
              <a:t>L.M. </a:t>
            </a:r>
            <a:r>
              <a:rPr lang="en-GB" sz="1800" dirty="0" err="1">
                <a:solidFill>
                  <a:schemeClr val="accent5">
                    <a:lumMod val="10000"/>
                  </a:schemeClr>
                </a:solidFill>
              </a:rPr>
              <a:t>Edelaar</a:t>
            </a:r>
            <a:r>
              <a:rPr lang="en-GB" sz="1800" dirty="0">
                <a:solidFill>
                  <a:schemeClr val="accent5">
                    <a:lumMod val="10000"/>
                  </a:schemeClr>
                </a:solidFill>
              </a:rPr>
              <a:t>, E. Nikiphorou, G.E. </a:t>
            </a:r>
            <a:r>
              <a:rPr lang="en-GB" sz="1800" dirty="0" err="1">
                <a:solidFill>
                  <a:schemeClr val="accent5">
                    <a:lumMod val="10000"/>
                  </a:schemeClr>
                </a:solidFill>
              </a:rPr>
              <a:t>Fragoulis</a:t>
            </a:r>
            <a:r>
              <a:rPr lang="en-GB" sz="1800" dirty="0">
                <a:solidFill>
                  <a:schemeClr val="accent5">
                    <a:lumMod val="10000"/>
                  </a:schemeClr>
                </a:solidFill>
              </a:rPr>
              <a:t>, A. </a:t>
            </a:r>
            <a:r>
              <a:rPr lang="en-GB" sz="1800" dirty="0" err="1">
                <a:solidFill>
                  <a:schemeClr val="accent5">
                    <a:lumMod val="10000"/>
                  </a:schemeClr>
                </a:solidFill>
              </a:rPr>
              <a:t>Iagnocco</a:t>
            </a:r>
            <a:r>
              <a:rPr lang="en-GB" sz="1800" dirty="0">
                <a:solidFill>
                  <a:schemeClr val="accent5">
                    <a:lumMod val="10000"/>
                  </a:schemeClr>
                </a:solidFill>
              </a:rPr>
              <a:t>,  C. Haines,    M. </a:t>
            </a:r>
            <a:r>
              <a:rPr lang="en-GB" sz="1800" dirty="0" err="1">
                <a:solidFill>
                  <a:schemeClr val="accent5">
                    <a:lumMod val="10000"/>
                  </a:schemeClr>
                </a:solidFill>
              </a:rPr>
              <a:t>Bakkers</a:t>
            </a:r>
            <a:r>
              <a:rPr lang="en-GB" sz="1800" dirty="0">
                <a:solidFill>
                  <a:schemeClr val="accent5">
                    <a:lumMod val="10000"/>
                  </a:schemeClr>
                </a:solidFill>
              </a:rPr>
              <a:t>,   L. Barbosa,   N. </a:t>
            </a:r>
            <a:r>
              <a:rPr lang="en-GB" sz="1800" dirty="0" err="1">
                <a:solidFill>
                  <a:schemeClr val="accent5">
                    <a:lumMod val="10000"/>
                  </a:schemeClr>
                </a:solidFill>
              </a:rPr>
              <a:t>Cikes</a:t>
            </a:r>
            <a:r>
              <a:rPr lang="en-GB" sz="1800" dirty="0">
                <a:solidFill>
                  <a:schemeClr val="accent5">
                    <a:lumMod val="10000"/>
                  </a:schemeClr>
                </a:solidFill>
              </a:rPr>
              <a:t>,       M. </a:t>
            </a:r>
            <a:r>
              <a:rPr lang="en-GB" sz="1800" dirty="0" err="1">
                <a:solidFill>
                  <a:schemeClr val="accent5">
                    <a:lumMod val="10000"/>
                  </a:schemeClr>
                </a:solidFill>
              </a:rPr>
              <a:t>Ndosi</a:t>
            </a:r>
            <a:r>
              <a:rPr lang="en-GB" sz="1800" dirty="0">
                <a:solidFill>
                  <a:schemeClr val="accent5">
                    <a:lumMod val="10000"/>
                  </a:schemeClr>
                </a:solidFill>
              </a:rPr>
              <a:t>,       J. </a:t>
            </a:r>
            <a:r>
              <a:rPr lang="en-GB" sz="1800" dirty="0" err="1">
                <a:solidFill>
                  <a:schemeClr val="accent5">
                    <a:lumMod val="10000"/>
                  </a:schemeClr>
                </a:solidFill>
              </a:rPr>
              <a:t>Primdahl</a:t>
            </a:r>
            <a:r>
              <a:rPr lang="en-GB" sz="1800" dirty="0">
                <a:solidFill>
                  <a:schemeClr val="accent5">
                    <a:lumMod val="10000"/>
                  </a:schemeClr>
                </a:solidFill>
              </a:rPr>
              <a:t>,    Y. Prior,          P. </a:t>
            </a:r>
            <a:r>
              <a:rPr lang="en-GB" sz="1800" dirty="0" err="1">
                <a:solidFill>
                  <a:schemeClr val="accent5">
                    <a:lumMod val="10000"/>
                  </a:schemeClr>
                </a:solidFill>
              </a:rPr>
              <a:t>Pchelnikova</a:t>
            </a:r>
            <a:r>
              <a:rPr lang="en-GB" sz="1800" dirty="0">
                <a:solidFill>
                  <a:schemeClr val="accent5">
                    <a:lumMod val="10000"/>
                  </a:schemeClr>
                </a:solidFill>
              </a:rPr>
              <a:t>, V. </a:t>
            </a:r>
            <a:r>
              <a:rPr lang="en-GB" sz="1800" dirty="0" err="1">
                <a:solidFill>
                  <a:schemeClr val="accent5">
                    <a:lumMod val="10000"/>
                  </a:schemeClr>
                </a:solidFill>
              </a:rPr>
              <a:t>Ritschl</a:t>
            </a:r>
            <a:r>
              <a:rPr lang="en-GB" sz="1800" dirty="0">
                <a:solidFill>
                  <a:schemeClr val="accent5">
                    <a:lumMod val="10000"/>
                  </a:schemeClr>
                </a:solidFill>
              </a:rPr>
              <a:t>,    V.S. Schäfer, H. </a:t>
            </a:r>
            <a:r>
              <a:rPr lang="en-GB" sz="1800" dirty="0" err="1">
                <a:solidFill>
                  <a:schemeClr val="accent5">
                    <a:lumMod val="10000"/>
                  </a:schemeClr>
                </a:solidFill>
              </a:rPr>
              <a:t>Smucrova</a:t>
            </a:r>
            <a:r>
              <a:rPr lang="en-GB" sz="1800" dirty="0">
                <a:solidFill>
                  <a:schemeClr val="accent5">
                    <a:lumMod val="10000"/>
                  </a:schemeClr>
                </a:solidFill>
              </a:rPr>
              <a:t>, I. </a:t>
            </a:r>
            <a:r>
              <a:rPr lang="en-GB" sz="1800" dirty="0" err="1">
                <a:solidFill>
                  <a:schemeClr val="accent5">
                    <a:lumMod val="10000"/>
                  </a:schemeClr>
                </a:solidFill>
              </a:rPr>
              <a:t>Storrønning</a:t>
            </a:r>
            <a:r>
              <a:rPr lang="en-GB" sz="1800" dirty="0">
                <a:solidFill>
                  <a:schemeClr val="accent5">
                    <a:lumMod val="10000"/>
                  </a:schemeClr>
                </a:solidFill>
              </a:rPr>
              <a:t>, M. Testa,       D. </a:t>
            </a:r>
            <a:r>
              <a:rPr lang="en-GB" sz="1800" dirty="0" err="1">
                <a:solidFill>
                  <a:schemeClr val="accent5">
                    <a:lumMod val="10000"/>
                  </a:schemeClr>
                </a:solidFill>
              </a:rPr>
              <a:t>Wiek</a:t>
            </a:r>
            <a:r>
              <a:rPr lang="en-GB" sz="1800" dirty="0">
                <a:solidFill>
                  <a:schemeClr val="accent5">
                    <a:lumMod val="10000"/>
                  </a:schemeClr>
                </a:solidFill>
              </a:rPr>
              <a:t>,    T.P.M. Vliet Vlieland </a:t>
            </a:r>
            <a:endParaRPr lang="nl-NL" sz="1800" dirty="0">
              <a:solidFill>
                <a:schemeClr val="accent5">
                  <a:lumMod val="10000"/>
                </a:schemeClr>
              </a:solidFill>
            </a:endParaRPr>
          </a:p>
          <a:p>
            <a:endParaRPr lang="nl-NL" sz="1800" dirty="0">
              <a:solidFill>
                <a:schemeClr val="accent5">
                  <a:lumMod val="10000"/>
                </a:schemeClr>
              </a:solidFill>
            </a:endParaRPr>
          </a:p>
        </p:txBody>
      </p:sp>
      <p:pic>
        <p:nvPicPr>
          <p:cNvPr id="5" name="Picture 4" descr="A picture containing text, map&#10;&#10;Description generated with very high confidence">
            <a:extLst>
              <a:ext uri="{FF2B5EF4-FFF2-40B4-BE49-F238E27FC236}">
                <a16:creationId xmlns:a16="http://schemas.microsoft.com/office/drawing/2014/main" id="{32A7AC3D-AC5A-40F7-82F5-E2BF7B7B93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750" y="1525586"/>
            <a:ext cx="4538664" cy="4538664"/>
          </a:xfrm>
          <a:prstGeom prst="rect">
            <a:avLst/>
          </a:prstGeom>
        </p:spPr>
      </p:pic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8EE01A22-5E01-42DA-AB28-2A9AB31368C2}"/>
              </a:ext>
            </a:extLst>
          </p:cNvPr>
          <p:cNvSpPr/>
          <p:nvPr/>
        </p:nvSpPr>
        <p:spPr>
          <a:xfrm>
            <a:off x="7005386" y="4922034"/>
            <a:ext cx="106018" cy="10601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6CD4D925-C0C4-4AC2-ACB2-2FB84C12DBD0}"/>
              </a:ext>
            </a:extLst>
          </p:cNvPr>
          <p:cNvSpPr/>
          <p:nvPr/>
        </p:nvSpPr>
        <p:spPr>
          <a:xfrm>
            <a:off x="5136823" y="3530562"/>
            <a:ext cx="106018" cy="10601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84ACCC5F-73F8-45FB-A320-8E3D4B2BC1C1}"/>
              </a:ext>
            </a:extLst>
          </p:cNvPr>
          <p:cNvSpPr/>
          <p:nvPr/>
        </p:nvSpPr>
        <p:spPr>
          <a:xfrm>
            <a:off x="6125772" y="4556360"/>
            <a:ext cx="106018" cy="10601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D700DBFB-CF0C-49A6-A6DC-E105A03AD287}"/>
              </a:ext>
            </a:extLst>
          </p:cNvPr>
          <p:cNvSpPr/>
          <p:nvPr/>
        </p:nvSpPr>
        <p:spPr>
          <a:xfrm>
            <a:off x="7497372" y="2622785"/>
            <a:ext cx="106018" cy="10601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916B2E70-602C-4981-A0D5-F810CED70160}"/>
              </a:ext>
            </a:extLst>
          </p:cNvPr>
          <p:cNvSpPr/>
          <p:nvPr/>
        </p:nvSpPr>
        <p:spPr>
          <a:xfrm>
            <a:off x="5903073" y="3680618"/>
            <a:ext cx="106018" cy="10601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Connector 10">
            <a:extLst>
              <a:ext uri="{FF2B5EF4-FFF2-40B4-BE49-F238E27FC236}">
                <a16:creationId xmlns:a16="http://schemas.microsoft.com/office/drawing/2014/main" id="{388A3A79-77F1-4730-8D31-9318011CD574}"/>
              </a:ext>
            </a:extLst>
          </p:cNvPr>
          <p:cNvSpPr/>
          <p:nvPr/>
        </p:nvSpPr>
        <p:spPr>
          <a:xfrm>
            <a:off x="5611422" y="3636579"/>
            <a:ext cx="106018" cy="10601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6B5606DB-0AE4-410D-AFA0-B5BDC862B477}"/>
              </a:ext>
            </a:extLst>
          </p:cNvPr>
          <p:cNvSpPr/>
          <p:nvPr/>
        </p:nvSpPr>
        <p:spPr>
          <a:xfrm>
            <a:off x="5797055" y="2675793"/>
            <a:ext cx="106018" cy="10601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Connector 12">
            <a:extLst>
              <a:ext uri="{FF2B5EF4-FFF2-40B4-BE49-F238E27FC236}">
                <a16:creationId xmlns:a16="http://schemas.microsoft.com/office/drawing/2014/main" id="{51AA53FB-DB7C-4D28-B258-29CF5DE94D8A}"/>
              </a:ext>
            </a:extLst>
          </p:cNvPr>
          <p:cNvSpPr/>
          <p:nvPr/>
        </p:nvSpPr>
        <p:spPr>
          <a:xfrm>
            <a:off x="6245973" y="4137818"/>
            <a:ext cx="106018" cy="10601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1CACA198-CB68-4D13-9E4F-346C349F82CD}"/>
              </a:ext>
            </a:extLst>
          </p:cNvPr>
          <p:cNvSpPr/>
          <p:nvPr/>
        </p:nvSpPr>
        <p:spPr>
          <a:xfrm>
            <a:off x="6369798" y="4404518"/>
            <a:ext cx="106018" cy="10601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Connector 14">
            <a:extLst>
              <a:ext uri="{FF2B5EF4-FFF2-40B4-BE49-F238E27FC236}">
                <a16:creationId xmlns:a16="http://schemas.microsoft.com/office/drawing/2014/main" id="{2016575C-EA01-4331-AF27-3E93164E04ED}"/>
              </a:ext>
            </a:extLst>
          </p:cNvPr>
          <p:cNvSpPr/>
          <p:nvPr/>
        </p:nvSpPr>
        <p:spPr>
          <a:xfrm>
            <a:off x="6263263" y="3858496"/>
            <a:ext cx="106018" cy="10601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C65BD4DE-3AA7-488F-B36D-C810003F6F97}"/>
              </a:ext>
            </a:extLst>
          </p:cNvPr>
          <p:cNvSpPr/>
          <p:nvPr/>
        </p:nvSpPr>
        <p:spPr>
          <a:xfrm>
            <a:off x="4449372" y="4808154"/>
            <a:ext cx="106018" cy="10601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38B65644-B28F-4A48-9078-83B1056900D7}"/>
              </a:ext>
            </a:extLst>
          </p:cNvPr>
          <p:cNvSpPr/>
          <p:nvPr/>
        </p:nvSpPr>
        <p:spPr>
          <a:xfrm>
            <a:off x="5850064" y="3234009"/>
            <a:ext cx="106018" cy="10601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3024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E8E4FB-393D-4551-9C2B-B0D4E5FD6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894" y="1205964"/>
            <a:ext cx="8334172" cy="634545"/>
          </a:xfrm>
        </p:spPr>
        <p:txBody>
          <a:bodyPr/>
          <a:lstStyle/>
          <a:p>
            <a:r>
              <a:rPr lang="en-GB" sz="2400" dirty="0"/>
              <a:t>Summary Table Level of Evidence - Recommendations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49980F-BCC5-448D-98C7-E2533C306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20</a:t>
            </a:fld>
            <a:endParaRPr lang="tr-T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9E05AA-3EA8-421A-9AD3-1D7F5575E6D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3F73F8-1884-0E40-983C-CDED2351A66E}" type="datetime1">
              <a:rPr lang="es-ES" smtClean="0"/>
              <a:t>28/04/2019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B284CE3-EFA6-4D38-9278-26A53C0CCC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154669"/>
              </p:ext>
            </p:extLst>
          </p:nvPr>
        </p:nvGraphicFramePr>
        <p:xfrm>
          <a:off x="195598" y="1634395"/>
          <a:ext cx="8752803" cy="5169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8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0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11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7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5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191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EULAR recommendations for the generic core competences of Health Professionals in Rheumatology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1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Recommendations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effectLst/>
                        </a:rPr>
                        <a:t>LoE</a:t>
                      </a:r>
                      <a:endParaRPr lang="en-GB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SoR</a:t>
                      </a:r>
                      <a:endParaRPr lang="en-GB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effectLst/>
                        </a:rPr>
                        <a:t>LoA</a:t>
                      </a:r>
                      <a:r>
                        <a:rPr lang="en-GB" sz="1600" b="1" dirty="0">
                          <a:effectLst/>
                        </a:rPr>
                        <a:t> (0-10)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Mean (SD)</a:t>
                      </a:r>
                    </a:p>
                  </a:txBody>
                  <a:tcPr marL="36896" marR="3689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1.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Knowledge of the </a:t>
                      </a:r>
                      <a:r>
                        <a:rPr lang="en-US" sz="16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aetiology</a:t>
                      </a:r>
                      <a:r>
                        <a:rPr lang="en-US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pathophysiology, epidemiology, clinical features and diagnostic procedures of common RMDs, including their impact on all aspects of life</a:t>
                      </a:r>
                      <a:endParaRPr lang="en-GB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baseline="-25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QL</a:t>
                      </a:r>
                      <a:r>
                        <a:rPr lang="en-GB" sz="12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Ib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9.42 (1.07)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2.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Structured, comprehensive assessment</a:t>
                      </a: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baseline="-25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QL</a:t>
                      </a:r>
                      <a:r>
                        <a:rPr lang="en-GB" sz="12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IIa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9.68 (0.58)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3.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Effective communication with other health care providers and stakeholders</a:t>
                      </a:r>
                      <a:endParaRPr lang="en-GB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baseline="-25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QL</a:t>
                      </a:r>
                      <a:r>
                        <a:rPr lang="en-GB" sz="12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IIa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B/C</a:t>
                      </a:r>
                      <a:endParaRPr lang="en-US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9.74 (0.73)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5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4.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Understanding of common pharmacological and surgical therapies in RMDs</a:t>
                      </a:r>
                      <a:endParaRPr lang="en-GB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baseline="-25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QL</a:t>
                      </a:r>
                      <a:r>
                        <a:rPr lang="en-GB" sz="12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Ib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9.47 (0.84)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5.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Provision of advice on non-pharmacological interventions, treat or refer as appropriate</a:t>
                      </a:r>
                      <a:endParaRPr lang="en-GB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baseline="-25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QL</a:t>
                      </a:r>
                      <a:r>
                        <a:rPr lang="en-GB" sz="12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Ib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9.53 (0.90)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6.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Assessing educational needs and providing tailored education</a:t>
                      </a:r>
                      <a:endParaRPr lang="en-GB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baseline="-25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QL</a:t>
                      </a:r>
                      <a:r>
                        <a:rPr lang="en-GB" sz="12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Ib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9.42 (1.02)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05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7.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Continuous learning and ongoing professional development </a:t>
                      </a:r>
                      <a:endParaRPr lang="en-GB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baseline="-25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QL</a:t>
                      </a:r>
                      <a:r>
                        <a:rPr lang="en-GB" sz="12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Ib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9.79 (0.71)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8.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Support in goal setting and shared decision making</a:t>
                      </a:r>
                      <a:endParaRPr lang="en-GB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baseline="-25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QL</a:t>
                      </a:r>
                      <a:r>
                        <a:rPr lang="en-GB" sz="12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IIa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9.42 (1.07)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09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9.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Support in self-management</a:t>
                      </a: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baseline="-25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QL</a:t>
                      </a:r>
                      <a:r>
                        <a:rPr lang="en-GB" sz="12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Ib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9.74 (0.81)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94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10.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Selection and application of outcome measures </a:t>
                      </a:r>
                      <a:endParaRPr lang="en-GB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baseline="-25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QL</a:t>
                      </a:r>
                      <a:r>
                        <a:rPr lang="en-GB" sz="12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Ib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30"/>
                        </a:spcAft>
                      </a:pPr>
                      <a:r>
                        <a:rPr lang="en-GB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9.74 (0.73)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0" dirty="0" err="1">
                          <a:effectLst/>
                        </a:rPr>
                        <a:t>LoE</a:t>
                      </a:r>
                      <a:r>
                        <a:rPr lang="en-GB" sz="1100" b="0" dirty="0">
                          <a:effectLst/>
                        </a:rPr>
                        <a:t>: Level of Evidence, SoR: Strength of recommendation; </a:t>
                      </a:r>
                      <a:r>
                        <a:rPr lang="en-GB" sz="1100" b="0" dirty="0" err="1">
                          <a:effectLst/>
                        </a:rPr>
                        <a:t>LoA</a:t>
                      </a:r>
                      <a:r>
                        <a:rPr lang="en-GB" sz="1100" b="0" dirty="0">
                          <a:effectLst/>
                        </a:rPr>
                        <a:t>, level of agreement; QL: qualitative; RMD: rheumatic </a:t>
                      </a:r>
                      <a:r>
                        <a:rPr lang="en-GB" sz="1100" b="0" dirty="0" err="1">
                          <a:effectLst/>
                        </a:rPr>
                        <a:t>Muskuloskeletal</a:t>
                      </a:r>
                      <a:r>
                        <a:rPr lang="en-GB" sz="1100" b="0" dirty="0">
                          <a:effectLst/>
                        </a:rPr>
                        <a:t> Diseases </a:t>
                      </a:r>
                      <a:endParaRPr lang="en-GB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96" marR="36896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2155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278296" y="1232470"/>
            <a:ext cx="8865704" cy="634545"/>
          </a:xfrm>
        </p:spPr>
        <p:txBody>
          <a:bodyPr/>
          <a:lstStyle/>
          <a:p>
            <a:r>
              <a:rPr lang="en-GB" dirty="0">
                <a:solidFill>
                  <a:srgbClr val="0057B8"/>
                </a:solidFill>
              </a:rPr>
              <a:t>Summary of Recommendations in bullet point format 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21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767949"/>
            <a:ext cx="8334171" cy="2762985"/>
          </a:xfrm>
        </p:spPr>
        <p:txBody>
          <a:bodyPr/>
          <a:lstStyle/>
          <a:p>
            <a:pPr marL="0" indent="0">
              <a:buNone/>
            </a:pPr>
            <a:r>
              <a:rPr lang="en-GB" sz="1800" b="1" u="sng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OVERARCHING PRINCIPLES</a:t>
            </a:r>
            <a:endParaRPr lang="en-GB" sz="1800" b="1" u="sng" dirty="0"/>
          </a:p>
          <a:p>
            <a:pPr fontAlgn="t"/>
            <a:endParaRPr lang="en-GB" sz="1800" b="1" dirty="0"/>
          </a:p>
          <a:p>
            <a:pPr fontAlgn="t">
              <a:buAutoNum type="alphaUcPeriod"/>
            </a:pPr>
            <a:r>
              <a:rPr lang="en-GB" sz="1800" b="1" dirty="0"/>
              <a:t>Communication skills and a biopsychosocial approach</a:t>
            </a:r>
            <a:endParaRPr lang="en-US" sz="1800" dirty="0"/>
          </a:p>
          <a:p>
            <a:pPr fontAlgn="t">
              <a:buAutoNum type="alphaUcPeriod"/>
            </a:pPr>
            <a:r>
              <a:rPr lang="en-GB" sz="1800" b="1" dirty="0"/>
              <a:t>Person-centred care and patient advocacy</a:t>
            </a:r>
            <a:endParaRPr lang="en-US" sz="1800" dirty="0"/>
          </a:p>
          <a:p>
            <a:pPr fontAlgn="t">
              <a:buAutoNum type="alphaUcPeriod"/>
            </a:pPr>
            <a:r>
              <a:rPr lang="en-GB" sz="1800" b="1" dirty="0"/>
              <a:t>Evidence-based approach, ethical conduct and reflective practice</a:t>
            </a:r>
            <a:endParaRPr lang="en-US" sz="1800" dirty="0"/>
          </a:p>
          <a:p>
            <a:endParaRPr lang="en-GB" sz="1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8406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80180" y="1232471"/>
            <a:ext cx="8334172" cy="463808"/>
          </a:xfrm>
        </p:spPr>
        <p:txBody>
          <a:bodyPr/>
          <a:lstStyle/>
          <a:p>
            <a:r>
              <a:rPr lang="en-GB" sz="2400" dirty="0">
                <a:solidFill>
                  <a:srgbClr val="0057B8"/>
                </a:solidFill>
              </a:rPr>
              <a:t>Summary of Recommendations in bullet point format 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D830894-C5B4-4934-8A97-7490D16713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0229092"/>
              </p:ext>
            </p:extLst>
          </p:nvPr>
        </p:nvGraphicFramePr>
        <p:xfrm>
          <a:off x="277672" y="1724010"/>
          <a:ext cx="8739188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8519">
                  <a:extLst>
                    <a:ext uri="{9D8B030D-6E8A-4147-A177-3AD203B41FA5}">
                      <a16:colId xmlns:a16="http://schemas.microsoft.com/office/drawing/2014/main" val="1753524252"/>
                    </a:ext>
                  </a:extLst>
                </a:gridCol>
                <a:gridCol w="7850669">
                  <a:extLst>
                    <a:ext uri="{9D8B030D-6E8A-4147-A177-3AD203B41FA5}">
                      <a16:colId xmlns:a16="http://schemas.microsoft.com/office/drawing/2014/main" val="2303335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Number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Recommendations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957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B3AFB3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HPRs should have basic </a:t>
                      </a:r>
                      <a:r>
                        <a:rPr kumimoji="0" lang="en-GB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knowledge of common RMDs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600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B3AFB3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Structured assessment</a:t>
                      </a:r>
                      <a:r>
                        <a:rPr kumimoji="0" lang="en-GB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, to identify aspects that may influence individuals with RMDs and their families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04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B3AFB3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Efficient </a:t>
                      </a:r>
                      <a:r>
                        <a:rPr kumimoji="0" lang="en-US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communication</a:t>
                      </a: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between HPRs and other health care providers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83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B3AFB3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Understanding of </a:t>
                      </a:r>
                      <a:r>
                        <a:rPr kumimoji="0" lang="en-GB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common pharmacological and surgical therapies </a:t>
                      </a:r>
                      <a:r>
                        <a:rPr kumimoji="0" lang="en-GB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 RMDs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6796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B3AFB3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Being able to provide </a:t>
                      </a:r>
                      <a:r>
                        <a:rPr kumimoji="0" lang="en-GB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advice on non-pharmacological interventions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982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B3AFB3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Assess the educational needs </a:t>
                      </a:r>
                      <a:r>
                        <a:rPr kumimoji="0" lang="en-GB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of people with RMDs and their carers to </a:t>
                      </a:r>
                      <a:r>
                        <a:rPr kumimoji="0" lang="en-GB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provide tailored education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4537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B3AFB3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HPRs should take responsibility for their</a:t>
                      </a:r>
                      <a:r>
                        <a:rPr kumimoji="0" lang="en-GB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continuous learning and ongoing professional development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133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B3AFB3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1200"/>
                        </a:spcAft>
                        <a:buClr>
                          <a:srgbClr val="003FA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Support people in </a:t>
                      </a:r>
                      <a:r>
                        <a:rPr kumimoji="0" lang="en-GB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goal setting and shared decision making</a:t>
                      </a:r>
                      <a:endParaRPr kumimoji="0" lang="en-GB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B3AFB3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172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B3AFB3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1200"/>
                        </a:spcAft>
                        <a:buClr>
                          <a:srgbClr val="003FA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Support people with RMDs in</a:t>
                      </a:r>
                      <a:r>
                        <a:rPr kumimoji="0" lang="en-GB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self-management </a:t>
                      </a:r>
                      <a:r>
                        <a:rPr kumimoji="0" lang="en-GB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of their condition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023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B3AFB3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HPRs should be able to </a:t>
                      </a:r>
                      <a:r>
                        <a:rPr kumimoji="0" lang="en-GB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select and apply outcome measures</a:t>
                      </a:r>
                      <a:r>
                        <a:rPr kumimoji="0" lang="en-GB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en-GB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to evaluate</a:t>
                      </a:r>
                      <a:r>
                        <a:rPr kumimoji="0" lang="en-GB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B3AFB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the effectiveness of their interventions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37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52896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E836C5-846B-4CDC-86EB-197A317F1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/>
              <a:t>Three overarching principles were developed, focusing on the following:</a:t>
            </a:r>
          </a:p>
          <a:p>
            <a:pPr marL="0" indent="0" fontAlgn="t">
              <a:lnSpc>
                <a:spcPct val="150000"/>
              </a:lnSpc>
              <a:spcBef>
                <a:spcPts val="0"/>
              </a:spcBef>
              <a:spcAft>
                <a:spcPts val="130"/>
              </a:spcAft>
              <a:buNone/>
            </a:pPr>
            <a:r>
              <a:rPr lang="en-GB" sz="1800" b="1" kern="1200" dirty="0">
                <a:solidFill>
                  <a:srgbClr val="0057B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A. </a:t>
            </a:r>
            <a:r>
              <a:rPr lang="en-GB" sz="1800" kern="1200" dirty="0">
                <a:solidFill>
                  <a:srgbClr val="0057B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need for effective communication skills to address both biological and psychological aspects of disease</a:t>
            </a:r>
          </a:p>
          <a:p>
            <a:pPr marL="0" indent="0" fontAlgn="t">
              <a:lnSpc>
                <a:spcPct val="150000"/>
              </a:lnSpc>
              <a:spcBef>
                <a:spcPts val="0"/>
              </a:spcBef>
              <a:spcAft>
                <a:spcPts val="130"/>
              </a:spcAft>
              <a:buNone/>
            </a:pPr>
            <a:endParaRPr lang="en-GB" sz="1800" kern="1200" dirty="0">
              <a:solidFill>
                <a:srgbClr val="0057B8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fontAlgn="t">
              <a:lnSpc>
                <a:spcPct val="150000"/>
              </a:lnSpc>
              <a:spcBef>
                <a:spcPts val="0"/>
              </a:spcBef>
              <a:spcAft>
                <a:spcPts val="130"/>
              </a:spcAft>
              <a:buNone/>
            </a:pPr>
            <a:r>
              <a:rPr lang="en-GB" sz="1800" b="1" kern="1200" dirty="0">
                <a:solidFill>
                  <a:srgbClr val="0057B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B. </a:t>
            </a:r>
            <a:r>
              <a:rPr lang="en-GB" sz="1800" kern="1200" dirty="0">
                <a:solidFill>
                  <a:srgbClr val="0057B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need for a patient-centred approach to care  and patient advocacy</a:t>
            </a:r>
          </a:p>
          <a:p>
            <a:pPr marL="0" indent="0" fontAlgn="t">
              <a:lnSpc>
                <a:spcPct val="150000"/>
              </a:lnSpc>
              <a:spcBef>
                <a:spcPts val="0"/>
              </a:spcBef>
              <a:spcAft>
                <a:spcPts val="130"/>
              </a:spcAft>
              <a:buNone/>
            </a:pPr>
            <a:endParaRPr lang="en-GB" sz="18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50000"/>
              </a:lnSpc>
              <a:spcBef>
                <a:spcPts val="0"/>
              </a:spcBef>
              <a:spcAft>
                <a:spcPts val="130"/>
              </a:spcAft>
              <a:buNone/>
            </a:pPr>
            <a:r>
              <a:rPr lang="en-GB" sz="1800" b="1" kern="1200" dirty="0">
                <a:solidFill>
                  <a:srgbClr val="0057B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C.</a:t>
            </a:r>
            <a:r>
              <a:rPr lang="en-GB" sz="1800" kern="1200" dirty="0">
                <a:solidFill>
                  <a:srgbClr val="0057B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use of appropriate scientific evidence in the management of patients and good ethical standards.</a:t>
            </a:r>
            <a:endParaRPr lang="en-GB" sz="1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04B20F-A159-466A-B142-D4F6040BB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of recommendations in lay format 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F1D21C-3E5D-426C-9232-D5DDBDBBE8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23</a:t>
            </a:fld>
            <a:endParaRPr lang="tr-T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6D6B7-DE63-4524-B23B-24758B08AA3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3F73F8-1884-0E40-983C-CDED2351A66E}" type="datetime1">
              <a:rPr lang="es-ES" smtClean="0"/>
              <a:t>28/04/2019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1242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E836C5-846B-4CDC-86EB-197A317F1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914" y="1772955"/>
            <a:ext cx="8334171" cy="4124361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Ten recommendations were developed, focusing on the following aspects for the </a:t>
            </a:r>
            <a:r>
              <a:rPr lang="en-GB" sz="1800" dirty="0"/>
              <a:t>Generic Core Competences of HPR:</a:t>
            </a:r>
            <a:br>
              <a:rPr lang="en-GB" sz="1800" dirty="0"/>
            </a:br>
            <a:endParaRPr lang="en-GB" sz="1600" dirty="0">
              <a:solidFill>
                <a:schemeClr val="tx1"/>
              </a:solidFill>
            </a:endParaRPr>
          </a:p>
          <a:p>
            <a:pPr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Basic knowledge of common RMDs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Structured assessment to best support individuals with RMDs and their families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Effective communication 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Knowledge on common drug and surgical therapies in RMDs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Knowledge on appropriate non-drug interventions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Patient and carer education on RMDs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Continuous learning and professional development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Emphasis on shared decision making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Emphasis on self-management 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600" dirty="0">
                <a:solidFill>
                  <a:schemeClr val="tx1"/>
                </a:solidFill>
              </a:rPr>
              <a:t>Outcome measures and value of intervention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04B20F-A159-466A-B142-D4F6040BB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of recommendations in lay format II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F1D21C-3E5D-426C-9232-D5DDBDBBE8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24</a:t>
            </a:fld>
            <a:endParaRPr lang="tr-T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6D6B7-DE63-4524-B23B-24758B08AA3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3F73F8-1884-0E40-983C-CDED2351A66E}" type="datetime1">
              <a:rPr lang="es-ES" smtClean="0"/>
              <a:t>28/04/2019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5246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57B8"/>
                </a:solidFill>
              </a:rPr>
              <a:t>Acknowledgements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25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 marL="0" indent="0">
              <a:buNone/>
            </a:pPr>
            <a:r>
              <a:rPr lang="en-GB" sz="1600" b="1" dirty="0"/>
              <a:t>We thank </a:t>
            </a:r>
          </a:p>
          <a:p>
            <a:pPr marL="0" indent="0">
              <a:buNone/>
            </a:pPr>
            <a:r>
              <a:rPr lang="en-GB" sz="1600" b="1" dirty="0"/>
              <a:t>J.W. </a:t>
            </a:r>
            <a:r>
              <a:rPr lang="en-GB" sz="1600" b="1" dirty="0" err="1"/>
              <a:t>Schoones</a:t>
            </a:r>
            <a:r>
              <a:rPr lang="en-GB" sz="1600" dirty="0"/>
              <a:t>, </a:t>
            </a:r>
            <a:r>
              <a:rPr lang="en-GB" sz="1600" dirty="0" err="1"/>
              <a:t>Walaeus</a:t>
            </a:r>
            <a:r>
              <a:rPr lang="en-GB" sz="1600" dirty="0"/>
              <a:t> Library, Leiden University Medical </a:t>
            </a:r>
            <a:r>
              <a:rPr lang="en-GB" sz="1600" dirty="0" err="1"/>
              <a:t>Center</a:t>
            </a:r>
            <a:r>
              <a:rPr lang="en-GB" sz="1600" dirty="0"/>
              <a:t>, the Netherlands, for his assistance with the literature search in the electronic databases. </a:t>
            </a:r>
          </a:p>
          <a:p>
            <a:pPr marL="0" indent="0">
              <a:buNone/>
            </a:pPr>
            <a:r>
              <a:rPr lang="en-GB" sz="1600" b="1" dirty="0"/>
              <a:t>Dr H. </a:t>
            </a:r>
            <a:r>
              <a:rPr lang="en-GB" sz="1600" b="1" dirty="0" err="1"/>
              <a:t>Lempp</a:t>
            </a:r>
            <a:r>
              <a:rPr lang="en-GB" sz="1600" dirty="0"/>
              <a:t>, medical sociologist from King’s College London, London, UK, for her expert advice in the methodological quality assessment of qualitative research studies and considerations around hierarchical level of evidence. </a:t>
            </a:r>
          </a:p>
          <a:p>
            <a:pPr marL="0" indent="0">
              <a:buNone/>
            </a:pPr>
            <a:r>
              <a:rPr lang="en-GB" sz="1600" b="1" dirty="0"/>
              <a:t>and all TF members:</a:t>
            </a:r>
          </a:p>
          <a:p>
            <a:pPr marL="0" indent="0">
              <a:buNone/>
            </a:pPr>
            <a:r>
              <a:rPr lang="en-GB" sz="1600" dirty="0"/>
              <a:t>L.M. </a:t>
            </a:r>
            <a:r>
              <a:rPr lang="en-GB" sz="1600" dirty="0" err="1"/>
              <a:t>Edelaar</a:t>
            </a:r>
            <a:r>
              <a:rPr lang="en-GB" sz="1600" dirty="0"/>
              <a:t> (Fellow) E. </a:t>
            </a:r>
            <a:r>
              <a:rPr lang="en-GB" sz="1600" dirty="0" err="1"/>
              <a:t>Nikiphorou</a:t>
            </a:r>
            <a:r>
              <a:rPr lang="en-GB" sz="1600" dirty="0"/>
              <a:t> (co-methodologist) G.E. Fragoulis</a:t>
            </a:r>
            <a:r>
              <a:rPr lang="en-GB" sz="1600" baseline="30000" dirty="0"/>
              <a:t> </a:t>
            </a:r>
            <a:r>
              <a:rPr lang="en-GB" sz="1600" dirty="0"/>
              <a:t>(EMEUNET fellow), A. </a:t>
            </a:r>
            <a:r>
              <a:rPr lang="en-GB" sz="1600" dirty="0" err="1"/>
              <a:t>Iagnocco</a:t>
            </a:r>
            <a:r>
              <a:rPr lang="en-GB" sz="1600" dirty="0"/>
              <a:t> (convenor), C. Haines (educationalist), M. </a:t>
            </a:r>
            <a:r>
              <a:rPr lang="en-GB" sz="1600" dirty="0" err="1"/>
              <a:t>Bakkers</a:t>
            </a:r>
            <a:r>
              <a:rPr lang="en-GB" sz="1600" dirty="0"/>
              <a:t> (PARE representative), L. Barbosa (TF member), N. </a:t>
            </a:r>
            <a:r>
              <a:rPr lang="en-GB" sz="1600" dirty="0" err="1"/>
              <a:t>Cikes</a:t>
            </a:r>
            <a:r>
              <a:rPr lang="en-GB" sz="1600" dirty="0"/>
              <a:t>  (UEMS representative), M. </a:t>
            </a:r>
            <a:r>
              <a:rPr lang="en-GB" sz="1600" dirty="0" err="1"/>
              <a:t>Ndosi</a:t>
            </a:r>
            <a:r>
              <a:rPr lang="en-GB" sz="1600" dirty="0"/>
              <a:t> (TF member), J. </a:t>
            </a:r>
            <a:r>
              <a:rPr lang="en-GB" sz="1600" dirty="0" err="1"/>
              <a:t>Primdahl</a:t>
            </a:r>
            <a:r>
              <a:rPr lang="en-GB" sz="1600" dirty="0"/>
              <a:t> (TF member), Y. Prior (TF member), P. </a:t>
            </a:r>
            <a:r>
              <a:rPr lang="en-GB" sz="1600" dirty="0" err="1"/>
              <a:t>Pchelnikova</a:t>
            </a:r>
            <a:r>
              <a:rPr lang="en-GB" sz="1600" dirty="0"/>
              <a:t> (PARE representative), V. </a:t>
            </a:r>
            <a:r>
              <a:rPr lang="en-GB" sz="1600" dirty="0" err="1"/>
              <a:t>Ritschl</a:t>
            </a:r>
            <a:r>
              <a:rPr lang="en-GB" sz="1600" dirty="0"/>
              <a:t>, V.S. Schäfer (EMEUNET fellow), H. </a:t>
            </a:r>
            <a:r>
              <a:rPr lang="en-GB" sz="1600" dirty="0" err="1"/>
              <a:t>Smucrova</a:t>
            </a:r>
            <a:r>
              <a:rPr lang="en-GB" sz="1600" dirty="0"/>
              <a:t> (TF member), I. </a:t>
            </a:r>
            <a:r>
              <a:rPr lang="en-GB" sz="1600" dirty="0" err="1"/>
              <a:t>Storrønning</a:t>
            </a:r>
            <a:r>
              <a:rPr lang="en-GB" sz="1600" dirty="0"/>
              <a:t> (TF member), M. Testa (TF member), D. </a:t>
            </a:r>
            <a:r>
              <a:rPr lang="en-GB" sz="1600" dirty="0" err="1"/>
              <a:t>Wiek</a:t>
            </a:r>
            <a:r>
              <a:rPr lang="en-GB" sz="1600" dirty="0"/>
              <a:t> (PARE representative), T.P.M. Vliet </a:t>
            </a:r>
            <a:r>
              <a:rPr lang="en-GB" sz="1600" dirty="0" err="1"/>
              <a:t>Vlieland</a:t>
            </a:r>
            <a:r>
              <a:rPr lang="en-GB" sz="1600" baseline="30000" dirty="0"/>
              <a:t> </a:t>
            </a:r>
            <a:r>
              <a:rPr lang="en-GB" sz="1600" dirty="0"/>
              <a:t>(convenor)</a:t>
            </a:r>
            <a:endParaRPr lang="nl-NL" sz="1600" dirty="0"/>
          </a:p>
          <a:p>
            <a:endParaRPr lang="en-US" sz="1600" dirty="0">
              <a:highlight>
                <a:srgbClr val="FFFF00"/>
              </a:highlight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1115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Target population/Aim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97408" y="2061237"/>
            <a:ext cx="8334171" cy="4124361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0057B8"/>
                </a:solidFill>
              </a:rPr>
              <a:t>Target Population: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000" dirty="0"/>
              <a:t>HPR and other health care providers in the field of RMDs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000" dirty="0"/>
              <a:t>Patients with RMDs, as well as their (inter)national organizations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000" dirty="0"/>
              <a:t>Institutions and clinical educators providing education for HPR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000" dirty="0"/>
              <a:t>All other relevant stakeholders other than service providers, including health insurers and policy makers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20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tx1"/>
                </a:solidFill>
              </a:rPr>
              <a:t>Aim: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000" dirty="0"/>
              <a:t>To develop EULAR-endorsed recommendations for generic core competences of HPR at the postgraduate level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000" dirty="0"/>
              <a:t>Focus on nurses, physical therapists (PTs) and occupational therapists (OTs) 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30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636276" y="1233907"/>
            <a:ext cx="8334172" cy="634545"/>
          </a:xfrm>
        </p:spPr>
        <p:txBody>
          <a:bodyPr/>
          <a:lstStyle/>
          <a:p>
            <a:r>
              <a:rPr lang="en-GB" sz="2400" dirty="0"/>
              <a:t>Methods/Methodological</a:t>
            </a:r>
            <a:r>
              <a:rPr lang="es-ES" sz="2400" dirty="0"/>
              <a:t> approach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1746913"/>
            <a:ext cx="8334171" cy="4469165"/>
          </a:xfrm>
        </p:spPr>
        <p:txBody>
          <a:bodyPr/>
          <a:lstStyle/>
          <a:p>
            <a:r>
              <a:rPr lang="en-GB" sz="1800" dirty="0">
                <a:solidFill>
                  <a:srgbClr val="000000"/>
                </a:solidFill>
              </a:rPr>
              <a:t>Methods:  According to the EULAR Standardized Operating Procedures*</a:t>
            </a:r>
          </a:p>
          <a:p>
            <a:pPr marL="0" indent="0">
              <a:buNone/>
            </a:pPr>
            <a:endParaRPr lang="en-GB" dirty="0"/>
          </a:p>
        </p:txBody>
      </p:sp>
      <p:grpSp>
        <p:nvGrpSpPr>
          <p:cNvPr id="9" name="Group 8"/>
          <p:cNvGrpSpPr/>
          <p:nvPr/>
        </p:nvGrpSpPr>
        <p:grpSpPr>
          <a:xfrm>
            <a:off x="195641" y="2831840"/>
            <a:ext cx="3881227" cy="3160196"/>
            <a:chOff x="2422372" y="2243444"/>
            <a:chExt cx="4224469" cy="2672184"/>
          </a:xfrm>
        </p:grpSpPr>
        <p:sp>
          <p:nvSpPr>
            <p:cNvPr id="10" name="ZoneTexte 2"/>
            <p:cNvSpPr txBox="1"/>
            <p:nvPr/>
          </p:nvSpPr>
          <p:spPr>
            <a:xfrm>
              <a:off x="3355865" y="2243444"/>
              <a:ext cx="2304256" cy="248639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GB" dirty="0">
                  <a:solidFill>
                    <a:prstClr val="white"/>
                  </a:solidFill>
                  <a:ea typeface="+mn-ea"/>
                  <a:cs typeface="+mn-cs"/>
                </a:rPr>
                <a:t>Consensual approach</a:t>
              </a:r>
            </a:p>
          </p:txBody>
        </p:sp>
        <p:sp>
          <p:nvSpPr>
            <p:cNvPr id="11" name="ZoneTexte 4"/>
            <p:cNvSpPr txBox="1"/>
            <p:nvPr/>
          </p:nvSpPr>
          <p:spPr>
            <a:xfrm>
              <a:off x="2944894" y="3075222"/>
              <a:ext cx="3192903" cy="260249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GB" dirty="0">
                  <a:solidFill>
                    <a:prstClr val="white"/>
                  </a:solidFill>
                  <a:ea typeface="+mn-ea"/>
                  <a:cs typeface="+mn-cs"/>
                </a:rPr>
                <a:t>Systematic literature research</a:t>
              </a:r>
            </a:p>
          </p:txBody>
        </p:sp>
        <p:sp>
          <p:nvSpPr>
            <p:cNvPr id="12" name="ZoneTexte 5"/>
            <p:cNvSpPr txBox="1"/>
            <p:nvPr/>
          </p:nvSpPr>
          <p:spPr>
            <a:xfrm>
              <a:off x="3432845" y="3879063"/>
              <a:ext cx="2304256" cy="248639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GB" dirty="0">
                  <a:solidFill>
                    <a:prstClr val="white"/>
                  </a:solidFill>
                  <a:ea typeface="+mn-ea"/>
                  <a:cs typeface="+mn-cs"/>
                </a:rPr>
                <a:t>Consensual approach</a:t>
              </a:r>
            </a:p>
          </p:txBody>
        </p:sp>
        <p:sp>
          <p:nvSpPr>
            <p:cNvPr id="13" name="ZoneTexte 6"/>
            <p:cNvSpPr txBox="1"/>
            <p:nvPr/>
          </p:nvSpPr>
          <p:spPr>
            <a:xfrm>
              <a:off x="2422372" y="4617261"/>
              <a:ext cx="4224469" cy="298367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 eaLnBrk="1" hangingPunct="1">
                <a:spcBef>
                  <a:spcPct val="0"/>
                </a:spcBef>
              </a:pPr>
              <a:r>
                <a:rPr lang="fr-FR" sz="1800" dirty="0">
                  <a:solidFill>
                    <a:prstClr val="white"/>
                  </a:solidFill>
                  <a:ea typeface="+mn-ea"/>
                  <a:cs typeface="+mn-cs"/>
                </a:rPr>
                <a:t>FINAL </a:t>
              </a:r>
              <a:r>
                <a:rPr lang="en-GB" sz="1800" dirty="0">
                  <a:solidFill>
                    <a:prstClr val="white"/>
                  </a:solidFill>
                  <a:ea typeface="+mn-ea"/>
                  <a:cs typeface="+mn-cs"/>
                </a:rPr>
                <a:t>Recommendations</a:t>
              </a:r>
            </a:p>
          </p:txBody>
        </p:sp>
        <p:sp>
          <p:nvSpPr>
            <p:cNvPr id="14" name="Flèche vers le bas 9"/>
            <p:cNvSpPr/>
            <p:nvPr/>
          </p:nvSpPr>
          <p:spPr>
            <a:xfrm>
              <a:off x="4479590" y="2646924"/>
              <a:ext cx="45719" cy="37703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>
                <a:spcBef>
                  <a:spcPct val="0"/>
                </a:spcBef>
              </a:pPr>
              <a:endParaRPr lang="fr-FR" sz="2133">
                <a:solidFill>
                  <a:prstClr val="white"/>
                </a:solidFill>
              </a:endParaRPr>
            </a:p>
          </p:txBody>
        </p:sp>
        <p:sp>
          <p:nvSpPr>
            <p:cNvPr id="15" name="Flèche vers le bas 11"/>
            <p:cNvSpPr/>
            <p:nvPr/>
          </p:nvSpPr>
          <p:spPr>
            <a:xfrm>
              <a:off x="4514009" y="3463124"/>
              <a:ext cx="45719" cy="39342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>
                <a:spcBef>
                  <a:spcPct val="0"/>
                </a:spcBef>
              </a:pPr>
              <a:endParaRPr lang="fr-FR" sz="2133">
                <a:solidFill>
                  <a:prstClr val="white"/>
                </a:solidFill>
              </a:endParaRPr>
            </a:p>
          </p:txBody>
        </p:sp>
        <p:sp>
          <p:nvSpPr>
            <p:cNvPr id="16" name="Flèche vers le bas 12"/>
            <p:cNvSpPr/>
            <p:nvPr/>
          </p:nvSpPr>
          <p:spPr>
            <a:xfrm>
              <a:off x="4520465" y="4277353"/>
              <a:ext cx="45719" cy="32626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>
                <a:spcBef>
                  <a:spcPct val="0"/>
                </a:spcBef>
              </a:pPr>
              <a:endParaRPr lang="fr-FR" sz="2133">
                <a:solidFill>
                  <a:prstClr val="white"/>
                </a:solidFill>
              </a:endParaRPr>
            </a:p>
          </p:txBody>
        </p:sp>
      </p:grpSp>
      <p:sp>
        <p:nvSpPr>
          <p:cNvPr id="17" name="ZoneTexte 7"/>
          <p:cNvSpPr txBox="1"/>
          <p:nvPr/>
        </p:nvSpPr>
        <p:spPr>
          <a:xfrm>
            <a:off x="0" y="6276709"/>
            <a:ext cx="3438762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fr-FR" sz="1067" dirty="0">
                <a:solidFill>
                  <a:srgbClr val="000000"/>
                </a:solidFill>
                <a:ea typeface="+mn-ea"/>
                <a:cs typeface="+mn-cs"/>
              </a:rPr>
              <a:t>* van der Heijde </a:t>
            </a:r>
            <a:r>
              <a:rPr lang="fr-FR" sz="1067" i="1" dirty="0">
                <a:solidFill>
                  <a:srgbClr val="000000"/>
                </a:solidFill>
                <a:ea typeface="+mn-ea"/>
                <a:cs typeface="+mn-cs"/>
              </a:rPr>
              <a:t>et al </a:t>
            </a:r>
            <a:r>
              <a:rPr lang="fr-FR" sz="1067" dirty="0">
                <a:solidFill>
                  <a:srgbClr val="000000"/>
                </a:solidFill>
                <a:ea typeface="+mn-ea"/>
                <a:cs typeface="+mn-cs"/>
              </a:rPr>
              <a:t>Ann </a:t>
            </a:r>
            <a:r>
              <a:rPr lang="fr-FR" sz="1067" dirty="0" err="1">
                <a:solidFill>
                  <a:srgbClr val="000000"/>
                </a:solidFill>
                <a:ea typeface="+mn-ea"/>
                <a:cs typeface="+mn-cs"/>
              </a:rPr>
              <a:t>Rheum</a:t>
            </a:r>
            <a:r>
              <a:rPr lang="fr-FR" sz="1067" dirty="0">
                <a:solidFill>
                  <a:srgbClr val="000000"/>
                </a:solidFill>
                <a:ea typeface="+mn-ea"/>
                <a:cs typeface="+mn-cs"/>
              </a:rPr>
              <a:t> Dis 2016,75:3-15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F752F7-BB93-4164-9622-20C791D15F78}"/>
              </a:ext>
            </a:extLst>
          </p:cNvPr>
          <p:cNvSpPr txBox="1"/>
          <p:nvPr/>
        </p:nvSpPr>
        <p:spPr>
          <a:xfrm>
            <a:off x="4233445" y="2233900"/>
            <a:ext cx="49266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rgbClr val="000000"/>
                </a:solidFill>
              </a:rPr>
              <a:t>1</a:t>
            </a:r>
            <a:r>
              <a:rPr lang="en-GB" u="sng" baseline="30000" dirty="0">
                <a:solidFill>
                  <a:srgbClr val="000000"/>
                </a:solidFill>
              </a:rPr>
              <a:t>st</a:t>
            </a:r>
            <a:r>
              <a:rPr lang="en-GB" u="sng" dirty="0">
                <a:solidFill>
                  <a:srgbClr val="000000"/>
                </a:solidFill>
              </a:rPr>
              <a:t> Task Force meeting</a:t>
            </a:r>
          </a:p>
          <a:p>
            <a:r>
              <a:rPr lang="en-GB" b="0" dirty="0">
                <a:solidFill>
                  <a:srgbClr val="000000"/>
                </a:solidFill>
              </a:rPr>
              <a:t>9 experts in HPRs’ education (3 nurses, 2 PTs, 3 OTs, 1 rheumatologist), 2 EMEUNET members, 3 patient representatives and a steering group managing the process</a:t>
            </a:r>
          </a:p>
          <a:p>
            <a:r>
              <a:rPr lang="en-GB" b="0" dirty="0">
                <a:solidFill>
                  <a:srgbClr val="C00000"/>
                </a:solidFill>
              </a:rPr>
              <a:t>Definitions agreed &amp; Research questions formulated</a:t>
            </a:r>
            <a:endParaRPr lang="en-US" b="0" dirty="0">
              <a:solidFill>
                <a:srgbClr val="C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64451C-029F-462B-B148-547087C188A3}"/>
              </a:ext>
            </a:extLst>
          </p:cNvPr>
          <p:cNvSpPr txBox="1"/>
          <p:nvPr/>
        </p:nvSpPr>
        <p:spPr>
          <a:xfrm>
            <a:off x="4202904" y="3758302"/>
            <a:ext cx="4224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SLR</a:t>
            </a:r>
            <a:r>
              <a:rPr lang="en-GB" b="0" dirty="0">
                <a:solidFill>
                  <a:srgbClr val="C00000"/>
                </a:solidFill>
              </a:rPr>
              <a:t> based on the Research Questions</a:t>
            </a:r>
            <a:endParaRPr lang="en-US" b="0" dirty="0">
              <a:solidFill>
                <a:srgbClr val="C0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0C47BC8-3CF0-48F7-9B1A-B12A58CE8E02}"/>
              </a:ext>
            </a:extLst>
          </p:cNvPr>
          <p:cNvSpPr txBox="1"/>
          <p:nvPr/>
        </p:nvSpPr>
        <p:spPr>
          <a:xfrm>
            <a:off x="4208423" y="4160516"/>
            <a:ext cx="492667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rgbClr val="000000"/>
                </a:solidFill>
              </a:rPr>
              <a:t>2</a:t>
            </a:r>
            <a:r>
              <a:rPr lang="en-GB" u="sng" baseline="30000" dirty="0">
                <a:solidFill>
                  <a:srgbClr val="000000"/>
                </a:solidFill>
              </a:rPr>
              <a:t>nd</a:t>
            </a:r>
            <a:r>
              <a:rPr lang="en-GB" u="sng" dirty="0">
                <a:solidFill>
                  <a:srgbClr val="000000"/>
                </a:solidFill>
              </a:rPr>
              <a:t> Task Force meeting</a:t>
            </a:r>
          </a:p>
          <a:p>
            <a:r>
              <a:rPr lang="en-GB" b="0" dirty="0">
                <a:solidFill>
                  <a:srgbClr val="000000"/>
                </a:solidFill>
              </a:rPr>
              <a:t>SLR findings discussed</a:t>
            </a:r>
          </a:p>
          <a:p>
            <a:r>
              <a:rPr lang="en-GB" b="0" dirty="0">
                <a:solidFill>
                  <a:srgbClr val="C00000"/>
                </a:solidFill>
              </a:rPr>
              <a:t>Recommendations agreed</a:t>
            </a:r>
          </a:p>
          <a:p>
            <a:r>
              <a:rPr lang="en-GB" b="0" dirty="0">
                <a:solidFill>
                  <a:srgbClr val="C00000"/>
                </a:solidFill>
              </a:rPr>
              <a:t>Research and educational agendas discussed</a:t>
            </a:r>
            <a:endParaRPr lang="en-US" b="0" dirty="0">
              <a:solidFill>
                <a:srgbClr val="C0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1332C51-2883-4153-A4BB-7B0EA1D81C96}"/>
              </a:ext>
            </a:extLst>
          </p:cNvPr>
          <p:cNvSpPr txBox="1"/>
          <p:nvPr/>
        </p:nvSpPr>
        <p:spPr>
          <a:xfrm>
            <a:off x="4217679" y="5467319"/>
            <a:ext cx="50581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rgbClr val="000000"/>
                </a:solidFill>
              </a:rPr>
              <a:t>Final Recommendations</a:t>
            </a:r>
          </a:p>
          <a:p>
            <a:r>
              <a:rPr lang="en-GB" b="0" dirty="0">
                <a:solidFill>
                  <a:srgbClr val="000000"/>
                </a:solidFill>
              </a:rPr>
              <a:t>Level of Evidence and Strength of Recommendations determined by the steering group</a:t>
            </a:r>
          </a:p>
          <a:p>
            <a:r>
              <a:rPr lang="en-GB" b="0" dirty="0">
                <a:solidFill>
                  <a:srgbClr val="C00000"/>
                </a:solidFill>
              </a:rPr>
              <a:t>Level of agreement defined after e-voting </a:t>
            </a:r>
            <a:r>
              <a:rPr lang="en-GB" b="0" dirty="0" err="1">
                <a:solidFill>
                  <a:srgbClr val="C00000"/>
                </a:solidFill>
              </a:rPr>
              <a:t>byf</a:t>
            </a:r>
            <a:r>
              <a:rPr lang="en-GB" b="0" dirty="0">
                <a:solidFill>
                  <a:srgbClr val="C00000"/>
                </a:solidFill>
              </a:rPr>
              <a:t> all TF members</a:t>
            </a:r>
            <a:endParaRPr lang="en-US" b="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407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BBD777E-8407-406A-8453-22BC10E29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928" y="1298730"/>
            <a:ext cx="8677072" cy="634545"/>
          </a:xfrm>
        </p:spPr>
        <p:txBody>
          <a:bodyPr/>
          <a:lstStyle/>
          <a:p>
            <a:r>
              <a:rPr lang="en-GB" sz="2400" dirty="0"/>
              <a:t>Methods: SLR </a:t>
            </a:r>
            <a:r>
              <a:rPr lang="es-ES" sz="2400" dirty="0"/>
              <a:t>PRISMA Flow </a:t>
            </a:r>
            <a:r>
              <a:rPr lang="es-ES" sz="2400" dirty="0" err="1"/>
              <a:t>diagram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BADA39-D993-4828-81FD-B34A7A1F75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45053B-8EA5-4E59-B0C0-85F724F6854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3F73F8-1884-0E40-983C-CDED2351A66E}" type="datetime1">
              <a:rPr lang="es-ES" smtClean="0"/>
              <a:t>28/04/2019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F1961B-C79A-4691-A25A-801E28AA0EB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96"/>
          <a:stretch/>
        </p:blipFill>
        <p:spPr>
          <a:xfrm>
            <a:off x="2395537" y="1739107"/>
            <a:ext cx="4476923" cy="510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205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1192714"/>
            <a:ext cx="8334172" cy="424053"/>
          </a:xfrm>
        </p:spPr>
        <p:txBody>
          <a:bodyPr/>
          <a:lstStyle/>
          <a:p>
            <a:r>
              <a:rPr lang="en-GB" dirty="0"/>
              <a:t>Overarching</a:t>
            </a:r>
            <a:r>
              <a:rPr lang="es-ES" dirty="0"/>
              <a:t> </a:t>
            </a:r>
            <a:r>
              <a:rPr lang="en-GB" dirty="0"/>
              <a:t>principles (OAP)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C6749D3-4698-4B35-922A-E139A17A4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081" y="2248763"/>
            <a:ext cx="8448422" cy="3889495"/>
          </a:xfrm>
        </p:spPr>
        <p:txBody>
          <a:bodyPr/>
          <a:lstStyle/>
          <a:p>
            <a:r>
              <a:rPr lang="en-GB" sz="2200" dirty="0">
                <a:solidFill>
                  <a:srgbClr val="0056B9"/>
                </a:solidFill>
                <a:cs typeface="+mj-cs"/>
              </a:rPr>
              <a:t>A. </a:t>
            </a:r>
            <a:r>
              <a:rPr lang="en-GB" sz="22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  <a:t>Effective communication skills and a biopsychosocial approach in the assessment, treatment and care of people with RMDs are of paramount importance for HPRs</a:t>
            </a:r>
          </a:p>
          <a:p>
            <a:pPr lvl="1"/>
            <a:endParaRPr lang="en-GB" sz="2200" dirty="0">
              <a:solidFill>
                <a:schemeClr val="accent6">
                  <a:lumMod val="50000"/>
                </a:schemeClr>
              </a:solidFill>
              <a:latin typeface="+mj-lt"/>
              <a:cs typeface="+mj-cs"/>
            </a:endParaRPr>
          </a:p>
          <a:p>
            <a:r>
              <a:rPr lang="en-GB" sz="2200" dirty="0">
                <a:solidFill>
                  <a:srgbClr val="0056B9"/>
                </a:solidFill>
                <a:ea typeface="ＭＳ Ｐゴシック" charset="0"/>
                <a:cs typeface="+mj-cs"/>
              </a:rPr>
              <a:t>B. </a:t>
            </a:r>
            <a:r>
              <a:rPr lang="en-GB" sz="2200" dirty="0">
                <a:solidFill>
                  <a:schemeClr val="accent6">
                    <a:lumMod val="50000"/>
                  </a:schemeClr>
                </a:solidFill>
              </a:rPr>
              <a:t>Person-centred care and patient advocacy are fundamental in the care delivered by HPRs for people with RMDs</a:t>
            </a:r>
          </a:p>
          <a:p>
            <a:pPr lvl="1"/>
            <a:endParaRPr lang="nl-NL" sz="22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GB" sz="2200" dirty="0">
                <a:solidFill>
                  <a:srgbClr val="0056B9"/>
                </a:solidFill>
                <a:ea typeface="ＭＳ Ｐゴシック" charset="0"/>
                <a:cs typeface="+mj-cs"/>
              </a:rPr>
              <a:t>C. </a:t>
            </a:r>
            <a:r>
              <a:rPr lang="en-GB" sz="2200" dirty="0">
                <a:solidFill>
                  <a:schemeClr val="accent6">
                    <a:lumMod val="50000"/>
                  </a:schemeClr>
                </a:solidFill>
              </a:rPr>
              <a:t>An evidence-based approach, ethical conduct and reflective practice are essential for HPRs</a:t>
            </a:r>
            <a:endParaRPr lang="nl-NL" sz="2200" dirty="0">
              <a:solidFill>
                <a:schemeClr val="accent6">
                  <a:lumMod val="50000"/>
                </a:schemeClr>
              </a:solidFill>
            </a:endParaRPr>
          </a:p>
          <a:p>
            <a:pPr lvl="1"/>
            <a:endParaRPr lang="nl-NL" sz="2200" dirty="0">
              <a:solidFill>
                <a:schemeClr val="accent6">
                  <a:lumMod val="50000"/>
                </a:schemeClr>
              </a:solidFill>
              <a:latin typeface="+mj-lt"/>
              <a:cs typeface="+mj-cs"/>
            </a:endParaRP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266232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Recommendation 1. </a:t>
            </a:r>
            <a:r>
              <a:rPr lang="en-GB" sz="1800" dirty="0" err="1"/>
              <a:t>LoE</a:t>
            </a:r>
            <a:r>
              <a:rPr lang="en-GB" sz="1800" dirty="0"/>
              <a:t> </a:t>
            </a:r>
            <a:r>
              <a:rPr lang="en-GB" sz="1800" baseline="-25000" dirty="0" err="1">
                <a:solidFill>
                  <a:srgbClr val="FF0000"/>
                </a:solidFill>
              </a:rPr>
              <a:t>QL</a:t>
            </a:r>
            <a:r>
              <a:rPr lang="en-GB" sz="1800" dirty="0" err="1">
                <a:solidFill>
                  <a:srgbClr val="FF0000"/>
                </a:solidFill>
              </a:rPr>
              <a:t>Ib</a:t>
            </a:r>
            <a:r>
              <a:rPr lang="en-GB" sz="1800" dirty="0">
                <a:solidFill>
                  <a:srgbClr val="FF0000"/>
                </a:solidFill>
              </a:rPr>
              <a:t>, </a:t>
            </a:r>
            <a:r>
              <a:rPr lang="en-GB" sz="1800" dirty="0">
                <a:solidFill>
                  <a:srgbClr val="003FA8"/>
                </a:solidFill>
              </a:rPr>
              <a:t>SoR </a:t>
            </a:r>
            <a:r>
              <a:rPr lang="en-GB" sz="1800" dirty="0">
                <a:solidFill>
                  <a:srgbClr val="FF0000"/>
                </a:solidFill>
              </a:rPr>
              <a:t>A, </a:t>
            </a:r>
            <a:r>
              <a:rPr lang="en-GB" sz="1800" dirty="0" err="1">
                <a:solidFill>
                  <a:srgbClr val="003FA8"/>
                </a:solidFill>
              </a:rPr>
              <a:t>LoA</a:t>
            </a:r>
            <a:r>
              <a:rPr lang="en-GB" sz="1800" dirty="0">
                <a:solidFill>
                  <a:srgbClr val="FF0000"/>
                </a:solidFill>
              </a:rPr>
              <a:t> </a:t>
            </a:r>
            <a:r>
              <a:rPr lang="en-GB" sz="1800" dirty="0">
                <a:solidFill>
                  <a:srgbClr val="003FA8"/>
                </a:solidFill>
              </a:rPr>
              <a:t>Mean (SD) </a:t>
            </a:r>
            <a:r>
              <a:rPr lang="en-GB" sz="1800" dirty="0">
                <a:solidFill>
                  <a:srgbClr val="FF0000"/>
                </a:solidFill>
              </a:rPr>
              <a:t>9.42 (1.07)</a:t>
            </a:r>
            <a:r>
              <a:rPr lang="en-GB" sz="1800" dirty="0"/>
              <a:t> 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A2BE010-58EA-4FF9-BE60-1C0AB57F1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  <a:t>HPRs should have knowledge of the aetiology, pathophysiology, epidemiology, clinical features and diagnostic procedures of common RMDs, including their impact on all aspects of life.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Updated knowledge of the normal structure and function and the pathophysiology of the MSK system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Knowledge should include the prognosis and progression of RMDs</a:t>
            </a:r>
          </a:p>
        </p:txBody>
      </p:sp>
      <p:sp>
        <p:nvSpPr>
          <p:cNvPr id="9" name="Tekstvak 2">
            <a:extLst>
              <a:ext uri="{FF2B5EF4-FFF2-40B4-BE49-F238E27FC236}">
                <a16:creationId xmlns:a16="http://schemas.microsoft.com/office/drawing/2014/main" id="{C61F6806-8C77-4502-8865-F6F75ED27484}"/>
              </a:ext>
            </a:extLst>
          </p:cNvPr>
          <p:cNvSpPr txBox="1"/>
          <p:nvPr/>
        </p:nvSpPr>
        <p:spPr>
          <a:xfrm>
            <a:off x="0" y="6340390"/>
            <a:ext cx="8952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200" b="0" baseline="-25000" dirty="0">
                <a:solidFill>
                  <a:schemeClr val="tx1"/>
                </a:solidFill>
              </a:rPr>
              <a:t>QL</a:t>
            </a:r>
            <a:r>
              <a:rPr lang="en-US" sz="1200" b="0" dirty="0">
                <a:solidFill>
                  <a:schemeClr val="tx1"/>
                </a:solidFill>
              </a:rPr>
              <a:t> Indicates a </a:t>
            </a:r>
            <a:r>
              <a:rPr lang="en-US" sz="1200" b="0" dirty="0" err="1">
                <a:solidFill>
                  <a:schemeClr val="tx1"/>
                </a:solidFill>
              </a:rPr>
              <a:t>LoE</a:t>
            </a:r>
            <a:r>
              <a:rPr lang="en-US" sz="1200" b="0" dirty="0">
                <a:solidFill>
                  <a:schemeClr val="tx1"/>
                </a:solidFill>
              </a:rPr>
              <a:t> based on</a:t>
            </a:r>
            <a:r>
              <a:rPr lang="en-US" sz="1200" b="0" strike="sngStrike" dirty="0">
                <a:solidFill>
                  <a:schemeClr val="tx1"/>
                </a:solidFill>
              </a:rPr>
              <a:t> </a:t>
            </a:r>
            <a:r>
              <a:rPr lang="en-US" sz="1200" b="0" dirty="0">
                <a:solidFill>
                  <a:schemeClr val="tx1"/>
                </a:solidFill>
              </a:rPr>
              <a:t>studies that used qualitative methods. </a:t>
            </a:r>
            <a:r>
              <a:rPr lang="en-GB" sz="1200" b="0" dirty="0">
                <a:solidFill>
                  <a:schemeClr val="tx1"/>
                </a:solidFill>
              </a:rPr>
              <a:t>S</a:t>
            </a:r>
            <a:r>
              <a:rPr lang="en-US" sz="1200" b="0" dirty="0" err="1">
                <a:solidFill>
                  <a:schemeClr val="tx1"/>
                </a:solidFill>
              </a:rPr>
              <a:t>oR</a:t>
            </a:r>
            <a:r>
              <a:rPr lang="en-US" sz="1200" b="0" dirty="0">
                <a:solidFill>
                  <a:schemeClr val="tx1"/>
                </a:solidFill>
              </a:rPr>
              <a:t>: Strength of Recommendation, </a:t>
            </a:r>
            <a:r>
              <a:rPr lang="en-US" sz="1200" b="0" dirty="0" err="1">
                <a:solidFill>
                  <a:schemeClr val="tx1"/>
                </a:solidFill>
              </a:rPr>
              <a:t>LoA</a:t>
            </a:r>
            <a:r>
              <a:rPr lang="en-US" sz="1200" b="0" dirty="0">
                <a:solidFill>
                  <a:schemeClr val="tx1"/>
                </a:solidFill>
              </a:rPr>
              <a:t>: Level of Agreement</a:t>
            </a:r>
            <a:endParaRPr lang="nl-NL" sz="1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515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Recommendation 2. </a:t>
            </a:r>
            <a:r>
              <a:rPr lang="en-GB" sz="1800" dirty="0" err="1"/>
              <a:t>LoE</a:t>
            </a:r>
            <a:r>
              <a:rPr lang="en-GB" sz="1800" dirty="0"/>
              <a:t> </a:t>
            </a:r>
            <a:r>
              <a:rPr lang="en-GB" sz="1800" baseline="-25000" dirty="0" err="1">
                <a:solidFill>
                  <a:srgbClr val="FF0000"/>
                </a:solidFill>
              </a:rPr>
              <a:t>QL</a:t>
            </a:r>
            <a:r>
              <a:rPr lang="en-GB" sz="1800" dirty="0" err="1">
                <a:solidFill>
                  <a:srgbClr val="FF0000"/>
                </a:solidFill>
              </a:rPr>
              <a:t>IIa</a:t>
            </a:r>
            <a:r>
              <a:rPr lang="en-GB" sz="1800" dirty="0">
                <a:solidFill>
                  <a:srgbClr val="FF0000"/>
                </a:solidFill>
              </a:rPr>
              <a:t>, </a:t>
            </a:r>
            <a:r>
              <a:rPr lang="en-GB" sz="1800" dirty="0">
                <a:solidFill>
                  <a:srgbClr val="003FA8"/>
                </a:solidFill>
              </a:rPr>
              <a:t>SoR </a:t>
            </a:r>
            <a:r>
              <a:rPr lang="en-GB" sz="1800" dirty="0">
                <a:solidFill>
                  <a:srgbClr val="FF0000"/>
                </a:solidFill>
              </a:rPr>
              <a:t>B, </a:t>
            </a:r>
            <a:r>
              <a:rPr lang="en-GB" sz="1800" dirty="0" err="1">
                <a:solidFill>
                  <a:srgbClr val="003FA8"/>
                </a:solidFill>
              </a:rPr>
              <a:t>LoA</a:t>
            </a:r>
            <a:r>
              <a:rPr lang="en-GB" sz="1800" dirty="0">
                <a:solidFill>
                  <a:srgbClr val="FF0000"/>
                </a:solidFill>
              </a:rPr>
              <a:t> </a:t>
            </a:r>
            <a:r>
              <a:rPr lang="en-GB" sz="1800" dirty="0">
                <a:solidFill>
                  <a:srgbClr val="003FA8"/>
                </a:solidFill>
              </a:rPr>
              <a:t>Mean (SD) </a:t>
            </a:r>
            <a:r>
              <a:rPr lang="en-GB" sz="1800" dirty="0">
                <a:solidFill>
                  <a:srgbClr val="FF0000"/>
                </a:solidFill>
              </a:rPr>
              <a:t>9.68 (0.58)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93E636-7E7D-4874-8579-907EAF967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6" y="2091717"/>
            <a:ext cx="8674625" cy="4124361"/>
          </a:xfrm>
        </p:spPr>
        <p:txBody>
          <a:bodyPr/>
          <a:lstStyle/>
          <a:p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  <a:t>Using a structured assessment, HPRs should identify aspects that may influence individuals with RMDs and their families, including: </a:t>
            </a:r>
            <a:b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</a:br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  <a:t>· clinical characteristics, risks, red flags and comorbidities</a:t>
            </a:r>
            <a:b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</a:br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  <a:t>· limits to their activity and participation </a:t>
            </a:r>
            <a:b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</a:br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  <a:t>· personal and environmental factors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HPRs should be able to perform a structured, comprehensive assessment to understand the impact of the RMD on the individual; and also on relationships with family and friends, and on societal participation. 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The structured assessment includes an exploration of the  individuals’ perceptions, concerns, ideas or beliefs about their symptoms and condition</a:t>
            </a:r>
            <a:endParaRPr lang="nl-NL" sz="1600" dirty="0">
              <a:solidFill>
                <a:schemeClr val="tx1"/>
              </a:solidFill>
              <a:latin typeface="+mj-lt"/>
              <a:cs typeface="+mj-cs"/>
            </a:endParaRPr>
          </a:p>
          <a:p>
            <a:endParaRPr lang="en-US" dirty="0"/>
          </a:p>
        </p:txBody>
      </p:sp>
      <p:sp>
        <p:nvSpPr>
          <p:cNvPr id="9" name="Tekstvak 2">
            <a:extLst>
              <a:ext uri="{FF2B5EF4-FFF2-40B4-BE49-F238E27FC236}">
                <a16:creationId xmlns:a16="http://schemas.microsoft.com/office/drawing/2014/main" id="{4EAA03FD-E17C-4D5A-A4EF-20B9E9575F1F}"/>
              </a:ext>
            </a:extLst>
          </p:cNvPr>
          <p:cNvSpPr txBox="1"/>
          <p:nvPr/>
        </p:nvSpPr>
        <p:spPr>
          <a:xfrm>
            <a:off x="0" y="6340390"/>
            <a:ext cx="8952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200" b="0" baseline="-25000" dirty="0">
                <a:solidFill>
                  <a:schemeClr val="tx1"/>
                </a:solidFill>
              </a:rPr>
              <a:t>QL</a:t>
            </a:r>
            <a:r>
              <a:rPr lang="en-US" sz="1200" b="0" dirty="0">
                <a:solidFill>
                  <a:schemeClr val="tx1"/>
                </a:solidFill>
              </a:rPr>
              <a:t> Indicates a </a:t>
            </a:r>
            <a:r>
              <a:rPr lang="en-US" sz="1200" b="0" dirty="0" err="1">
                <a:solidFill>
                  <a:schemeClr val="tx1"/>
                </a:solidFill>
              </a:rPr>
              <a:t>LoE</a:t>
            </a:r>
            <a:r>
              <a:rPr lang="en-US" sz="1200" b="0" dirty="0">
                <a:solidFill>
                  <a:schemeClr val="tx1"/>
                </a:solidFill>
              </a:rPr>
              <a:t> based on</a:t>
            </a:r>
            <a:r>
              <a:rPr lang="en-US" sz="1200" b="0" strike="sngStrike" dirty="0">
                <a:solidFill>
                  <a:schemeClr val="tx1"/>
                </a:solidFill>
              </a:rPr>
              <a:t> </a:t>
            </a:r>
            <a:r>
              <a:rPr lang="en-US" sz="1200" b="0" dirty="0">
                <a:solidFill>
                  <a:schemeClr val="tx1"/>
                </a:solidFill>
              </a:rPr>
              <a:t>studies that used qualitative methods. </a:t>
            </a:r>
            <a:r>
              <a:rPr lang="en-GB" sz="1200" b="0" dirty="0">
                <a:solidFill>
                  <a:schemeClr val="tx1"/>
                </a:solidFill>
              </a:rPr>
              <a:t>S</a:t>
            </a:r>
            <a:r>
              <a:rPr lang="en-US" sz="1200" b="0" dirty="0" err="1">
                <a:solidFill>
                  <a:schemeClr val="tx1"/>
                </a:solidFill>
              </a:rPr>
              <a:t>oR</a:t>
            </a:r>
            <a:r>
              <a:rPr lang="en-US" sz="1200" b="0" dirty="0">
                <a:solidFill>
                  <a:schemeClr val="tx1"/>
                </a:solidFill>
              </a:rPr>
              <a:t>: Strength of Recommendation, </a:t>
            </a:r>
            <a:r>
              <a:rPr lang="en-US" sz="1200" b="0" dirty="0" err="1">
                <a:solidFill>
                  <a:schemeClr val="tx1"/>
                </a:solidFill>
              </a:rPr>
              <a:t>LoA</a:t>
            </a:r>
            <a:r>
              <a:rPr lang="en-US" sz="1200" b="0" dirty="0">
                <a:solidFill>
                  <a:schemeClr val="tx1"/>
                </a:solidFill>
              </a:rPr>
              <a:t>: Level of Agreement</a:t>
            </a:r>
            <a:endParaRPr lang="nl-NL" sz="1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871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Recommendation 3. </a:t>
            </a:r>
            <a:r>
              <a:rPr lang="en-GB" sz="1800" dirty="0" err="1"/>
              <a:t>LoE</a:t>
            </a:r>
            <a:r>
              <a:rPr lang="en-GB" sz="1800" dirty="0"/>
              <a:t> </a:t>
            </a:r>
            <a:r>
              <a:rPr lang="en-GB" sz="1800" baseline="-25000" dirty="0" err="1">
                <a:solidFill>
                  <a:srgbClr val="FF0000"/>
                </a:solidFill>
              </a:rPr>
              <a:t>QL</a:t>
            </a:r>
            <a:r>
              <a:rPr lang="en-GB" sz="1800" dirty="0" err="1">
                <a:solidFill>
                  <a:srgbClr val="FF0000"/>
                </a:solidFill>
              </a:rPr>
              <a:t>IIa</a:t>
            </a:r>
            <a:r>
              <a:rPr lang="en-GB" sz="1800" dirty="0">
                <a:solidFill>
                  <a:srgbClr val="FF0000"/>
                </a:solidFill>
              </a:rPr>
              <a:t>, </a:t>
            </a:r>
            <a:r>
              <a:rPr lang="en-GB" sz="1800" dirty="0">
                <a:solidFill>
                  <a:srgbClr val="003FA8"/>
                </a:solidFill>
              </a:rPr>
              <a:t>SoR </a:t>
            </a:r>
            <a:r>
              <a:rPr lang="en-GB" sz="1800" dirty="0">
                <a:solidFill>
                  <a:srgbClr val="FF0000"/>
                </a:solidFill>
              </a:rPr>
              <a:t>B/C, </a:t>
            </a:r>
            <a:r>
              <a:rPr lang="en-GB" sz="1800" dirty="0" err="1">
                <a:solidFill>
                  <a:srgbClr val="003FA8"/>
                </a:solidFill>
              </a:rPr>
              <a:t>LoA</a:t>
            </a:r>
            <a:r>
              <a:rPr lang="en-GB" sz="1800" dirty="0">
                <a:solidFill>
                  <a:srgbClr val="FF0000"/>
                </a:solidFill>
              </a:rPr>
              <a:t> </a:t>
            </a:r>
            <a:r>
              <a:rPr lang="en-GB" sz="1800" dirty="0">
                <a:solidFill>
                  <a:srgbClr val="003FA8"/>
                </a:solidFill>
              </a:rPr>
              <a:t>Mean (SD) </a:t>
            </a:r>
            <a:r>
              <a:rPr lang="en-GB" sz="1800" dirty="0">
                <a:solidFill>
                  <a:srgbClr val="FF0000"/>
                </a:solidFill>
              </a:rPr>
              <a:t>9.74 (0.73)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28/04/2019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0112095-075D-4EB9-8098-F06752B11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374" y="1989403"/>
            <a:ext cx="8334171" cy="4124361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  <a:t>HPRs should communicate effectively: </a:t>
            </a:r>
            <a:b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</a:br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  <a:t>· to make contributions to other health care providers and stakeholders in RMD care</a:t>
            </a:r>
            <a:b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</a:br>
            <a:r>
              <a:rPr lang="en-GB" sz="1800" dirty="0">
                <a:solidFill>
                  <a:schemeClr val="accent6">
                    <a:lumMod val="50000"/>
                  </a:schemeClr>
                </a:solidFill>
                <a:latin typeface="+mj-lt"/>
                <a:cs typeface="+mj-cs"/>
              </a:rPr>
              <a:t>· to collaborate with other health care providers, signpost or refer where appropriate to optimise the interdisciplinary care of people with RMDs.</a:t>
            </a: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Collaboration is important to optimize care and to make appropriate referrals</a:t>
            </a: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HPRs must understand, respect and draw on each other’s roles and competences</a:t>
            </a: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  <a:latin typeface="+mj-lt"/>
                <a:cs typeface="+mj-cs"/>
              </a:rPr>
              <a:t>Effective communication includes being able to serve as a patient advocate: explain and  advise people with RMDs about the importance of relevant health care professionals and organizations</a:t>
            </a:r>
            <a:endParaRPr lang="nl-NL" sz="1600" dirty="0">
              <a:solidFill>
                <a:schemeClr val="tx1"/>
              </a:solidFill>
              <a:latin typeface="+mj-lt"/>
              <a:cs typeface="+mj-cs"/>
            </a:endParaRPr>
          </a:p>
          <a:p>
            <a:endParaRPr lang="en-US" dirty="0"/>
          </a:p>
        </p:txBody>
      </p:sp>
      <p:sp>
        <p:nvSpPr>
          <p:cNvPr id="9" name="Tekstvak 2">
            <a:extLst>
              <a:ext uri="{FF2B5EF4-FFF2-40B4-BE49-F238E27FC236}">
                <a16:creationId xmlns:a16="http://schemas.microsoft.com/office/drawing/2014/main" id="{FEC9DCE3-812F-4016-843F-5B4FD2CB55EC}"/>
              </a:ext>
            </a:extLst>
          </p:cNvPr>
          <p:cNvSpPr txBox="1"/>
          <p:nvPr/>
        </p:nvSpPr>
        <p:spPr>
          <a:xfrm>
            <a:off x="0" y="6340390"/>
            <a:ext cx="8952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200" b="0" baseline="-25000" dirty="0">
                <a:solidFill>
                  <a:schemeClr val="tx1"/>
                </a:solidFill>
              </a:rPr>
              <a:t>QL</a:t>
            </a:r>
            <a:r>
              <a:rPr lang="en-US" sz="1200" b="0" dirty="0">
                <a:solidFill>
                  <a:schemeClr val="tx1"/>
                </a:solidFill>
              </a:rPr>
              <a:t> Indicates a </a:t>
            </a:r>
            <a:r>
              <a:rPr lang="en-US" sz="1200" b="0" dirty="0" err="1">
                <a:solidFill>
                  <a:schemeClr val="tx1"/>
                </a:solidFill>
              </a:rPr>
              <a:t>LoE</a:t>
            </a:r>
            <a:r>
              <a:rPr lang="en-US" sz="1200" b="0" dirty="0">
                <a:solidFill>
                  <a:schemeClr val="tx1"/>
                </a:solidFill>
              </a:rPr>
              <a:t> based on</a:t>
            </a:r>
            <a:r>
              <a:rPr lang="en-US" sz="1200" b="0" strike="sngStrike" dirty="0">
                <a:solidFill>
                  <a:schemeClr val="tx1"/>
                </a:solidFill>
              </a:rPr>
              <a:t> </a:t>
            </a:r>
            <a:r>
              <a:rPr lang="en-US" sz="1200" b="0" dirty="0">
                <a:solidFill>
                  <a:schemeClr val="tx1"/>
                </a:solidFill>
              </a:rPr>
              <a:t>studies that used qualitative methods. </a:t>
            </a:r>
            <a:r>
              <a:rPr lang="en-GB" sz="1200" b="0" dirty="0">
                <a:solidFill>
                  <a:schemeClr val="tx1"/>
                </a:solidFill>
              </a:rPr>
              <a:t>S</a:t>
            </a:r>
            <a:r>
              <a:rPr lang="en-US" sz="1200" b="0" dirty="0" err="1">
                <a:solidFill>
                  <a:schemeClr val="tx1"/>
                </a:solidFill>
              </a:rPr>
              <a:t>oR</a:t>
            </a:r>
            <a:r>
              <a:rPr lang="en-US" sz="1200" b="0" dirty="0">
                <a:solidFill>
                  <a:schemeClr val="tx1"/>
                </a:solidFill>
              </a:rPr>
              <a:t>: Strength of Recommendation, </a:t>
            </a:r>
            <a:r>
              <a:rPr lang="en-US" sz="1200" b="0" dirty="0" err="1">
                <a:solidFill>
                  <a:schemeClr val="tx1"/>
                </a:solidFill>
              </a:rPr>
              <a:t>LoA</a:t>
            </a:r>
            <a:r>
              <a:rPr lang="en-US" sz="1200" b="0" dirty="0">
                <a:solidFill>
                  <a:schemeClr val="tx1"/>
                </a:solidFill>
              </a:rPr>
              <a:t>: Level of Agreement</a:t>
            </a:r>
            <a:endParaRPr lang="nl-NL" sz="1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154278"/>
      </p:ext>
    </p:extLst>
  </p:cSld>
  <p:clrMapOvr>
    <a:masterClrMapping/>
  </p:clrMapOvr>
</p:sld>
</file>

<file path=ppt/theme/theme1.xml><?xml version="1.0" encoding="utf-8"?>
<a:theme xmlns:a="http://schemas.openxmlformats.org/drawingml/2006/main" name="PPT EULAR presentation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2F2F2F"/>
      </a:folHlink>
    </a:clrScheme>
    <a:fontScheme name="1_plantilla presentac VidaCaixa Previsión Social castellano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lantilla presentac VidaCaixa Previsión Social castel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005B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08A657DCF3FBB4E8FBE0E2468B8B113" ma:contentTypeVersion="10" ma:contentTypeDescription="Ein neues Dokument erstellen." ma:contentTypeScope="" ma:versionID="15ab8b5411507bf5d9d04e6d4280d773">
  <xsd:schema xmlns:xsd="http://www.w3.org/2001/XMLSchema" xmlns:xs="http://www.w3.org/2001/XMLSchema" xmlns:p="http://schemas.microsoft.com/office/2006/metadata/properties" xmlns:ns2="1fe62f42-115c-4e23-b11d-d52080b3ae5f" xmlns:ns3="5c339dfd-a95f-4f81-844c-7253b04fe2d8" targetNamespace="http://schemas.microsoft.com/office/2006/metadata/properties" ma:root="true" ma:fieldsID="beb8ff2837ec831f78092e8c04c59843" ns2:_="" ns3:_="">
    <xsd:import namespace="1fe62f42-115c-4e23-b11d-d52080b3ae5f"/>
    <xsd:import namespace="5c339dfd-a95f-4f81-844c-7253b04fe2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e62f42-115c-4e23-b11d-d52080b3ae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39dfd-a95f-4f81-844c-7253b04fe2d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spe:Receivers xmlns:spe="http://schemas.microsoft.com/sharepoint/events">
  <Receiver>
    <Name>DocumentoInternoVidaCaixa_ItemAdded</Name>
    <Synchronization>Default</Synchronization>
    <Type>10001</Type>
    <SequenceNumber>1000</SequenceNumber>
    <Assembly>IntranetCustom, Version=1.0.0.0, Culture=neutral, PublicKeyToken=61ccf9164fa8ad57</Assembly>
    <Class>IntranetCustom.Fields_and_ContentTypes.DocumentoInternoVidaCaixaEventReceiver</Class>
    <Data/>
    <Filter/>
  </Receiver>
  <Receiver>
    <Name>DocumentoInternoVidaCaixa_ItemUpdated</Name>
    <Synchronization>Default</Synchronization>
    <Type>10002</Type>
    <SequenceNumber>1000</SequenceNumber>
    <Assembly>IntranetCustom, Version=1.0.0.0, Culture=neutral, PublicKeyToken=61ccf9164fa8ad57</Assembly>
    <Class>IntranetCustom.Fields_and_ContentTypes.DocumentoInternoVidaCaixaEventReceiver</Class>
    <Data/>
    <Filter/>
  </Receiver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BF440A9-D597-4190-A715-488E10C5D713}"/>
</file>

<file path=customXml/itemProps2.xml><?xml version="1.0" encoding="utf-8"?>
<ds:datastoreItem xmlns:ds="http://schemas.openxmlformats.org/officeDocument/2006/customXml" ds:itemID="{8B375BF9-3C35-4C6D-8997-27DCBE2ABBEF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5C789459-8F73-461E-9B34-A3F40E189AD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0DE97A49-F646-4B69-85FE-92FF14AA03C2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211D8D81-60A0-4CDE-8F83-56276C98843F}">
  <ds:schemaRefs>
    <ds:schemaRef ds:uri="http://schemas.microsoft.com/sharepoint/v3"/>
    <ds:schemaRef ds:uri="http://purl.org/dc/terms/"/>
    <ds:schemaRef ds:uri="D3B34FE5-AC3B-4a96-82CA-0DBA080F7269"/>
    <ds:schemaRef ds:uri="132FDA8B-444F-45f6-B04C-FDC6AA7FB290"/>
    <ds:schemaRef ds:uri="http://schemas.microsoft.com/office/infopath/2007/PartnerControls"/>
    <ds:schemaRef ds:uri="http://purl.org/dc/dcmitype/"/>
    <ds:schemaRef ds:uri="http://schemas.microsoft.com/office/2006/documentManagement/types"/>
    <ds:schemaRef ds:uri="be301acf-7d88-4206-bc25-f0c1637acb3f"/>
    <ds:schemaRef ds:uri="E98DFCE1-BAE5-447a-BDCA-1BA3A3ADDCB8"/>
    <ds:schemaRef ds:uri="http://schemas.openxmlformats.org/package/2006/metadata/core-properties"/>
    <ds:schemaRef ds:uri="http://purl.org/dc/elements/1.1/"/>
    <ds:schemaRef ds:uri="949D39CD-7166-4d84-B7B3-B133F34511FF"/>
    <ds:schemaRef ds:uri="F6190AD9-4581-4372-B2DF-FA9A6D64EB4D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EULAR presentation</Template>
  <TotalTime>551</TotalTime>
  <Words>2592</Words>
  <Application>Microsoft Office PowerPoint</Application>
  <PresentationFormat>On-screen Show (4:3)</PresentationFormat>
  <Paragraphs>308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ＭＳ Ｐゴシック</vt:lpstr>
      <vt:lpstr>Arial</vt:lpstr>
      <vt:lpstr>Calibri</vt:lpstr>
      <vt:lpstr>Times</vt:lpstr>
      <vt:lpstr>Times New Roman</vt:lpstr>
      <vt:lpstr>Wingdings</vt:lpstr>
      <vt:lpstr>PPT EULAR presentation</vt:lpstr>
      <vt:lpstr>Blank</vt:lpstr>
      <vt:lpstr>EULAR Recommendations for the Generic Core Competences of  Health Professionals in Rheumatology (HPR)      </vt:lpstr>
      <vt:lpstr>Task Force</vt:lpstr>
      <vt:lpstr>Target population/Aim</vt:lpstr>
      <vt:lpstr>Methods/Methodological approach</vt:lpstr>
      <vt:lpstr>Methods: SLR PRISMA Flow diagram</vt:lpstr>
      <vt:lpstr>Overarching principles (OAP)</vt:lpstr>
      <vt:lpstr>Recommendation 1. LoE QLIb, SoR A, LoA Mean (SD) 9.42 (1.07) </vt:lpstr>
      <vt:lpstr>Recommendation 2. LoE QLIIa, SoR B, LoA Mean (SD) 9.68 (0.58) </vt:lpstr>
      <vt:lpstr>Recommendation 3. LoE QLIIa, SoR B/C, LoA Mean (SD) 9.74 (0.73) </vt:lpstr>
      <vt:lpstr>Recommendation 4. LoE QLIb, SoR B, LoA Mean (SD) 9.47 (0.84) </vt:lpstr>
      <vt:lpstr>Recommendation 5. LoE QLIb, SoR B, LoA Mean (SD) 9.53 (0.90) </vt:lpstr>
      <vt:lpstr>Recommendation 6. LoE QLIb, SoR A, LoA Mean (SD) 9.42 (1.02) </vt:lpstr>
      <vt:lpstr>Recommendation 7. LoE QLIb, SoR A, LoA Mean (SD) 9.79 (0.71) </vt:lpstr>
      <vt:lpstr>Recommendation 8. LoE QLIIa, SoR B, LoA Mean (SD) 9.42 (1.07) </vt:lpstr>
      <vt:lpstr>Recommendation 9. LoE QLIb, SoR A, LoA Mean (SD) 9.74 (0.81) </vt:lpstr>
      <vt:lpstr>Recommendation 10. LoE QLIb, SoR A, LoA Mean (SD) 9.74 (0.73) </vt:lpstr>
      <vt:lpstr>Assessing the methodological quality of the studies</vt:lpstr>
      <vt:lpstr>Slide 16: Summary Level of Evidence</vt:lpstr>
      <vt:lpstr>Summary Table Level of Evidence - Overarching principles</vt:lpstr>
      <vt:lpstr>Summary Table Level of Evidence - Recommendations</vt:lpstr>
      <vt:lpstr>Summary of Recommendations in bullet point format </vt:lpstr>
      <vt:lpstr>Summary of Recommendations in bullet point format </vt:lpstr>
      <vt:lpstr>Summary of recommendations in lay format I</vt:lpstr>
      <vt:lpstr>Summary of recommendations in lay format II</vt:lpstr>
      <vt:lpstr>Acknowledgements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 Patrizia</dc:creator>
  <cp:lastModifiedBy>GF</cp:lastModifiedBy>
  <cp:revision>89</cp:revision>
  <dcterms:created xsi:type="dcterms:W3CDTF">2017-10-10T13:55:03Z</dcterms:created>
  <dcterms:modified xsi:type="dcterms:W3CDTF">2019-04-28T17:01:08Z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RMWZVRDHCRQH-457-297</vt:lpwstr>
  </property>
  <property fmtid="{D5CDD505-2E9C-101B-9397-08002B2CF9AE}" pid="3" name="_dlc_DocIdItemGuid">
    <vt:lpwstr>585317ea-a069-480b-8ac0-03d5a132d1fd</vt:lpwstr>
  </property>
  <property fmtid="{D5CDD505-2E9C-101B-9397-08002B2CF9AE}" pid="4" name="_dlc_DocIdUrl">
    <vt:lpwstr>https://intranetsegurcaixaadeslas/area-trabajo/canal empresas/_layouts/DocIdRedir.aspx?ID=RMWZVRDHCRQH-457-297, RMWZVRDHCRQH-457-297</vt:lpwstr>
  </property>
  <property fmtid="{D5CDD505-2E9C-101B-9397-08002B2CF9AE}" pid="5" name="TaxKeywordTaxHTField">
    <vt:lpwstr/>
  </property>
  <property fmtid="{D5CDD505-2E9C-101B-9397-08002B2CF9AE}" pid="6" name="TaxKeyword">
    <vt:lpwstr/>
  </property>
  <property fmtid="{D5CDD505-2E9C-101B-9397-08002B2CF9AE}" pid="7" name="TipoDocumento">
    <vt:lpwstr/>
  </property>
  <property fmtid="{D5CDD505-2E9C-101B-9397-08002B2CF9AE}" pid="8" name="Producto">
    <vt:lpwstr/>
  </property>
  <property fmtid="{D5CDD505-2E9C-101B-9397-08002B2CF9AE}" pid="9" name="Tema">
    <vt:lpwstr/>
  </property>
  <property fmtid="{D5CDD505-2E9C-101B-9397-08002B2CF9AE}" pid="10" name="Tema_0">
    <vt:lpwstr/>
  </property>
  <property fmtid="{D5CDD505-2E9C-101B-9397-08002B2CF9AE}" pid="11" name="Departamento">
    <vt:lpwstr/>
  </property>
  <property fmtid="{D5CDD505-2E9C-101B-9397-08002B2CF9AE}" pid="12" name="Departamento_0">
    <vt:lpwstr/>
  </property>
  <property fmtid="{D5CDD505-2E9C-101B-9397-08002B2CF9AE}" pid="13" name="Producto_0">
    <vt:lpwstr/>
  </property>
  <property fmtid="{D5CDD505-2E9C-101B-9397-08002B2CF9AE}" pid="14" name="Lenguaje">
    <vt:lpwstr/>
  </property>
  <property fmtid="{D5CDD505-2E9C-101B-9397-08002B2CF9AE}" pid="15" name="TipoDocumento_0">
    <vt:lpwstr/>
  </property>
  <property fmtid="{D5CDD505-2E9C-101B-9397-08002B2CF9AE}" pid="16" name="Lenguaje_0">
    <vt:lpwstr/>
  </property>
  <property fmtid="{D5CDD505-2E9C-101B-9397-08002B2CF9AE}" pid="17" name="TaxCatchAll">
    <vt:lpwstr/>
  </property>
  <property fmtid="{D5CDD505-2E9C-101B-9397-08002B2CF9AE}" pid="18" name="Description">
    <vt:lpwstr/>
  </property>
  <property fmtid="{D5CDD505-2E9C-101B-9397-08002B2CF9AE}" pid="19" name="ContentTypeId">
    <vt:lpwstr>0x010100408A657DCF3FBB4E8FBE0E2468B8B113</vt:lpwstr>
  </property>
</Properties>
</file>