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5" r:id="rId6"/>
    <p:sldMasterId id="2147483888" r:id="rId7"/>
  </p:sldMasterIdLst>
  <p:notesMasterIdLst>
    <p:notesMasterId r:id="rId27"/>
  </p:notesMasterIdLst>
  <p:handoutMasterIdLst>
    <p:handoutMasterId r:id="rId28"/>
  </p:handoutMasterIdLst>
  <p:sldIdLst>
    <p:sldId id="284" r:id="rId8"/>
    <p:sldId id="283" r:id="rId9"/>
    <p:sldId id="285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6" r:id="rId19"/>
    <p:sldId id="297" r:id="rId20"/>
    <p:sldId id="298" r:id="rId21"/>
    <p:sldId id="280" r:id="rId22"/>
    <p:sldId id="299" r:id="rId23"/>
    <p:sldId id="300" r:id="rId24"/>
    <p:sldId id="301" r:id="rId25"/>
    <p:sldId id="304" r:id="rId26"/>
  </p:sldIdLst>
  <p:sldSz cx="9144000" cy="6858000" type="screen4x3"/>
  <p:notesSz cx="6797675" cy="9926638"/>
  <p:defaultTextStyle>
    <a:defPPr>
      <a:defRPr lang="es-ES_tradnl"/>
    </a:defPPr>
    <a:lvl1pPr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47">
          <p15:clr>
            <a:srgbClr val="A4A3A4"/>
          </p15:clr>
        </p15:guide>
        <p15:guide id="2" pos="55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57B8"/>
    <a:srgbClr val="063FA9"/>
    <a:srgbClr val="0056B9"/>
    <a:srgbClr val="0057A3"/>
    <a:srgbClr val="003FA8"/>
    <a:srgbClr val="1986CE"/>
    <a:srgbClr val="F8F8F8"/>
    <a:srgbClr val="CECFCF"/>
    <a:srgbClr val="F6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0" autoAdjust="0"/>
    <p:restoredTop sz="94759" autoAdjust="0"/>
  </p:normalViewPr>
  <p:slideViewPr>
    <p:cSldViewPr snapToGrid="0">
      <p:cViewPr varScale="1">
        <p:scale>
          <a:sx n="80" d="100"/>
          <a:sy n="80" d="100"/>
        </p:scale>
        <p:origin x="-82" y="-130"/>
      </p:cViewPr>
      <p:guideLst>
        <p:guide orient="horz" pos="747"/>
        <p:guide pos="55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"/>
    </p:cViewPr>
  </p:sorterViewPr>
  <p:notesViewPr>
    <p:cSldViewPr snapToGrid="0">
      <p:cViewPr varScale="1">
        <p:scale>
          <a:sx n="54" d="100"/>
          <a:sy n="54" d="100"/>
        </p:scale>
        <p:origin x="-3451" y="-82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presProps" Target="presProps.xml"/><Relationship Id="rId32" Type="http://schemas.openxmlformats.org/officeDocument/2006/relationships/tableStyles" Target="tableStyles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985E38B0-27C5-3F47-9942-78CA6AAD1B09}" type="slidenum">
              <a:rPr lang="es-ES"/>
              <a:pPr/>
              <a:t>‹N°›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4780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4875"/>
            <a:ext cx="498792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163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777C8E66-A4CA-3644-85C9-53BE1798D601}" type="slidenum">
              <a:rPr lang="es-ES_tradnl"/>
              <a:pPr/>
              <a:t>‹N°›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146371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4538"/>
            <a:ext cx="4964112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/>
              <a:pPr/>
              <a:t>1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7353096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4538"/>
            <a:ext cx="4964112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>
                <a:solidFill>
                  <a:prstClr val="white"/>
                </a:solidFill>
              </a:rPr>
              <a:pPr/>
              <a:t>12</a:t>
            </a:fld>
            <a:endParaRPr lang="es-ES_trad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800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4538"/>
            <a:ext cx="4964112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/>
              <a:pPr/>
              <a:t>13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897763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9163" y="744538"/>
            <a:ext cx="4964112" cy="3722687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altLang="fr-FR" sz="2000" dirty="0">
                <a:ea typeface="ＭＳ Ｐゴシック" panose="020B0600070205080204" pitchFamily="34" charset="-128"/>
              </a:rPr>
              <a:t>Meeting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of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steering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group</a:t>
            </a:r>
            <a:r>
              <a:rPr lang="de-DE" altLang="fr-FR" sz="2000" dirty="0">
                <a:ea typeface="ＭＳ Ｐゴシック" panose="020B0600070205080204" pitchFamily="34" charset="-128"/>
              </a:rPr>
              <a:t>: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decisions</a:t>
            </a:r>
            <a:r>
              <a:rPr lang="de-DE" altLang="fr-FR" sz="2000" dirty="0">
                <a:ea typeface="ＭＳ Ｐゴシック" panose="020B0600070205080204" pitchFamily="34" charset="-128"/>
              </a:rPr>
              <a:t> on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scope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of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the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literature</a:t>
            </a:r>
            <a:r>
              <a:rPr lang="de-DE" altLang="fr-FR" sz="2000" dirty="0">
                <a:ea typeface="ＭＳ Ｐゴシック" panose="020B0600070205080204" pitchFamily="34" charset="-128"/>
              </a:rPr>
              <a:t> review and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taskforce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composition</a:t>
            </a:r>
            <a:endParaRPr lang="de-DE" altLang="fr-FR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de-DE" altLang="fr-FR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fr-FR" sz="2000" dirty="0" err="1">
                <a:ea typeface="ＭＳ Ｐゴシック" panose="020B0600070205080204" pitchFamily="34" charset="-128"/>
              </a:rPr>
              <a:t>Systematic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literature</a:t>
            </a:r>
            <a:r>
              <a:rPr lang="de-DE" altLang="fr-FR" sz="2000" dirty="0">
                <a:ea typeface="ＭＳ Ｐゴシック" panose="020B0600070205080204" pitchFamily="34" charset="-128"/>
              </a:rPr>
              <a:t> review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of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drugs</a:t>
            </a:r>
            <a:endParaRPr lang="de-DE" altLang="fr-FR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de-DE" altLang="fr-FR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fr-FR" sz="2000" dirty="0">
                <a:ea typeface="ＭＳ Ｐゴシック" panose="020B0600070205080204" pitchFamily="34" charset="-128"/>
              </a:rPr>
              <a:t>General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literature</a:t>
            </a:r>
            <a:r>
              <a:rPr lang="de-DE" altLang="fr-FR" sz="2000" dirty="0">
                <a:ea typeface="ＭＳ Ｐゴシック" panose="020B0600070205080204" pitchFamily="34" charset="-128"/>
              </a:rPr>
              <a:t> review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of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treatment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strategies</a:t>
            </a:r>
            <a:r>
              <a:rPr lang="de-DE" altLang="fr-FR" sz="2000" dirty="0">
                <a:ea typeface="ＭＳ Ｐゴシック" panose="020B0600070205080204" pitchFamily="34" charset="-128"/>
              </a:rPr>
              <a:t>,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prognosis</a:t>
            </a:r>
            <a:endParaRPr lang="de-DE" altLang="fr-FR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de-DE" altLang="fr-FR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fr-FR" sz="2000" dirty="0">
                <a:ea typeface="ＭＳ Ｐゴシック" panose="020B0600070205080204" pitchFamily="34" charset="-128"/>
              </a:rPr>
              <a:t>Taskforce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full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meeting</a:t>
            </a:r>
            <a:endParaRPr lang="de-DE" altLang="fr-FR" sz="2000" dirty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de-DE" altLang="fr-FR" sz="1800" dirty="0" err="1">
                <a:ea typeface="ＭＳ Ｐゴシック" panose="020B0600070205080204" pitchFamily="34" charset="-128"/>
              </a:rPr>
              <a:t>Presentation</a:t>
            </a:r>
            <a:r>
              <a:rPr lang="de-DE" altLang="fr-FR" sz="1800" dirty="0">
                <a:ea typeface="ＭＳ Ｐゴシック" panose="020B0600070205080204" pitchFamily="34" charset="-128"/>
              </a:rPr>
              <a:t> </a:t>
            </a:r>
            <a:r>
              <a:rPr lang="de-DE" altLang="fr-FR" sz="1800" dirty="0" err="1">
                <a:ea typeface="ＭＳ Ｐゴシック" panose="020B0600070205080204" pitchFamily="34" charset="-128"/>
              </a:rPr>
              <a:t>of</a:t>
            </a:r>
            <a:r>
              <a:rPr lang="de-DE" altLang="fr-FR" sz="1800" dirty="0">
                <a:ea typeface="ＭＳ Ｐゴシック" panose="020B0600070205080204" pitchFamily="34" charset="-128"/>
              </a:rPr>
              <a:t> </a:t>
            </a:r>
            <a:r>
              <a:rPr lang="de-DE" altLang="fr-FR" sz="1800" dirty="0" err="1">
                <a:ea typeface="ＭＳ Ｐゴシック" panose="020B0600070205080204" pitchFamily="34" charset="-128"/>
              </a:rPr>
              <a:t>literature</a:t>
            </a:r>
            <a:r>
              <a:rPr lang="de-DE" altLang="fr-FR" sz="1800" dirty="0">
                <a:ea typeface="ＭＳ Ｐゴシック" panose="020B0600070205080204" pitchFamily="34" charset="-128"/>
              </a:rPr>
              <a:t> review</a:t>
            </a:r>
          </a:p>
          <a:p>
            <a:pPr lvl="1" eaLnBrk="1" hangingPunct="1">
              <a:lnSpc>
                <a:spcPct val="80000"/>
              </a:lnSpc>
            </a:pPr>
            <a:r>
              <a:rPr lang="de-DE" altLang="fr-FR" sz="1800" dirty="0" err="1">
                <a:ea typeface="ＭＳ Ｐゴシック" panose="020B0600070205080204" pitchFamily="34" charset="-128"/>
              </a:rPr>
              <a:t>Discussions</a:t>
            </a:r>
            <a:r>
              <a:rPr lang="de-DE" altLang="fr-FR" sz="1800" dirty="0">
                <a:ea typeface="ＭＳ Ｐゴシック" panose="020B0600070205080204" pitchFamily="34" charset="-128"/>
              </a:rPr>
              <a:t> </a:t>
            </a:r>
            <a:r>
              <a:rPr lang="de-DE" altLang="fr-FR" sz="1800" dirty="0" err="1">
                <a:ea typeface="ＭＳ Ｐゴシック" panose="020B0600070205080204" pitchFamily="34" charset="-128"/>
              </a:rPr>
              <a:t>based</a:t>
            </a:r>
            <a:r>
              <a:rPr lang="de-DE" altLang="fr-FR" sz="1800" dirty="0">
                <a:ea typeface="ＭＳ Ｐゴシック" panose="020B0600070205080204" pitchFamily="34" charset="-128"/>
              </a:rPr>
              <a:t> on </a:t>
            </a:r>
            <a:r>
              <a:rPr lang="de-DE" altLang="fr-FR" sz="1800" dirty="0" err="1">
                <a:ea typeface="ＭＳ Ｐゴシック" panose="020B0600070205080204" pitchFamily="34" charset="-128"/>
              </a:rPr>
              <a:t>the</a:t>
            </a:r>
            <a:r>
              <a:rPr lang="de-DE" altLang="fr-FR" sz="1800" dirty="0">
                <a:ea typeface="ＭＳ Ｐゴシック" panose="020B0600070205080204" pitchFamily="34" charset="-128"/>
              </a:rPr>
              <a:t> 2016 </a:t>
            </a:r>
            <a:r>
              <a:rPr lang="de-DE" altLang="fr-FR" sz="1800" dirty="0" err="1">
                <a:ea typeface="ＭＳ Ｐゴシック" panose="020B0600070205080204" pitchFamily="34" charset="-128"/>
              </a:rPr>
              <a:t>recommendations</a:t>
            </a:r>
            <a:endParaRPr lang="de-DE" altLang="fr-FR" sz="1800" dirty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de-DE" altLang="fr-FR" sz="1800" dirty="0">
                <a:ea typeface="ＭＳ Ｐゴシック" panose="020B0600070205080204" pitchFamily="34" charset="-128"/>
              </a:rPr>
              <a:t>Elaboration </a:t>
            </a:r>
            <a:r>
              <a:rPr lang="de-DE" altLang="fr-FR" sz="1800" dirty="0" err="1">
                <a:ea typeface="ＭＳ Ｐゴシック" panose="020B0600070205080204" pitchFamily="34" charset="-128"/>
              </a:rPr>
              <a:t>of</a:t>
            </a:r>
            <a:r>
              <a:rPr lang="de-DE" altLang="fr-FR" sz="1800" dirty="0">
                <a:ea typeface="ＭＳ Ｐゴシック" panose="020B0600070205080204" pitchFamily="34" charset="-128"/>
              </a:rPr>
              <a:t> </a:t>
            </a:r>
            <a:r>
              <a:rPr lang="de-DE" altLang="fr-FR" sz="1800" dirty="0" err="1">
                <a:ea typeface="ＭＳ Ｐゴシック" panose="020B0600070205080204" pitchFamily="34" charset="-128"/>
              </a:rPr>
              <a:t>updated</a:t>
            </a:r>
            <a:r>
              <a:rPr lang="de-DE" altLang="fr-FR" sz="1800" dirty="0">
                <a:ea typeface="ＭＳ Ｐゴシック" panose="020B0600070205080204" pitchFamily="34" charset="-128"/>
              </a:rPr>
              <a:t> </a:t>
            </a:r>
            <a:r>
              <a:rPr lang="de-DE" altLang="fr-FR" sz="1800" dirty="0" err="1">
                <a:ea typeface="ＭＳ Ｐゴシック" panose="020B0600070205080204" pitchFamily="34" charset="-128"/>
              </a:rPr>
              <a:t>recommendations</a:t>
            </a:r>
            <a:endParaRPr lang="de-DE" altLang="fr-FR" sz="1800" dirty="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endParaRPr lang="de-DE" altLang="fr-FR" sz="18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de-DE" altLang="fr-FR" sz="2000" dirty="0" err="1">
                <a:ea typeface="ＭＳ Ｐゴシック" panose="020B0600070205080204" pitchFamily="34" charset="-128"/>
              </a:rPr>
              <a:t>Votes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by</a:t>
            </a:r>
            <a:r>
              <a:rPr lang="de-DE" altLang="fr-FR" sz="2000" dirty="0">
                <a:ea typeface="ＭＳ Ｐゴシック" panose="020B0600070205080204" pitchFamily="34" charset="-128"/>
              </a:rPr>
              <a:t> email on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level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of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agreement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of</a:t>
            </a:r>
            <a:r>
              <a:rPr lang="de-DE" altLang="fr-FR" sz="2000" dirty="0">
                <a:ea typeface="ＭＳ Ｐゴシック" panose="020B0600070205080204" pitchFamily="34" charset="-128"/>
              </a:rPr>
              <a:t> Taskforce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members</a:t>
            </a:r>
            <a:r>
              <a:rPr lang="de-DE" altLang="fr-FR" sz="2000" dirty="0">
                <a:ea typeface="ＭＳ Ｐゴシック" panose="020B0600070205080204" pitchFamily="34" charset="-128"/>
              </a:rPr>
              <a:t> (0-10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where</a:t>
            </a:r>
            <a:r>
              <a:rPr lang="de-DE" altLang="fr-FR" sz="2000" dirty="0">
                <a:ea typeface="ＭＳ Ｐゴシック" panose="020B0600070205080204" pitchFamily="34" charset="-128"/>
              </a:rPr>
              <a:t> 10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is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full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agreement</a:t>
            </a:r>
            <a:r>
              <a:rPr lang="de-DE" altLang="fr-FR" sz="2000" dirty="0">
                <a:ea typeface="ＭＳ Ｐゴシック" panose="020B0600070205080204" pitchFamily="34" charset="-128"/>
              </a:rPr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de-DE" altLang="fr-FR" sz="2000" dirty="0">
                <a:ea typeface="ＭＳ Ｐゴシック" panose="020B0600070205080204" pitchFamily="34" charset="-128"/>
              </a:rPr>
              <a:t>Determination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of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level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of</a:t>
            </a:r>
            <a:r>
              <a:rPr lang="de-DE" altLang="fr-FR" sz="2000" dirty="0">
                <a:ea typeface="ＭＳ Ｐゴシック" panose="020B0600070205080204" pitchFamily="34" charset="-128"/>
              </a:rPr>
              <a:t> </a:t>
            </a:r>
            <a:r>
              <a:rPr lang="de-DE" altLang="fr-FR" sz="2000" dirty="0" err="1">
                <a:ea typeface="ＭＳ Ｐゴシック" panose="020B0600070205080204" pitchFamily="34" charset="-128"/>
              </a:rPr>
              <a:t>evidence</a:t>
            </a:r>
            <a:endParaRPr lang="de-DE" altLang="fr-FR" sz="2000" dirty="0">
              <a:ea typeface="ＭＳ Ｐゴシック" panose="020B0600070205080204" pitchFamily="34" charset="-128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C8E66-A4CA-3644-85C9-53BE1798D601}" type="slidenum">
              <a:rPr lang="es-ES_tradnl" smtClean="0"/>
              <a:pPr/>
              <a:t>4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55873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4538"/>
            <a:ext cx="4964112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/>
              <a:pPr/>
              <a:t>5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40691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4538"/>
            <a:ext cx="4964112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/>
              <a:pPr/>
              <a:t>6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68657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9163" y="744538"/>
            <a:ext cx="4964112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Slight</a:t>
            </a:r>
            <a:r>
              <a:rPr lang="fr-FR" dirty="0"/>
              <a:t> reformulation </a:t>
            </a:r>
            <a:r>
              <a:rPr lang="fr-FR" dirty="0" err="1"/>
              <a:t>taking</a:t>
            </a:r>
            <a:r>
              <a:rPr lang="fr-FR" dirty="0"/>
              <a:t> out </a:t>
            </a:r>
            <a:r>
              <a:rPr lang="fr-FR" dirty="0" err="1"/>
              <a:t>mda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the sentence as </a:t>
            </a:r>
            <a:r>
              <a:rPr lang="fr-FR" dirty="0" err="1"/>
              <a:t>is</a:t>
            </a:r>
            <a:r>
              <a:rPr lang="fr-FR" dirty="0"/>
              <a:t> a score not a </a:t>
            </a:r>
            <a:r>
              <a:rPr lang="fr-FR" dirty="0" err="1"/>
              <a:t>target</a:t>
            </a:r>
            <a:r>
              <a:rPr lang="fr-FR" dirty="0"/>
              <a:t> per se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>
                <a:solidFill>
                  <a:prstClr val="white"/>
                </a:solidFill>
              </a:rPr>
              <a:pPr/>
              <a:t>7</a:t>
            </a:fld>
            <a:endParaRPr lang="es-ES_trad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3101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9163" y="744538"/>
            <a:ext cx="4964112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Slight</a:t>
            </a:r>
            <a:r>
              <a:rPr lang="fr-FR" dirty="0"/>
              <a:t> reformulation </a:t>
            </a:r>
            <a:r>
              <a:rPr lang="fr-FR" dirty="0" err="1"/>
              <a:t>taking</a:t>
            </a:r>
            <a:r>
              <a:rPr lang="fr-FR" dirty="0"/>
              <a:t> out </a:t>
            </a:r>
            <a:r>
              <a:rPr lang="fr-FR" dirty="0" err="1"/>
              <a:t>mda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the sentence as </a:t>
            </a:r>
            <a:r>
              <a:rPr lang="fr-FR" dirty="0" err="1"/>
              <a:t>is</a:t>
            </a:r>
            <a:r>
              <a:rPr lang="fr-FR" dirty="0"/>
              <a:t> a score not a </a:t>
            </a:r>
            <a:r>
              <a:rPr lang="fr-FR" dirty="0" err="1"/>
              <a:t>target</a:t>
            </a:r>
            <a:r>
              <a:rPr lang="fr-FR" dirty="0"/>
              <a:t> per se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>
                <a:solidFill>
                  <a:prstClr val="white"/>
                </a:solidFill>
              </a:rPr>
              <a:pPr/>
              <a:t>8</a:t>
            </a:fld>
            <a:endParaRPr lang="es-ES_trad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6446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4538"/>
            <a:ext cx="4964112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>
                <a:solidFill>
                  <a:prstClr val="white"/>
                </a:solidFill>
              </a:rPr>
              <a:pPr/>
              <a:t>9</a:t>
            </a:fld>
            <a:endParaRPr lang="es-ES_trad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705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4538"/>
            <a:ext cx="4964112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/>
              <a:pPr/>
              <a:t>10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624293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4538"/>
            <a:ext cx="4964112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/>
              <a:pPr/>
              <a:t>11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37705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CC6E1000-1FBE-7344-AEE7-008587FEC10F}" type="datetime1">
              <a:rPr lang="es-ES" smtClean="0"/>
              <a:pPr/>
              <a:t>11/02/2020</a:t>
            </a:fld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F096157D-9D44-4342-AEFF-76ADE352FA4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991" y="3920454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14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4"/>
            <a:ext cx="3075496" cy="1762003"/>
          </a:xfrm>
          <a:prstGeom prst="rect">
            <a:avLst/>
          </a:prstGeom>
        </p:spPr>
      </p:pic>
      <p:grpSp>
        <p:nvGrpSpPr>
          <p:cNvPr id="15" name="Agrupar 16"/>
          <p:cNvGrpSpPr/>
          <p:nvPr userDrawn="1"/>
        </p:nvGrpSpPr>
        <p:grpSpPr>
          <a:xfrm>
            <a:off x="641250" y="3619979"/>
            <a:ext cx="1400770" cy="432793"/>
            <a:chOff x="348640" y="2182281"/>
            <a:chExt cx="1400770" cy="432791"/>
          </a:xfrm>
        </p:grpSpPr>
        <p:sp>
          <p:nvSpPr>
            <p:cNvPr id="16" name="Elipse 17"/>
            <p:cNvSpPr/>
            <p:nvPr userDrawn="1"/>
          </p:nvSpPr>
          <p:spPr bwMode="auto">
            <a:xfrm>
              <a:off x="348640" y="2182281"/>
              <a:ext cx="211662" cy="432791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Elipse 18"/>
            <p:cNvSpPr/>
            <p:nvPr userDrawn="1"/>
          </p:nvSpPr>
          <p:spPr bwMode="auto">
            <a:xfrm>
              <a:off x="645917" y="2182281"/>
              <a:ext cx="211662" cy="432791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Elipse 19"/>
            <p:cNvSpPr/>
            <p:nvPr userDrawn="1"/>
          </p:nvSpPr>
          <p:spPr bwMode="auto">
            <a:xfrm>
              <a:off x="943194" y="2182281"/>
              <a:ext cx="211662" cy="432791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20"/>
            <p:cNvSpPr/>
            <p:nvPr userDrawn="1"/>
          </p:nvSpPr>
          <p:spPr bwMode="auto">
            <a:xfrm>
              <a:off x="1240471" y="2182281"/>
              <a:ext cx="211662" cy="432791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21"/>
            <p:cNvSpPr/>
            <p:nvPr userDrawn="1"/>
          </p:nvSpPr>
          <p:spPr bwMode="auto">
            <a:xfrm>
              <a:off x="1537748" y="2182281"/>
              <a:ext cx="211662" cy="432791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50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 hasCustomPrompt="1"/>
          </p:nvPr>
        </p:nvSpPr>
        <p:spPr>
          <a:xfrm>
            <a:off x="466930" y="315368"/>
            <a:ext cx="8334171" cy="634545"/>
          </a:xfrm>
          <a:prstGeom prst="rect">
            <a:avLst/>
          </a:prstGeom>
        </p:spPr>
        <p:txBody>
          <a:bodyPr/>
          <a:lstStyle>
            <a:lvl1pPr algn="l"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466931" y="1207699"/>
            <a:ext cx="8334171" cy="5313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 sz="1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444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hutterstock_325069670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8" y="3839525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6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4"/>
            <a:ext cx="3075496" cy="1762003"/>
          </a:xfrm>
          <a:prstGeom prst="rect">
            <a:avLst/>
          </a:prstGeom>
        </p:spPr>
      </p:pic>
      <p:grpSp>
        <p:nvGrpSpPr>
          <p:cNvPr id="12" name="Agrupar 20"/>
          <p:cNvGrpSpPr/>
          <p:nvPr userDrawn="1"/>
        </p:nvGrpSpPr>
        <p:grpSpPr>
          <a:xfrm>
            <a:off x="641250" y="3619979"/>
            <a:ext cx="1400770" cy="432793"/>
            <a:chOff x="348640" y="2182281"/>
            <a:chExt cx="1400770" cy="432791"/>
          </a:xfrm>
        </p:grpSpPr>
        <p:sp>
          <p:nvSpPr>
            <p:cNvPr id="13" name="Elipse 21"/>
            <p:cNvSpPr/>
            <p:nvPr userDrawn="1"/>
          </p:nvSpPr>
          <p:spPr bwMode="auto">
            <a:xfrm>
              <a:off x="348640" y="2182281"/>
              <a:ext cx="211662" cy="432791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Elipse 22"/>
            <p:cNvSpPr/>
            <p:nvPr userDrawn="1"/>
          </p:nvSpPr>
          <p:spPr bwMode="auto">
            <a:xfrm>
              <a:off x="645917" y="2182281"/>
              <a:ext cx="211662" cy="432791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Elipse 23"/>
            <p:cNvSpPr/>
            <p:nvPr userDrawn="1"/>
          </p:nvSpPr>
          <p:spPr bwMode="auto">
            <a:xfrm>
              <a:off x="943194" y="2182281"/>
              <a:ext cx="211662" cy="432791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Elipse 24"/>
            <p:cNvSpPr/>
            <p:nvPr userDrawn="1"/>
          </p:nvSpPr>
          <p:spPr bwMode="auto">
            <a:xfrm>
              <a:off x="1240471" y="2182281"/>
              <a:ext cx="211662" cy="432791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5"/>
            <p:cNvSpPr/>
            <p:nvPr userDrawn="1"/>
          </p:nvSpPr>
          <p:spPr bwMode="auto">
            <a:xfrm>
              <a:off x="1537748" y="2182281"/>
              <a:ext cx="211662" cy="432791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545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114891403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8" y="3839525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4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9"/>
            <a:ext cx="1400770" cy="432793"/>
            <a:chOff x="348640" y="2182281"/>
            <a:chExt cx="1400770" cy="432791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432791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432791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432791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432791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432791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64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8" y="3839525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4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9"/>
            <a:ext cx="1400770" cy="432793"/>
            <a:chOff x="348640" y="2182281"/>
            <a:chExt cx="1400770" cy="432791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432791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432791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432791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432791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432791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744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hutterstock_22774220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8" y="3839525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4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9"/>
            <a:ext cx="1400770" cy="432793"/>
            <a:chOff x="348640" y="2182281"/>
            <a:chExt cx="1400770" cy="432791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432791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432791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432791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432791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432791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28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30" y="2091718"/>
            <a:ext cx="833417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2"/>
            <a:ext cx="83341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1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‹N°›</a:t>
            </a:fld>
            <a:endParaRPr lang="tr-TR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1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BA3F73F8-1884-0E40-983C-CDED2351A66E}" type="datetime1">
              <a:rPr lang="es-ES" smtClean="0"/>
              <a:t>11/02/2020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61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13832"/>
          <a:stretch/>
        </p:blipFill>
        <p:spPr>
          <a:xfrm>
            <a:off x="466928" y="1943101"/>
            <a:ext cx="8334172" cy="4285948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66930" y="1298732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1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‹N°›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1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C169FB8-1BE0-E845-9C2A-AF36E4CC9869}" type="datetime1">
              <a:rPr lang="es-ES" smtClean="0"/>
              <a:t>11/02/2020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85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31" y="2091718"/>
            <a:ext cx="384472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9" y="1298732"/>
            <a:ext cx="38383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6" name="Imagen 5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68" r="3174" b="271"/>
          <a:stretch/>
        </p:blipFill>
        <p:spPr>
          <a:xfrm>
            <a:off x="4620382" y="1441460"/>
            <a:ext cx="4180719" cy="47875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1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‹N°›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1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409C76EE-2EB6-5A47-8F28-5B769792FE36}" type="datetime1">
              <a:rPr lang="es-ES" smtClean="0"/>
              <a:t>11/02/2020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22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31" y="2091718"/>
            <a:ext cx="8334171" cy="1546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30" y="1298732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7" name="Imagen 6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0" b="36232"/>
          <a:stretch/>
        </p:blipFill>
        <p:spPr>
          <a:xfrm>
            <a:off x="466928" y="3676650"/>
            <a:ext cx="8334172" cy="2552399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1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‹N°›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1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B3EE45F-8683-D246-A5F0-93394021D3FB}" type="datetime1">
              <a:rPr lang="es-ES" smtClean="0"/>
              <a:t>11/02/2020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72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7"/>
          <p:cNvSpPr>
            <a:spLocks noChangeArrowheads="1"/>
          </p:cNvSpPr>
          <p:nvPr/>
        </p:nvSpPr>
        <p:spPr bwMode="auto">
          <a:xfrm>
            <a:off x="342901" y="351531"/>
            <a:ext cx="204383" cy="32563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1" y="2917926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1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‹N°›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1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C99BF2F7-53DD-304F-938B-FF02BFE4BA3F}" type="datetime1">
              <a:rPr lang="es-ES" smtClean="0"/>
              <a:t>11/02/2020</a:t>
            </a:fld>
            <a:endParaRPr lang="en-US" dirty="0"/>
          </a:p>
        </p:txBody>
      </p:sp>
      <p:pic>
        <p:nvPicPr>
          <p:cNvPr id="2" name="Imagen 1" descr="Logo Eular RGB.png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144" y="288589"/>
            <a:ext cx="1597582" cy="912904"/>
          </a:xfrm>
          <a:prstGeom prst="rect">
            <a:avLst/>
          </a:prstGeom>
        </p:spPr>
      </p:pic>
      <p:grpSp>
        <p:nvGrpSpPr>
          <p:cNvPr id="5" name="Agrupar 4"/>
          <p:cNvGrpSpPr/>
          <p:nvPr/>
        </p:nvGrpSpPr>
        <p:grpSpPr>
          <a:xfrm>
            <a:off x="491832" y="1080036"/>
            <a:ext cx="1400770" cy="432793"/>
            <a:chOff x="348640" y="2182281"/>
            <a:chExt cx="1400770" cy="432791"/>
          </a:xfrm>
        </p:grpSpPr>
        <p:sp>
          <p:nvSpPr>
            <p:cNvPr id="4" name="Elipse 3"/>
            <p:cNvSpPr/>
            <p:nvPr userDrawn="1"/>
          </p:nvSpPr>
          <p:spPr bwMode="auto">
            <a:xfrm>
              <a:off x="348640" y="2182281"/>
              <a:ext cx="211662" cy="432791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18"/>
            <p:cNvSpPr/>
            <p:nvPr userDrawn="1"/>
          </p:nvSpPr>
          <p:spPr bwMode="auto">
            <a:xfrm>
              <a:off x="645917" y="2182281"/>
              <a:ext cx="211662" cy="432791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19"/>
            <p:cNvSpPr/>
            <p:nvPr userDrawn="1"/>
          </p:nvSpPr>
          <p:spPr bwMode="auto">
            <a:xfrm>
              <a:off x="943194" y="2182281"/>
              <a:ext cx="211662" cy="432791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" name="Elipse 20"/>
            <p:cNvSpPr/>
            <p:nvPr userDrawn="1"/>
          </p:nvSpPr>
          <p:spPr bwMode="auto">
            <a:xfrm>
              <a:off x="1240471" y="2182281"/>
              <a:ext cx="211662" cy="432791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Elipse 21"/>
            <p:cNvSpPr/>
            <p:nvPr userDrawn="1"/>
          </p:nvSpPr>
          <p:spPr bwMode="auto">
            <a:xfrm>
              <a:off x="1537748" y="2182281"/>
              <a:ext cx="211662" cy="432791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53" r:id="rId2"/>
    <p:sldLayoutId id="2147483858" r:id="rId3"/>
    <p:sldLayoutId id="2147483859" r:id="rId4"/>
    <p:sldLayoutId id="2147483860" r:id="rId5"/>
    <p:sldLayoutId id="2147483857" r:id="rId6"/>
    <p:sldLayoutId id="2147483861" r:id="rId7"/>
    <p:sldLayoutId id="2147483862" r:id="rId8"/>
    <p:sldLayoutId id="2147483863" r:id="rId9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>
          <a:solidFill>
            <a:srgbClr val="058AD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2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9501" y="628651"/>
            <a:ext cx="5381625" cy="3746501"/>
          </a:xfrm>
        </p:spPr>
        <p:txBody>
          <a:bodyPr/>
          <a:lstStyle/>
          <a:p>
            <a:pPr algn="ctr"/>
            <a:r>
              <a:rPr lang="en-US" altLang="fr-FR" sz="4000" b="1" dirty="0" smtClean="0">
                <a:solidFill>
                  <a:schemeClr val="tx2">
                    <a:lumMod val="50000"/>
                  </a:schemeClr>
                </a:solidFill>
                <a:ea typeface="ＭＳ Ｐゴシック" panose="020B0600070205080204" pitchFamily="34" charset="-128"/>
              </a:rPr>
              <a:t>EULAR </a:t>
            </a:r>
            <a:r>
              <a:rPr lang="en-US" altLang="fr-FR" sz="4000" b="1" dirty="0">
                <a:solidFill>
                  <a:schemeClr val="tx2">
                    <a:lumMod val="50000"/>
                  </a:schemeClr>
                </a:solidFill>
                <a:ea typeface="ＭＳ Ｐゴシック" panose="020B0600070205080204" pitchFamily="34" charset="-128"/>
              </a:rPr>
              <a:t>recommendations for the management of psoriatic arthritis with </a:t>
            </a:r>
            <a:r>
              <a:rPr lang="en-US" altLang="fr-FR" sz="4000" b="1" dirty="0" smtClean="0">
                <a:solidFill>
                  <a:schemeClr val="tx2">
                    <a:lumMod val="50000"/>
                  </a:schemeClr>
                </a:solidFill>
                <a:ea typeface="ＭＳ Ｐゴシック" panose="020B0600070205080204" pitchFamily="34" charset="-128"/>
              </a:rPr>
              <a:t>pharmacological </a:t>
            </a:r>
            <a:r>
              <a:rPr lang="en-US" altLang="fr-FR" sz="4000" b="1" dirty="0">
                <a:solidFill>
                  <a:schemeClr val="tx2">
                    <a:lumMod val="50000"/>
                  </a:schemeClr>
                </a:solidFill>
                <a:ea typeface="ＭＳ Ｐゴシック" panose="020B0600070205080204" pitchFamily="34" charset="-128"/>
              </a:rPr>
              <a:t>therapies: 2019 update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n-GB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F0000"/>
                </a:solidFill>
              </a:rPr>
              <a:t/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 bwMode="auto">
          <a:xfrm>
            <a:off x="228600" y="5041900"/>
            <a:ext cx="8915400" cy="153233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Laure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Gossec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Xenofon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Baraliakos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Andreas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Kerschbaumer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Maarten de Wit, Iain B.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McInnes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Maxime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Dougados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Jette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Primdahl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Dennis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McGonagle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Daniel Aletaha, Andra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Balanescu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Peter Balint, Heidi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Bertheussen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Wolf-Henning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Boehncke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Gerd R. Burmester, Juan D.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Cañete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Nemanja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Damjanov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Tue Wenzel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Kragstrup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Tore K. Kvien, Robert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Landewé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Rik Lories, Helena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Marzo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-Ortega, Denis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Poddubnyy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Santiago Rodrigues, Georg Schett, Douglas J Veale, Filip van den Bosch, Désirée van der </a:t>
            </a:r>
            <a:r>
              <a:rPr lang="de-AT" altLang="fr-FR" b="0" kern="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Heijde</a:t>
            </a:r>
            <a:r>
              <a:rPr lang="de-AT" altLang="fr-FR" b="0" kern="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Josef S. Smolen</a:t>
            </a:r>
            <a:endParaRPr lang="fr-FR" sz="1600" b="0" dirty="0"/>
          </a:p>
        </p:txBody>
      </p:sp>
    </p:spTree>
    <p:extLst>
      <p:ext uri="{BB962C8B-B14F-4D97-AF65-F5344CB8AC3E}">
        <p14:creationId xmlns:p14="http://schemas.microsoft.com/office/powerpoint/2010/main" val="3748307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gray">
          <a:xfrm>
            <a:off x="432352" y="1624878"/>
            <a:ext cx="8449646" cy="30423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>
              <a:lnSpc>
                <a:spcPct val="150000"/>
              </a:lnSpc>
            </a:pPr>
            <a:r>
              <a:rPr lang="en-US" dirty="0"/>
              <a:t>6. </a:t>
            </a:r>
            <a:r>
              <a:rPr lang="fr-FR" dirty="0"/>
              <a:t>In </a:t>
            </a:r>
            <a:r>
              <a:rPr lang="en-US" dirty="0"/>
              <a:t>patients with peripheral arthritis and an inadequate response to at least one </a:t>
            </a:r>
            <a:r>
              <a:rPr lang="en-US" dirty="0" err="1"/>
              <a:t>csDMARD</a:t>
            </a:r>
            <a:r>
              <a:rPr lang="en-US" dirty="0"/>
              <a:t>, therapy with a </a:t>
            </a:r>
            <a:r>
              <a:rPr lang="en-US" dirty="0" err="1"/>
              <a:t>bDMARD</a:t>
            </a:r>
            <a:r>
              <a:rPr lang="en-US" dirty="0"/>
              <a:t> should be commenced; 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when there is relevant skin involvement, an IL17- or IL-12/23-inhibitor may be preferred.</a:t>
            </a:r>
            <a:endParaRPr lang="fr-FR" altLang="fr-FR" sz="2133" b="0" kern="0" dirty="0">
              <a:solidFill>
                <a:schemeClr val="accent1"/>
              </a:solidFill>
              <a:ea typeface="ＭＳ Ｐゴシック" pitchFamily="34" charset="-128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489F37E7-E418-4E05-AF37-668E9126F89B}"/>
              </a:ext>
            </a:extLst>
          </p:cNvPr>
          <p:cNvSpPr txBox="1"/>
          <p:nvPr/>
        </p:nvSpPr>
        <p:spPr>
          <a:xfrm>
            <a:off x="432353" y="338947"/>
            <a:ext cx="39645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err="1" smtClean="0">
                <a:solidFill>
                  <a:schemeClr val="tx1"/>
                </a:solidFill>
              </a:rPr>
              <a:t>Recommendation</a:t>
            </a:r>
            <a:r>
              <a:rPr lang="fr-FR" sz="3200" dirty="0" smtClean="0">
                <a:solidFill>
                  <a:schemeClr val="tx1"/>
                </a:solidFill>
              </a:rPr>
              <a:t> 6</a:t>
            </a:r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BABBC019-5885-4102-91C9-9F506422F21C}"/>
              </a:ext>
            </a:extLst>
          </p:cNvPr>
          <p:cNvSpPr txBox="1"/>
          <p:nvPr/>
        </p:nvSpPr>
        <p:spPr>
          <a:xfrm>
            <a:off x="518970" y="5644551"/>
            <a:ext cx="836302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fr-FR" sz="1600" b="0" dirty="0" err="1">
                <a:solidFill>
                  <a:schemeClr val="accent5">
                    <a:lumMod val="10000"/>
                  </a:schemeClr>
                </a:solidFill>
              </a:rPr>
              <a:t>bDMARDs</a:t>
            </a:r>
            <a:r>
              <a:rPr lang="en-US" altLang="fr-FR" sz="1600" b="0" dirty="0">
                <a:solidFill>
                  <a:schemeClr val="accent5">
                    <a:lumMod val="10000"/>
                  </a:schemeClr>
                </a:solidFill>
              </a:rPr>
              <a:t>= biological disease-modifying anti-rheumatic drugs, this term includes here TNF inhibitors, drugs targeting the IL17 and IL12-23 pathways</a:t>
            </a:r>
            <a:endParaRPr lang="fr-FR" altLang="fr-FR" sz="1600" b="0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1"/>
            <a:ext cx="7026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EULAR recommendations for the management of psoriatic arthritis: </a:t>
            </a:r>
            <a:r>
              <a:rPr lang="en-US" altLang="fr-FR" b="1" kern="0" dirty="0" smtClean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2019 </a:t>
            </a:r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update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58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gray">
          <a:xfrm>
            <a:off x="432352" y="1683697"/>
            <a:ext cx="8427365" cy="22501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>
              <a:lnSpc>
                <a:spcPct val="150000"/>
              </a:lnSpc>
            </a:pPr>
            <a:r>
              <a:rPr lang="fr-FR" dirty="0"/>
              <a:t>7. </a:t>
            </a:r>
            <a:r>
              <a:rPr lang="en-US" dirty="0"/>
              <a:t>In patients with peripheral arthritis and an inadequate response to at least one </a:t>
            </a:r>
            <a:r>
              <a:rPr lang="en-US" dirty="0" err="1"/>
              <a:t>csDMARD</a:t>
            </a:r>
            <a:r>
              <a:rPr lang="en-US" dirty="0"/>
              <a:t> and at least one </a:t>
            </a:r>
            <a:r>
              <a:rPr lang="en-US" dirty="0" err="1"/>
              <a:t>bDMARD</a:t>
            </a:r>
            <a:r>
              <a:rPr lang="en-US" dirty="0"/>
              <a:t>, or when a </a:t>
            </a:r>
            <a:r>
              <a:rPr lang="en-US" dirty="0" err="1"/>
              <a:t>bDMARD</a:t>
            </a:r>
            <a:r>
              <a:rPr lang="en-US" dirty="0"/>
              <a:t> is not appropriate, a JAK inhibitor may be considered. </a:t>
            </a:r>
            <a:endParaRPr lang="fr-FR" altLang="fr-FR" sz="2133" b="0" kern="0" dirty="0">
              <a:solidFill>
                <a:schemeClr val="accent1"/>
              </a:solidFill>
              <a:ea typeface="ＭＳ Ｐゴシック" pitchFamily="34" charset="-128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489F37E7-E418-4E05-AF37-668E9126F89B}"/>
              </a:ext>
            </a:extLst>
          </p:cNvPr>
          <p:cNvSpPr txBox="1"/>
          <p:nvPr/>
        </p:nvSpPr>
        <p:spPr>
          <a:xfrm>
            <a:off x="432353" y="453247"/>
            <a:ext cx="46474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err="1" smtClean="0">
                <a:solidFill>
                  <a:schemeClr val="tx1"/>
                </a:solidFill>
              </a:rPr>
              <a:t>Recommendations</a:t>
            </a:r>
            <a:r>
              <a:rPr lang="fr-FR" sz="3200" dirty="0" smtClean="0">
                <a:solidFill>
                  <a:schemeClr val="tx1"/>
                </a:solidFill>
              </a:rPr>
              <a:t> 7, 8</a:t>
            </a:r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gray">
          <a:xfrm>
            <a:off x="432351" y="4208917"/>
            <a:ext cx="8427365" cy="22299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>
              <a:lnSpc>
                <a:spcPct val="150000"/>
              </a:lnSpc>
            </a:pPr>
            <a:r>
              <a:rPr lang="fr-FR" dirty="0"/>
              <a:t>8. </a:t>
            </a:r>
            <a:r>
              <a:rPr lang="en-US" dirty="0"/>
              <a:t>In patients with mild disease and an inadequate response to at least one </a:t>
            </a:r>
            <a:r>
              <a:rPr lang="en-US" dirty="0" err="1"/>
              <a:t>csDMARD</a:t>
            </a:r>
            <a:r>
              <a:rPr lang="en-US" dirty="0"/>
              <a:t>, in whom neither a </a:t>
            </a:r>
            <a:r>
              <a:rPr lang="en-US" dirty="0" err="1"/>
              <a:t>bDMARD</a:t>
            </a:r>
            <a:r>
              <a:rPr lang="en-US" dirty="0"/>
              <a:t> nor a JAK inhibitor is appropriate, a PDE4 inhibitor may be considered.</a:t>
            </a:r>
            <a:endParaRPr lang="fr-FR" altLang="fr-FR" sz="2133" b="0" kern="0" dirty="0">
              <a:solidFill>
                <a:schemeClr val="accent1"/>
              </a:solidFill>
              <a:ea typeface="ＭＳ Ｐゴシック" pitchFamily="34" charset="-128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1"/>
            <a:ext cx="7026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EULAR recommendations for the management of psoriatic arthritis: </a:t>
            </a:r>
            <a:r>
              <a:rPr lang="en-US" altLang="fr-FR" b="1" kern="0" dirty="0" smtClean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2019 </a:t>
            </a:r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update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6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gray">
          <a:xfrm>
            <a:off x="432352" y="1551442"/>
            <a:ext cx="8427365" cy="15441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0" hangingPunct="0">
              <a:lnSpc>
                <a:spcPct val="150000"/>
              </a:lnSpc>
            </a:pPr>
            <a:r>
              <a:rPr lang="fr-FR" b="1" dirty="0"/>
              <a:t>9. In </a:t>
            </a:r>
            <a:r>
              <a:rPr lang="en-US" b="1" dirty="0"/>
              <a:t>patients with unequivocal </a:t>
            </a:r>
            <a:r>
              <a:rPr lang="en-US" b="1" dirty="0" err="1"/>
              <a:t>enthesitis</a:t>
            </a:r>
            <a:r>
              <a:rPr lang="en-US" b="1" dirty="0"/>
              <a:t> and insufficient response to NSAIDs or local glucocorticoid injections, therapy with a </a:t>
            </a:r>
            <a:r>
              <a:rPr lang="en-US" b="1" dirty="0" err="1"/>
              <a:t>bDMARD</a:t>
            </a:r>
            <a:r>
              <a:rPr lang="en-US" b="1" dirty="0"/>
              <a:t> should be considered.</a:t>
            </a:r>
            <a:endParaRPr lang="fr-FR" altLang="fr-FR" sz="2133" kern="0" dirty="0">
              <a:solidFill>
                <a:srgbClr val="28476D"/>
              </a:solidFill>
              <a:ea typeface="ＭＳ Ｐゴシック" pitchFamily="34" charset="-128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489F37E7-E418-4E05-AF37-668E9126F89B}"/>
              </a:ext>
            </a:extLst>
          </p:cNvPr>
          <p:cNvSpPr txBox="1"/>
          <p:nvPr/>
        </p:nvSpPr>
        <p:spPr>
          <a:xfrm>
            <a:off x="432354" y="453247"/>
            <a:ext cx="47612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3200" b="1" dirty="0" err="1" smtClean="0">
                <a:solidFill>
                  <a:srgbClr val="0057B8"/>
                </a:solidFill>
                <a:ea typeface="ＭＳ Ｐゴシック" charset="0"/>
              </a:rPr>
              <a:t>Recommendations</a:t>
            </a:r>
            <a:r>
              <a:rPr lang="fr-FR" sz="3200" b="1" dirty="0" smtClean="0">
                <a:solidFill>
                  <a:srgbClr val="0057B8"/>
                </a:solidFill>
                <a:ea typeface="ＭＳ Ｐゴシック" charset="0"/>
              </a:rPr>
              <a:t> 9,10</a:t>
            </a:r>
            <a:endParaRPr lang="fr-FR" sz="3200" b="1" dirty="0">
              <a:solidFill>
                <a:srgbClr val="0057B8"/>
              </a:solidFill>
              <a:ea typeface="ＭＳ Ｐゴシック" charset="0"/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xmlns="" id="{1BC5B98A-E506-40B1-A595-D5AB8518A1AA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432354" y="3272699"/>
            <a:ext cx="8427364" cy="26804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0" hangingPunct="0">
              <a:lnSpc>
                <a:spcPct val="150000"/>
              </a:lnSpc>
            </a:pPr>
            <a:r>
              <a:rPr lang="fr-FR" b="1" dirty="0"/>
              <a:t>10. </a:t>
            </a:r>
            <a:r>
              <a:rPr lang="en-US" b="1" dirty="0"/>
              <a:t>In patients with predominantly axial disease which is active and has insufficient response to NSAIDs, therapy with a </a:t>
            </a:r>
            <a:r>
              <a:rPr lang="en-US" b="1" dirty="0" err="1"/>
              <a:t>bDMARD</a:t>
            </a:r>
            <a:r>
              <a:rPr lang="en-US" b="1" dirty="0"/>
              <a:t> should be considered, which according to current practice is a TNF inhibitor; </a:t>
            </a:r>
            <a:r>
              <a:rPr lang="en-US" b="1" dirty="0" smtClean="0"/>
              <a:t>when </a:t>
            </a:r>
            <a:r>
              <a:rPr lang="en-US" b="1" dirty="0"/>
              <a:t>there is relevant skin involvement, an IL17 inhibitor may be preferred.</a:t>
            </a:r>
            <a:endParaRPr lang="fr-FR" altLang="fr-FR" sz="2133" kern="0" dirty="0">
              <a:solidFill>
                <a:srgbClr val="28476D"/>
              </a:solidFill>
              <a:ea typeface="ＭＳ Ｐゴシック" pitchFamily="34" charset="-12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"/>
            <a:ext cx="7026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EULAR recommendations for the management of psoriatic arthritis: </a:t>
            </a:r>
            <a:r>
              <a:rPr lang="en-US" altLang="fr-FR" b="1" kern="0" dirty="0" smtClean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2019 </a:t>
            </a:r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update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87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gray">
          <a:xfrm>
            <a:off x="432352" y="1713366"/>
            <a:ext cx="8427365" cy="21728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>
              <a:lnSpc>
                <a:spcPct val="150000"/>
              </a:lnSpc>
            </a:pPr>
            <a:r>
              <a:rPr lang="fr-FR" dirty="0">
                <a:solidFill>
                  <a:schemeClr val="accent5">
                    <a:lumMod val="10000"/>
                  </a:schemeClr>
                </a:solidFill>
              </a:rPr>
              <a:t>11. </a:t>
            </a:r>
            <a:r>
              <a:rPr lang="en-US" dirty="0">
                <a:solidFill>
                  <a:schemeClr val="accent5">
                    <a:lumMod val="10000"/>
                  </a:schemeClr>
                </a:solidFill>
              </a:rPr>
              <a:t>In patients who fail to respond adequately to, or are intolerant of a </a:t>
            </a:r>
            <a:r>
              <a:rPr lang="en-US" dirty="0" err="1">
                <a:solidFill>
                  <a:schemeClr val="accent5">
                    <a:lumMod val="10000"/>
                  </a:schemeClr>
                </a:solidFill>
              </a:rPr>
              <a:t>bDMARD</a:t>
            </a:r>
            <a:r>
              <a:rPr lang="en-US" dirty="0">
                <a:solidFill>
                  <a:schemeClr val="accent5">
                    <a:lumMod val="10000"/>
                  </a:schemeClr>
                </a:solidFill>
              </a:rPr>
              <a:t>, switching to another </a:t>
            </a:r>
            <a:r>
              <a:rPr lang="en-US" dirty="0" err="1">
                <a:solidFill>
                  <a:schemeClr val="accent5">
                    <a:lumMod val="10000"/>
                  </a:schemeClr>
                </a:solidFill>
              </a:rPr>
              <a:t>bDMARD</a:t>
            </a:r>
            <a:r>
              <a:rPr lang="en-US" dirty="0">
                <a:solidFill>
                  <a:schemeClr val="accent5">
                    <a:lumMod val="10000"/>
                  </a:schemeClr>
                </a:solidFill>
              </a:rPr>
              <a:t> or </a:t>
            </a:r>
            <a:r>
              <a:rPr lang="en-US" dirty="0" err="1">
                <a:solidFill>
                  <a:schemeClr val="accent5">
                    <a:lumMod val="10000"/>
                  </a:schemeClr>
                </a:solidFill>
              </a:rPr>
              <a:t>tsDMARD</a:t>
            </a:r>
            <a:r>
              <a:rPr lang="en-US" dirty="0">
                <a:solidFill>
                  <a:schemeClr val="accent5">
                    <a:lumMod val="10000"/>
                  </a:schemeClr>
                </a:solidFill>
              </a:rPr>
              <a:t> should be considered, including one switch within a class.</a:t>
            </a:r>
            <a:endParaRPr lang="fr-FR" altLang="fr-FR" sz="2133" b="0" kern="0" dirty="0">
              <a:solidFill>
                <a:schemeClr val="accent5">
                  <a:lumMod val="10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489F37E7-E418-4E05-AF37-668E9126F89B}"/>
              </a:ext>
            </a:extLst>
          </p:cNvPr>
          <p:cNvSpPr txBox="1"/>
          <p:nvPr/>
        </p:nvSpPr>
        <p:spPr>
          <a:xfrm>
            <a:off x="432353" y="443722"/>
            <a:ext cx="50800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err="1" smtClean="0">
                <a:solidFill>
                  <a:schemeClr val="tx1"/>
                </a:solidFill>
              </a:rPr>
              <a:t>Recommendations</a:t>
            </a:r>
            <a:r>
              <a:rPr lang="fr-FR" sz="3200" dirty="0" smtClean="0">
                <a:solidFill>
                  <a:schemeClr val="tx1"/>
                </a:solidFill>
              </a:rPr>
              <a:t> 11, 12</a:t>
            </a:r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432352" y="4208917"/>
            <a:ext cx="8427365" cy="11660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>
              <a:lnSpc>
                <a:spcPct val="150000"/>
              </a:lnSpc>
            </a:pPr>
            <a:r>
              <a:rPr lang="fr-FR" dirty="0"/>
              <a:t>12. </a:t>
            </a:r>
            <a:r>
              <a:rPr lang="en-US" dirty="0"/>
              <a:t>In patients in sustained remission, cautious tapering of DMARDs may be considered.</a:t>
            </a:r>
            <a:endParaRPr lang="fr-FR" altLang="fr-FR" sz="2133" b="0" kern="0" dirty="0">
              <a:solidFill>
                <a:schemeClr val="accent1"/>
              </a:solidFill>
              <a:ea typeface="ＭＳ Ｐゴシック" pitchFamily="34" charset="-128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1"/>
            <a:ext cx="7026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EULAR recommendations for the management of psoriatic arthritis: </a:t>
            </a:r>
            <a:r>
              <a:rPr lang="en-US" altLang="fr-FR" b="1" kern="0" dirty="0" smtClean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2019 </a:t>
            </a:r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update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95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390728" y="308130"/>
            <a:ext cx="8334172" cy="634545"/>
          </a:xfrm>
        </p:spPr>
        <p:txBody>
          <a:bodyPr/>
          <a:lstStyle/>
          <a:p>
            <a:r>
              <a:rPr lang="es-ES" dirty="0" err="1"/>
              <a:t>Summary</a:t>
            </a:r>
            <a:r>
              <a:rPr lang="es-ES" dirty="0"/>
              <a:t> Table Oxford Level of Evidence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14</a:t>
            </a:fld>
            <a:endParaRPr lang="tr-TR" dirty="0"/>
          </a:p>
        </p:txBody>
      </p:sp>
      <p:graphicFrame>
        <p:nvGraphicFramePr>
          <p:cNvPr id="2" name="Espace réservé du conten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6272772"/>
              </p:ext>
            </p:extLst>
          </p:nvPr>
        </p:nvGraphicFramePr>
        <p:xfrm>
          <a:off x="514553" y="977992"/>
          <a:ext cx="8229600" cy="551700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37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</a:rPr>
                        <a:t>Recommendation number</a:t>
                      </a:r>
                      <a:endParaRPr lang="fr-FR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248" marR="112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</a:rPr>
                        <a:t>Level of evidence</a:t>
                      </a:r>
                      <a:endParaRPr lang="fr-FR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248" marR="112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</a:rPr>
                        <a:t>Grade of recommendation</a:t>
                      </a:r>
                      <a:endParaRPr lang="fr-FR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248" marR="112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</a:rPr>
                        <a:t>Level of agreement (mean± standard deviation, 0-10)</a:t>
                      </a:r>
                      <a:endParaRPr lang="fr-FR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248" marR="11248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118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</a:rPr>
                        <a:t> 1.</a:t>
                      </a:r>
                      <a:endParaRPr lang="fr-FR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248" marR="112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1b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9.4 (1.0)</a:t>
                      </a:r>
                      <a:endParaRPr lang="fr-FR" sz="12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74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</a:rPr>
                        <a:t>2.</a:t>
                      </a:r>
                      <a:endParaRPr lang="fr-FR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248" marR="112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1b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9.6 (0.8)</a:t>
                      </a:r>
                      <a:endParaRPr lang="fr-FR" sz="12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770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</a:rPr>
                        <a:t>3.</a:t>
                      </a:r>
                      <a:endParaRPr lang="fr-FR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248" marR="112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: 3b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: 4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 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9.5 (1.1)</a:t>
                      </a:r>
                      <a:endParaRPr lang="fr-FR" sz="12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118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</a:rPr>
                        <a:t>4.</a:t>
                      </a:r>
                      <a:endParaRPr lang="fr-FR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248" marR="112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: 1b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: 5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B 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9.5 (0.8)</a:t>
                      </a:r>
                      <a:endParaRPr lang="fr-FR" sz="12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994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</a:rPr>
                        <a:t>5.</a:t>
                      </a:r>
                      <a:endParaRPr lang="fr-FR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248" marR="112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9.3 (1.0)</a:t>
                      </a:r>
                      <a:endParaRPr lang="fr-FR" sz="12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12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</a:rPr>
                        <a:t>6.</a:t>
                      </a:r>
                      <a:endParaRPr lang="fr-FR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248" marR="112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1b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B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9.4 (1.1)</a:t>
                      </a:r>
                      <a:endParaRPr lang="fr-FR" sz="12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12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</a:rPr>
                        <a:t>7.</a:t>
                      </a:r>
                      <a:endParaRPr lang="fr-FR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248" marR="112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1b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B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9.2 (1.3)</a:t>
                      </a:r>
                      <a:endParaRPr lang="fr-FR" sz="12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536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+mn-lt"/>
                        </a:rPr>
                        <a:t>8.</a:t>
                      </a:r>
                      <a:endParaRPr lang="fr-FR" sz="1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248" marR="112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aseline="300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: 5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aseline="300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: 1b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B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8.5 (1.9)</a:t>
                      </a:r>
                      <a:endParaRPr lang="fr-FR" sz="12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12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</a:rPr>
                        <a:t>9.</a:t>
                      </a:r>
                      <a:endParaRPr lang="fr-FR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248" marR="112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1b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B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9.3 (0.9)</a:t>
                      </a:r>
                      <a:endParaRPr lang="fr-FR" sz="12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870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+mn-lt"/>
                        </a:rPr>
                        <a:t>10.</a:t>
                      </a:r>
                      <a:endParaRPr lang="fr-FR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248" marR="112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1b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B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9.7 (0.6)</a:t>
                      </a:r>
                      <a:endParaRPr lang="fr-FR" sz="12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870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11.</a:t>
                      </a:r>
                      <a:endParaRPr lang="fr-FR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248" marR="112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aseline="300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: 1b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aseline="300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: 4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9.5 (1.2)</a:t>
                      </a:r>
                      <a:endParaRPr lang="fr-FR" sz="12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8870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12.</a:t>
                      </a:r>
                      <a:endParaRPr lang="fr-FR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248" marR="112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fr-FR" sz="12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endParaRPr lang="fr-FR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9.5 (0.9)</a:t>
                      </a:r>
                      <a:endParaRPr lang="fr-FR" sz="12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0" y="1"/>
            <a:ext cx="7026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EULAR recommendations for the management of psoriatic arthritis: </a:t>
            </a:r>
            <a:r>
              <a:rPr lang="en-US" altLang="fr-FR" b="1" kern="0" dirty="0" smtClean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2019 </a:t>
            </a:r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update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92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85978" y="422432"/>
            <a:ext cx="8334172" cy="634545"/>
          </a:xfrm>
        </p:spPr>
        <p:txBody>
          <a:bodyPr/>
          <a:lstStyle/>
          <a:p>
            <a:r>
              <a:rPr lang="en-GB" dirty="0" smtClean="0">
                <a:solidFill>
                  <a:srgbClr val="0057B8"/>
                </a:solidFill>
              </a:rPr>
              <a:t>Summary </a:t>
            </a:r>
            <a:r>
              <a:rPr lang="en-GB" dirty="0">
                <a:solidFill>
                  <a:srgbClr val="0057B8"/>
                </a:solidFill>
              </a:rPr>
              <a:t>of </a:t>
            </a:r>
            <a:r>
              <a:rPr lang="en-GB" dirty="0" smtClean="0">
                <a:solidFill>
                  <a:srgbClr val="0057B8"/>
                </a:solidFill>
              </a:rPr>
              <a:t>Recommendations</a:t>
            </a:r>
            <a:endParaRPr lang="en-GB" dirty="0">
              <a:solidFill>
                <a:srgbClr val="0057B8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15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11/02/2020</a:t>
            </a:fld>
            <a:endParaRPr lang="en-US" dirty="0"/>
          </a:p>
        </p:txBody>
      </p:sp>
      <p:sp>
        <p:nvSpPr>
          <p:cNvPr id="9" name="ZoneTexte 8"/>
          <p:cNvSpPr txBox="1"/>
          <p:nvPr/>
        </p:nvSpPr>
        <p:spPr>
          <a:xfrm>
            <a:off x="0" y="1"/>
            <a:ext cx="7026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EULAR recommendations for the management of psoriatic arthritis: </a:t>
            </a:r>
            <a:r>
              <a:rPr lang="en-US" altLang="fr-FR" b="1" kern="0" dirty="0" smtClean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2019 </a:t>
            </a:r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update</a:t>
            </a:r>
            <a:endParaRPr lang="fr-FR" dirty="0">
              <a:solidFill>
                <a:srgbClr val="0070C0"/>
              </a:solidFill>
            </a:endParaRPr>
          </a:p>
        </p:txBody>
      </p:sp>
      <p:graphicFrame>
        <p:nvGraphicFramePr>
          <p:cNvPr id="3" name="Espace réservé du conten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4323482"/>
              </p:ext>
            </p:extLst>
          </p:nvPr>
        </p:nvGraphicFramePr>
        <p:xfrm>
          <a:off x="381000" y="1063625"/>
          <a:ext cx="8296275" cy="5565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9849"/>
                <a:gridCol w="7196426"/>
              </a:tblGrid>
              <a:tr h="360703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Number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Recommendation</a:t>
                      </a:r>
                      <a:endParaRPr lang="fr-FR" dirty="0"/>
                    </a:p>
                  </a:txBody>
                  <a:tcPr/>
                </a:tc>
              </a:tr>
              <a:tr h="390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GB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fr-FR" sz="1300" dirty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Treatment should be aimed at reaching the target of remission or, alternatively, low disease activity, by regular disease activity assessment and appropriate adjustment of therapy.</a:t>
                      </a:r>
                      <a:endParaRPr lang="fr-FR" sz="130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0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2.</a:t>
                      </a:r>
                      <a:endParaRPr lang="fr-FR" sz="1300" dirty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Non-steroidal anti-inflammatory drugs may be used to relieve musculoskeletal signs and symptoms. </a:t>
                      </a:r>
                      <a:endParaRPr lang="fr-FR" sz="130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90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3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3.</a:t>
                      </a:r>
                      <a:endParaRPr lang="fr-FR" sz="130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Local injections of 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glucocorticoids</a:t>
                      </a:r>
                      <a:r>
                        <a:rPr lang="en-GB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should be considered as adjunctive therapy in psoriatic arthritis</a:t>
                      </a:r>
                      <a:r>
                        <a:rPr lang="en-US" sz="1300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GB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systemic glucocorticoids may be used with caution at the lowest effective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dose</a:t>
                      </a:r>
                      <a:r>
                        <a:rPr lang="en-US" sz="1300" baseline="30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GB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fr-FR" sz="1300" dirty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90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3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4.</a:t>
                      </a:r>
                      <a:endParaRPr lang="fr-FR" sz="130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 patients with polyarthritis, 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csDMARD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should be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initiated</a:t>
                      </a:r>
                      <a:r>
                        <a:rPr lang="en-US" sz="1300" baseline="30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rapidly</a:t>
                      </a:r>
                      <a:r>
                        <a:rPr lang="en-US" sz="1300" baseline="30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with methotrexate preferred in those with relevant skin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involvement</a:t>
                      </a:r>
                      <a:r>
                        <a:rPr lang="en-US" sz="1300" baseline="30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fr-FR" sz="1300" dirty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861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3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5.</a:t>
                      </a:r>
                      <a:endParaRPr lang="fr-FR" sz="130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 patients with mono- or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oligo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-arthritis, particularly with poor prognostic factors such as structural damage, high ESR/CRP,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dactylitis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or nail involvement, 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csDMARD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should be considered.</a:t>
                      </a:r>
                      <a:endParaRPr lang="fr-FR" sz="1300" dirty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861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30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6.</a:t>
                      </a:r>
                      <a:endParaRPr lang="fr-FR" sz="1300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In patients with peripheral arthritis and an inadequate response to at least one </a:t>
                      </a:r>
                      <a:r>
                        <a:rPr lang="en-US" sz="1300" kern="12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csDMARD</a:t>
                      </a:r>
                      <a:r>
                        <a:rPr lang="en-US" sz="130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therapy with a </a:t>
                      </a:r>
                      <a:r>
                        <a:rPr lang="en-US" sz="1300" kern="120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bDMARD</a:t>
                      </a:r>
                      <a:r>
                        <a:rPr lang="en-US" sz="130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should be commenced; when there is relevant skin involvement, an IL17- or IL-12/23-inhibitor may be preferred.</a:t>
                      </a:r>
                      <a:endParaRPr lang="fr-FR" sz="1300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90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7.</a:t>
                      </a:r>
                      <a:endParaRPr lang="fr-FR" sz="1300" dirty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 patients with peripheral arthritis and an inadequate response to at least one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csDMARD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and at least one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bDMARD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or when 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bDMARD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is not appropriate, a JAK inhibitor may be considered. </a:t>
                      </a:r>
                      <a:endParaRPr lang="fr-FR" sz="1300" dirty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90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3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8.</a:t>
                      </a:r>
                      <a:endParaRPr lang="fr-FR" sz="130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 patients with mild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disease</a:t>
                      </a:r>
                      <a:r>
                        <a:rPr lang="en-US" sz="1300" baseline="30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and an inadequate response to at least one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csDMARD</a:t>
                      </a:r>
                      <a:r>
                        <a:rPr lang="en-US" sz="1300" baseline="30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in whom neither 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bDMARD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nor a JAK inhibitor is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appropriate</a:t>
                      </a:r>
                      <a:r>
                        <a:rPr lang="en-US" sz="1300" baseline="30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a PDE4 inhibitor may be considered.</a:t>
                      </a:r>
                      <a:endParaRPr lang="fr-FR" sz="1300" dirty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90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3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9.</a:t>
                      </a:r>
                      <a:endParaRPr lang="fr-FR" sz="130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 patients with unequivocal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enthesitis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and insufficient response to NSAIDs or local glucocorticoid injections, therapy with 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bDMARD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should be considered.</a:t>
                      </a:r>
                      <a:endParaRPr lang="fr-FR" sz="1300" dirty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861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3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10.</a:t>
                      </a:r>
                      <a:endParaRPr lang="fr-FR" sz="130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 patients with predominantly axial disease which is active and has insufficient response to NSAIDs, therapy with a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bDMARD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should be considered, which according to current practice is a TNF inhibitor; when there is relevant skin involvement, IL-17 inhibitor may be preferred.</a:t>
                      </a:r>
                      <a:endParaRPr lang="fr-FR" sz="1300" dirty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432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3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11.</a:t>
                      </a:r>
                      <a:endParaRPr lang="fr-FR" sz="130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 patients who fail to respond adequately to, or are intolerant of a bDMARD, switching to another bDMARD or tsDMARD should be considered</a:t>
                      </a:r>
                      <a:r>
                        <a:rPr lang="en-US" sz="1300" baseline="30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including one switch within a class</a:t>
                      </a:r>
                      <a:r>
                        <a:rPr lang="en-US" sz="1300" baseline="30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fr-FR" sz="130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3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12.</a:t>
                      </a:r>
                      <a:endParaRPr lang="fr-FR" sz="130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 patients in sustained remission, cautious tapering of DMARDs may be considered.</a:t>
                      </a:r>
                      <a:endParaRPr lang="fr-FR" sz="1300" dirty="0">
                        <a:solidFill>
                          <a:srgbClr val="000000"/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84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6" t="20996" r="27500" b="22900"/>
          <a:stretch/>
        </p:blipFill>
        <p:spPr bwMode="auto">
          <a:xfrm>
            <a:off x="218627" y="257176"/>
            <a:ext cx="8925373" cy="5873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697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9" t="22976" r="26983" b="7469"/>
          <a:stretch/>
        </p:blipFill>
        <p:spPr bwMode="auto">
          <a:xfrm>
            <a:off x="373342" y="333375"/>
            <a:ext cx="8113433" cy="639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722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xmlns="" id="{67B55446-FF41-4809-82FD-4D2A5BC534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9961920"/>
              </p:ext>
            </p:extLst>
          </p:nvPr>
        </p:nvGraphicFramePr>
        <p:xfrm>
          <a:off x="152400" y="1039118"/>
          <a:ext cx="8696325" cy="515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7215">
                  <a:extLst>
                    <a:ext uri="{9D8B030D-6E8A-4147-A177-3AD203B41FA5}">
                      <a16:colId xmlns:a16="http://schemas.microsoft.com/office/drawing/2014/main" xmlns="" val="2483487675"/>
                    </a:ext>
                  </a:extLst>
                </a:gridCol>
                <a:gridCol w="909110">
                  <a:extLst>
                    <a:ext uri="{9D8B030D-6E8A-4147-A177-3AD203B41FA5}">
                      <a16:colId xmlns:a16="http://schemas.microsoft.com/office/drawing/2014/main" xmlns="" val="1915873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/>
                        <a:t>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b="1" dirty="0"/>
                        <a:t>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8176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Your treatment goal should be remission or low disease activity; this is achieved with check-ups and adjusting treatment if needed</a:t>
                      </a:r>
                      <a:endParaRPr lang="en-GB" sz="1600" b="0" dirty="0">
                        <a:solidFill>
                          <a:srgbClr val="0057B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b="1" dirty="0"/>
                        <a:t>****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9051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Non-steroidal anti-inflammatory drugs may be used to relieve pain in your joints</a:t>
                      </a:r>
                      <a:r>
                        <a:rPr lang="en-US" sz="16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entheses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spine</a:t>
                      </a:r>
                      <a:endParaRPr lang="en-GB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b="1" dirty="0"/>
                        <a:t>****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36080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Glucocorticoid injections should be considered; low doses of glucocorticoid pills can sometimes be used</a:t>
                      </a:r>
                      <a:endParaRPr lang="en-GB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b="1" dirty="0"/>
                        <a:t>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97114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People with many swollen joints should be quickly treated with a </a:t>
                      </a:r>
                      <a:r>
                        <a:rPr lang="en-GB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csDMARD</a:t>
                      </a: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preferably methotrexate if their skin is also affected</a:t>
                      </a:r>
                      <a:endParaRPr lang="de-CH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b="1" dirty="0"/>
                        <a:t>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8198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kern="1200" dirty="0">
                          <a:solidFill>
                            <a:srgbClr val="0057B8"/>
                          </a:solidFill>
                          <a:latin typeface="+mn-lt"/>
                          <a:ea typeface="+mn-ea"/>
                          <a:cs typeface="+mn-cs"/>
                        </a:rPr>
                        <a:t>People with few swollen joints will also benefit from </a:t>
                      </a:r>
                      <a:r>
                        <a:rPr lang="en-GB" sz="1600" b="0" kern="1200" dirty="0" err="1">
                          <a:solidFill>
                            <a:srgbClr val="0057B8"/>
                          </a:solidFill>
                          <a:latin typeface="+mn-lt"/>
                          <a:ea typeface="+mn-ea"/>
                          <a:cs typeface="+mn-cs"/>
                        </a:rPr>
                        <a:t>csDMARDs</a:t>
                      </a:r>
                      <a:r>
                        <a:rPr lang="en-GB" sz="1600" b="0" kern="1200" dirty="0">
                          <a:solidFill>
                            <a:srgbClr val="0057B8"/>
                          </a:solidFill>
                          <a:latin typeface="+mn-lt"/>
                          <a:ea typeface="+mn-ea"/>
                          <a:cs typeface="+mn-cs"/>
                        </a:rPr>
                        <a:t>, especially if there is joint damage on X-rays, inflammation on blood tests, or disease affecting the nails or leading to swollen fingers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b="1" dirty="0"/>
                        <a:t>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87175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>
                          <a:solidFill>
                            <a:srgbClr val="0057B8"/>
                          </a:solidFill>
                        </a:rPr>
                        <a:t>A </a:t>
                      </a:r>
                      <a:r>
                        <a:rPr lang="en-GB" sz="1600" b="0" dirty="0" err="1">
                          <a:solidFill>
                            <a:srgbClr val="0057B8"/>
                          </a:solidFill>
                        </a:rPr>
                        <a:t>bDMARD</a:t>
                      </a:r>
                      <a:r>
                        <a:rPr lang="en-GB" sz="1600" b="0" dirty="0">
                          <a:solidFill>
                            <a:srgbClr val="0057B8"/>
                          </a:solidFill>
                        </a:rPr>
                        <a:t> should be prescribed for people with </a:t>
                      </a:r>
                      <a:r>
                        <a:rPr lang="en-GB" sz="1600" b="0" kern="1200" dirty="0">
                          <a:solidFill>
                            <a:srgbClr val="0057B8"/>
                          </a:solidFill>
                          <a:latin typeface="+mn-lt"/>
                          <a:ea typeface="+mn-ea"/>
                          <a:cs typeface="+mn-cs"/>
                        </a:rPr>
                        <a:t>swollen joints who have not responded to at least one </a:t>
                      </a:r>
                      <a:r>
                        <a:rPr lang="en-GB" sz="1600" b="0" kern="1200" dirty="0" err="1">
                          <a:solidFill>
                            <a:srgbClr val="0057B8"/>
                          </a:solidFill>
                          <a:latin typeface="+mn-lt"/>
                          <a:ea typeface="+mn-ea"/>
                          <a:cs typeface="+mn-cs"/>
                        </a:rPr>
                        <a:t>csDMARD</a:t>
                      </a:r>
                      <a:r>
                        <a:rPr lang="en-GB" sz="1600" b="0" kern="1200" dirty="0">
                          <a:solidFill>
                            <a:srgbClr val="0057B8"/>
                          </a:solidFill>
                          <a:latin typeface="+mn-lt"/>
                          <a:ea typeface="+mn-ea"/>
                          <a:cs typeface="+mn-cs"/>
                        </a:rPr>
                        <a:t>; if you have psoriasis as well an IL-17 or IL-12/23-inhibitor may be preferred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CH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n-GB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JAKi</a:t>
                      </a: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may be considered if you have </a:t>
                      </a:r>
                      <a:r>
                        <a:rPr lang="en-GB" sz="1600" b="0" kern="1200" dirty="0">
                          <a:solidFill>
                            <a:srgbClr val="0057B8"/>
                          </a:solidFill>
                          <a:latin typeface="+mn-lt"/>
                          <a:ea typeface="+mn-ea"/>
                          <a:cs typeface="+mn-cs"/>
                        </a:rPr>
                        <a:t>swollen joints </a:t>
                      </a: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have not responded to at least one </a:t>
                      </a:r>
                      <a:r>
                        <a:rPr lang="en-GB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csDMARD</a:t>
                      </a: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at least one </a:t>
                      </a:r>
                      <a:r>
                        <a:rPr lang="en-GB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bDMARD</a:t>
                      </a: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or for people who cannot take </a:t>
                      </a:r>
                      <a:r>
                        <a:rPr lang="en-GB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bDMARDs</a:t>
                      </a:r>
                      <a:endParaRPr lang="en-GB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b="1" dirty="0"/>
                        <a:t>***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85978" y="136682"/>
            <a:ext cx="8334172" cy="634545"/>
          </a:xfrm>
        </p:spPr>
        <p:txBody>
          <a:bodyPr/>
          <a:lstStyle/>
          <a:p>
            <a:r>
              <a:rPr lang="en-GB" dirty="0"/>
              <a:t>Summary of </a:t>
            </a:r>
            <a:r>
              <a:rPr lang="en-GB" dirty="0" smtClean="0"/>
              <a:t>Recommendations</a:t>
            </a:r>
            <a:br>
              <a:rPr lang="en-GB" dirty="0" smtClean="0"/>
            </a:br>
            <a:r>
              <a:rPr lang="en-GB" dirty="0" smtClean="0"/>
              <a:t>in </a:t>
            </a:r>
            <a:r>
              <a:rPr lang="en-GB" dirty="0"/>
              <a:t>lay format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096157D-9D44-4342-AEFF-76ADE352FA4A}" type="slidenum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srgbClr val="003FA8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srgbClr val="003FA8"/>
              </a:solidFill>
              <a:effectLst/>
              <a:uLnTx/>
              <a:uFillTx/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6400876-E198-994A-958F-F82423EE1644}" type="datetime1">
              <a:rPr kumimoji="0" lang="es-ES" sz="900" b="0" i="0" u="none" strike="noStrike" kern="1200" cap="none" spc="0" normalizeH="0" baseline="0" noProof="0" smtClean="0">
                <a:ln>
                  <a:noFill/>
                </a:ln>
                <a:solidFill>
                  <a:srgbClr val="003FA8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11/02/2020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3FA8"/>
              </a:solidFill>
              <a:effectLst/>
              <a:uLnTx/>
              <a:uFillTx/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071A4B5-DCDD-4465-A56E-A7609A7F149B}"/>
              </a:ext>
            </a:extLst>
          </p:cNvPr>
          <p:cNvSpPr/>
          <p:nvPr/>
        </p:nvSpPr>
        <p:spPr>
          <a:xfrm>
            <a:off x="394607" y="6230591"/>
            <a:ext cx="83547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1 star (*) means it is a weak recommendation with limited scientific evidence; 2 stars (**) means it is a weak recommendation with some scientific evidence; 3 stars (***) means it is a strong recommendation with quite a lot of scientific evidence; 4 stars (****) means it is a strong recommendation supported with a lot of scientific evidence. 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/>
            </a:r>
            <a:b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</a:b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Recommendations with just 1 or 2 stars are based mainly on expert opinion and not backed up by appropriate clinical studies, but may be as important as those with 3 and 4 stars.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CA8653A-B32D-4A30-97D6-D3A334379D10}"/>
              </a:ext>
            </a:extLst>
          </p:cNvPr>
          <p:cNvSpPr txBox="1"/>
          <p:nvPr/>
        </p:nvSpPr>
        <p:spPr>
          <a:xfrm>
            <a:off x="394607" y="5804953"/>
            <a:ext cx="5237791" cy="30777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dirty="0">
              <a:ln>
                <a:noFill/>
              </a:ln>
              <a:solidFill>
                <a:srgbClr val="0057B8"/>
              </a:solidFill>
              <a:effectLst/>
              <a:uLnTx/>
              <a:uFillTx/>
              <a:latin typeface="Arial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7740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xmlns="" id="{67B55446-FF41-4809-82FD-4D2A5BC534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0663915"/>
              </p:ext>
            </p:extLst>
          </p:nvPr>
        </p:nvGraphicFramePr>
        <p:xfrm>
          <a:off x="223836" y="1602741"/>
          <a:ext cx="8696325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7215">
                  <a:extLst>
                    <a:ext uri="{9D8B030D-6E8A-4147-A177-3AD203B41FA5}">
                      <a16:colId xmlns:a16="http://schemas.microsoft.com/office/drawing/2014/main" xmlns="" val="2483487675"/>
                    </a:ext>
                  </a:extLst>
                </a:gridCol>
                <a:gridCol w="909110">
                  <a:extLst>
                    <a:ext uri="{9D8B030D-6E8A-4147-A177-3AD203B41FA5}">
                      <a16:colId xmlns:a16="http://schemas.microsoft.com/office/drawing/2014/main" xmlns="" val="1915873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/>
                        <a:t>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400" b="1" dirty="0"/>
                        <a:t>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8176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you cannot take a </a:t>
                      </a:r>
                      <a:r>
                        <a:rPr lang="en-GB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bDMARD</a:t>
                      </a: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</a:t>
                      </a:r>
                      <a:r>
                        <a:rPr lang="en-GB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JAKi</a:t>
                      </a: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 PDE4i </a:t>
                      </a:r>
                      <a:r>
                        <a:rPr lang="en-GB" sz="1600" b="0" kern="1200" dirty="0">
                          <a:solidFill>
                            <a:srgbClr val="0057B8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be considered for mild disease that has not responded to least one </a:t>
                      </a:r>
                      <a:r>
                        <a:rPr lang="en-GB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csDMARD</a:t>
                      </a:r>
                      <a:endParaRPr lang="de-CH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b="1" dirty="0"/>
                        <a:t>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9051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>
                          <a:solidFill>
                            <a:srgbClr val="0057B8"/>
                          </a:solidFill>
                        </a:rPr>
                        <a:t>A </a:t>
                      </a:r>
                      <a:r>
                        <a:rPr lang="en-GB" sz="1600" b="0" dirty="0" err="1">
                          <a:solidFill>
                            <a:srgbClr val="0057B8"/>
                          </a:solidFill>
                        </a:rPr>
                        <a:t>bDMARD</a:t>
                      </a:r>
                      <a:r>
                        <a:rPr lang="en-GB" sz="1600" b="0" dirty="0">
                          <a:solidFill>
                            <a:srgbClr val="0057B8"/>
                          </a:solidFill>
                        </a:rPr>
                        <a:t> should be considered for people with </a:t>
                      </a:r>
                      <a:r>
                        <a:rPr lang="en-GB" sz="1600" b="0" dirty="0" err="1">
                          <a:solidFill>
                            <a:srgbClr val="0057B8"/>
                          </a:solidFill>
                        </a:rPr>
                        <a:t>enthesitis</a:t>
                      </a:r>
                      <a:r>
                        <a:rPr lang="en-GB" sz="1600" b="0" dirty="0">
                          <a:solidFill>
                            <a:srgbClr val="0057B8"/>
                          </a:solidFill>
                        </a:rPr>
                        <a:t> who have not got better with NSAIDs or steroid injections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b="1" dirty="0"/>
                        <a:t>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36080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n-GB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bDMARD</a:t>
                      </a: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should be considered for people whose disease is mostly in their back and who do not get relief from NSAIDs. A </a:t>
                      </a:r>
                      <a:r>
                        <a:rPr lang="en-GB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TNFi</a:t>
                      </a: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the usual choice, but IL-17 inhibitors can be used if you have psoriasis as well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b="1" dirty="0"/>
                        <a:t>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97114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People who do not respond to or get side effects from a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bDMARD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can be switched to a different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bDMARD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a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tsDMARD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this includes one switch within the same class of medicine</a:t>
                      </a:r>
                      <a:endParaRPr lang="de-CH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b="1" dirty="0"/>
                        <a:t>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8198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should be discussed if we can withdraw DMARDs with caution, in people who are in sustained remission</a:t>
                      </a:r>
                      <a:endParaRPr lang="de-CH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b="1" dirty="0"/>
                        <a:t>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87175550"/>
                  </a:ext>
                </a:extLst>
              </a:tr>
            </a:tbl>
          </a:graphicData>
        </a:graphic>
      </p:graphicFrame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85978" y="136682"/>
            <a:ext cx="8334172" cy="634545"/>
          </a:xfrm>
        </p:spPr>
        <p:txBody>
          <a:bodyPr/>
          <a:lstStyle/>
          <a:p>
            <a:r>
              <a:rPr lang="en-GB" dirty="0"/>
              <a:t>Summary of </a:t>
            </a:r>
            <a:r>
              <a:rPr lang="en-GB" dirty="0" smtClean="0"/>
              <a:t>Recommendations</a:t>
            </a:r>
            <a:br>
              <a:rPr lang="en-GB" dirty="0" smtClean="0"/>
            </a:br>
            <a:r>
              <a:rPr lang="en-GB" dirty="0" smtClean="0"/>
              <a:t>in </a:t>
            </a:r>
            <a:r>
              <a:rPr lang="en-GB" dirty="0"/>
              <a:t>lay format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096157D-9D44-4342-AEFF-76ADE352FA4A}" type="slidenum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srgbClr val="003FA8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srgbClr val="003FA8"/>
              </a:solidFill>
              <a:effectLst/>
              <a:uLnTx/>
              <a:uFillTx/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6400876-E198-994A-958F-F82423EE1644}" type="datetime1">
              <a:rPr kumimoji="0" lang="es-ES" sz="900" b="0" i="0" u="none" strike="noStrike" kern="1200" cap="none" spc="0" normalizeH="0" baseline="0" noProof="0" smtClean="0">
                <a:ln>
                  <a:noFill/>
                </a:ln>
                <a:solidFill>
                  <a:srgbClr val="003FA8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11/02/2020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3FA8"/>
              </a:solidFill>
              <a:effectLst/>
              <a:uLnTx/>
              <a:uFillTx/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071A4B5-DCDD-4465-A56E-A7609A7F149B}"/>
              </a:ext>
            </a:extLst>
          </p:cNvPr>
          <p:cNvSpPr/>
          <p:nvPr/>
        </p:nvSpPr>
        <p:spPr>
          <a:xfrm>
            <a:off x="394607" y="6230591"/>
            <a:ext cx="83547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1 star (*) means it is a weak recommendation with limited scientific evidence; 2 stars (**) means it is a weak recommendation with some scientific evidence; 3 stars (***) means it is a strong recommendation with quite a lot of scientific evidence; 4 stars (****) means it is a strong recommendation supported with a lot of scientific evidence. 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/>
            </a:r>
            <a:b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</a:b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Recommendations with just 1 or 2 stars are based mainly on expert opinion and not backed up by appropriate clinical studies, but may be as important as those with 3 and 4 stars.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CA8653A-B32D-4A30-97D6-D3A334379D10}"/>
              </a:ext>
            </a:extLst>
          </p:cNvPr>
          <p:cNvSpPr txBox="1"/>
          <p:nvPr/>
        </p:nvSpPr>
        <p:spPr>
          <a:xfrm>
            <a:off x="394607" y="5804953"/>
            <a:ext cx="5237791" cy="30777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dirty="0">
              <a:ln>
                <a:noFill/>
              </a:ln>
              <a:solidFill>
                <a:srgbClr val="0057B8"/>
              </a:solidFill>
              <a:effectLst/>
              <a:uLnTx/>
              <a:uFillTx/>
              <a:latin typeface="Arial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178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57200" y="431957"/>
            <a:ext cx="8334172" cy="634545"/>
          </a:xfrm>
        </p:spPr>
        <p:txBody>
          <a:bodyPr/>
          <a:lstStyle/>
          <a:p>
            <a:r>
              <a:rPr lang="en-GB" dirty="0" smtClean="0"/>
              <a:t>Target </a:t>
            </a:r>
            <a:r>
              <a:rPr lang="en-GB" dirty="0"/>
              <a:t>population/question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11/02/2020</a:t>
            </a:fld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1" y="1771651"/>
            <a:ext cx="84296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 sz="120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de-DE" altLang="fr-FR" sz="2000" b="0" kern="0" dirty="0" smtClean="0">
                <a:ea typeface="ＭＳ Ｐゴシック" pitchFamily="34" charset="-128"/>
              </a:rPr>
              <a:t>Target </a:t>
            </a:r>
            <a:r>
              <a:rPr lang="de-DE" altLang="fr-FR" sz="2000" b="0" kern="0" dirty="0" err="1" smtClean="0">
                <a:ea typeface="ＭＳ Ｐゴシック" pitchFamily="34" charset="-128"/>
              </a:rPr>
              <a:t>population</a:t>
            </a:r>
            <a:r>
              <a:rPr lang="de-DE" altLang="fr-FR" sz="2000" b="0" kern="0" dirty="0" smtClean="0">
                <a:ea typeface="ＭＳ Ｐゴシック" pitchFamily="34" charset="-128"/>
              </a:rPr>
              <a:t>: </a:t>
            </a:r>
            <a:r>
              <a:rPr lang="de-DE" altLang="fr-FR" sz="2000" b="0" kern="0" dirty="0" err="1" smtClean="0">
                <a:ea typeface="ＭＳ Ｐゴシック" pitchFamily="34" charset="-128"/>
              </a:rPr>
              <a:t>patients</a:t>
            </a:r>
            <a:r>
              <a:rPr lang="de-DE" altLang="fr-FR" sz="2000" b="0" kern="0" dirty="0" smtClean="0">
                <a:ea typeface="ＭＳ Ｐゴシック" pitchFamily="34" charset="-128"/>
              </a:rPr>
              <a:t> </a:t>
            </a:r>
            <a:r>
              <a:rPr lang="de-DE" altLang="fr-FR" sz="2000" b="0" kern="0" dirty="0" err="1" smtClean="0">
                <a:ea typeface="ＭＳ Ｐゴシック" pitchFamily="34" charset="-128"/>
              </a:rPr>
              <a:t>with</a:t>
            </a:r>
            <a:r>
              <a:rPr lang="de-DE" altLang="fr-FR" sz="2000" b="0" kern="0" dirty="0" smtClean="0">
                <a:ea typeface="ＭＳ Ｐゴシック" pitchFamily="34" charset="-128"/>
              </a:rPr>
              <a:t> </a:t>
            </a:r>
            <a:r>
              <a:rPr lang="de-DE" altLang="fr-FR" sz="2000" b="0" kern="0" dirty="0" err="1" smtClean="0">
                <a:ea typeface="ＭＳ Ｐゴシック" pitchFamily="34" charset="-128"/>
              </a:rPr>
              <a:t>psoriatic</a:t>
            </a:r>
            <a:r>
              <a:rPr lang="de-DE" altLang="fr-FR" sz="2000" b="0" kern="0" dirty="0" smtClean="0">
                <a:ea typeface="ＭＳ Ｐゴシック" pitchFamily="34" charset="-128"/>
              </a:rPr>
              <a:t> </a:t>
            </a:r>
            <a:r>
              <a:rPr lang="de-DE" altLang="fr-FR" sz="2000" b="0" kern="0" dirty="0" err="1" smtClean="0">
                <a:ea typeface="ＭＳ Ｐゴシック" pitchFamily="34" charset="-128"/>
              </a:rPr>
              <a:t>arthritis</a:t>
            </a:r>
            <a:r>
              <a:rPr lang="de-DE" altLang="fr-FR" sz="2000" b="0" kern="0" dirty="0" smtClean="0">
                <a:ea typeface="ＭＳ Ｐゴシック" pitchFamily="34" charset="-128"/>
              </a:rPr>
              <a:t> (PsA)</a:t>
            </a:r>
          </a:p>
          <a:p>
            <a:pPr>
              <a:lnSpc>
                <a:spcPct val="120000"/>
              </a:lnSpc>
            </a:pPr>
            <a:endParaRPr lang="de-DE" altLang="fr-FR" sz="2000" b="0" kern="0" dirty="0" smtClean="0">
              <a:ea typeface="ＭＳ Ｐゴシック" pitchFamily="34" charset="-128"/>
            </a:endParaRPr>
          </a:p>
          <a:p>
            <a:pPr>
              <a:lnSpc>
                <a:spcPct val="120000"/>
              </a:lnSpc>
            </a:pPr>
            <a:r>
              <a:rPr lang="de-DE" altLang="fr-FR" sz="2000" b="0" kern="0" dirty="0" err="1" smtClean="0">
                <a:ea typeface="ＭＳ Ｐゴシック" pitchFamily="34" charset="-128"/>
              </a:rPr>
              <a:t>Objective</a:t>
            </a:r>
            <a:r>
              <a:rPr lang="de-DE" altLang="fr-FR" sz="2000" b="0" kern="0" dirty="0" smtClean="0">
                <a:ea typeface="ＭＳ Ｐゴシック" pitchFamily="34" charset="-128"/>
              </a:rPr>
              <a:t>: </a:t>
            </a:r>
            <a:r>
              <a:rPr lang="de-DE" altLang="fr-FR" sz="2000" b="0" kern="0" dirty="0" err="1" smtClean="0">
                <a:ea typeface="ＭＳ Ｐゴシック" pitchFamily="34" charset="-128"/>
              </a:rPr>
              <a:t>to</a:t>
            </a:r>
            <a:r>
              <a:rPr lang="de-DE" altLang="fr-FR" sz="2000" b="0" kern="0" dirty="0" smtClean="0">
                <a:ea typeface="ＭＳ Ｐゴシック" pitchFamily="34" charset="-128"/>
              </a:rPr>
              <a:t> update </a:t>
            </a:r>
            <a:r>
              <a:rPr lang="de-DE" altLang="fr-FR" sz="2000" b="0" kern="0" dirty="0" err="1" smtClean="0">
                <a:ea typeface="ＭＳ Ｐゴシック" pitchFamily="34" charset="-128"/>
              </a:rPr>
              <a:t>the</a:t>
            </a:r>
            <a:r>
              <a:rPr lang="de-DE" altLang="fr-FR" sz="2000" b="0" kern="0" dirty="0" smtClean="0">
                <a:ea typeface="ＭＳ Ｐゴシック" pitchFamily="34" charset="-128"/>
              </a:rPr>
              <a:t> 2015 EULAR </a:t>
            </a:r>
            <a:r>
              <a:rPr lang="de-DE" altLang="fr-FR" sz="2000" b="0" kern="0" dirty="0" err="1" smtClean="0">
                <a:ea typeface="ＭＳ Ｐゴシック" pitchFamily="34" charset="-128"/>
              </a:rPr>
              <a:t>management</a:t>
            </a:r>
            <a:r>
              <a:rPr lang="de-DE" altLang="fr-FR" sz="2000" b="0" kern="0" dirty="0" smtClean="0">
                <a:ea typeface="ＭＳ Ｐゴシック" pitchFamily="34" charset="-128"/>
              </a:rPr>
              <a:t> </a:t>
            </a:r>
            <a:r>
              <a:rPr lang="de-DE" altLang="fr-FR" sz="2000" b="0" kern="0" dirty="0" err="1" smtClean="0">
                <a:ea typeface="ＭＳ Ｐゴシック" pitchFamily="34" charset="-128"/>
              </a:rPr>
              <a:t>recommendations</a:t>
            </a:r>
            <a:r>
              <a:rPr lang="de-DE" altLang="fr-FR" sz="2000" b="0" kern="0" dirty="0" smtClean="0">
                <a:ea typeface="ＭＳ Ｐゴシック" pitchFamily="34" charset="-128"/>
              </a:rPr>
              <a:t> </a:t>
            </a:r>
            <a:r>
              <a:rPr lang="de-DE" altLang="fr-FR" sz="2000" b="0" kern="0" dirty="0" err="1" smtClean="0">
                <a:ea typeface="ＭＳ Ｐゴシック" pitchFamily="34" charset="-128"/>
              </a:rPr>
              <a:t>for</a:t>
            </a:r>
            <a:r>
              <a:rPr lang="de-DE" altLang="fr-FR" sz="2000" b="0" kern="0" dirty="0" smtClean="0">
                <a:ea typeface="ＭＳ Ｐゴシック" pitchFamily="34" charset="-128"/>
              </a:rPr>
              <a:t> PsA</a:t>
            </a:r>
          </a:p>
          <a:p>
            <a:pPr lvl="1">
              <a:lnSpc>
                <a:spcPct val="180000"/>
              </a:lnSpc>
            </a:pPr>
            <a:r>
              <a:rPr lang="en-GB" altLang="fr-FR" sz="1800" b="0" kern="0" dirty="0" smtClean="0">
                <a:ea typeface="ＭＳ Ｐゴシック" pitchFamily="34" charset="-128"/>
              </a:rPr>
              <a:t>Dealing with general treatment principles</a:t>
            </a:r>
          </a:p>
          <a:p>
            <a:pPr lvl="1">
              <a:lnSpc>
                <a:spcPct val="180000"/>
              </a:lnSpc>
            </a:pPr>
            <a:r>
              <a:rPr lang="en-GB" altLang="fr-FR" sz="1800" b="0" kern="0" dirty="0" smtClean="0">
                <a:ea typeface="ＭＳ Ｐゴシック" pitchFamily="34" charset="-128"/>
              </a:rPr>
              <a:t>And pharmacological non topical treatment</a:t>
            </a:r>
            <a:endParaRPr lang="de-DE" altLang="fr-FR" sz="2000" b="0" kern="0" dirty="0" smtClean="0">
              <a:ea typeface="ＭＳ Ｐゴシック" pitchFamily="34" charset="-128"/>
            </a:endParaRPr>
          </a:p>
          <a:p>
            <a:pPr>
              <a:lnSpc>
                <a:spcPct val="150000"/>
              </a:lnSpc>
            </a:pPr>
            <a:r>
              <a:rPr lang="de-DE" altLang="fr-FR" sz="2000" b="0" kern="0" dirty="0" err="1" smtClean="0">
                <a:ea typeface="ＭＳ Ｐゴシック" pitchFamily="34" charset="-128"/>
              </a:rPr>
              <a:t>Musculoskeletal</a:t>
            </a:r>
            <a:r>
              <a:rPr lang="de-DE" altLang="fr-FR" sz="2000" b="0" kern="0" dirty="0" smtClean="0">
                <a:ea typeface="ＭＳ Ｐゴシック" pitchFamily="34" charset="-128"/>
              </a:rPr>
              <a:t> </a:t>
            </a:r>
            <a:r>
              <a:rPr lang="de-DE" altLang="fr-FR" sz="2000" b="0" kern="0" dirty="0" err="1" smtClean="0">
                <a:ea typeface="ＭＳ Ｐゴシック" pitchFamily="34" charset="-128"/>
              </a:rPr>
              <a:t>manifestations</a:t>
            </a:r>
            <a:r>
              <a:rPr lang="de-DE" altLang="fr-FR" sz="2000" b="0" kern="0" dirty="0" smtClean="0">
                <a:ea typeface="ＭＳ Ｐゴシック" pitchFamily="34" charset="-128"/>
              </a:rPr>
              <a:t>: </a:t>
            </a:r>
            <a:r>
              <a:rPr lang="de-DE" altLang="fr-FR" sz="2000" b="0" kern="0" dirty="0" err="1" smtClean="0">
                <a:ea typeface="ＭＳ Ｐゴシック" pitchFamily="34" charset="-128"/>
              </a:rPr>
              <a:t>rheumatologists</a:t>
            </a:r>
            <a:r>
              <a:rPr lang="de-DE" altLang="fr-FR" sz="2000" b="0" kern="0" dirty="0" smtClean="0">
                <a:ea typeface="ＭＳ Ｐゴシック" pitchFamily="34" charset="-128"/>
              </a:rPr>
              <a:t>‘ </a:t>
            </a:r>
            <a:r>
              <a:rPr lang="de-DE" altLang="fr-FR" sz="2000" b="0" kern="0" dirty="0" err="1" smtClean="0">
                <a:ea typeface="ＭＳ Ｐゴシック" pitchFamily="34" charset="-128"/>
              </a:rPr>
              <a:t>point</a:t>
            </a:r>
            <a:r>
              <a:rPr lang="de-DE" altLang="fr-FR" sz="2000" b="0" kern="0" dirty="0" smtClean="0">
                <a:ea typeface="ＭＳ Ｐゴシック" pitchFamily="34" charset="-128"/>
              </a:rPr>
              <a:t> </a:t>
            </a:r>
            <a:r>
              <a:rPr lang="de-DE" altLang="fr-FR" sz="2000" b="0" kern="0" dirty="0" err="1" smtClean="0">
                <a:ea typeface="ＭＳ Ｐゴシック" pitchFamily="34" charset="-128"/>
              </a:rPr>
              <a:t>of</a:t>
            </a:r>
            <a:r>
              <a:rPr lang="de-DE" altLang="fr-FR" sz="2000" b="0" kern="0" dirty="0" smtClean="0">
                <a:ea typeface="ＭＳ Ｐゴシック" pitchFamily="34" charset="-128"/>
              </a:rPr>
              <a:t> </a:t>
            </a:r>
            <a:r>
              <a:rPr lang="de-DE" altLang="fr-FR" sz="2000" b="0" kern="0" dirty="0" err="1" smtClean="0">
                <a:ea typeface="ＭＳ Ｐゴシック" pitchFamily="34" charset="-128"/>
              </a:rPr>
              <a:t>view</a:t>
            </a:r>
            <a:endParaRPr lang="de-DE" altLang="fr-FR" sz="2000" b="0" kern="0" dirty="0">
              <a:ea typeface="ＭＳ Ｐゴシック" pitchFamily="34" charset="-12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0" y="1"/>
            <a:ext cx="7026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EULAR recommendations for the management of psoriatic arthritis: </a:t>
            </a:r>
            <a:r>
              <a:rPr lang="en-US" altLang="fr-FR" b="1" kern="0" dirty="0" smtClean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2019 </a:t>
            </a:r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update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30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479581"/>
            <a:ext cx="8334172" cy="634545"/>
          </a:xfrm>
        </p:spPr>
        <p:txBody>
          <a:bodyPr/>
          <a:lstStyle/>
          <a:p>
            <a:r>
              <a:rPr lang="en-GB" dirty="0"/>
              <a:t>Methods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47879" y="1501169"/>
            <a:ext cx="8334171" cy="4124361"/>
          </a:xfrm>
        </p:spPr>
        <p:txBody>
          <a:bodyPr/>
          <a:lstStyle/>
          <a:p>
            <a:r>
              <a:rPr lang="en-US" altLang="fr-FR" sz="1600" dirty="0">
                <a:ea typeface="ＭＳ Ｐゴシック" pitchFamily="34" charset="-128"/>
              </a:rPr>
              <a:t>According to the EULAR Standardized Operating </a:t>
            </a:r>
            <a:r>
              <a:rPr lang="en-US" altLang="fr-FR" sz="1600" dirty="0" smtClean="0">
                <a:ea typeface="ＭＳ Ｐゴシック" pitchFamily="34" charset="-128"/>
              </a:rPr>
              <a:t>Procedures</a:t>
            </a:r>
          </a:p>
          <a:p>
            <a:r>
              <a:rPr lang="de-DE" altLang="fr-FR" sz="1600" dirty="0" smtClean="0">
                <a:ea typeface="ＭＳ Ｐゴシック" pitchFamily="34" charset="-128"/>
              </a:rPr>
              <a:t>Meeting </a:t>
            </a:r>
            <a:r>
              <a:rPr lang="de-DE" altLang="fr-FR" sz="1600" dirty="0" err="1">
                <a:ea typeface="ＭＳ Ｐゴシック" pitchFamily="34" charset="-128"/>
              </a:rPr>
              <a:t>of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steering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group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smtClean="0">
                <a:ea typeface="ＭＳ Ｐゴシック" pitchFamily="34" charset="-128"/>
              </a:rPr>
              <a:t>(</a:t>
            </a:r>
            <a:r>
              <a:rPr lang="de-DE" altLang="fr-FR" sz="1600" dirty="0" err="1" smtClean="0">
                <a:ea typeface="ＭＳ Ｐゴシック" pitchFamily="34" charset="-128"/>
              </a:rPr>
              <a:t>October</a:t>
            </a:r>
            <a:r>
              <a:rPr lang="de-DE" altLang="fr-FR" sz="1600" dirty="0" smtClean="0">
                <a:ea typeface="ＭＳ Ｐゴシック" pitchFamily="34" charset="-128"/>
              </a:rPr>
              <a:t> 2018): </a:t>
            </a:r>
            <a:r>
              <a:rPr lang="de-DE" altLang="fr-FR" sz="1600" dirty="0" err="1">
                <a:ea typeface="ＭＳ Ｐゴシック" pitchFamily="34" charset="-128"/>
              </a:rPr>
              <a:t>decisions</a:t>
            </a:r>
            <a:r>
              <a:rPr lang="de-DE" altLang="fr-FR" sz="1600" dirty="0">
                <a:ea typeface="ＭＳ Ｐゴシック" pitchFamily="34" charset="-128"/>
              </a:rPr>
              <a:t> on </a:t>
            </a:r>
            <a:r>
              <a:rPr lang="de-DE" altLang="fr-FR" sz="1600" dirty="0" err="1">
                <a:ea typeface="ＭＳ Ｐゴシック" pitchFamily="34" charset="-128"/>
              </a:rPr>
              <a:t>scope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of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the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literature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review</a:t>
            </a:r>
            <a:endParaRPr lang="de-DE" altLang="fr-FR" sz="1600" dirty="0">
              <a:ea typeface="ＭＳ Ｐゴシック" pitchFamily="34" charset="-128"/>
            </a:endParaRPr>
          </a:p>
          <a:p>
            <a:r>
              <a:rPr lang="de-DE" altLang="fr-FR" sz="1600" dirty="0" err="1" smtClean="0">
                <a:ea typeface="ＭＳ Ｐゴシック" pitchFamily="34" charset="-128"/>
              </a:rPr>
              <a:t>Systematic</a:t>
            </a:r>
            <a:r>
              <a:rPr lang="de-DE" altLang="fr-FR" sz="1600" dirty="0" smtClean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literature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review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of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 smtClean="0">
                <a:ea typeface="ＭＳ Ｐゴシック" pitchFamily="34" charset="-128"/>
              </a:rPr>
              <a:t>drugs</a:t>
            </a:r>
            <a:r>
              <a:rPr lang="de-DE" altLang="fr-FR" sz="1600" dirty="0" smtClean="0">
                <a:ea typeface="ＭＳ Ｐゴシック" pitchFamily="34" charset="-128"/>
              </a:rPr>
              <a:t> </a:t>
            </a:r>
            <a:r>
              <a:rPr lang="de-DE" altLang="fr-FR" sz="1600" dirty="0" err="1" smtClean="0">
                <a:ea typeface="ＭＳ Ｐゴシック" pitchFamily="34" charset="-128"/>
              </a:rPr>
              <a:t>efficacy</a:t>
            </a:r>
            <a:r>
              <a:rPr lang="de-DE" altLang="fr-FR" sz="1600" dirty="0" smtClean="0">
                <a:ea typeface="ＭＳ Ｐゴシック" pitchFamily="34" charset="-128"/>
              </a:rPr>
              <a:t> </a:t>
            </a:r>
            <a:r>
              <a:rPr lang="de-DE" altLang="fr-FR" sz="1600" dirty="0" err="1" smtClean="0">
                <a:ea typeface="ＭＳ Ｐゴシック" pitchFamily="34" charset="-128"/>
              </a:rPr>
              <a:t>and</a:t>
            </a:r>
            <a:r>
              <a:rPr lang="de-DE" altLang="fr-FR" sz="1600" dirty="0" smtClean="0">
                <a:ea typeface="ＭＳ Ｐゴシック" pitchFamily="34" charset="-128"/>
              </a:rPr>
              <a:t> </a:t>
            </a:r>
            <a:r>
              <a:rPr lang="de-DE" altLang="fr-FR" sz="1600" dirty="0" err="1" smtClean="0">
                <a:ea typeface="ＭＳ Ｐゴシック" pitchFamily="34" charset="-128"/>
              </a:rPr>
              <a:t>safety</a:t>
            </a:r>
            <a:endParaRPr lang="de-DE" altLang="fr-FR" sz="1600" dirty="0">
              <a:ea typeface="ＭＳ Ｐゴシック" pitchFamily="34" charset="-128"/>
            </a:endParaRPr>
          </a:p>
          <a:p>
            <a:r>
              <a:rPr lang="de-DE" altLang="fr-FR" sz="1600" dirty="0" smtClean="0">
                <a:ea typeface="ＭＳ Ｐゴシック" pitchFamily="34" charset="-128"/>
              </a:rPr>
              <a:t>General </a:t>
            </a:r>
            <a:r>
              <a:rPr lang="de-DE" altLang="fr-FR" sz="1600" dirty="0" err="1">
                <a:ea typeface="ＭＳ Ｐゴシック" pitchFamily="34" charset="-128"/>
              </a:rPr>
              <a:t>literature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review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of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treatment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strategies</a:t>
            </a:r>
            <a:r>
              <a:rPr lang="de-DE" altLang="fr-FR" sz="1600" dirty="0">
                <a:ea typeface="ＭＳ Ｐゴシック" pitchFamily="34" charset="-128"/>
              </a:rPr>
              <a:t>, </a:t>
            </a:r>
            <a:r>
              <a:rPr lang="de-DE" altLang="fr-FR" sz="1600" dirty="0" err="1">
                <a:ea typeface="ＭＳ Ｐゴシック" pitchFamily="34" charset="-128"/>
              </a:rPr>
              <a:t>prognosis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and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comorbidities</a:t>
            </a:r>
            <a:endParaRPr lang="de-DE" altLang="fr-FR" sz="1600" dirty="0">
              <a:ea typeface="ＭＳ Ｐゴシック" pitchFamily="34" charset="-128"/>
            </a:endParaRPr>
          </a:p>
          <a:p>
            <a:r>
              <a:rPr lang="de-DE" altLang="fr-FR" sz="1600" dirty="0" err="1" smtClean="0">
                <a:ea typeface="ＭＳ Ｐゴシック" pitchFamily="34" charset="-128"/>
              </a:rPr>
              <a:t>Taskforce</a:t>
            </a:r>
            <a:r>
              <a:rPr lang="de-DE" altLang="fr-FR" sz="1600" dirty="0" smtClean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full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meeting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smtClean="0">
                <a:ea typeface="ＭＳ Ｐゴシック" pitchFamily="34" charset="-128"/>
              </a:rPr>
              <a:t>(May 2019): </a:t>
            </a:r>
            <a:endParaRPr lang="de-DE" altLang="fr-FR" sz="1600" dirty="0">
              <a:ea typeface="ＭＳ Ｐゴシック" pitchFamily="34" charset="-128"/>
            </a:endParaRPr>
          </a:p>
          <a:p>
            <a:pPr lvl="1"/>
            <a:r>
              <a:rPr lang="de-DE" altLang="fr-FR" sz="1400" dirty="0" err="1">
                <a:ea typeface="ＭＳ Ｐゴシック" pitchFamily="34" charset="-128"/>
              </a:rPr>
              <a:t>Presentation</a:t>
            </a:r>
            <a:r>
              <a:rPr lang="de-DE" altLang="fr-FR" sz="1400" dirty="0">
                <a:ea typeface="ＭＳ Ｐゴシック" pitchFamily="34" charset="-128"/>
              </a:rPr>
              <a:t> </a:t>
            </a:r>
            <a:r>
              <a:rPr lang="de-DE" altLang="fr-FR" sz="1400" dirty="0" err="1">
                <a:ea typeface="ＭＳ Ｐゴシック" pitchFamily="34" charset="-128"/>
              </a:rPr>
              <a:t>of</a:t>
            </a:r>
            <a:r>
              <a:rPr lang="de-DE" altLang="fr-FR" sz="1400" dirty="0">
                <a:ea typeface="ＭＳ Ｐゴシック" pitchFamily="34" charset="-128"/>
              </a:rPr>
              <a:t> </a:t>
            </a:r>
            <a:r>
              <a:rPr lang="de-DE" altLang="fr-FR" sz="1400" dirty="0" err="1">
                <a:ea typeface="ＭＳ Ｐゴシック" pitchFamily="34" charset="-128"/>
              </a:rPr>
              <a:t>literature</a:t>
            </a:r>
            <a:r>
              <a:rPr lang="de-DE" altLang="fr-FR" sz="1400" dirty="0">
                <a:ea typeface="ＭＳ Ｐゴシック" pitchFamily="34" charset="-128"/>
              </a:rPr>
              <a:t> </a:t>
            </a:r>
            <a:r>
              <a:rPr lang="de-DE" altLang="fr-FR" sz="1400" dirty="0" err="1">
                <a:ea typeface="ＭＳ Ｐゴシック" pitchFamily="34" charset="-128"/>
              </a:rPr>
              <a:t>review</a:t>
            </a:r>
            <a:endParaRPr lang="de-DE" altLang="fr-FR" sz="1400" dirty="0">
              <a:ea typeface="ＭＳ Ｐゴシック" pitchFamily="34" charset="-128"/>
            </a:endParaRPr>
          </a:p>
          <a:p>
            <a:pPr lvl="1"/>
            <a:r>
              <a:rPr lang="de-DE" altLang="fr-FR" sz="1400" dirty="0" err="1">
                <a:ea typeface="ＭＳ Ｐゴシック" pitchFamily="34" charset="-128"/>
              </a:rPr>
              <a:t>Discussions</a:t>
            </a:r>
            <a:r>
              <a:rPr lang="de-DE" altLang="fr-FR" sz="1400" dirty="0">
                <a:ea typeface="ＭＳ Ｐゴシック" pitchFamily="34" charset="-128"/>
              </a:rPr>
              <a:t> </a:t>
            </a:r>
            <a:r>
              <a:rPr lang="de-DE" altLang="fr-FR" sz="1400" dirty="0" err="1">
                <a:ea typeface="ＭＳ Ｐゴシック" pitchFamily="34" charset="-128"/>
              </a:rPr>
              <a:t>based</a:t>
            </a:r>
            <a:r>
              <a:rPr lang="de-DE" altLang="fr-FR" sz="1400" dirty="0">
                <a:ea typeface="ＭＳ Ｐゴシック" pitchFamily="34" charset="-128"/>
              </a:rPr>
              <a:t> on </a:t>
            </a:r>
            <a:r>
              <a:rPr lang="de-DE" altLang="fr-FR" sz="1400" dirty="0" err="1">
                <a:ea typeface="ＭＳ Ｐゴシック" pitchFamily="34" charset="-128"/>
              </a:rPr>
              <a:t>the</a:t>
            </a:r>
            <a:r>
              <a:rPr lang="de-DE" altLang="fr-FR" sz="1400" dirty="0">
                <a:ea typeface="ＭＳ Ｐゴシック" pitchFamily="34" charset="-128"/>
              </a:rPr>
              <a:t> </a:t>
            </a:r>
            <a:r>
              <a:rPr lang="de-DE" altLang="fr-FR" sz="1400" dirty="0" smtClean="0">
                <a:ea typeface="ＭＳ Ｐゴシック" pitchFamily="34" charset="-128"/>
              </a:rPr>
              <a:t>2015 </a:t>
            </a:r>
            <a:r>
              <a:rPr lang="de-DE" altLang="fr-FR" sz="1400" dirty="0" err="1">
                <a:ea typeface="ＭＳ Ｐゴシック" pitchFamily="34" charset="-128"/>
              </a:rPr>
              <a:t>recommendations</a:t>
            </a:r>
            <a:endParaRPr lang="de-DE" altLang="fr-FR" sz="1400" dirty="0">
              <a:ea typeface="ＭＳ Ｐゴシック" pitchFamily="34" charset="-128"/>
            </a:endParaRPr>
          </a:p>
          <a:p>
            <a:pPr lvl="1"/>
            <a:r>
              <a:rPr lang="de-DE" altLang="fr-FR" sz="1400" dirty="0">
                <a:ea typeface="ＭＳ Ｐゴシック" pitchFamily="34" charset="-128"/>
              </a:rPr>
              <a:t>Elaboration </a:t>
            </a:r>
            <a:r>
              <a:rPr lang="de-DE" altLang="fr-FR" sz="1400" dirty="0" err="1">
                <a:ea typeface="ＭＳ Ｐゴシック" pitchFamily="34" charset="-128"/>
              </a:rPr>
              <a:t>of</a:t>
            </a:r>
            <a:r>
              <a:rPr lang="de-DE" altLang="fr-FR" sz="1400" dirty="0">
                <a:ea typeface="ＭＳ Ｐゴシック" pitchFamily="34" charset="-128"/>
              </a:rPr>
              <a:t> </a:t>
            </a:r>
            <a:r>
              <a:rPr lang="de-DE" altLang="fr-FR" sz="1400" dirty="0" err="1">
                <a:ea typeface="ＭＳ Ｐゴシック" pitchFamily="34" charset="-128"/>
              </a:rPr>
              <a:t>updated</a:t>
            </a:r>
            <a:r>
              <a:rPr lang="de-DE" altLang="fr-FR" sz="1400" dirty="0">
                <a:ea typeface="ＭＳ Ｐゴシック" pitchFamily="34" charset="-128"/>
              </a:rPr>
              <a:t> </a:t>
            </a:r>
            <a:r>
              <a:rPr lang="de-DE" altLang="fr-FR" sz="1400" dirty="0" err="1">
                <a:ea typeface="ＭＳ Ｐゴシック" pitchFamily="34" charset="-128"/>
              </a:rPr>
              <a:t>recommendations</a:t>
            </a:r>
            <a:endParaRPr lang="de-DE" altLang="fr-FR" sz="1400" dirty="0">
              <a:ea typeface="ＭＳ Ｐゴシック" pitchFamily="34" charset="-128"/>
            </a:endParaRPr>
          </a:p>
          <a:p>
            <a:pPr lvl="1"/>
            <a:r>
              <a:rPr lang="de-DE" altLang="fr-FR" sz="1400" dirty="0">
                <a:ea typeface="ＭＳ Ｐゴシック" pitchFamily="34" charset="-128"/>
              </a:rPr>
              <a:t>Determination </a:t>
            </a:r>
            <a:r>
              <a:rPr lang="de-DE" altLang="fr-FR" sz="1400" dirty="0" err="1">
                <a:ea typeface="ＭＳ Ｐゴシック" pitchFamily="34" charset="-128"/>
              </a:rPr>
              <a:t>of</a:t>
            </a:r>
            <a:r>
              <a:rPr lang="de-DE" altLang="fr-FR" sz="1400" dirty="0">
                <a:ea typeface="ＭＳ Ｐゴシック" pitchFamily="34" charset="-128"/>
              </a:rPr>
              <a:t> </a:t>
            </a:r>
            <a:r>
              <a:rPr lang="de-DE" altLang="fr-FR" sz="1400" dirty="0" err="1">
                <a:ea typeface="ＭＳ Ｐゴシック" pitchFamily="34" charset="-128"/>
              </a:rPr>
              <a:t>level</a:t>
            </a:r>
            <a:r>
              <a:rPr lang="de-DE" altLang="fr-FR" sz="1400" dirty="0">
                <a:ea typeface="ＭＳ Ｐゴシック" pitchFamily="34" charset="-128"/>
              </a:rPr>
              <a:t> </a:t>
            </a:r>
            <a:r>
              <a:rPr lang="de-DE" altLang="fr-FR" sz="1400" dirty="0" err="1">
                <a:ea typeface="ＭＳ Ｐゴシック" pitchFamily="34" charset="-128"/>
              </a:rPr>
              <a:t>of</a:t>
            </a:r>
            <a:r>
              <a:rPr lang="de-DE" altLang="fr-FR" sz="1400" dirty="0">
                <a:ea typeface="ＭＳ Ｐゴシック" pitchFamily="34" charset="-128"/>
              </a:rPr>
              <a:t> </a:t>
            </a:r>
            <a:r>
              <a:rPr lang="de-DE" altLang="fr-FR" sz="1400" dirty="0" err="1">
                <a:ea typeface="ＭＳ Ｐゴシック" pitchFamily="34" charset="-128"/>
              </a:rPr>
              <a:t>strength</a:t>
            </a:r>
            <a:r>
              <a:rPr lang="de-DE" altLang="fr-FR" sz="1400" dirty="0">
                <a:ea typeface="ＭＳ Ｐゴシック" pitchFamily="34" charset="-128"/>
              </a:rPr>
              <a:t> </a:t>
            </a:r>
            <a:r>
              <a:rPr lang="de-DE" altLang="fr-FR" sz="1400" dirty="0" err="1">
                <a:ea typeface="ＭＳ Ｐゴシック" pitchFamily="34" charset="-128"/>
              </a:rPr>
              <a:t>and</a:t>
            </a:r>
            <a:r>
              <a:rPr lang="de-DE" altLang="fr-FR" sz="1400" dirty="0">
                <a:ea typeface="ＭＳ Ｐゴシック" pitchFamily="34" charset="-128"/>
              </a:rPr>
              <a:t> grade </a:t>
            </a:r>
            <a:r>
              <a:rPr lang="de-DE" altLang="fr-FR" sz="1400" dirty="0" err="1">
                <a:ea typeface="ＭＳ Ｐゴシック" pitchFamily="34" charset="-128"/>
              </a:rPr>
              <a:t>of</a:t>
            </a:r>
            <a:r>
              <a:rPr lang="de-DE" altLang="fr-FR" sz="1400" dirty="0">
                <a:ea typeface="ＭＳ Ｐゴシック" pitchFamily="34" charset="-128"/>
              </a:rPr>
              <a:t> </a:t>
            </a:r>
            <a:r>
              <a:rPr lang="de-DE" altLang="fr-FR" sz="1400" dirty="0" err="1">
                <a:ea typeface="ＭＳ Ｐゴシック" pitchFamily="34" charset="-128"/>
              </a:rPr>
              <a:t>recommendations</a:t>
            </a:r>
            <a:endParaRPr lang="de-DE" altLang="fr-FR" sz="1400" dirty="0">
              <a:ea typeface="ＭＳ Ｐゴシック" pitchFamily="34" charset="-128"/>
            </a:endParaRPr>
          </a:p>
          <a:p>
            <a:r>
              <a:rPr lang="de-DE" altLang="fr-FR" sz="1600" dirty="0" err="1" smtClean="0">
                <a:ea typeface="ＭＳ Ｐゴシック" pitchFamily="34" charset="-128"/>
              </a:rPr>
              <a:t>Votes</a:t>
            </a:r>
            <a:r>
              <a:rPr lang="de-DE" altLang="fr-FR" sz="1600" dirty="0" smtClean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by</a:t>
            </a:r>
            <a:r>
              <a:rPr lang="de-DE" altLang="fr-FR" sz="1600" dirty="0">
                <a:ea typeface="ＭＳ Ｐゴシック" pitchFamily="34" charset="-128"/>
              </a:rPr>
              <a:t> email on </a:t>
            </a:r>
            <a:r>
              <a:rPr lang="de-DE" altLang="fr-FR" sz="1600" dirty="0" err="1">
                <a:ea typeface="ＭＳ Ｐゴシック" pitchFamily="34" charset="-128"/>
              </a:rPr>
              <a:t>level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of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agreement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of</a:t>
            </a:r>
            <a:r>
              <a:rPr lang="de-DE" altLang="fr-FR" sz="1600" dirty="0">
                <a:ea typeface="ＭＳ Ｐゴシック" pitchFamily="34" charset="-128"/>
              </a:rPr>
              <a:t> Taskforce </a:t>
            </a:r>
            <a:r>
              <a:rPr lang="de-DE" altLang="fr-FR" sz="1600" dirty="0" err="1">
                <a:ea typeface="ＭＳ Ｐゴシック" pitchFamily="34" charset="-128"/>
              </a:rPr>
              <a:t>members</a:t>
            </a:r>
            <a:r>
              <a:rPr lang="de-DE" altLang="fr-FR" sz="1600" dirty="0">
                <a:ea typeface="ＭＳ Ｐゴシック" pitchFamily="34" charset="-128"/>
              </a:rPr>
              <a:t/>
            </a:r>
            <a:br>
              <a:rPr lang="de-DE" altLang="fr-FR" sz="1600" dirty="0">
                <a:ea typeface="ＭＳ Ｐゴシック" pitchFamily="34" charset="-128"/>
              </a:rPr>
            </a:br>
            <a:r>
              <a:rPr lang="de-DE" altLang="fr-FR" sz="1600" dirty="0">
                <a:ea typeface="ＭＳ Ｐゴシック" pitchFamily="34" charset="-128"/>
              </a:rPr>
              <a:t>(0-10 </a:t>
            </a:r>
            <a:r>
              <a:rPr lang="de-DE" altLang="fr-FR" sz="1600" dirty="0" err="1">
                <a:ea typeface="ＭＳ Ｐゴシック" pitchFamily="34" charset="-128"/>
              </a:rPr>
              <a:t>where</a:t>
            </a:r>
            <a:r>
              <a:rPr lang="de-DE" altLang="fr-FR" sz="1600" dirty="0">
                <a:ea typeface="ＭＳ Ｐゴシック" pitchFamily="34" charset="-128"/>
              </a:rPr>
              <a:t> 10 </a:t>
            </a:r>
            <a:r>
              <a:rPr lang="de-DE" altLang="fr-FR" sz="1600" dirty="0" err="1">
                <a:ea typeface="ＭＳ Ｐゴシック" pitchFamily="34" charset="-128"/>
              </a:rPr>
              <a:t>is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full</a:t>
            </a:r>
            <a:r>
              <a:rPr lang="de-DE" altLang="fr-FR" sz="1600" dirty="0">
                <a:ea typeface="ＭＳ Ｐゴシック" pitchFamily="34" charset="-128"/>
              </a:rPr>
              <a:t> </a:t>
            </a:r>
            <a:r>
              <a:rPr lang="de-DE" altLang="fr-FR" sz="1600" dirty="0" err="1">
                <a:ea typeface="ＭＳ Ｐゴシック" pitchFamily="34" charset="-128"/>
              </a:rPr>
              <a:t>agreement</a:t>
            </a:r>
            <a:r>
              <a:rPr lang="de-DE" altLang="fr-FR" sz="1600" dirty="0">
                <a:ea typeface="ＭＳ Ｐゴシック" pitchFamily="34" charset="-128"/>
              </a:rPr>
              <a:t>)</a:t>
            </a:r>
          </a:p>
          <a:p>
            <a:endParaRPr lang="en-GB" sz="1050" dirty="0"/>
          </a:p>
        </p:txBody>
      </p:sp>
      <p:sp>
        <p:nvSpPr>
          <p:cNvPr id="9" name="Text Box 33"/>
          <p:cNvSpPr txBox="1">
            <a:spLocks noChangeArrowheads="1"/>
          </p:cNvSpPr>
          <p:nvPr/>
        </p:nvSpPr>
        <p:spPr bwMode="auto">
          <a:xfrm>
            <a:off x="6457952" y="6462714"/>
            <a:ext cx="23342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FF3300"/>
              </a:buClr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3300"/>
              </a:buClr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3300"/>
              </a:buClr>
              <a:buChar char="•"/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3300"/>
              </a:buClr>
              <a:buChar char="–"/>
              <a:defRPr sz="1600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3300"/>
              </a:buClr>
              <a:buChar char="»"/>
              <a:defRPr sz="1600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1600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1600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1600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1600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0" dirty="0">
                <a:solidFill>
                  <a:schemeClr val="accent2"/>
                </a:solidFill>
              </a:rPr>
              <a:t>O</a:t>
            </a:r>
            <a:r>
              <a:rPr lang="de-DE" altLang="fr-FR" sz="1200" b="0" dirty="0" err="1">
                <a:solidFill>
                  <a:schemeClr val="accent2"/>
                </a:solidFill>
              </a:rPr>
              <a:t>xford</a:t>
            </a:r>
            <a:r>
              <a:rPr lang="de-DE" altLang="fr-FR" sz="1200" b="0" dirty="0">
                <a:solidFill>
                  <a:schemeClr val="accent2"/>
                </a:solidFill>
              </a:rPr>
              <a:t> </a:t>
            </a:r>
            <a:r>
              <a:rPr lang="de-DE" altLang="fr-FR" sz="1200" b="0" dirty="0" err="1">
                <a:solidFill>
                  <a:schemeClr val="accent2"/>
                </a:solidFill>
              </a:rPr>
              <a:t>levels</a:t>
            </a:r>
            <a:r>
              <a:rPr lang="de-DE" altLang="fr-FR" sz="1200" b="0" dirty="0">
                <a:solidFill>
                  <a:schemeClr val="accent2"/>
                </a:solidFill>
              </a:rPr>
              <a:t> </a:t>
            </a:r>
            <a:r>
              <a:rPr lang="de-DE" altLang="fr-FR" sz="1200" b="0" dirty="0" err="1">
                <a:solidFill>
                  <a:schemeClr val="accent2"/>
                </a:solidFill>
              </a:rPr>
              <a:t>of</a:t>
            </a:r>
            <a:r>
              <a:rPr lang="de-DE" altLang="fr-FR" sz="1200" b="0" dirty="0">
                <a:solidFill>
                  <a:schemeClr val="accent2"/>
                </a:solidFill>
              </a:rPr>
              <a:t> </a:t>
            </a:r>
            <a:r>
              <a:rPr lang="de-DE" altLang="fr-FR" sz="1200" b="0" dirty="0" err="1">
                <a:solidFill>
                  <a:schemeClr val="accent2"/>
                </a:solidFill>
              </a:rPr>
              <a:t>evidence</a:t>
            </a:r>
            <a:r>
              <a:rPr lang="en-GB" altLang="fr-FR" sz="1200" b="0" dirty="0">
                <a:solidFill>
                  <a:schemeClr val="accent2"/>
                </a:solidFill>
              </a:rPr>
              <a:t>, 2009</a:t>
            </a:r>
            <a:endParaRPr lang="fr-FR" altLang="fr-FR" sz="1200" b="0" dirty="0">
              <a:solidFill>
                <a:schemeClr val="accent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"/>
            <a:ext cx="7026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EULAR recommendations for the management of psoriatic arthritis: </a:t>
            </a:r>
            <a:r>
              <a:rPr lang="en-US" altLang="fr-FR" b="1" kern="0" dirty="0" smtClean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2019 </a:t>
            </a:r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update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905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9" y="328946"/>
            <a:ext cx="8334172" cy="634545"/>
          </a:xfrm>
        </p:spPr>
        <p:txBody>
          <a:bodyPr/>
          <a:lstStyle/>
          <a:p>
            <a:r>
              <a:rPr lang="en-GB" sz="3200" dirty="0"/>
              <a:t>Methods</a:t>
            </a:r>
            <a:endParaRPr lang="es-ES" sz="320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90541" y="1728229"/>
            <a:ext cx="6700837" cy="420564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>
                <a:solidFill>
                  <a:srgbClr val="000000"/>
                </a:solidFill>
              </a:rPr>
              <a:t>According to the EULAR Standardized Operating Procedures</a:t>
            </a:r>
            <a:r>
              <a:rPr lang="de-DE" altLang="fr-FR" sz="1800" b="1" baseline="30000" dirty="0">
                <a:solidFill>
                  <a:schemeClr val="tx2">
                    <a:lumMod val="50000"/>
                  </a:schemeClr>
                </a:solidFill>
                <a:ea typeface="ＭＳ Ｐゴシック" panose="020B0600070205080204" pitchFamily="34" charset="-128"/>
              </a:rPr>
              <a:t>1</a:t>
            </a:r>
            <a:r>
              <a:rPr lang="en-GB" sz="1800" dirty="0">
                <a:solidFill>
                  <a:srgbClr val="000000"/>
                </a:solidFill>
              </a:rPr>
              <a:t> for recommendations</a:t>
            </a:r>
          </a:p>
          <a:p>
            <a:endParaRPr lang="en-GB" sz="1800" dirty="0"/>
          </a:p>
        </p:txBody>
      </p:sp>
      <p:sp>
        <p:nvSpPr>
          <p:cNvPr id="17" name="ZoneTexte 7"/>
          <p:cNvSpPr txBox="1"/>
          <p:nvPr/>
        </p:nvSpPr>
        <p:spPr>
          <a:xfrm>
            <a:off x="4189442" y="6193442"/>
            <a:ext cx="477085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 algn="r" eaLnBrk="1" hangingPunct="1">
              <a:spcBef>
                <a:spcPct val="0"/>
              </a:spcBef>
              <a:buAutoNum type="arabicPeriod"/>
            </a:pPr>
            <a:r>
              <a:rPr lang="fr-FR" sz="1100" b="0" dirty="0">
                <a:solidFill>
                  <a:srgbClr val="000000"/>
                </a:solidFill>
                <a:ea typeface="+mn-ea"/>
                <a:cs typeface="+mn-cs"/>
              </a:rPr>
              <a:t>van der </a:t>
            </a:r>
            <a:r>
              <a:rPr lang="fr-FR" sz="1100" b="0" dirty="0" err="1">
                <a:solidFill>
                  <a:srgbClr val="000000"/>
                </a:solidFill>
                <a:ea typeface="+mn-ea"/>
                <a:cs typeface="+mn-cs"/>
              </a:rPr>
              <a:t>Heijde</a:t>
            </a:r>
            <a:r>
              <a:rPr lang="fr-FR" sz="1100" b="0" dirty="0">
                <a:solidFill>
                  <a:srgbClr val="000000"/>
                </a:solidFill>
                <a:ea typeface="+mn-ea"/>
                <a:cs typeface="+mn-cs"/>
              </a:rPr>
              <a:t> D </a:t>
            </a:r>
            <a:r>
              <a:rPr lang="fr-FR" sz="1100" b="0" i="1" dirty="0">
                <a:solidFill>
                  <a:srgbClr val="000000"/>
                </a:solidFill>
                <a:ea typeface="+mn-ea"/>
                <a:cs typeface="+mn-cs"/>
              </a:rPr>
              <a:t>et al. </a:t>
            </a:r>
            <a:r>
              <a:rPr lang="fr-FR" sz="1100" b="0" dirty="0">
                <a:solidFill>
                  <a:srgbClr val="000000"/>
                </a:solidFill>
                <a:ea typeface="+mn-ea"/>
                <a:cs typeface="+mn-cs"/>
              </a:rPr>
              <a:t>Ann Rheum Dis 2016,75:3-15</a:t>
            </a:r>
          </a:p>
          <a:p>
            <a:pPr marL="228600" indent="-228600" algn="r" eaLnBrk="1" hangingPunct="1">
              <a:spcBef>
                <a:spcPct val="0"/>
              </a:spcBef>
              <a:buAutoNum type="arabicPeriod"/>
            </a:pPr>
            <a:r>
              <a:rPr lang="en-US" sz="1100" b="0" dirty="0">
                <a:solidFill>
                  <a:schemeClr val="accent5">
                    <a:lumMod val="10000"/>
                  </a:schemeClr>
                </a:solidFill>
              </a:rPr>
              <a:t>Oxford Centre for Evidence-based Medicine. Levels of Evidence 2009</a:t>
            </a:r>
            <a:endParaRPr lang="fr-FR" sz="1100" b="0" dirty="0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18" name="Pentagone 12">
            <a:extLst>
              <a:ext uri="{FF2B5EF4-FFF2-40B4-BE49-F238E27FC236}">
                <a16:creationId xmlns:a16="http://schemas.microsoft.com/office/drawing/2014/main" xmlns="" id="{5E64E0AF-945F-479C-AA78-79040A8BAD38}"/>
              </a:ext>
            </a:extLst>
          </p:cNvPr>
          <p:cNvSpPr/>
          <p:nvPr/>
        </p:nvSpPr>
        <p:spPr bwMode="auto">
          <a:xfrm>
            <a:off x="6924010" y="3370260"/>
            <a:ext cx="2219990" cy="1219200"/>
          </a:xfrm>
          <a:prstGeom prst="homePlate">
            <a:avLst/>
          </a:prstGeom>
          <a:solidFill>
            <a:schemeClr val="accent4">
              <a:lumMod val="50000"/>
            </a:schemeClr>
          </a:solidFill>
          <a:ln w="28575">
            <a:solidFill>
              <a:schemeClr val="bg1"/>
            </a:solidFill>
          </a:ln>
          <a:effectLst/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1219170"/>
            <a:r>
              <a:rPr lang="fr-FR" sz="1867" dirty="0">
                <a:latin typeface="Arial" pitchFamily="34" charset="0"/>
              </a:rPr>
              <a:t>     </a:t>
            </a:r>
            <a:r>
              <a:rPr lang="fr-FR" sz="1867" dirty="0" err="1" smtClean="0">
                <a:latin typeface="Arial" pitchFamily="34" charset="0"/>
              </a:rPr>
              <a:t>Dissemination</a:t>
            </a:r>
            <a:endParaRPr lang="fr-FR" sz="1867" dirty="0">
              <a:latin typeface="Arial" pitchFamily="34" charset="0"/>
            </a:endParaRPr>
          </a:p>
        </p:txBody>
      </p:sp>
      <p:sp>
        <p:nvSpPr>
          <p:cNvPr id="19" name="Pentagone 11">
            <a:extLst>
              <a:ext uri="{FF2B5EF4-FFF2-40B4-BE49-F238E27FC236}">
                <a16:creationId xmlns:a16="http://schemas.microsoft.com/office/drawing/2014/main" xmlns="" id="{1AE3C14C-AA48-408D-972C-A8CED7D1F9C2}"/>
              </a:ext>
            </a:extLst>
          </p:cNvPr>
          <p:cNvSpPr/>
          <p:nvPr/>
        </p:nvSpPr>
        <p:spPr bwMode="auto">
          <a:xfrm>
            <a:off x="5438775" y="3362495"/>
            <a:ext cx="1828800" cy="1219200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bg1"/>
            </a:solidFill>
          </a:ln>
          <a:effectLst/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1219170"/>
            <a:r>
              <a:rPr lang="fr-FR" sz="1867" dirty="0">
                <a:latin typeface="Arial" pitchFamily="34" charset="0"/>
              </a:rPr>
              <a:t>Votes of agreement</a:t>
            </a:r>
            <a:endParaRPr lang="fr-FR" sz="1867" baseline="30000" dirty="0">
              <a:latin typeface="Arial" pitchFamily="34" charset="0"/>
            </a:endParaRPr>
          </a:p>
        </p:txBody>
      </p:sp>
      <p:sp>
        <p:nvSpPr>
          <p:cNvPr id="20" name="Pentagone 10">
            <a:extLst>
              <a:ext uri="{FF2B5EF4-FFF2-40B4-BE49-F238E27FC236}">
                <a16:creationId xmlns:a16="http://schemas.microsoft.com/office/drawing/2014/main" xmlns="" id="{9B9AE3A8-46AE-4616-8470-A2CD25A8DB21}"/>
              </a:ext>
            </a:extLst>
          </p:cNvPr>
          <p:cNvSpPr/>
          <p:nvPr/>
        </p:nvSpPr>
        <p:spPr bwMode="auto">
          <a:xfrm>
            <a:off x="3695703" y="3370260"/>
            <a:ext cx="1962149" cy="1219200"/>
          </a:xfrm>
          <a:prstGeom prst="homePlate">
            <a:avLst/>
          </a:prstGeom>
          <a:solidFill>
            <a:schemeClr val="accent4">
              <a:lumMod val="25000"/>
            </a:schemeClr>
          </a:solidFill>
          <a:ln w="28575">
            <a:solidFill>
              <a:schemeClr val="bg1"/>
            </a:solidFill>
          </a:ln>
          <a:effectLst/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1219170"/>
            <a:r>
              <a:rPr lang="fr-FR" sz="1867" dirty="0">
                <a:latin typeface="Arial" pitchFamily="34" charset="0"/>
              </a:rPr>
              <a:t>      Taskforce</a:t>
            </a:r>
          </a:p>
          <a:p>
            <a:pPr algn="ctr" defTabSz="1219170"/>
            <a:r>
              <a:rPr lang="fr-FR" sz="1867" dirty="0">
                <a:latin typeface="Arial" pitchFamily="34" charset="0"/>
              </a:rPr>
              <a:t>      Meeting</a:t>
            </a:r>
          </a:p>
        </p:txBody>
      </p:sp>
      <p:sp>
        <p:nvSpPr>
          <p:cNvPr id="21" name="Pentagone 9">
            <a:extLst>
              <a:ext uri="{FF2B5EF4-FFF2-40B4-BE49-F238E27FC236}">
                <a16:creationId xmlns:a16="http://schemas.microsoft.com/office/drawing/2014/main" xmlns="" id="{CE0B71FD-9605-4874-85C7-C96E0BB06B38}"/>
              </a:ext>
            </a:extLst>
          </p:cNvPr>
          <p:cNvSpPr/>
          <p:nvPr/>
        </p:nvSpPr>
        <p:spPr bwMode="auto">
          <a:xfrm>
            <a:off x="2038352" y="3362495"/>
            <a:ext cx="1916285" cy="1219200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bg1"/>
            </a:solidFill>
          </a:ln>
          <a:effectLst/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1219170"/>
            <a:r>
              <a:rPr lang="fr-FR" sz="1867" dirty="0">
                <a:latin typeface="Arial" pitchFamily="34" charset="0"/>
              </a:rPr>
              <a:t>       </a:t>
            </a:r>
            <a:r>
              <a:rPr lang="fr-FR" sz="1867" dirty="0" err="1">
                <a:solidFill>
                  <a:srgbClr val="000000"/>
                </a:solidFill>
                <a:latin typeface="Arial" pitchFamily="34" charset="0"/>
              </a:rPr>
              <a:t>Systematic</a:t>
            </a:r>
            <a:endParaRPr lang="fr-FR" sz="1867" dirty="0">
              <a:solidFill>
                <a:srgbClr val="000000"/>
              </a:solidFill>
              <a:latin typeface="Arial" pitchFamily="34" charset="0"/>
            </a:endParaRPr>
          </a:p>
          <a:p>
            <a:pPr algn="ctr" defTabSz="1219170"/>
            <a:r>
              <a:rPr lang="fr-FR" sz="1867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fr-FR" sz="1867" dirty="0" smtClean="0">
                <a:solidFill>
                  <a:srgbClr val="000000"/>
                </a:solidFill>
                <a:latin typeface="Arial" pitchFamily="34" charset="0"/>
              </a:rPr>
              <a:t>   </a:t>
            </a:r>
            <a:r>
              <a:rPr lang="fr-FR" sz="1867" dirty="0" err="1">
                <a:solidFill>
                  <a:srgbClr val="000000"/>
                </a:solidFill>
                <a:latin typeface="Arial" pitchFamily="34" charset="0"/>
              </a:rPr>
              <a:t>Literature</a:t>
            </a:r>
            <a:endParaRPr lang="fr-FR" sz="1867" dirty="0">
              <a:solidFill>
                <a:srgbClr val="000000"/>
              </a:solidFill>
              <a:latin typeface="Arial" pitchFamily="34" charset="0"/>
            </a:endParaRPr>
          </a:p>
          <a:p>
            <a:pPr algn="ctr" defTabSz="1219170"/>
            <a:r>
              <a:rPr lang="fr-FR" sz="1867" dirty="0" err="1">
                <a:solidFill>
                  <a:srgbClr val="000000"/>
                </a:solidFill>
                <a:latin typeface="Arial" pitchFamily="34" charset="0"/>
              </a:rPr>
              <a:t>Review</a:t>
            </a:r>
            <a:endParaRPr lang="fr-FR" sz="1867" baseline="-250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2" name="Pentagone 2">
            <a:extLst>
              <a:ext uri="{FF2B5EF4-FFF2-40B4-BE49-F238E27FC236}">
                <a16:creationId xmlns:a16="http://schemas.microsoft.com/office/drawing/2014/main" xmlns="" id="{92DC943F-9EA2-4C88-BA4B-2154E35BA72C}"/>
              </a:ext>
            </a:extLst>
          </p:cNvPr>
          <p:cNvSpPr/>
          <p:nvPr/>
        </p:nvSpPr>
        <p:spPr bwMode="auto">
          <a:xfrm>
            <a:off x="366233" y="3370260"/>
            <a:ext cx="1951108" cy="1219200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bg1"/>
            </a:solidFill>
          </a:ln>
          <a:effectLst/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1219170"/>
            <a:r>
              <a:rPr lang="fr-FR" sz="1867" dirty="0">
                <a:solidFill>
                  <a:srgbClr val="000000"/>
                </a:solidFill>
                <a:latin typeface="Arial" pitchFamily="34" charset="0"/>
              </a:rPr>
              <a:t>Meeting of </a:t>
            </a:r>
            <a:r>
              <a:rPr lang="fr-FR" sz="1867" dirty="0" err="1">
                <a:solidFill>
                  <a:srgbClr val="000000"/>
                </a:solidFill>
                <a:latin typeface="Arial" pitchFamily="34" charset="0"/>
              </a:rPr>
              <a:t>Steering</a:t>
            </a:r>
            <a:r>
              <a:rPr lang="fr-FR" sz="1867" dirty="0">
                <a:solidFill>
                  <a:srgbClr val="000000"/>
                </a:solidFill>
                <a:latin typeface="Arial" pitchFamily="34" charset="0"/>
              </a:rPr>
              <a:t> Group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xmlns="" id="{2C2010B0-1FE8-407E-9257-C4F26DC7F34E}"/>
              </a:ext>
            </a:extLst>
          </p:cNvPr>
          <p:cNvSpPr txBox="1"/>
          <p:nvPr/>
        </p:nvSpPr>
        <p:spPr>
          <a:xfrm>
            <a:off x="366233" y="2915940"/>
            <a:ext cx="148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err="1">
                <a:solidFill>
                  <a:schemeClr val="tx1"/>
                </a:solidFill>
              </a:rPr>
              <a:t>October</a:t>
            </a:r>
            <a:r>
              <a:rPr lang="fr-FR" sz="1600" dirty="0">
                <a:solidFill>
                  <a:schemeClr val="tx1"/>
                </a:solidFill>
              </a:rPr>
              <a:t> 2018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xmlns="" id="{8C00F895-8327-4583-B39B-77B209F61FA7}"/>
              </a:ext>
            </a:extLst>
          </p:cNvPr>
          <p:cNvSpPr txBox="1"/>
          <p:nvPr/>
        </p:nvSpPr>
        <p:spPr>
          <a:xfrm>
            <a:off x="1921992" y="2792831"/>
            <a:ext cx="18486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err="1">
                <a:solidFill>
                  <a:schemeClr val="tx1"/>
                </a:solidFill>
              </a:rPr>
              <a:t>Nov</a:t>
            </a:r>
            <a:r>
              <a:rPr lang="fr-FR" sz="1600" dirty="0">
                <a:solidFill>
                  <a:schemeClr val="tx1"/>
                </a:solidFill>
              </a:rPr>
              <a:t> 2018 – April 2019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xmlns="" id="{1BD8EBFC-6F5B-4976-AA35-D06D8BA7BEF6}"/>
              </a:ext>
            </a:extLst>
          </p:cNvPr>
          <p:cNvSpPr txBox="1"/>
          <p:nvPr/>
        </p:nvSpPr>
        <p:spPr>
          <a:xfrm>
            <a:off x="3946873" y="2778582"/>
            <a:ext cx="13821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chemeClr val="tx1"/>
                </a:solidFill>
              </a:rPr>
              <a:t>14 May 2019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xmlns="" id="{1CC25B97-FEEC-4EBA-8287-D7154EA9EDB6}"/>
              </a:ext>
            </a:extLst>
          </p:cNvPr>
          <p:cNvSpPr txBox="1"/>
          <p:nvPr/>
        </p:nvSpPr>
        <p:spPr>
          <a:xfrm>
            <a:off x="5796118" y="2792831"/>
            <a:ext cx="1036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tx1"/>
                </a:solidFill>
              </a:rPr>
              <a:t>May 2019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xmlns="" id="{4CF10D17-34A4-43DB-8C02-E0AE2AC32E98}"/>
              </a:ext>
            </a:extLst>
          </p:cNvPr>
          <p:cNvSpPr txBox="1"/>
          <p:nvPr/>
        </p:nvSpPr>
        <p:spPr>
          <a:xfrm>
            <a:off x="7222010" y="2776202"/>
            <a:ext cx="13356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solidFill>
                  <a:schemeClr val="tx1"/>
                </a:solidFill>
              </a:rPr>
              <a:t>End of </a:t>
            </a:r>
            <a:r>
              <a:rPr lang="fr-FR" sz="1600" dirty="0">
                <a:solidFill>
                  <a:schemeClr val="tx1"/>
                </a:solidFill>
              </a:rPr>
              <a:t>2019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xmlns="" id="{34F52CDE-8F76-4428-8F96-335C3E17B6F9}"/>
              </a:ext>
            </a:extLst>
          </p:cNvPr>
          <p:cNvSpPr/>
          <p:nvPr/>
        </p:nvSpPr>
        <p:spPr bwMode="auto">
          <a:xfrm>
            <a:off x="5438778" y="4891527"/>
            <a:ext cx="3177971" cy="102155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800" dirty="0" err="1">
                <a:latin typeface="Arial" pitchFamily="34" charset="0"/>
              </a:rPr>
              <a:t>Determination</a:t>
            </a:r>
            <a:r>
              <a:rPr lang="fr-FR" sz="1800" dirty="0">
                <a:latin typeface="Arial" pitchFamily="34" charset="0"/>
              </a:rPr>
              <a:t> of </a:t>
            </a:r>
            <a:r>
              <a:rPr lang="fr-FR" sz="1800" dirty="0" err="1">
                <a:latin typeface="Arial" pitchFamily="34" charset="0"/>
              </a:rPr>
              <a:t>levels</a:t>
            </a:r>
            <a:r>
              <a:rPr lang="fr-FR" sz="1800" dirty="0">
                <a:latin typeface="Arial" pitchFamily="34" charset="0"/>
              </a:rPr>
              <a:t> of </a:t>
            </a:r>
            <a:r>
              <a:rPr lang="fr-FR" sz="1800" dirty="0" err="1">
                <a:latin typeface="Arial" pitchFamily="34" charset="0"/>
              </a:rPr>
              <a:t>evidence</a:t>
            </a:r>
            <a:r>
              <a:rPr lang="fr-FR" sz="1800" dirty="0">
                <a:latin typeface="Arial" pitchFamily="34" charset="0"/>
              </a:rPr>
              <a:t> and </a:t>
            </a:r>
            <a:r>
              <a:rPr lang="fr-FR" sz="1800" dirty="0" smtClean="0">
                <a:latin typeface="Arial" pitchFamily="34" charset="0"/>
              </a:rPr>
              <a:t>grade </a:t>
            </a:r>
            <a:r>
              <a:rPr lang="fr-FR" sz="1800" dirty="0">
                <a:latin typeface="Arial" pitchFamily="34" charset="0"/>
              </a:rPr>
              <a:t>of </a:t>
            </a:r>
            <a:r>
              <a:rPr lang="fr-FR" sz="1800" dirty="0" err="1">
                <a:latin typeface="Arial" pitchFamily="34" charset="0"/>
              </a:rPr>
              <a:t>recommendations</a:t>
            </a:r>
            <a:r>
              <a:rPr lang="fr-FR" sz="1800" dirty="0">
                <a:latin typeface="Arial" pitchFamily="34" charset="0"/>
              </a:rPr>
              <a:t> </a:t>
            </a:r>
            <a:r>
              <a:rPr lang="fr-FR" sz="1800" baseline="30000" dirty="0" smtClean="0">
                <a:latin typeface="Arial" pitchFamily="34" charset="0"/>
              </a:rPr>
              <a:t>2</a:t>
            </a:r>
            <a:endParaRPr kumimoji="0" lang="fr-FR" sz="1800" b="1" i="0" u="none" strike="noStrike" cap="none" normalizeH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0" y="1"/>
            <a:ext cx="7026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EULAR recommendations for the management of psoriatic arthritis: </a:t>
            </a:r>
            <a:r>
              <a:rPr lang="en-US" altLang="fr-FR" b="1" kern="0" dirty="0" smtClean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2019 </a:t>
            </a:r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update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666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gray">
          <a:xfrm>
            <a:off x="282511" y="1713367"/>
            <a:ext cx="8599488" cy="7544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>
              <a:lnSpc>
                <a:spcPct val="90000"/>
              </a:lnSpc>
            </a:pPr>
            <a:r>
              <a:rPr lang="fr-FR" altLang="fr-FR" sz="2133" kern="0" dirty="0">
                <a:solidFill>
                  <a:schemeClr val="accent5">
                    <a:lumMod val="10000"/>
                  </a:schemeClr>
                </a:solidFill>
                <a:ea typeface="ＭＳ Ｐゴシック" pitchFamily="34" charset="-128"/>
              </a:rPr>
              <a:t>A. </a:t>
            </a:r>
            <a:r>
              <a:rPr lang="en-GB" dirty="0"/>
              <a:t>Psoriatic arthritis is a heterogeneous and potentially severe disease, which may require multidisciplinary treatment.</a:t>
            </a:r>
            <a:endParaRPr lang="fr-FR" altLang="fr-FR" sz="2133" b="0" kern="0" dirty="0">
              <a:solidFill>
                <a:schemeClr val="accent1"/>
              </a:solidFill>
              <a:ea typeface="ＭＳ Ｐゴシック" pitchFamily="34" charset="-128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="" xmlns:a16="http://schemas.microsoft.com/office/drawing/2014/main" id="{489F37E7-E418-4E05-AF37-668E9126F89B}"/>
              </a:ext>
            </a:extLst>
          </p:cNvPr>
          <p:cNvSpPr txBox="1"/>
          <p:nvPr/>
        </p:nvSpPr>
        <p:spPr>
          <a:xfrm>
            <a:off x="432353" y="338947"/>
            <a:ext cx="54753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err="1">
                <a:solidFill>
                  <a:schemeClr val="tx1"/>
                </a:solidFill>
              </a:rPr>
              <a:t>Overarching</a:t>
            </a:r>
            <a:r>
              <a:rPr lang="fr-FR" sz="3200" dirty="0">
                <a:solidFill>
                  <a:schemeClr val="tx1"/>
                </a:solidFill>
              </a:rPr>
              <a:t> </a:t>
            </a:r>
            <a:r>
              <a:rPr lang="fr-FR" sz="3200" dirty="0" err="1">
                <a:solidFill>
                  <a:schemeClr val="tx1"/>
                </a:solidFill>
              </a:rPr>
              <a:t>principles</a:t>
            </a:r>
            <a:r>
              <a:rPr lang="fr-FR" sz="3200" dirty="0">
                <a:solidFill>
                  <a:schemeClr val="tx1"/>
                </a:solidFill>
              </a:rPr>
              <a:t> A-C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="" xmlns:a16="http://schemas.microsoft.com/office/drawing/2014/main" id="{DDE2E17E-D2C1-47A5-858F-63291149F3AC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272256" y="2717107"/>
            <a:ext cx="8599488" cy="13080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>
              <a:lnSpc>
                <a:spcPct val="90000"/>
              </a:lnSpc>
            </a:pPr>
            <a:r>
              <a:rPr lang="fr-FR" altLang="fr-FR" sz="2133" kern="0" dirty="0">
                <a:solidFill>
                  <a:schemeClr val="accent5">
                    <a:lumMod val="10000"/>
                  </a:schemeClr>
                </a:solidFill>
                <a:ea typeface="ＭＳ Ｐゴシック" pitchFamily="34" charset="-128"/>
              </a:rPr>
              <a:t>B. </a:t>
            </a:r>
            <a:r>
              <a:rPr lang="en-GB" dirty="0"/>
              <a:t>Treatment of psoriatic arthritis patients should aim at the best care and must be based on a shared decision between the patient and the rheumatologist, considering efficacy, safety and costs.</a:t>
            </a:r>
            <a:endParaRPr lang="fr-FR" altLang="fr-FR" sz="2133" b="0" kern="0" dirty="0">
              <a:solidFill>
                <a:schemeClr val="accent1"/>
              </a:solidFill>
              <a:ea typeface="ＭＳ Ｐゴシック" pitchFamily="34" charset="-128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="" xmlns:a16="http://schemas.microsoft.com/office/drawing/2014/main" id="{61F99D9C-7151-454E-A7A6-F69D43B7C20B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282511" y="4377592"/>
            <a:ext cx="8589233" cy="16803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>
              <a:lnSpc>
                <a:spcPct val="90000"/>
              </a:lnSpc>
            </a:pPr>
            <a:r>
              <a:rPr lang="fr-FR" altLang="fr-FR" sz="2133" kern="0" dirty="0">
                <a:solidFill>
                  <a:schemeClr val="accent5">
                    <a:lumMod val="10000"/>
                  </a:schemeClr>
                </a:solidFill>
                <a:ea typeface="ＭＳ Ｐゴシック" pitchFamily="34" charset="-128"/>
              </a:rPr>
              <a:t>C. </a:t>
            </a:r>
            <a:r>
              <a:rPr lang="en-GB" dirty="0"/>
              <a:t>Rheumatologists are the specialists who should primarily care for the musculoskeletal manifestations of patients with psoriatic arthritis; in the presence of clinically significant skin involvement a rheumatologist and a dermatologist should collaborate in diagnosis and management.</a:t>
            </a:r>
            <a:endParaRPr lang="fr-FR" altLang="fr-FR" sz="2133" b="0" kern="0" dirty="0">
              <a:solidFill>
                <a:schemeClr val="accent1"/>
              </a:solidFill>
              <a:ea typeface="ＭＳ Ｐゴシック" pitchFamily="34" charset="-128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0" y="1"/>
            <a:ext cx="7026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EULAR recommendations for the management of psoriatic arthritis: </a:t>
            </a:r>
            <a:r>
              <a:rPr lang="en-US" altLang="fr-FR" b="1" kern="0" dirty="0" smtClean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2019 </a:t>
            </a:r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update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13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gray">
          <a:xfrm>
            <a:off x="297893" y="1542680"/>
            <a:ext cx="8589233" cy="1610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>
              <a:lnSpc>
                <a:spcPct val="90000"/>
              </a:lnSpc>
            </a:pPr>
            <a:r>
              <a:rPr lang="fr-FR" altLang="fr-FR" sz="2133" kern="0" dirty="0">
                <a:solidFill>
                  <a:schemeClr val="accent5">
                    <a:lumMod val="10000"/>
                  </a:schemeClr>
                </a:solidFill>
                <a:ea typeface="ＭＳ Ｐゴシック" pitchFamily="34" charset="-128"/>
              </a:rPr>
              <a:t>D. </a:t>
            </a:r>
            <a:r>
              <a:rPr lang="en-GB" dirty="0">
                <a:solidFill>
                  <a:schemeClr val="accent5">
                    <a:lumMod val="10000"/>
                  </a:schemeClr>
                </a:solidFill>
              </a:rPr>
              <a:t>The primary goal of treating patients with psoriatic arthritis is to maximise health-related quality of life, through control of symptoms, prevention of structural damage, normalisation of function and social participation; abrogation of inflammation is an important component to achieve these goals.</a:t>
            </a:r>
            <a:endParaRPr lang="fr-FR" altLang="fr-FR" sz="2133" b="0" kern="0" dirty="0">
              <a:solidFill>
                <a:schemeClr val="accent5">
                  <a:lumMod val="10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="" xmlns:a16="http://schemas.microsoft.com/office/drawing/2014/main" id="{489F37E7-E418-4E05-AF37-668E9126F89B}"/>
              </a:ext>
            </a:extLst>
          </p:cNvPr>
          <p:cNvSpPr txBox="1"/>
          <p:nvPr/>
        </p:nvSpPr>
        <p:spPr>
          <a:xfrm>
            <a:off x="432353" y="338947"/>
            <a:ext cx="54441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err="1">
                <a:solidFill>
                  <a:schemeClr val="tx1"/>
                </a:solidFill>
              </a:rPr>
              <a:t>Overarching</a:t>
            </a:r>
            <a:r>
              <a:rPr lang="fr-FR" sz="3200" dirty="0">
                <a:solidFill>
                  <a:schemeClr val="tx1"/>
                </a:solidFill>
              </a:rPr>
              <a:t> </a:t>
            </a:r>
            <a:r>
              <a:rPr lang="fr-FR" sz="3200" dirty="0" err="1">
                <a:solidFill>
                  <a:schemeClr val="tx1"/>
                </a:solidFill>
              </a:rPr>
              <a:t>principles</a:t>
            </a:r>
            <a:r>
              <a:rPr lang="fr-FR" sz="3200" dirty="0">
                <a:solidFill>
                  <a:schemeClr val="tx1"/>
                </a:solidFill>
              </a:rPr>
              <a:t> D-F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C7FB4187-8383-4558-BEF2-5C9DC74EE0B6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308147" y="3286859"/>
            <a:ext cx="8578979" cy="12089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>
              <a:lnSpc>
                <a:spcPct val="100000"/>
              </a:lnSpc>
            </a:pPr>
            <a:r>
              <a:rPr lang="fr-FR" altLang="fr-FR" sz="2133" kern="0" dirty="0">
                <a:solidFill>
                  <a:schemeClr val="accent5">
                    <a:lumMod val="10000"/>
                  </a:schemeClr>
                </a:solidFill>
                <a:ea typeface="ＭＳ Ｐゴシック" pitchFamily="34" charset="-128"/>
              </a:rPr>
              <a:t>E. </a:t>
            </a:r>
            <a:r>
              <a:rPr lang="en-US" dirty="0">
                <a:solidFill>
                  <a:schemeClr val="accent5">
                    <a:lumMod val="10000"/>
                  </a:schemeClr>
                </a:solidFill>
              </a:rPr>
              <a:t>In managing patients with </a:t>
            </a:r>
            <a:r>
              <a:rPr lang="en-GB" dirty="0">
                <a:solidFill>
                  <a:schemeClr val="accent5">
                    <a:lumMod val="10000"/>
                  </a:schemeClr>
                </a:solidFill>
              </a:rPr>
              <a:t>psoriatic arthritis</a:t>
            </a:r>
            <a:r>
              <a:rPr lang="en-US" dirty="0">
                <a:solidFill>
                  <a:schemeClr val="accent5">
                    <a:lumMod val="10000"/>
                  </a:schemeClr>
                </a:solidFill>
              </a:rPr>
              <a:t>, consideration should be given to each musculoskeletal </a:t>
            </a:r>
            <a:r>
              <a:rPr lang="en-US" dirty="0"/>
              <a:t>manifestation and treatment decisions made accordingly.</a:t>
            </a:r>
            <a:endParaRPr lang="fr-FR" altLang="fr-FR" sz="2133" b="0" kern="0" dirty="0">
              <a:solidFill>
                <a:schemeClr val="accent1"/>
              </a:solidFill>
              <a:ea typeface="ＭＳ Ｐゴシック" pitchFamily="34" charset="-128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="" xmlns:a16="http://schemas.microsoft.com/office/drawing/2014/main" id="{0C230684-3335-48BF-80B8-A8824FB08684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292766" y="4640996"/>
            <a:ext cx="8604614" cy="17121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0">
              <a:lnSpc>
                <a:spcPct val="90000"/>
              </a:lnSpc>
            </a:pPr>
            <a:r>
              <a:rPr lang="fr-FR" altLang="fr-FR" sz="2133" kern="0" dirty="0">
                <a:solidFill>
                  <a:schemeClr val="accent5">
                    <a:lumMod val="10000"/>
                  </a:schemeClr>
                </a:solidFill>
                <a:ea typeface="ＭＳ Ｐゴシック" pitchFamily="34" charset="-128"/>
              </a:rPr>
              <a:t>F. </a:t>
            </a:r>
            <a:r>
              <a:rPr lang="en-GB" dirty="0">
                <a:solidFill>
                  <a:schemeClr val="accent5">
                    <a:lumMod val="10000"/>
                  </a:schemeClr>
                </a:solidFill>
              </a:rPr>
              <a:t>When managing patients with psoriatic arthritis, non-musculoskeletal manifestations (skin, eye and gastrointestinal tract) should be taken into account; comorbidities such as metabolic syndrome, cardiovascular disease or depression should also be considered. </a:t>
            </a:r>
            <a:endParaRPr lang="fr-FR" altLang="fr-FR" sz="2133" b="0" kern="0" dirty="0">
              <a:solidFill>
                <a:schemeClr val="accent5">
                  <a:lumMod val="10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0" y="1"/>
            <a:ext cx="7026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EULAR recommendations for the management of psoriatic arthritis: </a:t>
            </a:r>
            <a:r>
              <a:rPr lang="en-US" altLang="fr-FR" b="1" kern="0" dirty="0" smtClean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2019 </a:t>
            </a:r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update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46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gray">
          <a:xfrm>
            <a:off x="516231" y="1725021"/>
            <a:ext cx="8348609" cy="21516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0" hangingPunct="0">
              <a:lnSpc>
                <a:spcPct val="150000"/>
              </a:lnSpc>
            </a:pPr>
            <a:r>
              <a:rPr lang="en-US" b="1" dirty="0"/>
              <a:t>1. Treatment should be aimed at reaching the target of remission or, alternatively, low disease activity, by regular disease activity assessment and appropriate adjustment of therapy.</a:t>
            </a:r>
            <a:endParaRPr lang="fr-FR" altLang="fr-FR" sz="2133" kern="0" dirty="0">
              <a:solidFill>
                <a:srgbClr val="28476D"/>
              </a:solidFill>
              <a:ea typeface="ＭＳ Ｐゴシック" pitchFamily="34" charset="-128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489F37E7-E418-4E05-AF37-668E9126F89B}"/>
              </a:ext>
            </a:extLst>
          </p:cNvPr>
          <p:cNvSpPr txBox="1"/>
          <p:nvPr/>
        </p:nvSpPr>
        <p:spPr>
          <a:xfrm>
            <a:off x="432353" y="434197"/>
            <a:ext cx="41008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3200" b="1" dirty="0" err="1" smtClean="0">
                <a:solidFill>
                  <a:srgbClr val="0057B8"/>
                </a:solidFill>
                <a:ea typeface="ＭＳ Ｐゴシック" charset="0"/>
              </a:rPr>
              <a:t>Recommendation</a:t>
            </a:r>
            <a:r>
              <a:rPr lang="fr-FR" sz="3200" b="1" dirty="0" smtClean="0">
                <a:solidFill>
                  <a:srgbClr val="0057B8"/>
                </a:solidFill>
                <a:ea typeface="ＭＳ Ｐゴシック" charset="0"/>
              </a:rPr>
              <a:t> 1</a:t>
            </a:r>
            <a:endParaRPr lang="fr-FR" sz="3200" b="1" dirty="0">
              <a:solidFill>
                <a:srgbClr val="0057B8"/>
              </a:solidFill>
              <a:ea typeface="ＭＳ Ｐゴシック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1"/>
            <a:ext cx="7026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EULAR recommendations for the management of psoriatic arthritis: </a:t>
            </a:r>
            <a:r>
              <a:rPr lang="en-US" altLang="fr-FR" b="1" kern="0" dirty="0" smtClean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2019 </a:t>
            </a:r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update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53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489F37E7-E418-4E05-AF37-668E9126F89B}"/>
              </a:ext>
            </a:extLst>
          </p:cNvPr>
          <p:cNvSpPr txBox="1"/>
          <p:nvPr/>
        </p:nvSpPr>
        <p:spPr>
          <a:xfrm>
            <a:off x="432353" y="453247"/>
            <a:ext cx="46474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3200" b="1" dirty="0" err="1" smtClean="0">
                <a:solidFill>
                  <a:srgbClr val="0057B8"/>
                </a:solidFill>
                <a:ea typeface="ＭＳ Ｐゴシック" charset="0"/>
              </a:rPr>
              <a:t>Recommendations</a:t>
            </a:r>
            <a:r>
              <a:rPr lang="fr-FR" sz="3200" b="1" dirty="0" smtClean="0">
                <a:solidFill>
                  <a:srgbClr val="0057B8"/>
                </a:solidFill>
                <a:ea typeface="ＭＳ Ｐゴシック" charset="0"/>
              </a:rPr>
              <a:t> 2, 3</a:t>
            </a:r>
            <a:endParaRPr lang="fr-FR" sz="3200" b="1" dirty="0">
              <a:solidFill>
                <a:srgbClr val="0057B8"/>
              </a:solidFill>
              <a:ea typeface="ＭＳ Ｐゴシック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xmlns="" id="{42E19E27-A495-46EF-9CF0-7BA295C98F22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511054" y="1742888"/>
            <a:ext cx="8370944" cy="11183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0" hangingPunct="0">
              <a:lnSpc>
                <a:spcPct val="150000"/>
              </a:lnSpc>
            </a:pPr>
            <a:r>
              <a:rPr lang="fr-FR" altLang="fr-FR" sz="2133" b="1" kern="0" dirty="0">
                <a:solidFill>
                  <a:srgbClr val="F0F0F0">
                    <a:lumMod val="10000"/>
                  </a:srgbClr>
                </a:solidFill>
                <a:ea typeface="ＭＳ Ｐゴシック" pitchFamily="34" charset="-128"/>
              </a:rPr>
              <a:t>2. </a:t>
            </a:r>
            <a:r>
              <a:rPr lang="en-US" b="1" dirty="0"/>
              <a:t>Non-steroidal anti-inflammatory drugs may be used to relieve musculoskeletal signs and symptoms. </a:t>
            </a:r>
            <a:endParaRPr lang="fr-FR" altLang="fr-FR" sz="2133" kern="0" dirty="0">
              <a:solidFill>
                <a:srgbClr val="28476D"/>
              </a:solidFill>
              <a:ea typeface="ＭＳ Ｐゴシック" pitchFamily="34" charset="-128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xmlns="" id="{14153596-E7F2-4DE6-8D32-6CB01FBBEAD0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516232" y="3187208"/>
            <a:ext cx="8427365" cy="21658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0" hangingPunct="0">
              <a:lnSpc>
                <a:spcPct val="150000"/>
              </a:lnSpc>
            </a:pPr>
            <a:r>
              <a:rPr lang="en-US" b="1" dirty="0" smtClean="0"/>
              <a:t>3. </a:t>
            </a:r>
            <a:r>
              <a:rPr lang="en-US" b="1" dirty="0"/>
              <a:t>Local injections of glucocorticoids should be considered as adjunctive therapy in psoriatic arthritis; systemic glucocorticoids may be used with caution at the lowest effective dose. </a:t>
            </a:r>
            <a:endParaRPr lang="fr-FR" altLang="fr-FR" sz="2133" kern="0" dirty="0">
              <a:solidFill>
                <a:srgbClr val="28476D"/>
              </a:solidFill>
              <a:ea typeface="ＭＳ Ｐゴシック" pitchFamily="34" charset="-12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1"/>
            <a:ext cx="7026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EULAR recommendations for the management of psoriatic arthritis: </a:t>
            </a:r>
            <a:r>
              <a:rPr lang="en-US" altLang="fr-FR" b="1" kern="0" dirty="0" smtClean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2019 </a:t>
            </a:r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update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73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gray">
          <a:xfrm>
            <a:off x="475660" y="1627642"/>
            <a:ext cx="8449646" cy="15346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0" hangingPunct="0">
              <a:lnSpc>
                <a:spcPct val="150000"/>
              </a:lnSpc>
            </a:pPr>
            <a:r>
              <a:rPr lang="en-US" b="1" dirty="0" smtClean="0"/>
              <a:t>4. </a:t>
            </a:r>
            <a:r>
              <a:rPr lang="en-US" b="1" dirty="0"/>
              <a:t>In patients with polyarthritis, a </a:t>
            </a:r>
            <a:r>
              <a:rPr lang="en-US" b="1" dirty="0" err="1"/>
              <a:t>csDMARD</a:t>
            </a:r>
            <a:r>
              <a:rPr lang="en-US" b="1" dirty="0"/>
              <a:t> should be initiated rapidly, with methotrexate preferred in those with relevant skin involvement.</a:t>
            </a:r>
            <a:r>
              <a:rPr lang="en-US" b="1" baseline="30000" dirty="0"/>
              <a:t> </a:t>
            </a:r>
            <a:endParaRPr lang="fr-FR" altLang="fr-FR" sz="2133" kern="0" dirty="0">
              <a:solidFill>
                <a:srgbClr val="28476D"/>
              </a:solidFill>
              <a:ea typeface="ＭＳ Ｐゴシック" pitchFamily="34" charset="-128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="" xmlns:a16="http://schemas.microsoft.com/office/drawing/2014/main" id="{489F37E7-E418-4E05-AF37-668E9126F89B}"/>
              </a:ext>
            </a:extLst>
          </p:cNvPr>
          <p:cNvSpPr txBox="1"/>
          <p:nvPr/>
        </p:nvSpPr>
        <p:spPr>
          <a:xfrm>
            <a:off x="102812" y="481822"/>
            <a:ext cx="71304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3200" b="1" dirty="0" err="1" smtClean="0">
                <a:solidFill>
                  <a:srgbClr val="0057B8"/>
                </a:solidFill>
                <a:ea typeface="ＭＳ Ｐゴシック" charset="0"/>
              </a:rPr>
              <a:t>Recommendations</a:t>
            </a:r>
            <a:r>
              <a:rPr lang="fr-FR" sz="3200" b="1" dirty="0" smtClean="0">
                <a:solidFill>
                  <a:srgbClr val="0057B8"/>
                </a:solidFill>
                <a:ea typeface="ＭＳ Ｐゴシック" charset="0"/>
              </a:rPr>
              <a:t> on first DMARD</a:t>
            </a:r>
            <a:endParaRPr lang="fr-FR" sz="3200" b="1" dirty="0">
              <a:solidFill>
                <a:srgbClr val="0057B8"/>
              </a:solidFill>
              <a:ea typeface="ＭＳ Ｐゴシック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2A86DD75-D139-423F-85C6-7C9D5F3EAC2B}"/>
              </a:ext>
            </a:extLst>
          </p:cNvPr>
          <p:cNvSpPr txBox="1"/>
          <p:nvPr/>
        </p:nvSpPr>
        <p:spPr>
          <a:xfrm>
            <a:off x="518970" y="6168426"/>
            <a:ext cx="836302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fr-FR" sz="1600" dirty="0" err="1">
                <a:solidFill>
                  <a:srgbClr val="F0F0F0">
                    <a:lumMod val="10000"/>
                  </a:srgbClr>
                </a:solidFill>
                <a:ea typeface="ＭＳ Ｐゴシック" charset="0"/>
              </a:rPr>
              <a:t>csDMARDs</a:t>
            </a:r>
            <a:r>
              <a:rPr lang="en-US" altLang="fr-FR" sz="1600" dirty="0">
                <a:solidFill>
                  <a:srgbClr val="F0F0F0">
                    <a:lumMod val="10000"/>
                  </a:srgbClr>
                </a:solidFill>
                <a:ea typeface="ＭＳ Ｐゴシック" charset="0"/>
              </a:rPr>
              <a:t>= conventional synthetic disease-modifying anti-rheumatic drugs, such as methotrexate, sulfasalazine, or leflunomide</a:t>
            </a:r>
            <a:r>
              <a:rPr lang="fr-FR" altLang="fr-FR" sz="1600" dirty="0">
                <a:solidFill>
                  <a:srgbClr val="F0F0F0">
                    <a:lumMod val="10000"/>
                  </a:srgbClr>
                </a:solidFill>
                <a:ea typeface="ＭＳ Ｐゴシック" charset="0"/>
              </a:rPr>
              <a:t>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475660" y="3325900"/>
            <a:ext cx="8449647" cy="2122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5875">
            <a:solidFill>
              <a:srgbClr val="466488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  <a:buFont typeface="Arial" charset="0"/>
              <a:defRPr sz="2200">
                <a:solidFill>
                  <a:srgbClr val="070605"/>
                </a:solidFill>
                <a:latin typeface="+mn-lt"/>
                <a:ea typeface="+mn-ea"/>
                <a:cs typeface="+mn-cs"/>
              </a:defRPr>
            </a:lvl1pPr>
            <a:lvl2pPr marL="457200" indent="-342900" algn="l" defTabSz="457200" rtl="0" fontAlgn="base">
              <a:lnSpc>
                <a:spcPts val="2400"/>
              </a:lnSpc>
              <a:spcBef>
                <a:spcPct val="40000"/>
              </a:spcBef>
              <a:spcAft>
                <a:spcPct val="0"/>
              </a:spcAft>
              <a:buFont typeface="Arial" pitchFamily="34" charset="0"/>
              <a:buChar char="•"/>
              <a:defRPr sz="2200">
                <a:solidFill>
                  <a:srgbClr val="070605"/>
                </a:solidFill>
                <a:latin typeface="+mn-lt"/>
                <a:cs typeface="+mn-cs"/>
              </a:defRPr>
            </a:lvl2pPr>
            <a:lvl3pPr marL="749300" indent="-228600" algn="l" defTabSz="457200" rtl="0" fontAlgn="base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3pPr>
            <a:lvl4pPr marL="11430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4pPr>
            <a:lvl5pPr marL="1485900" indent="-228600" algn="l" defTabSz="457200" rtl="0" fontAlgn="base">
              <a:lnSpc>
                <a:spcPts val="2400"/>
              </a:lnSpc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200">
                <a:solidFill>
                  <a:srgbClr val="070605"/>
                </a:solidFill>
                <a:latin typeface="+mn-lt"/>
                <a:cs typeface="+mn-cs"/>
              </a:defRPr>
            </a:lvl5pPr>
            <a:lvl6pPr marL="19431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4003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8575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314700" indent="-228600" algn="l" defTabSz="457200" rtl="0" fontAlgn="base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0" hangingPunct="0">
              <a:lnSpc>
                <a:spcPct val="150000"/>
              </a:lnSpc>
            </a:pPr>
            <a:r>
              <a:rPr lang="en-US" b="1" dirty="0" smtClean="0"/>
              <a:t>5. </a:t>
            </a:r>
            <a:r>
              <a:rPr lang="en-US" b="1" dirty="0"/>
              <a:t>In patients with mono- or oligo-arthritis, particularly with poor prognostic factors such as structural damage, high ESR/CRP, </a:t>
            </a:r>
            <a:r>
              <a:rPr lang="en-US" b="1" dirty="0" err="1"/>
              <a:t>dactylitis</a:t>
            </a:r>
            <a:r>
              <a:rPr lang="en-US" b="1" dirty="0"/>
              <a:t> or nail involvement, a </a:t>
            </a:r>
            <a:r>
              <a:rPr lang="en-US" b="1" dirty="0" err="1"/>
              <a:t>csDMARD</a:t>
            </a:r>
            <a:r>
              <a:rPr lang="en-US" b="1" dirty="0"/>
              <a:t> should be considered.</a:t>
            </a:r>
            <a:endParaRPr lang="fr-FR" altLang="fr-FR" sz="2133" kern="0" dirty="0">
              <a:solidFill>
                <a:srgbClr val="28476D"/>
              </a:solidFill>
              <a:ea typeface="ＭＳ Ｐゴシック" pitchFamily="34" charset="-128"/>
            </a:endParaRPr>
          </a:p>
        </p:txBody>
      </p:sp>
      <p:sp>
        <p:nvSpPr>
          <p:cNvPr id="14" name="Text Box 3">
            <a:extLst>
              <a:ext uri="{FF2B5EF4-FFF2-40B4-BE49-F238E27FC236}">
                <a16:creationId xmlns="" xmlns:a16="http://schemas.microsoft.com/office/drawing/2014/main" id="{630DD47B-65D7-463D-9419-395FFCBEA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4422" y="7927262"/>
            <a:ext cx="27950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eaLnBrk="0" hangingPunct="0">
              <a:spcBef>
                <a:spcPct val="20000"/>
              </a:spcBef>
              <a:buClr>
                <a:srgbClr val="FF33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3300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3300"/>
              </a:buClr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3300"/>
              </a:buClr>
              <a:buChar char="–"/>
              <a:defRPr sz="16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3300"/>
              </a:buClr>
              <a:buChar char="»"/>
              <a:defRPr sz="16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16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16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16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16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r" eaLnBrk="1" fontAlgn="base" hangingPunct="1">
              <a:lnSpc>
                <a:spcPct val="75000"/>
              </a:lnSpc>
              <a:spcBef>
                <a:spcPts val="30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fr-FR" sz="1200" b="0" dirty="0">
                <a:solidFill>
                  <a:srgbClr val="28476D"/>
                </a:solidFill>
              </a:rPr>
              <a:t>1, Kerschbaumer A </a:t>
            </a:r>
            <a:r>
              <a:rPr lang="en-GB" altLang="fr-FR" sz="1200" b="0" i="1" dirty="0">
                <a:solidFill>
                  <a:srgbClr val="28476D"/>
                </a:solidFill>
              </a:rPr>
              <a:t>et al </a:t>
            </a:r>
            <a:r>
              <a:rPr lang="en-GB" altLang="fr-FR" sz="1200" b="0" dirty="0">
                <a:solidFill>
                  <a:srgbClr val="28476D"/>
                </a:solidFill>
              </a:rPr>
              <a:t>in preparation</a:t>
            </a:r>
            <a:endParaRPr lang="en-GB" altLang="fr-FR" sz="1200" b="0" strike="sngStrike" dirty="0">
              <a:solidFill>
                <a:srgbClr val="28476D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="" xmlns:a16="http://schemas.microsoft.com/office/drawing/2014/main" id="{5DE8C20E-2BC8-4FBB-AF4C-269AF2E0560D}"/>
              </a:ext>
            </a:extLst>
          </p:cNvPr>
          <p:cNvSpPr txBox="1"/>
          <p:nvPr/>
        </p:nvSpPr>
        <p:spPr>
          <a:xfrm>
            <a:off x="518970" y="5568718"/>
            <a:ext cx="8340747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fr-FR" b="1" dirty="0">
                <a:solidFill>
                  <a:srgbClr val="F0F0F0">
                    <a:lumMod val="10000"/>
                  </a:srgbClr>
                </a:solidFill>
                <a:ea typeface="ＭＳ Ｐゴシック" charset="0"/>
              </a:rPr>
              <a:t>Updated list of poor prognostic </a:t>
            </a:r>
            <a:r>
              <a:rPr lang="en-US" altLang="fr-FR" b="1" dirty="0" smtClean="0">
                <a:solidFill>
                  <a:srgbClr val="F0F0F0">
                    <a:lumMod val="10000"/>
                  </a:srgbClr>
                </a:solidFill>
                <a:ea typeface="ＭＳ Ｐゴシック" charset="0"/>
              </a:rPr>
              <a:t>factors: </a:t>
            </a:r>
            <a:r>
              <a:rPr lang="en-US" altLang="fr-FR" dirty="0" smtClean="0">
                <a:solidFill>
                  <a:srgbClr val="F0F0F0">
                    <a:lumMod val="10000"/>
                  </a:srgbClr>
                </a:solidFill>
                <a:ea typeface="ＭＳ Ｐゴシック" charset="0"/>
              </a:rPr>
              <a:t>(</a:t>
            </a:r>
            <a:r>
              <a:rPr lang="en-US" altLang="fr-FR" dirty="0">
                <a:solidFill>
                  <a:srgbClr val="F0F0F0">
                    <a:lumMod val="10000"/>
                  </a:srgbClr>
                </a:solidFill>
                <a:ea typeface="ＭＳ Ｐゴシック" charset="0"/>
              </a:rPr>
              <a:t>Polyarthritis</a:t>
            </a:r>
            <a:r>
              <a:rPr lang="en-US" altLang="fr-FR" dirty="0" smtClean="0">
                <a:solidFill>
                  <a:srgbClr val="F0F0F0">
                    <a:lumMod val="10000"/>
                  </a:srgbClr>
                </a:solidFill>
                <a:ea typeface="ＭＳ Ｐゴシック" charset="0"/>
              </a:rPr>
              <a:t>), Structural damage, Elevated </a:t>
            </a:r>
            <a:r>
              <a:rPr lang="en-US" altLang="fr-FR" dirty="0">
                <a:solidFill>
                  <a:srgbClr val="F0F0F0">
                    <a:lumMod val="10000"/>
                  </a:srgbClr>
                </a:solidFill>
                <a:ea typeface="ＭＳ Ｐゴシック" charset="0"/>
              </a:rPr>
              <a:t>acute phase </a:t>
            </a:r>
            <a:r>
              <a:rPr lang="en-US" altLang="fr-FR" dirty="0" smtClean="0">
                <a:solidFill>
                  <a:srgbClr val="F0F0F0">
                    <a:lumMod val="10000"/>
                  </a:srgbClr>
                </a:solidFill>
                <a:ea typeface="ＭＳ Ｐゴシック" charset="0"/>
              </a:rPr>
              <a:t>reactants, </a:t>
            </a:r>
            <a:r>
              <a:rPr lang="en-US" altLang="fr-FR" dirty="0" err="1" smtClean="0">
                <a:solidFill>
                  <a:srgbClr val="000000"/>
                </a:solidFill>
                <a:ea typeface="ＭＳ Ｐゴシック" charset="0"/>
              </a:rPr>
              <a:t>Dactylitis</a:t>
            </a:r>
            <a:r>
              <a:rPr lang="en-US" altLang="fr-FR" dirty="0" smtClean="0">
                <a:solidFill>
                  <a:srgbClr val="000000"/>
                </a:solidFill>
                <a:ea typeface="ＭＳ Ｐゴシック" charset="0"/>
              </a:rPr>
              <a:t>, </a:t>
            </a:r>
            <a:r>
              <a:rPr lang="en-US" altLang="fr-FR" b="1" dirty="0" smtClean="0">
                <a:solidFill>
                  <a:srgbClr val="000000"/>
                </a:solidFill>
                <a:ea typeface="ＭＳ Ｐゴシック" charset="0"/>
              </a:rPr>
              <a:t>Nail </a:t>
            </a:r>
            <a:r>
              <a:rPr lang="en-US" altLang="fr-FR" b="1" dirty="0">
                <a:solidFill>
                  <a:srgbClr val="000000"/>
                </a:solidFill>
                <a:ea typeface="ＭＳ Ｐゴシック" charset="0"/>
              </a:rPr>
              <a:t>involvement</a:t>
            </a:r>
            <a:endParaRPr lang="fr-FR" altLang="fr-FR" b="1" dirty="0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0" y="1"/>
            <a:ext cx="7026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EULAR recommendations for the management of psoriatic arthritis: </a:t>
            </a:r>
            <a:r>
              <a:rPr lang="en-US" altLang="fr-FR" b="1" kern="0" dirty="0" smtClean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2019 </a:t>
            </a:r>
            <a:r>
              <a:rPr lang="en-US" altLang="fr-FR" b="1" kern="0" dirty="0">
                <a:solidFill>
                  <a:srgbClr val="0070C0"/>
                </a:solidFill>
                <a:latin typeface="Arial"/>
                <a:ea typeface="ＭＳ Ｐゴシック" pitchFamily="34" charset="-128"/>
              </a:rPr>
              <a:t>update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05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EULAR presentation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2F2F2F"/>
      </a:folHlink>
    </a:clrScheme>
    <a:fontScheme name="1_plantilla presentac VidaCaixa Previsión Social castellano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lantilla presentac VidaCaixa Previsión Social castel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005B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DocumentoInternoVidaCaixa_ItemAdded</Name>
    <Synchronization>Default</Synchronization>
    <Type>10001</Type>
    <SequenceNumber>1000</SequenceNumber>
    <Assembly>IntranetCustom, Version=1.0.0.0, Culture=neutral, PublicKeyToken=61ccf9164fa8ad57</Assembly>
    <Class>IntranetCustom.Fields_and_ContentTypes.DocumentoInternoVidaCaixaEventReceiver</Class>
    <Data/>
    <Filter/>
  </Receiver>
  <Receiver>
    <Name>DocumentoInternoVidaCaixa_ItemUpdated</Name>
    <Synchronization>Default</Synchronization>
    <Type>10002</Type>
    <SequenceNumber>1000</SequenceNumber>
    <Assembly>IntranetCustom, Version=1.0.0.0, Culture=neutral, PublicKeyToken=61ccf9164fa8ad57</Assembly>
    <Class>IntranetCustom.Fields_and_ContentTypes.DocumentoInternoVidaCaixaEventReceiver</Class>
    <Data/>
    <Filter/>
  </Receiver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08A657DCF3FBB4E8FBE0E2468B8B113" ma:contentTypeVersion="12" ma:contentTypeDescription="Ein neues Dokument erstellen." ma:contentTypeScope="" ma:versionID="c5cb467eeffc71297c4c122f689d3962">
  <xsd:schema xmlns:xsd="http://www.w3.org/2001/XMLSchema" xmlns:xs="http://www.w3.org/2001/XMLSchema" xmlns:p="http://schemas.microsoft.com/office/2006/metadata/properties" xmlns:ns2="1fe62f42-115c-4e23-b11d-d52080b3ae5f" xmlns:ns3="5c339dfd-a95f-4f81-844c-7253b04fe2d8" targetNamespace="http://schemas.microsoft.com/office/2006/metadata/properties" ma:root="true" ma:fieldsID="86cb86f37046c27a074aea57b4da2cce" ns2:_="" ns3:_="">
    <xsd:import namespace="1fe62f42-115c-4e23-b11d-d52080b3ae5f"/>
    <xsd:import namespace="5c339dfd-a95f-4f81-844c-7253b04fe2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e62f42-115c-4e23-b11d-d52080b3ae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39dfd-a95f-4f81-844c-7253b04fe2d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789459-8F73-461E-9B34-A3F40E189AD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B375BF9-3C35-4C6D-8997-27DCBE2ABBEF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AC9892D5-CDD6-42E0-826E-626496B48BE9}"/>
</file>

<file path=customXml/itemProps4.xml><?xml version="1.0" encoding="utf-8"?>
<ds:datastoreItem xmlns:ds="http://schemas.openxmlformats.org/officeDocument/2006/customXml" ds:itemID="{211D8D81-60A0-4CDE-8F83-56276C98843F}">
  <ds:schemaRefs>
    <ds:schemaRef ds:uri="E98DFCE1-BAE5-447a-BDCA-1BA3A3ADDCB8"/>
    <ds:schemaRef ds:uri="http://purl.org/dc/dcmitype/"/>
    <ds:schemaRef ds:uri="http://schemas.microsoft.com/sharepoint/v3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D3B34FE5-AC3B-4a96-82CA-0DBA080F7269"/>
    <ds:schemaRef ds:uri="http://schemas.microsoft.com/office/2006/documentManagement/types"/>
    <ds:schemaRef ds:uri="http://purl.org/dc/elements/1.1/"/>
    <ds:schemaRef ds:uri="http://purl.org/dc/terms/"/>
    <ds:schemaRef ds:uri="be301acf-7d88-4206-bc25-f0c1637acb3f"/>
    <ds:schemaRef ds:uri="132FDA8B-444F-45f6-B04C-FDC6AA7FB290"/>
    <ds:schemaRef ds:uri="949D39CD-7166-4d84-B7B3-B133F34511FF"/>
    <ds:schemaRef ds:uri="F6190AD9-4581-4372-B2DF-FA9A6D64EB4D"/>
    <ds:schemaRef ds:uri="http://schemas.microsoft.com/office/2006/metadata/properties"/>
  </ds:schemaRefs>
</ds:datastoreItem>
</file>

<file path=customXml/itemProps5.xml><?xml version="1.0" encoding="utf-8"?>
<ds:datastoreItem xmlns:ds="http://schemas.openxmlformats.org/officeDocument/2006/customXml" ds:itemID="{0DE97A49-F646-4B69-85FE-92FF14AA03C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EULAR presentation</Template>
  <TotalTime>51</TotalTime>
  <Words>2242</Words>
  <Application>Microsoft Office PowerPoint</Application>
  <PresentationFormat>Affichage à l'écran (4:3)</PresentationFormat>
  <Paragraphs>237</Paragraphs>
  <Slides>19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19</vt:i4>
      </vt:variant>
    </vt:vector>
  </HeadingPairs>
  <TitlesOfParts>
    <vt:vector size="21" baseType="lpstr">
      <vt:lpstr>PPT EULAR presentation</vt:lpstr>
      <vt:lpstr>Blank</vt:lpstr>
      <vt:lpstr>EULAR recommendations for the management of psoriatic arthritis with pharmacological therapies: 2019 update     </vt:lpstr>
      <vt:lpstr>Target population/question</vt:lpstr>
      <vt:lpstr>Methods</vt:lpstr>
      <vt:lpstr>Methods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Summary Table Oxford Level of Evidence</vt:lpstr>
      <vt:lpstr>Summary of Recommendations</vt:lpstr>
      <vt:lpstr>Présentation PowerPoint</vt:lpstr>
      <vt:lpstr>Présentation PowerPoint</vt:lpstr>
      <vt:lpstr>Summary of Recommendations in lay format</vt:lpstr>
      <vt:lpstr>Summary of Recommendations in lay format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 Patrizia</dc:creator>
  <cp:lastModifiedBy>GOSSEC Laure</cp:lastModifiedBy>
  <cp:revision>36</cp:revision>
  <dcterms:created xsi:type="dcterms:W3CDTF">2017-10-10T13:55:03Z</dcterms:created>
  <dcterms:modified xsi:type="dcterms:W3CDTF">2020-02-11T08:50:58Z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RMWZVRDHCRQH-457-297</vt:lpwstr>
  </property>
  <property fmtid="{D5CDD505-2E9C-101B-9397-08002B2CF9AE}" pid="3" name="_dlc_DocIdItemGuid">
    <vt:lpwstr>585317ea-a069-480b-8ac0-03d5a132d1fd</vt:lpwstr>
  </property>
  <property fmtid="{D5CDD505-2E9C-101B-9397-08002B2CF9AE}" pid="4" name="_dlc_DocIdUrl">
    <vt:lpwstr>https://intranetsegurcaixaadeslas/area-trabajo/canal empresas/_layouts/DocIdRedir.aspx?ID=RMWZVRDHCRQH-457-297, RMWZVRDHCRQH-457-297</vt:lpwstr>
  </property>
  <property fmtid="{D5CDD505-2E9C-101B-9397-08002B2CF9AE}" pid="5" name="TaxKeywordTaxHTField">
    <vt:lpwstr/>
  </property>
  <property fmtid="{D5CDD505-2E9C-101B-9397-08002B2CF9AE}" pid="6" name="TaxKeyword">
    <vt:lpwstr/>
  </property>
  <property fmtid="{D5CDD505-2E9C-101B-9397-08002B2CF9AE}" pid="7" name="TipoDocumento">
    <vt:lpwstr/>
  </property>
  <property fmtid="{D5CDD505-2E9C-101B-9397-08002B2CF9AE}" pid="8" name="Producto">
    <vt:lpwstr/>
  </property>
  <property fmtid="{D5CDD505-2E9C-101B-9397-08002B2CF9AE}" pid="9" name="Tema">
    <vt:lpwstr/>
  </property>
  <property fmtid="{D5CDD505-2E9C-101B-9397-08002B2CF9AE}" pid="10" name="Tema_0">
    <vt:lpwstr/>
  </property>
  <property fmtid="{D5CDD505-2E9C-101B-9397-08002B2CF9AE}" pid="11" name="Departamento">
    <vt:lpwstr/>
  </property>
  <property fmtid="{D5CDD505-2E9C-101B-9397-08002B2CF9AE}" pid="12" name="Departamento_0">
    <vt:lpwstr/>
  </property>
  <property fmtid="{D5CDD505-2E9C-101B-9397-08002B2CF9AE}" pid="13" name="Producto_0">
    <vt:lpwstr/>
  </property>
  <property fmtid="{D5CDD505-2E9C-101B-9397-08002B2CF9AE}" pid="14" name="Lenguaje">
    <vt:lpwstr/>
  </property>
  <property fmtid="{D5CDD505-2E9C-101B-9397-08002B2CF9AE}" pid="15" name="TipoDocumento_0">
    <vt:lpwstr/>
  </property>
  <property fmtid="{D5CDD505-2E9C-101B-9397-08002B2CF9AE}" pid="16" name="Lenguaje_0">
    <vt:lpwstr/>
  </property>
  <property fmtid="{D5CDD505-2E9C-101B-9397-08002B2CF9AE}" pid="17" name="TaxCatchAll">
    <vt:lpwstr/>
  </property>
  <property fmtid="{D5CDD505-2E9C-101B-9397-08002B2CF9AE}" pid="18" name="Description">
    <vt:lpwstr/>
  </property>
  <property fmtid="{D5CDD505-2E9C-101B-9397-08002B2CF9AE}" pid="19" name="ContentTypeId">
    <vt:lpwstr>0x010100408A657DCF3FBB4E8FBE0E2468B8B113</vt:lpwstr>
  </property>
</Properties>
</file>