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4"/>
  </p:notesMasterIdLst>
  <p:handoutMasterIdLst>
    <p:handoutMasterId r:id="rId25"/>
  </p:handoutMasterIdLst>
  <p:sldIdLst>
    <p:sldId id="271" r:id="rId8"/>
    <p:sldId id="283" r:id="rId9"/>
    <p:sldId id="276" r:id="rId10"/>
    <p:sldId id="277" r:id="rId11"/>
    <p:sldId id="278" r:id="rId12"/>
    <p:sldId id="284" r:id="rId13"/>
    <p:sldId id="285" r:id="rId14"/>
    <p:sldId id="287" r:id="rId15"/>
    <p:sldId id="288" r:id="rId16"/>
    <p:sldId id="294" r:id="rId17"/>
    <p:sldId id="290" r:id="rId18"/>
    <p:sldId id="280" r:id="rId19"/>
    <p:sldId id="281" r:id="rId20"/>
    <p:sldId id="293" r:id="rId21"/>
    <p:sldId id="282" r:id="rId22"/>
    <p:sldId id="291" r:id="rId23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B8"/>
    <a:srgbClr val="063FA9"/>
    <a:srgbClr val="000000"/>
    <a:srgbClr val="0056B9"/>
    <a:srgbClr val="0057A3"/>
    <a:srgbClr val="003FA8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759" autoAdjust="0"/>
  </p:normalViewPr>
  <p:slideViewPr>
    <p:cSldViewPr snapToGrid="0">
      <p:cViewPr varScale="1">
        <p:scale>
          <a:sx n="69" d="100"/>
          <a:sy n="69" d="100"/>
        </p:scale>
        <p:origin x="1032" y="44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‹Nr.›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30/09/2019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30/09/2019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30/09/2019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30/09/2019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30/09/2019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30/09/2019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826" y="4244462"/>
            <a:ext cx="7653129" cy="1639503"/>
          </a:xfrm>
        </p:spPr>
        <p:txBody>
          <a:bodyPr/>
          <a:lstStyle/>
          <a:p>
            <a:pPr algn="ctr"/>
            <a:r>
              <a:rPr lang="en-GB" b="1" dirty="0"/>
              <a:t>2019 EULAR points to consider for non-physician health professionals to prevent and manage fragility fractures in adults 50 years or older </a:t>
            </a:r>
            <a:r>
              <a:rPr lang="en-GB" dirty="0">
                <a:solidFill>
                  <a:srgbClr val="FF0000"/>
                </a:solidFill>
              </a:rPr>
              <a:t/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57B8"/>
                </a:solidFill>
              </a:rPr>
              <a:t>Summary </a:t>
            </a:r>
            <a:r>
              <a:rPr lang="en-GB" dirty="0">
                <a:solidFill>
                  <a:srgbClr val="0057B8"/>
                </a:solidFill>
              </a:rPr>
              <a:t>Table Oxford Level of Evidence</a:t>
            </a:r>
          </a:p>
        </p:txBody>
      </p:sp>
      <p:graphicFrame>
        <p:nvGraphicFramePr>
          <p:cNvPr id="8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405394"/>
              </p:ext>
            </p:extLst>
          </p:nvPr>
        </p:nvGraphicFramePr>
        <p:xfrm>
          <a:off x="466928" y="1933275"/>
          <a:ext cx="8334172" cy="4776006"/>
        </p:xfrm>
        <a:graphic>
          <a:graphicData uri="http://schemas.openxmlformats.org/drawingml/2006/table">
            <a:tbl>
              <a:tblPr firstRow="1">
                <a:tableStyleId>{3B4B98B0-60AC-42C2-AFA5-B58CD77FA1E5}</a:tableStyleId>
              </a:tblPr>
              <a:tblGrid>
                <a:gridCol w="547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9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355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Point to consider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Level of evidence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Strength of recommendation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867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1.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Fall risk evaluation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9601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2. Interventions for patients who have experienced a fragility fracture</a:t>
                      </a: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a</a:t>
                      </a:r>
                      <a:r>
                        <a:rPr lang="en-GB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dequate exercise</a:t>
                      </a: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adequate</a:t>
                      </a: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nutritional intake</a:t>
                      </a:r>
                    </a:p>
                    <a:p>
                      <a:pPr marL="0" lvl="0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Calcium and vitamin should be discussed with the patient</a:t>
                      </a: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400" u="none" strike="noStrike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1-2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1-2</a:t>
                      </a: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400" u="none" strike="noStrike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A-B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867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3. </a:t>
                      </a: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Avoidance of smoking and overuse of alcohol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9601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 Preventive multicomponent interventions</a:t>
                      </a: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exercise</a:t>
                      </a:r>
                      <a:endParaRPr lang="en-GB" sz="1400" b="0" i="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environmental adaptations</a:t>
                      </a:r>
                      <a:endParaRPr lang="en-GB" sz="1400" b="0" i="0" u="none" strike="noStrike" baseline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nutrition</a:t>
                      </a:r>
                    </a:p>
                    <a:p>
                      <a:pPr marL="457200" lvl="1" indent="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education</a:t>
                      </a:r>
                      <a:endParaRPr lang="en-GB" sz="1400" b="0" i="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40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1-3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1-2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40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A-C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867">
                <a:tc>
                  <a:txBody>
                    <a:bodyPr/>
                    <a:lstStyle/>
                    <a:p>
                      <a:pPr marL="263525" indent="-263525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5. Organisation and coordination of services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1-2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867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en-GB" sz="140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Adherence to osteoporosis medicines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2-3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867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en-GB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 Identification of patients at risk of fracture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265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1298730"/>
            <a:ext cx="8334171" cy="794765"/>
          </a:xfrm>
        </p:spPr>
        <p:txBody>
          <a:bodyPr/>
          <a:lstStyle/>
          <a:p>
            <a:r>
              <a:rPr lang="en-GB" sz="2400" dirty="0" smtClean="0">
                <a:solidFill>
                  <a:srgbClr val="0057B8"/>
                </a:solidFill>
              </a:rPr>
              <a:t>Summary of non-physician health professionals </a:t>
            </a:r>
            <a:r>
              <a:rPr lang="en-GB" sz="2400" dirty="0">
                <a:solidFill>
                  <a:srgbClr val="0057B8"/>
                </a:solidFill>
              </a:rPr>
              <a:t>r</a:t>
            </a:r>
            <a:r>
              <a:rPr lang="en-GB" sz="2400" dirty="0" smtClean="0">
                <a:solidFill>
                  <a:srgbClr val="0057B8"/>
                </a:solidFill>
              </a:rPr>
              <a:t>esearch </a:t>
            </a:r>
            <a:r>
              <a:rPr lang="en-GB" sz="2400" dirty="0">
                <a:solidFill>
                  <a:srgbClr val="0057B8"/>
                </a:solidFill>
              </a:rPr>
              <a:t>r</a:t>
            </a:r>
            <a:r>
              <a:rPr lang="en-GB" sz="2400" dirty="0" smtClean="0">
                <a:solidFill>
                  <a:srgbClr val="0057B8"/>
                </a:solidFill>
              </a:rPr>
              <a:t>ecommendations </a:t>
            </a:r>
            <a:r>
              <a:rPr lang="en-GB" sz="2400" dirty="0"/>
              <a:t>to prevent </a:t>
            </a:r>
            <a:r>
              <a:rPr lang="en-GB" sz="2400" dirty="0" smtClean="0"/>
              <a:t>&amp; manage </a:t>
            </a:r>
            <a:r>
              <a:rPr lang="en-GB" sz="2400" dirty="0"/>
              <a:t>fragility fractures </a:t>
            </a:r>
            <a:r>
              <a:rPr lang="en-GB" dirty="0">
                <a:solidFill>
                  <a:srgbClr val="0057B8"/>
                </a:solidFill>
              </a:rPr>
              <a:t/>
            </a:r>
            <a:br>
              <a:rPr lang="en-GB" dirty="0">
                <a:solidFill>
                  <a:srgbClr val="0057B8"/>
                </a:solidFill>
              </a:rPr>
            </a:br>
            <a:r>
              <a:rPr lang="en-GB" dirty="0">
                <a:solidFill>
                  <a:srgbClr val="0057B8"/>
                </a:solidFill>
              </a:rPr>
              <a:t/>
            </a:r>
            <a:br>
              <a:rPr lang="en-GB" dirty="0">
                <a:solidFill>
                  <a:srgbClr val="0057B8"/>
                </a:solidFill>
              </a:rPr>
            </a:br>
            <a:endParaRPr lang="en-GB" dirty="0">
              <a:solidFill>
                <a:srgbClr val="0057B8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186401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1600" dirty="0"/>
              <a:t>C</a:t>
            </a:r>
            <a:r>
              <a:rPr lang="en-GB" sz="1600" dirty="0" smtClean="0"/>
              <a:t>onduct </a:t>
            </a:r>
            <a:r>
              <a:rPr lang="en-GB" sz="1600" dirty="0"/>
              <a:t>clinical and cost effectiveness RCTs on the effect of management of patients with osteoporosis and/or a (</a:t>
            </a:r>
            <a:r>
              <a:rPr lang="en-GB" sz="1600" dirty="0" smtClean="0"/>
              <a:t>high-risk</a:t>
            </a:r>
            <a:r>
              <a:rPr lang="en-GB" sz="1600" dirty="0"/>
              <a:t>) of fragility fractures by </a:t>
            </a:r>
            <a:r>
              <a:rPr lang="en-GB" sz="1600" dirty="0" smtClean="0"/>
              <a:t>non-physician health professionals, </a:t>
            </a:r>
            <a:r>
              <a:rPr lang="en-GB" sz="1600" dirty="0"/>
              <a:t>with long term follow up</a:t>
            </a:r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GB" sz="1600" dirty="0"/>
              <a:t>D</a:t>
            </a:r>
            <a:r>
              <a:rPr lang="en-GB" sz="1600" dirty="0" smtClean="0"/>
              <a:t>efine </a:t>
            </a:r>
            <a:r>
              <a:rPr lang="en-GB" sz="1600" dirty="0"/>
              <a:t>and qualify those at </a:t>
            </a:r>
            <a:r>
              <a:rPr lang="en-GB" sz="1600" dirty="0" smtClean="0"/>
              <a:t>high-risk </a:t>
            </a:r>
            <a:r>
              <a:rPr lang="en-GB" sz="1600" dirty="0"/>
              <a:t>of fragility fracture in research </a:t>
            </a:r>
            <a:r>
              <a:rPr lang="en-GB" sz="1600" dirty="0" smtClean="0"/>
              <a:t>populations </a:t>
            </a:r>
            <a:endParaRPr lang="en-GB" sz="1600" dirty="0"/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GB" sz="1600" dirty="0"/>
              <a:t>C</a:t>
            </a:r>
            <a:r>
              <a:rPr lang="en-GB" sz="1600" dirty="0" smtClean="0"/>
              <a:t>onduct </a:t>
            </a:r>
            <a:r>
              <a:rPr lang="en-GB" sz="1600" dirty="0"/>
              <a:t>studies that test interventions to prevent falls and fragility fractures that record fracture status at baseline</a:t>
            </a:r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GB" sz="1600" dirty="0" smtClean="0"/>
              <a:t>Test </a:t>
            </a:r>
            <a:r>
              <a:rPr lang="en-GB" sz="1600" dirty="0"/>
              <a:t>the validity and reliability of (multi-component) screening methods for risk of falling</a:t>
            </a:r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GB" sz="1600" dirty="0"/>
              <a:t>A</a:t>
            </a:r>
            <a:r>
              <a:rPr lang="en-GB" sz="1600" dirty="0" smtClean="0"/>
              <a:t>chieve </a:t>
            </a:r>
            <a:r>
              <a:rPr lang="en-GB" sz="1600" dirty="0"/>
              <a:t>consensus on the definition of high-risk of secondary </a:t>
            </a:r>
            <a:r>
              <a:rPr lang="en-GB" sz="1600" dirty="0" smtClean="0"/>
              <a:t>fracture </a:t>
            </a:r>
            <a:endParaRPr lang="en-GB" sz="1600" dirty="0"/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GB" sz="1600" dirty="0"/>
              <a:t>I</a:t>
            </a:r>
            <a:r>
              <a:rPr lang="en-GB" sz="1600" dirty="0" smtClean="0"/>
              <a:t>dentify </a:t>
            </a:r>
            <a:r>
              <a:rPr lang="en-GB" sz="1600" dirty="0"/>
              <a:t>the clinically effective optimal duration, intensity and frequency of interventions delivered by </a:t>
            </a:r>
            <a:r>
              <a:rPr lang="en-GB" sz="1600" dirty="0" smtClean="0"/>
              <a:t>non-physician health professionals </a:t>
            </a:r>
            <a:r>
              <a:rPr lang="en-GB" sz="1600" dirty="0"/>
              <a:t>to patients following fragility fracture</a:t>
            </a:r>
          </a:p>
          <a:p>
            <a:pPr marL="0" indent="0">
              <a:buNone/>
            </a:pPr>
            <a:endParaRPr lang="en-GB" dirty="0">
              <a:solidFill>
                <a:srgbClr val="0057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630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0057B8"/>
                </a:solidFill>
              </a:rPr>
              <a:t>Summary of non-physician health professionals e</a:t>
            </a:r>
            <a:r>
              <a:rPr lang="en-GB" sz="2400" dirty="0" smtClean="0">
                <a:solidFill>
                  <a:srgbClr val="0057B8"/>
                </a:solidFill>
              </a:rPr>
              <a:t>ducation </a:t>
            </a:r>
            <a:r>
              <a:rPr lang="en-GB" sz="2400" dirty="0">
                <a:solidFill>
                  <a:srgbClr val="0057B8"/>
                </a:solidFill>
              </a:rPr>
              <a:t>r</a:t>
            </a:r>
            <a:r>
              <a:rPr lang="en-GB" sz="2400" dirty="0" smtClean="0">
                <a:solidFill>
                  <a:srgbClr val="0057B8"/>
                </a:solidFill>
              </a:rPr>
              <a:t>ecommendations </a:t>
            </a:r>
            <a:r>
              <a:rPr lang="en-GB" sz="2400" dirty="0"/>
              <a:t>to prevent </a:t>
            </a:r>
            <a:r>
              <a:rPr lang="en-GB" sz="2400" dirty="0" smtClean="0"/>
              <a:t>&amp; manage </a:t>
            </a:r>
            <a:r>
              <a:rPr lang="en-GB" sz="2400" dirty="0"/>
              <a:t>fragility </a:t>
            </a:r>
            <a:r>
              <a:rPr lang="en-GB" sz="2400" dirty="0" smtClean="0"/>
              <a:t>fractures</a:t>
            </a:r>
            <a:r>
              <a:rPr lang="en-GB" dirty="0" smtClean="0"/>
              <a:t>  </a:t>
            </a:r>
            <a:r>
              <a:rPr lang="en-GB" dirty="0">
                <a:solidFill>
                  <a:srgbClr val="0057B8"/>
                </a:solidFill>
              </a:rPr>
              <a:t/>
            </a:r>
            <a:br>
              <a:rPr lang="en-GB" dirty="0">
                <a:solidFill>
                  <a:srgbClr val="0057B8"/>
                </a:solidFill>
              </a:rPr>
            </a:br>
            <a:r>
              <a:rPr lang="en-GB" dirty="0">
                <a:solidFill>
                  <a:srgbClr val="0057B8"/>
                </a:solidFill>
              </a:rPr>
              <a:t/>
            </a:r>
            <a:br>
              <a:rPr lang="en-GB" dirty="0">
                <a:solidFill>
                  <a:srgbClr val="0057B8"/>
                </a:solidFill>
              </a:rPr>
            </a:br>
            <a:endParaRPr lang="en-GB" dirty="0">
              <a:solidFill>
                <a:srgbClr val="0057B8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0538" y="2354529"/>
            <a:ext cx="8334171" cy="4124361"/>
          </a:xfrm>
        </p:spPr>
        <p:txBody>
          <a:bodyPr/>
          <a:lstStyle/>
          <a:p>
            <a:pPr marL="0" lvl="0" indent="0">
              <a:buNone/>
            </a:pPr>
            <a:r>
              <a:rPr lang="en-GB" sz="1800" b="1" dirty="0" smtClean="0"/>
              <a:t>Non-physician health professionals </a:t>
            </a:r>
            <a:r>
              <a:rPr lang="en-GB" sz="1800" b="1" dirty="0"/>
              <a:t>should receive education on: </a:t>
            </a:r>
          </a:p>
          <a:p>
            <a:pPr lvl="0"/>
            <a:r>
              <a:rPr lang="en-GB" sz="1600" dirty="0"/>
              <a:t>How to use (multi component) screening tools to understand fracture risk </a:t>
            </a:r>
          </a:p>
          <a:p>
            <a:pPr lvl="0"/>
            <a:r>
              <a:rPr lang="en-GB" sz="1600" dirty="0"/>
              <a:t>How to deliver, and what to </a:t>
            </a:r>
            <a:r>
              <a:rPr lang="en-GB" sz="1600" dirty="0" smtClean="0"/>
              <a:t>include, in </a:t>
            </a:r>
            <a:r>
              <a:rPr lang="en-GB" sz="1600" dirty="0"/>
              <a:t>a falls prevention </a:t>
            </a:r>
            <a:r>
              <a:rPr lang="en-GB" sz="1600" dirty="0" smtClean="0"/>
              <a:t>programme </a:t>
            </a:r>
            <a:endParaRPr lang="en-GB" sz="1600" dirty="0"/>
          </a:p>
          <a:p>
            <a:pPr lvl="0"/>
            <a:r>
              <a:rPr lang="en-GB" sz="1600" dirty="0"/>
              <a:t>How to tailor education for people and patients with varying risk of falls </a:t>
            </a:r>
          </a:p>
          <a:p>
            <a:pPr lvl="0"/>
            <a:r>
              <a:rPr lang="en-GB" sz="1600" dirty="0"/>
              <a:t>The scope and role of </a:t>
            </a:r>
            <a:r>
              <a:rPr lang="en-GB" sz="1600" dirty="0" smtClean="0"/>
              <a:t>non-physician health professionals </a:t>
            </a:r>
            <a:r>
              <a:rPr lang="en-GB" sz="1600" dirty="0"/>
              <a:t>in fracture liaison services</a:t>
            </a:r>
          </a:p>
          <a:p>
            <a:pPr lvl="0"/>
            <a:r>
              <a:rPr lang="en-GB" sz="1600" dirty="0"/>
              <a:t>How to support and promote medication adherence</a:t>
            </a:r>
          </a:p>
          <a:p>
            <a:pPr lvl="0"/>
            <a:r>
              <a:rPr lang="en-GB" sz="1600" dirty="0"/>
              <a:t>How to effectively promote bone health </a:t>
            </a:r>
          </a:p>
          <a:p>
            <a:pPr lvl="0"/>
            <a:r>
              <a:rPr lang="en-GB" sz="1600" dirty="0"/>
              <a:t>Medication side effects that impact on bone health.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b="1" dirty="0"/>
              <a:t>All education standards need to underpinned by learning </a:t>
            </a:r>
            <a:r>
              <a:rPr lang="en-GB" sz="1800" b="1" dirty="0" smtClean="0"/>
              <a:t>principles.</a:t>
            </a:r>
            <a:endParaRPr lang="en-GB" sz="1800" b="1" dirty="0">
              <a:solidFill>
                <a:srgbClr val="0057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062163" y="787359"/>
            <a:ext cx="8334172" cy="634545"/>
          </a:xfrm>
        </p:spPr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Lay </a:t>
            </a:r>
            <a:r>
              <a:rPr lang="en-GB" dirty="0" smtClean="0">
                <a:solidFill>
                  <a:srgbClr val="0057B8"/>
                </a:solidFill>
              </a:rPr>
              <a:t>summary</a:t>
            </a:r>
            <a:endParaRPr lang="en-GB" dirty="0">
              <a:solidFill>
                <a:srgbClr val="0057B8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D3D7F-69DD-D642-991E-7C7AEE962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1" name="Content Placeholder 17">
            <a:extLst>
              <a:ext uri="{FF2B5EF4-FFF2-40B4-BE49-F238E27FC236}">
                <a16:creationId xmlns:a16="http://schemas.microsoft.com/office/drawing/2014/main" id="{B7C6FCCE-E156-3941-B52B-67ADBFE26C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489890"/>
              </p:ext>
            </p:extLst>
          </p:nvPr>
        </p:nvGraphicFramePr>
        <p:xfrm>
          <a:off x="226319" y="1392902"/>
          <a:ext cx="8703369" cy="534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869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915873303"/>
                    </a:ext>
                  </a:extLst>
                </a:gridCol>
              </a:tblGrid>
              <a:tr h="7130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Recommendations </a:t>
                      </a:r>
                      <a:r>
                        <a:rPr lang="en-GB" dirty="0"/>
                        <a:t>for non-physician </a:t>
                      </a:r>
                      <a:r>
                        <a:rPr lang="en-GB" dirty="0" smtClean="0"/>
                        <a:t>health professionals </a:t>
                      </a:r>
                      <a:r>
                        <a:rPr lang="en-GB" dirty="0"/>
                        <a:t>to prevent and manage fragility fractures in adults 50 years or older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568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 patients at risk of fragility </a:t>
                      </a:r>
                      <a:r>
                        <a:rPr lang="en-GB" sz="1600" dirty="0" smtClean="0"/>
                        <a:t>fracture, </a:t>
                      </a:r>
                      <a:r>
                        <a:rPr lang="en-GB" sz="1600" dirty="0"/>
                        <a:t>non-physician </a:t>
                      </a:r>
                      <a:r>
                        <a:rPr lang="en-GB" sz="1600" dirty="0" smtClean="0"/>
                        <a:t>health professionals </a:t>
                      </a:r>
                      <a:r>
                        <a:rPr lang="en-GB" sz="1600" dirty="0"/>
                        <a:t>should conduct a fall risk </a:t>
                      </a:r>
                      <a:r>
                        <a:rPr lang="en-GB" sz="1600" dirty="0" smtClean="0"/>
                        <a:t>evaluation.</a:t>
                      </a: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14360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 patients who have a fragility </a:t>
                      </a:r>
                      <a:r>
                        <a:rPr lang="en-GB" sz="1600" dirty="0" smtClean="0"/>
                        <a:t>fracture, </a:t>
                      </a:r>
                      <a:r>
                        <a:rPr lang="en-GB" sz="1600" dirty="0"/>
                        <a:t>non-physician </a:t>
                      </a:r>
                      <a:r>
                        <a:rPr lang="en-GB" sz="1600" dirty="0" smtClean="0"/>
                        <a:t>health professionals </a:t>
                      </a:r>
                      <a:r>
                        <a:rPr lang="en-GB" sz="1600" dirty="0"/>
                        <a:t>should provide interventions on: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adequate exercise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adequate nutritional intake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calcium and </a:t>
                      </a:r>
                      <a:r>
                        <a:rPr lang="en-GB" sz="1600" dirty="0" smtClean="0"/>
                        <a:t>vitamin D </a:t>
                      </a:r>
                      <a:r>
                        <a:rPr lang="en-GB" sz="1600" dirty="0"/>
                        <a:t>intake </a:t>
                      </a:r>
                      <a:endParaRPr lang="en-GB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dirty="0"/>
                    </a:p>
                    <a:p>
                      <a:endParaRPr lang="de-CH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</a:t>
                      </a:r>
                      <a:endParaRPr lang="de-CH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</a:t>
                      </a:r>
                      <a:endParaRPr lang="de-CH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568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Non-physician </a:t>
                      </a:r>
                      <a:r>
                        <a:rPr lang="en-GB" sz="1600" dirty="0" smtClean="0"/>
                        <a:t>health professionals </a:t>
                      </a:r>
                      <a:r>
                        <a:rPr lang="en-GB" sz="1600" dirty="0"/>
                        <a:t>should advise all patients to avoid smoking and overuse of </a:t>
                      </a:r>
                      <a:r>
                        <a:rPr lang="en-GB" sz="1600" dirty="0" smtClean="0"/>
                        <a:t>alcohol.</a:t>
                      </a: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****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  <a:tr h="1974597">
                <a:tc>
                  <a:txBody>
                    <a:bodyPr/>
                    <a:lstStyle/>
                    <a:p>
                      <a:r>
                        <a:rPr lang="en-GB" sz="1600" dirty="0"/>
                        <a:t>For patients at high-risk of primary osteoporotic fracture and/or high-risk of </a:t>
                      </a:r>
                      <a:r>
                        <a:rPr lang="en-GB" sz="1600" dirty="0" smtClean="0"/>
                        <a:t>falls, </a:t>
                      </a:r>
                      <a:r>
                        <a:rPr lang="en-GB" sz="1600" dirty="0"/>
                        <a:t>non-physician </a:t>
                      </a:r>
                      <a:r>
                        <a:rPr lang="en-GB" sz="1600" dirty="0" smtClean="0"/>
                        <a:t>health</a:t>
                      </a:r>
                      <a:r>
                        <a:rPr lang="en-GB" sz="1600" baseline="0" dirty="0" smtClean="0"/>
                        <a:t> professionals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/>
                        <a:t>should provide </a:t>
                      </a:r>
                      <a:r>
                        <a:rPr lang="en-GB" sz="1600" b="1" dirty="0"/>
                        <a:t>preventative</a:t>
                      </a:r>
                      <a:r>
                        <a:rPr lang="en-GB" sz="1600" dirty="0"/>
                        <a:t> multicomponent interventions on: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CH" sz="1600" dirty="0"/>
                        <a:t>exercise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CH" sz="1600" dirty="0"/>
                        <a:t>environmental adaptations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CH" sz="1600" dirty="0"/>
                        <a:t>nutrition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CH" sz="1600" dirty="0" err="1" smtClean="0"/>
                        <a:t>education</a:t>
                      </a:r>
                      <a:endParaRPr lang="de-CH" sz="16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dirty="0"/>
                    </a:p>
                    <a:p>
                      <a:endParaRPr lang="de-CH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u="none" strike="noStrike" kern="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</a:t>
                      </a:r>
                      <a:endParaRPr kumimoji="0" lang="en-US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198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062163" y="787359"/>
            <a:ext cx="8334172" cy="634545"/>
          </a:xfrm>
        </p:spPr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Lay </a:t>
            </a:r>
            <a:r>
              <a:rPr lang="en-GB" dirty="0" smtClean="0">
                <a:solidFill>
                  <a:srgbClr val="0057B8"/>
                </a:solidFill>
              </a:rPr>
              <a:t>summary (continued)</a:t>
            </a:r>
            <a:endParaRPr lang="en-GB" dirty="0">
              <a:solidFill>
                <a:srgbClr val="0057B8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D3D7F-69DD-D642-991E-7C7AEE962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1" name="Content Placeholder 17">
            <a:extLst>
              <a:ext uri="{FF2B5EF4-FFF2-40B4-BE49-F238E27FC236}">
                <a16:creationId xmlns:a16="http://schemas.microsoft.com/office/drawing/2014/main" id="{B7C6FCCE-E156-3941-B52B-67ADBFE26C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525471"/>
              </p:ext>
            </p:extLst>
          </p:nvPr>
        </p:nvGraphicFramePr>
        <p:xfrm>
          <a:off x="466928" y="1421904"/>
          <a:ext cx="8324852" cy="4794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2031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  <a:gridCol w="802821">
                  <a:extLst>
                    <a:ext uri="{9D8B030D-6E8A-4147-A177-3AD203B41FA5}">
                      <a16:colId xmlns:a16="http://schemas.microsoft.com/office/drawing/2014/main" val="1915873303"/>
                    </a:ext>
                  </a:extLst>
                </a:gridCol>
              </a:tblGrid>
              <a:tr h="7708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Recommendations </a:t>
                      </a:r>
                      <a:r>
                        <a:rPr lang="en-GB" dirty="0"/>
                        <a:t>for non-physician </a:t>
                      </a:r>
                      <a:r>
                        <a:rPr lang="en-GB" dirty="0" smtClean="0"/>
                        <a:t>health professionals </a:t>
                      </a:r>
                      <a:r>
                        <a:rPr lang="en-GB" dirty="0"/>
                        <a:t>to prevent and manage fragility fractures in adults 50 years or older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345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57B8"/>
                          </a:solidFill>
                        </a:rPr>
                        <a:t>Non-physician health professionals should be located in orthogeriatric services, Fracture Liaison Services and/or </a:t>
                      </a:r>
                      <a:r>
                        <a:rPr lang="en-GB" sz="1600" dirty="0" smtClean="0">
                          <a:solidFill>
                            <a:srgbClr val="0057B8"/>
                          </a:solidFill>
                        </a:rPr>
                        <a:t>coordinated</a:t>
                      </a:r>
                      <a:r>
                        <a:rPr lang="en-GB" sz="1600" dirty="0">
                          <a:solidFill>
                            <a:srgbClr val="0057B8"/>
                          </a:solidFill>
                        </a:rPr>
                        <a:t>, multidisciplinary post-fracture prevention </a:t>
                      </a:r>
                      <a:r>
                        <a:rPr lang="en-GB" sz="1600" dirty="0" smtClean="0">
                          <a:solidFill>
                            <a:srgbClr val="0057B8"/>
                          </a:solidFill>
                        </a:rPr>
                        <a:t>programmes.</a:t>
                      </a: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****</a:t>
                      </a:r>
                      <a:endParaRPr lang="de-CH" sz="1600" dirty="0"/>
                    </a:p>
                    <a:p>
                      <a:endParaRPr lang="de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4655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57B8"/>
                          </a:solidFill>
                        </a:rPr>
                        <a:t>Non-physician health professionals should address, monitor and support osteoporosis medication adherence in a structured follow </a:t>
                      </a:r>
                      <a:r>
                        <a:rPr lang="en-GB" sz="1600" dirty="0" smtClean="0">
                          <a:solidFill>
                            <a:srgbClr val="0057B8"/>
                          </a:solidFill>
                        </a:rPr>
                        <a:t>up.</a:t>
                      </a: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</a:t>
                      </a:r>
                      <a:endParaRPr lang="de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345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57B8"/>
                          </a:solidFill>
                        </a:rPr>
                        <a:t>Non-physician health professionals should identify patients with a risk of bone fragility, ensure that the patients are offered opportunities for adequate treatment and address bone fragility in patient </a:t>
                      </a:r>
                      <a:r>
                        <a:rPr lang="en-GB" sz="1600" dirty="0" smtClean="0">
                          <a:solidFill>
                            <a:srgbClr val="0057B8"/>
                          </a:solidFill>
                        </a:rPr>
                        <a:t>education.</a:t>
                      </a: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***</a:t>
                      </a:r>
                      <a:endParaRPr lang="de-CH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  <a:tr h="345709">
                <a:tc gridSpan="2">
                  <a:txBody>
                    <a:bodyPr/>
                    <a:lstStyle/>
                    <a:p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F5F5F"/>
                          </a:solidFill>
                          <a:effectLst/>
                          <a:uLnTx/>
                          <a:uFillTx/>
                        </a:rPr>
                        <a:t>(*) = a weak recommendation with limited scientific evidence; (**) = a weak recommendation with some scientific evidence; (***) = strong recommendation with quite a lot of scientific evidence; (****) =a strong recommendation supported with a lot of scientific evidence. </a:t>
                      </a:r>
                      <a:endParaRPr lang="de-CH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74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296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2000" dirty="0"/>
              <a:t>EULAR – for supporting the development of these points to consider</a:t>
            </a:r>
          </a:p>
          <a:p>
            <a:r>
              <a:rPr lang="en-GB" sz="2000" dirty="0"/>
              <a:t>Vicky Fenerty, research engagement librarian at the University of Southampton, UK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A188C-2FB4-234A-842C-6C6B26B9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79E2AD-001E-504F-8C7D-87831E2FEE71}"/>
              </a:ext>
            </a:extLst>
          </p:cNvPr>
          <p:cNvSpPr/>
          <p:nvPr/>
        </p:nvSpPr>
        <p:spPr>
          <a:xfrm>
            <a:off x="747813" y="1042990"/>
            <a:ext cx="77723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/>
            </a:r>
            <a:b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2939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aim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0538" y="1933275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dirty="0"/>
              <a:t>To develop EULAR points to consider for non-physician health professionals to prevent and manage fragility fractures in adults 50 years or older 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dirty="0"/>
              <a:t>Target population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Rheumatologists, Orthopaedic Surgeons, Rehabilitation Specialists, General Practitioners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Adults 50 years or older at high-risk of fragility fracture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Individuals and organisations involved in the development of local and national/international policy </a:t>
            </a: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rgbClr val="000000"/>
                </a:solidFill>
              </a:rPr>
              <a:t>Points to consider were developed in accordance with the EULAR Standardized Operating Procedures*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183114" y="3078614"/>
            <a:ext cx="4224469" cy="2794381"/>
            <a:chOff x="2422372" y="2243444"/>
            <a:chExt cx="4224469" cy="2794381"/>
          </a:xfrm>
        </p:grpSpPr>
        <p:sp>
          <p:nvSpPr>
            <p:cNvPr id="10" name="ZoneTexte 2"/>
            <p:cNvSpPr txBox="1"/>
            <p:nvPr/>
          </p:nvSpPr>
          <p:spPr>
            <a:xfrm>
              <a:off x="3355865" y="2243444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1" name="ZoneTexte 4"/>
            <p:cNvSpPr txBox="1"/>
            <p:nvPr/>
          </p:nvSpPr>
          <p:spPr>
            <a:xfrm>
              <a:off x="2944894" y="3075222"/>
              <a:ext cx="3192903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Systematic literature research</a:t>
              </a:r>
            </a:p>
          </p:txBody>
        </p:sp>
        <p:sp>
          <p:nvSpPr>
            <p:cNvPr id="12" name="ZoneTexte 5"/>
            <p:cNvSpPr txBox="1"/>
            <p:nvPr/>
          </p:nvSpPr>
          <p:spPr>
            <a:xfrm>
              <a:off x="3432845" y="3879063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3" name="ZoneTexte 6"/>
            <p:cNvSpPr txBox="1"/>
            <p:nvPr/>
          </p:nvSpPr>
          <p:spPr>
            <a:xfrm>
              <a:off x="2422372" y="4617261"/>
              <a:ext cx="4224469" cy="42056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r-FR" sz="2133" dirty="0">
                  <a:solidFill>
                    <a:prstClr val="white"/>
                  </a:solidFill>
                  <a:ea typeface="+mn-ea"/>
                  <a:cs typeface="+mn-cs"/>
                </a:rPr>
                <a:t>FINAL </a:t>
              </a:r>
              <a:r>
                <a:rPr lang="en-GB" sz="2133" dirty="0">
                  <a:solidFill>
                    <a:prstClr val="white"/>
                  </a:solidFill>
                  <a:ea typeface="+mn-ea"/>
                  <a:cs typeface="+mn-cs"/>
                </a:rPr>
                <a:t>Recommendations</a:t>
              </a:r>
            </a:p>
          </p:txBody>
        </p:sp>
        <p:sp>
          <p:nvSpPr>
            <p:cNvPr id="14" name="Flèche vers le bas 9"/>
            <p:cNvSpPr/>
            <p:nvPr/>
          </p:nvSpPr>
          <p:spPr>
            <a:xfrm>
              <a:off x="4479590" y="2646924"/>
              <a:ext cx="45719" cy="3770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5" name="Flèche vers le bas 11"/>
            <p:cNvSpPr/>
            <p:nvPr/>
          </p:nvSpPr>
          <p:spPr>
            <a:xfrm>
              <a:off x="4514009" y="3463124"/>
              <a:ext cx="45719" cy="3934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6" name="Flèche vers le bas 12"/>
            <p:cNvSpPr/>
            <p:nvPr/>
          </p:nvSpPr>
          <p:spPr>
            <a:xfrm>
              <a:off x="4520465" y="4277353"/>
              <a:ext cx="45719" cy="32626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</p:grpSp>
      <p:sp>
        <p:nvSpPr>
          <p:cNvPr id="17" name="ZoneTexte 7"/>
          <p:cNvSpPr txBox="1"/>
          <p:nvPr/>
        </p:nvSpPr>
        <p:spPr>
          <a:xfrm>
            <a:off x="5596114" y="6031437"/>
            <a:ext cx="3438762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* van der Heijde </a:t>
            </a:r>
            <a:r>
              <a:rPr lang="fr-FR" sz="1067" i="1" dirty="0">
                <a:solidFill>
                  <a:srgbClr val="000000"/>
                </a:solidFill>
                <a:ea typeface="+mn-ea"/>
                <a:cs typeface="+mn-cs"/>
              </a:rPr>
              <a:t>et al 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Ann </a:t>
            </a:r>
            <a:r>
              <a:rPr lang="fr-FR" sz="1067" dirty="0" err="1">
                <a:solidFill>
                  <a:srgbClr val="000000"/>
                </a:solidFill>
                <a:ea typeface="+mn-ea"/>
                <a:cs typeface="+mn-cs"/>
              </a:rPr>
              <a:t>Rheum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 Dis 2016,75:3-15</a:t>
            </a:r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Overarching</a:t>
            </a:r>
            <a:r>
              <a:rPr lang="es-ES" dirty="0"/>
              <a:t> </a:t>
            </a:r>
            <a:r>
              <a:rPr lang="en-GB" dirty="0"/>
              <a:t>principles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The management of patients at risk of a fragility fracture should be based on shared decision making between patients and non-physician health professionals</a:t>
            </a:r>
          </a:p>
          <a:p>
            <a:pPr marL="0" indent="0">
              <a:buClr>
                <a:schemeClr val="bg2">
                  <a:lumMod val="50000"/>
                </a:schemeClr>
              </a:buClr>
              <a:buNone/>
            </a:pPr>
            <a:endParaRPr lang="en-GB" sz="2400" dirty="0"/>
          </a:p>
          <a:p>
            <a:pPr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Different non-physician health professionals should be involved in the management of patients at risk of fragility fractures</a:t>
            </a:r>
          </a:p>
        </p:txBody>
      </p:sp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Point to consider: 1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Fall risk evaluation</a:t>
            </a:r>
            <a:endParaRPr lang="en-GB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 should start with fall risk evaluation of patients at risk of fragility fracture 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Patients at high-risk of falls should be assessed by non-physician health professionals using an individualised approach to multi-component screening or referred to one or more non-physician health professionals competent in multicomponent </a:t>
            </a:r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</a:rPr>
              <a:t>screening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Point to consider: 2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Interventions for patients who have experienced a fragility fracture</a:t>
            </a:r>
            <a:endParaRPr lang="en-GB" sz="2400" dirty="0"/>
          </a:p>
          <a:p>
            <a:pPr lvl="1"/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 should ensure that patients who have experienced a fragility fracture are given opportunities for adequate exercise and nutritional intake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Calcium and vitamin D intake should be discussed with the patient</a:t>
            </a:r>
          </a:p>
        </p:txBody>
      </p:sp>
    </p:spTree>
    <p:extLst>
      <p:ext uri="{BB962C8B-B14F-4D97-AF65-F5344CB8AC3E}">
        <p14:creationId xmlns:p14="http://schemas.microsoft.com/office/powerpoint/2010/main" val="35387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Points to consider: 3 &amp; 4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Avoidance of smoking and overuse of alcohol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Smoking and overuse of alcohol should be discouraged </a:t>
            </a:r>
          </a:p>
          <a:p>
            <a:pPr marL="457200" lvl="1" indent="0">
              <a:buClr>
                <a:schemeClr val="bg2">
                  <a:lumMod val="50000"/>
                </a:schemeClr>
              </a:buClr>
              <a:buNone/>
            </a:pP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Preventive multicomponent interventions</a:t>
            </a:r>
            <a:endParaRPr lang="en-GB" sz="2400" dirty="0"/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Tailored multicomponent interventions, including for example, exercise, environmental adaptations, nutrition and education should be offered to patients at high-risk of primary osteoporotic fracture and/or high-risk of falls </a:t>
            </a:r>
          </a:p>
          <a:p>
            <a:pPr>
              <a:buClr>
                <a:schemeClr val="bg2">
                  <a:lumMod val="50000"/>
                </a:schemeClr>
              </a:buClr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9600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Point to consider: 5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2400" b="1" dirty="0"/>
              <a:t>Organisation and coordination of services</a:t>
            </a:r>
            <a:endParaRPr lang="en-GB" sz="2400" dirty="0"/>
          </a:p>
          <a:p>
            <a:pPr lvl="1"/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 should be included in orthogeriatric services, Fracture Liaison Services and/or a coordinated, multidisciplinary post-fracture prevention </a:t>
            </a:r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</a:rPr>
              <a:t>program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Patients with fragility fractures should be referred to a Fracture Liaison Service or an adequate, coordinated, multidisciplinary post-fracture prevention </a:t>
            </a:r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</a:rPr>
              <a:t>program 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946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Points to consider: 6 &amp; 7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30/09/2019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Adherence to osteoporosis medicines</a:t>
            </a:r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 should address, monitor and support medication adherence in a structured follow up </a:t>
            </a:r>
          </a:p>
          <a:p>
            <a:endParaRPr lang="en-GB" sz="2400" b="1" dirty="0"/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GB" sz="2400" b="1" dirty="0"/>
              <a:t>Identification of patients at risk of fracture</a:t>
            </a:r>
            <a:endParaRPr lang="en-GB" sz="2400" dirty="0"/>
          </a:p>
          <a:p>
            <a:pPr lvl="1"/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Non-physician health professionals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should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bg2">
                    <a:lumMod val="50000"/>
                  </a:schemeClr>
                </a:solidFill>
              </a:rPr>
              <a:t>identify patients with a risk of bone fragility, ensure that the patients are offered opportunities for adequate treatment and address bone fragility in patient education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42219270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10" ma:contentTypeDescription="Ein neues Dokument erstellen." ma:contentTypeScope="" ma:versionID="15ab8b5411507bf5d9d04e6d4280d773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beb8ff2837ec831f78092e8c04c59843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7591B02-3033-41A3-B934-00D3516B2839}"/>
</file>

<file path=customXml/itemProps3.xml><?xml version="1.0" encoding="utf-8"?>
<ds:datastoreItem xmlns:ds="http://schemas.openxmlformats.org/officeDocument/2006/customXml" ds:itemID="{211D8D81-60A0-4CDE-8F83-56276C98843F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e301acf-7d88-4206-bc25-f0c1637acb3f"/>
    <ds:schemaRef ds:uri="132FDA8B-444F-45f6-B04C-FDC6AA7FB290"/>
    <ds:schemaRef ds:uri="http://schemas.microsoft.com/sharepoint/v3"/>
    <ds:schemaRef ds:uri="949D39CD-7166-4d84-B7B3-B133F34511FF"/>
    <ds:schemaRef ds:uri="F6190AD9-4581-4372-B2DF-FA9A6D64EB4D"/>
    <ds:schemaRef ds:uri="D3B34FE5-AC3B-4a96-82CA-0DBA080F7269"/>
    <ds:schemaRef ds:uri="http://purl.org/dc/elements/1.1/"/>
    <ds:schemaRef ds:uri="http://www.w3.org/XML/1998/namespace"/>
    <ds:schemaRef ds:uri="E98DFCE1-BAE5-447a-BDCA-1BA3A3ADDCB8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0</TotalTime>
  <Words>1140</Words>
  <Application>Microsoft Office PowerPoint</Application>
  <PresentationFormat>Bildschirmpräsentation (4:3)</PresentationFormat>
  <Paragraphs>177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Calibri</vt:lpstr>
      <vt:lpstr>Times</vt:lpstr>
      <vt:lpstr>Wingdings</vt:lpstr>
      <vt:lpstr>PPT EULAR presentation</vt:lpstr>
      <vt:lpstr>Blank</vt:lpstr>
      <vt:lpstr>2019 EULAR points to consider for non-physician health professionals to prevent and manage fragility fractures in adults 50 years or older    </vt:lpstr>
      <vt:lpstr>Project aim</vt:lpstr>
      <vt:lpstr>Methods</vt:lpstr>
      <vt:lpstr>Overarching principles</vt:lpstr>
      <vt:lpstr>Point to consider: 1</vt:lpstr>
      <vt:lpstr>Point to consider: 2</vt:lpstr>
      <vt:lpstr>Points to consider: 3 &amp; 4</vt:lpstr>
      <vt:lpstr>Point to consider: 5</vt:lpstr>
      <vt:lpstr>Points to consider: 6 &amp; 7</vt:lpstr>
      <vt:lpstr>Summary Table Oxford Level of Evidence</vt:lpstr>
      <vt:lpstr>Summary of non-physician health professionals research recommendations to prevent &amp; manage fragility fractures   </vt:lpstr>
      <vt:lpstr>Summary of non-physician health professionals education recommendations to prevent &amp; manage fragility fractures    </vt:lpstr>
      <vt:lpstr>Lay summary</vt:lpstr>
      <vt:lpstr>Lay summary (continued)</vt:lpstr>
      <vt:lpstr>Acknowledgements</vt:lpstr>
      <vt:lpstr>Key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 </cp:lastModifiedBy>
  <cp:revision>67</cp:revision>
  <dcterms:created xsi:type="dcterms:W3CDTF">2017-10-10T13:55:03Z</dcterms:created>
  <dcterms:modified xsi:type="dcterms:W3CDTF">2019-09-30T21:03:44Z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