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5" r:id="rId6"/>
    <p:sldMasterId id="2147483888" r:id="rId7"/>
  </p:sldMasterIdLst>
  <p:notesMasterIdLst>
    <p:notesMasterId r:id="rId24"/>
  </p:notesMasterIdLst>
  <p:handoutMasterIdLst>
    <p:handoutMasterId r:id="rId25"/>
  </p:handoutMasterIdLst>
  <p:sldIdLst>
    <p:sldId id="271" r:id="rId8"/>
    <p:sldId id="283" r:id="rId9"/>
    <p:sldId id="276" r:id="rId10"/>
    <p:sldId id="277" r:id="rId11"/>
    <p:sldId id="278" r:id="rId12"/>
    <p:sldId id="284" r:id="rId13"/>
    <p:sldId id="285" r:id="rId14"/>
    <p:sldId id="287" r:id="rId15"/>
    <p:sldId id="288" r:id="rId16"/>
    <p:sldId id="294" r:id="rId17"/>
    <p:sldId id="290" r:id="rId18"/>
    <p:sldId id="280" r:id="rId19"/>
    <p:sldId id="281" r:id="rId20"/>
    <p:sldId id="293" r:id="rId21"/>
    <p:sldId id="282" r:id="rId22"/>
    <p:sldId id="291" r:id="rId23"/>
  </p:sldIdLst>
  <p:sldSz cx="9144000" cy="6858000" type="screen4x3"/>
  <p:notesSz cx="6797675" cy="9926638"/>
  <p:defaultTextStyle>
    <a:defPPr>
      <a:defRPr lang="es-ES_tradnl"/>
    </a:defPPr>
    <a:lvl1pPr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47">
          <p15:clr>
            <a:srgbClr val="A4A3A4"/>
          </p15:clr>
        </p15:guide>
        <p15:guide id="2" pos="554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7B8"/>
    <a:srgbClr val="063FA9"/>
    <a:srgbClr val="000000"/>
    <a:srgbClr val="0056B9"/>
    <a:srgbClr val="0057A3"/>
    <a:srgbClr val="003FA8"/>
    <a:srgbClr val="1986CE"/>
    <a:srgbClr val="F8F8F8"/>
    <a:srgbClr val="CECFCF"/>
    <a:srgbClr val="F6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759" autoAdjust="0"/>
  </p:normalViewPr>
  <p:slideViewPr>
    <p:cSldViewPr snapToGrid="0">
      <p:cViewPr varScale="1">
        <p:scale>
          <a:sx n="69" d="100"/>
          <a:sy n="69" d="100"/>
        </p:scale>
        <p:origin x="1032" y="44"/>
      </p:cViewPr>
      <p:guideLst>
        <p:guide orient="horz" pos="747"/>
        <p:guide pos="5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-3451" y="-82"/>
      </p:cViewPr>
      <p:guideLst>
        <p:guide orient="horz" pos="3127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6575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6575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985E38B0-27C5-3F47-9942-78CA6AAD1B09}" type="slidenum">
              <a:rPr lang="es-ES"/>
              <a:pPr/>
              <a:t>‹Nr.›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947800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4875"/>
            <a:ext cx="498792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28163"/>
            <a:ext cx="294481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777C8E66-A4CA-3644-85C9-53BE1798D601}" type="slidenum">
              <a:rPr lang="es-ES_tradnl"/>
              <a:pPr/>
              <a:t>‹Nr.›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7146371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CC6E1000-1FBE-7344-AEE7-008587FEC10F}" type="datetime1">
              <a:rPr lang="es-ES" smtClean="0"/>
              <a:pPr/>
              <a:t>30/09/2019</a:t>
            </a:fld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F096157D-9D44-4342-AEFF-76ADE352FA4A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5989" y="3920452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14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15" name="Agrupar 16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16" name="Elipse 17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7" name="Elipse 18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" name="Elipse 19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Elipse 20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Elipse 21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502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315366"/>
            <a:ext cx="8334171" cy="634545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/>
          </p:nvPr>
        </p:nvSpPr>
        <p:spPr bwMode="auto">
          <a:xfrm>
            <a:off x="466929" y="1207698"/>
            <a:ext cx="8334171" cy="5313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 sz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4445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shutterstock_325069670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6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12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13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5458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114891403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641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7442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shutterstock_22774220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0284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8" y="2091717"/>
            <a:ext cx="8334171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‹Nr.›</a:t>
            </a:fld>
            <a:endParaRPr lang="tr-TR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BA3F73F8-1884-0E40-983C-CDED2351A66E}" type="datetime1">
              <a:rPr lang="es-ES" smtClean="0"/>
              <a:t>30/09/2019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613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ly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9" b="13832"/>
          <a:stretch/>
        </p:blipFill>
        <p:spPr>
          <a:xfrm>
            <a:off x="466928" y="1943100"/>
            <a:ext cx="8334172" cy="4285948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1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‹Nr.›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C169FB8-1BE0-E845-9C2A-AF36E4CC9869}" type="datetime1">
              <a:rPr lang="es-ES" smtClean="0"/>
              <a:t>30/09/2019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858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9" y="2091717"/>
            <a:ext cx="3844721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9" y="1298730"/>
            <a:ext cx="383837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6" name="Imagen 5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8" r="3174" b="271"/>
          <a:stretch/>
        </p:blipFill>
        <p:spPr>
          <a:xfrm>
            <a:off x="4620380" y="1441459"/>
            <a:ext cx="4180719" cy="4787589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‹Nr.›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409C76EE-2EB6-5A47-8F28-5B769792FE36}" type="datetime1">
              <a:rPr lang="es-ES" smtClean="0"/>
              <a:t>30/09/2019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224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9" y="2091717"/>
            <a:ext cx="8334171" cy="154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1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7" name="Imagen 6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0" b="36232"/>
          <a:stretch/>
        </p:blipFill>
        <p:spPr>
          <a:xfrm>
            <a:off x="466928" y="3676650"/>
            <a:ext cx="8334172" cy="2552398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‹Nr.›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B3EE45F-8683-D246-A5F0-93394021D3FB}" type="datetime1">
              <a:rPr lang="es-ES" smtClean="0"/>
              <a:t>30/09/2019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726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7"/>
          <p:cNvSpPr>
            <a:spLocks noChangeArrowheads="1"/>
          </p:cNvSpPr>
          <p:nvPr/>
        </p:nvSpPr>
        <p:spPr bwMode="auto">
          <a:xfrm>
            <a:off x="342900" y="266700"/>
            <a:ext cx="1752600" cy="495300"/>
          </a:xfrm>
          <a:prstGeom prst="flowChartAlternateProcess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es-ES" altLang="es-ES" dirty="0">
              <a:ea typeface="+mn-ea"/>
            </a:endParaRPr>
          </a:p>
        </p:txBody>
      </p:sp>
      <p:sp>
        <p:nvSpPr>
          <p:cNvPr id="1033" name="Rectangle 14"/>
          <p:cNvSpPr>
            <a:spLocks noChangeArrowheads="1"/>
          </p:cNvSpPr>
          <p:nvPr/>
        </p:nvSpPr>
        <p:spPr bwMode="auto">
          <a:xfrm>
            <a:off x="0" y="307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es-ES" altLang="es-ES" dirty="0">
              <a:ea typeface="+mn-ea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‹Nr.›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C99BF2F7-53DD-304F-938B-FF02BFE4BA3F}" type="datetime1">
              <a:rPr lang="es-ES" smtClean="0"/>
              <a:t>30/09/2019</a:t>
            </a:fld>
            <a:endParaRPr lang="en-US" dirty="0"/>
          </a:p>
        </p:txBody>
      </p:sp>
      <p:pic>
        <p:nvPicPr>
          <p:cNvPr id="2" name="Imagen 1" descr="Logo Eular RGB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144" y="288589"/>
            <a:ext cx="1597582" cy="912904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491832" y="1080032"/>
            <a:ext cx="1400770" cy="211662"/>
            <a:chOff x="348640" y="2182281"/>
            <a:chExt cx="1400770" cy="211662"/>
          </a:xfrm>
        </p:grpSpPr>
        <p:sp>
          <p:nvSpPr>
            <p:cNvPr id="4" name="Elipse 3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Elipse 18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Elipse 19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1" name="Elipse 20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2" name="Elipse 21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53" r:id="rId2"/>
    <p:sldLayoutId id="2147483858" r:id="rId3"/>
    <p:sldLayoutId id="2147483859" r:id="rId4"/>
    <p:sldLayoutId id="2147483860" r:id="rId5"/>
    <p:sldLayoutId id="2147483857" r:id="rId6"/>
    <p:sldLayoutId id="2147483861" r:id="rId7"/>
    <p:sldLayoutId id="2147483862" r:id="rId8"/>
    <p:sldLayoutId id="2147483863" r:id="rId9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600" b="1" i="0">
          <a:solidFill>
            <a:srgbClr val="058AD4"/>
          </a:solidFill>
          <a:latin typeface="+mj-lt"/>
          <a:ea typeface="ＭＳ Ｐゴシック" charset="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ＭＳ Ｐゴシック" charset="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827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4826" y="4244462"/>
            <a:ext cx="7653129" cy="1639503"/>
          </a:xfrm>
        </p:spPr>
        <p:txBody>
          <a:bodyPr/>
          <a:lstStyle/>
          <a:p>
            <a:pPr algn="ctr"/>
            <a:r>
              <a:rPr lang="en-GB" b="1" dirty="0"/>
              <a:t>2019 EULAR points to consider for non-physician health professionals to prevent and manage fragility fractures in adults 50 years or older </a:t>
            </a:r>
            <a:r>
              <a:rPr lang="en-GB" dirty="0">
                <a:solidFill>
                  <a:srgbClr val="FF0000"/>
                </a:solidFill>
              </a:rPr>
              <a:t/>
            </a:r>
            <a:br>
              <a:rPr lang="en-GB" dirty="0">
                <a:solidFill>
                  <a:srgbClr val="FF0000"/>
                </a:solidFill>
              </a:rPr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290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57B8"/>
                </a:solidFill>
              </a:rPr>
              <a:t>Summary </a:t>
            </a:r>
            <a:r>
              <a:rPr lang="en-GB" dirty="0">
                <a:solidFill>
                  <a:srgbClr val="0057B8"/>
                </a:solidFill>
              </a:rPr>
              <a:t>Table Oxford Level of Evidence</a:t>
            </a:r>
          </a:p>
        </p:txBody>
      </p:sp>
      <p:graphicFrame>
        <p:nvGraphicFramePr>
          <p:cNvPr id="8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8405394"/>
              </p:ext>
            </p:extLst>
          </p:nvPr>
        </p:nvGraphicFramePr>
        <p:xfrm>
          <a:off x="466928" y="1933275"/>
          <a:ext cx="8334172" cy="4776006"/>
        </p:xfrm>
        <a:graphic>
          <a:graphicData uri="http://schemas.openxmlformats.org/drawingml/2006/table">
            <a:tbl>
              <a:tblPr firstRow="1">
                <a:tableStyleId>{3B4B98B0-60AC-42C2-AFA5-B58CD77FA1E5}</a:tableStyleId>
              </a:tblPr>
              <a:tblGrid>
                <a:gridCol w="5476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7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95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3558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u="none" strike="noStrike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Point to consider</a:t>
                      </a:r>
                      <a:endParaRPr lang="en-GB" sz="1600" b="0" i="0" u="none" strike="noStrike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Level of evidence</a:t>
                      </a:r>
                      <a:endParaRPr lang="en-GB" sz="1600" b="0" i="0" u="none" strike="noStrike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solidFill>
                            <a:schemeClr val="accent5">
                              <a:lumMod val="10000"/>
                            </a:schemeClr>
                          </a:solidFill>
                          <a:effectLst/>
                        </a:rPr>
                        <a:t>Strength of recommendation</a:t>
                      </a:r>
                      <a:endParaRPr lang="en-GB" sz="1600" b="0" i="0" u="none" strike="noStrike" dirty="0">
                        <a:solidFill>
                          <a:schemeClr val="accent5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867">
                <a:tc>
                  <a:txBody>
                    <a:bodyPr/>
                    <a:lstStyle/>
                    <a:p>
                      <a:pPr marL="0" indent="0"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1.</a:t>
                      </a:r>
                      <a:r>
                        <a:rPr lang="en-GB" sz="140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GB" sz="140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Fall risk evaluation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4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C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9601">
                <a:tc>
                  <a:txBody>
                    <a:bodyPr/>
                    <a:lstStyle/>
                    <a:p>
                      <a:pPr marL="0" indent="0"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GB" sz="140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2. Interventions for patients who have experienced a fragility fracture</a:t>
                      </a:r>
                    </a:p>
                    <a:p>
                      <a:pPr marL="457200" lvl="1" indent="0" algn="l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b="0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 a</a:t>
                      </a:r>
                      <a:r>
                        <a:rPr lang="en-GB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dequate exercise</a:t>
                      </a:r>
                    </a:p>
                    <a:p>
                      <a:pPr marL="457200" lvl="1" indent="0" algn="l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r>
                        <a:rPr lang="en-GB" sz="1400" b="0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adequate</a:t>
                      </a:r>
                      <a:r>
                        <a:rPr lang="en-GB" sz="1400" b="0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nutritional intake</a:t>
                      </a:r>
                    </a:p>
                    <a:p>
                      <a:pPr marL="0" lvl="0" indent="0" algn="l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400" b="0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    Calcium and vitamin should be discussed with the patient</a:t>
                      </a:r>
                    </a:p>
                  </a:txBody>
                  <a:tcPr marL="5512" marR="5512" marT="55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400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1-2</a:t>
                      </a:r>
                    </a:p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1-2</a:t>
                      </a:r>
                    </a:p>
                  </a:txBody>
                  <a:tcPr marL="5512" marR="5512" marT="55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400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A-B</a:t>
                      </a:r>
                    </a:p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867">
                <a:tc>
                  <a:txBody>
                    <a:bodyPr/>
                    <a:lstStyle/>
                    <a:p>
                      <a:pPr marL="0" indent="0"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3. </a:t>
                      </a:r>
                      <a:r>
                        <a:rPr lang="en-GB" sz="14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Avoidance of smoking and overuse of alcohol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5512" marR="5512" marT="55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A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49601">
                <a:tc>
                  <a:txBody>
                    <a:bodyPr/>
                    <a:lstStyle/>
                    <a:p>
                      <a:pPr marL="0" indent="0"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4</a:t>
                      </a:r>
                      <a:r>
                        <a:rPr lang="en-GB" sz="14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. Preventive multicomponent interventions</a:t>
                      </a:r>
                    </a:p>
                    <a:p>
                      <a:pPr marL="457200" lvl="1" indent="0" algn="l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b="0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 exercise</a:t>
                      </a:r>
                      <a:endParaRPr lang="en-GB" sz="14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457200" lvl="1" indent="0" algn="l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 environmental adaptations</a:t>
                      </a:r>
                      <a:endParaRPr lang="en-GB" sz="1400" b="0" i="0" u="none" strike="noStrike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457200" lvl="1" indent="0" algn="l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b="0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 nutrition</a:t>
                      </a:r>
                    </a:p>
                    <a:p>
                      <a:pPr marL="457200" lvl="1" indent="0" algn="l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b="0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 education</a:t>
                      </a:r>
                      <a:endParaRPr lang="en-GB" sz="14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40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1-3</a:t>
                      </a:r>
                    </a:p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1-2</a:t>
                      </a:r>
                    </a:p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512" marR="5512" marT="55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40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A-C</a:t>
                      </a:r>
                    </a:p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5512" marR="5512" marT="55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867">
                <a:tc>
                  <a:txBody>
                    <a:bodyPr/>
                    <a:lstStyle/>
                    <a:p>
                      <a:pPr marL="263525" indent="-263525"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GB" sz="14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5. Organisation and coordination of services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1-2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A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0867">
                <a:tc>
                  <a:txBody>
                    <a:bodyPr/>
                    <a:lstStyle/>
                    <a:p>
                      <a:pPr marL="0" indent="0"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6</a:t>
                      </a:r>
                      <a:r>
                        <a:rPr lang="en-GB" sz="14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.</a:t>
                      </a:r>
                      <a:r>
                        <a:rPr lang="en-GB" sz="140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Adherence to osteoporosis medicines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2-3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B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0867">
                <a:tc>
                  <a:txBody>
                    <a:bodyPr/>
                    <a:lstStyle/>
                    <a:p>
                      <a:pPr marL="0" indent="0" algn="l" fontAlgn="b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en-GB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7</a:t>
                      </a:r>
                      <a:r>
                        <a:rPr lang="en-GB" sz="14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. Identification of patients at risk of fracture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B</a:t>
                      </a:r>
                      <a:endParaRPr lang="en-GB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2" marR="5512" marT="551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2265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28" y="1298730"/>
            <a:ext cx="8334171" cy="794765"/>
          </a:xfrm>
        </p:spPr>
        <p:txBody>
          <a:bodyPr/>
          <a:lstStyle/>
          <a:p>
            <a:r>
              <a:rPr lang="en-GB" sz="2400" dirty="0" smtClean="0">
                <a:solidFill>
                  <a:srgbClr val="0057B8"/>
                </a:solidFill>
              </a:rPr>
              <a:t>Summary of non-physician health professionals </a:t>
            </a:r>
            <a:r>
              <a:rPr lang="en-GB" sz="2400" dirty="0">
                <a:solidFill>
                  <a:srgbClr val="0057B8"/>
                </a:solidFill>
              </a:rPr>
              <a:t>r</a:t>
            </a:r>
            <a:r>
              <a:rPr lang="en-GB" sz="2400" dirty="0" smtClean="0">
                <a:solidFill>
                  <a:srgbClr val="0057B8"/>
                </a:solidFill>
              </a:rPr>
              <a:t>esearch </a:t>
            </a:r>
            <a:r>
              <a:rPr lang="en-GB" sz="2400" dirty="0">
                <a:solidFill>
                  <a:srgbClr val="0057B8"/>
                </a:solidFill>
              </a:rPr>
              <a:t>r</a:t>
            </a:r>
            <a:r>
              <a:rPr lang="en-GB" sz="2400" dirty="0" smtClean="0">
                <a:solidFill>
                  <a:srgbClr val="0057B8"/>
                </a:solidFill>
              </a:rPr>
              <a:t>ecommendations </a:t>
            </a:r>
            <a:r>
              <a:rPr lang="en-GB" sz="2400" dirty="0"/>
              <a:t>to prevent </a:t>
            </a:r>
            <a:r>
              <a:rPr lang="en-GB" sz="2400" dirty="0" smtClean="0"/>
              <a:t>&amp; manage </a:t>
            </a:r>
            <a:r>
              <a:rPr lang="en-GB" sz="2400" dirty="0"/>
              <a:t>fragility fractures </a:t>
            </a:r>
            <a:r>
              <a:rPr lang="en-GB" dirty="0">
                <a:solidFill>
                  <a:srgbClr val="0057B8"/>
                </a:solidFill>
              </a:rPr>
              <a:t/>
            </a:r>
            <a:br>
              <a:rPr lang="en-GB" dirty="0">
                <a:solidFill>
                  <a:srgbClr val="0057B8"/>
                </a:solidFill>
              </a:rPr>
            </a:br>
            <a:r>
              <a:rPr lang="en-GB" dirty="0">
                <a:solidFill>
                  <a:srgbClr val="0057B8"/>
                </a:solidFill>
              </a:rPr>
              <a:t/>
            </a:r>
            <a:br>
              <a:rPr lang="en-GB" dirty="0">
                <a:solidFill>
                  <a:srgbClr val="0057B8"/>
                </a:solidFill>
              </a:rPr>
            </a:br>
            <a:endParaRPr lang="en-GB" dirty="0">
              <a:solidFill>
                <a:srgbClr val="0057B8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11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30/09/2019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186401"/>
            <a:ext cx="8334171" cy="4124361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</a:pPr>
            <a:r>
              <a:rPr lang="en-GB" sz="1600" dirty="0"/>
              <a:t>C</a:t>
            </a:r>
            <a:r>
              <a:rPr lang="en-GB" sz="1600" dirty="0" smtClean="0"/>
              <a:t>onduct </a:t>
            </a:r>
            <a:r>
              <a:rPr lang="en-GB" sz="1600" dirty="0"/>
              <a:t>clinical and cost effectiveness RCTs on the effect of management of patients with osteoporosis and/or a (</a:t>
            </a:r>
            <a:r>
              <a:rPr lang="en-GB" sz="1600" dirty="0" smtClean="0"/>
              <a:t>high-risk</a:t>
            </a:r>
            <a:r>
              <a:rPr lang="en-GB" sz="1600" dirty="0"/>
              <a:t>) of fragility fractures by </a:t>
            </a:r>
            <a:r>
              <a:rPr lang="en-GB" sz="1600" dirty="0" smtClean="0"/>
              <a:t>non-physician health professionals, </a:t>
            </a:r>
            <a:r>
              <a:rPr lang="en-GB" sz="1600" dirty="0"/>
              <a:t>with long term follow up</a:t>
            </a:r>
          </a:p>
          <a:p>
            <a:pPr lvl="0">
              <a:buClr>
                <a:schemeClr val="bg2">
                  <a:lumMod val="50000"/>
                </a:schemeClr>
              </a:buClr>
            </a:pPr>
            <a:r>
              <a:rPr lang="en-GB" sz="1600" dirty="0"/>
              <a:t>D</a:t>
            </a:r>
            <a:r>
              <a:rPr lang="en-GB" sz="1600" dirty="0" smtClean="0"/>
              <a:t>efine </a:t>
            </a:r>
            <a:r>
              <a:rPr lang="en-GB" sz="1600" dirty="0"/>
              <a:t>and qualify those at </a:t>
            </a:r>
            <a:r>
              <a:rPr lang="en-GB" sz="1600" dirty="0" smtClean="0"/>
              <a:t>high-risk </a:t>
            </a:r>
            <a:r>
              <a:rPr lang="en-GB" sz="1600" dirty="0"/>
              <a:t>of fragility fracture in research </a:t>
            </a:r>
            <a:r>
              <a:rPr lang="en-GB" sz="1600" dirty="0" smtClean="0"/>
              <a:t>populations </a:t>
            </a:r>
            <a:endParaRPr lang="en-GB" sz="1600" dirty="0"/>
          </a:p>
          <a:p>
            <a:pPr lvl="0">
              <a:buClr>
                <a:schemeClr val="bg2">
                  <a:lumMod val="50000"/>
                </a:schemeClr>
              </a:buClr>
            </a:pPr>
            <a:r>
              <a:rPr lang="en-GB" sz="1600" dirty="0"/>
              <a:t>C</a:t>
            </a:r>
            <a:r>
              <a:rPr lang="en-GB" sz="1600" dirty="0" smtClean="0"/>
              <a:t>onduct </a:t>
            </a:r>
            <a:r>
              <a:rPr lang="en-GB" sz="1600" dirty="0"/>
              <a:t>studies that test interventions to prevent falls and fragility fractures that record fracture status at baseline</a:t>
            </a:r>
          </a:p>
          <a:p>
            <a:pPr lvl="0">
              <a:buClr>
                <a:schemeClr val="bg2">
                  <a:lumMod val="50000"/>
                </a:schemeClr>
              </a:buClr>
            </a:pPr>
            <a:r>
              <a:rPr lang="en-GB" sz="1600" dirty="0" smtClean="0"/>
              <a:t>Test </a:t>
            </a:r>
            <a:r>
              <a:rPr lang="en-GB" sz="1600" dirty="0"/>
              <a:t>the validity and reliability of (multi-component) screening methods for risk of falling</a:t>
            </a:r>
          </a:p>
          <a:p>
            <a:pPr lvl="0">
              <a:buClr>
                <a:schemeClr val="bg2">
                  <a:lumMod val="50000"/>
                </a:schemeClr>
              </a:buClr>
            </a:pPr>
            <a:r>
              <a:rPr lang="en-GB" sz="1600" dirty="0"/>
              <a:t>A</a:t>
            </a:r>
            <a:r>
              <a:rPr lang="en-GB" sz="1600" dirty="0" smtClean="0"/>
              <a:t>chieve </a:t>
            </a:r>
            <a:r>
              <a:rPr lang="en-GB" sz="1600" dirty="0"/>
              <a:t>consensus on the definition of high-risk of secondary </a:t>
            </a:r>
            <a:r>
              <a:rPr lang="en-GB" sz="1600" dirty="0" smtClean="0"/>
              <a:t>fracture </a:t>
            </a:r>
            <a:endParaRPr lang="en-GB" sz="1600" dirty="0"/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en-GB" sz="1600" dirty="0"/>
              <a:t>I</a:t>
            </a:r>
            <a:r>
              <a:rPr lang="en-GB" sz="1600" dirty="0" smtClean="0"/>
              <a:t>dentify </a:t>
            </a:r>
            <a:r>
              <a:rPr lang="en-GB" sz="1600" dirty="0"/>
              <a:t>the clinically effective optimal duration, intensity and frequency of interventions delivered by </a:t>
            </a:r>
            <a:r>
              <a:rPr lang="en-GB" sz="1600" dirty="0" smtClean="0"/>
              <a:t>non-physician health professionals </a:t>
            </a:r>
            <a:r>
              <a:rPr lang="en-GB" sz="1600" dirty="0"/>
              <a:t>to patients following fragility fracture</a:t>
            </a:r>
          </a:p>
          <a:p>
            <a:pPr marL="0" indent="0">
              <a:buNone/>
            </a:pPr>
            <a:endParaRPr lang="en-GB" dirty="0">
              <a:solidFill>
                <a:srgbClr val="0057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630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>
                <a:solidFill>
                  <a:srgbClr val="0057B8"/>
                </a:solidFill>
              </a:rPr>
              <a:t>Summary of non-physician health professionals e</a:t>
            </a:r>
            <a:r>
              <a:rPr lang="en-GB" sz="2400" dirty="0" smtClean="0">
                <a:solidFill>
                  <a:srgbClr val="0057B8"/>
                </a:solidFill>
              </a:rPr>
              <a:t>ducation </a:t>
            </a:r>
            <a:r>
              <a:rPr lang="en-GB" sz="2400" dirty="0">
                <a:solidFill>
                  <a:srgbClr val="0057B8"/>
                </a:solidFill>
              </a:rPr>
              <a:t>r</a:t>
            </a:r>
            <a:r>
              <a:rPr lang="en-GB" sz="2400" dirty="0" smtClean="0">
                <a:solidFill>
                  <a:srgbClr val="0057B8"/>
                </a:solidFill>
              </a:rPr>
              <a:t>ecommendations </a:t>
            </a:r>
            <a:r>
              <a:rPr lang="en-GB" sz="2400" dirty="0"/>
              <a:t>to prevent </a:t>
            </a:r>
            <a:r>
              <a:rPr lang="en-GB" sz="2400" dirty="0" smtClean="0"/>
              <a:t>&amp; manage </a:t>
            </a:r>
            <a:r>
              <a:rPr lang="en-GB" sz="2400" dirty="0"/>
              <a:t>fragility </a:t>
            </a:r>
            <a:r>
              <a:rPr lang="en-GB" sz="2400" dirty="0" smtClean="0"/>
              <a:t>fractures</a:t>
            </a:r>
            <a:r>
              <a:rPr lang="en-GB" dirty="0" smtClean="0"/>
              <a:t>  </a:t>
            </a:r>
            <a:r>
              <a:rPr lang="en-GB" dirty="0">
                <a:solidFill>
                  <a:srgbClr val="0057B8"/>
                </a:solidFill>
              </a:rPr>
              <a:t/>
            </a:r>
            <a:br>
              <a:rPr lang="en-GB" dirty="0">
                <a:solidFill>
                  <a:srgbClr val="0057B8"/>
                </a:solidFill>
              </a:rPr>
            </a:br>
            <a:r>
              <a:rPr lang="en-GB" dirty="0">
                <a:solidFill>
                  <a:srgbClr val="0057B8"/>
                </a:solidFill>
              </a:rPr>
              <a:t/>
            </a:r>
            <a:br>
              <a:rPr lang="en-GB" dirty="0">
                <a:solidFill>
                  <a:srgbClr val="0057B8"/>
                </a:solidFill>
              </a:rPr>
            </a:br>
            <a:endParaRPr lang="en-GB" dirty="0">
              <a:solidFill>
                <a:srgbClr val="0057B8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12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30/09/2019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90538" y="2354529"/>
            <a:ext cx="8334171" cy="4124361"/>
          </a:xfrm>
        </p:spPr>
        <p:txBody>
          <a:bodyPr/>
          <a:lstStyle/>
          <a:p>
            <a:pPr marL="0" lvl="0" indent="0">
              <a:buNone/>
            </a:pPr>
            <a:r>
              <a:rPr lang="en-GB" sz="1800" b="1" dirty="0" smtClean="0"/>
              <a:t>Non-physician health professionals </a:t>
            </a:r>
            <a:r>
              <a:rPr lang="en-GB" sz="1800" b="1" dirty="0"/>
              <a:t>should receive education on: </a:t>
            </a:r>
          </a:p>
          <a:p>
            <a:pPr lvl="0"/>
            <a:r>
              <a:rPr lang="en-GB" sz="1600" dirty="0"/>
              <a:t>How to use (multi component) screening tools to understand fracture risk </a:t>
            </a:r>
          </a:p>
          <a:p>
            <a:pPr lvl="0"/>
            <a:r>
              <a:rPr lang="en-GB" sz="1600" dirty="0"/>
              <a:t>How to deliver, and what to </a:t>
            </a:r>
            <a:r>
              <a:rPr lang="en-GB" sz="1600" dirty="0" smtClean="0"/>
              <a:t>include, in </a:t>
            </a:r>
            <a:r>
              <a:rPr lang="en-GB" sz="1600" dirty="0"/>
              <a:t>a falls prevention </a:t>
            </a:r>
            <a:r>
              <a:rPr lang="en-GB" sz="1600" dirty="0" smtClean="0"/>
              <a:t>programme </a:t>
            </a:r>
            <a:endParaRPr lang="en-GB" sz="1600" dirty="0"/>
          </a:p>
          <a:p>
            <a:pPr lvl="0"/>
            <a:r>
              <a:rPr lang="en-GB" sz="1600" dirty="0"/>
              <a:t>How to tailor education for people and patients with varying risk of falls </a:t>
            </a:r>
          </a:p>
          <a:p>
            <a:pPr lvl="0"/>
            <a:r>
              <a:rPr lang="en-GB" sz="1600" dirty="0"/>
              <a:t>The scope and role of </a:t>
            </a:r>
            <a:r>
              <a:rPr lang="en-GB" sz="1600" dirty="0" smtClean="0"/>
              <a:t>non-physician health professionals </a:t>
            </a:r>
            <a:r>
              <a:rPr lang="en-GB" sz="1600" dirty="0"/>
              <a:t>in fracture liaison services</a:t>
            </a:r>
          </a:p>
          <a:p>
            <a:pPr lvl="0"/>
            <a:r>
              <a:rPr lang="en-GB" sz="1600" dirty="0"/>
              <a:t>How to support and promote medication adherence</a:t>
            </a:r>
          </a:p>
          <a:p>
            <a:pPr lvl="0"/>
            <a:r>
              <a:rPr lang="en-GB" sz="1600" dirty="0"/>
              <a:t>How to effectively promote bone health </a:t>
            </a:r>
          </a:p>
          <a:p>
            <a:pPr lvl="0"/>
            <a:r>
              <a:rPr lang="en-GB" sz="1600" dirty="0"/>
              <a:t>Medication side effects that impact on bone health.</a:t>
            </a:r>
            <a:r>
              <a:rPr lang="en-GB" sz="1800" dirty="0"/>
              <a:t> </a:t>
            </a:r>
          </a:p>
          <a:p>
            <a:pPr marL="0" indent="0">
              <a:buNone/>
            </a:pPr>
            <a:r>
              <a:rPr lang="en-GB" sz="1800" b="1" dirty="0"/>
              <a:t>All education standards need to underpinned by learning </a:t>
            </a:r>
            <a:r>
              <a:rPr lang="en-GB" sz="1800" b="1" dirty="0" smtClean="0"/>
              <a:t>principles.</a:t>
            </a:r>
            <a:endParaRPr lang="en-GB" sz="1800" b="1" dirty="0">
              <a:solidFill>
                <a:srgbClr val="0057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840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062163" y="787359"/>
            <a:ext cx="8334172" cy="634545"/>
          </a:xfrm>
        </p:spPr>
        <p:txBody>
          <a:bodyPr/>
          <a:lstStyle/>
          <a:p>
            <a:r>
              <a:rPr lang="en-GB" dirty="0">
                <a:solidFill>
                  <a:srgbClr val="0057B8"/>
                </a:solidFill>
              </a:rPr>
              <a:t>Lay </a:t>
            </a:r>
            <a:r>
              <a:rPr lang="en-GB" dirty="0" smtClean="0">
                <a:solidFill>
                  <a:srgbClr val="0057B8"/>
                </a:solidFill>
              </a:rPr>
              <a:t>summary</a:t>
            </a:r>
            <a:endParaRPr lang="en-GB" dirty="0">
              <a:solidFill>
                <a:srgbClr val="0057B8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13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30/09/2019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D3D7F-69DD-D642-991E-7C7AEE962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1" name="Content Placeholder 17">
            <a:extLst>
              <a:ext uri="{FF2B5EF4-FFF2-40B4-BE49-F238E27FC236}">
                <a16:creationId xmlns:a16="http://schemas.microsoft.com/office/drawing/2014/main" id="{B7C6FCCE-E156-3941-B52B-67ADBFE26C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7489890"/>
              </p:ext>
            </p:extLst>
          </p:nvPr>
        </p:nvGraphicFramePr>
        <p:xfrm>
          <a:off x="226319" y="1392902"/>
          <a:ext cx="8703369" cy="5345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31869">
                  <a:extLst>
                    <a:ext uri="{9D8B030D-6E8A-4147-A177-3AD203B41FA5}">
                      <a16:colId xmlns:a16="http://schemas.microsoft.com/office/drawing/2014/main" val="2483487675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1915873303"/>
                    </a:ext>
                  </a:extLst>
                </a:gridCol>
              </a:tblGrid>
              <a:tr h="7130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Recommendations </a:t>
                      </a:r>
                      <a:r>
                        <a:rPr lang="en-GB" dirty="0"/>
                        <a:t>for non-physician </a:t>
                      </a:r>
                      <a:r>
                        <a:rPr lang="en-GB" dirty="0" smtClean="0"/>
                        <a:t>health professionals </a:t>
                      </a:r>
                      <a:r>
                        <a:rPr lang="en-GB" dirty="0"/>
                        <a:t>to prevent and manage fragility fractures in adults 50 years or older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176849"/>
                  </a:ext>
                </a:extLst>
              </a:tr>
              <a:tr h="5684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For patients at risk of fragility </a:t>
                      </a:r>
                      <a:r>
                        <a:rPr lang="en-GB" sz="1600" dirty="0" smtClean="0"/>
                        <a:t>fracture, </a:t>
                      </a:r>
                      <a:r>
                        <a:rPr lang="en-GB" sz="1600" dirty="0"/>
                        <a:t>non-physician </a:t>
                      </a:r>
                      <a:r>
                        <a:rPr lang="en-GB" sz="1600" dirty="0" smtClean="0"/>
                        <a:t>health professionals </a:t>
                      </a:r>
                      <a:r>
                        <a:rPr lang="en-GB" sz="1600" dirty="0"/>
                        <a:t>should conduct a fall risk </a:t>
                      </a:r>
                      <a:r>
                        <a:rPr lang="en-GB" sz="1600" dirty="0" smtClean="0"/>
                        <a:t>evaluation.</a:t>
                      </a:r>
                      <a:endParaRPr lang="en-GB" sz="1600" dirty="0">
                        <a:solidFill>
                          <a:srgbClr val="0057B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*</a:t>
                      </a:r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051744"/>
                  </a:ext>
                </a:extLst>
              </a:tr>
              <a:tr h="14360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For patients who have a fragility </a:t>
                      </a:r>
                      <a:r>
                        <a:rPr lang="en-GB" sz="1600" dirty="0" smtClean="0"/>
                        <a:t>fracture, </a:t>
                      </a:r>
                      <a:r>
                        <a:rPr lang="en-GB" sz="1600" dirty="0"/>
                        <a:t>non-physician </a:t>
                      </a:r>
                      <a:r>
                        <a:rPr lang="en-GB" sz="1600" dirty="0" smtClean="0"/>
                        <a:t>health professionals </a:t>
                      </a:r>
                      <a:r>
                        <a:rPr lang="en-GB" sz="1600" dirty="0"/>
                        <a:t>should provide interventions on: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dirty="0"/>
                        <a:t>adequate exercise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dirty="0"/>
                        <a:t>adequate nutritional intake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dirty="0"/>
                        <a:t>calcium and </a:t>
                      </a:r>
                      <a:r>
                        <a:rPr lang="en-GB" sz="1600" dirty="0" smtClean="0"/>
                        <a:t>vitamin D </a:t>
                      </a:r>
                      <a:r>
                        <a:rPr lang="en-GB" sz="1600" dirty="0"/>
                        <a:t>intake </a:t>
                      </a:r>
                      <a:endParaRPr lang="en-GB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dirty="0"/>
                    </a:p>
                    <a:p>
                      <a:endParaRPr lang="de-CH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***</a:t>
                      </a:r>
                      <a:endParaRPr lang="de-CH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**</a:t>
                      </a:r>
                      <a:endParaRPr lang="de-CH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**</a:t>
                      </a:r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6080627"/>
                  </a:ext>
                </a:extLst>
              </a:tr>
              <a:tr h="5684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Non-physician </a:t>
                      </a:r>
                      <a:r>
                        <a:rPr lang="en-GB" sz="1600" dirty="0" smtClean="0"/>
                        <a:t>health professionals </a:t>
                      </a:r>
                      <a:r>
                        <a:rPr lang="en-GB" sz="1600" dirty="0"/>
                        <a:t>should advise all patients to avoid smoking and overuse of </a:t>
                      </a:r>
                      <a:r>
                        <a:rPr lang="en-GB" sz="1600" dirty="0" smtClean="0"/>
                        <a:t>alcohol.</a:t>
                      </a:r>
                      <a:endParaRPr lang="en-GB" sz="1600" dirty="0">
                        <a:solidFill>
                          <a:srgbClr val="0057B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****</a:t>
                      </a:r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114741"/>
                  </a:ext>
                </a:extLst>
              </a:tr>
              <a:tr h="1974597">
                <a:tc>
                  <a:txBody>
                    <a:bodyPr/>
                    <a:lstStyle/>
                    <a:p>
                      <a:r>
                        <a:rPr lang="en-GB" sz="1600" dirty="0"/>
                        <a:t>For patients at high-risk of primary osteoporotic fracture and/or high-risk of </a:t>
                      </a:r>
                      <a:r>
                        <a:rPr lang="en-GB" sz="1600" dirty="0" smtClean="0"/>
                        <a:t>falls, </a:t>
                      </a:r>
                      <a:r>
                        <a:rPr lang="en-GB" sz="1600" dirty="0"/>
                        <a:t>non-physician </a:t>
                      </a:r>
                      <a:r>
                        <a:rPr lang="en-GB" sz="1600" dirty="0" smtClean="0"/>
                        <a:t>health</a:t>
                      </a:r>
                      <a:r>
                        <a:rPr lang="en-GB" sz="1600" baseline="0" dirty="0" smtClean="0"/>
                        <a:t> professionals</a:t>
                      </a:r>
                      <a:r>
                        <a:rPr lang="en-GB" sz="1600" dirty="0" smtClean="0"/>
                        <a:t> </a:t>
                      </a:r>
                      <a:r>
                        <a:rPr lang="en-GB" sz="1600" dirty="0"/>
                        <a:t>should provide </a:t>
                      </a:r>
                      <a:r>
                        <a:rPr lang="en-GB" sz="1600" b="1" dirty="0"/>
                        <a:t>preventative</a:t>
                      </a:r>
                      <a:r>
                        <a:rPr lang="en-GB" sz="1600" dirty="0"/>
                        <a:t> multicomponent interventions on: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CH" sz="1600" dirty="0"/>
                        <a:t>exercise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CH" sz="1600" dirty="0"/>
                        <a:t>environmental adaptations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CH" sz="1600" dirty="0"/>
                        <a:t>nutrition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CH" sz="1600" dirty="0" err="1" smtClean="0"/>
                        <a:t>education</a:t>
                      </a:r>
                      <a:endParaRPr lang="de-CH" sz="1600" dirty="0">
                        <a:solidFill>
                          <a:srgbClr val="0057B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dirty="0"/>
                    </a:p>
                    <a:p>
                      <a:endParaRPr lang="de-CH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u="none" strike="noStrike" kern="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***</a:t>
                      </a:r>
                      <a:endParaRPr kumimoji="0" lang="en-US" sz="1800" u="none" strike="noStrike" kern="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**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**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**</a:t>
                      </a:r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81982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7907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062163" y="787359"/>
            <a:ext cx="8334172" cy="634545"/>
          </a:xfrm>
        </p:spPr>
        <p:txBody>
          <a:bodyPr/>
          <a:lstStyle/>
          <a:p>
            <a:r>
              <a:rPr lang="en-GB" dirty="0">
                <a:solidFill>
                  <a:srgbClr val="0057B8"/>
                </a:solidFill>
              </a:rPr>
              <a:t>Lay </a:t>
            </a:r>
            <a:r>
              <a:rPr lang="en-GB" dirty="0" smtClean="0">
                <a:solidFill>
                  <a:srgbClr val="0057B8"/>
                </a:solidFill>
              </a:rPr>
              <a:t>summary (continued)</a:t>
            </a:r>
            <a:endParaRPr lang="en-GB" dirty="0">
              <a:solidFill>
                <a:srgbClr val="0057B8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14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30/09/2019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D3D7F-69DD-D642-991E-7C7AEE962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1" name="Content Placeholder 17">
            <a:extLst>
              <a:ext uri="{FF2B5EF4-FFF2-40B4-BE49-F238E27FC236}">
                <a16:creationId xmlns:a16="http://schemas.microsoft.com/office/drawing/2014/main" id="{B7C6FCCE-E156-3941-B52B-67ADBFE26C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8525471"/>
              </p:ext>
            </p:extLst>
          </p:nvPr>
        </p:nvGraphicFramePr>
        <p:xfrm>
          <a:off x="466928" y="1421904"/>
          <a:ext cx="8324852" cy="4794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22031">
                  <a:extLst>
                    <a:ext uri="{9D8B030D-6E8A-4147-A177-3AD203B41FA5}">
                      <a16:colId xmlns:a16="http://schemas.microsoft.com/office/drawing/2014/main" val="2483487675"/>
                    </a:ext>
                  </a:extLst>
                </a:gridCol>
                <a:gridCol w="802821">
                  <a:extLst>
                    <a:ext uri="{9D8B030D-6E8A-4147-A177-3AD203B41FA5}">
                      <a16:colId xmlns:a16="http://schemas.microsoft.com/office/drawing/2014/main" val="1915873303"/>
                    </a:ext>
                  </a:extLst>
                </a:gridCol>
              </a:tblGrid>
              <a:tr h="7708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Recommendations </a:t>
                      </a:r>
                      <a:r>
                        <a:rPr lang="en-GB" dirty="0"/>
                        <a:t>for non-physician </a:t>
                      </a:r>
                      <a:r>
                        <a:rPr lang="en-GB" dirty="0" smtClean="0"/>
                        <a:t>health professionals </a:t>
                      </a:r>
                      <a:r>
                        <a:rPr lang="en-GB" dirty="0"/>
                        <a:t>to prevent and manage fragility fractures in adults 50 years or older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176849"/>
                  </a:ext>
                </a:extLst>
              </a:tr>
              <a:tr h="3457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rgbClr val="0057B8"/>
                          </a:solidFill>
                        </a:rPr>
                        <a:t>Non-physician health professionals should be located in orthogeriatric services, Fracture Liaison Services and/or </a:t>
                      </a:r>
                      <a:r>
                        <a:rPr lang="en-GB" sz="1600" dirty="0" smtClean="0">
                          <a:solidFill>
                            <a:srgbClr val="0057B8"/>
                          </a:solidFill>
                        </a:rPr>
                        <a:t>coordinated</a:t>
                      </a:r>
                      <a:r>
                        <a:rPr lang="en-GB" sz="1600" dirty="0">
                          <a:solidFill>
                            <a:srgbClr val="0057B8"/>
                          </a:solidFill>
                        </a:rPr>
                        <a:t>, multidisciplinary post-fracture prevention </a:t>
                      </a:r>
                      <a:r>
                        <a:rPr lang="en-GB" sz="1600" dirty="0" smtClean="0">
                          <a:solidFill>
                            <a:srgbClr val="0057B8"/>
                          </a:solidFill>
                        </a:rPr>
                        <a:t>programmes.</a:t>
                      </a:r>
                      <a:endParaRPr lang="en-GB" sz="1600" dirty="0">
                        <a:solidFill>
                          <a:srgbClr val="0057B8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dirty="0">
                        <a:solidFill>
                          <a:srgbClr val="0057B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****</a:t>
                      </a:r>
                      <a:endParaRPr lang="de-CH" sz="1600" dirty="0"/>
                    </a:p>
                    <a:p>
                      <a:endParaRPr lang="de-CH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051744"/>
                  </a:ext>
                </a:extLst>
              </a:tr>
              <a:tr h="4655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rgbClr val="0057B8"/>
                          </a:solidFill>
                        </a:rPr>
                        <a:t>Non-physician health professionals should address, monitor and support osteoporosis medication adherence in a structured follow </a:t>
                      </a:r>
                      <a:r>
                        <a:rPr lang="en-GB" sz="1600" dirty="0" smtClean="0">
                          <a:solidFill>
                            <a:srgbClr val="0057B8"/>
                          </a:solidFill>
                        </a:rPr>
                        <a:t>up.</a:t>
                      </a:r>
                      <a:endParaRPr lang="en-GB" sz="1600" dirty="0">
                        <a:solidFill>
                          <a:srgbClr val="0057B8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6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***</a:t>
                      </a:r>
                      <a:endParaRPr lang="de-CH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6080627"/>
                  </a:ext>
                </a:extLst>
              </a:tr>
              <a:tr h="3457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rgbClr val="0057B8"/>
                          </a:solidFill>
                        </a:rPr>
                        <a:t>Non-physician health professionals should identify patients with a risk of bone fragility, ensure that the patients are offered opportunities for adequate treatment and address bone fragility in patient </a:t>
                      </a:r>
                      <a:r>
                        <a:rPr lang="en-GB" sz="1600" dirty="0" smtClean="0">
                          <a:solidFill>
                            <a:srgbClr val="0057B8"/>
                          </a:solidFill>
                        </a:rPr>
                        <a:t>education.</a:t>
                      </a:r>
                      <a:endParaRPr lang="en-GB" sz="1600" dirty="0">
                        <a:solidFill>
                          <a:srgbClr val="0057B8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dirty="0">
                        <a:solidFill>
                          <a:srgbClr val="0057B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***</a:t>
                      </a:r>
                      <a:endParaRPr lang="de-CH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114741"/>
                  </a:ext>
                </a:extLst>
              </a:tr>
              <a:tr h="345709">
                <a:tc gridSpan="2">
                  <a:txBody>
                    <a:bodyPr/>
                    <a:lstStyle/>
                    <a:p>
                      <a:r>
                        <a:rPr kumimoji="0" lang="en-US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uLnTx/>
                          <a:uFillTx/>
                        </a:rPr>
                        <a:t>(*) = a weak recommendation with limited scientific evidence; (**) = a weak recommendation with some scientific evidence; (***) = strong recommendation with quite a lot of scientific evidence; (****) =a strong recommendation supported with a lot of scientific evidence. </a:t>
                      </a:r>
                      <a:endParaRPr lang="de-CH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7408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1296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57B8"/>
                </a:solidFill>
              </a:rPr>
              <a:t>Acknowledgements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15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30/09/2019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r>
              <a:rPr lang="en-GB" sz="2000" dirty="0"/>
              <a:t>EULAR – for supporting the development of these points to consider</a:t>
            </a:r>
          </a:p>
          <a:p>
            <a:r>
              <a:rPr lang="en-GB" sz="2000" dirty="0"/>
              <a:t>Vicky Fenerty, research engagement librarian at the University of Southampton, UK</a:t>
            </a:r>
          </a:p>
          <a:p>
            <a:endParaRPr lang="en-GB" sz="2000" dirty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1111158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A188C-2FB4-234A-842C-6C6B26B94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79E2AD-001E-504F-8C7D-87831E2FEE71}"/>
              </a:ext>
            </a:extLst>
          </p:cNvPr>
          <p:cNvSpPr/>
          <p:nvPr/>
        </p:nvSpPr>
        <p:spPr>
          <a:xfrm>
            <a:off x="747813" y="1042990"/>
            <a:ext cx="777239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  <a:t>1 star (*) means it is a weak recommendation with limited scientific evidence; 2 stars (**) means it is a weak recommendation with some scientific evidence; 3 stars (***) means it is a strong recommendation with quite a lot of scientific evidence; 4 stars (****) means it is a strong recommendation supported with a lot of scientific evidence. 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  <a:t/>
            </a:r>
            <a:b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</a:b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  <a:t>Recommendations with just 1 or 2 stars are based mainly on expert opinion and not backed up by appropriate clinical studies, but may be as important as those with 3 and 4 stars.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29399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Project aim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2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30/09/2019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90538" y="1933275"/>
            <a:ext cx="8334171" cy="4124361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</a:pPr>
            <a:r>
              <a:rPr lang="en-GB" sz="2400" dirty="0"/>
              <a:t>To develop EULAR points to consider for non-physician health professionals to prevent and manage fragility fractures in adults 50 years or older </a:t>
            </a:r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en-GB" sz="2400" dirty="0"/>
              <a:t>Target population</a:t>
            </a:r>
          </a:p>
          <a:p>
            <a:pPr lvl="1">
              <a:buClr>
                <a:schemeClr val="bg2">
                  <a:lumMod val="50000"/>
                </a:schemeClr>
              </a:buClr>
            </a:pPr>
            <a:r>
              <a:rPr lang="en-GB" sz="2000" dirty="0">
                <a:solidFill>
                  <a:schemeClr val="bg2">
                    <a:lumMod val="50000"/>
                  </a:schemeClr>
                </a:solidFill>
              </a:rPr>
              <a:t>Non-physician health professionals</a:t>
            </a:r>
          </a:p>
          <a:p>
            <a:pPr lvl="1">
              <a:buClr>
                <a:schemeClr val="bg2">
                  <a:lumMod val="50000"/>
                </a:schemeClr>
              </a:buClr>
            </a:pPr>
            <a:r>
              <a:rPr lang="en-GB" sz="2000" dirty="0">
                <a:solidFill>
                  <a:schemeClr val="bg2">
                    <a:lumMod val="50000"/>
                  </a:schemeClr>
                </a:solidFill>
              </a:rPr>
              <a:t>Rheumatologists, Orthopaedic Surgeons, Rehabilitation Specialists, General Practitioners</a:t>
            </a:r>
          </a:p>
          <a:p>
            <a:pPr lvl="1">
              <a:buClr>
                <a:schemeClr val="bg2">
                  <a:lumMod val="50000"/>
                </a:schemeClr>
              </a:buClr>
            </a:pPr>
            <a:r>
              <a:rPr lang="en-GB" sz="2000" dirty="0">
                <a:solidFill>
                  <a:schemeClr val="bg2">
                    <a:lumMod val="50000"/>
                  </a:schemeClr>
                </a:solidFill>
              </a:rPr>
              <a:t>Adults 50 years or older at high-risk of fragility fracture</a:t>
            </a:r>
          </a:p>
          <a:p>
            <a:pPr lvl="1">
              <a:buClr>
                <a:schemeClr val="bg2">
                  <a:lumMod val="50000"/>
                </a:schemeClr>
              </a:buClr>
            </a:pPr>
            <a:r>
              <a:rPr lang="en-GB" sz="2000" dirty="0">
                <a:solidFill>
                  <a:schemeClr val="bg2">
                    <a:lumMod val="50000"/>
                  </a:schemeClr>
                </a:solidFill>
              </a:rPr>
              <a:t>Individuals and organisations involved in the development of local and national/international policy </a:t>
            </a:r>
          </a:p>
        </p:txBody>
      </p:sp>
    </p:spTree>
    <p:extLst>
      <p:ext uri="{BB962C8B-B14F-4D97-AF65-F5344CB8AC3E}">
        <p14:creationId xmlns:p14="http://schemas.microsoft.com/office/powerpoint/2010/main" val="231930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Methods</a:t>
            </a: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3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30/09/2019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</a:pPr>
            <a:r>
              <a:rPr lang="en-GB" sz="2000" dirty="0">
                <a:solidFill>
                  <a:srgbClr val="000000"/>
                </a:solidFill>
              </a:rPr>
              <a:t>Points to consider were developed in accordance with the EULAR Standardized Operating Procedures*</a:t>
            </a:r>
          </a:p>
          <a:p>
            <a:endParaRPr lang="en-GB" dirty="0"/>
          </a:p>
        </p:txBody>
      </p:sp>
      <p:grpSp>
        <p:nvGrpSpPr>
          <p:cNvPr id="9" name="Group 8"/>
          <p:cNvGrpSpPr/>
          <p:nvPr/>
        </p:nvGrpSpPr>
        <p:grpSpPr>
          <a:xfrm>
            <a:off x="2183114" y="3078614"/>
            <a:ext cx="4224469" cy="2794381"/>
            <a:chOff x="2422372" y="2243444"/>
            <a:chExt cx="4224469" cy="2794381"/>
          </a:xfrm>
        </p:grpSpPr>
        <p:sp>
          <p:nvSpPr>
            <p:cNvPr id="10" name="ZoneTexte 2"/>
            <p:cNvSpPr txBox="1"/>
            <p:nvPr/>
          </p:nvSpPr>
          <p:spPr>
            <a:xfrm>
              <a:off x="3355865" y="2243444"/>
              <a:ext cx="2304256" cy="338554"/>
            </a:xfrm>
            <a:prstGeom prst="rect">
              <a:avLst/>
            </a:prstGeom>
            <a:solidFill>
              <a:srgbClr val="002060"/>
            </a:solidFill>
            <a:ln w="2540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GB" sz="1600" dirty="0">
                  <a:solidFill>
                    <a:prstClr val="white"/>
                  </a:solidFill>
                  <a:ea typeface="+mn-ea"/>
                  <a:cs typeface="+mn-cs"/>
                </a:rPr>
                <a:t>Consensual approach</a:t>
              </a:r>
            </a:p>
          </p:txBody>
        </p:sp>
        <p:sp>
          <p:nvSpPr>
            <p:cNvPr id="11" name="ZoneTexte 4"/>
            <p:cNvSpPr txBox="1"/>
            <p:nvPr/>
          </p:nvSpPr>
          <p:spPr>
            <a:xfrm>
              <a:off x="2944894" y="3075222"/>
              <a:ext cx="3192903" cy="338554"/>
            </a:xfrm>
            <a:prstGeom prst="rect">
              <a:avLst/>
            </a:prstGeom>
            <a:solidFill>
              <a:srgbClr val="002060"/>
            </a:solidFill>
            <a:ln w="2540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GB" sz="1600" dirty="0">
                  <a:solidFill>
                    <a:prstClr val="white"/>
                  </a:solidFill>
                  <a:ea typeface="+mn-ea"/>
                  <a:cs typeface="+mn-cs"/>
                </a:rPr>
                <a:t>Systematic literature research</a:t>
              </a:r>
            </a:p>
          </p:txBody>
        </p:sp>
        <p:sp>
          <p:nvSpPr>
            <p:cNvPr id="12" name="ZoneTexte 5"/>
            <p:cNvSpPr txBox="1"/>
            <p:nvPr/>
          </p:nvSpPr>
          <p:spPr>
            <a:xfrm>
              <a:off x="3432845" y="3879063"/>
              <a:ext cx="2304256" cy="338554"/>
            </a:xfrm>
            <a:prstGeom prst="rect">
              <a:avLst/>
            </a:prstGeom>
            <a:solidFill>
              <a:srgbClr val="002060"/>
            </a:solidFill>
            <a:ln w="2540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GB" sz="1600" dirty="0">
                  <a:solidFill>
                    <a:prstClr val="white"/>
                  </a:solidFill>
                  <a:ea typeface="+mn-ea"/>
                  <a:cs typeface="+mn-cs"/>
                </a:rPr>
                <a:t>Consensual approach</a:t>
              </a:r>
            </a:p>
          </p:txBody>
        </p:sp>
        <p:sp>
          <p:nvSpPr>
            <p:cNvPr id="13" name="ZoneTexte 6"/>
            <p:cNvSpPr txBox="1"/>
            <p:nvPr/>
          </p:nvSpPr>
          <p:spPr>
            <a:xfrm>
              <a:off x="2422372" y="4617261"/>
              <a:ext cx="4224469" cy="420564"/>
            </a:xfrm>
            <a:prstGeom prst="rect">
              <a:avLst/>
            </a:prstGeom>
            <a:solidFill>
              <a:srgbClr val="002060"/>
            </a:solidFill>
            <a:ln w="2540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ctr" eaLnBrk="1" hangingPunct="1">
                <a:spcBef>
                  <a:spcPct val="0"/>
                </a:spcBef>
              </a:pPr>
              <a:r>
                <a:rPr lang="fr-FR" sz="2133" dirty="0">
                  <a:solidFill>
                    <a:prstClr val="white"/>
                  </a:solidFill>
                  <a:ea typeface="+mn-ea"/>
                  <a:cs typeface="+mn-cs"/>
                </a:rPr>
                <a:t>FINAL </a:t>
              </a:r>
              <a:r>
                <a:rPr lang="en-GB" sz="2133" dirty="0">
                  <a:solidFill>
                    <a:prstClr val="white"/>
                  </a:solidFill>
                  <a:ea typeface="+mn-ea"/>
                  <a:cs typeface="+mn-cs"/>
                </a:rPr>
                <a:t>Recommendations</a:t>
              </a:r>
            </a:p>
          </p:txBody>
        </p:sp>
        <p:sp>
          <p:nvSpPr>
            <p:cNvPr id="14" name="Flèche vers le bas 9"/>
            <p:cNvSpPr/>
            <p:nvPr/>
          </p:nvSpPr>
          <p:spPr>
            <a:xfrm>
              <a:off x="4479590" y="2646924"/>
              <a:ext cx="45719" cy="37703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spcBef>
                  <a:spcPct val="0"/>
                </a:spcBef>
              </a:pPr>
              <a:endParaRPr lang="fr-FR" sz="2133">
                <a:solidFill>
                  <a:prstClr val="white"/>
                </a:solidFill>
              </a:endParaRPr>
            </a:p>
          </p:txBody>
        </p:sp>
        <p:sp>
          <p:nvSpPr>
            <p:cNvPr id="15" name="Flèche vers le bas 11"/>
            <p:cNvSpPr/>
            <p:nvPr/>
          </p:nvSpPr>
          <p:spPr>
            <a:xfrm>
              <a:off x="4514009" y="3463124"/>
              <a:ext cx="45719" cy="3934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spcBef>
                  <a:spcPct val="0"/>
                </a:spcBef>
              </a:pPr>
              <a:endParaRPr lang="fr-FR" sz="2133">
                <a:solidFill>
                  <a:prstClr val="white"/>
                </a:solidFill>
              </a:endParaRPr>
            </a:p>
          </p:txBody>
        </p:sp>
        <p:sp>
          <p:nvSpPr>
            <p:cNvPr id="16" name="Flèche vers le bas 12"/>
            <p:cNvSpPr/>
            <p:nvPr/>
          </p:nvSpPr>
          <p:spPr>
            <a:xfrm>
              <a:off x="4520465" y="4277353"/>
              <a:ext cx="45719" cy="32626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spcBef>
                  <a:spcPct val="0"/>
                </a:spcBef>
              </a:pPr>
              <a:endParaRPr lang="fr-FR" sz="2133">
                <a:solidFill>
                  <a:prstClr val="white"/>
                </a:solidFill>
              </a:endParaRPr>
            </a:p>
          </p:txBody>
        </p:sp>
      </p:grpSp>
      <p:sp>
        <p:nvSpPr>
          <p:cNvPr id="17" name="ZoneTexte 7"/>
          <p:cNvSpPr txBox="1"/>
          <p:nvPr/>
        </p:nvSpPr>
        <p:spPr>
          <a:xfrm>
            <a:off x="5596114" y="6031437"/>
            <a:ext cx="3438762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fr-FR" sz="1067" dirty="0">
                <a:solidFill>
                  <a:srgbClr val="000000"/>
                </a:solidFill>
                <a:ea typeface="+mn-ea"/>
                <a:cs typeface="+mn-cs"/>
              </a:rPr>
              <a:t>* van der Heijde </a:t>
            </a:r>
            <a:r>
              <a:rPr lang="fr-FR" sz="1067" i="1" dirty="0">
                <a:solidFill>
                  <a:srgbClr val="000000"/>
                </a:solidFill>
                <a:ea typeface="+mn-ea"/>
                <a:cs typeface="+mn-cs"/>
              </a:rPr>
              <a:t>et al </a:t>
            </a:r>
            <a:r>
              <a:rPr lang="fr-FR" sz="1067" dirty="0">
                <a:solidFill>
                  <a:srgbClr val="000000"/>
                </a:solidFill>
                <a:ea typeface="+mn-ea"/>
                <a:cs typeface="+mn-cs"/>
              </a:rPr>
              <a:t>Ann </a:t>
            </a:r>
            <a:r>
              <a:rPr lang="fr-FR" sz="1067" dirty="0" err="1">
                <a:solidFill>
                  <a:srgbClr val="000000"/>
                </a:solidFill>
                <a:ea typeface="+mn-ea"/>
                <a:cs typeface="+mn-cs"/>
              </a:rPr>
              <a:t>Rheum</a:t>
            </a:r>
            <a:r>
              <a:rPr lang="fr-FR" sz="1067" dirty="0">
                <a:solidFill>
                  <a:srgbClr val="000000"/>
                </a:solidFill>
                <a:ea typeface="+mn-ea"/>
                <a:cs typeface="+mn-cs"/>
              </a:rPr>
              <a:t> Dis 2016,75:3-15</a:t>
            </a:r>
          </a:p>
        </p:txBody>
      </p:sp>
    </p:spTree>
    <p:extLst>
      <p:ext uri="{BB962C8B-B14F-4D97-AF65-F5344CB8AC3E}">
        <p14:creationId xmlns:p14="http://schemas.microsoft.com/office/powerpoint/2010/main" val="916407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Overarching</a:t>
            </a:r>
            <a:r>
              <a:rPr lang="es-ES" dirty="0"/>
              <a:t> </a:t>
            </a:r>
            <a:r>
              <a:rPr lang="en-GB" dirty="0"/>
              <a:t>principles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4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30/09/2019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GB" sz="2400" dirty="0"/>
              <a:t>The management of patients at risk of a fragility fracture should be based on shared decision making between patients and non-physician health professionals</a:t>
            </a:r>
          </a:p>
          <a:p>
            <a:pPr marL="0" indent="0">
              <a:buClr>
                <a:schemeClr val="bg2">
                  <a:lumMod val="50000"/>
                </a:schemeClr>
              </a:buClr>
              <a:buNone/>
            </a:pPr>
            <a:endParaRPr lang="en-GB" sz="2400" dirty="0"/>
          </a:p>
          <a:p>
            <a:pPr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GB" sz="2400" dirty="0"/>
              <a:t>Different non-physician health professionals should be involved in the management of patients at risk of fragility fractures</a:t>
            </a:r>
          </a:p>
        </p:txBody>
      </p:sp>
    </p:spTree>
    <p:extLst>
      <p:ext uri="{BB962C8B-B14F-4D97-AF65-F5344CB8AC3E}">
        <p14:creationId xmlns:p14="http://schemas.microsoft.com/office/powerpoint/2010/main" val="1266232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Point to consider: 1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5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30/09/2019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</a:pPr>
            <a:r>
              <a:rPr lang="en-GB" sz="2400" b="1" dirty="0"/>
              <a:t>Fall risk evaluation</a:t>
            </a:r>
            <a:endParaRPr lang="en-GB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bg2">
                    <a:lumMod val="50000"/>
                  </a:schemeClr>
                </a:solidFill>
              </a:rPr>
              <a:t>Non-physician health professionals should start with fall risk evaluation of patients at risk of fragility fracture </a:t>
            </a:r>
          </a:p>
          <a:p>
            <a:pPr marL="457200" lvl="1" indent="0">
              <a:buNone/>
            </a:pPr>
            <a:endParaRPr lang="en-GB" sz="2000" dirty="0">
              <a:solidFill>
                <a:schemeClr val="bg2">
                  <a:lumMod val="50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bg2">
                    <a:lumMod val="50000"/>
                  </a:schemeClr>
                </a:solidFill>
              </a:rPr>
              <a:t>Patients at high-risk of falls should be assessed by non-physician health professionals using an individualised approach to multi-component screening or referred to one or more non-physician health professionals competent in multicomponent </a:t>
            </a:r>
            <a:r>
              <a:rPr lang="en-GB" sz="2000" dirty="0" smtClean="0">
                <a:solidFill>
                  <a:schemeClr val="bg2">
                    <a:lumMod val="50000"/>
                  </a:schemeClr>
                </a:solidFill>
              </a:rPr>
              <a:t>screening</a:t>
            </a:r>
            <a:endParaRPr lang="en-GB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656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Point to consider: 2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6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30/09/2019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</a:pPr>
            <a:r>
              <a:rPr lang="en-GB" sz="2400" b="1" dirty="0"/>
              <a:t>Interventions for patients who have experienced a fragility fracture</a:t>
            </a:r>
            <a:endParaRPr lang="en-GB" sz="2400" dirty="0"/>
          </a:p>
          <a:p>
            <a:pPr lvl="1"/>
            <a:r>
              <a:rPr lang="en-GB" sz="2000" dirty="0">
                <a:solidFill>
                  <a:schemeClr val="bg2">
                    <a:lumMod val="50000"/>
                  </a:schemeClr>
                </a:solidFill>
              </a:rPr>
              <a:t>Non-physician health professionals should ensure that patients who have experienced a fragility fracture are given opportunities for adequate exercise and nutritional intake</a:t>
            </a:r>
          </a:p>
          <a:p>
            <a:pPr marL="457200" lvl="1" indent="0">
              <a:buNone/>
            </a:pPr>
            <a:endParaRPr lang="en-GB" sz="2000" dirty="0">
              <a:solidFill>
                <a:schemeClr val="bg2">
                  <a:lumMod val="50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bg2">
                    <a:lumMod val="50000"/>
                  </a:schemeClr>
                </a:solidFill>
              </a:rPr>
              <a:t>Calcium and vitamin D intake should be discussed with the patient</a:t>
            </a:r>
          </a:p>
        </p:txBody>
      </p:sp>
    </p:spTree>
    <p:extLst>
      <p:ext uri="{BB962C8B-B14F-4D97-AF65-F5344CB8AC3E}">
        <p14:creationId xmlns:p14="http://schemas.microsoft.com/office/powerpoint/2010/main" val="353871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Points to consider: 3 &amp; 4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7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30/09/2019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</a:pPr>
            <a:r>
              <a:rPr lang="en-GB" sz="2400" b="1" dirty="0"/>
              <a:t>Avoidance of smoking and overuse of alcohol</a:t>
            </a:r>
          </a:p>
          <a:p>
            <a:pPr lvl="1">
              <a:buClr>
                <a:schemeClr val="bg2">
                  <a:lumMod val="50000"/>
                </a:schemeClr>
              </a:buClr>
            </a:pPr>
            <a:r>
              <a:rPr lang="en-GB" sz="2000" dirty="0">
                <a:solidFill>
                  <a:schemeClr val="bg2">
                    <a:lumMod val="50000"/>
                  </a:schemeClr>
                </a:solidFill>
              </a:rPr>
              <a:t>Smoking and overuse of alcohol should be discouraged </a:t>
            </a:r>
          </a:p>
          <a:p>
            <a:pPr marL="457200" lvl="1" indent="0">
              <a:buClr>
                <a:schemeClr val="bg2">
                  <a:lumMod val="50000"/>
                </a:schemeClr>
              </a:buClr>
              <a:buNone/>
            </a:pPr>
            <a:endParaRPr lang="en-GB" sz="2000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en-GB" sz="2400" b="1" dirty="0"/>
              <a:t>Preventive multicomponent interventions</a:t>
            </a:r>
            <a:endParaRPr lang="en-GB" sz="2400" dirty="0"/>
          </a:p>
          <a:p>
            <a:pPr lvl="1">
              <a:buClr>
                <a:schemeClr val="bg2">
                  <a:lumMod val="50000"/>
                </a:schemeClr>
              </a:buClr>
            </a:pPr>
            <a:r>
              <a:rPr lang="en-GB" sz="2000" dirty="0">
                <a:solidFill>
                  <a:schemeClr val="bg2">
                    <a:lumMod val="50000"/>
                  </a:schemeClr>
                </a:solidFill>
              </a:rPr>
              <a:t>Tailored multicomponent interventions, including for example, exercise, environmental adaptations, nutrition and education should be offered to patients at high-risk of primary osteoporotic fracture and/or high-risk of falls </a:t>
            </a:r>
          </a:p>
          <a:p>
            <a:pPr>
              <a:buClr>
                <a:schemeClr val="bg2">
                  <a:lumMod val="50000"/>
                </a:schemeClr>
              </a:buClr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596008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Point to consider: 5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8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30/09/2019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r>
              <a:rPr lang="en-GB" sz="2400" b="1" dirty="0"/>
              <a:t>Organisation and coordination of services</a:t>
            </a:r>
            <a:endParaRPr lang="en-GB" sz="2400" dirty="0"/>
          </a:p>
          <a:p>
            <a:pPr lvl="1"/>
            <a:r>
              <a:rPr lang="en-GB" sz="2000" dirty="0">
                <a:solidFill>
                  <a:schemeClr val="bg2">
                    <a:lumMod val="50000"/>
                  </a:schemeClr>
                </a:solidFill>
              </a:rPr>
              <a:t>Non-physician health professionals should be included in orthogeriatric services, Fracture Liaison Services and/or a coordinated, multidisciplinary post-fracture prevention </a:t>
            </a:r>
            <a:r>
              <a:rPr lang="en-GB" sz="2000" dirty="0" smtClean="0">
                <a:solidFill>
                  <a:schemeClr val="bg2">
                    <a:lumMod val="50000"/>
                  </a:schemeClr>
                </a:solidFill>
              </a:rPr>
              <a:t>program</a:t>
            </a:r>
            <a:endParaRPr lang="en-GB" sz="2000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endParaRPr lang="en-GB" sz="2000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GB" sz="2000" dirty="0">
                <a:solidFill>
                  <a:schemeClr val="bg2">
                    <a:lumMod val="50000"/>
                  </a:schemeClr>
                </a:solidFill>
              </a:rPr>
              <a:t>Patients with fragility fractures should be referred to a Fracture Liaison Service or an adequate, coordinated, multidisciplinary post-fracture prevention </a:t>
            </a:r>
            <a:r>
              <a:rPr lang="en-GB" sz="2000" dirty="0" smtClean="0">
                <a:solidFill>
                  <a:schemeClr val="bg2">
                    <a:lumMod val="50000"/>
                  </a:schemeClr>
                </a:solidFill>
              </a:rPr>
              <a:t>program </a:t>
            </a:r>
            <a:endParaRPr lang="en-GB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946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Points to consider: 6 &amp; 7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9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30/09/2019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</a:pPr>
            <a:r>
              <a:rPr lang="en-GB" sz="2400" b="1" dirty="0"/>
              <a:t>Adherence to osteoporosis medicines</a:t>
            </a:r>
          </a:p>
          <a:p>
            <a:pPr lvl="1">
              <a:buClr>
                <a:schemeClr val="bg2">
                  <a:lumMod val="50000"/>
                </a:schemeClr>
              </a:buClr>
            </a:pPr>
            <a:r>
              <a:rPr lang="en-GB" sz="2000" dirty="0">
                <a:solidFill>
                  <a:schemeClr val="bg2">
                    <a:lumMod val="50000"/>
                  </a:schemeClr>
                </a:solidFill>
              </a:rPr>
              <a:t>Non-physician health professionals should address, monitor and support medication adherence in a structured follow up </a:t>
            </a:r>
          </a:p>
          <a:p>
            <a:endParaRPr lang="en-GB" sz="2400" b="1" dirty="0"/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en-GB" sz="2400" b="1" dirty="0"/>
              <a:t>Identification of patients at risk of fracture</a:t>
            </a:r>
            <a:endParaRPr lang="en-GB" sz="2400" dirty="0"/>
          </a:p>
          <a:p>
            <a:pPr lvl="1"/>
            <a:r>
              <a:rPr lang="en-GB" sz="2000" dirty="0">
                <a:solidFill>
                  <a:schemeClr val="bg2">
                    <a:lumMod val="50000"/>
                  </a:schemeClr>
                </a:solidFill>
              </a:rPr>
              <a:t>Non-physician health professionals</a:t>
            </a:r>
            <a:r>
              <a:rPr lang="en-GB" sz="2000" dirty="0"/>
              <a:t> </a:t>
            </a:r>
            <a:r>
              <a:rPr lang="en-GB" sz="2000" dirty="0">
                <a:solidFill>
                  <a:schemeClr val="bg2">
                    <a:lumMod val="50000"/>
                  </a:schemeClr>
                </a:solidFill>
              </a:rPr>
              <a:t>should</a:t>
            </a:r>
            <a:r>
              <a:rPr lang="en-GB" sz="2000" dirty="0"/>
              <a:t> </a:t>
            </a:r>
            <a:r>
              <a:rPr lang="en-GB" sz="2000" dirty="0">
                <a:solidFill>
                  <a:schemeClr val="bg2">
                    <a:lumMod val="50000"/>
                  </a:schemeClr>
                </a:solidFill>
              </a:rPr>
              <a:t>identify patients with a risk of bone fragility, ensure that the patients are offered opportunities for adequate treatment and address bone fragility in patient education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242219270"/>
      </p:ext>
    </p:extLst>
  </p:cSld>
  <p:clrMapOvr>
    <a:masterClrMapping/>
  </p:clrMapOvr>
</p:sld>
</file>

<file path=ppt/theme/theme1.xml><?xml version="1.0" encoding="utf-8"?>
<a:theme xmlns:a="http://schemas.openxmlformats.org/drawingml/2006/main" name="PPT EULAR presentation">
  <a:themeElements>
    <a:clrScheme name="EULAR">
      <a:dk1>
        <a:srgbClr val="0057B8"/>
      </a:dk1>
      <a:lt1>
        <a:srgbClr val="FFFFFF"/>
      </a:lt1>
      <a:dk2>
        <a:srgbClr val="5F5F5F"/>
      </a:dk2>
      <a:lt2>
        <a:srgbClr val="B3AFB3"/>
      </a:lt2>
      <a:accent1>
        <a:srgbClr val="28476D"/>
      </a:accent1>
      <a:accent2>
        <a:srgbClr val="8C9AD8"/>
      </a:accent2>
      <a:accent3>
        <a:srgbClr val="005BBF"/>
      </a:accent3>
      <a:accent4>
        <a:srgbClr val="CBE4FF"/>
      </a:accent4>
      <a:accent5>
        <a:srgbClr val="F0F0F0"/>
      </a:accent5>
      <a:accent6>
        <a:srgbClr val="B5B5B5"/>
      </a:accent6>
      <a:hlink>
        <a:srgbClr val="5F5F5F"/>
      </a:hlink>
      <a:folHlink>
        <a:srgbClr val="2F2F2F"/>
      </a:folHlink>
    </a:clrScheme>
    <a:fontScheme name="1_plantilla presentac VidaCaixa Previsión Social castellano">
      <a:majorFont>
        <a:latin typeface="Arial"/>
        <a:ea typeface="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plantilla presentac VidaCaixa Previsión Social castella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">
  <a:themeElements>
    <a:clrScheme name="EULAR">
      <a:dk1>
        <a:srgbClr val="0057B8"/>
      </a:dk1>
      <a:lt1>
        <a:srgbClr val="FFFFFF"/>
      </a:lt1>
      <a:dk2>
        <a:srgbClr val="5F5F5F"/>
      </a:dk2>
      <a:lt2>
        <a:srgbClr val="B3AFB3"/>
      </a:lt2>
      <a:accent1>
        <a:srgbClr val="28476D"/>
      </a:accent1>
      <a:accent2>
        <a:srgbClr val="8C9AD8"/>
      </a:accent2>
      <a:accent3>
        <a:srgbClr val="005BBF"/>
      </a:accent3>
      <a:accent4>
        <a:srgbClr val="CBE4FF"/>
      </a:accent4>
      <a:accent5>
        <a:srgbClr val="F0F0F0"/>
      </a:accent5>
      <a:accent6>
        <a:srgbClr val="B5B5B5"/>
      </a:accent6>
      <a:hlink>
        <a:srgbClr val="5F5F5F"/>
      </a:hlink>
      <a:folHlink>
        <a:srgbClr val="005B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LongProperties xmlns="http://schemas.microsoft.com/office/2006/metadata/longProperties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08A657DCF3FBB4E8FBE0E2468B8B113" ma:contentTypeVersion="10" ma:contentTypeDescription="Ein neues Dokument erstellen." ma:contentTypeScope="" ma:versionID="15ab8b5411507bf5d9d04e6d4280d773">
  <xsd:schema xmlns:xsd="http://www.w3.org/2001/XMLSchema" xmlns:xs="http://www.w3.org/2001/XMLSchema" xmlns:p="http://schemas.microsoft.com/office/2006/metadata/properties" xmlns:ns2="1fe62f42-115c-4e23-b11d-d52080b3ae5f" xmlns:ns3="5c339dfd-a95f-4f81-844c-7253b04fe2d8" targetNamespace="http://schemas.microsoft.com/office/2006/metadata/properties" ma:root="true" ma:fieldsID="beb8ff2837ec831f78092e8c04c59843" ns2:_="" ns3:_="">
    <xsd:import namespace="1fe62f42-115c-4e23-b11d-d52080b3ae5f"/>
    <xsd:import namespace="5c339dfd-a95f-4f81-844c-7253b04fe2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e62f42-115c-4e23-b11d-d52080b3ae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339dfd-a95f-4f81-844c-7253b04fe2d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?mso-contentType ?>
<spe:Receivers xmlns:spe="http://schemas.microsoft.com/sharepoint/events">
  <Receiver>
    <Name>DocumentoInternoVidaCaixa_ItemAdded</Name>
    <Synchronization>Default</Synchronization>
    <Type>10001</Type>
    <SequenceNumber>1000</SequenceNumber>
    <Assembly>IntranetCustom, Version=1.0.0.0, Culture=neutral, PublicKeyToken=61ccf9164fa8ad57</Assembly>
    <Class>IntranetCustom.Fields_and_ContentTypes.DocumentoInternoVidaCaixaEventReceiver</Class>
    <Data/>
    <Filter/>
  </Receiver>
  <Receiver>
    <Name>DocumentoInternoVidaCaixa_ItemUpdated</Name>
    <Synchronization>Default</Synchronization>
    <Type>10002</Type>
    <SequenceNumber>1000</SequenceNumber>
    <Assembly>IntranetCustom, Version=1.0.0.0, Culture=neutral, PublicKeyToken=61ccf9164fa8ad57</Assembly>
    <Class>IntranetCustom.Fields_and_ContentTypes.DocumentoInternoVidaCaixaEventReceiver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8B375BF9-3C35-4C6D-8997-27DCBE2ABBEF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17591B02-3033-41A3-B934-00D3516B2839}"/>
</file>

<file path=customXml/itemProps3.xml><?xml version="1.0" encoding="utf-8"?>
<ds:datastoreItem xmlns:ds="http://schemas.openxmlformats.org/officeDocument/2006/customXml" ds:itemID="{211D8D81-60A0-4CDE-8F83-56276C98843F}">
  <ds:schemaRefs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be301acf-7d88-4206-bc25-f0c1637acb3f"/>
    <ds:schemaRef ds:uri="132FDA8B-444F-45f6-B04C-FDC6AA7FB290"/>
    <ds:schemaRef ds:uri="http://schemas.microsoft.com/sharepoint/v3"/>
    <ds:schemaRef ds:uri="949D39CD-7166-4d84-B7B3-B133F34511FF"/>
    <ds:schemaRef ds:uri="F6190AD9-4581-4372-B2DF-FA9A6D64EB4D"/>
    <ds:schemaRef ds:uri="D3B34FE5-AC3B-4a96-82CA-0DBA080F7269"/>
    <ds:schemaRef ds:uri="http://purl.org/dc/elements/1.1/"/>
    <ds:schemaRef ds:uri="http://www.w3.org/XML/1998/namespace"/>
    <ds:schemaRef ds:uri="E98DFCE1-BAE5-447a-BDCA-1BA3A3ADDCB8"/>
    <ds:schemaRef ds:uri="http://schemas.microsoft.com/office/2006/metadata/properties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0DE97A49-F646-4B69-85FE-92FF14AA03C2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5C789459-8F73-461E-9B34-A3F40E189AD5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EULAR presentation</Template>
  <TotalTime>0</TotalTime>
  <Words>1140</Words>
  <Application>Microsoft Office PowerPoint</Application>
  <PresentationFormat>Bildschirmpräsentation (4:3)</PresentationFormat>
  <Paragraphs>177</Paragraphs>
  <Slides>16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16</vt:i4>
      </vt:variant>
    </vt:vector>
  </HeadingPairs>
  <TitlesOfParts>
    <vt:vector size="23" baseType="lpstr">
      <vt:lpstr>ＭＳ Ｐゴシック</vt:lpstr>
      <vt:lpstr>Arial</vt:lpstr>
      <vt:lpstr>Calibri</vt:lpstr>
      <vt:lpstr>Times</vt:lpstr>
      <vt:lpstr>Wingdings</vt:lpstr>
      <vt:lpstr>PPT EULAR presentation</vt:lpstr>
      <vt:lpstr>Blank</vt:lpstr>
      <vt:lpstr>2019 EULAR points to consider for non-physician health professionals to prevent and manage fragility fractures in adults 50 years or older    </vt:lpstr>
      <vt:lpstr>Project aim</vt:lpstr>
      <vt:lpstr>Methods</vt:lpstr>
      <vt:lpstr>Overarching principles</vt:lpstr>
      <vt:lpstr>Point to consider: 1</vt:lpstr>
      <vt:lpstr>Point to consider: 2</vt:lpstr>
      <vt:lpstr>Points to consider: 3 &amp; 4</vt:lpstr>
      <vt:lpstr>Point to consider: 5</vt:lpstr>
      <vt:lpstr>Points to consider: 6 &amp; 7</vt:lpstr>
      <vt:lpstr>Summary Table Oxford Level of Evidence</vt:lpstr>
      <vt:lpstr>Summary of non-physician health professionals research recommendations to prevent &amp; manage fragility fractures   </vt:lpstr>
      <vt:lpstr>Summary of non-physician health professionals education recommendations to prevent &amp; manage fragility fractures    </vt:lpstr>
      <vt:lpstr>Lay summary</vt:lpstr>
      <vt:lpstr>Lay summary (continued)</vt:lpstr>
      <vt:lpstr>Acknowledgements</vt:lpstr>
      <vt:lpstr>Key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Jud Patrizia</dc:creator>
  <cp:lastModifiedBy> </cp:lastModifiedBy>
  <cp:revision>67</cp:revision>
  <dcterms:created xsi:type="dcterms:W3CDTF">2017-10-10T13:55:03Z</dcterms:created>
  <dcterms:modified xsi:type="dcterms:W3CDTF">2019-09-30T21:03:44Z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RMWZVRDHCRQH-457-297</vt:lpwstr>
  </property>
  <property fmtid="{D5CDD505-2E9C-101B-9397-08002B2CF9AE}" pid="3" name="_dlc_DocIdItemGuid">
    <vt:lpwstr>585317ea-a069-480b-8ac0-03d5a132d1fd</vt:lpwstr>
  </property>
  <property fmtid="{D5CDD505-2E9C-101B-9397-08002B2CF9AE}" pid="4" name="_dlc_DocIdUrl">
    <vt:lpwstr>https://intranetsegurcaixaadeslas/area-trabajo/canal empresas/_layouts/DocIdRedir.aspx?ID=RMWZVRDHCRQH-457-297, RMWZVRDHCRQH-457-297</vt:lpwstr>
  </property>
  <property fmtid="{D5CDD505-2E9C-101B-9397-08002B2CF9AE}" pid="5" name="TaxKeywordTaxHTField">
    <vt:lpwstr/>
  </property>
  <property fmtid="{D5CDD505-2E9C-101B-9397-08002B2CF9AE}" pid="6" name="TaxKeyword">
    <vt:lpwstr/>
  </property>
  <property fmtid="{D5CDD505-2E9C-101B-9397-08002B2CF9AE}" pid="7" name="TipoDocumento">
    <vt:lpwstr/>
  </property>
  <property fmtid="{D5CDD505-2E9C-101B-9397-08002B2CF9AE}" pid="8" name="Producto">
    <vt:lpwstr/>
  </property>
  <property fmtid="{D5CDD505-2E9C-101B-9397-08002B2CF9AE}" pid="9" name="Tema">
    <vt:lpwstr/>
  </property>
  <property fmtid="{D5CDD505-2E9C-101B-9397-08002B2CF9AE}" pid="10" name="Tema_0">
    <vt:lpwstr/>
  </property>
  <property fmtid="{D5CDD505-2E9C-101B-9397-08002B2CF9AE}" pid="11" name="Departamento">
    <vt:lpwstr/>
  </property>
  <property fmtid="{D5CDD505-2E9C-101B-9397-08002B2CF9AE}" pid="12" name="Departamento_0">
    <vt:lpwstr/>
  </property>
  <property fmtid="{D5CDD505-2E9C-101B-9397-08002B2CF9AE}" pid="13" name="Producto_0">
    <vt:lpwstr/>
  </property>
  <property fmtid="{D5CDD505-2E9C-101B-9397-08002B2CF9AE}" pid="14" name="Lenguaje">
    <vt:lpwstr/>
  </property>
  <property fmtid="{D5CDD505-2E9C-101B-9397-08002B2CF9AE}" pid="15" name="TipoDocumento_0">
    <vt:lpwstr/>
  </property>
  <property fmtid="{D5CDD505-2E9C-101B-9397-08002B2CF9AE}" pid="16" name="Lenguaje_0">
    <vt:lpwstr/>
  </property>
  <property fmtid="{D5CDD505-2E9C-101B-9397-08002B2CF9AE}" pid="17" name="TaxCatchAll">
    <vt:lpwstr/>
  </property>
  <property fmtid="{D5CDD505-2E9C-101B-9397-08002B2CF9AE}" pid="18" name="Description">
    <vt:lpwstr/>
  </property>
  <property fmtid="{D5CDD505-2E9C-101B-9397-08002B2CF9AE}" pid="19" name="ContentTypeId">
    <vt:lpwstr>0x010100408A657DCF3FBB4E8FBE0E2468B8B113</vt:lpwstr>
  </property>
</Properties>
</file>