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29"/>
  </p:notesMasterIdLst>
  <p:handoutMasterIdLst>
    <p:handoutMasterId r:id="rId30"/>
  </p:handoutMasterIdLst>
  <p:sldIdLst>
    <p:sldId id="271" r:id="rId8"/>
    <p:sldId id="283" r:id="rId9"/>
    <p:sldId id="276" r:id="rId10"/>
    <p:sldId id="284" r:id="rId11"/>
    <p:sldId id="296" r:id="rId12"/>
    <p:sldId id="277" r:id="rId13"/>
    <p:sldId id="278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79" r:id="rId24"/>
    <p:sldId id="294" r:id="rId25"/>
    <p:sldId id="280" r:id="rId26"/>
    <p:sldId id="281" r:id="rId27"/>
    <p:sldId id="282" r:id="rId28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6B9"/>
    <a:srgbClr val="063FA9"/>
    <a:srgbClr val="0057A3"/>
    <a:srgbClr val="003FA8"/>
    <a:srgbClr val="1986CE"/>
    <a:srgbClr val="F8F8F8"/>
    <a:srgbClr val="CECFCF"/>
    <a:srgbClr val="F6BFB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08" autoAdjust="0"/>
    <p:restoredTop sz="94759" autoAdjust="0"/>
  </p:normalViewPr>
  <p:slideViewPr>
    <p:cSldViewPr snapToGrid="0">
      <p:cViewPr>
        <p:scale>
          <a:sx n="98" d="100"/>
          <a:sy n="98" d="100"/>
        </p:scale>
        <p:origin x="2528" y="856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1" Type="http://schemas.openxmlformats.org/officeDocument/2006/relationships/slide" Target="slides/slide14.xml"/><Relationship Id="rId3" Type="http://schemas.openxmlformats.org/officeDocument/2006/relationships/customXml" Target="../customXml/item3.xml"/><Relationship Id="rId34" Type="http://schemas.openxmlformats.org/officeDocument/2006/relationships/tableStyles" Target="tableStyles.xml"/><Relationship Id="rId25" Type="http://schemas.openxmlformats.org/officeDocument/2006/relationships/slide" Target="slides/slide18.xml"/><Relationship Id="rId7" Type="http://schemas.openxmlformats.org/officeDocument/2006/relationships/slideMaster" Target="slideMasters/slideMaster2.xml"/><Relationship Id="rId33" Type="http://schemas.openxmlformats.org/officeDocument/2006/relationships/theme" Target="theme/theme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4" Type="http://schemas.openxmlformats.org/officeDocument/2006/relationships/slide" Target="slides/slide17.xml"/><Relationship Id="rId11" Type="http://schemas.openxmlformats.org/officeDocument/2006/relationships/slide" Target="slides/slide4.xml"/><Relationship Id="rId32" Type="http://schemas.openxmlformats.org/officeDocument/2006/relationships/viewProps" Target="viewProps.xml"/><Relationship Id="rId6" Type="http://schemas.openxmlformats.org/officeDocument/2006/relationships/slideMaster" Target="slideMasters/slideMaster1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5" Type="http://schemas.openxmlformats.org/officeDocument/2006/relationships/customXml" Target="../customXml/item5.xml"/><Relationship Id="rId36" Type="http://schemas.microsoft.com/office/2015/10/relationships/revisionInfo" Target="revisionInfo.xml"/><Relationship Id="rId15" Type="http://schemas.openxmlformats.org/officeDocument/2006/relationships/slide" Target="slides/slide8.xml"/><Relationship Id="rId31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" Type="http://schemas.openxmlformats.org/officeDocument/2006/relationships/customXml" Target="../customXml/item4.xml"/><Relationship Id="rId30" Type="http://schemas.openxmlformats.org/officeDocument/2006/relationships/handoutMaster" Target="handoutMasters/handout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27/3/19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27/3/19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27/3/19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27/3/19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27/3/19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27/3/19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cebm.net/index.aspx?o=5653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2388" y="4075497"/>
            <a:ext cx="7236542" cy="1981863"/>
          </a:xfrm>
        </p:spPr>
        <p:txBody>
          <a:bodyPr/>
          <a:lstStyle/>
          <a:p>
            <a:r>
              <a:rPr lang="en-GB" b="1" dirty="0"/>
              <a:t>EULAR Points to consider for the development, evaluation and implementation of mobile health applications aiding self-management in people living with rheumatic and musculoskeletal diseases.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4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There should be transparency on an app’s developer, funding source, content validation process, version updates and data ownership.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Important information such as the developer, funding source(s), advertisement and promotion, conflict of interest, or date of last update were missing from the description of a significant number of </a:t>
            </a:r>
            <a:r>
              <a:rPr lang="en-GB" sz="1600" dirty="0" smtClean="0">
                <a:solidFill>
                  <a:schemeClr val="tx1"/>
                </a:solidFill>
              </a:rPr>
              <a:t>apps.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Such information </a:t>
            </a:r>
            <a:r>
              <a:rPr lang="en-GB" sz="1600" dirty="0">
                <a:solidFill>
                  <a:schemeClr val="tx1"/>
                </a:solidFill>
              </a:rPr>
              <a:t>should be made publicly available for any app</a:t>
            </a:r>
            <a:r>
              <a:rPr lang="en-GB" sz="1600" dirty="0" smtClean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54592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Data collection as part of an app must adhere to all applicable regulatory frameworks, particularly data protection.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Mostly based on expert opinion after discussion of existing regulatory documents.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European Union’s General Data Protection Regulation (GDPR</a:t>
            </a:r>
            <a:r>
              <a:rPr lang="en-GB" sz="1600" dirty="0" smtClean="0">
                <a:solidFill>
                  <a:schemeClr val="tx1"/>
                </a:solidFill>
              </a:rPr>
              <a:t>)</a:t>
            </a:r>
            <a:r>
              <a:rPr lang="fr-FR" sz="1600" dirty="0" smtClean="0">
                <a:solidFill>
                  <a:schemeClr val="tx1"/>
                </a:solidFill>
              </a:rPr>
              <a:t>, </a:t>
            </a:r>
            <a:r>
              <a:rPr lang="en-GB" sz="1600" dirty="0">
                <a:solidFill>
                  <a:schemeClr val="tx1"/>
                </a:solidFill>
              </a:rPr>
              <a:t>1996 US Health Insurance Portability and Accountability Act (</a:t>
            </a:r>
            <a:r>
              <a:rPr lang="en-GB" sz="1600" dirty="0" smtClean="0">
                <a:solidFill>
                  <a:schemeClr val="tx1"/>
                </a:solidFill>
              </a:rPr>
              <a:t>HIPAA)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r>
              <a:rPr lang="fr-FR" sz="1600" dirty="0" smtClean="0">
                <a:solidFill>
                  <a:schemeClr val="tx1"/>
                </a:solidFill>
              </a:rPr>
              <a:t>and national </a:t>
            </a:r>
            <a:r>
              <a:rPr lang="fr-FR" sz="1600" dirty="0" err="1" smtClean="0">
                <a:solidFill>
                  <a:schemeClr val="tx1"/>
                </a:solidFill>
              </a:rPr>
              <a:t>regulatory</a:t>
            </a:r>
            <a:r>
              <a:rPr lang="fr-FR" sz="1600" dirty="0" smtClean="0">
                <a:solidFill>
                  <a:schemeClr val="tx1"/>
                </a:solidFill>
              </a:rPr>
              <a:t> documents (UK, Spain).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Applicable </a:t>
            </a:r>
            <a:r>
              <a:rPr lang="en-GB" sz="1600" dirty="0">
                <a:solidFill>
                  <a:schemeClr val="tx1"/>
                </a:solidFill>
              </a:rPr>
              <a:t>regulations and ethical principles should be followed if medical-related data are collected as part of apps, to ensure that appropriate data protection regulations are adhered to, while promoting patient </a:t>
            </a:r>
            <a:r>
              <a:rPr lang="en-GB" sz="1600" dirty="0" smtClean="0">
                <a:solidFill>
                  <a:schemeClr val="tx1"/>
                </a:solidFill>
              </a:rPr>
              <a:t>safety.</a:t>
            </a: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818729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6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Apps must not result in physical or emotional harm to people with RMDs.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The </a:t>
            </a:r>
            <a:r>
              <a:rPr lang="en-GB" sz="1600" dirty="0">
                <a:solidFill>
                  <a:schemeClr val="tx1"/>
                </a:solidFill>
              </a:rPr>
              <a:t>content and functionalities of apps should consider the wellbeing of people living with RMDs as a priority. </a:t>
            </a:r>
            <a:endParaRPr lang="en-GB" sz="1600" dirty="0" smtClean="0">
              <a:solidFill>
                <a:schemeClr val="tx1"/>
              </a:solidFill>
            </a:endParaRP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Content </a:t>
            </a:r>
            <a:r>
              <a:rPr lang="en-GB" sz="1600" dirty="0">
                <a:solidFill>
                  <a:schemeClr val="tx1"/>
                </a:solidFill>
              </a:rPr>
              <a:t>that could potentially cause emotional distress or suicidal ideation must be avoided. </a:t>
            </a:r>
            <a:endParaRPr lang="en-GB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n-US" sz="1600" dirty="0">
                <a:solidFill>
                  <a:schemeClr val="tx1"/>
                </a:solidFill>
              </a:rPr>
              <a:t>5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36307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7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1600" dirty="0"/>
              <a:t>Apps could facilitate patient-health care provider communication and contribute to electronic health records or research.</a:t>
            </a:r>
            <a:endParaRPr lang="fr-FR" sz="1600" dirty="0"/>
          </a:p>
          <a:p>
            <a:pPr lvl="1"/>
            <a:r>
              <a:rPr lang="is-IS" sz="1600" dirty="0">
                <a:solidFill>
                  <a:schemeClr val="tx1"/>
                </a:solidFill>
              </a:rPr>
              <a:t>The lack of feedback on data collected by apps seems to affect app use and its cessation in </a:t>
            </a:r>
            <a:r>
              <a:rPr lang="is-IS" sz="1600" dirty="0" smtClean="0">
                <a:solidFill>
                  <a:schemeClr val="tx1"/>
                </a:solidFill>
              </a:rPr>
              <a:t>other diseases.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There is </a:t>
            </a:r>
            <a:r>
              <a:rPr lang="en-US" sz="1600" dirty="0">
                <a:solidFill>
                  <a:schemeClr val="tx1"/>
                </a:solidFill>
              </a:rPr>
              <a:t>a need for health professionals and regulators to acknowledge the use and capacity of apps to enhance patient-health care provider communication 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36024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8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App design should consider accessibility of people with RMDs across ages and abilities.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The accessibility of apps and their ease of use is an important point towards their implementation and sustainability. </a:t>
            </a:r>
            <a:endParaRPr lang="en-GB" sz="1600" dirty="0" smtClean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A</a:t>
            </a:r>
            <a:r>
              <a:rPr lang="en-GB" sz="1600" dirty="0" smtClean="0">
                <a:solidFill>
                  <a:schemeClr val="tx1"/>
                </a:solidFill>
              </a:rPr>
              <a:t>pp </a:t>
            </a:r>
            <a:r>
              <a:rPr lang="en-GB" sz="1600" dirty="0">
                <a:solidFill>
                  <a:schemeClr val="tx1"/>
                </a:solidFill>
              </a:rPr>
              <a:t>design should follow the principle of universal design, and should be usable regardless of previous experience of mobile device </a:t>
            </a:r>
            <a:r>
              <a:rPr lang="en-GB" sz="1600" dirty="0" smtClean="0">
                <a:solidFill>
                  <a:schemeClr val="tx1"/>
                </a:solidFill>
              </a:rPr>
              <a:t>use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941882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If a social network is an important component of an app, structures should be in place to ensure appropriate content moderation.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Like </a:t>
            </a:r>
            <a:r>
              <a:rPr lang="en-GB" sz="1600" dirty="0">
                <a:solidFill>
                  <a:schemeClr val="tx1"/>
                </a:solidFill>
              </a:rPr>
              <a:t>other forms of social media, if apps allow public communication between users, they should include a moderation component (for example, someone to moderate live communication/interaction on communication platforms, thus avoiding and/or removing inappropriate or harmful content</a:t>
            </a:r>
            <a:r>
              <a:rPr lang="en-GB" sz="16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The </a:t>
            </a:r>
            <a:r>
              <a:rPr lang="en-GB" sz="1600" dirty="0">
                <a:solidFill>
                  <a:schemeClr val="tx1"/>
                </a:solidFill>
              </a:rPr>
              <a:t>app developer should be responsible for ensuring such structures exist and are enforced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816365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10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The rheumatology community should consider the cost-benefit balance of apps before endorsement and/or promotion.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The majority </a:t>
            </a:r>
            <a:r>
              <a:rPr lang="en-GB" sz="1600" dirty="0">
                <a:solidFill>
                  <a:schemeClr val="tx1"/>
                </a:solidFill>
              </a:rPr>
              <a:t>of people living with RMDs did not wish to pay for the apps </a:t>
            </a:r>
            <a:r>
              <a:rPr lang="en-GB" sz="1600" dirty="0" smtClean="0">
                <a:solidFill>
                  <a:schemeClr val="tx1"/>
                </a:solidFill>
              </a:rPr>
              <a:t>in the patient survey.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Cost </a:t>
            </a:r>
            <a:r>
              <a:rPr lang="en-GB" sz="1600" dirty="0">
                <a:solidFill>
                  <a:schemeClr val="tx1"/>
                </a:solidFill>
              </a:rPr>
              <a:t>should be limited as much as possible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endParaRPr lang="fr-FR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13744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Summary</a:t>
            </a:r>
            <a:r>
              <a:rPr lang="es-ES" dirty="0" smtClean="0"/>
              <a:t> </a:t>
            </a:r>
            <a:r>
              <a:rPr lang="es-ES" dirty="0"/>
              <a:t>Table Oxford Level of </a:t>
            </a:r>
            <a:r>
              <a:rPr lang="es-ES" dirty="0" err="1" smtClean="0"/>
              <a:t>Evidence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Overarching</a:t>
            </a:r>
            <a:r>
              <a:rPr lang="es-ES" dirty="0" smtClean="0"/>
              <a:t> </a:t>
            </a:r>
            <a:r>
              <a:rPr lang="es-ES" dirty="0" err="1" smtClean="0"/>
              <a:t>principles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93483"/>
              </p:ext>
            </p:extLst>
          </p:nvPr>
        </p:nvGraphicFramePr>
        <p:xfrm>
          <a:off x="149962" y="2603135"/>
          <a:ext cx="8850347" cy="24260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700"/>
                <a:gridCol w="6486525"/>
                <a:gridCol w="457200"/>
                <a:gridCol w="495300"/>
                <a:gridCol w="1144622"/>
              </a:tblGrid>
              <a:tr h="90191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Table 1. </a:t>
                      </a:r>
                      <a:r>
                        <a:rPr lang="en-GB" sz="1400" dirty="0" smtClean="0">
                          <a:effectLst/>
                        </a:rPr>
                        <a:t>Three overarching principles and 10 points to consider for the development, evaluation and implementation of apps to aid self-management among people living with rheumatic and musculoskeletal diseases.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Overarching principles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err="1" smtClean="0">
                          <a:effectLst/>
                        </a:rPr>
                        <a:t>LoE</a:t>
                      </a:r>
                      <a:endParaRPr lang="en-GB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err="1" smtClean="0">
                          <a:effectLst/>
                        </a:rPr>
                        <a:t>SoR</a:t>
                      </a:r>
                      <a:endParaRPr lang="en-GB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LoA</a:t>
                      </a:r>
                      <a:r>
                        <a:rPr lang="en-GB" sz="1400" b="1" dirty="0">
                          <a:effectLst/>
                        </a:rPr>
                        <a:t> (0-10)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Apps* for self-management support the health, wellbeing and empowerment of people living with RMDs.</a:t>
                      </a: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10 (0)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/>
                </a:tc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B.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Apps* require an overarching conceptual framework, which defines the target population and purpose of the app.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10 </a:t>
                      </a:r>
                      <a:r>
                        <a:rPr lang="en-GB" sz="1400" dirty="0">
                          <a:effectLst/>
                        </a:rPr>
                        <a:t>(</a:t>
                      </a:r>
                      <a:r>
                        <a:rPr lang="en-GB" sz="1400" dirty="0" smtClean="0">
                          <a:effectLst/>
                        </a:rPr>
                        <a:t>0)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/>
                </a:tc>
              </a:tr>
              <a:tr h="5972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User privacy and safety are fundamental considerations for all apps* aimed at people living with RMDs.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10 </a:t>
                      </a:r>
                      <a:r>
                        <a:rPr lang="en-GB" sz="1400" dirty="0">
                          <a:effectLst/>
                        </a:rPr>
                        <a:t>(</a:t>
                      </a:r>
                      <a:r>
                        <a:rPr lang="en-GB" sz="1400" dirty="0" smtClean="0">
                          <a:effectLst/>
                        </a:rPr>
                        <a:t>0)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 anchor="ctr"/>
                </a:tc>
              </a:tr>
              <a:tr h="0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effectLst/>
                        </a:rPr>
                        <a:t>EULAR</a:t>
                      </a:r>
                      <a:r>
                        <a:rPr lang="en-GB" sz="800" b="0" dirty="0">
                          <a:effectLst/>
                        </a:rPr>
                        <a:t>, European League Against Rheumatism; </a:t>
                      </a:r>
                      <a:r>
                        <a:rPr lang="en-GB" sz="800" b="0" dirty="0" err="1">
                          <a:effectLst/>
                        </a:rPr>
                        <a:t>S</a:t>
                      </a:r>
                      <a:r>
                        <a:rPr lang="en-GB" sz="800" b="0" dirty="0" err="1" smtClean="0">
                          <a:effectLst/>
                        </a:rPr>
                        <a:t>oR</a:t>
                      </a:r>
                      <a:r>
                        <a:rPr lang="en-GB" sz="800" b="0" dirty="0">
                          <a:effectLst/>
                        </a:rPr>
                        <a:t>, </a:t>
                      </a:r>
                      <a:r>
                        <a:rPr lang="en-GB" sz="800" b="0" dirty="0" err="1" smtClean="0">
                          <a:effectLst/>
                        </a:rPr>
                        <a:t>strengh</a:t>
                      </a:r>
                      <a:r>
                        <a:rPr lang="en-GB" sz="800" b="0" dirty="0" smtClean="0">
                          <a:effectLst/>
                        </a:rPr>
                        <a:t> </a:t>
                      </a:r>
                      <a:r>
                        <a:rPr lang="en-GB" sz="800" b="0" dirty="0">
                          <a:effectLst/>
                        </a:rPr>
                        <a:t>of recommendation; </a:t>
                      </a:r>
                      <a:r>
                        <a:rPr lang="en-GB" sz="800" b="0" dirty="0" err="1">
                          <a:effectLst/>
                        </a:rPr>
                        <a:t>LoA</a:t>
                      </a:r>
                      <a:r>
                        <a:rPr lang="en-GB" sz="800" b="0" dirty="0">
                          <a:effectLst/>
                        </a:rPr>
                        <a:t>, level of agreement; </a:t>
                      </a:r>
                      <a:r>
                        <a:rPr lang="en-GB" sz="800" b="0" dirty="0" err="1">
                          <a:effectLst/>
                        </a:rPr>
                        <a:t>LoE</a:t>
                      </a:r>
                      <a:r>
                        <a:rPr lang="en-GB" sz="800" b="0" dirty="0">
                          <a:effectLst/>
                        </a:rPr>
                        <a:t>, level of </a:t>
                      </a:r>
                      <a:r>
                        <a:rPr lang="en-GB" sz="800" b="0" dirty="0" smtClean="0">
                          <a:effectLst/>
                        </a:rPr>
                        <a:t>evidence</a:t>
                      </a:r>
                      <a:endParaRPr lang="en-GB" sz="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67528" y="5518892"/>
            <a:ext cx="804671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b="0" dirty="0" smtClean="0">
                <a:solidFill>
                  <a:schemeClr val="accent3"/>
                </a:solidFill>
                <a:latin typeface="+mn-lt"/>
                <a:ea typeface="Times New Roman" charset="0"/>
              </a:rPr>
              <a:t>*An </a:t>
            </a:r>
            <a:r>
              <a:rPr lang="en-GB" b="0" dirty="0">
                <a:solidFill>
                  <a:schemeClr val="accent3"/>
                </a:solidFill>
                <a:latin typeface="+mn-lt"/>
                <a:ea typeface="Times New Roman" charset="0"/>
              </a:rPr>
              <a:t>app is a small programme that can be downloaded and installed on a mobile </a:t>
            </a:r>
            <a:r>
              <a:rPr lang="en-GB" b="0">
                <a:solidFill>
                  <a:schemeClr val="accent3"/>
                </a:solidFill>
                <a:latin typeface="+mn-lt"/>
                <a:ea typeface="Times New Roman" charset="0"/>
              </a:rPr>
              <a:t>device</a:t>
            </a:r>
            <a:r>
              <a:rPr lang="en-GB" b="0" smtClean="0">
                <a:solidFill>
                  <a:schemeClr val="accent3"/>
                </a:solidFill>
                <a:latin typeface="+mn-lt"/>
                <a:ea typeface="Times New Roman" charset="0"/>
              </a:rPr>
              <a:t>.</a:t>
            </a:r>
            <a:r>
              <a:rPr lang="en-GB" smtClean="0">
                <a:latin typeface="Times New Roman" charset="0"/>
                <a:ea typeface="Times New Roman" charset="0"/>
              </a:rPr>
              <a:t>.</a:t>
            </a:r>
            <a:endParaRPr lang="fr-FR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69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49962" y="162261"/>
            <a:ext cx="8334172" cy="634545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Summary</a:t>
            </a:r>
            <a:r>
              <a:rPr lang="es-ES" dirty="0" smtClean="0"/>
              <a:t> </a:t>
            </a:r>
            <a:r>
              <a:rPr lang="es-ES" dirty="0"/>
              <a:t>Table Oxford Level of </a:t>
            </a:r>
            <a:r>
              <a:rPr lang="es-ES" dirty="0" err="1" smtClean="0"/>
              <a:t>Evidence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Points</a:t>
            </a:r>
            <a:r>
              <a:rPr lang="es-ES" dirty="0" smtClean="0"/>
              <a:t> to </a:t>
            </a:r>
            <a:r>
              <a:rPr lang="es-ES" dirty="0" err="1" smtClean="0"/>
              <a:t>consider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341964"/>
              </p:ext>
            </p:extLst>
          </p:nvPr>
        </p:nvGraphicFramePr>
        <p:xfrm>
          <a:off x="200952" y="1178112"/>
          <a:ext cx="8600148" cy="5478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973"/>
                <a:gridCol w="6162940"/>
                <a:gridCol w="780785"/>
                <a:gridCol w="495300"/>
                <a:gridCol w="819150"/>
              </a:tblGrid>
              <a:tr h="90191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</a:rPr>
                        <a:t>Table 1. </a:t>
                      </a:r>
                      <a:r>
                        <a:rPr lang="en-GB" sz="1200" dirty="0" smtClean="0">
                          <a:effectLst/>
                        </a:rPr>
                        <a:t>Three overarching principles and 10 points to consider for the development, evaluation and implementation of apps to aid self-management among people living with rheumatic and musculoskeletal diseases. 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901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effectLst/>
                        </a:rPr>
                        <a:t>Points to consider</a:t>
                      </a:r>
                      <a:endParaRPr lang="en-GB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err="1" smtClean="0">
                          <a:effectLst/>
                        </a:rPr>
                        <a:t>LoE</a:t>
                      </a:r>
                      <a:endParaRPr lang="en-GB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err="1" smtClean="0">
                          <a:effectLst/>
                        </a:rPr>
                        <a:t>SoR</a:t>
                      </a:r>
                      <a:endParaRPr lang="en-GB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err="1">
                          <a:effectLst/>
                        </a:rPr>
                        <a:t>LoA</a:t>
                      </a:r>
                      <a:r>
                        <a:rPr lang="en-GB" sz="1200" b="1" dirty="0">
                          <a:effectLst/>
                        </a:rPr>
                        <a:t> (0-10)</a:t>
                      </a:r>
                      <a:endParaRPr lang="en-GB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 information content in self-management apps should be up-to-date, scientifically justifiable, user-acceptable and evidence-based where applicable. 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9.8 (0.4)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Apps should be relevant and tailored to the individual needs of people with RMDs.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9.7 (0.5)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 design, development and validation of self-management apps should involve people with RMDs and relevant health care providers.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9.8 (0.6)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There should be transparency on an app’s developer, funding source, content validation process, version updates and data ownership.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9.9 (0.3)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Data collection as part of apps must adhere to all applicable regulatory frameworks, particularly data protection.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9.9 (0.3)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6.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Apps must not result in physical or emotional harm to people with RMDs.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9.3 (1)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Apps could facilitate patient-health care provider communication and contribute to electronic health records or research.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9.4 (0.9)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3327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 design should consider accessibility of people with RMDs across ages and abilities.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9.4 (0.9)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450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If a social network is an important component of an app, structures should be in place to ensure appropriate content moderation.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 dirty="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 dirty="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9.5 (0.6)</a:t>
                      </a:r>
                      <a:endParaRPr lang="fr-FR" sz="1200" dirty="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456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 rheumatology community should consider the cost-benefit balance of apps before endorsement and/or promotion.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Level 5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D</a:t>
                      </a:r>
                      <a:endParaRPr lang="fr-FR" sz="120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charset="0"/>
                        </a:rPr>
                        <a:t>8.9 (1.3)</a:t>
                      </a:r>
                      <a:endParaRPr lang="fr-FR" sz="1200" dirty="0"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75011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b="0" dirty="0" smtClean="0">
                          <a:effectLst/>
                        </a:rPr>
                        <a:t>EULAR</a:t>
                      </a:r>
                      <a:r>
                        <a:rPr lang="en-GB" sz="800" b="0" dirty="0">
                          <a:effectLst/>
                        </a:rPr>
                        <a:t>, European League Against Rheumatism; </a:t>
                      </a:r>
                      <a:r>
                        <a:rPr lang="en-GB" sz="800" b="0" dirty="0" err="1">
                          <a:effectLst/>
                        </a:rPr>
                        <a:t>S</a:t>
                      </a:r>
                      <a:r>
                        <a:rPr lang="en-GB" sz="800" b="0" dirty="0" err="1" smtClean="0">
                          <a:effectLst/>
                        </a:rPr>
                        <a:t>oR</a:t>
                      </a:r>
                      <a:r>
                        <a:rPr lang="en-GB" sz="800" b="0" dirty="0">
                          <a:effectLst/>
                        </a:rPr>
                        <a:t>, </a:t>
                      </a:r>
                      <a:r>
                        <a:rPr lang="en-GB" sz="800" b="0" dirty="0" err="1" smtClean="0">
                          <a:effectLst/>
                        </a:rPr>
                        <a:t>strengh</a:t>
                      </a:r>
                      <a:r>
                        <a:rPr lang="en-GB" sz="800" b="0" dirty="0" smtClean="0">
                          <a:effectLst/>
                        </a:rPr>
                        <a:t> of </a:t>
                      </a:r>
                      <a:r>
                        <a:rPr lang="en-GB" sz="800" b="0" dirty="0">
                          <a:effectLst/>
                        </a:rPr>
                        <a:t>recommendation; </a:t>
                      </a:r>
                      <a:r>
                        <a:rPr lang="en-GB" sz="800" b="0" dirty="0" err="1">
                          <a:effectLst/>
                        </a:rPr>
                        <a:t>LoA</a:t>
                      </a:r>
                      <a:r>
                        <a:rPr lang="en-GB" sz="800" b="0" dirty="0">
                          <a:effectLst/>
                        </a:rPr>
                        <a:t>, level of agreement; </a:t>
                      </a:r>
                      <a:r>
                        <a:rPr lang="en-GB" sz="800" b="0" dirty="0" err="1">
                          <a:effectLst/>
                        </a:rPr>
                        <a:t>LoE</a:t>
                      </a:r>
                      <a:r>
                        <a:rPr lang="en-GB" sz="800" b="0" dirty="0">
                          <a:effectLst/>
                        </a:rPr>
                        <a:t>, level of evidence; </a:t>
                      </a:r>
                      <a:endParaRPr lang="en-GB" sz="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754381" y="6468463"/>
            <a:ext cx="8046719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b="0" dirty="0" smtClean="0">
                <a:solidFill>
                  <a:schemeClr val="tx1"/>
                </a:solidFill>
                <a:latin typeface="+mn-lt"/>
                <a:ea typeface="Times New Roman" charset="0"/>
              </a:rPr>
              <a:t>*An </a:t>
            </a:r>
            <a:r>
              <a:rPr lang="en-GB" b="0" dirty="0">
                <a:solidFill>
                  <a:schemeClr val="tx1"/>
                </a:solidFill>
                <a:latin typeface="+mn-lt"/>
                <a:ea typeface="Times New Roman" charset="0"/>
              </a:rPr>
              <a:t>app is a small programme that can be downloaded and installed on a mobile </a:t>
            </a:r>
            <a:r>
              <a:rPr lang="en-GB" b="0" dirty="0" smtClean="0">
                <a:solidFill>
                  <a:schemeClr val="tx1"/>
                </a:solidFill>
                <a:latin typeface="+mn-lt"/>
                <a:ea typeface="Times New Roman" charset="0"/>
              </a:rPr>
              <a:t>device.</a:t>
            </a:r>
            <a:endParaRPr lang="fr-FR" dirty="0">
              <a:solidFill>
                <a:schemeClr val="tx1"/>
              </a:solidFill>
              <a:effectLst/>
              <a:latin typeface="+mn-lt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32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Summary</a:t>
            </a:r>
            <a:r>
              <a:rPr lang="es-ES" dirty="0" smtClean="0"/>
              <a:t> </a:t>
            </a:r>
            <a:r>
              <a:rPr lang="es-ES" dirty="0"/>
              <a:t>of </a:t>
            </a:r>
            <a:r>
              <a:rPr lang="es-ES" dirty="0" err="1" smtClean="0"/>
              <a:t>points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consider</a:t>
            </a:r>
            <a:r>
              <a:rPr lang="es-ES" dirty="0" smtClean="0"/>
              <a:t> in </a:t>
            </a:r>
            <a:r>
              <a:rPr lang="es-ES" dirty="0" err="1" smtClean="0"/>
              <a:t>bullet</a:t>
            </a:r>
            <a:r>
              <a:rPr lang="es-ES" dirty="0" smtClean="0"/>
              <a:t> </a:t>
            </a:r>
            <a:r>
              <a:rPr lang="es-ES" dirty="0"/>
              <a:t>point format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269305"/>
              </p:ext>
            </p:extLst>
          </p:nvPr>
        </p:nvGraphicFramePr>
        <p:xfrm>
          <a:off x="927894" y="1995962"/>
          <a:ext cx="6828498" cy="475869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341973"/>
                <a:gridCol w="6486525"/>
              </a:tblGrid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1.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 information content in self-management apps should be up-to-date, scientifically justifiable, user-acceptable and evidence-based where applicable. 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Apps should be relevant and tailored to the individual needs of people with RMDs.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 design, development and validation of self-management apps should involve people with RMDs and relevant health care providers.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There should be transparency on an app’s developer, funding source, content validation process, version updates and data ownership.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Data collection as part of apps must adhere to all applicable regulatory frameworks, particularly data protection.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6.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Apps must not result in physical or emotional harm to people with RMDs.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Apps could facilitate patient-health care provider communication and contribute to electronic health records or research.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App design should consider accessibility of people with RMDs across ages and abilities.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450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If a social network is an important component of an app, structures should be in place to ensure appropriate content moderation.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10.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</a:rPr>
                        <a:t>The rheumatology community should consider the cost-benefit balance of apps before endorsement and/or promotion.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</a:endParaRPr>
                    </a:p>
                  </a:txBody>
                  <a:tcPr marL="68580" marR="68580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84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Target</a:t>
            </a:r>
            <a:r>
              <a:rPr lang="es-ES" dirty="0" smtClean="0"/>
              <a:t> </a:t>
            </a:r>
            <a:r>
              <a:rPr lang="es-ES" dirty="0"/>
              <a:t>population/question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1600" dirty="0"/>
              <a:t>A</a:t>
            </a:r>
            <a:r>
              <a:rPr lang="en-GB" sz="1600" dirty="0" smtClean="0"/>
              <a:t>pps </a:t>
            </a:r>
            <a:r>
              <a:rPr lang="en-GB" sz="1600" dirty="0"/>
              <a:t>users, including patients, parents/carers, health professionals, rheumatologists, patient organizations, scientific societies, app developers and regulatory </a:t>
            </a:r>
            <a:r>
              <a:rPr lang="en-GB" sz="1600" dirty="0" smtClean="0"/>
              <a:t>agencies</a:t>
            </a:r>
            <a:r>
              <a:rPr lang="fr-FR" sz="1600" dirty="0" smtClean="0"/>
              <a:t>.</a:t>
            </a:r>
          </a:p>
          <a:p>
            <a:r>
              <a:rPr lang="en-GB" sz="1600" dirty="0"/>
              <a:t>T</a:t>
            </a:r>
            <a:r>
              <a:rPr lang="en-GB" sz="1600" dirty="0" smtClean="0"/>
              <a:t>o </a:t>
            </a:r>
            <a:r>
              <a:rPr lang="en-GB" sz="1600" dirty="0"/>
              <a:t>assist in evaluating the quality of existing apps, while guiding the development, evaluation and implementation of future apps aiding self-management among people living with RMDs.</a:t>
            </a:r>
            <a:endParaRPr lang="fr-FR" sz="1600" dirty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r>
              <a:rPr lang="es-ES" dirty="0" smtClean="0"/>
              <a:t> </a:t>
            </a:r>
            <a:r>
              <a:rPr lang="es-ES" dirty="0"/>
              <a:t>of </a:t>
            </a:r>
            <a:r>
              <a:rPr lang="es-ES" dirty="0" err="1"/>
              <a:t>Points</a:t>
            </a:r>
            <a:r>
              <a:rPr lang="es-ES" dirty="0"/>
              <a:t> to </a:t>
            </a:r>
            <a:r>
              <a:rPr lang="es-ES" dirty="0" err="1"/>
              <a:t>consider</a:t>
            </a:r>
            <a:r>
              <a:rPr lang="es-ES" dirty="0"/>
              <a:t> </a:t>
            </a:r>
            <a:r>
              <a:rPr lang="es-ES" dirty="0" smtClean="0"/>
              <a:t>in</a:t>
            </a:r>
            <a:r>
              <a:rPr lang="es-ES" dirty="0"/>
              <a:t> </a:t>
            </a:r>
            <a:r>
              <a:rPr lang="es-ES" dirty="0" smtClean="0"/>
              <a:t>lay </a:t>
            </a:r>
            <a:r>
              <a:rPr lang="es-ES" dirty="0" err="1" smtClean="0"/>
              <a:t>format</a:t>
            </a:r>
            <a:r>
              <a:rPr lang="es-ES" dirty="0" smtClean="0"/>
              <a:t> 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US" sz="1600" dirty="0" smtClean="0"/>
              <a:t>Ongoing with PARE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0679071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US" sz="1600" dirty="0" err="1" smtClean="0"/>
              <a:t>Convenors</a:t>
            </a:r>
            <a:r>
              <a:rPr lang="en-US" sz="1600" dirty="0" smtClean="0"/>
              <a:t>: </a:t>
            </a:r>
            <a:r>
              <a:rPr lang="en-US" sz="1600" dirty="0" err="1" smtClean="0"/>
              <a:t>Aurélie</a:t>
            </a:r>
            <a:r>
              <a:rPr lang="en-US" sz="1600" dirty="0" smtClean="0"/>
              <a:t> Najm, Francis </a:t>
            </a:r>
            <a:r>
              <a:rPr lang="en-US" sz="1600" dirty="0" err="1" smtClean="0"/>
              <a:t>Berenbaum</a:t>
            </a:r>
            <a:r>
              <a:rPr lang="en-US" sz="1600" dirty="0"/>
              <a:t> </a:t>
            </a:r>
            <a:endParaRPr lang="en-US" sz="1600" dirty="0" smtClean="0"/>
          </a:p>
          <a:p>
            <a:r>
              <a:rPr lang="en-US" sz="1600" dirty="0" smtClean="0"/>
              <a:t>Methodologists: Elena </a:t>
            </a:r>
            <a:r>
              <a:rPr lang="en-US" sz="1600" dirty="0" err="1" smtClean="0"/>
              <a:t>Nikiphorou</a:t>
            </a:r>
            <a:r>
              <a:rPr lang="en-US" sz="1600" dirty="0" smtClean="0"/>
              <a:t>, Laure </a:t>
            </a:r>
            <a:r>
              <a:rPr lang="en-US" sz="1600" dirty="0" err="1" smtClean="0"/>
              <a:t>Gossec</a:t>
            </a:r>
            <a:endParaRPr lang="en-US" sz="1600" dirty="0" smtClean="0"/>
          </a:p>
          <a:p>
            <a:r>
              <a:rPr lang="en-US" sz="1600" dirty="0" smtClean="0"/>
              <a:t>Fellow: </a:t>
            </a:r>
            <a:r>
              <a:rPr lang="en-US" sz="1600" dirty="0" err="1" smtClean="0"/>
              <a:t>Aurélie</a:t>
            </a:r>
            <a:r>
              <a:rPr lang="en-US" sz="1600" dirty="0" smtClean="0"/>
              <a:t> Najm</a:t>
            </a:r>
          </a:p>
          <a:p>
            <a:r>
              <a:rPr lang="en-US" sz="1600" dirty="0" smtClean="0"/>
              <a:t>Members of the Task Force: </a:t>
            </a:r>
            <a:r>
              <a:rPr lang="en-GB" sz="1600" dirty="0" smtClean="0"/>
              <a:t>M. </a:t>
            </a:r>
            <a:r>
              <a:rPr lang="en-GB" sz="1600" dirty="0" err="1" smtClean="0"/>
              <a:t>Kostine</a:t>
            </a:r>
            <a:r>
              <a:rPr lang="en-GB" sz="1600" dirty="0" smtClean="0"/>
              <a:t>, C. </a:t>
            </a:r>
            <a:r>
              <a:rPr lang="en-GB" sz="1600" dirty="0" err="1" smtClean="0"/>
              <a:t>Richez</a:t>
            </a:r>
            <a:r>
              <a:rPr lang="en-GB" sz="1600" dirty="0" smtClean="0"/>
              <a:t>, J.D. Pauling, A. </a:t>
            </a:r>
            <a:r>
              <a:rPr lang="en-GB" sz="1600" dirty="0" err="1" smtClean="0"/>
              <a:t>Finckh</a:t>
            </a:r>
            <a:r>
              <a:rPr lang="en-GB" sz="1600" dirty="0" smtClean="0"/>
              <a:t>, V. </a:t>
            </a:r>
            <a:r>
              <a:rPr lang="en-GB" sz="1600" dirty="0" err="1" smtClean="0"/>
              <a:t>Ritschl</a:t>
            </a:r>
            <a:r>
              <a:rPr lang="en-GB" sz="1600" dirty="0" smtClean="0"/>
              <a:t>, Y. Prior, P. </a:t>
            </a:r>
            <a:r>
              <a:rPr lang="en-GB" sz="1600" dirty="0" err="1" smtClean="0"/>
              <a:t>Balazova</a:t>
            </a:r>
            <a:r>
              <a:rPr lang="en-GB" sz="1600" dirty="0" smtClean="0"/>
              <a:t>, S.R. Stones, Z. </a:t>
            </a:r>
            <a:r>
              <a:rPr lang="en-GB" sz="1600" dirty="0" err="1" smtClean="0"/>
              <a:t>Szekanecz</a:t>
            </a:r>
            <a:r>
              <a:rPr lang="en-GB" sz="1600" dirty="0" smtClean="0"/>
              <a:t>, A. </a:t>
            </a:r>
            <a:r>
              <a:rPr lang="en-GB" sz="1600" dirty="0" err="1" smtClean="0"/>
              <a:t>Iagnocco</a:t>
            </a:r>
            <a:r>
              <a:rPr lang="en-GB" sz="1600" dirty="0" smtClean="0"/>
              <a:t>, S. Ramiro, F. </a:t>
            </a:r>
            <a:r>
              <a:rPr lang="en-GB" sz="1600" dirty="0" err="1" smtClean="0"/>
              <a:t>Sivera</a:t>
            </a:r>
            <a:r>
              <a:rPr lang="en-GB" sz="1600" dirty="0" smtClean="0"/>
              <a:t>, M. </a:t>
            </a:r>
            <a:r>
              <a:rPr lang="en-GB" sz="1600" dirty="0" err="1" smtClean="0"/>
              <a:t>Dougados</a:t>
            </a:r>
            <a:r>
              <a:rPr lang="en-GB" sz="1600" dirty="0" smtClean="0"/>
              <a:t>, L. Carmona, G. </a:t>
            </a:r>
            <a:r>
              <a:rPr lang="en-GB" sz="1600" dirty="0" err="1" smtClean="0"/>
              <a:t>Burmeister</a:t>
            </a:r>
            <a:r>
              <a:rPr lang="en-GB" sz="1600" dirty="0" smtClean="0"/>
              <a:t>.</a:t>
            </a:r>
          </a:p>
          <a:p>
            <a:endParaRPr lang="en-GB" sz="1600" dirty="0"/>
          </a:p>
          <a:p>
            <a:r>
              <a:rPr lang="en-US" sz="1600" dirty="0"/>
              <a:t>We thank David </a:t>
            </a:r>
            <a:r>
              <a:rPr lang="en-US" sz="1600" dirty="0" smtClean="0"/>
              <a:t>Benoist </a:t>
            </a:r>
            <a:r>
              <a:rPr lang="en-US" sz="1600" dirty="0"/>
              <a:t>and </a:t>
            </a:r>
            <a:r>
              <a:rPr lang="en-US" sz="1600" dirty="0" smtClean="0"/>
              <a:t>Catherine </a:t>
            </a:r>
            <a:r>
              <a:rPr lang="en-US" sz="1600" dirty="0" smtClean="0">
                <a:solidFill>
                  <a:schemeClr val="tx2"/>
                </a:solidFill>
              </a:rPr>
              <a:t>Weill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/>
              <a:t>(</a:t>
            </a:r>
            <a:r>
              <a:rPr lang="en-GB" sz="1600" dirty="0"/>
              <a:t>BU Santé Paris Descartes, Université de </a:t>
            </a:r>
            <a:r>
              <a:rPr lang="en-GB" sz="1600" dirty="0" smtClean="0"/>
              <a:t> </a:t>
            </a:r>
            <a:r>
              <a:rPr lang="en-GB" sz="1600" dirty="0"/>
              <a:t>Paris, France) for their contribution to the systematic literature search.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 I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US" sz="1400" dirty="0" smtClean="0"/>
              <a:t>Development according to the 2014 EULAR standardized operating procedures</a:t>
            </a:r>
            <a:r>
              <a:rPr lang="en-US" sz="1400" baseline="30000" dirty="0" smtClean="0"/>
              <a:t>1</a:t>
            </a:r>
          </a:p>
          <a:p>
            <a:r>
              <a:rPr lang="en-US" sz="1400" dirty="0" smtClean="0"/>
              <a:t>Task Force</a:t>
            </a: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19 members from 10 countries across Europe, including 15 rheumatologists, 2 patient research partners, 2 healthcare professionals.</a:t>
            </a:r>
          </a:p>
          <a:p>
            <a:pPr lvl="1"/>
            <a:endParaRPr lang="en-US" sz="1400" dirty="0" smtClean="0"/>
          </a:p>
          <a:p>
            <a:r>
              <a:rPr lang="en-US" sz="1400" dirty="0"/>
              <a:t>Systematic Literature </a:t>
            </a:r>
            <a:r>
              <a:rPr lang="en-US" sz="1400" dirty="0" smtClean="0"/>
              <a:t>Review (SLR)</a:t>
            </a: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Detailed information </a:t>
            </a:r>
            <a:r>
              <a:rPr lang="en-US" sz="1400" dirty="0">
                <a:solidFill>
                  <a:schemeClr val="tx1"/>
                </a:solidFill>
              </a:rPr>
              <a:t>on existing </a:t>
            </a:r>
            <a:r>
              <a:rPr lang="en-US" sz="1400" dirty="0" err="1">
                <a:solidFill>
                  <a:schemeClr val="tx1"/>
                </a:solidFill>
              </a:rPr>
              <a:t>mHealth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GB" sz="1400" dirty="0">
                <a:solidFill>
                  <a:schemeClr val="tx1"/>
                </a:solidFill>
              </a:rPr>
              <a:t>apps to aid self-management among people living with RMDs, focusing on content and development methods. </a:t>
            </a:r>
            <a:endParaRPr lang="en-GB" sz="1400" dirty="0" smtClean="0">
              <a:solidFill>
                <a:schemeClr val="tx1"/>
              </a:solidFill>
            </a:endParaRPr>
          </a:p>
          <a:p>
            <a:pPr lvl="1"/>
            <a:endParaRPr lang="en-US" sz="1400" dirty="0" smtClean="0"/>
          </a:p>
          <a:p>
            <a:r>
              <a:rPr lang="en-US" sz="1400" dirty="0" smtClean="0"/>
              <a:t>Patient focus group and patient survey</a:t>
            </a: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Gain insights into </a:t>
            </a:r>
            <a:r>
              <a:rPr lang="en-GB" sz="1400" dirty="0" smtClean="0">
                <a:solidFill>
                  <a:schemeClr val="tx1"/>
                </a:solidFill>
              </a:rPr>
              <a:t>the </a:t>
            </a:r>
            <a:r>
              <a:rPr lang="en-GB" sz="1400" dirty="0">
                <a:solidFill>
                  <a:schemeClr val="tx1"/>
                </a:solidFill>
              </a:rPr>
              <a:t>needs, views, experiences and preferences in </a:t>
            </a:r>
            <a:r>
              <a:rPr lang="en-GB" sz="1400" dirty="0" err="1">
                <a:solidFill>
                  <a:schemeClr val="tx1"/>
                </a:solidFill>
              </a:rPr>
              <a:t>mHealth</a:t>
            </a:r>
            <a:r>
              <a:rPr lang="en-GB" sz="1400" dirty="0">
                <a:solidFill>
                  <a:schemeClr val="tx1"/>
                </a:solidFill>
              </a:rPr>
              <a:t> apps to aid self-management among people living with RMDs.</a:t>
            </a:r>
            <a:endParaRPr lang="fr-FR" sz="1400" dirty="0">
              <a:solidFill>
                <a:schemeClr val="tx1"/>
              </a:solidFill>
            </a:endParaRPr>
          </a:p>
          <a:p>
            <a:pPr lvl="1"/>
            <a:endParaRPr lang="en-US" sz="1400" dirty="0" smtClean="0"/>
          </a:p>
        </p:txBody>
      </p:sp>
      <p:sp>
        <p:nvSpPr>
          <p:cNvPr id="9" name="Tekstvak 1">
            <a:extLst>
              <a:ext uri="{FF2B5EF4-FFF2-40B4-BE49-F238E27FC236}">
                <a16:creationId xmlns="" xmlns:a16="http://schemas.microsoft.com/office/drawing/2014/main" id="{331FDFC0-EE2C-48D1-96B1-23CF4E33B4EF}"/>
              </a:ext>
            </a:extLst>
          </p:cNvPr>
          <p:cNvSpPr txBox="1"/>
          <p:nvPr/>
        </p:nvSpPr>
        <p:spPr>
          <a:xfrm>
            <a:off x="291170" y="6124482"/>
            <a:ext cx="7239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0" baseline="30000" dirty="0" smtClean="0">
                <a:solidFill>
                  <a:schemeClr val="accent1"/>
                </a:solidFill>
              </a:rPr>
              <a:t>1</a:t>
            </a:r>
            <a:r>
              <a:rPr lang="en-GB" sz="900" b="0" dirty="0" smtClean="0">
                <a:solidFill>
                  <a:schemeClr val="accent1"/>
                </a:solidFill>
              </a:rPr>
              <a:t>van </a:t>
            </a:r>
            <a:r>
              <a:rPr lang="en-GB" sz="900" b="0" dirty="0">
                <a:solidFill>
                  <a:schemeClr val="accent1"/>
                </a:solidFill>
              </a:rPr>
              <a:t>der </a:t>
            </a:r>
            <a:r>
              <a:rPr lang="en-GB" sz="900" b="0" dirty="0" err="1">
                <a:solidFill>
                  <a:schemeClr val="accent1"/>
                </a:solidFill>
              </a:rPr>
              <a:t>Heijde</a:t>
            </a:r>
            <a:r>
              <a:rPr lang="en-GB" sz="900" b="0" dirty="0">
                <a:solidFill>
                  <a:schemeClr val="accent1"/>
                </a:solidFill>
              </a:rPr>
              <a:t> D, </a:t>
            </a:r>
            <a:r>
              <a:rPr lang="en-GB" sz="900" b="0" dirty="0" smtClean="0">
                <a:solidFill>
                  <a:schemeClr val="accent1"/>
                </a:solidFill>
              </a:rPr>
              <a:t>et </a:t>
            </a:r>
            <a:r>
              <a:rPr lang="en-GB" sz="900" b="0" dirty="0">
                <a:solidFill>
                  <a:schemeClr val="accent1"/>
                </a:solidFill>
              </a:rPr>
              <a:t>al. </a:t>
            </a:r>
            <a:r>
              <a:rPr lang="en-GB" sz="900" b="0" dirty="0" smtClean="0">
                <a:solidFill>
                  <a:schemeClr val="accent1"/>
                </a:solidFill>
              </a:rPr>
              <a:t>Ann </a:t>
            </a:r>
            <a:r>
              <a:rPr lang="en-GB" sz="900" b="0" dirty="0">
                <a:solidFill>
                  <a:schemeClr val="accent1"/>
                </a:solidFill>
              </a:rPr>
              <a:t>Rheum Dis 2015;74:8–13.</a:t>
            </a:r>
          </a:p>
        </p:txBody>
      </p:sp>
    </p:spTree>
    <p:extLst>
      <p:ext uri="{BB962C8B-B14F-4D97-AF65-F5344CB8AC3E}">
        <p14:creationId xmlns:p14="http://schemas.microsoft.com/office/powerpoint/2010/main" val="9164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 II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US" sz="1400" dirty="0" smtClean="0"/>
              <a:t>One-day Task Force meeting</a:t>
            </a: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Results of SLR, patient focus group and survey presented to Task Force</a:t>
            </a: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Group discussion led to formulation of </a:t>
            </a:r>
            <a:r>
              <a:rPr lang="en-US" sz="1400" dirty="0">
                <a:solidFill>
                  <a:schemeClr val="tx1"/>
                </a:solidFill>
                <a:sym typeface="Wingdings" pitchFamily="2" charset="2"/>
              </a:rPr>
              <a:t>3</a:t>
            </a:r>
            <a:r>
              <a:rPr lang="en-US" sz="1400" dirty="0" smtClean="0">
                <a:solidFill>
                  <a:schemeClr val="tx1"/>
                </a:solidFill>
                <a:sym typeface="Wingdings" pitchFamily="2" charset="2"/>
              </a:rPr>
              <a:t> overarching principles and 10 points to consider</a:t>
            </a:r>
          </a:p>
          <a:p>
            <a:pPr lvl="1"/>
            <a:r>
              <a:rPr lang="en-US" sz="1400" dirty="0" smtClean="0">
                <a:solidFill>
                  <a:schemeClr val="tx1"/>
                </a:solidFill>
                <a:sym typeface="Wingdings" pitchFamily="2" charset="2"/>
              </a:rPr>
              <a:t>Voting on agreement for every proposed statement.</a:t>
            </a:r>
          </a:p>
          <a:p>
            <a:pPr lvl="1"/>
            <a:endParaRPr lang="en-US" sz="1400" dirty="0" smtClean="0"/>
          </a:p>
          <a:p>
            <a:r>
              <a:rPr lang="en-US" sz="1400" dirty="0" smtClean="0"/>
              <a:t>Level </a:t>
            </a:r>
            <a:r>
              <a:rPr lang="en-US" sz="1400" dirty="0"/>
              <a:t>of </a:t>
            </a:r>
            <a:r>
              <a:rPr lang="en-US" sz="1400" dirty="0" smtClean="0"/>
              <a:t>evidence and</a:t>
            </a:r>
            <a:r>
              <a:rPr lang="en-GB" sz="1400" dirty="0" smtClean="0"/>
              <a:t> strength </a:t>
            </a:r>
            <a:r>
              <a:rPr lang="en-GB" sz="1400" dirty="0"/>
              <a:t>of </a:t>
            </a:r>
            <a:r>
              <a:rPr lang="en-GB" sz="1400" dirty="0" smtClean="0"/>
              <a:t>recommendation judged according to Oxford Centre for Evidence Based Medicine standards</a:t>
            </a:r>
            <a:r>
              <a:rPr lang="en-US" sz="1400" baseline="30000" dirty="0" smtClean="0"/>
              <a:t>2</a:t>
            </a:r>
            <a:endParaRPr lang="en-GB" sz="1400" dirty="0" smtClean="0"/>
          </a:p>
          <a:p>
            <a:r>
              <a:rPr lang="en-GB" sz="1400" dirty="0" smtClean="0"/>
              <a:t>Level </a:t>
            </a:r>
            <a:r>
              <a:rPr lang="en-GB" sz="1400" dirty="0"/>
              <a:t>of agreement allocated </a:t>
            </a:r>
            <a:r>
              <a:rPr lang="en-GB" sz="1400" dirty="0" smtClean="0"/>
              <a:t>by online voting to </a:t>
            </a:r>
            <a:r>
              <a:rPr lang="en-GB" sz="1400" dirty="0"/>
              <a:t>each </a:t>
            </a:r>
            <a:r>
              <a:rPr lang="en-GB" sz="1400" dirty="0" smtClean="0"/>
              <a:t>point to consider by Task Force members (anonymously)</a:t>
            </a:r>
            <a:endParaRPr lang="en-GB" sz="1400" dirty="0"/>
          </a:p>
          <a:p>
            <a:pPr lvl="1"/>
            <a:endParaRPr lang="en-US" sz="1400" dirty="0" smtClean="0"/>
          </a:p>
        </p:txBody>
      </p:sp>
      <p:sp>
        <p:nvSpPr>
          <p:cNvPr id="9" name="Tekstvak 1">
            <a:extLst>
              <a:ext uri="{FF2B5EF4-FFF2-40B4-BE49-F238E27FC236}">
                <a16:creationId xmlns="" xmlns:a16="http://schemas.microsoft.com/office/drawing/2014/main" id="{331FDFC0-EE2C-48D1-96B1-23CF4E33B4EF}"/>
              </a:ext>
            </a:extLst>
          </p:cNvPr>
          <p:cNvSpPr txBox="1"/>
          <p:nvPr/>
        </p:nvSpPr>
        <p:spPr>
          <a:xfrm>
            <a:off x="291170" y="6124482"/>
            <a:ext cx="7239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0" baseline="30000" dirty="0" smtClean="0">
                <a:solidFill>
                  <a:schemeClr val="accent1"/>
                </a:solidFill>
              </a:rPr>
              <a:t>2</a:t>
            </a:r>
            <a:r>
              <a:rPr lang="nl-NL" sz="900" b="0" u="sng" dirty="0" smtClean="0">
                <a:solidFill>
                  <a:schemeClr val="accent1"/>
                </a:solidFill>
                <a:hlinkClick r:id="rId2"/>
              </a:rPr>
              <a:t>http</a:t>
            </a:r>
            <a:r>
              <a:rPr lang="nl-NL" sz="900" b="0" u="sng" dirty="0">
                <a:solidFill>
                  <a:schemeClr val="accent1"/>
                </a:solidFill>
                <a:hlinkClick r:id="rId2"/>
              </a:rPr>
              <a:t>://www.cebm.net/index.aspx?o=5653</a:t>
            </a:r>
            <a:endParaRPr lang="en-GB" sz="900" b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140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97692" y="345037"/>
            <a:ext cx="8334172" cy="634545"/>
          </a:xfrm>
        </p:spPr>
        <p:txBody>
          <a:bodyPr/>
          <a:lstStyle/>
          <a:p>
            <a:r>
              <a:rPr lang="en-GB" dirty="0" smtClean="0"/>
              <a:t>Methods III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>
          <a:xfrm>
            <a:off x="7301251" y="6478890"/>
            <a:ext cx="1223962" cy="365125"/>
          </a:xfrm>
        </p:spPr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1758745" y="1577204"/>
            <a:ext cx="911227" cy="9321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900" dirty="0">
                <a:effectLst/>
                <a:ea typeface="Times New Roman" charset="0"/>
                <a:cs typeface="Times New Roman" charset="0"/>
              </a:rPr>
              <a:t>435 abstracts </a:t>
            </a:r>
            <a:r>
              <a:rPr lang="fr-FR" sz="900" dirty="0" err="1" smtClean="0">
                <a:effectLst/>
                <a:ea typeface="Times New Roman" charset="0"/>
                <a:cs typeface="Times New Roman" charset="0"/>
              </a:rPr>
              <a:t>form</a:t>
            </a:r>
            <a:r>
              <a:rPr lang="fr-FR" sz="900" dirty="0" smtClean="0">
                <a:effectLst/>
                <a:ea typeface="Times New Roman" charset="0"/>
                <a:cs typeface="Times New Roman" charset="0"/>
              </a:rPr>
              <a:t> </a:t>
            </a:r>
            <a:r>
              <a:rPr lang="fr-FR" sz="900" dirty="0" err="1" smtClean="0">
                <a:effectLst/>
                <a:ea typeface="Times New Roman" charset="0"/>
                <a:cs typeface="Times New Roman" charset="0"/>
              </a:rPr>
              <a:t>Pubmed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770936" y="1577839"/>
            <a:ext cx="912493" cy="919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dirty="0">
                <a:effectLst/>
                <a:ea typeface="Times New Roman" charset="0"/>
                <a:cs typeface="Times New Roman" charset="0"/>
              </a:rPr>
              <a:t>97 abstracts </a:t>
            </a: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from </a:t>
            </a:r>
            <a:r>
              <a:rPr lang="en-US" sz="900" dirty="0" err="1" smtClean="0">
                <a:effectLst/>
                <a:ea typeface="Times New Roman" charset="0"/>
                <a:cs typeface="Times New Roman" charset="0"/>
              </a:rPr>
              <a:t>Embase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772647" y="1560694"/>
            <a:ext cx="945195" cy="914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dirty="0">
                <a:effectLst/>
                <a:ea typeface="Times New Roman" charset="0"/>
                <a:cs typeface="Times New Roman" charset="0"/>
              </a:rPr>
              <a:t>1 abstract </a:t>
            </a: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from Cochrane 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761285" y="2833234"/>
            <a:ext cx="5852871" cy="4559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000">
                <a:effectLst/>
                <a:ea typeface="Times New Roman" charset="0"/>
                <a:cs typeface="Times New Roman" charset="0"/>
              </a:rPr>
              <a:t>562 abstracts identified</a:t>
            </a:r>
            <a:endParaRPr lang="fr-FR" sz="1400"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991791" y="3756524"/>
            <a:ext cx="2859405" cy="4559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000">
                <a:effectLst/>
                <a:ea typeface="Times New Roman" charset="0"/>
                <a:cs typeface="Times New Roman" charset="0"/>
              </a:rPr>
              <a:t>475 abstracts screened</a:t>
            </a:r>
            <a:endParaRPr lang="fr-FR" sz="1400"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321694" y="3438278"/>
            <a:ext cx="2628265" cy="166973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sz="1000" dirty="0">
                <a:effectLst/>
                <a:ea typeface="Times New Roman" charset="0"/>
                <a:cs typeface="Times New Roman" charset="0"/>
              </a:rPr>
              <a:t>418 excluded: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>
                <a:effectLst/>
                <a:ea typeface="Times New Roman" charset="0"/>
                <a:cs typeface="Times New Roman" charset="0"/>
              </a:rPr>
              <a:t>-173 not in Rheumatology and not generic.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>
                <a:effectLst/>
                <a:ea typeface="Times New Roman" charset="0"/>
                <a:cs typeface="Times New Roman" charset="0"/>
              </a:rPr>
              <a:t>-95 not a </a:t>
            </a:r>
            <a:r>
              <a:rPr lang="en-GB" sz="900" dirty="0" err="1">
                <a:effectLst/>
                <a:ea typeface="Times New Roman" charset="0"/>
                <a:cs typeface="Times New Roman" charset="0"/>
              </a:rPr>
              <a:t>mHealth</a:t>
            </a:r>
            <a:r>
              <a:rPr lang="en-GB" sz="900" dirty="0">
                <a:effectLst/>
                <a:ea typeface="Times New Roman" charset="0"/>
                <a:cs typeface="Times New Roman" charset="0"/>
              </a:rPr>
              <a:t> intervention. 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>
                <a:effectLst/>
                <a:ea typeface="Times New Roman" charset="0"/>
                <a:cs typeface="Times New Roman" charset="0"/>
              </a:rPr>
              <a:t>-92 </a:t>
            </a:r>
            <a:r>
              <a:rPr lang="en-GB" sz="900" dirty="0" err="1">
                <a:effectLst/>
                <a:ea typeface="Times New Roman" charset="0"/>
                <a:cs typeface="Times New Roman" charset="0"/>
              </a:rPr>
              <a:t>mHealth</a:t>
            </a:r>
            <a:r>
              <a:rPr lang="en-GB" sz="900" dirty="0">
                <a:effectLst/>
                <a:ea typeface="Times New Roman" charset="0"/>
                <a:cs typeface="Times New Roman" charset="0"/>
              </a:rPr>
              <a:t> intervention but not an App.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>
                <a:effectLst/>
                <a:ea typeface="Times New Roman" charset="0"/>
                <a:cs typeface="Times New Roman" charset="0"/>
              </a:rPr>
              <a:t>-</a:t>
            </a:r>
            <a:r>
              <a:rPr lang="en-GB" sz="900" dirty="0" smtClean="0">
                <a:effectLst/>
                <a:ea typeface="Times New Roman" charset="0"/>
                <a:cs typeface="Times New Roman" charset="0"/>
              </a:rPr>
              <a:t>13 </a:t>
            </a:r>
            <a:r>
              <a:rPr lang="en-GB" sz="900" dirty="0" err="1">
                <a:effectLst/>
                <a:ea typeface="Times New Roman" charset="0"/>
                <a:cs typeface="Times New Roman" charset="0"/>
              </a:rPr>
              <a:t>mHealth</a:t>
            </a:r>
            <a:r>
              <a:rPr lang="en-GB" sz="900" dirty="0">
                <a:effectLst/>
                <a:ea typeface="Times New Roman" charset="0"/>
                <a:cs typeface="Times New Roman" charset="0"/>
              </a:rPr>
              <a:t> App for </a:t>
            </a:r>
            <a:r>
              <a:rPr lang="en-GB" sz="900" dirty="0" err="1">
                <a:effectLst/>
                <a:ea typeface="Times New Roman" charset="0"/>
                <a:cs typeface="Times New Roman" charset="0"/>
              </a:rPr>
              <a:t>mHealth</a:t>
            </a:r>
            <a:r>
              <a:rPr lang="en-GB" sz="900" dirty="0">
                <a:effectLst/>
                <a:ea typeface="Times New Roman" charset="0"/>
                <a:cs typeface="Times New Roman" charset="0"/>
              </a:rPr>
              <a:t> intervention but not for self-management purposes.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>
                <a:effectLst/>
                <a:ea typeface="Times New Roman" charset="0"/>
                <a:cs typeface="Times New Roman" charset="0"/>
              </a:rPr>
              <a:t>-74 reviews.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3365931" y="3315834"/>
            <a:ext cx="0" cy="4438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à coins arrondis 14"/>
          <p:cNvSpPr/>
          <p:nvPr/>
        </p:nvSpPr>
        <p:spPr>
          <a:xfrm>
            <a:off x="1984806" y="4977519"/>
            <a:ext cx="2859405" cy="4559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000" dirty="0" smtClean="0">
                <a:effectLst/>
                <a:ea typeface="Times New Roman" charset="0"/>
                <a:cs typeface="Times New Roman" charset="0"/>
              </a:rPr>
              <a:t>56 </a:t>
            </a:r>
            <a:r>
              <a:rPr lang="fr-FR" sz="1000" dirty="0" err="1">
                <a:effectLst/>
                <a:ea typeface="Times New Roman" charset="0"/>
                <a:cs typeface="Times New Roman" charset="0"/>
              </a:rPr>
              <a:t>selected</a:t>
            </a:r>
            <a:r>
              <a:rPr lang="fr-FR" sz="1000" dirty="0">
                <a:effectLst/>
                <a:ea typeface="Times New Roman" charset="0"/>
                <a:cs typeface="Times New Roman" charset="0"/>
              </a:rPr>
              <a:t> for </a:t>
            </a:r>
            <a:r>
              <a:rPr lang="fr-FR" sz="1000" dirty="0" smtClean="0">
                <a:effectLst/>
                <a:ea typeface="Times New Roman" charset="0"/>
                <a:cs typeface="Times New Roman" charset="0"/>
              </a:rPr>
              <a:t>full-</a:t>
            </a:r>
            <a:r>
              <a:rPr lang="fr-FR" sz="1000" dirty="0" err="1" smtClean="0">
                <a:effectLst/>
                <a:ea typeface="Times New Roman" charset="0"/>
                <a:cs typeface="Times New Roman" charset="0"/>
              </a:rPr>
              <a:t>text</a:t>
            </a:r>
            <a:r>
              <a:rPr lang="fr-FR" sz="1000" dirty="0" smtClean="0">
                <a:effectLst/>
                <a:ea typeface="Times New Roman" charset="0"/>
                <a:cs typeface="Times New Roman" charset="0"/>
              </a:rPr>
              <a:t> screening 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4850561" y="3983219"/>
            <a:ext cx="459740" cy="1079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3362756" y="4211819"/>
            <a:ext cx="0" cy="7842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5303316" y="5373441"/>
            <a:ext cx="2628265" cy="103187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sz="1000" dirty="0" smtClean="0">
                <a:ea typeface="Times New Roman" charset="0"/>
                <a:cs typeface="Times New Roman" charset="0"/>
              </a:rPr>
              <a:t>24</a:t>
            </a:r>
            <a:r>
              <a:rPr lang="en-US" sz="1000" dirty="0" smtClean="0">
                <a:effectLst/>
                <a:ea typeface="Times New Roman" charset="0"/>
                <a:cs typeface="Times New Roman" charset="0"/>
              </a:rPr>
              <a:t> </a:t>
            </a:r>
            <a:r>
              <a:rPr lang="en-US" sz="1000" dirty="0">
                <a:effectLst/>
                <a:ea typeface="Times New Roman" charset="0"/>
                <a:cs typeface="Times New Roman" charset="0"/>
              </a:rPr>
              <a:t>excluded: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 smtClean="0">
                <a:effectLst/>
                <a:ea typeface="Times New Roman" charset="0"/>
                <a:cs typeface="Times New Roman" charset="0"/>
              </a:rPr>
              <a:t>- 13 </a:t>
            </a:r>
            <a:r>
              <a:rPr lang="en-GB" sz="900" dirty="0" err="1" smtClean="0">
                <a:effectLst/>
                <a:ea typeface="Times New Roman" charset="0"/>
                <a:cs typeface="Times New Roman" charset="0"/>
              </a:rPr>
              <a:t>mHealth</a:t>
            </a:r>
            <a:r>
              <a:rPr lang="en-GB" sz="900" dirty="0" smtClean="0">
                <a:effectLst/>
                <a:ea typeface="Times New Roman" charset="0"/>
                <a:cs typeface="Times New Roman" charset="0"/>
              </a:rPr>
              <a:t> </a:t>
            </a:r>
            <a:r>
              <a:rPr lang="en-GB" sz="900" dirty="0">
                <a:effectLst/>
                <a:ea typeface="Times New Roman" charset="0"/>
                <a:cs typeface="Times New Roman" charset="0"/>
              </a:rPr>
              <a:t>intervention but not an App.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 smtClean="0">
                <a:effectLst/>
                <a:ea typeface="Times New Roman" charset="0"/>
                <a:cs typeface="Times New Roman" charset="0"/>
              </a:rPr>
              <a:t>-10 </a:t>
            </a:r>
            <a:r>
              <a:rPr lang="en-GB" sz="900" dirty="0" err="1">
                <a:effectLst/>
                <a:ea typeface="Times New Roman" charset="0"/>
                <a:cs typeface="Times New Roman" charset="0"/>
              </a:rPr>
              <a:t>mHealth</a:t>
            </a:r>
            <a:r>
              <a:rPr lang="en-GB" sz="900" dirty="0">
                <a:effectLst/>
                <a:ea typeface="Times New Roman" charset="0"/>
                <a:cs typeface="Times New Roman" charset="0"/>
              </a:rPr>
              <a:t> intervention with connected device but not connected to an App.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sz="900" dirty="0">
                <a:effectLst/>
                <a:ea typeface="Times New Roman" charset="0"/>
                <a:cs typeface="Times New Roman" charset="0"/>
              </a:rPr>
              <a:t>-1 full-text non accessible.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cxnSp>
        <p:nvCxnSpPr>
          <p:cNvPr id="19" name="Connecteur droit avec flèche 18"/>
          <p:cNvCxnSpPr/>
          <p:nvPr/>
        </p:nvCxnSpPr>
        <p:spPr>
          <a:xfrm>
            <a:off x="3382516" y="5878584"/>
            <a:ext cx="1939178" cy="1079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3382516" y="5433449"/>
            <a:ext cx="0" cy="86169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à coins arrondis 20"/>
          <p:cNvSpPr/>
          <p:nvPr/>
        </p:nvSpPr>
        <p:spPr>
          <a:xfrm>
            <a:off x="1991791" y="6295144"/>
            <a:ext cx="2859405" cy="4559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000" dirty="0" smtClean="0">
                <a:effectLst/>
                <a:ea typeface="Times New Roman" charset="0"/>
                <a:cs typeface="Times New Roman" charset="0"/>
              </a:rPr>
              <a:t>32 full-</a:t>
            </a:r>
            <a:r>
              <a:rPr lang="fr-FR" sz="1000" dirty="0" err="1" smtClean="0">
                <a:effectLst/>
                <a:ea typeface="Times New Roman" charset="0"/>
                <a:cs typeface="Times New Roman" charset="0"/>
              </a:rPr>
              <a:t>text</a:t>
            </a:r>
            <a:r>
              <a:rPr lang="fr-FR" sz="1000" dirty="0" smtClean="0">
                <a:effectLst/>
                <a:ea typeface="Times New Roman" charset="0"/>
                <a:cs typeface="Times New Roman" charset="0"/>
              </a:rPr>
              <a:t> articles </a:t>
            </a:r>
            <a:r>
              <a:rPr lang="fr-FR" sz="1000" dirty="0" err="1" smtClean="0">
                <a:effectLst/>
                <a:ea typeface="Times New Roman" charset="0"/>
                <a:cs typeface="Times New Roman" charset="0"/>
              </a:rPr>
              <a:t>included</a:t>
            </a:r>
            <a:r>
              <a:rPr lang="fr-FR" sz="1000" dirty="0" smtClean="0">
                <a:effectLst/>
                <a:ea typeface="Times New Roman" charset="0"/>
                <a:cs typeface="Times New Roman" charset="0"/>
              </a:rPr>
              <a:t> 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2097201" y="2490334"/>
            <a:ext cx="0" cy="3333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3223057" y="2482714"/>
            <a:ext cx="0" cy="3340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4228080" y="2499224"/>
            <a:ext cx="0" cy="3340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à coins arrondis 24"/>
          <p:cNvSpPr/>
          <p:nvPr/>
        </p:nvSpPr>
        <p:spPr>
          <a:xfrm>
            <a:off x="5801468" y="1552439"/>
            <a:ext cx="874718" cy="9131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dirty="0">
                <a:effectLst/>
                <a:ea typeface="Times New Roman" charset="0"/>
                <a:cs typeface="Times New Roman" charset="0"/>
              </a:rPr>
              <a:t>25 abstract </a:t>
            </a: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from </a:t>
            </a:r>
          </a:p>
          <a:p>
            <a:pPr algn="ctr">
              <a:spcAft>
                <a:spcPts val="0"/>
              </a:spcAft>
            </a:pP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Web </a:t>
            </a:r>
            <a:r>
              <a:rPr lang="en-US" sz="900" dirty="0">
                <a:effectLst/>
                <a:ea typeface="Times New Roman" charset="0"/>
                <a:cs typeface="Times New Roman" charset="0"/>
              </a:rPr>
              <a:t>of Science 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6241846" y="2497319"/>
            <a:ext cx="0" cy="3340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à coins arrondis 26"/>
          <p:cNvSpPr/>
          <p:nvPr/>
        </p:nvSpPr>
        <p:spPr>
          <a:xfrm>
            <a:off x="4807060" y="1551804"/>
            <a:ext cx="915039" cy="9144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dirty="0">
                <a:effectLst/>
                <a:ea typeface="Times New Roman" charset="0"/>
                <a:cs typeface="Times New Roman" charset="0"/>
              </a:rPr>
              <a:t>1 abstract </a:t>
            </a: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from </a:t>
            </a:r>
            <a:r>
              <a:rPr lang="en-US" sz="900" dirty="0" err="1" smtClean="0">
                <a:effectLst/>
                <a:ea typeface="Times New Roman" charset="0"/>
                <a:cs typeface="Times New Roman" charset="0"/>
              </a:rPr>
              <a:t>PsychInfo</a:t>
            </a: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 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5275625" y="2499224"/>
            <a:ext cx="0" cy="3340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7185638" y="2465569"/>
            <a:ext cx="0" cy="3670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à coins arrondis 29"/>
          <p:cNvSpPr/>
          <p:nvPr/>
        </p:nvSpPr>
        <p:spPr>
          <a:xfrm>
            <a:off x="6755555" y="1550534"/>
            <a:ext cx="874718" cy="91503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dirty="0">
                <a:ea typeface="Times New Roman" charset="0"/>
                <a:cs typeface="Times New Roman" charset="0"/>
              </a:rPr>
              <a:t>3</a:t>
            </a: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 abstract from</a:t>
            </a:r>
          </a:p>
          <a:p>
            <a:pPr algn="ctr">
              <a:spcAft>
                <a:spcPts val="0"/>
              </a:spcAft>
            </a:pPr>
            <a:r>
              <a:rPr lang="en-US" sz="900" dirty="0" smtClean="0">
                <a:effectLst/>
                <a:ea typeface="Times New Roman" charset="0"/>
                <a:cs typeface="Times New Roman" charset="0"/>
              </a:rPr>
              <a:t>manual </a:t>
            </a:r>
            <a:r>
              <a:rPr lang="en-US" sz="900" dirty="0">
                <a:effectLst/>
                <a:ea typeface="Times New Roman" charset="0"/>
                <a:cs typeface="Times New Roman" charset="0"/>
              </a:rPr>
              <a:t>search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7967217" y="2795769"/>
            <a:ext cx="814705" cy="4933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FR" sz="900">
                <a:effectLst/>
                <a:ea typeface="Times New Roman" charset="0"/>
                <a:cs typeface="Times New Roman" charset="0"/>
              </a:rPr>
              <a:t>87 duplicates </a:t>
            </a:r>
            <a:r>
              <a:rPr lang="fr-FR" sz="900" dirty="0" err="1">
                <a:effectLst/>
                <a:ea typeface="Times New Roman" charset="0"/>
                <a:cs typeface="Times New Roman" charset="0"/>
              </a:rPr>
              <a:t>excluded</a:t>
            </a:r>
            <a:r>
              <a:rPr lang="fr-FR" sz="900" dirty="0">
                <a:effectLst/>
                <a:ea typeface="Times New Roman" charset="0"/>
                <a:cs typeface="Times New Roman" charset="0"/>
              </a:rPr>
              <a:t>.</a:t>
            </a:r>
            <a:endParaRPr lang="fr-FR" sz="1400" dirty="0">
              <a:effectLst/>
              <a:ea typeface="Times New Roman" charset="0"/>
              <a:cs typeface="Times New Roman" charset="0"/>
            </a:endParaRPr>
          </a:p>
        </p:txBody>
      </p:sp>
      <p:cxnSp>
        <p:nvCxnSpPr>
          <p:cNvPr id="32" name="Connecteur droit avec flèche 31"/>
          <p:cNvCxnSpPr/>
          <p:nvPr/>
        </p:nvCxnSpPr>
        <p:spPr>
          <a:xfrm>
            <a:off x="7624952" y="3066914"/>
            <a:ext cx="331470" cy="50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à coins arrondis 32"/>
          <p:cNvSpPr/>
          <p:nvPr/>
        </p:nvSpPr>
        <p:spPr>
          <a:xfrm rot="16200000">
            <a:off x="839406" y="5987779"/>
            <a:ext cx="1040317" cy="565245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b="1" dirty="0" err="1" smtClean="0">
                <a:solidFill>
                  <a:schemeClr val="bg1"/>
                </a:solidFill>
                <a:effectLst/>
                <a:ea typeface="Times New Roman" charset="0"/>
                <a:cs typeface="Times New Roman" charset="0"/>
              </a:rPr>
              <a:t>Eligibility</a:t>
            </a:r>
            <a:endParaRPr lang="fr-FR" sz="2400" b="1" dirty="0">
              <a:solidFill>
                <a:schemeClr val="bg1"/>
              </a:solidFill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 rot="16200000">
            <a:off x="417792" y="4321307"/>
            <a:ext cx="1883547" cy="565246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b="1" dirty="0" smtClean="0">
                <a:solidFill>
                  <a:schemeClr val="bg1"/>
                </a:solidFill>
                <a:effectLst/>
                <a:ea typeface="Times New Roman" charset="0"/>
                <a:cs typeface="Times New Roman" charset="0"/>
              </a:rPr>
              <a:t>Screening</a:t>
            </a:r>
            <a:endParaRPr lang="fr-FR" sz="2400" b="1" dirty="0">
              <a:solidFill>
                <a:schemeClr val="bg1"/>
              </a:solidFill>
              <a:effectLst/>
              <a:ea typeface="Times New Roman" charset="0"/>
              <a:cs typeface="Times New Roman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 rot="16200000">
            <a:off x="488345" y="2111194"/>
            <a:ext cx="1742439" cy="565244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b="1" dirty="0" smtClean="0">
                <a:solidFill>
                  <a:schemeClr val="bg1"/>
                </a:solidFill>
                <a:effectLst/>
                <a:ea typeface="Times New Roman" charset="0"/>
                <a:cs typeface="Times New Roman" charset="0"/>
              </a:rPr>
              <a:t>Identification</a:t>
            </a:r>
            <a:endParaRPr lang="fr-FR" sz="1400" b="1" dirty="0">
              <a:solidFill>
                <a:schemeClr val="bg1"/>
              </a:solidFill>
              <a:effectLst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394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Overarching</a:t>
            </a:r>
            <a:r>
              <a:rPr lang="es-ES" dirty="0" smtClean="0"/>
              <a:t> </a:t>
            </a:r>
            <a:r>
              <a:rPr lang="es-ES" dirty="0"/>
              <a:t>prinicples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>
              <a:buFont typeface="+mj-lt"/>
              <a:buAutoNum type="alphaUcPeriod"/>
            </a:pPr>
            <a:r>
              <a:rPr lang="en-GB" sz="1400" dirty="0">
                <a:solidFill>
                  <a:srgbClr val="000000"/>
                </a:solidFill>
              </a:rPr>
              <a:t>Apps* for self-management support the health, wellbeing and empowerment of people living with RMDs.</a:t>
            </a:r>
            <a:endParaRPr lang="fr-FR" sz="1400" dirty="0">
              <a:solidFill>
                <a:srgbClr val="000000"/>
              </a:solidFill>
            </a:endParaRPr>
          </a:p>
          <a:p>
            <a:pPr>
              <a:buFont typeface="+mj-lt"/>
              <a:buAutoNum type="alphaUcPeriod"/>
            </a:pPr>
            <a:r>
              <a:rPr lang="en-GB" sz="1400" dirty="0">
                <a:solidFill>
                  <a:srgbClr val="000000"/>
                </a:solidFill>
              </a:rPr>
              <a:t>Apps* require an overarching conceptual framework, which defines the target population and purpose of the app. </a:t>
            </a:r>
            <a:endParaRPr lang="en-GB" sz="1400" dirty="0" smtClean="0">
              <a:solidFill>
                <a:srgbClr val="000000"/>
              </a:solidFill>
            </a:endParaRPr>
          </a:p>
          <a:p>
            <a:pPr>
              <a:buFont typeface="+mj-lt"/>
              <a:buAutoNum type="alphaUcPeriod"/>
            </a:pPr>
            <a:r>
              <a:rPr lang="en-GB" sz="1400" dirty="0">
                <a:solidFill>
                  <a:srgbClr val="000000"/>
                </a:solidFill>
              </a:rPr>
              <a:t>User privacy and safety are fundamental considerations for all apps* aimed at people living with RMDs.</a:t>
            </a:r>
            <a:r>
              <a:rPr lang="fr-FR" sz="1400" dirty="0">
                <a:solidFill>
                  <a:srgbClr val="000000"/>
                </a:solidFill>
              </a:rPr>
              <a:t> </a:t>
            </a:r>
            <a:endParaRPr lang="fr-FR" sz="1400" dirty="0" smtClean="0">
              <a:solidFill>
                <a:srgbClr val="000000"/>
              </a:solidFill>
            </a:endParaRPr>
          </a:p>
          <a:p>
            <a:pPr>
              <a:buFont typeface="+mj-lt"/>
              <a:buAutoNum type="alphaUcPeriod"/>
            </a:pPr>
            <a:endParaRPr lang="fr-FR" sz="1400" dirty="0">
              <a:solidFill>
                <a:schemeClr val="accent3"/>
              </a:solidFill>
            </a:endParaRPr>
          </a:p>
          <a:p>
            <a:pPr>
              <a:buFont typeface="+mj-lt"/>
              <a:buAutoNum type="alphaUcPeriod"/>
            </a:pPr>
            <a:endParaRPr lang="fr-FR" sz="1400" dirty="0" smtClean="0">
              <a:solidFill>
                <a:schemeClr val="accent3"/>
              </a:solidFill>
            </a:endParaRPr>
          </a:p>
          <a:p>
            <a:pPr>
              <a:buFont typeface="+mj-lt"/>
              <a:buAutoNum type="alphaUcPeriod"/>
            </a:pPr>
            <a:endParaRPr lang="fr-FR" sz="14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fr-FR" sz="1400" dirty="0" smtClean="0">
                <a:solidFill>
                  <a:schemeClr val="accent3"/>
                </a:solidFill>
              </a:rPr>
              <a:t>*An </a:t>
            </a:r>
            <a:r>
              <a:rPr lang="fr-FR" sz="1400" dirty="0" err="1">
                <a:solidFill>
                  <a:schemeClr val="accent3"/>
                </a:solidFill>
              </a:rPr>
              <a:t>app</a:t>
            </a:r>
            <a:r>
              <a:rPr lang="fr-FR" sz="1400" dirty="0">
                <a:solidFill>
                  <a:schemeClr val="accent3"/>
                </a:solidFill>
              </a:rPr>
              <a:t> </a:t>
            </a:r>
            <a:r>
              <a:rPr lang="fr-FR" sz="1400" dirty="0" err="1">
                <a:solidFill>
                  <a:schemeClr val="accent3"/>
                </a:solidFill>
              </a:rPr>
              <a:t>is</a:t>
            </a:r>
            <a:r>
              <a:rPr lang="fr-FR" sz="1400" dirty="0">
                <a:solidFill>
                  <a:schemeClr val="accent3"/>
                </a:solidFill>
              </a:rPr>
              <a:t> a </a:t>
            </a:r>
            <a:r>
              <a:rPr lang="fr-FR" sz="1400" dirty="0" err="1">
                <a:solidFill>
                  <a:schemeClr val="accent3"/>
                </a:solidFill>
              </a:rPr>
              <a:t>small</a:t>
            </a:r>
            <a:r>
              <a:rPr lang="fr-FR" sz="1400" dirty="0">
                <a:solidFill>
                  <a:schemeClr val="accent3"/>
                </a:solidFill>
              </a:rPr>
              <a:t> programme </a:t>
            </a:r>
            <a:r>
              <a:rPr lang="fr-FR" sz="1400" dirty="0" err="1">
                <a:solidFill>
                  <a:schemeClr val="accent3"/>
                </a:solidFill>
              </a:rPr>
              <a:t>that</a:t>
            </a:r>
            <a:r>
              <a:rPr lang="fr-FR" sz="1400" dirty="0">
                <a:solidFill>
                  <a:schemeClr val="accent3"/>
                </a:solidFill>
              </a:rPr>
              <a:t> </a:t>
            </a:r>
            <a:r>
              <a:rPr lang="fr-FR" sz="1400" dirty="0" err="1">
                <a:solidFill>
                  <a:schemeClr val="accent3"/>
                </a:solidFill>
              </a:rPr>
              <a:t>can</a:t>
            </a:r>
            <a:r>
              <a:rPr lang="fr-FR" sz="1400" dirty="0">
                <a:solidFill>
                  <a:schemeClr val="accent3"/>
                </a:solidFill>
              </a:rPr>
              <a:t> </a:t>
            </a:r>
            <a:r>
              <a:rPr lang="fr-FR" sz="1400" dirty="0" err="1">
                <a:solidFill>
                  <a:schemeClr val="accent3"/>
                </a:solidFill>
              </a:rPr>
              <a:t>be</a:t>
            </a:r>
            <a:r>
              <a:rPr lang="fr-FR" sz="1400" dirty="0">
                <a:solidFill>
                  <a:schemeClr val="accent3"/>
                </a:solidFill>
              </a:rPr>
              <a:t> </a:t>
            </a:r>
            <a:r>
              <a:rPr lang="fr-FR" sz="1400" dirty="0" err="1">
                <a:solidFill>
                  <a:schemeClr val="accent3"/>
                </a:solidFill>
              </a:rPr>
              <a:t>downloaded</a:t>
            </a:r>
            <a:r>
              <a:rPr lang="fr-FR" sz="1400" dirty="0">
                <a:solidFill>
                  <a:schemeClr val="accent3"/>
                </a:solidFill>
              </a:rPr>
              <a:t> and </a:t>
            </a:r>
            <a:r>
              <a:rPr lang="fr-FR" sz="1400" dirty="0" err="1">
                <a:solidFill>
                  <a:schemeClr val="accent3"/>
                </a:solidFill>
              </a:rPr>
              <a:t>installed</a:t>
            </a:r>
            <a:r>
              <a:rPr lang="fr-FR" sz="1400" dirty="0">
                <a:solidFill>
                  <a:schemeClr val="accent3"/>
                </a:solidFill>
              </a:rPr>
              <a:t> on a mobile </a:t>
            </a:r>
            <a:r>
              <a:rPr lang="fr-FR" sz="1400" dirty="0" err="1">
                <a:solidFill>
                  <a:schemeClr val="accent3"/>
                </a:solidFill>
              </a:rPr>
              <a:t>device</a:t>
            </a:r>
            <a:r>
              <a:rPr lang="fr-FR" sz="1400" dirty="0">
                <a:solidFill>
                  <a:schemeClr val="accent3"/>
                </a:solidFill>
              </a:rPr>
              <a:t>. For the </a:t>
            </a:r>
            <a:r>
              <a:rPr lang="fr-FR" sz="1400" dirty="0" err="1">
                <a:solidFill>
                  <a:schemeClr val="accent3"/>
                </a:solidFill>
              </a:rPr>
              <a:t>purpose</a:t>
            </a:r>
            <a:r>
              <a:rPr lang="fr-FR" sz="1400" dirty="0">
                <a:solidFill>
                  <a:schemeClr val="accent3"/>
                </a:solidFill>
              </a:rPr>
              <a:t> of </a:t>
            </a:r>
            <a:r>
              <a:rPr lang="fr-FR" sz="1400" dirty="0" err="1">
                <a:solidFill>
                  <a:schemeClr val="accent3"/>
                </a:solidFill>
              </a:rPr>
              <a:t>these</a:t>
            </a:r>
            <a:r>
              <a:rPr lang="fr-FR" sz="1400" dirty="0">
                <a:solidFill>
                  <a:schemeClr val="accent3"/>
                </a:solidFill>
              </a:rPr>
              <a:t> </a:t>
            </a:r>
            <a:r>
              <a:rPr lang="fr-FR" sz="1400" dirty="0" err="1">
                <a:solidFill>
                  <a:schemeClr val="accent3"/>
                </a:solidFill>
              </a:rPr>
              <a:t>PtC</a:t>
            </a:r>
            <a:r>
              <a:rPr lang="fr-FR" sz="1400" dirty="0">
                <a:solidFill>
                  <a:schemeClr val="accent3"/>
                </a:solidFill>
              </a:rPr>
              <a:t>, the </a:t>
            </a:r>
            <a:r>
              <a:rPr lang="fr-FR" sz="1400" dirty="0" err="1">
                <a:solidFill>
                  <a:schemeClr val="accent3"/>
                </a:solidFill>
              </a:rPr>
              <a:t>definition</a:t>
            </a:r>
            <a:r>
              <a:rPr lang="fr-FR" sz="1400" dirty="0">
                <a:solidFill>
                  <a:schemeClr val="accent3"/>
                </a:solidFill>
              </a:rPr>
              <a:t> </a:t>
            </a:r>
            <a:r>
              <a:rPr lang="fr-FR" sz="1400" dirty="0" err="1">
                <a:solidFill>
                  <a:schemeClr val="accent3"/>
                </a:solidFill>
              </a:rPr>
              <a:t>takes</a:t>
            </a:r>
            <a:r>
              <a:rPr lang="fr-FR" sz="1400" dirty="0">
                <a:solidFill>
                  <a:schemeClr val="accent3"/>
                </a:solidFill>
              </a:rPr>
              <a:t> a focus on self-management of </a:t>
            </a:r>
            <a:r>
              <a:rPr lang="fr-FR" sz="1400" dirty="0" err="1">
                <a:solidFill>
                  <a:schemeClr val="accent3"/>
                </a:solidFill>
              </a:rPr>
              <a:t>RMDs</a:t>
            </a:r>
            <a:r>
              <a:rPr lang="fr-FR" sz="1400" dirty="0">
                <a:solidFill>
                  <a:schemeClr val="accent3"/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fr-FR" sz="1400" dirty="0" smtClean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3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Points</a:t>
            </a:r>
            <a:r>
              <a:rPr lang="es-ES" dirty="0" smtClean="0"/>
              <a:t> to </a:t>
            </a:r>
            <a:r>
              <a:rPr lang="es-ES" dirty="0" err="1" smtClean="0"/>
              <a:t>consider</a:t>
            </a:r>
            <a:r>
              <a:rPr lang="es-ES" dirty="0" smtClean="0"/>
              <a:t> 1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The information content in self-management apps should be up-to-date, scientifically justifiable, user-acceptable and evidence-based where applicable. 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endParaRPr lang="en-GB" sz="1600" dirty="0" smtClean="0"/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Any </a:t>
            </a:r>
            <a:r>
              <a:rPr lang="en-GB" sz="1600" dirty="0">
                <a:solidFill>
                  <a:schemeClr val="tx1"/>
                </a:solidFill>
              </a:rPr>
              <a:t>medical content provided by self-management apps should be validated by appropriate experts </a:t>
            </a:r>
            <a:endParaRPr lang="en-GB" sz="1600" dirty="0" smtClean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A previous review of existing rheumatology apps highlighted that the source of medical information was lacking in 40% of the screened </a:t>
            </a:r>
            <a:r>
              <a:rPr lang="en-GB" sz="1600" dirty="0" smtClean="0">
                <a:solidFill>
                  <a:schemeClr val="tx1"/>
                </a:solidFill>
              </a:rPr>
              <a:t>apps.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Sources should be cited </a:t>
            </a:r>
            <a:r>
              <a:rPr lang="en-GB" sz="1600" dirty="0">
                <a:solidFill>
                  <a:schemeClr val="tx1"/>
                </a:solidFill>
              </a:rPr>
              <a:t>whenever possible.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endParaRPr lang="en-GB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n-US" sz="1600" dirty="0">
                <a:solidFill>
                  <a:schemeClr val="tx1"/>
                </a:solidFill>
              </a:rPr>
              <a:t>5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656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Apps should be relevant and tailored to the individual needs of people with RMDs.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Largely based on expert opinion and the results of the patients’ survey.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Patient </a:t>
            </a:r>
            <a:r>
              <a:rPr lang="en-GB" sz="1600" dirty="0">
                <a:solidFill>
                  <a:schemeClr val="tx1"/>
                </a:solidFill>
              </a:rPr>
              <a:t>priorities, for example, pain, function and fatigue, should be taken into account when designing </a:t>
            </a:r>
            <a:r>
              <a:rPr lang="en-GB" sz="1600" dirty="0" smtClean="0">
                <a:solidFill>
                  <a:schemeClr val="tx1"/>
                </a:solidFill>
              </a:rPr>
              <a:t>apps.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466927" y="1269856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s-ES" kern="0" dirty="0" err="1" smtClean="0"/>
              <a:t>Points</a:t>
            </a:r>
            <a:r>
              <a:rPr lang="es-ES" kern="0" dirty="0" smtClean="0"/>
              <a:t> to </a:t>
            </a:r>
            <a:r>
              <a:rPr lang="es-ES" kern="0" dirty="0" err="1" smtClean="0"/>
              <a:t>consider</a:t>
            </a:r>
            <a:r>
              <a:rPr lang="es-ES" kern="0" dirty="0" smtClean="0"/>
              <a:t> 2</a:t>
            </a:r>
            <a:endParaRPr lang="es-ES" kern="0" dirty="0"/>
          </a:p>
        </p:txBody>
      </p:sp>
    </p:spTree>
    <p:extLst>
      <p:ext uri="{BB962C8B-B14F-4D97-AF65-F5344CB8AC3E}">
        <p14:creationId xmlns:p14="http://schemas.microsoft.com/office/powerpoint/2010/main" val="1036011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27/3/19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lvl="0"/>
            <a:r>
              <a:rPr lang="en-GB" sz="1600" dirty="0"/>
              <a:t>The design, development and validation of self-management apps should involve people with RMDs and relevant health care providers.</a:t>
            </a:r>
            <a:r>
              <a:rPr lang="fr-FR" sz="1600" dirty="0"/>
              <a:t> </a:t>
            </a:r>
            <a:endParaRPr lang="fr-FR" sz="1600" dirty="0" smtClean="0"/>
          </a:p>
          <a:p>
            <a:pPr lvl="1"/>
            <a:r>
              <a:rPr lang="is-IS" sz="1600" dirty="0" smtClean="0">
                <a:solidFill>
                  <a:schemeClr val="tx1"/>
                </a:solidFill>
              </a:rPr>
              <a:t>Health </a:t>
            </a:r>
            <a:r>
              <a:rPr lang="is-IS" sz="1600" dirty="0">
                <a:solidFill>
                  <a:schemeClr val="tx1"/>
                </a:solidFill>
              </a:rPr>
              <a:t>professionals and patients were rarely involved in every stage of app development</a:t>
            </a:r>
            <a:r>
              <a:rPr lang="fr-FR" sz="1600" dirty="0">
                <a:solidFill>
                  <a:schemeClr val="tx1"/>
                </a:solidFill>
              </a:rPr>
              <a:t> (SLR).</a:t>
            </a:r>
          </a:p>
          <a:p>
            <a:pPr lvl="1"/>
            <a:r>
              <a:rPr lang="is-IS" sz="1600" dirty="0" smtClean="0">
                <a:solidFill>
                  <a:schemeClr val="tx1"/>
                </a:solidFill>
              </a:rPr>
              <a:t>Since </a:t>
            </a:r>
            <a:r>
              <a:rPr lang="is-IS" sz="1600" dirty="0">
                <a:solidFill>
                  <a:schemeClr val="tx1"/>
                </a:solidFill>
              </a:rPr>
              <a:t>patients are the target users, app development should be patient-centered, and driven directly by the needs and priorities of people </a:t>
            </a:r>
            <a:r>
              <a:rPr lang="en-GB" sz="1600" dirty="0">
                <a:solidFill>
                  <a:schemeClr val="tx1"/>
                </a:solidFill>
              </a:rPr>
              <a:t>living with </a:t>
            </a:r>
            <a:r>
              <a:rPr lang="en-GB" sz="1600" dirty="0" smtClean="0">
                <a:solidFill>
                  <a:schemeClr val="tx1"/>
                </a:solidFill>
              </a:rPr>
              <a:t>RMDs</a:t>
            </a:r>
            <a:r>
              <a:rPr lang="fr-FR" sz="1600" dirty="0" smtClean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is-IS" sz="1600" dirty="0">
                <a:solidFill>
                  <a:schemeClr val="tx1"/>
                </a:solidFill>
              </a:rPr>
              <a:t>A</a:t>
            </a:r>
            <a:r>
              <a:rPr lang="is-IS" sz="1600" dirty="0" smtClean="0">
                <a:solidFill>
                  <a:schemeClr val="tx1"/>
                </a:solidFill>
              </a:rPr>
              <a:t>s </a:t>
            </a:r>
            <a:r>
              <a:rPr lang="is-IS" sz="1600" dirty="0">
                <a:solidFill>
                  <a:schemeClr val="tx1"/>
                </a:solidFill>
              </a:rPr>
              <a:t>medical content is provided and medical data are usually collected in such apps, health care providers, in particular rheumatologists, should be involved in the development </a:t>
            </a:r>
            <a:r>
              <a:rPr lang="is-IS" sz="1600" dirty="0" smtClean="0">
                <a:solidFill>
                  <a:schemeClr val="tx1"/>
                </a:solidFill>
              </a:rPr>
              <a:t>phase.</a:t>
            </a:r>
            <a:endParaRPr lang="fr-FR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err="1" smtClean="0">
                <a:solidFill>
                  <a:schemeClr val="tx1"/>
                </a:solidFill>
              </a:rPr>
              <a:t>LoE</a:t>
            </a:r>
            <a:r>
              <a:rPr lang="en-US" sz="1600" dirty="0" smtClean="0">
                <a:solidFill>
                  <a:schemeClr val="tx1"/>
                </a:solidFill>
              </a:rPr>
              <a:t>: 5</a:t>
            </a:r>
          </a:p>
          <a:p>
            <a:pPr lvl="1"/>
            <a:endParaRPr lang="en-GB" sz="1600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466927" y="1325766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s-ES" kern="0" dirty="0" err="1" smtClean="0"/>
              <a:t>Points</a:t>
            </a:r>
            <a:r>
              <a:rPr lang="es-ES" kern="0" dirty="0" smtClean="0"/>
              <a:t> to </a:t>
            </a:r>
            <a:r>
              <a:rPr lang="es-ES" kern="0" dirty="0" err="1" smtClean="0"/>
              <a:t>consider</a:t>
            </a:r>
            <a:r>
              <a:rPr lang="es-ES" kern="0" dirty="0" smtClean="0"/>
              <a:t> 3</a:t>
            </a:r>
            <a:endParaRPr lang="es-ES" kern="0" dirty="0"/>
          </a:p>
        </p:txBody>
      </p:sp>
    </p:spTree>
    <p:extLst>
      <p:ext uri="{BB962C8B-B14F-4D97-AF65-F5344CB8AC3E}">
        <p14:creationId xmlns:p14="http://schemas.microsoft.com/office/powerpoint/2010/main" val="2857853073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ntranet Documento Interno" ma:contentTypeID="0x01010032C576AC6C384C259C365B7C19D056D20005F7B64641EEB540B5A9DF4FDA1E4FCE" ma:contentTypeVersion="2" ma:contentTypeDescription="Intranet Documento Interno" ma:contentTypeScope="" ma:versionID="ef9f1d27af694992cc6631efdc50ad12">
  <xsd:schema xmlns:xsd="http://www.w3.org/2001/XMLSchema" xmlns:xs="http://www.w3.org/2001/XMLSchema" xmlns:p="http://schemas.microsoft.com/office/2006/metadata/properties" xmlns:ns1="http://schemas.microsoft.com/sharepoint/v3" xmlns:ns2="F6190AD9-4581-4372-B2DF-FA9A6D64EB4D" xmlns:ns3="949D39CD-7166-4d84-B7B3-B133F34511FF" xmlns:ns4="D3B34FE5-AC3B-4a96-82CA-0DBA080F7269" xmlns:ns5="E98DFCE1-BAE5-447a-BDCA-1BA3A3ADDCB8" xmlns:ns6="132FDA8B-444F-45f6-B04C-FDC6AA7FB290" xmlns:ns7="be301acf-7d88-4206-bc25-f0c1637acb3f" targetNamespace="http://schemas.microsoft.com/office/2006/metadata/properties" ma:root="true" ma:fieldsID="06a94e209e438e3ccee22c7bd3ab2857" ns1:_="" ns2:_="" ns3:_="" ns4:_="" ns5:_="" ns6:_="" ns7:_="">
    <xsd:import namespace="http://schemas.microsoft.com/sharepoint/v3"/>
    <xsd:import namespace="F6190AD9-4581-4372-B2DF-FA9A6D64EB4D"/>
    <xsd:import namespace="949D39CD-7166-4d84-B7B3-B133F34511FF"/>
    <xsd:import namespace="D3B34FE5-AC3B-4a96-82CA-0DBA080F7269"/>
    <xsd:import namespace="E98DFCE1-BAE5-447a-BDCA-1BA3A3ADDCB8"/>
    <xsd:import namespace="132FDA8B-444F-45f6-B04C-FDC6AA7FB290"/>
    <xsd:import namespace="be301acf-7d88-4206-bc25-f0c1637acb3f"/>
    <xsd:element name="properties">
      <xsd:complexType>
        <xsd:sequence>
          <xsd:element name="documentManagement">
            <xsd:complexType>
              <xsd:all>
                <xsd:element ref="ns1:Description" minOccurs="0"/>
                <xsd:element ref="ns2:DepartamentoTaxHTField0" minOccurs="0"/>
                <xsd:element ref="ns3:ProductoTaxHTField0" minOccurs="0"/>
                <xsd:element ref="ns4:TipoDocumentoTaxHTField0" minOccurs="0"/>
                <xsd:element ref="ns5:LenguajeTaxHTField0" minOccurs="0"/>
                <xsd:element ref="ns6:TemaTaxHTField0" minOccurs="0"/>
                <xsd:element ref="ns7:TaxKeywordTaxHTField" minOccurs="0"/>
                <xsd:element ref="ns7:TaxCatchAll" minOccurs="0"/>
                <xsd:element ref="ns7:TaxCatchAllLabel" minOccurs="0"/>
                <xsd:element ref="ns1:AverageRating" minOccurs="0"/>
                <xsd:element ref="ns1:RatingCount" minOccurs="0"/>
                <xsd:element ref="ns7:_dlc_DocId" minOccurs="0"/>
                <xsd:element ref="ns7:_dlc_DocIdUrl" minOccurs="0"/>
                <xsd:element ref="ns7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scription" ma:index="8" nillable="true" ma:displayName="Descripción" ma:internalName="Description">
      <xsd:simpleType>
        <xsd:restriction base="dms:Note">
          <xsd:maxLength value="150"/>
        </xsd:restriction>
      </xsd:simpleType>
    </xsd:element>
    <xsd:element name="AverageRating" ma:index="23" nillable="true" ma:displayName="Clasificación (0-5)" ma:decimals="2" ma:description="Valor promedio de todas las clasificaciones que se han enviado" ma:internalName="AverageRating" ma:readOnly="true">
      <xsd:simpleType>
        <xsd:restriction base="dms:Number"/>
      </xsd:simpleType>
    </xsd:element>
    <xsd:element name="RatingCount" ma:index="24" nillable="true" ma:displayName="Número de clasificaciones" ma:decimals="0" ma:description="Número de clasificaciones enviado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90AD9-4581-4372-B2DF-FA9A6D64EB4D" elementFormDefault="qualified">
    <xsd:import namespace="http://schemas.microsoft.com/office/2006/documentManagement/types"/>
    <xsd:import namespace="http://schemas.microsoft.com/office/infopath/2007/PartnerControls"/>
    <xsd:element name="DepartamentoTaxHTField0" ma:index="10" nillable="true" ma:taxonomy="true" ma:internalName="Departamento_0" ma:taxonomyFieldName="Departamento" ma:displayName="Departamento" ma:default="" ma:fieldId="{93866b3b-a5cd-4f7c-8039-355b7ad00c50}" ma:taxonomyMulti="true" ma:sspId="dae3a36d-f80e-43f9-8a6e-5e975d4c7c75" ma:termSetId="775e99ea-537c-4c77-a14e-7318fdbc265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D39CD-7166-4d84-B7B3-B133F34511FF" elementFormDefault="qualified">
    <xsd:import namespace="http://schemas.microsoft.com/office/2006/documentManagement/types"/>
    <xsd:import namespace="http://schemas.microsoft.com/office/infopath/2007/PartnerControls"/>
    <xsd:element name="ProductoTaxHTField0" ma:index="12" nillable="true" ma:taxonomy="true" ma:internalName="Producto_0" ma:taxonomyFieldName="Producto" ma:displayName="Producto" ma:default="" ma:fieldId="{a721c8b8-7c93-4cc5-a44f-6de7d17bec20}" ma:sspId="dae3a36d-f80e-43f9-8a6e-5e975d4c7c75" ma:termSetId="747fa720-2bff-4c29-8aaf-ab68603a468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34FE5-AC3B-4a96-82CA-0DBA080F7269" elementFormDefault="qualified">
    <xsd:import namespace="http://schemas.microsoft.com/office/2006/documentManagement/types"/>
    <xsd:import namespace="http://schemas.microsoft.com/office/infopath/2007/PartnerControls"/>
    <xsd:element name="TipoDocumentoTaxHTField0" ma:index="14" nillable="true" ma:taxonomy="true" ma:internalName="TipoDocumento_0" ma:taxonomyFieldName="TipoDocumento" ma:displayName="Tipo documento" ma:default="" ma:fieldId="{71a6ff95-022e-483e-9bcc-30da4cf1bab8}" ma:sspId="dae3a36d-f80e-43f9-8a6e-5e975d4c7c75" ma:termSetId="b32d1efd-b03a-44c7-9d8a-42877a79d5b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DFCE1-BAE5-447a-BDCA-1BA3A3ADDCB8" elementFormDefault="qualified">
    <xsd:import namespace="http://schemas.microsoft.com/office/2006/documentManagement/types"/>
    <xsd:import namespace="http://schemas.microsoft.com/office/infopath/2007/PartnerControls"/>
    <xsd:element name="LenguajeTaxHTField0" ma:index="16" nillable="true" ma:taxonomy="true" ma:internalName="Lenguaje_0" ma:taxonomyFieldName="Lenguaje" ma:displayName="Lenguaje" ma:default="" ma:fieldId="{2ae4c28f-b96e-42d5-a568-480d296cb218}" ma:sspId="dae3a36d-f80e-43f9-8a6e-5e975d4c7c75" ma:termSetId="dc83aefa-cf05-4785-b4f3-b93e543cac8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FDA8B-444F-45f6-B04C-FDC6AA7FB290" elementFormDefault="qualified">
    <xsd:import namespace="http://schemas.microsoft.com/office/2006/documentManagement/types"/>
    <xsd:import namespace="http://schemas.microsoft.com/office/infopath/2007/PartnerControls"/>
    <xsd:element name="TemaTaxHTField0" ma:index="18" nillable="true" ma:taxonomy="true" ma:internalName="Tema_0" ma:taxonomyFieldName="Tema" ma:displayName="Tema" ma:default="" ma:fieldId="{1eddc28b-cca7-4c1e-b56b-bd4b0fc45fa9}" ma:taxonomyMulti="true" ma:sspId="dae3a36d-f80e-43f9-8a6e-5e975d4c7c75" ma:termSetId="7df00746-8ea2-4f56-9edc-ade760a6968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01acf-7d88-4206-bc25-f0c1637acb3f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0" nillable="true" ma:taxonomy="true" ma:internalName="TaxKeywordTaxHTField" ma:taxonomyFieldName="TaxKeyword" ma:displayName="Palabras clave de empresa" ma:fieldId="{23f27201-bee3-471e-b2e7-b64fd8b7ca38}" ma:taxonomyMulti="true" ma:sspId="dae3a36d-f80e-43f9-8a6e-5e975d4c7c7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aac5f80e-1ebf-4f3c-9f71-d730a7ceb3a1}" ma:internalName="TaxCatchAll" ma:showField="CatchAllData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description="" ma:hidden="true" ma:list="{aac5f80e-1ebf-4f3c-9f71-d730a7ceb3a1}" ma:internalName="TaxCatchAllLabel" ma:readOnly="true" ma:showField="CatchAllDataLabel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5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26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A657DCF3FBB4E8FBE0E2468B8B113" ma:contentTypeVersion="8" ma:contentTypeDescription="Ein neues Dokument erstellen." ma:contentTypeScope="" ma:versionID="cf33edc7c58d74189dec3462fdd7ac84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562b1fb28dd5c84ddb76eba8a8fa35ef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A2325FA-BF53-4D92-8355-0F3E68AA48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190AD9-4581-4372-B2DF-FA9A6D64EB4D"/>
    <ds:schemaRef ds:uri="949D39CD-7166-4d84-B7B3-B133F34511FF"/>
    <ds:schemaRef ds:uri="D3B34FE5-AC3B-4a96-82CA-0DBA080F7269"/>
    <ds:schemaRef ds:uri="E98DFCE1-BAE5-447a-BDCA-1BA3A3ADDCB8"/>
    <ds:schemaRef ds:uri="132FDA8B-444F-45f6-B04C-FDC6AA7FB290"/>
    <ds:schemaRef ds:uri="be301acf-7d88-4206-bc25-f0c1637ac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2B7833A-8C97-4A0B-BC66-CCA655FAE598}"/>
</file>

<file path=customXml/itemProps4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211D8D81-60A0-4CDE-8F83-56276C98843F}">
  <ds:schemaRefs>
    <ds:schemaRef ds:uri="http://schemas.microsoft.com/sharepoint/v3"/>
    <ds:schemaRef ds:uri="be301acf-7d88-4206-bc25-f0c1637acb3f"/>
    <ds:schemaRef ds:uri="http://schemas.microsoft.com/office/2006/metadata/properties"/>
    <ds:schemaRef ds:uri="F6190AD9-4581-4372-B2DF-FA9A6D64EB4D"/>
    <ds:schemaRef ds:uri="949D39CD-7166-4d84-B7B3-B133F34511FF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D3B34FE5-AC3B-4a96-82CA-0DBA080F7269"/>
    <ds:schemaRef ds:uri="132FDA8B-444F-45f6-B04C-FDC6AA7FB290"/>
    <ds:schemaRef ds:uri="http://purl.org/dc/terms/"/>
    <ds:schemaRef ds:uri="E98DFCE1-BAE5-447a-BDCA-1BA3A3ADDCB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15866</TotalTime>
  <Words>2074</Words>
  <Application>Microsoft Macintosh PowerPoint</Application>
  <PresentationFormat>Présentation à l'écran (4:3)</PresentationFormat>
  <Paragraphs>266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9" baseType="lpstr">
      <vt:lpstr>Calibri</vt:lpstr>
      <vt:lpstr>ＭＳ Ｐゴシック</vt:lpstr>
      <vt:lpstr>Times</vt:lpstr>
      <vt:lpstr>Times New Roman</vt:lpstr>
      <vt:lpstr>Wingdings</vt:lpstr>
      <vt:lpstr>Arial</vt:lpstr>
      <vt:lpstr>PPT EULAR presentation</vt:lpstr>
      <vt:lpstr>Blank</vt:lpstr>
      <vt:lpstr>EULAR Points to consider for the development, evaluation and implementation of mobile health applications aiding self-management in people living with rheumatic and musculoskeletal diseases.</vt:lpstr>
      <vt:lpstr>Target population/question</vt:lpstr>
      <vt:lpstr>Methods I</vt:lpstr>
      <vt:lpstr>Methods II</vt:lpstr>
      <vt:lpstr>Methods III</vt:lpstr>
      <vt:lpstr>Overarching prinicples</vt:lpstr>
      <vt:lpstr>Points to consider 1</vt:lpstr>
      <vt:lpstr>Présentation PowerPoint</vt:lpstr>
      <vt:lpstr>Présentation PowerPoint</vt:lpstr>
      <vt:lpstr>Points to consider 4</vt:lpstr>
      <vt:lpstr>Points to consider 5</vt:lpstr>
      <vt:lpstr>Points to consider 6</vt:lpstr>
      <vt:lpstr>Points to consider 7</vt:lpstr>
      <vt:lpstr>Points to consider 8</vt:lpstr>
      <vt:lpstr>Points to consider 9</vt:lpstr>
      <vt:lpstr>Points to consider 10</vt:lpstr>
      <vt:lpstr>Summary Table Oxford Level of Evidence Overarching principles</vt:lpstr>
      <vt:lpstr>Summary Table Oxford Level of Evidence Points to consider</vt:lpstr>
      <vt:lpstr>Summary of points to consider in bullet point format </vt:lpstr>
      <vt:lpstr>Summary of Points to consider in lay format  </vt:lpstr>
      <vt:lpstr>Acknowledgements</vt:lpstr>
    </vt:vector>
  </TitlesOfParts>
  <Company>HP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Utilisateur de Microsoft Office</cp:lastModifiedBy>
  <cp:revision>55</cp:revision>
  <cp:lastPrinted>2018-04-11T06:03:03Z</cp:lastPrinted>
  <dcterms:created xsi:type="dcterms:W3CDTF">2017-10-10T13:55:03Z</dcterms:created>
  <dcterms:modified xsi:type="dcterms:W3CDTF">2019-03-27T17:32:34Z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