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5"/>
    <p:sldMasterId id="2147483888" r:id="rId6"/>
  </p:sldMasterIdLst>
  <p:notesMasterIdLst>
    <p:notesMasterId r:id="rId16"/>
  </p:notesMasterIdLst>
  <p:handoutMasterIdLst>
    <p:handoutMasterId r:id="rId17"/>
  </p:handoutMasterIdLst>
  <p:sldIdLst>
    <p:sldId id="271" r:id="rId7"/>
    <p:sldId id="283" r:id="rId8"/>
    <p:sldId id="276" r:id="rId9"/>
    <p:sldId id="277" r:id="rId10"/>
    <p:sldId id="278" r:id="rId11"/>
    <p:sldId id="279" r:id="rId12"/>
    <p:sldId id="280" r:id="rId13"/>
    <p:sldId id="281" r:id="rId14"/>
    <p:sldId id="282" r:id="rId15"/>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B8"/>
    <a:srgbClr val="063FA9"/>
    <a:srgbClr val="000000"/>
    <a:srgbClr val="0056B9"/>
    <a:srgbClr val="0057A3"/>
    <a:srgbClr val="003FA8"/>
    <a:srgbClr val="1986CE"/>
    <a:srgbClr val="F8F8F8"/>
    <a:srgbClr val="CECFCF"/>
    <a:srgbClr val="F6BF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759" autoAdjust="0"/>
  </p:normalViewPr>
  <p:slideViewPr>
    <p:cSldViewPr snapToGrid="0">
      <p:cViewPr varScale="1">
        <p:scale>
          <a:sx n="105" d="100"/>
          <a:sy n="105" d="100"/>
        </p:scale>
        <p:origin x="528" y="7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zia Jud" userId="998cd3bd-6052-4e62-80c0-b681be3428ee" providerId="ADAL" clId="{D5C4B95F-C2A3-4281-94C0-23DF897A2717}"/>
    <pc:docChg chg="delSld">
      <pc:chgData name="Patrizia Jud" userId="998cd3bd-6052-4e62-80c0-b681be3428ee" providerId="ADAL" clId="{D5C4B95F-C2A3-4281-94C0-23DF897A2717}" dt="2019-02-06T11:31:17.283" v="0" actId="2696"/>
      <pc:docMkLst>
        <pc:docMk/>
      </pc:docMkLst>
      <pc:sldChg chg="del">
        <pc:chgData name="Patrizia Jud" userId="998cd3bd-6052-4e62-80c0-b681be3428ee" providerId="ADAL" clId="{D5C4B95F-C2A3-4281-94C0-23DF897A2717}" dt="2019-02-06T11:31:17.283" v="0" actId="2696"/>
        <pc:sldMkLst>
          <pc:docMk/>
          <pc:sldMk cId="10469920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06/02/2019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06/02/2019</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06/02/2019</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06/02/2019</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06/02/2019</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06/02/2019</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solidFill>
                  <a:schemeClr val="bg2">
                    <a:lumMod val="50000"/>
                  </a:schemeClr>
                </a:solidFill>
              </a:rPr>
              <a:t>2018 Updated EULAR Evidence-based Recommendations for the Diagnosis of Gout </a:t>
            </a: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1: Target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dirty="0"/>
              <a:t>In 2006, the EULAR produced its first evidence-based recommendations for the diagnosis of gout. Since then, a number of studies have explored the diagnostic value of clinical algorithms and of imaging modalities such as ultrasound (US) or dual-energy computed tomography (DECT). This prompted a revision of the 2006 recommendations following an updated systematic literature review (SLR) and a Delphi process to achieve consensus</a:t>
            </a:r>
          </a:p>
          <a:p>
            <a:endParaRPr lang="en-US" dirty="0"/>
          </a:p>
          <a:p>
            <a:r>
              <a:rPr lang="en-US" dirty="0"/>
              <a:t>Target population: Rheumatologists, GPs, and all Health care providers who manage people with Gout</a:t>
            </a:r>
          </a:p>
          <a:p>
            <a:endParaRPr lang="en-US" dirty="0"/>
          </a:p>
          <a:p>
            <a:endParaRPr lang="en-GB" dirty="0"/>
          </a:p>
        </p:txBody>
      </p:sp>
    </p:spTree>
    <p:extLst>
      <p:ext uri="{BB962C8B-B14F-4D97-AF65-F5344CB8AC3E}">
        <p14:creationId xmlns:p14="http://schemas.microsoft.com/office/powerpoint/2010/main" val="231930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2: </a:t>
            </a:r>
            <a:r>
              <a:rPr lang="en-GB" dirty="0"/>
              <a:t>Methods/methodological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solidFill>
                  <a:srgbClr val="000000"/>
                </a:solidFill>
              </a:rPr>
              <a:t>Methods:  According to the EULAR Standardized Operating Procedures*</a:t>
            </a:r>
          </a:p>
          <a:p>
            <a:endParaRPr lang="en-GB" dirty="0"/>
          </a:p>
        </p:txBody>
      </p:sp>
      <p:grpSp>
        <p:nvGrpSpPr>
          <p:cNvPr id="9" name="Group 8"/>
          <p:cNvGrpSpPr/>
          <p:nvPr/>
        </p:nvGrpSpPr>
        <p:grpSpPr>
          <a:xfrm>
            <a:off x="2422372" y="2789352"/>
            <a:ext cx="4224469" cy="2794381"/>
            <a:chOff x="2422372" y="2243444"/>
            <a:chExt cx="4224469" cy="2794381"/>
          </a:xfrm>
        </p:grpSpPr>
        <p:sp>
          <p:nvSpPr>
            <p:cNvPr id="10" name="ZoneTexte 2"/>
            <p:cNvSpPr txBox="1"/>
            <p:nvPr/>
          </p:nvSpPr>
          <p:spPr>
            <a:xfrm>
              <a:off x="3355865" y="2243444"/>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1" name="ZoneTexte 4"/>
            <p:cNvSpPr txBox="1"/>
            <p:nvPr/>
          </p:nvSpPr>
          <p:spPr>
            <a:xfrm>
              <a:off x="2944894" y="3075222"/>
              <a:ext cx="3192903"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Systematic literature research</a:t>
              </a:r>
            </a:p>
          </p:txBody>
        </p:sp>
        <p:sp>
          <p:nvSpPr>
            <p:cNvPr id="12" name="ZoneTexte 5"/>
            <p:cNvSpPr txBox="1"/>
            <p:nvPr/>
          </p:nvSpPr>
          <p:spPr>
            <a:xfrm>
              <a:off x="3432845" y="3879063"/>
              <a:ext cx="2304256" cy="338554"/>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600" dirty="0">
                  <a:solidFill>
                    <a:prstClr val="white"/>
                  </a:solidFill>
                  <a:ea typeface="+mn-ea"/>
                  <a:cs typeface="+mn-cs"/>
                </a:rPr>
                <a:t>Consensual approach</a:t>
              </a:r>
            </a:p>
          </p:txBody>
        </p:sp>
        <p:sp>
          <p:nvSpPr>
            <p:cNvPr id="13" name="ZoneTexte 6"/>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2133" dirty="0">
                  <a:solidFill>
                    <a:prstClr val="white"/>
                  </a:solidFill>
                  <a:ea typeface="+mn-ea"/>
                  <a:cs typeface="+mn-cs"/>
                </a:rPr>
                <a:t>FINAL </a:t>
              </a:r>
              <a:r>
                <a:rPr lang="en-GB" sz="2133" dirty="0">
                  <a:solidFill>
                    <a:prstClr val="white"/>
                  </a:solidFill>
                  <a:ea typeface="+mn-ea"/>
                  <a:cs typeface="+mn-cs"/>
                </a:rPr>
                <a:t>Recommendations</a:t>
              </a:r>
            </a:p>
          </p:txBody>
        </p:sp>
        <p:sp>
          <p:nvSpPr>
            <p:cNvPr id="14" name="Flèche vers le bas 9"/>
            <p:cNvSpPr/>
            <p:nvPr/>
          </p:nvSpPr>
          <p:spPr>
            <a:xfrm>
              <a:off x="4479590" y="2646924"/>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4514009" y="3463124"/>
              <a:ext cx="45719" cy="3934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4520465" y="4277353"/>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7" name="ZoneTexte 7"/>
          <p:cNvSpPr txBox="1"/>
          <p:nvPr/>
        </p:nvSpPr>
        <p:spPr>
          <a:xfrm>
            <a:off x="5596114" y="6031437"/>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Slides 3-4: </a:t>
            </a:r>
            <a:r>
              <a:rPr lang="en-GB" dirty="0"/>
              <a:t>Overarching</a:t>
            </a:r>
            <a:r>
              <a:rPr lang="es-ES" dirty="0"/>
              <a:t> </a:t>
            </a:r>
            <a:r>
              <a:rPr lang="en-GB" dirty="0"/>
              <a:t>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t>Since we formulated only 8 recommendations, we did not propose overarching principles</a:t>
            </a:r>
          </a:p>
        </p:txBody>
      </p:sp>
    </p:spTree>
    <p:extLst>
      <p:ext uri="{BB962C8B-B14F-4D97-AF65-F5344CB8AC3E}">
        <p14:creationId xmlns:p14="http://schemas.microsoft.com/office/powerpoint/2010/main" val="1266232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343542"/>
            <a:ext cx="8334172" cy="634545"/>
          </a:xfrm>
        </p:spPr>
        <p:txBody>
          <a:bodyPr/>
          <a:lstStyle/>
          <a:p>
            <a:r>
              <a:rPr lang="en-GB" dirty="0"/>
              <a:t>Slides 5-15: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4156091753"/>
              </p:ext>
            </p:extLst>
          </p:nvPr>
        </p:nvGraphicFramePr>
        <p:xfrm>
          <a:off x="1894115" y="938848"/>
          <a:ext cx="5086350" cy="5747702"/>
        </p:xfrm>
        <a:graphic>
          <a:graphicData uri="http://schemas.openxmlformats.org/drawingml/2006/table">
            <a:tbl>
              <a:tblPr firstRow="1" firstCol="1" bandRow="1">
                <a:tableStyleId>{5C22544A-7EE6-4342-B048-85BDC9FD1C3A}</a:tableStyleId>
              </a:tblPr>
              <a:tblGrid>
                <a:gridCol w="842572">
                  <a:extLst>
                    <a:ext uri="{9D8B030D-6E8A-4147-A177-3AD203B41FA5}">
                      <a16:colId xmlns:a16="http://schemas.microsoft.com/office/drawing/2014/main" val="20000"/>
                    </a:ext>
                  </a:extLst>
                </a:gridCol>
                <a:gridCol w="4243778">
                  <a:extLst>
                    <a:ext uri="{9D8B030D-6E8A-4147-A177-3AD203B41FA5}">
                      <a16:colId xmlns:a16="http://schemas.microsoft.com/office/drawing/2014/main" val="20001"/>
                    </a:ext>
                  </a:extLst>
                </a:gridCol>
              </a:tblGrid>
              <a:tr h="605021">
                <a:tc>
                  <a:txBody>
                    <a:bodyPr/>
                    <a:lstStyle/>
                    <a:p>
                      <a:pPr algn="just">
                        <a:spcAft>
                          <a:spcPts val="0"/>
                        </a:spcAft>
                      </a:pPr>
                      <a:r>
                        <a:rPr lang="en-GB" sz="800" dirty="0">
                          <a:effectLst/>
                        </a:rPr>
                        <a:t>1</a:t>
                      </a:r>
                      <a:endParaRPr lang="fr-FR" sz="700" dirty="0">
                        <a:effectLst/>
                        <a:latin typeface="Verdana"/>
                        <a:ea typeface="SimSun"/>
                        <a:cs typeface="Times New Roman"/>
                      </a:endParaRPr>
                    </a:p>
                  </a:txBody>
                  <a:tcPr marL="45489" marR="45489" marT="0" marB="0"/>
                </a:tc>
                <a:tc>
                  <a:txBody>
                    <a:bodyPr/>
                    <a:lstStyle/>
                    <a:p>
                      <a:pPr algn="just">
                        <a:spcAft>
                          <a:spcPts val="0"/>
                        </a:spcAft>
                      </a:pPr>
                      <a:r>
                        <a:rPr lang="en-US" sz="800" b="0" dirty="0">
                          <a:solidFill>
                            <a:srgbClr val="0057B8"/>
                          </a:solidFill>
                          <a:effectLst/>
                        </a:rPr>
                        <a:t>Search for crystals in synovial fluid or tophus aspirates is recommended in every person with suspected gout, because demonstration of MSU crystals allows a definitive diagnosis of gout (LoA=8.6</a:t>
                      </a:r>
                      <a:r>
                        <a:rPr lang="en-US" sz="800" dirty="0">
                          <a:effectLst/>
                        </a:rPr>
                        <a:t>).</a:t>
                      </a:r>
                      <a:endParaRPr lang="fr-FR" sz="700" dirty="0">
                        <a:effectLst/>
                        <a:latin typeface="Verdana"/>
                        <a:ea typeface="SimSun"/>
                        <a:cs typeface="Times New Roman"/>
                      </a:endParaRPr>
                    </a:p>
                  </a:txBody>
                  <a:tcPr marL="45489" marR="45489" marT="0" marB="0">
                    <a:solidFill>
                      <a:schemeClr val="bg2"/>
                    </a:solidFill>
                  </a:tcPr>
                </a:tc>
                <a:extLst>
                  <a:ext uri="{0D108BD9-81ED-4DB2-BD59-A6C34878D82A}">
                    <a16:rowId xmlns:a16="http://schemas.microsoft.com/office/drawing/2014/main" val="10000"/>
                  </a:ext>
                </a:extLst>
              </a:tr>
              <a:tr h="1361298">
                <a:tc>
                  <a:txBody>
                    <a:bodyPr/>
                    <a:lstStyle/>
                    <a:p>
                      <a:pPr algn="just">
                        <a:spcAft>
                          <a:spcPts val="0"/>
                        </a:spcAft>
                      </a:pPr>
                      <a:r>
                        <a:rPr lang="en-GB" sz="800">
                          <a:effectLst/>
                        </a:rPr>
                        <a:t>2</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dirty="0">
                          <a:effectLst/>
                        </a:rPr>
                        <a:t>Gout should be considered in the diagnosis of any acute arthritis in an adult. When synovial fluid analysis is not feasible, a clinical diagnosis of gout is supported by the following suggestive features: mono articular involvement of a foot (especially the first MTP) or ankle joint; previous similar acute arthritis episodes; rapid onset of severe pain and swelling (at its worst in &lt;24 h); erythema; male gender; and associated cardiovascular diseases and hyperuricemia. These features are highly suggestive but not specific for gout (LoA=8.6).</a:t>
                      </a:r>
                      <a:endParaRPr lang="fr-FR" sz="700" dirty="0">
                        <a:effectLst/>
                        <a:latin typeface="Verdana"/>
                        <a:ea typeface="SimSun"/>
                        <a:cs typeface="Times New Roman"/>
                      </a:endParaRPr>
                    </a:p>
                  </a:txBody>
                  <a:tcPr marL="45489" marR="45489" marT="0" marB="0"/>
                </a:tc>
                <a:extLst>
                  <a:ext uri="{0D108BD9-81ED-4DB2-BD59-A6C34878D82A}">
                    <a16:rowId xmlns:a16="http://schemas.microsoft.com/office/drawing/2014/main" val="10001"/>
                  </a:ext>
                </a:extLst>
              </a:tr>
              <a:tr h="453766">
                <a:tc>
                  <a:txBody>
                    <a:bodyPr/>
                    <a:lstStyle/>
                    <a:p>
                      <a:pPr algn="just">
                        <a:spcAft>
                          <a:spcPts val="0"/>
                        </a:spcAft>
                      </a:pPr>
                      <a:r>
                        <a:rPr lang="en-GB" sz="800">
                          <a:effectLst/>
                        </a:rPr>
                        <a:t>3</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a:effectLst/>
                        </a:rPr>
                        <a:t>It is strongly recommended that synovial fluid aspiration and examination for crystals is undertaken in any patient with undiagnosed inflammatory arthritis (LoA=8.8).</a:t>
                      </a:r>
                      <a:endParaRPr lang="fr-FR" sz="700">
                        <a:effectLst/>
                        <a:latin typeface="Verdana"/>
                        <a:ea typeface="SimSun"/>
                        <a:cs typeface="Times New Roman"/>
                      </a:endParaRPr>
                    </a:p>
                  </a:txBody>
                  <a:tcPr marL="45489" marR="45489" marT="0" marB="0"/>
                </a:tc>
                <a:extLst>
                  <a:ext uri="{0D108BD9-81ED-4DB2-BD59-A6C34878D82A}">
                    <a16:rowId xmlns:a16="http://schemas.microsoft.com/office/drawing/2014/main" val="10002"/>
                  </a:ext>
                </a:extLst>
              </a:tr>
              <a:tr h="302511">
                <a:tc>
                  <a:txBody>
                    <a:bodyPr/>
                    <a:lstStyle/>
                    <a:p>
                      <a:pPr algn="just">
                        <a:spcAft>
                          <a:spcPts val="0"/>
                        </a:spcAft>
                      </a:pPr>
                      <a:r>
                        <a:rPr lang="en-GB" sz="800">
                          <a:effectLst/>
                        </a:rPr>
                        <a:t>4</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a:effectLst/>
                        </a:rPr>
                        <a:t>The diagnosis of gout should not be made on the presence of hyperuricemia alone (LoA=8.9).</a:t>
                      </a:r>
                      <a:endParaRPr lang="fr-FR" sz="700">
                        <a:effectLst/>
                        <a:latin typeface="Verdana"/>
                        <a:ea typeface="SimSun"/>
                        <a:cs typeface="Times New Roman"/>
                      </a:endParaRPr>
                    </a:p>
                  </a:txBody>
                  <a:tcPr marL="45489" marR="45489" marT="0" marB="0"/>
                </a:tc>
                <a:extLst>
                  <a:ext uri="{0D108BD9-81ED-4DB2-BD59-A6C34878D82A}">
                    <a16:rowId xmlns:a16="http://schemas.microsoft.com/office/drawing/2014/main" val="10003"/>
                  </a:ext>
                </a:extLst>
              </a:tr>
              <a:tr h="605021">
                <a:tc>
                  <a:txBody>
                    <a:bodyPr/>
                    <a:lstStyle/>
                    <a:p>
                      <a:pPr algn="just">
                        <a:spcAft>
                          <a:spcPts val="0"/>
                        </a:spcAft>
                      </a:pPr>
                      <a:r>
                        <a:rPr lang="en-GB" sz="800">
                          <a:effectLst/>
                        </a:rPr>
                        <a:t>5</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a:effectLst/>
                        </a:rPr>
                        <a:t>When a clinical diagnosis of gout is uncertain and crystal identification is not possible, patients should be investigated by imaging to search for urate deposits and features of any alternative diagnosis (LoA=8.5).</a:t>
                      </a:r>
                      <a:endParaRPr lang="fr-FR" sz="700">
                        <a:effectLst/>
                        <a:latin typeface="Verdana"/>
                        <a:ea typeface="SimSun"/>
                        <a:cs typeface="Times New Roman"/>
                      </a:endParaRPr>
                    </a:p>
                  </a:txBody>
                  <a:tcPr marL="45489" marR="45489" marT="0" marB="0"/>
                </a:tc>
                <a:extLst>
                  <a:ext uri="{0D108BD9-81ED-4DB2-BD59-A6C34878D82A}">
                    <a16:rowId xmlns:a16="http://schemas.microsoft.com/office/drawing/2014/main" val="10004"/>
                  </a:ext>
                </a:extLst>
              </a:tr>
              <a:tr h="1058787">
                <a:tc>
                  <a:txBody>
                    <a:bodyPr/>
                    <a:lstStyle/>
                    <a:p>
                      <a:pPr algn="just">
                        <a:spcAft>
                          <a:spcPts val="0"/>
                        </a:spcAft>
                      </a:pPr>
                      <a:r>
                        <a:rPr lang="en-GB" sz="800">
                          <a:effectLst/>
                        </a:rPr>
                        <a:t>6</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a:effectLst/>
                        </a:rPr>
                        <a:t>Plain radiographs are indicated to search for features of chronic urate arthropathy but have limited value for the diagnosis of acute gouty arthritis. Ultrasound scanning can be more helpful in establishing a diagnosis in patients with suspected acute or chronic gouty arthritis by detection of tophi not evident on clinical examination, or a double contour sign at cartilage surfaces, which is highly specific for urate deposits in joints (LoA=8.2).</a:t>
                      </a:r>
                      <a:endParaRPr lang="fr-FR" sz="700">
                        <a:effectLst/>
                        <a:latin typeface="Verdana"/>
                        <a:ea typeface="SimSun"/>
                        <a:cs typeface="Times New Roman"/>
                      </a:endParaRPr>
                    </a:p>
                  </a:txBody>
                  <a:tcPr marL="45489" marR="45489" marT="0" marB="0"/>
                </a:tc>
                <a:extLst>
                  <a:ext uri="{0D108BD9-81ED-4DB2-BD59-A6C34878D82A}">
                    <a16:rowId xmlns:a16="http://schemas.microsoft.com/office/drawing/2014/main" val="10005"/>
                  </a:ext>
                </a:extLst>
              </a:tr>
              <a:tr h="756277">
                <a:tc>
                  <a:txBody>
                    <a:bodyPr/>
                    <a:lstStyle/>
                    <a:p>
                      <a:pPr algn="just">
                        <a:spcAft>
                          <a:spcPts val="0"/>
                        </a:spcAft>
                      </a:pPr>
                      <a:r>
                        <a:rPr lang="en-GB" sz="800">
                          <a:effectLst/>
                        </a:rPr>
                        <a:t>7</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a:effectLst/>
                        </a:rPr>
                        <a:t>Risk factors for chronic hyperuricemia should be searched for in every person with gout, specifically: chronic kidney disease; overweight, medications (including diuretics, low dose aspirin, cyclosporine, tacrolimus); consumption of excess alcohol (particularly beer and spirits), non-diet sodas, meat and shellfish (LoA=8.2).</a:t>
                      </a:r>
                      <a:endParaRPr lang="fr-FR" sz="700">
                        <a:effectLst/>
                        <a:latin typeface="Verdana"/>
                        <a:ea typeface="SimSun"/>
                        <a:cs typeface="Times New Roman"/>
                      </a:endParaRPr>
                    </a:p>
                  </a:txBody>
                  <a:tcPr marL="45489" marR="45489" marT="0" marB="0"/>
                </a:tc>
                <a:extLst>
                  <a:ext uri="{0D108BD9-81ED-4DB2-BD59-A6C34878D82A}">
                    <a16:rowId xmlns:a16="http://schemas.microsoft.com/office/drawing/2014/main" val="10006"/>
                  </a:ext>
                </a:extLst>
              </a:tr>
              <a:tr h="605021">
                <a:tc>
                  <a:txBody>
                    <a:bodyPr/>
                    <a:lstStyle/>
                    <a:p>
                      <a:pPr algn="just">
                        <a:spcAft>
                          <a:spcPts val="0"/>
                        </a:spcAft>
                      </a:pPr>
                      <a:r>
                        <a:rPr lang="en-GB" sz="800">
                          <a:effectLst/>
                        </a:rPr>
                        <a:t>8</a:t>
                      </a:r>
                      <a:endParaRPr lang="fr-FR" sz="700">
                        <a:effectLst/>
                        <a:latin typeface="Verdana"/>
                        <a:ea typeface="SimSun"/>
                        <a:cs typeface="Times New Roman"/>
                      </a:endParaRPr>
                    </a:p>
                  </a:txBody>
                  <a:tcPr marL="45489" marR="45489" marT="0" marB="0"/>
                </a:tc>
                <a:tc>
                  <a:txBody>
                    <a:bodyPr/>
                    <a:lstStyle/>
                    <a:p>
                      <a:pPr algn="just">
                        <a:spcAft>
                          <a:spcPts val="0"/>
                        </a:spcAft>
                      </a:pPr>
                      <a:r>
                        <a:rPr lang="en-US" sz="800" dirty="0">
                          <a:effectLst/>
                        </a:rPr>
                        <a:t>Systematic assessment for the presence of associated co-morbidities in people with gout is recommended; including obesity, renal impairment, hypertension, ischemic heart disease, heart failure, diabetes and dyslipidemia (LoA=8.7).</a:t>
                      </a:r>
                      <a:endParaRPr lang="fr-FR" sz="700" dirty="0">
                        <a:effectLst/>
                        <a:latin typeface="Verdana"/>
                        <a:ea typeface="SimSun"/>
                        <a:cs typeface="Times New Roman"/>
                      </a:endParaRPr>
                    </a:p>
                  </a:txBody>
                  <a:tcPr marL="45489" marR="45489"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8765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16: 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graphicFrame>
        <p:nvGraphicFramePr>
          <p:cNvPr id="2" name="Espace réservé du contenu 1"/>
          <p:cNvGraphicFramePr>
            <a:graphicFrameLocks noGrp="1"/>
          </p:cNvGraphicFramePr>
          <p:nvPr>
            <p:ph idx="1"/>
            <p:extLst>
              <p:ext uri="{D42A27DB-BD31-4B8C-83A1-F6EECF244321}">
                <p14:modId xmlns:p14="http://schemas.microsoft.com/office/powerpoint/2010/main" val="2379877720"/>
              </p:ext>
            </p:extLst>
          </p:nvPr>
        </p:nvGraphicFramePr>
        <p:xfrm>
          <a:off x="955222" y="3102927"/>
          <a:ext cx="6417127" cy="2103120"/>
        </p:xfrm>
        <a:graphic>
          <a:graphicData uri="http://schemas.openxmlformats.org/drawingml/2006/table">
            <a:tbl>
              <a:tblPr firstRow="1" firstCol="1" bandRow="1"/>
              <a:tblGrid>
                <a:gridCol w="1343529">
                  <a:extLst>
                    <a:ext uri="{9D8B030D-6E8A-4147-A177-3AD203B41FA5}">
                      <a16:colId xmlns:a16="http://schemas.microsoft.com/office/drawing/2014/main" val="20000"/>
                    </a:ext>
                  </a:extLst>
                </a:gridCol>
                <a:gridCol w="1644778">
                  <a:extLst>
                    <a:ext uri="{9D8B030D-6E8A-4147-A177-3AD203B41FA5}">
                      <a16:colId xmlns:a16="http://schemas.microsoft.com/office/drawing/2014/main" val="20001"/>
                    </a:ext>
                  </a:extLst>
                </a:gridCol>
                <a:gridCol w="1454940">
                  <a:extLst>
                    <a:ext uri="{9D8B030D-6E8A-4147-A177-3AD203B41FA5}">
                      <a16:colId xmlns:a16="http://schemas.microsoft.com/office/drawing/2014/main" val="20002"/>
                    </a:ext>
                  </a:extLst>
                </a:gridCol>
                <a:gridCol w="1973880">
                  <a:extLst>
                    <a:ext uri="{9D8B030D-6E8A-4147-A177-3AD203B41FA5}">
                      <a16:colId xmlns:a16="http://schemas.microsoft.com/office/drawing/2014/main" val="20003"/>
                    </a:ext>
                  </a:extLst>
                </a:gridCol>
              </a:tblGrid>
              <a:tr h="0">
                <a:tc>
                  <a:txBody>
                    <a:bodyPr/>
                    <a:lstStyle/>
                    <a:p>
                      <a:pPr algn="just">
                        <a:lnSpc>
                          <a:spcPct val="115000"/>
                        </a:lnSpc>
                        <a:spcAft>
                          <a:spcPts val="0"/>
                        </a:spcAft>
                      </a:pPr>
                      <a:r>
                        <a:rPr lang="en-GB" sz="1200" b="1" dirty="0">
                          <a:effectLst/>
                          <a:latin typeface="Times New Roman"/>
                          <a:ea typeface="SimSun"/>
                          <a:cs typeface="Times New Roman"/>
                        </a:rPr>
                        <a:t>Recommendation</a:t>
                      </a:r>
                      <a:endParaRPr lang="fr-FR" sz="1100" dirty="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b="1">
                          <a:effectLst/>
                          <a:latin typeface="Times New Roman"/>
                          <a:ea typeface="SimSun"/>
                          <a:cs typeface="Times New Roman"/>
                        </a:rPr>
                        <a:t>Level of evidence </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b="1">
                          <a:effectLst/>
                          <a:latin typeface="Times New Roman"/>
                          <a:ea typeface="SimSun"/>
                          <a:cs typeface="Times New Roman"/>
                        </a:rPr>
                        <a:t>Grade of recommendation</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b="1">
                          <a:effectLst/>
                          <a:latin typeface="Times New Roman"/>
                          <a:ea typeface="SimSun"/>
                          <a:cs typeface="Times New Roman"/>
                        </a:rPr>
                        <a:t>Level of agreement (mean±SD)</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lnSpc>
                          <a:spcPct val="115000"/>
                        </a:lnSpc>
                        <a:spcAft>
                          <a:spcPts val="0"/>
                        </a:spcAft>
                      </a:pPr>
                      <a:r>
                        <a:rPr lang="en-GB" sz="1200">
                          <a:effectLst/>
                          <a:latin typeface="Times New Roman"/>
                          <a:ea typeface="SimSun"/>
                          <a:cs typeface="Times New Roman"/>
                        </a:rPr>
                        <a:t>1</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en-GB" sz="1200">
                          <a:effectLst/>
                          <a:latin typeface="Times New Roman"/>
                          <a:ea typeface="SimSun"/>
                          <a:cs typeface="Times New Roman"/>
                        </a:rPr>
                        <a:t>2b</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en-GB" sz="1200">
                          <a:effectLst/>
                          <a:latin typeface="Times New Roman"/>
                          <a:ea typeface="SimSun"/>
                          <a:cs typeface="Times New Roman"/>
                        </a:rPr>
                        <a:t>B</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en-GB" sz="1200">
                          <a:effectLst/>
                          <a:latin typeface="Times New Roman"/>
                          <a:ea typeface="SimSun"/>
                          <a:cs typeface="Times New Roman"/>
                        </a:rPr>
                        <a:t>8.6 +/- 1.0</a:t>
                      </a:r>
                      <a:endParaRPr lang="fr-FR" sz="1100">
                        <a:effectLst/>
                        <a:latin typeface="Verdana"/>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0">
                <a:tc>
                  <a:txBody>
                    <a:bodyPr/>
                    <a:lstStyle/>
                    <a:p>
                      <a:pPr algn="just">
                        <a:lnSpc>
                          <a:spcPct val="115000"/>
                        </a:lnSpc>
                        <a:spcAft>
                          <a:spcPts val="0"/>
                        </a:spcAft>
                      </a:pPr>
                      <a:r>
                        <a:rPr lang="en-GB" sz="1200">
                          <a:effectLst/>
                          <a:latin typeface="Times New Roman"/>
                          <a:ea typeface="SimSun"/>
                          <a:cs typeface="Times New Roman"/>
                        </a:rPr>
                        <a:t>2</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2b</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B</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8.6 +/- 0.8</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2"/>
                  </a:ext>
                </a:extLst>
              </a:tr>
              <a:tr h="0">
                <a:tc>
                  <a:txBody>
                    <a:bodyPr/>
                    <a:lstStyle/>
                    <a:p>
                      <a:pPr algn="just">
                        <a:lnSpc>
                          <a:spcPct val="115000"/>
                        </a:lnSpc>
                        <a:spcAft>
                          <a:spcPts val="0"/>
                        </a:spcAft>
                      </a:pPr>
                      <a:r>
                        <a:rPr lang="en-GB" sz="1200">
                          <a:effectLst/>
                          <a:latin typeface="Times New Roman"/>
                          <a:ea typeface="SimSun"/>
                          <a:cs typeface="Times New Roman"/>
                        </a:rPr>
                        <a:t>3</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3</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C</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8.8 +/- 0.3</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3"/>
                  </a:ext>
                </a:extLst>
              </a:tr>
              <a:tr h="0">
                <a:tc>
                  <a:txBody>
                    <a:bodyPr/>
                    <a:lstStyle/>
                    <a:p>
                      <a:pPr algn="just">
                        <a:lnSpc>
                          <a:spcPct val="115000"/>
                        </a:lnSpc>
                        <a:spcAft>
                          <a:spcPts val="0"/>
                        </a:spcAft>
                      </a:pPr>
                      <a:r>
                        <a:rPr lang="en-GB" sz="1200">
                          <a:effectLst/>
                          <a:latin typeface="Times New Roman"/>
                          <a:ea typeface="SimSun"/>
                          <a:cs typeface="Times New Roman"/>
                        </a:rPr>
                        <a:t>4</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2a</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B</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8.9 +/- 0.2</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0">
                <a:tc>
                  <a:txBody>
                    <a:bodyPr/>
                    <a:lstStyle/>
                    <a:p>
                      <a:pPr algn="just">
                        <a:lnSpc>
                          <a:spcPct val="115000"/>
                        </a:lnSpc>
                        <a:spcAft>
                          <a:spcPts val="0"/>
                        </a:spcAft>
                      </a:pPr>
                      <a:r>
                        <a:rPr lang="en-GB" sz="1200">
                          <a:effectLst/>
                          <a:latin typeface="Times New Roman"/>
                          <a:ea typeface="SimSun"/>
                          <a:cs typeface="Times New Roman"/>
                        </a:rPr>
                        <a:t>5</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1b</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A</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8.5 +/- 1.0</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5"/>
                  </a:ext>
                </a:extLst>
              </a:tr>
              <a:tr h="0">
                <a:tc>
                  <a:txBody>
                    <a:bodyPr/>
                    <a:lstStyle/>
                    <a:p>
                      <a:pPr algn="just">
                        <a:lnSpc>
                          <a:spcPct val="115000"/>
                        </a:lnSpc>
                        <a:spcAft>
                          <a:spcPts val="0"/>
                        </a:spcAft>
                      </a:pPr>
                      <a:r>
                        <a:rPr lang="en-GB" sz="1200">
                          <a:effectLst/>
                          <a:latin typeface="Times New Roman"/>
                          <a:ea typeface="SimSun"/>
                          <a:cs typeface="Times New Roman"/>
                        </a:rPr>
                        <a:t>6</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1b</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A</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8.2 +/- 0.9</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6"/>
                  </a:ext>
                </a:extLst>
              </a:tr>
              <a:tr h="0">
                <a:tc>
                  <a:txBody>
                    <a:bodyPr/>
                    <a:lstStyle/>
                    <a:p>
                      <a:pPr algn="just">
                        <a:lnSpc>
                          <a:spcPct val="115000"/>
                        </a:lnSpc>
                        <a:spcAft>
                          <a:spcPts val="0"/>
                        </a:spcAft>
                      </a:pPr>
                      <a:r>
                        <a:rPr lang="en-GB" sz="1200">
                          <a:effectLst/>
                          <a:latin typeface="Times New Roman"/>
                          <a:ea typeface="SimSun"/>
                          <a:cs typeface="Times New Roman"/>
                        </a:rPr>
                        <a:t>7</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1a</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A</a:t>
                      </a:r>
                      <a:endParaRPr lang="fr-FR" sz="1100">
                        <a:effectLst/>
                        <a:latin typeface="Verdana"/>
                        <a:ea typeface="SimSun"/>
                        <a:cs typeface="Times New Roman"/>
                      </a:endParaRPr>
                    </a:p>
                  </a:txBody>
                  <a:tcPr marL="68580" marR="68580" marT="0" marB="0">
                    <a:lnL>
                      <a:noFill/>
                    </a:lnL>
                    <a:lnR>
                      <a:noFill/>
                    </a:lnR>
                    <a:lnT>
                      <a:noFill/>
                    </a:lnT>
                    <a:lnB>
                      <a:noFill/>
                    </a:lnB>
                  </a:tcPr>
                </a:tc>
                <a:tc>
                  <a:txBody>
                    <a:bodyPr/>
                    <a:lstStyle/>
                    <a:p>
                      <a:pPr algn="just">
                        <a:lnSpc>
                          <a:spcPct val="115000"/>
                        </a:lnSpc>
                        <a:spcAft>
                          <a:spcPts val="0"/>
                        </a:spcAft>
                      </a:pPr>
                      <a:r>
                        <a:rPr lang="en-GB" sz="1200">
                          <a:effectLst/>
                          <a:latin typeface="Times New Roman"/>
                          <a:ea typeface="SimSun"/>
                          <a:cs typeface="Times New Roman"/>
                        </a:rPr>
                        <a:t>8.2 +/- 1.3</a:t>
                      </a:r>
                      <a:endParaRPr lang="fr-FR" sz="1100">
                        <a:effectLst/>
                        <a:latin typeface="Verdana"/>
                        <a:ea typeface="SimSu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7"/>
                  </a:ext>
                </a:extLst>
              </a:tr>
              <a:tr h="0">
                <a:tc>
                  <a:txBody>
                    <a:bodyPr/>
                    <a:lstStyle/>
                    <a:p>
                      <a:pPr algn="just">
                        <a:lnSpc>
                          <a:spcPct val="115000"/>
                        </a:lnSpc>
                        <a:spcAft>
                          <a:spcPts val="0"/>
                        </a:spcAft>
                      </a:pPr>
                      <a:r>
                        <a:rPr lang="en-GB" sz="1200">
                          <a:effectLst/>
                          <a:latin typeface="Times New Roman"/>
                          <a:ea typeface="SimSun"/>
                          <a:cs typeface="Times New Roman"/>
                        </a:rPr>
                        <a:t>8</a:t>
                      </a:r>
                      <a:endParaRPr lang="fr-FR" sz="1100">
                        <a:effectLst/>
                        <a:latin typeface="Verdana"/>
                        <a:ea typeface="SimSu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200">
                          <a:effectLst/>
                          <a:latin typeface="Times New Roman"/>
                          <a:ea typeface="SimSun"/>
                          <a:cs typeface="Times New Roman"/>
                        </a:rPr>
                        <a:t>1a</a:t>
                      </a:r>
                      <a:endParaRPr lang="fr-FR" sz="1100">
                        <a:effectLst/>
                        <a:latin typeface="Verdana"/>
                        <a:ea typeface="SimSu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200">
                          <a:effectLst/>
                          <a:latin typeface="Times New Roman"/>
                          <a:ea typeface="SimSun"/>
                          <a:cs typeface="Times New Roman"/>
                        </a:rPr>
                        <a:t>A</a:t>
                      </a:r>
                      <a:endParaRPr lang="fr-FR" sz="1100">
                        <a:effectLst/>
                        <a:latin typeface="Verdana"/>
                        <a:ea typeface="SimSu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200" dirty="0">
                          <a:effectLst/>
                          <a:latin typeface="Times New Roman"/>
                          <a:ea typeface="SimSun"/>
                          <a:cs typeface="Times New Roman"/>
                        </a:rPr>
                        <a:t>8.7 +/- 0.6</a:t>
                      </a:r>
                      <a:endParaRPr lang="fr-FR" sz="1100" dirty="0">
                        <a:effectLst/>
                        <a:latin typeface="Verdana"/>
                        <a:ea typeface="SimSu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447569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Slides 17-18: Summary of Recommendations in</a:t>
            </a:r>
            <a:br>
              <a:rPr lang="en-GB" dirty="0">
                <a:solidFill>
                  <a:srgbClr val="0057B8"/>
                </a:solidFill>
              </a:rPr>
            </a:br>
            <a:r>
              <a:rPr lang="en-GB" dirty="0">
                <a:solidFill>
                  <a:srgbClr val="0057B8"/>
                </a:solidFill>
              </a:rPr>
              <a:t>                       bullet point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8" name="Marcador de contenido 3"/>
          <p:cNvSpPr>
            <a:spLocks noGrp="1"/>
          </p:cNvSpPr>
          <p:nvPr>
            <p:ph idx="1"/>
          </p:nvPr>
        </p:nvSpPr>
        <p:spPr>
          <a:xfrm>
            <a:off x="466928" y="2336637"/>
            <a:ext cx="8334171" cy="4124361"/>
          </a:xfrm>
        </p:spPr>
        <p:txBody>
          <a:bodyPr/>
          <a:lstStyle/>
          <a:p>
            <a:r>
              <a:rPr lang="en-US" sz="2000" dirty="0"/>
              <a:t>The task force recommends a three step approach for the diagnosis of gout</a:t>
            </a:r>
          </a:p>
          <a:p>
            <a:r>
              <a:rPr lang="en-US" sz="2000" dirty="0"/>
              <a:t>The first step relies on MSU crystal identification when SF analysis is feasible. </a:t>
            </a:r>
          </a:p>
          <a:p>
            <a:r>
              <a:rPr lang="en-US" sz="2000" dirty="0"/>
              <a:t>If not possible, the second step relies on a clinical diagnosis based on suggestive and associated clinical features of gout and presence of hyperuricemia.</a:t>
            </a:r>
          </a:p>
          <a:p>
            <a:r>
              <a:rPr lang="en-US" sz="2000" dirty="0"/>
              <a:t>When a clinical diagnosis of gout is uncertain and crystal identification is not possible, the third step recommends imaging, particularly ultrasound, to search for crystal deposits.</a:t>
            </a:r>
          </a:p>
          <a:p>
            <a:r>
              <a:rPr lang="en-US" dirty="0">
                <a:solidFill>
                  <a:srgbClr val="0057B8"/>
                </a:solidFill>
              </a:rPr>
              <a:t>[</a:t>
            </a:r>
            <a:r>
              <a:rPr lang="en-GB" dirty="0">
                <a:solidFill>
                  <a:srgbClr val="0057B8"/>
                </a:solidFill>
              </a:rPr>
              <a:t>Secretariat will add link of recommendation once available online on BMJ portal.]</a:t>
            </a:r>
          </a:p>
        </p:txBody>
      </p:sp>
    </p:spTree>
    <p:extLst>
      <p:ext uri="{BB962C8B-B14F-4D97-AF65-F5344CB8AC3E}">
        <p14:creationId xmlns:p14="http://schemas.microsoft.com/office/powerpoint/2010/main" val="1103840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3526468109"/>
              </p:ext>
            </p:extLst>
          </p:nvPr>
        </p:nvGraphicFramePr>
        <p:xfrm>
          <a:off x="466724" y="2267299"/>
          <a:ext cx="8334376" cy="2494280"/>
        </p:xfrm>
        <a:graphic>
          <a:graphicData uri="http://schemas.openxmlformats.org/drawingml/2006/table">
            <a:tbl>
              <a:tblPr firstRow="1" bandRow="1">
                <a:tableStyleId>{5C22544A-7EE6-4342-B048-85BDC9FD1C3A}</a:tableStyleId>
              </a:tblPr>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0057B8"/>
                          </a:solidFill>
                        </a:rPr>
                        <a:t>In contact with EULAR Secretariat </a:t>
                      </a:r>
                      <a:r>
                        <a:rPr lang="en-GB" sz="1800" dirty="0" err="1">
                          <a:solidFill>
                            <a:srgbClr val="0057B8"/>
                          </a:solidFill>
                        </a:rPr>
                        <a:t>Betka</a:t>
                      </a:r>
                      <a:r>
                        <a:rPr lang="en-GB" sz="1800" dirty="0">
                          <a:solidFill>
                            <a:srgbClr val="0057B8"/>
                          </a:solidFill>
                        </a:rPr>
                        <a:t> </a:t>
                      </a:r>
                      <a:r>
                        <a:rPr lang="en-GB" sz="1800" dirty="0" err="1">
                          <a:solidFill>
                            <a:srgbClr val="0057B8"/>
                          </a:solidFill>
                        </a:rPr>
                        <a:t>Göhmann</a:t>
                      </a:r>
                      <a:r>
                        <a:rPr lang="en-GB" sz="1800" dirty="0">
                          <a:solidFill>
                            <a:srgbClr val="0057B8"/>
                          </a:solidFill>
                        </a:rPr>
                        <a:t>. Slide will be added at later stage</a:t>
                      </a:r>
                    </a:p>
                  </a:txBody>
                  <a:tcPr/>
                </a:tc>
                <a:tc>
                  <a:txBody>
                    <a:bodyPr/>
                    <a:lstStyle/>
                    <a:p>
                      <a:endParaRPr lang="de-CH"/>
                    </a:p>
                  </a:txBody>
                  <a:tcPr/>
                </a:tc>
                <a:extLst>
                  <a:ext uri="{0D108BD9-81ED-4DB2-BD59-A6C34878D82A}">
                    <a16:rowId xmlns:a16="http://schemas.microsoft.com/office/drawing/2014/main" val="6090517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0057B8"/>
                        </a:solidFill>
                      </a:endParaRPr>
                    </a:p>
                  </a:txBody>
                  <a:tcPr/>
                </a:tc>
                <a:tc>
                  <a:txBody>
                    <a:bodyPr/>
                    <a:lstStyle/>
                    <a:p>
                      <a:endParaRPr lang="de-CH"/>
                    </a:p>
                  </a:txBody>
                  <a:tcPr/>
                </a:tc>
                <a:extLst>
                  <a:ext uri="{0D108BD9-81ED-4DB2-BD59-A6C34878D82A}">
                    <a16:rowId xmlns:a16="http://schemas.microsoft.com/office/drawing/2014/main" val="17360806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0057B8"/>
                        </a:solidFill>
                      </a:endParaRPr>
                    </a:p>
                  </a:txBody>
                  <a:tcPr/>
                </a:tc>
                <a:tc>
                  <a:txBody>
                    <a:bodyPr/>
                    <a:lstStyle/>
                    <a:p>
                      <a:endParaRPr lang="de-CH"/>
                    </a:p>
                  </a:txBody>
                  <a:tcPr/>
                </a:tc>
                <a:extLst>
                  <a:ext uri="{0D108BD9-81ED-4DB2-BD59-A6C34878D82A}">
                    <a16:rowId xmlns:a16="http://schemas.microsoft.com/office/drawing/2014/main" val="2197114741"/>
                  </a:ext>
                </a:extLst>
              </a:tr>
              <a:tr h="370840">
                <a:tc>
                  <a:txBody>
                    <a:bodyPr/>
                    <a:lstStyle/>
                    <a:p>
                      <a:endParaRPr lang="de-CH"/>
                    </a:p>
                  </a:txBody>
                  <a:tcPr/>
                </a:tc>
                <a:tc>
                  <a:txBody>
                    <a:bodyPr/>
                    <a:lstStyle/>
                    <a:p>
                      <a:endParaRPr lang="de-CH"/>
                    </a:p>
                  </a:txBody>
                  <a:tcPr/>
                </a:tc>
                <a:extLst>
                  <a:ext uri="{0D108BD9-81ED-4DB2-BD59-A6C34878D82A}">
                    <a16:rowId xmlns:a16="http://schemas.microsoft.com/office/drawing/2014/main" val="3768198260"/>
                  </a:ext>
                </a:extLst>
              </a:tr>
              <a:tr h="370840">
                <a:tc>
                  <a:txBody>
                    <a:bodyPr/>
                    <a:lstStyle/>
                    <a:p>
                      <a:endParaRPr lang="de-CH" dirty="0"/>
                    </a:p>
                  </a:txBody>
                  <a:tcPr/>
                </a:tc>
                <a:tc>
                  <a:txBody>
                    <a:bodyPr/>
                    <a:lstStyle/>
                    <a:p>
                      <a:endParaRPr lang="de-CH" dirty="0"/>
                    </a:p>
                  </a:txBody>
                  <a:tcPr/>
                </a:tc>
                <a:extLst>
                  <a:ext uri="{0D108BD9-81ED-4DB2-BD59-A6C34878D82A}">
                    <a16:rowId xmlns:a16="http://schemas.microsoft.com/office/drawing/2014/main" val="3955740809"/>
                  </a:ext>
                </a:extLst>
              </a:tr>
            </a:tbl>
          </a:graphicData>
        </a:graphic>
      </p:graphicFrame>
      <p:sp>
        <p:nvSpPr>
          <p:cNvPr id="5" name="Título 4"/>
          <p:cNvSpPr>
            <a:spLocks noGrp="1"/>
          </p:cNvSpPr>
          <p:nvPr>
            <p:ph type="title"/>
          </p:nvPr>
        </p:nvSpPr>
        <p:spPr/>
        <p:txBody>
          <a:bodyPr/>
          <a:lstStyle/>
          <a:p>
            <a:r>
              <a:rPr lang="en-GB" dirty="0">
                <a:solidFill>
                  <a:srgbClr val="0057B8"/>
                </a:solidFill>
              </a:rPr>
              <a:t>Slides 19-20: Summary of Recommendations in</a:t>
            </a:r>
            <a:br>
              <a:rPr lang="en-GB" dirty="0">
                <a:solidFill>
                  <a:srgbClr val="0057B8"/>
                </a:solidFill>
              </a:rPr>
            </a:br>
            <a:r>
              <a:rPr lang="en-GB" dirty="0">
                <a:solidFill>
                  <a:srgbClr val="0057B8"/>
                </a:solidFill>
              </a:rPr>
              <a:t>                       lay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10" name="Rectangle 9">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rPr>
            </a:br>
            <a:r>
              <a:rPr kumimoji="0" lang="en-US" sz="800" b="0" i="0" u="none" strike="noStrike" kern="0" cap="none" spc="0" normalizeH="0" baseline="0" noProof="0" dirty="0">
                <a:ln>
                  <a:noFill/>
                </a:ln>
                <a:solidFill>
                  <a:srgbClr val="5F5F5F"/>
                </a:solidFill>
                <a:effectLst/>
                <a:uLnTx/>
                <a:uFillTx/>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endParaRPr>
          </a:p>
        </p:txBody>
      </p:sp>
      <p:sp>
        <p:nvSpPr>
          <p:cNvPr id="19" name="TextBox 18">
            <a:extLst>
              <a:ext uri="{FF2B5EF4-FFF2-40B4-BE49-F238E27FC236}">
                <a16:creationId xmlns:a16="http://schemas.microsoft.com/office/drawing/2014/main" id="{5CA8653A-B32D-4A30-97D6-D3A334379D10}"/>
              </a:ext>
            </a:extLst>
          </p:cNvPr>
          <p:cNvSpPr txBox="1"/>
          <p:nvPr/>
        </p:nvSpPr>
        <p:spPr>
          <a:xfrm>
            <a:off x="466723" y="5746571"/>
            <a:ext cx="5237791" cy="307777"/>
          </a:xfrm>
          <a:prstGeom prst="rect">
            <a:avLst/>
          </a:prstGeom>
          <a:noFill/>
        </p:spPr>
        <p:txBody>
          <a:bodyPr wrap="square" rtlCol="0">
            <a:spAutoFit/>
          </a:bodyPr>
          <a:lstStyle/>
          <a:p>
            <a:r>
              <a:rPr lang="de-CH" dirty="0">
                <a:solidFill>
                  <a:srgbClr val="0057B8"/>
                </a:solidFill>
              </a:rPr>
              <a:t>Read the full lay summary (add hyperlink if provided)</a:t>
            </a:r>
          </a:p>
        </p:txBody>
      </p:sp>
    </p:spTree>
    <p:extLst>
      <p:ext uri="{BB962C8B-B14F-4D97-AF65-F5344CB8AC3E}">
        <p14:creationId xmlns:p14="http://schemas.microsoft.com/office/powerpoint/2010/main" val="2067907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21: 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06/02/2019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dirty="0"/>
              <a:t>This paper is dedicated to the memory of Dr Victoria </a:t>
            </a:r>
            <a:r>
              <a:rPr lang="en-US" dirty="0" err="1"/>
              <a:t>Barskova</a:t>
            </a:r>
            <a:r>
              <a:rPr lang="en-US" dirty="0"/>
              <a:t>. The task force thanks EULAR for financial and logistic support. </a:t>
            </a:r>
            <a:endParaRPr lang="en-GB" dirty="0"/>
          </a:p>
        </p:txBody>
      </p:sp>
    </p:spTree>
    <p:extLst>
      <p:ext uri="{BB962C8B-B14F-4D97-AF65-F5344CB8AC3E}">
        <p14:creationId xmlns:p14="http://schemas.microsoft.com/office/powerpoint/2010/main" val="1111115810"/>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8" ma:contentTypeDescription="Ein neues Dokument erstellen." ma:contentTypeScope="" ma:versionID="cf33edc7c58d74189dec3462fdd7ac84">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562b1fb28dd5c84ddb76eba8a8fa35ef"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2.xml><?xml version="1.0" encoding="utf-8"?>
<ds:datastoreItem xmlns:ds="http://schemas.openxmlformats.org/officeDocument/2006/customXml" ds:itemID="{211D8D81-60A0-4CDE-8F83-56276C98843F}">
  <ds:schemaRefs>
    <ds:schemaRef ds:uri="http://schemas.microsoft.com/office/2006/documentManagement/types"/>
    <ds:schemaRef ds:uri="5c339dfd-a95f-4f81-844c-7253b04fe2d8"/>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1fe62f42-115c-4e23-b11d-d52080b3ae5f"/>
    <ds:schemaRef ds:uri="http://www.w3.org/XML/1998/namespace"/>
    <ds:schemaRef ds:uri="http://purl.org/dc/dcmitype/"/>
  </ds:schemaRefs>
</ds:datastoreItem>
</file>

<file path=customXml/itemProps3.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4.xml><?xml version="1.0" encoding="utf-8"?>
<ds:datastoreItem xmlns:ds="http://schemas.openxmlformats.org/officeDocument/2006/customXml" ds:itemID="{3BD2D60F-0D54-4EA2-A32C-FED6982625D6}"/>
</file>

<file path=docProps/app.xml><?xml version="1.0" encoding="utf-8"?>
<Properties xmlns="http://schemas.openxmlformats.org/officeDocument/2006/extended-properties" xmlns:vt="http://schemas.openxmlformats.org/officeDocument/2006/docPropsVTypes">
  <Template>PPT EULAR presentation</Template>
  <TotalTime>42</TotalTime>
  <Words>877</Words>
  <Application>Microsoft Office PowerPoint</Application>
  <PresentationFormat>On-screen Show (4:3)</PresentationFormat>
  <Paragraphs>98</Paragraphs>
  <Slides>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Times</vt:lpstr>
      <vt:lpstr>Times New Roman</vt:lpstr>
      <vt:lpstr>Verdana</vt:lpstr>
      <vt:lpstr>Wingdings</vt:lpstr>
      <vt:lpstr>PPT EULAR presentation</vt:lpstr>
      <vt:lpstr>Blank</vt:lpstr>
      <vt:lpstr>2018 Updated EULAR Evidence-based Recommendations for the Diagnosis of Gout     </vt:lpstr>
      <vt:lpstr>Slide 1: Target population/question</vt:lpstr>
      <vt:lpstr>Slide 2: Methods/methodological approach</vt:lpstr>
      <vt:lpstr>Slides 3-4: Overarching principles</vt:lpstr>
      <vt:lpstr>Slides 5-15: Individual Recommendations</vt:lpstr>
      <vt:lpstr>Slide 16: Summary Table Oxford Level of Evidence</vt:lpstr>
      <vt:lpstr>Slides 17-18: Summary of Recommendations in                        bullet point format </vt:lpstr>
      <vt:lpstr>Slides 19-20: Summary of Recommendations in                        lay format </vt:lpstr>
      <vt:lpstr>Slide 21: Acknowledgements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Patrizia Jud</cp:lastModifiedBy>
  <cp:revision>39</cp:revision>
  <dcterms:created xsi:type="dcterms:W3CDTF">2017-10-10T13:55:03Z</dcterms:created>
  <dcterms:modified xsi:type="dcterms:W3CDTF">2019-02-06T11:31:19Z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y fmtid="{D5CDD505-2E9C-101B-9397-08002B2CF9AE}" pid="20" name="AuthorIds_UIVersion_512">
    <vt:lpwstr>19</vt:lpwstr>
  </property>
</Properties>
</file>