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Layouts/slideLayout10.xml" ContentType="application/vnd.openxmlformats-officedocument.presentationml.slideLayout+xml"/>
  <Override PartName="/customXml/itemProps4.xml" ContentType="application/vnd.openxmlformats-officedocument.customXmlProperties+xml"/>
  <Override PartName="/customXml/itemProps5.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31"/>
  </p:notesMasterIdLst>
  <p:handoutMasterIdLst>
    <p:handoutMasterId r:id="rId32"/>
  </p:handoutMasterIdLst>
  <p:sldIdLst>
    <p:sldId id="300" r:id="rId8"/>
    <p:sldId id="283" r:id="rId9"/>
    <p:sldId id="276" r:id="rId10"/>
    <p:sldId id="277" r:id="rId11"/>
    <p:sldId id="278" r:id="rId12"/>
    <p:sldId id="284" r:id="rId13"/>
    <p:sldId id="285" r:id="rId14"/>
    <p:sldId id="286" r:id="rId15"/>
    <p:sldId id="287" r:id="rId16"/>
    <p:sldId id="288" r:id="rId17"/>
    <p:sldId id="289" r:id="rId18"/>
    <p:sldId id="290" r:id="rId19"/>
    <p:sldId id="291" r:id="rId20"/>
    <p:sldId id="292" r:id="rId21"/>
    <p:sldId id="295" r:id="rId22"/>
    <p:sldId id="296" r:id="rId23"/>
    <p:sldId id="279" r:id="rId24"/>
    <p:sldId id="297" r:id="rId25"/>
    <p:sldId id="298" r:id="rId26"/>
    <p:sldId id="303" r:id="rId27"/>
    <p:sldId id="304" r:id="rId28"/>
    <p:sldId id="281" r:id="rId29"/>
    <p:sldId id="282" r:id="rId30"/>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xmlns="">
        <p15:guide id="1" orient="horz" pos="747">
          <p15:clr>
            <a:srgbClr val="A4A3A4"/>
          </p15:clr>
        </p15:guide>
        <p15:guide id="2" pos="5544">
          <p15:clr>
            <a:srgbClr val="A4A3A4"/>
          </p15:clr>
        </p15:guide>
      </p15:sldGuideLst>
    </p:ext>
    <p:ext uri="{2D200454-40CA-4A62-9FC3-DE9A4176ACB9}">
      <p15:notesGuideLst xmlns:p15="http://schemas.microsoft.com/office/powerpoint/2012/main" xmlns="">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00"/>
    <a:srgbClr val="0057B8"/>
    <a:srgbClr val="063FA9"/>
    <a:srgbClr val="0056B9"/>
    <a:srgbClr val="0057A3"/>
    <a:srgbClr val="003FA8"/>
    <a:srgbClr val="1986CE"/>
    <a:srgbClr val="F8F8F8"/>
    <a:srgbClr val="CECFCF"/>
    <a:srgbClr val="F6BFB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20000" autoAdjust="0"/>
    <p:restoredTop sz="94803" autoAdjust="0"/>
  </p:normalViewPr>
  <p:slideViewPr>
    <p:cSldViewPr snapToGrid="0">
      <p:cViewPr>
        <p:scale>
          <a:sx n="84" d="100"/>
          <a:sy n="84" d="100"/>
        </p:scale>
        <p:origin x="-3264" y="-786"/>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pos="214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viewProps" Target="viewProps.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32" Type="http://schemas.openxmlformats.org/officeDocument/2006/relationships/handoutMaster" Target="handoutMasters/handoutMaster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theme" Target="theme/theme1.xml"/><Relationship Id="rId8"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xmlns=""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 uri="{FAA26D3D-D897-4be2-8F04-BA451C77F1D7}">
              <ma14:placeholderFlag xmlns="" xmlns:ma14="http://schemas.microsoft.com/office/mac/drawingml/2011/main"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xmlns=""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11/01/2019</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xmlns=""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xmlns=""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xmlns=""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xmlns=""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xmlns=""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xmlns=""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xmlns=""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xmlns=""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xmlns=""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xmlns=""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xmlns=""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xmlns=""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pPr/>
              <a:t>11/01/2019</a:t>
            </a:fld>
            <a:endParaRPr lang="en-US" dirty="0"/>
          </a:p>
        </p:txBody>
      </p:sp>
    </p:spTree>
    <p:extLst>
      <p:ext uri="{BB962C8B-B14F-4D97-AF65-F5344CB8AC3E}">
        <p14:creationId xmlns:p14="http://schemas.microsoft.com/office/powerpoint/2010/main" xmlns=""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xmlns=""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pPr/>
              <a:t>11/01/2019</a:t>
            </a:fld>
            <a:endParaRPr lang="en-US" dirty="0"/>
          </a:p>
        </p:txBody>
      </p:sp>
    </p:spTree>
    <p:extLst>
      <p:ext uri="{BB962C8B-B14F-4D97-AF65-F5344CB8AC3E}">
        <p14:creationId xmlns:p14="http://schemas.microsoft.com/office/powerpoint/2010/main" xmlns=""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xmlns=""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pPr/>
              <a:t>11/01/2019</a:t>
            </a:fld>
            <a:endParaRPr lang="en-US" dirty="0"/>
          </a:p>
        </p:txBody>
      </p:sp>
    </p:spTree>
    <p:extLst>
      <p:ext uri="{BB962C8B-B14F-4D97-AF65-F5344CB8AC3E}">
        <p14:creationId xmlns:p14="http://schemas.microsoft.com/office/powerpoint/2010/main" xmlns=""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xmlns=""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pPr/>
              <a:t>11/01/2019</a:t>
            </a:fld>
            <a:endParaRPr lang="en-US" dirty="0"/>
          </a:p>
        </p:txBody>
      </p:sp>
    </p:spTree>
    <p:extLst>
      <p:ext uri="{BB962C8B-B14F-4D97-AF65-F5344CB8AC3E}">
        <p14:creationId xmlns:p14="http://schemas.microsoft.com/office/powerpoint/2010/main" xmlns=""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xmlns="">
                <a:solidFill>
                  <a:srgbClr val="3366FF"/>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pPr/>
              <a:t>11/01/2019</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xmlns=""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2444" y="4101074"/>
            <a:ext cx="7416800" cy="1981863"/>
          </a:xfrm>
        </p:spPr>
        <p:txBody>
          <a:bodyPr/>
          <a:lstStyle/>
          <a:p>
            <a:r>
              <a:rPr lang="en-US" b="1" dirty="0" smtClean="0">
                <a:solidFill>
                  <a:schemeClr val="accent6">
                    <a:lumMod val="75000"/>
                  </a:schemeClr>
                </a:solidFill>
              </a:rPr>
              <a:t>EULAR Recommendations for the prevention and management of </a:t>
            </a:r>
            <a:r>
              <a:rPr lang="en-US" b="1" dirty="0" err="1" smtClean="0">
                <a:solidFill>
                  <a:schemeClr val="accent6">
                    <a:lumMod val="75000"/>
                  </a:schemeClr>
                </a:solidFill>
              </a:rPr>
              <a:t>Antiphospholipid</a:t>
            </a:r>
            <a:r>
              <a:rPr lang="en-US" b="1" dirty="0" smtClean="0">
                <a:solidFill>
                  <a:schemeClr val="accent6">
                    <a:lumMod val="75000"/>
                  </a:schemeClr>
                </a:solidFill>
              </a:rPr>
              <a:t> Syndrome in adults</a:t>
            </a:r>
            <a:endParaRPr lang="en-GB" dirty="0">
              <a:solidFill>
                <a:schemeClr val="accent6">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000000"/>
                </a:solidFill>
              </a:rPr>
              <a:t>In patients with definite APS and first arterial thrombosis:</a:t>
            </a:r>
            <a:endParaRPr lang="en-GB" dirty="0" smtClean="0">
              <a:solidFill>
                <a:srgbClr val="000000"/>
              </a:solidFill>
            </a:endParaRPr>
          </a:p>
          <a:p>
            <a:pPr>
              <a:buNone/>
            </a:pPr>
            <a:r>
              <a:rPr lang="en-US" b="1" dirty="0" smtClean="0">
                <a:solidFill>
                  <a:srgbClr val="000000"/>
                </a:solidFill>
              </a:rPr>
              <a:t>	a. </a:t>
            </a:r>
            <a:r>
              <a:rPr lang="en-US" dirty="0" smtClean="0">
                <a:solidFill>
                  <a:srgbClr val="000000"/>
                </a:solidFill>
              </a:rPr>
              <a:t>Treatment with VKA is recommended over treatment with LDA only.</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2b, </a:t>
            </a:r>
            <a:r>
              <a:rPr lang="en-US" dirty="0" err="1" smtClean="0">
                <a:solidFill>
                  <a:srgbClr val="000000"/>
                </a:solidFill>
              </a:rPr>
              <a:t>GoR</a:t>
            </a:r>
            <a:r>
              <a:rPr lang="en-US" dirty="0" smtClean="0">
                <a:solidFill>
                  <a:srgbClr val="000000"/>
                </a:solidFill>
              </a:rPr>
              <a:t>: C</a:t>
            </a:r>
            <a:endParaRPr lang="en-GB" dirty="0" smtClean="0">
              <a:solidFill>
                <a:srgbClr val="000000"/>
              </a:solidFill>
            </a:endParaRPr>
          </a:p>
          <a:p>
            <a:pPr>
              <a:buNone/>
            </a:pPr>
            <a:r>
              <a:rPr lang="en-US" b="1" dirty="0" smtClean="0">
                <a:solidFill>
                  <a:srgbClr val="000000"/>
                </a:solidFill>
              </a:rPr>
              <a:t>	b.</a:t>
            </a:r>
            <a:r>
              <a:rPr lang="en-US" dirty="0" smtClean="0">
                <a:solidFill>
                  <a:srgbClr val="000000"/>
                </a:solidFill>
              </a:rPr>
              <a:t> Treatment with VKA with INR 2-3 or INR 3-4 is recommended, considering the individual’s risk of bleeding and recurrent thrombosis (</a:t>
            </a:r>
            <a:r>
              <a:rPr lang="en-US" dirty="0" err="1" smtClean="0">
                <a:solidFill>
                  <a:srgbClr val="000000"/>
                </a:solidFill>
              </a:rPr>
              <a:t>LoE</a:t>
            </a:r>
            <a:r>
              <a:rPr lang="en-US" dirty="0" smtClean="0">
                <a:solidFill>
                  <a:srgbClr val="000000"/>
                </a:solidFill>
              </a:rPr>
              <a:t>: 1b, </a:t>
            </a:r>
            <a:r>
              <a:rPr lang="en-US" dirty="0" err="1" smtClean="0">
                <a:solidFill>
                  <a:srgbClr val="000000"/>
                </a:solidFill>
              </a:rPr>
              <a:t>GoR</a:t>
            </a:r>
            <a:r>
              <a:rPr lang="en-US" dirty="0" smtClean="0">
                <a:solidFill>
                  <a:srgbClr val="000000"/>
                </a:solidFill>
              </a:rPr>
              <a:t>: B). Treatment with VKA with INR 2-3 plus LDA may also be considered (</a:t>
            </a:r>
            <a:r>
              <a:rPr lang="en-US" dirty="0" err="1" smtClean="0">
                <a:solidFill>
                  <a:srgbClr val="000000"/>
                </a:solidFill>
              </a:rPr>
              <a:t>LoE</a:t>
            </a:r>
            <a:r>
              <a:rPr lang="en-US" dirty="0" smtClean="0">
                <a:solidFill>
                  <a:srgbClr val="000000"/>
                </a:solidFill>
              </a:rPr>
              <a:t>: 4, </a:t>
            </a:r>
            <a:r>
              <a:rPr lang="en-US" dirty="0" err="1" smtClean="0">
                <a:solidFill>
                  <a:srgbClr val="000000"/>
                </a:solidFill>
              </a:rPr>
              <a:t>GoR</a:t>
            </a:r>
            <a:r>
              <a:rPr lang="en-US" dirty="0" smtClean="0">
                <a:solidFill>
                  <a:srgbClr val="000000"/>
                </a:solidFill>
              </a:rPr>
              <a:t>: C). </a:t>
            </a:r>
            <a:endParaRPr lang="en-GB" dirty="0" smtClean="0">
              <a:solidFill>
                <a:srgbClr val="000000"/>
              </a:solidFill>
            </a:endParaRPr>
          </a:p>
          <a:p>
            <a:pPr>
              <a:buNone/>
            </a:pPr>
            <a:r>
              <a:rPr lang="en-US" b="1" dirty="0" smtClean="0">
                <a:solidFill>
                  <a:srgbClr val="000000"/>
                </a:solidFill>
              </a:rPr>
              <a:t>	c.</a:t>
            </a:r>
            <a:r>
              <a:rPr lang="en-US" dirty="0" smtClean="0">
                <a:solidFill>
                  <a:srgbClr val="000000"/>
                </a:solidFill>
              </a:rPr>
              <a:t> </a:t>
            </a:r>
            <a:r>
              <a:rPr lang="en-US" dirty="0" err="1" smtClean="0">
                <a:solidFill>
                  <a:srgbClr val="000000"/>
                </a:solidFill>
              </a:rPr>
              <a:t>Rivaroxaban</a:t>
            </a:r>
            <a:r>
              <a:rPr lang="en-US" dirty="0" smtClean="0">
                <a:solidFill>
                  <a:srgbClr val="000000"/>
                </a:solidFill>
              </a:rPr>
              <a:t> should not be used in patients with triple </a:t>
            </a:r>
            <a:r>
              <a:rPr lang="en-US" dirty="0" err="1" smtClean="0">
                <a:solidFill>
                  <a:srgbClr val="000000"/>
                </a:solidFill>
              </a:rPr>
              <a:t>aPL</a:t>
            </a:r>
            <a:r>
              <a:rPr lang="en-US" dirty="0" smtClean="0">
                <a:solidFill>
                  <a:srgbClr val="000000"/>
                </a:solidFill>
              </a:rPr>
              <a:t> positivity and arterial events (</a:t>
            </a:r>
            <a:r>
              <a:rPr lang="en-US" dirty="0" err="1" smtClean="0">
                <a:solidFill>
                  <a:srgbClr val="000000"/>
                </a:solidFill>
              </a:rPr>
              <a:t>LoE</a:t>
            </a:r>
            <a:r>
              <a:rPr lang="en-US" dirty="0" smtClean="0">
                <a:solidFill>
                  <a:srgbClr val="000000"/>
                </a:solidFill>
              </a:rPr>
              <a:t>: 1b, </a:t>
            </a:r>
            <a:r>
              <a:rPr lang="en-US" dirty="0" err="1" smtClean="0">
                <a:solidFill>
                  <a:srgbClr val="000000"/>
                </a:solidFill>
              </a:rPr>
              <a:t>GoR</a:t>
            </a:r>
            <a:r>
              <a:rPr lang="en-US" dirty="0" smtClean="0">
                <a:solidFill>
                  <a:srgbClr val="000000"/>
                </a:solidFill>
              </a:rPr>
              <a:t>: B). Based on the current evidence, we do not recommend use of DOACs in patients with definite APS and arterial events, due to high risk of recurrent thrombosis (</a:t>
            </a:r>
            <a:r>
              <a:rPr lang="en-US" dirty="0" err="1" smtClean="0">
                <a:solidFill>
                  <a:srgbClr val="000000"/>
                </a:solidFill>
              </a:rPr>
              <a:t>LoE</a:t>
            </a:r>
            <a:r>
              <a:rPr lang="en-US" dirty="0" smtClean="0">
                <a:solidFill>
                  <a:srgbClr val="000000"/>
                </a:solidFill>
              </a:rPr>
              <a:t>: 5, </a:t>
            </a:r>
            <a:r>
              <a:rPr lang="en-US" dirty="0" err="1" smtClean="0">
                <a:solidFill>
                  <a:srgbClr val="000000"/>
                </a:solidFill>
              </a:rPr>
              <a:t>GoR</a:t>
            </a:r>
            <a:r>
              <a:rPr lang="en-US" dirty="0" smtClean="0">
                <a:solidFill>
                  <a:srgbClr val="000000"/>
                </a:solidFill>
              </a:rPr>
              <a:t>: D).</a:t>
            </a:r>
            <a:endParaRPr lang="en-GB" dirty="0" smtClean="0">
              <a:solidFill>
                <a:srgbClr val="000000"/>
              </a:solidFill>
            </a:endParaRPr>
          </a:p>
          <a:p>
            <a:pPr marL="0" indent="0">
              <a:buNone/>
            </a:pPr>
            <a:r>
              <a:rPr lang="en-US" dirty="0" smtClean="0"/>
              <a:t> </a:t>
            </a:r>
            <a:endParaRPr lang="en-GB" dirty="0"/>
          </a:p>
        </p:txBody>
      </p:sp>
      <p:sp>
        <p:nvSpPr>
          <p:cNvPr id="3" name="Title 2"/>
          <p:cNvSpPr>
            <a:spLocks noGrp="1"/>
          </p:cNvSpPr>
          <p:nvPr>
            <p:ph type="title"/>
          </p:nvPr>
        </p:nvSpPr>
        <p:spPr/>
        <p:txBody>
          <a:bodyPr/>
          <a:lstStyle/>
          <a:p>
            <a:r>
              <a:rPr lang="es-ES" dirty="0" err="1" smtClean="0"/>
              <a:t>Recommendation</a:t>
            </a:r>
            <a:r>
              <a:rPr lang="es-ES" dirty="0" smtClean="0"/>
              <a:t> 6</a:t>
            </a: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10</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50000"/>
              </a:lnSpc>
            </a:pPr>
            <a:r>
              <a:rPr lang="en-US" dirty="0" smtClean="0">
                <a:solidFill>
                  <a:srgbClr val="000000"/>
                </a:solidFill>
              </a:rPr>
              <a:t> In patients with recurrent arterial thrombosis despite adequate treatment with VKA, after evaluating for other potential causes, an increase of INR target to 3-4, addition of LDA, or switch to LMWH can be considered.</a:t>
            </a:r>
          </a:p>
          <a:p>
            <a:pPr>
              <a:lnSpc>
                <a:spcPct val="150000"/>
              </a:lnSpc>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4/5, </a:t>
            </a:r>
            <a:r>
              <a:rPr lang="en-US" dirty="0" err="1" smtClean="0">
                <a:solidFill>
                  <a:srgbClr val="000000"/>
                </a:solidFill>
              </a:rPr>
              <a:t>GoR</a:t>
            </a:r>
            <a:r>
              <a:rPr lang="en-US" dirty="0" smtClean="0">
                <a:solidFill>
                  <a:srgbClr val="000000"/>
                </a:solidFill>
              </a:rPr>
              <a:t>: D</a:t>
            </a:r>
            <a:endParaRPr lang="en-GB" dirty="0" smtClean="0">
              <a:solidFill>
                <a:srgbClr val="000000"/>
              </a:solidFill>
            </a:endParaRPr>
          </a:p>
          <a:p>
            <a:pPr>
              <a:lnSpc>
                <a:spcPct val="150000"/>
              </a:lnSpc>
            </a:pPr>
            <a:endParaRPr lang="en-GB" dirty="0"/>
          </a:p>
        </p:txBody>
      </p:sp>
      <p:sp>
        <p:nvSpPr>
          <p:cNvPr id="3" name="Title 2"/>
          <p:cNvSpPr>
            <a:spLocks noGrp="1"/>
          </p:cNvSpPr>
          <p:nvPr>
            <p:ph type="title"/>
          </p:nvPr>
        </p:nvSpPr>
        <p:spPr/>
        <p:txBody>
          <a:bodyPr/>
          <a:lstStyle/>
          <a:p>
            <a:r>
              <a:rPr lang="es-ES" dirty="0" err="1" smtClean="0"/>
              <a:t>Recommendation</a:t>
            </a:r>
            <a:r>
              <a:rPr lang="es-ES" dirty="0" smtClean="0"/>
              <a:t> 7</a:t>
            </a: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11</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50000"/>
              </a:lnSpc>
            </a:pPr>
            <a:r>
              <a:rPr lang="en-US" dirty="0" smtClean="0">
                <a:solidFill>
                  <a:srgbClr val="000000"/>
                </a:solidFill>
              </a:rPr>
              <a:t>In women with a high-risk </a:t>
            </a:r>
            <a:r>
              <a:rPr lang="en-US" dirty="0" err="1" smtClean="0">
                <a:solidFill>
                  <a:srgbClr val="000000"/>
                </a:solidFill>
              </a:rPr>
              <a:t>aPL</a:t>
            </a:r>
            <a:r>
              <a:rPr lang="en-US" dirty="0" smtClean="0">
                <a:solidFill>
                  <a:srgbClr val="000000"/>
                </a:solidFill>
              </a:rPr>
              <a:t> profile but no history of thrombosis or pregnancy complications (with or without SLE), treatment with LDA (75-100 mg daily) during pregnancy should be considered.</a:t>
            </a:r>
          </a:p>
          <a:p>
            <a:pPr>
              <a:lnSpc>
                <a:spcPct val="150000"/>
              </a:lnSpc>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5, </a:t>
            </a:r>
            <a:r>
              <a:rPr lang="en-US" dirty="0" err="1" smtClean="0">
                <a:solidFill>
                  <a:srgbClr val="000000"/>
                </a:solidFill>
              </a:rPr>
              <a:t>GoR</a:t>
            </a:r>
            <a:r>
              <a:rPr lang="en-US" dirty="0" smtClean="0">
                <a:solidFill>
                  <a:srgbClr val="000000"/>
                </a:solidFill>
              </a:rPr>
              <a:t>: D</a:t>
            </a:r>
            <a:endParaRPr lang="en-GB" dirty="0">
              <a:solidFill>
                <a:srgbClr val="000000"/>
              </a:solidFill>
            </a:endParaRPr>
          </a:p>
        </p:txBody>
      </p:sp>
      <p:sp>
        <p:nvSpPr>
          <p:cNvPr id="3" name="Title 2"/>
          <p:cNvSpPr>
            <a:spLocks noGrp="1"/>
          </p:cNvSpPr>
          <p:nvPr>
            <p:ph type="title"/>
          </p:nvPr>
        </p:nvSpPr>
        <p:spPr/>
        <p:txBody>
          <a:bodyPr/>
          <a:lstStyle/>
          <a:p>
            <a:r>
              <a:rPr lang="es-ES" dirty="0" err="1" smtClean="0"/>
              <a:t>Recommendation</a:t>
            </a:r>
            <a:r>
              <a:rPr lang="es-ES" dirty="0" smtClean="0"/>
              <a:t> 8</a:t>
            </a: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12</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5978" y="1986942"/>
            <a:ext cx="8334171" cy="4124361"/>
          </a:xfrm>
        </p:spPr>
        <p:txBody>
          <a:bodyPr/>
          <a:lstStyle/>
          <a:p>
            <a:r>
              <a:rPr lang="en-US" dirty="0" smtClean="0">
                <a:solidFill>
                  <a:srgbClr val="000000"/>
                </a:solidFill>
              </a:rPr>
              <a:t>In women with a history of obstetric APS only:</a:t>
            </a:r>
            <a:endParaRPr lang="en-GB" dirty="0" smtClean="0">
              <a:solidFill>
                <a:srgbClr val="000000"/>
              </a:solidFill>
            </a:endParaRPr>
          </a:p>
          <a:p>
            <a:pPr>
              <a:buNone/>
            </a:pPr>
            <a:r>
              <a:rPr lang="en-US" b="1" dirty="0" smtClean="0">
                <a:solidFill>
                  <a:srgbClr val="000000"/>
                </a:solidFill>
              </a:rPr>
              <a:t>	a.</a:t>
            </a:r>
            <a:r>
              <a:rPr lang="en-US" dirty="0" smtClean="0">
                <a:solidFill>
                  <a:srgbClr val="000000"/>
                </a:solidFill>
              </a:rPr>
              <a:t> In women with a history of ≥3 recurrent spontaneous miscarriages &lt;10th week of gestation, and in those with a history of fetal loss (≥10th week of gestation), combination treatment with LDA and heparin at prophylactic dosage during pregnancy is recommended.</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2b, </a:t>
            </a:r>
            <a:r>
              <a:rPr lang="en-US" dirty="0" err="1" smtClean="0">
                <a:solidFill>
                  <a:srgbClr val="000000"/>
                </a:solidFill>
              </a:rPr>
              <a:t>GoR</a:t>
            </a:r>
            <a:r>
              <a:rPr lang="en-US" dirty="0" smtClean="0">
                <a:solidFill>
                  <a:srgbClr val="000000"/>
                </a:solidFill>
              </a:rPr>
              <a:t>: B</a:t>
            </a:r>
            <a:endParaRPr lang="en-GB" dirty="0" smtClean="0">
              <a:solidFill>
                <a:srgbClr val="000000"/>
              </a:solidFill>
            </a:endParaRPr>
          </a:p>
          <a:p>
            <a:pPr>
              <a:buNone/>
            </a:pPr>
            <a:r>
              <a:rPr lang="en-US" b="1" dirty="0" smtClean="0">
                <a:solidFill>
                  <a:srgbClr val="000000"/>
                </a:solidFill>
              </a:rPr>
              <a:t>	b. </a:t>
            </a:r>
            <a:r>
              <a:rPr lang="en-US" dirty="0" smtClean="0">
                <a:solidFill>
                  <a:srgbClr val="000000"/>
                </a:solidFill>
              </a:rPr>
              <a:t>In women with a history of delivery &lt;34 weeks of gestation due to </a:t>
            </a:r>
            <a:r>
              <a:rPr lang="en-US" dirty="0" err="1" smtClean="0">
                <a:solidFill>
                  <a:srgbClr val="000000"/>
                </a:solidFill>
              </a:rPr>
              <a:t>eclampsia</a:t>
            </a:r>
            <a:r>
              <a:rPr lang="en-US" dirty="0" smtClean="0">
                <a:solidFill>
                  <a:srgbClr val="000000"/>
                </a:solidFill>
              </a:rPr>
              <a:t> or severe pre-</a:t>
            </a:r>
            <a:r>
              <a:rPr lang="en-US" dirty="0" err="1" smtClean="0">
                <a:solidFill>
                  <a:srgbClr val="000000"/>
                </a:solidFill>
              </a:rPr>
              <a:t>eclampsia</a:t>
            </a:r>
            <a:r>
              <a:rPr lang="en-US" dirty="0" smtClean="0">
                <a:solidFill>
                  <a:srgbClr val="000000"/>
                </a:solidFill>
              </a:rPr>
              <a:t> or due to </a:t>
            </a:r>
            <a:r>
              <a:rPr lang="en-US" dirty="0" err="1" smtClean="0">
                <a:solidFill>
                  <a:srgbClr val="000000"/>
                </a:solidFill>
              </a:rPr>
              <a:t>recognised</a:t>
            </a:r>
            <a:r>
              <a:rPr lang="en-US" dirty="0" smtClean="0">
                <a:solidFill>
                  <a:srgbClr val="000000"/>
                </a:solidFill>
              </a:rPr>
              <a:t> features of placental insufficiency, treatment with LDA or LDA and heparin at prophylactic dosage is recommended considering the individual’s risk profile.</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2b, </a:t>
            </a:r>
            <a:r>
              <a:rPr lang="en-US" dirty="0" err="1" smtClean="0">
                <a:solidFill>
                  <a:srgbClr val="000000"/>
                </a:solidFill>
              </a:rPr>
              <a:t>GoR</a:t>
            </a:r>
            <a:r>
              <a:rPr lang="en-US" dirty="0" smtClean="0">
                <a:solidFill>
                  <a:srgbClr val="000000"/>
                </a:solidFill>
              </a:rPr>
              <a:t>: B</a:t>
            </a:r>
            <a:endParaRPr lang="en-GB" dirty="0" smtClean="0">
              <a:solidFill>
                <a:srgbClr val="000000"/>
              </a:solidFill>
            </a:endParaRPr>
          </a:p>
          <a:p>
            <a:pPr>
              <a:buNone/>
            </a:pPr>
            <a:r>
              <a:rPr lang="en-US" b="1" dirty="0" smtClean="0">
                <a:solidFill>
                  <a:srgbClr val="000000"/>
                </a:solidFill>
              </a:rPr>
              <a:t>	c. </a:t>
            </a:r>
            <a:r>
              <a:rPr lang="en-US" dirty="0" smtClean="0">
                <a:solidFill>
                  <a:srgbClr val="000000"/>
                </a:solidFill>
              </a:rPr>
              <a:t>In women with clinical ‘non-criteria’ obstetric APS such as a the presence of two recurrent spontaneous miscarriages &lt;10th week of gestation, or delivery ≥34 weeks of gestation due to severe pre-</a:t>
            </a:r>
            <a:r>
              <a:rPr lang="en-US" dirty="0" err="1" smtClean="0">
                <a:solidFill>
                  <a:srgbClr val="000000"/>
                </a:solidFill>
              </a:rPr>
              <a:t>eclampsia</a:t>
            </a:r>
            <a:r>
              <a:rPr lang="en-US" dirty="0" smtClean="0">
                <a:solidFill>
                  <a:srgbClr val="000000"/>
                </a:solidFill>
              </a:rPr>
              <a:t> or </a:t>
            </a:r>
            <a:r>
              <a:rPr lang="en-US" dirty="0" err="1" smtClean="0">
                <a:solidFill>
                  <a:srgbClr val="000000"/>
                </a:solidFill>
              </a:rPr>
              <a:t>eclampsia</a:t>
            </a:r>
            <a:r>
              <a:rPr lang="en-US" dirty="0" smtClean="0">
                <a:solidFill>
                  <a:srgbClr val="000000"/>
                </a:solidFill>
              </a:rPr>
              <a:t>, treatment with LDA alone or in combination with heparin might be considered based on individual’s risk profile.</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4, </a:t>
            </a:r>
            <a:r>
              <a:rPr lang="en-US" dirty="0" err="1" smtClean="0">
                <a:solidFill>
                  <a:srgbClr val="000000"/>
                </a:solidFill>
              </a:rPr>
              <a:t>GoR</a:t>
            </a:r>
            <a:r>
              <a:rPr lang="en-US" dirty="0" smtClean="0">
                <a:solidFill>
                  <a:srgbClr val="000000"/>
                </a:solidFill>
              </a:rPr>
              <a:t>: D</a:t>
            </a:r>
            <a:endParaRPr lang="en-GB" dirty="0" smtClean="0">
              <a:solidFill>
                <a:srgbClr val="000000"/>
              </a:solidFill>
            </a:endParaRPr>
          </a:p>
          <a:p>
            <a:pPr>
              <a:buNone/>
            </a:pPr>
            <a:r>
              <a:rPr lang="en-US" b="1" dirty="0" smtClean="0">
                <a:solidFill>
                  <a:srgbClr val="000000"/>
                </a:solidFill>
              </a:rPr>
              <a:t>	d. </a:t>
            </a:r>
            <a:r>
              <a:rPr lang="en-US" dirty="0" smtClean="0">
                <a:solidFill>
                  <a:srgbClr val="000000"/>
                </a:solidFill>
              </a:rPr>
              <a:t>In women with obstetric APS treated with prophylactic dose heparin during pregnancy, continuation of heparin at prophylactic dose for 6 weeks after delivery should be considered to reduce the risk of maternal thrombosis.</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4, </a:t>
            </a:r>
            <a:r>
              <a:rPr lang="en-US" dirty="0" err="1" smtClean="0">
                <a:solidFill>
                  <a:srgbClr val="000000"/>
                </a:solidFill>
              </a:rPr>
              <a:t>GoR</a:t>
            </a:r>
            <a:r>
              <a:rPr lang="en-US" dirty="0" smtClean="0">
                <a:solidFill>
                  <a:srgbClr val="000000"/>
                </a:solidFill>
              </a:rPr>
              <a:t>: C</a:t>
            </a:r>
            <a:endParaRPr lang="en-GB" dirty="0" smtClean="0">
              <a:solidFill>
                <a:srgbClr val="000000"/>
              </a:solidFill>
            </a:endParaRPr>
          </a:p>
          <a:p>
            <a:pPr>
              <a:buNone/>
            </a:pPr>
            <a:endParaRPr lang="en-GB" dirty="0" smtClean="0"/>
          </a:p>
          <a:p>
            <a:endParaRPr lang="en-GB" dirty="0"/>
          </a:p>
        </p:txBody>
      </p:sp>
      <p:sp>
        <p:nvSpPr>
          <p:cNvPr id="3" name="Title 2"/>
          <p:cNvSpPr>
            <a:spLocks noGrp="1"/>
          </p:cNvSpPr>
          <p:nvPr>
            <p:ph type="title"/>
          </p:nvPr>
        </p:nvSpPr>
        <p:spPr/>
        <p:txBody>
          <a:bodyPr/>
          <a:lstStyle/>
          <a:p>
            <a:r>
              <a:rPr lang="es-ES" dirty="0" err="1" smtClean="0"/>
              <a:t>Recommendation</a:t>
            </a:r>
            <a:r>
              <a:rPr lang="es-ES" dirty="0" smtClean="0"/>
              <a:t> 9</a:t>
            </a: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13</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50000"/>
              </a:lnSpc>
            </a:pPr>
            <a:r>
              <a:rPr lang="en-US" dirty="0" smtClean="0">
                <a:solidFill>
                  <a:srgbClr val="000000"/>
                </a:solidFill>
              </a:rPr>
              <a:t>In women with ‘criteria’ obstetric APS with recurrent pregnancy complications despite combination treatment with LDA and heparin at prophylactic dosage: increase heparin dose to therapeutic dose (</a:t>
            </a:r>
            <a:r>
              <a:rPr lang="en-US" dirty="0" err="1" smtClean="0">
                <a:solidFill>
                  <a:srgbClr val="000000"/>
                </a:solidFill>
              </a:rPr>
              <a:t>LoE</a:t>
            </a:r>
            <a:r>
              <a:rPr lang="en-US" dirty="0" smtClean="0">
                <a:solidFill>
                  <a:srgbClr val="000000"/>
                </a:solidFill>
              </a:rPr>
              <a:t>: 5, </a:t>
            </a:r>
            <a:r>
              <a:rPr lang="en-US" dirty="0" err="1" smtClean="0">
                <a:solidFill>
                  <a:srgbClr val="000000"/>
                </a:solidFill>
              </a:rPr>
              <a:t>GoR</a:t>
            </a:r>
            <a:r>
              <a:rPr lang="en-US" dirty="0" smtClean="0">
                <a:solidFill>
                  <a:srgbClr val="000000"/>
                </a:solidFill>
              </a:rPr>
              <a:t>: D), or addition of HCQ (</a:t>
            </a:r>
            <a:r>
              <a:rPr lang="en-US" dirty="0" err="1" smtClean="0">
                <a:solidFill>
                  <a:srgbClr val="000000"/>
                </a:solidFill>
              </a:rPr>
              <a:t>LoE</a:t>
            </a:r>
            <a:r>
              <a:rPr lang="en-US" dirty="0" smtClean="0">
                <a:solidFill>
                  <a:srgbClr val="000000"/>
                </a:solidFill>
              </a:rPr>
              <a:t>: 4, </a:t>
            </a:r>
            <a:r>
              <a:rPr lang="en-US" dirty="0" err="1" smtClean="0">
                <a:solidFill>
                  <a:srgbClr val="000000"/>
                </a:solidFill>
              </a:rPr>
              <a:t>GoR</a:t>
            </a:r>
            <a:r>
              <a:rPr lang="en-US" dirty="0" smtClean="0">
                <a:solidFill>
                  <a:srgbClr val="000000"/>
                </a:solidFill>
              </a:rPr>
              <a:t>: D), or low dose </a:t>
            </a:r>
            <a:r>
              <a:rPr lang="en-US" dirty="0" err="1" smtClean="0">
                <a:solidFill>
                  <a:srgbClr val="000000"/>
                </a:solidFill>
              </a:rPr>
              <a:t>prednisolone</a:t>
            </a:r>
            <a:r>
              <a:rPr lang="en-US" dirty="0" smtClean="0">
                <a:solidFill>
                  <a:srgbClr val="000000"/>
                </a:solidFill>
              </a:rPr>
              <a:t> in the 1st trimester (</a:t>
            </a:r>
            <a:r>
              <a:rPr lang="en-US" dirty="0" err="1" smtClean="0">
                <a:solidFill>
                  <a:srgbClr val="000000"/>
                </a:solidFill>
              </a:rPr>
              <a:t>LoE</a:t>
            </a:r>
            <a:r>
              <a:rPr lang="en-US" dirty="0" smtClean="0">
                <a:solidFill>
                  <a:srgbClr val="000000"/>
                </a:solidFill>
              </a:rPr>
              <a:t>: 4, </a:t>
            </a:r>
            <a:r>
              <a:rPr lang="en-US" dirty="0" err="1" smtClean="0">
                <a:solidFill>
                  <a:srgbClr val="000000"/>
                </a:solidFill>
              </a:rPr>
              <a:t>GoR</a:t>
            </a:r>
            <a:r>
              <a:rPr lang="en-US" dirty="0" smtClean="0">
                <a:solidFill>
                  <a:srgbClr val="000000"/>
                </a:solidFill>
              </a:rPr>
              <a:t>: D), may be considered. </a:t>
            </a:r>
          </a:p>
          <a:p>
            <a:pPr>
              <a:lnSpc>
                <a:spcPct val="150000"/>
              </a:lnSpc>
              <a:buNone/>
            </a:pPr>
            <a:r>
              <a:rPr lang="en-US" dirty="0" smtClean="0">
                <a:solidFill>
                  <a:srgbClr val="000000"/>
                </a:solidFill>
              </a:rPr>
              <a:t>        Use of intravenous immunoglobulin might be considered in highly selected cases</a:t>
            </a:r>
            <a:r>
              <a:rPr lang="en-US" dirty="0">
                <a:solidFill>
                  <a:srgbClr val="000000"/>
                </a:solidFill>
              </a:rPr>
              <a:t> </a:t>
            </a:r>
            <a:r>
              <a:rPr lang="en-US" dirty="0" smtClean="0">
                <a:solidFill>
                  <a:srgbClr val="000000"/>
                </a:solidFill>
              </a:rPr>
              <a:t>( </a:t>
            </a:r>
            <a:r>
              <a:rPr lang="en-US" dirty="0" err="1" smtClean="0">
                <a:solidFill>
                  <a:srgbClr val="000000"/>
                </a:solidFill>
              </a:rPr>
              <a:t>LoE</a:t>
            </a:r>
            <a:r>
              <a:rPr lang="en-US" dirty="0" smtClean="0">
                <a:solidFill>
                  <a:srgbClr val="000000"/>
                </a:solidFill>
              </a:rPr>
              <a:t>: 4, </a:t>
            </a:r>
            <a:r>
              <a:rPr lang="en-US" dirty="0" err="1" smtClean="0">
                <a:solidFill>
                  <a:srgbClr val="000000"/>
                </a:solidFill>
              </a:rPr>
              <a:t>GoR</a:t>
            </a:r>
            <a:r>
              <a:rPr lang="en-US" dirty="0" smtClean="0">
                <a:solidFill>
                  <a:srgbClr val="000000"/>
                </a:solidFill>
              </a:rPr>
              <a:t>: D).</a:t>
            </a:r>
            <a:endParaRPr lang="en-GB" dirty="0">
              <a:solidFill>
                <a:srgbClr val="000000"/>
              </a:solidFill>
            </a:endParaRPr>
          </a:p>
        </p:txBody>
      </p:sp>
      <p:sp>
        <p:nvSpPr>
          <p:cNvPr id="3" name="Title 2"/>
          <p:cNvSpPr>
            <a:spLocks noGrp="1"/>
          </p:cNvSpPr>
          <p:nvPr>
            <p:ph type="title"/>
          </p:nvPr>
        </p:nvSpPr>
        <p:spPr/>
        <p:txBody>
          <a:bodyPr/>
          <a:lstStyle/>
          <a:p>
            <a:r>
              <a:rPr lang="es-ES" dirty="0" err="1" smtClean="0"/>
              <a:t>Recommendation</a:t>
            </a:r>
            <a:r>
              <a:rPr lang="es-ES" dirty="0" smtClean="0"/>
              <a:t> 10</a:t>
            </a: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14</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50000"/>
              </a:lnSpc>
            </a:pPr>
            <a:r>
              <a:rPr lang="en-US" dirty="0" smtClean="0">
                <a:solidFill>
                  <a:srgbClr val="000000"/>
                </a:solidFill>
              </a:rPr>
              <a:t>In women with a history of thrombotic APS, combination treatment of LDA and heparin at therapeutic dosage during pregnancy is recommended.</a:t>
            </a:r>
          </a:p>
          <a:p>
            <a:pPr>
              <a:lnSpc>
                <a:spcPct val="150000"/>
              </a:lnSpc>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4, </a:t>
            </a:r>
            <a:r>
              <a:rPr lang="en-US" dirty="0" err="1" smtClean="0">
                <a:solidFill>
                  <a:srgbClr val="000000"/>
                </a:solidFill>
              </a:rPr>
              <a:t>GoR</a:t>
            </a:r>
            <a:r>
              <a:rPr lang="en-US" dirty="0" smtClean="0">
                <a:solidFill>
                  <a:srgbClr val="000000"/>
                </a:solidFill>
              </a:rPr>
              <a:t>: D</a:t>
            </a:r>
            <a:endParaRPr lang="en-GB" dirty="0">
              <a:solidFill>
                <a:srgbClr val="000000"/>
              </a:solidFill>
            </a:endParaRPr>
          </a:p>
        </p:txBody>
      </p:sp>
      <p:sp>
        <p:nvSpPr>
          <p:cNvPr id="3" name="Title 2"/>
          <p:cNvSpPr>
            <a:spLocks noGrp="1"/>
          </p:cNvSpPr>
          <p:nvPr>
            <p:ph type="title"/>
          </p:nvPr>
        </p:nvSpPr>
        <p:spPr/>
        <p:txBody>
          <a:bodyPr/>
          <a:lstStyle/>
          <a:p>
            <a:r>
              <a:rPr lang="es-ES" dirty="0" err="1" smtClean="0"/>
              <a:t>Recommendation</a:t>
            </a:r>
            <a:r>
              <a:rPr lang="es-ES" dirty="0" smtClean="0"/>
              <a:t> 11</a:t>
            </a: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15</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50000"/>
              </a:lnSpc>
            </a:pPr>
            <a:r>
              <a:rPr lang="en-US" b="1" dirty="0" smtClean="0">
                <a:solidFill>
                  <a:srgbClr val="000000"/>
                </a:solidFill>
              </a:rPr>
              <a:t>a. </a:t>
            </a:r>
            <a:r>
              <a:rPr lang="en-US" dirty="0" smtClean="0">
                <a:solidFill>
                  <a:srgbClr val="000000"/>
                </a:solidFill>
              </a:rPr>
              <a:t>Prompt treatment of infections by early use of anti-infective medications in all </a:t>
            </a:r>
            <a:r>
              <a:rPr lang="en-US" dirty="0" err="1" smtClean="0">
                <a:solidFill>
                  <a:srgbClr val="000000"/>
                </a:solidFill>
              </a:rPr>
              <a:t>aPL</a:t>
            </a:r>
            <a:r>
              <a:rPr lang="en-US" dirty="0" smtClean="0">
                <a:solidFill>
                  <a:srgbClr val="000000"/>
                </a:solidFill>
              </a:rPr>
              <a:t> positive individuals, and minimization of interruptions in anticoagulation or low INR level in patients with thrombotic APS, is recommended to help prevent the development of CAPS. </a:t>
            </a:r>
          </a:p>
          <a:p>
            <a:pPr>
              <a:lnSpc>
                <a:spcPct val="150000"/>
              </a:lnSpc>
              <a:buNone/>
            </a:pPr>
            <a:r>
              <a:rPr lang="en-US" dirty="0">
                <a:solidFill>
                  <a:srgbClr val="000000"/>
                </a:solidFill>
              </a:rPr>
              <a:t> </a:t>
            </a:r>
            <a:r>
              <a:rPr lang="en-US" dirty="0" smtClean="0">
                <a:solidFill>
                  <a:srgbClr val="000000"/>
                </a:solidFill>
              </a:rPr>
              <a:t>       </a:t>
            </a:r>
            <a:r>
              <a:rPr lang="en-US" dirty="0" err="1" smtClean="0">
                <a:solidFill>
                  <a:srgbClr val="000000"/>
                </a:solidFill>
              </a:rPr>
              <a:t>LoE</a:t>
            </a:r>
            <a:r>
              <a:rPr lang="en-US" dirty="0" smtClean="0">
                <a:solidFill>
                  <a:srgbClr val="000000"/>
                </a:solidFill>
              </a:rPr>
              <a:t>: 4, </a:t>
            </a:r>
            <a:r>
              <a:rPr lang="en-US" dirty="0" err="1" smtClean="0">
                <a:solidFill>
                  <a:srgbClr val="000000"/>
                </a:solidFill>
              </a:rPr>
              <a:t>GoR</a:t>
            </a:r>
            <a:r>
              <a:rPr lang="en-US" dirty="0" smtClean="0">
                <a:solidFill>
                  <a:srgbClr val="000000"/>
                </a:solidFill>
              </a:rPr>
              <a:t>: D</a:t>
            </a:r>
            <a:endParaRPr lang="en-GB" dirty="0" smtClean="0">
              <a:solidFill>
                <a:srgbClr val="000000"/>
              </a:solidFill>
            </a:endParaRPr>
          </a:p>
          <a:p>
            <a:pPr>
              <a:lnSpc>
                <a:spcPct val="150000"/>
              </a:lnSpc>
              <a:buNone/>
            </a:pPr>
            <a:r>
              <a:rPr lang="en-US" b="1" dirty="0" smtClean="0">
                <a:solidFill>
                  <a:srgbClr val="000000"/>
                </a:solidFill>
              </a:rPr>
              <a:t>	b. </a:t>
            </a:r>
            <a:r>
              <a:rPr lang="en-US" dirty="0" smtClean="0">
                <a:solidFill>
                  <a:srgbClr val="000000"/>
                </a:solidFill>
              </a:rPr>
              <a:t>For first-line treatment of patients with CAPS, combination therapy with </a:t>
            </a:r>
            <a:r>
              <a:rPr lang="en-US" dirty="0" err="1" smtClean="0">
                <a:solidFill>
                  <a:srgbClr val="000000"/>
                </a:solidFill>
              </a:rPr>
              <a:t>glucocorticoids</a:t>
            </a:r>
            <a:r>
              <a:rPr lang="en-US" dirty="0" smtClean="0">
                <a:solidFill>
                  <a:srgbClr val="000000"/>
                </a:solidFill>
              </a:rPr>
              <a:t>, heparin and plasma exchange or intravenous </a:t>
            </a:r>
            <a:r>
              <a:rPr lang="en-US" dirty="0" err="1" smtClean="0">
                <a:solidFill>
                  <a:srgbClr val="000000"/>
                </a:solidFill>
              </a:rPr>
              <a:t>immunoglobulins</a:t>
            </a:r>
            <a:r>
              <a:rPr lang="en-US" dirty="0" smtClean="0">
                <a:solidFill>
                  <a:srgbClr val="000000"/>
                </a:solidFill>
              </a:rPr>
              <a:t> is recommended over single agents or other combinations of therapies. Additionally, any triggering factor (e.g. infections, gangrene or malignancy) should be treated accordingly. </a:t>
            </a:r>
          </a:p>
          <a:p>
            <a:pPr>
              <a:lnSpc>
                <a:spcPct val="150000"/>
              </a:lnSpc>
              <a:buNone/>
            </a:pPr>
            <a:r>
              <a:rPr lang="en-US" dirty="0">
                <a:solidFill>
                  <a:srgbClr val="000000"/>
                </a:solidFill>
              </a:rPr>
              <a:t> </a:t>
            </a:r>
            <a:r>
              <a:rPr lang="en-US" dirty="0" smtClean="0">
                <a:solidFill>
                  <a:srgbClr val="000000"/>
                </a:solidFill>
              </a:rPr>
              <a:t>       </a:t>
            </a:r>
            <a:r>
              <a:rPr lang="en-US" dirty="0" err="1" smtClean="0">
                <a:solidFill>
                  <a:srgbClr val="000000"/>
                </a:solidFill>
              </a:rPr>
              <a:t>LoE</a:t>
            </a:r>
            <a:r>
              <a:rPr lang="en-US" dirty="0" smtClean="0">
                <a:solidFill>
                  <a:srgbClr val="000000"/>
                </a:solidFill>
              </a:rPr>
              <a:t>: 5, </a:t>
            </a:r>
            <a:r>
              <a:rPr lang="en-US" dirty="0" err="1" smtClean="0">
                <a:solidFill>
                  <a:srgbClr val="000000"/>
                </a:solidFill>
              </a:rPr>
              <a:t>GoR</a:t>
            </a:r>
            <a:r>
              <a:rPr lang="en-US" dirty="0" smtClean="0">
                <a:solidFill>
                  <a:srgbClr val="000000"/>
                </a:solidFill>
              </a:rPr>
              <a:t>: D</a:t>
            </a:r>
            <a:endParaRPr lang="en-GB" dirty="0" smtClean="0">
              <a:solidFill>
                <a:srgbClr val="000000"/>
              </a:solidFill>
            </a:endParaRPr>
          </a:p>
          <a:p>
            <a:pPr>
              <a:lnSpc>
                <a:spcPct val="150000"/>
              </a:lnSpc>
              <a:buNone/>
            </a:pPr>
            <a:r>
              <a:rPr lang="en-US" b="1" dirty="0" smtClean="0">
                <a:solidFill>
                  <a:srgbClr val="000000"/>
                </a:solidFill>
              </a:rPr>
              <a:t>	c. </a:t>
            </a:r>
            <a:r>
              <a:rPr lang="en-US" dirty="0" smtClean="0">
                <a:solidFill>
                  <a:srgbClr val="000000"/>
                </a:solidFill>
              </a:rPr>
              <a:t>In patients with refractory CAPS, B-cell depletion (e.g. </a:t>
            </a:r>
            <a:r>
              <a:rPr lang="en-US" dirty="0" err="1" smtClean="0">
                <a:solidFill>
                  <a:srgbClr val="000000"/>
                </a:solidFill>
              </a:rPr>
              <a:t>rituximab</a:t>
            </a:r>
            <a:r>
              <a:rPr lang="en-US" dirty="0" smtClean="0">
                <a:solidFill>
                  <a:srgbClr val="000000"/>
                </a:solidFill>
              </a:rPr>
              <a:t>) or complement inhibition (e.g. </a:t>
            </a:r>
            <a:r>
              <a:rPr lang="en-US" dirty="0" err="1" smtClean="0">
                <a:solidFill>
                  <a:srgbClr val="000000"/>
                </a:solidFill>
              </a:rPr>
              <a:t>eculizumab</a:t>
            </a:r>
            <a:r>
              <a:rPr lang="en-US" dirty="0" smtClean="0">
                <a:solidFill>
                  <a:srgbClr val="000000"/>
                </a:solidFill>
              </a:rPr>
              <a:t>) therapies may be considered. </a:t>
            </a:r>
          </a:p>
          <a:p>
            <a:pPr>
              <a:lnSpc>
                <a:spcPct val="150000"/>
              </a:lnSpc>
              <a:buNone/>
            </a:pPr>
            <a:r>
              <a:rPr lang="en-US" dirty="0">
                <a:solidFill>
                  <a:srgbClr val="000000"/>
                </a:solidFill>
              </a:rPr>
              <a:t> </a:t>
            </a:r>
            <a:r>
              <a:rPr lang="en-US" dirty="0" smtClean="0">
                <a:solidFill>
                  <a:srgbClr val="000000"/>
                </a:solidFill>
              </a:rPr>
              <a:t>       </a:t>
            </a:r>
            <a:r>
              <a:rPr lang="en-US" dirty="0" err="1" smtClean="0">
                <a:solidFill>
                  <a:srgbClr val="000000"/>
                </a:solidFill>
              </a:rPr>
              <a:t>LoE</a:t>
            </a:r>
            <a:r>
              <a:rPr lang="en-US" dirty="0" smtClean="0">
                <a:solidFill>
                  <a:srgbClr val="000000"/>
                </a:solidFill>
              </a:rPr>
              <a:t>: 4, </a:t>
            </a:r>
            <a:r>
              <a:rPr lang="en-US" dirty="0" err="1" smtClean="0">
                <a:solidFill>
                  <a:srgbClr val="000000"/>
                </a:solidFill>
              </a:rPr>
              <a:t>GoR</a:t>
            </a:r>
            <a:r>
              <a:rPr lang="en-US" dirty="0" smtClean="0">
                <a:solidFill>
                  <a:srgbClr val="000000"/>
                </a:solidFill>
              </a:rPr>
              <a:t>: D</a:t>
            </a:r>
            <a:endParaRPr lang="en-GB" dirty="0" smtClean="0">
              <a:solidFill>
                <a:srgbClr val="000000"/>
              </a:solidFill>
            </a:endParaRPr>
          </a:p>
          <a:p>
            <a:endParaRPr lang="en-GB" dirty="0"/>
          </a:p>
        </p:txBody>
      </p:sp>
      <p:sp>
        <p:nvSpPr>
          <p:cNvPr id="3" name="Title 2"/>
          <p:cNvSpPr>
            <a:spLocks noGrp="1"/>
          </p:cNvSpPr>
          <p:nvPr>
            <p:ph type="title"/>
          </p:nvPr>
        </p:nvSpPr>
        <p:spPr/>
        <p:txBody>
          <a:bodyPr/>
          <a:lstStyle/>
          <a:p>
            <a:r>
              <a:rPr lang="es-ES" dirty="0" err="1" smtClean="0"/>
              <a:t>Recommendation</a:t>
            </a:r>
            <a:r>
              <a:rPr lang="es-ES" dirty="0" smtClean="0"/>
              <a:t> 12</a:t>
            </a: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16</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sz="2400" dirty="0" smtClean="0">
                <a:solidFill>
                  <a:srgbClr val="0057B8"/>
                </a:solidFill>
              </a:rPr>
              <a:t>Summary </a:t>
            </a:r>
            <a:r>
              <a:rPr lang="en-GB" sz="2400" dirty="0">
                <a:solidFill>
                  <a:srgbClr val="0057B8"/>
                </a:solidFill>
              </a:rPr>
              <a:t>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11/01/2019</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xmlns="" val="154475191"/>
              </p:ext>
            </p:extLst>
          </p:nvPr>
        </p:nvGraphicFramePr>
        <p:xfrm>
          <a:off x="67734" y="1694089"/>
          <a:ext cx="9008533" cy="4814202"/>
        </p:xfrm>
        <a:graphic>
          <a:graphicData uri="http://schemas.openxmlformats.org/drawingml/2006/table">
            <a:tbl>
              <a:tblPr/>
              <a:tblGrid>
                <a:gridCol w="7247466"/>
                <a:gridCol w="564444"/>
                <a:gridCol w="395112"/>
                <a:gridCol w="801511"/>
              </a:tblGrid>
              <a:tr h="177317">
                <a:tc>
                  <a:txBody>
                    <a:bodyPr/>
                    <a:lstStyle/>
                    <a:p>
                      <a:pPr>
                        <a:lnSpc>
                          <a:spcPct val="115000"/>
                        </a:lnSpc>
                        <a:spcAft>
                          <a:spcPts val="600"/>
                        </a:spcAft>
                      </a:pPr>
                      <a:r>
                        <a:rPr lang="en-US" sz="1050" b="1" dirty="0">
                          <a:latin typeface="Calibri"/>
                          <a:ea typeface="Calibri"/>
                          <a:cs typeface="Calibri"/>
                        </a:rPr>
                        <a:t>Recommendations</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US" sz="1050" b="1">
                          <a:latin typeface="Calibri"/>
                          <a:ea typeface="Calibri"/>
                          <a:cs typeface="Calibri"/>
                        </a:rPr>
                        <a:t>LoE</a:t>
                      </a:r>
                      <a:endParaRPr lang="en-GB" sz="1050">
                        <a:latin typeface="Calibri"/>
                        <a:ea typeface="Calibri"/>
                        <a:cs typeface="Times New Roman"/>
                      </a:endParaRPr>
                    </a:p>
                  </a:txBody>
                  <a:tcPr marL="46946" marR="469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US" sz="1050" b="1">
                          <a:latin typeface="Calibri"/>
                          <a:ea typeface="Calibri"/>
                          <a:cs typeface="Calibri"/>
                        </a:rPr>
                        <a:t>GoR</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US" sz="1050" b="1">
                          <a:latin typeface="Calibri"/>
                          <a:ea typeface="Calibri"/>
                          <a:cs typeface="Calibri"/>
                        </a:rPr>
                        <a:t>LoA (0-10)</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0701">
                <a:tc>
                  <a:txBody>
                    <a:bodyPr/>
                    <a:lstStyle/>
                    <a:p>
                      <a:pPr>
                        <a:lnSpc>
                          <a:spcPct val="115000"/>
                        </a:lnSpc>
                        <a:spcAft>
                          <a:spcPts val="600"/>
                        </a:spcAft>
                      </a:pPr>
                      <a:r>
                        <a:rPr lang="en-US" sz="1050" b="1" dirty="0">
                          <a:latin typeface="Calibri"/>
                          <a:ea typeface="Calibri"/>
                          <a:cs typeface="Calibri"/>
                        </a:rPr>
                        <a:t>1.</a:t>
                      </a:r>
                      <a:r>
                        <a:rPr lang="en-US" sz="1050" dirty="0">
                          <a:latin typeface="Calibri"/>
                          <a:ea typeface="Calibri"/>
                          <a:cs typeface="Calibri"/>
                        </a:rPr>
                        <a:t> In asymptomatic </a:t>
                      </a:r>
                      <a:r>
                        <a:rPr lang="en-US" sz="1050" dirty="0" err="1">
                          <a:latin typeface="Calibri"/>
                          <a:ea typeface="Calibri"/>
                          <a:cs typeface="Calibri"/>
                        </a:rPr>
                        <a:t>aPL</a:t>
                      </a:r>
                      <a:r>
                        <a:rPr lang="en-US" sz="1050" dirty="0">
                          <a:latin typeface="Calibri"/>
                          <a:ea typeface="Calibri"/>
                          <a:cs typeface="Calibri"/>
                        </a:rPr>
                        <a:t> carriers (not fulfilling any vascular or obstetric APS classification criteria) with a high-risk </a:t>
                      </a:r>
                      <a:r>
                        <a:rPr lang="en-US" sz="1050" dirty="0" err="1">
                          <a:latin typeface="Calibri"/>
                          <a:ea typeface="Calibri"/>
                          <a:cs typeface="Calibri"/>
                        </a:rPr>
                        <a:t>aPL</a:t>
                      </a:r>
                      <a:r>
                        <a:rPr lang="en-US" sz="1050" dirty="0">
                          <a:latin typeface="Calibri"/>
                          <a:ea typeface="Calibri"/>
                          <a:cs typeface="Calibri"/>
                        </a:rPr>
                        <a:t> profile with or without traditional risk factors, prophylactic treatment with LDA (75-100 mg daily) is recommended.</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050">
                          <a:latin typeface="Calibri"/>
                          <a:ea typeface="Calibri"/>
                          <a:cs typeface="Calibri"/>
                        </a:rPr>
                        <a:t>2a</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050">
                          <a:latin typeface="Calibri"/>
                          <a:ea typeface="Calibri"/>
                          <a:cs typeface="Calibri"/>
                        </a:rPr>
                        <a:t>B</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050" dirty="0">
                          <a:latin typeface="Calibri"/>
                          <a:ea typeface="Calibri"/>
                          <a:cs typeface="Calibri"/>
                        </a:rPr>
                        <a:t>9.1 (1.5)</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51001">
                <a:tc>
                  <a:txBody>
                    <a:bodyPr/>
                    <a:lstStyle/>
                    <a:p>
                      <a:pPr>
                        <a:lnSpc>
                          <a:spcPct val="115000"/>
                        </a:lnSpc>
                        <a:spcAft>
                          <a:spcPts val="600"/>
                        </a:spcAft>
                      </a:pPr>
                      <a:r>
                        <a:rPr lang="en-US" sz="1050" b="1" dirty="0">
                          <a:latin typeface="Calibri"/>
                          <a:ea typeface="Calibri"/>
                          <a:cs typeface="Calibri"/>
                        </a:rPr>
                        <a:t>2. </a:t>
                      </a:r>
                      <a:r>
                        <a:rPr lang="en-US" sz="1050" dirty="0">
                          <a:latin typeface="Calibri"/>
                          <a:ea typeface="Calibri"/>
                          <a:cs typeface="Calibri"/>
                        </a:rPr>
                        <a:t>In patients with SLE and no history of thrombosis or pregnancy complications: </a:t>
                      </a:r>
                      <a:endParaRPr lang="en-GB" sz="1050" dirty="0">
                        <a:latin typeface="Calibri"/>
                        <a:ea typeface="Calibri"/>
                        <a:cs typeface="Times New Roman"/>
                      </a:endParaRPr>
                    </a:p>
                    <a:p>
                      <a:pPr>
                        <a:lnSpc>
                          <a:spcPct val="115000"/>
                        </a:lnSpc>
                        <a:spcAft>
                          <a:spcPts val="600"/>
                        </a:spcAft>
                      </a:pPr>
                      <a:r>
                        <a:rPr lang="en-US" sz="1050" b="1" dirty="0">
                          <a:latin typeface="Calibri"/>
                          <a:ea typeface="Calibri"/>
                          <a:cs typeface="Calibri"/>
                        </a:rPr>
                        <a:t>a</a:t>
                      </a:r>
                      <a:r>
                        <a:rPr lang="en-US" sz="1050" dirty="0">
                          <a:latin typeface="Calibri"/>
                          <a:ea typeface="Calibri"/>
                          <a:cs typeface="Calibri"/>
                        </a:rPr>
                        <a:t>. with high-risk </a:t>
                      </a:r>
                      <a:r>
                        <a:rPr lang="en-US" sz="1050" dirty="0" err="1">
                          <a:latin typeface="Calibri"/>
                          <a:ea typeface="Calibri"/>
                          <a:cs typeface="Calibri"/>
                        </a:rPr>
                        <a:t>aPL</a:t>
                      </a:r>
                      <a:r>
                        <a:rPr lang="en-US" sz="1050" dirty="0">
                          <a:latin typeface="Calibri"/>
                          <a:ea typeface="Calibri"/>
                          <a:cs typeface="Calibri"/>
                        </a:rPr>
                        <a:t> profile, prophylactic treatment with LDA is recommended.</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2a</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B</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dirty="0">
                          <a:latin typeface="Calibri"/>
                          <a:ea typeface="Calibri"/>
                          <a:cs typeface="Calibri"/>
                        </a:rPr>
                        <a:t>9.5 (0.7)</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7317">
                <a:tc>
                  <a:txBody>
                    <a:bodyPr/>
                    <a:lstStyle/>
                    <a:p>
                      <a:pPr>
                        <a:lnSpc>
                          <a:spcPct val="115000"/>
                        </a:lnSpc>
                        <a:spcAft>
                          <a:spcPts val="600"/>
                        </a:spcAft>
                      </a:pPr>
                      <a:r>
                        <a:rPr lang="en-US" sz="1050" b="1">
                          <a:latin typeface="Calibri"/>
                          <a:ea typeface="Calibri"/>
                          <a:cs typeface="Calibri"/>
                        </a:rPr>
                        <a:t>b. </a:t>
                      </a:r>
                      <a:r>
                        <a:rPr lang="en-US" sz="1050">
                          <a:latin typeface="Calibri"/>
                          <a:ea typeface="Calibri"/>
                          <a:cs typeface="Calibri"/>
                        </a:rPr>
                        <a:t>with low-risk aPL profile, prophylactic treatment with LDA may be considered. </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2b</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C</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8.9 (1.7)</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4633">
                <a:tc>
                  <a:txBody>
                    <a:bodyPr/>
                    <a:lstStyle/>
                    <a:p>
                      <a:pPr>
                        <a:lnSpc>
                          <a:spcPct val="115000"/>
                        </a:lnSpc>
                        <a:spcAft>
                          <a:spcPts val="600"/>
                        </a:spcAft>
                      </a:pPr>
                      <a:r>
                        <a:rPr lang="en-US" sz="1050" b="1" dirty="0">
                          <a:latin typeface="Calibri"/>
                          <a:ea typeface="Calibri"/>
                          <a:cs typeface="Calibri"/>
                        </a:rPr>
                        <a:t>3.</a:t>
                      </a:r>
                      <a:r>
                        <a:rPr lang="en-US" sz="1050" dirty="0">
                          <a:latin typeface="Calibri"/>
                          <a:ea typeface="Calibri"/>
                          <a:cs typeface="Calibri"/>
                        </a:rPr>
                        <a:t>  In non-pregnant women with a history of obstetric APS only (with or without SLE), prophylactic treatment with LDA after adequate risk/benefit evaluation is recommended.</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050" dirty="0">
                          <a:latin typeface="Calibri"/>
                          <a:ea typeface="Calibri"/>
                          <a:cs typeface="Calibri"/>
                        </a:rPr>
                        <a:t>2b</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050" dirty="0">
                          <a:latin typeface="Calibri"/>
                          <a:ea typeface="Calibri"/>
                          <a:cs typeface="Calibri"/>
                        </a:rPr>
                        <a:t>B</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050" dirty="0">
                          <a:latin typeface="Calibri"/>
                          <a:ea typeface="Calibri"/>
                          <a:cs typeface="Calibri"/>
                        </a:rPr>
                        <a:t>9.0 (1.3)</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51001">
                <a:tc>
                  <a:txBody>
                    <a:bodyPr/>
                    <a:lstStyle/>
                    <a:p>
                      <a:pPr>
                        <a:lnSpc>
                          <a:spcPct val="115000"/>
                        </a:lnSpc>
                        <a:spcAft>
                          <a:spcPts val="600"/>
                        </a:spcAft>
                      </a:pPr>
                      <a:r>
                        <a:rPr lang="en-US" sz="1050" b="1" dirty="0">
                          <a:latin typeface="Calibri"/>
                          <a:ea typeface="Calibri"/>
                          <a:cs typeface="Calibri"/>
                        </a:rPr>
                        <a:t>4.</a:t>
                      </a:r>
                      <a:r>
                        <a:rPr lang="en-US" sz="1050" dirty="0">
                          <a:latin typeface="Calibri"/>
                          <a:ea typeface="Calibri"/>
                          <a:cs typeface="Calibri"/>
                        </a:rPr>
                        <a:t> In patients with definite APS and first venous thrombosis:</a:t>
                      </a:r>
                      <a:endParaRPr lang="en-GB" sz="1050" dirty="0">
                        <a:latin typeface="Calibri"/>
                        <a:ea typeface="Calibri"/>
                        <a:cs typeface="Times New Roman"/>
                      </a:endParaRPr>
                    </a:p>
                    <a:p>
                      <a:pPr>
                        <a:lnSpc>
                          <a:spcPct val="115000"/>
                        </a:lnSpc>
                        <a:spcAft>
                          <a:spcPts val="600"/>
                        </a:spcAft>
                      </a:pPr>
                      <a:r>
                        <a:rPr lang="en-US" sz="1050" b="1" dirty="0">
                          <a:latin typeface="Calibri"/>
                          <a:ea typeface="Calibri"/>
                          <a:cs typeface="Calibri"/>
                        </a:rPr>
                        <a:t>a.</a:t>
                      </a:r>
                      <a:r>
                        <a:rPr lang="en-US" sz="1050" dirty="0">
                          <a:latin typeface="Calibri"/>
                          <a:ea typeface="Calibri"/>
                          <a:cs typeface="Calibri"/>
                        </a:rPr>
                        <a:t> treatment with VKA with a target INR 2-3 is recommended.</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1b</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B</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9.9 (0.3)</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7602">
                <a:tc>
                  <a:txBody>
                    <a:bodyPr/>
                    <a:lstStyle/>
                    <a:p>
                      <a:pPr>
                        <a:lnSpc>
                          <a:spcPct val="115000"/>
                        </a:lnSpc>
                        <a:spcAft>
                          <a:spcPts val="600"/>
                        </a:spcAft>
                      </a:pPr>
                      <a:r>
                        <a:rPr lang="en-US" sz="1050" b="1" dirty="0">
                          <a:latin typeface="Calibri"/>
                          <a:ea typeface="Calibri"/>
                          <a:cs typeface="Calibri"/>
                        </a:rPr>
                        <a:t>b.</a:t>
                      </a:r>
                      <a:r>
                        <a:rPr lang="en-US" sz="1050" dirty="0">
                          <a:latin typeface="Calibri"/>
                          <a:ea typeface="Calibri"/>
                          <a:cs typeface="Calibri"/>
                        </a:rPr>
                        <a:t> </a:t>
                      </a:r>
                      <a:r>
                        <a:rPr lang="en-US" sz="1050" dirty="0" err="1">
                          <a:latin typeface="Calibri"/>
                          <a:ea typeface="Calibri"/>
                          <a:cs typeface="Calibri"/>
                        </a:rPr>
                        <a:t>Rivaroxaban</a:t>
                      </a:r>
                      <a:r>
                        <a:rPr lang="en-US" sz="1050" dirty="0">
                          <a:latin typeface="Calibri"/>
                          <a:ea typeface="Calibri"/>
                          <a:cs typeface="Calibri"/>
                        </a:rPr>
                        <a:t> should not be used in patients with triple </a:t>
                      </a:r>
                      <a:r>
                        <a:rPr lang="en-US" sz="1050" dirty="0" err="1">
                          <a:latin typeface="Calibri"/>
                          <a:ea typeface="Calibri"/>
                          <a:cs typeface="Calibri"/>
                        </a:rPr>
                        <a:t>aPL</a:t>
                      </a:r>
                      <a:r>
                        <a:rPr lang="en-US" sz="1050" dirty="0">
                          <a:latin typeface="Calibri"/>
                          <a:ea typeface="Calibri"/>
                          <a:cs typeface="Calibri"/>
                        </a:rPr>
                        <a:t> positivity due to the high risk of recurrent events (1b/B). DOACs could be considered in patients not able to achieve a target INR despite good adherence to VKA or those with contraindications to VKA (e.g. allergy or intolerance to VKA) (5/D).</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1b; 5</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B; D</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9.1 (1.3)</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3802">
                <a:tc>
                  <a:txBody>
                    <a:bodyPr/>
                    <a:lstStyle/>
                    <a:p>
                      <a:pPr>
                        <a:lnSpc>
                          <a:spcPct val="115000"/>
                        </a:lnSpc>
                        <a:spcAft>
                          <a:spcPts val="600"/>
                        </a:spcAft>
                      </a:pPr>
                      <a:r>
                        <a:rPr lang="en-US" sz="1050" b="1" dirty="0">
                          <a:latin typeface="Calibri"/>
                          <a:ea typeface="Calibri"/>
                          <a:cs typeface="Calibri"/>
                        </a:rPr>
                        <a:t>c. </a:t>
                      </a:r>
                      <a:r>
                        <a:rPr lang="en-US" sz="1050" dirty="0">
                          <a:latin typeface="Calibri"/>
                          <a:ea typeface="Calibri"/>
                          <a:cs typeface="Calibri"/>
                        </a:rPr>
                        <a:t>In patients with unprovoked first venous thrombosis, anticoagulation should be continued long-term.  </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2b</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B</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9.9 (0.3)</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7602">
                <a:tc>
                  <a:txBody>
                    <a:bodyPr/>
                    <a:lstStyle/>
                    <a:p>
                      <a:pPr>
                        <a:lnSpc>
                          <a:spcPct val="115000"/>
                        </a:lnSpc>
                        <a:spcAft>
                          <a:spcPts val="600"/>
                        </a:spcAft>
                      </a:pPr>
                      <a:r>
                        <a:rPr lang="en-US" sz="1050" b="1" dirty="0">
                          <a:latin typeface="Calibri"/>
                          <a:ea typeface="Calibri"/>
                          <a:cs typeface="Calibri"/>
                        </a:rPr>
                        <a:t>d. </a:t>
                      </a:r>
                      <a:r>
                        <a:rPr lang="en-US" sz="1050" dirty="0">
                          <a:latin typeface="Calibri"/>
                          <a:ea typeface="Calibri"/>
                          <a:cs typeface="Calibri"/>
                        </a:rPr>
                        <a:t>In patients with provoked first venous thrombosis, therapy should be continued for a duration recommended for patients without APS according to international guidelines (5/D). Longer anticoagulation could be considered in patients with high-risk </a:t>
                      </a:r>
                      <a:r>
                        <a:rPr lang="en-US" sz="1050" dirty="0" err="1">
                          <a:latin typeface="Calibri"/>
                          <a:ea typeface="Calibri"/>
                          <a:cs typeface="Calibri"/>
                        </a:rPr>
                        <a:t>aPL</a:t>
                      </a:r>
                      <a:r>
                        <a:rPr lang="en-US" sz="1050" dirty="0">
                          <a:latin typeface="Calibri"/>
                          <a:ea typeface="Calibri"/>
                          <a:cs typeface="Calibri"/>
                        </a:rPr>
                        <a:t> profile in repeated measurements or other risk factors for recurrence (5/D).</a:t>
                      </a:r>
                      <a:r>
                        <a:rPr lang="en-US" sz="1050" dirty="0">
                          <a:solidFill>
                            <a:srgbClr val="C00000"/>
                          </a:solidFill>
                          <a:latin typeface="Calibri"/>
                          <a:ea typeface="Calibri"/>
                          <a:cs typeface="Calibri"/>
                        </a:rPr>
                        <a:t> </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dirty="0">
                          <a:latin typeface="Calibri"/>
                          <a:ea typeface="Calibri"/>
                          <a:cs typeface="Calibri"/>
                        </a:rPr>
                        <a:t>5; 5</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D; D</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1050">
                          <a:latin typeface="Calibri"/>
                          <a:ea typeface="Calibri"/>
                          <a:cs typeface="Calibri"/>
                        </a:rPr>
                        <a:t>8.9 (1.4)</a:t>
                      </a:r>
                      <a:endParaRPr lang="en-GB" sz="105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3571">
                <a:tc>
                  <a:txBody>
                    <a:bodyPr/>
                    <a:lstStyle/>
                    <a:p>
                      <a:pPr>
                        <a:lnSpc>
                          <a:spcPct val="115000"/>
                        </a:lnSpc>
                        <a:spcAft>
                          <a:spcPts val="600"/>
                        </a:spcAft>
                      </a:pPr>
                      <a:r>
                        <a:rPr lang="en-US" sz="1050" b="1" dirty="0">
                          <a:latin typeface="Calibri"/>
                          <a:ea typeface="Calibri"/>
                          <a:cs typeface="Calibri"/>
                        </a:rPr>
                        <a:t>5.</a:t>
                      </a:r>
                      <a:r>
                        <a:rPr lang="en-US" sz="1050" dirty="0">
                          <a:latin typeface="Calibri"/>
                          <a:ea typeface="Calibri"/>
                          <a:cs typeface="Calibri"/>
                        </a:rPr>
                        <a:t> In patients with definite APS and recurrent venous thrombosis despite treatment with vitamin K antagonists with target INR 2-3:</a:t>
                      </a:r>
                      <a:endParaRPr lang="en-GB" sz="1050" dirty="0">
                        <a:latin typeface="Calibri"/>
                        <a:ea typeface="Calibri"/>
                        <a:cs typeface="Times New Roman"/>
                      </a:endParaRPr>
                    </a:p>
                    <a:p>
                      <a:pPr>
                        <a:lnSpc>
                          <a:spcPct val="115000"/>
                        </a:lnSpc>
                        <a:spcAft>
                          <a:spcPts val="600"/>
                        </a:spcAft>
                      </a:pPr>
                      <a:r>
                        <a:rPr lang="en-US" sz="1050" b="1" dirty="0">
                          <a:latin typeface="Calibri"/>
                          <a:ea typeface="Calibri"/>
                          <a:cs typeface="Calibri"/>
                        </a:rPr>
                        <a:t>a.</a:t>
                      </a:r>
                      <a:r>
                        <a:rPr lang="en-US" sz="1050" dirty="0">
                          <a:latin typeface="Calibri"/>
                          <a:ea typeface="Calibri"/>
                          <a:cs typeface="Calibri"/>
                        </a:rPr>
                        <a:t> investigation of, and education on, adherence to VKA treatment, along with frequent INR testing should be considered.   </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050" dirty="0">
                          <a:latin typeface="Calibri"/>
                          <a:ea typeface="Calibri"/>
                          <a:cs typeface="Calibri"/>
                        </a:rPr>
                        <a:t>5</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050" dirty="0">
                          <a:latin typeface="Calibri"/>
                          <a:ea typeface="Calibri"/>
                          <a:cs typeface="Calibri"/>
                        </a:rPr>
                        <a:t>D</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050" dirty="0">
                          <a:latin typeface="Calibri"/>
                          <a:ea typeface="Calibri"/>
                          <a:cs typeface="Calibri"/>
                        </a:rPr>
                        <a:t>9.6 (0.8)</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272830">
                <a:tc>
                  <a:txBody>
                    <a:bodyPr/>
                    <a:lstStyle/>
                    <a:p>
                      <a:pPr>
                        <a:lnSpc>
                          <a:spcPct val="115000"/>
                        </a:lnSpc>
                        <a:spcAft>
                          <a:spcPts val="600"/>
                        </a:spcAft>
                      </a:pPr>
                      <a:r>
                        <a:rPr lang="en-US" sz="1050" b="1" dirty="0">
                          <a:latin typeface="Calibri"/>
                          <a:ea typeface="Calibri"/>
                          <a:cs typeface="Calibri"/>
                        </a:rPr>
                        <a:t>b.</a:t>
                      </a:r>
                      <a:r>
                        <a:rPr lang="en-US" sz="1050" dirty="0">
                          <a:latin typeface="Calibri"/>
                          <a:ea typeface="Calibri"/>
                          <a:cs typeface="Calibri"/>
                        </a:rPr>
                        <a:t> if the target INR 2-3 had been achieved, addition of LDA, increase of INR target to 3-4, or change to LMWH may be considered.</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15000"/>
                        </a:lnSpc>
                        <a:spcAft>
                          <a:spcPts val="600"/>
                        </a:spcAft>
                      </a:pPr>
                      <a:r>
                        <a:rPr lang="en-US" sz="1050" dirty="0">
                          <a:latin typeface="Calibri"/>
                          <a:ea typeface="Calibri"/>
                          <a:cs typeface="Calibri"/>
                        </a:rPr>
                        <a:t>4/5</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15000"/>
                        </a:lnSpc>
                        <a:spcAft>
                          <a:spcPts val="600"/>
                        </a:spcAft>
                      </a:pPr>
                      <a:r>
                        <a:rPr lang="en-US" sz="1050" dirty="0">
                          <a:latin typeface="Calibri"/>
                          <a:ea typeface="Calibri"/>
                          <a:cs typeface="Calibri"/>
                        </a:rPr>
                        <a:t>D</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15000"/>
                        </a:lnSpc>
                        <a:spcAft>
                          <a:spcPts val="600"/>
                        </a:spcAft>
                      </a:pPr>
                      <a:r>
                        <a:rPr lang="en-US" sz="1050" dirty="0">
                          <a:latin typeface="Calibri"/>
                          <a:ea typeface="Calibri"/>
                          <a:cs typeface="Calibri"/>
                        </a:rPr>
                        <a:t>9.4 (0.7)</a:t>
                      </a:r>
                      <a:endParaRPr lang="en-GB" sz="1050" dirty="0">
                        <a:latin typeface="Calibri"/>
                        <a:ea typeface="Calibri"/>
                        <a:cs typeface="Times New Roman"/>
                      </a:endParaRPr>
                    </a:p>
                  </a:txBody>
                  <a:tcPr marL="46946" marR="46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bl>
          </a:graphicData>
        </a:graphic>
      </p:graphicFrame>
    </p:spTree>
    <p:extLst>
      <p:ext uri="{BB962C8B-B14F-4D97-AF65-F5344CB8AC3E}">
        <p14:creationId xmlns:p14="http://schemas.microsoft.com/office/powerpoint/2010/main" xmlns="" val="2447569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00795" y="1185842"/>
            <a:ext cx="8334172" cy="634545"/>
          </a:xfrm>
        </p:spPr>
        <p:txBody>
          <a:bodyPr/>
          <a:lstStyle/>
          <a:p>
            <a:r>
              <a:rPr lang="en-GB" sz="2400" dirty="0" smtClean="0">
                <a:solidFill>
                  <a:srgbClr val="0057B8"/>
                </a:solidFill>
              </a:rPr>
              <a:t>Summary Table Oxford Level of Evidence</a:t>
            </a:r>
            <a:endParaRPr lang="en-GB" sz="2400"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18</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graphicFrame>
        <p:nvGraphicFramePr>
          <p:cNvPr id="12" name="Table 11"/>
          <p:cNvGraphicFramePr>
            <a:graphicFrameLocks noGrp="1"/>
          </p:cNvGraphicFramePr>
          <p:nvPr>
            <p:extLst>
              <p:ext uri="{D42A27DB-BD31-4B8C-83A1-F6EECF244321}">
                <p14:modId xmlns:p14="http://schemas.microsoft.com/office/powerpoint/2010/main" xmlns="" val="332096340"/>
              </p:ext>
            </p:extLst>
          </p:nvPr>
        </p:nvGraphicFramePr>
        <p:xfrm>
          <a:off x="79022" y="1665098"/>
          <a:ext cx="8985956" cy="4972050"/>
        </p:xfrm>
        <a:graphic>
          <a:graphicData uri="http://schemas.openxmlformats.org/drawingml/2006/table">
            <a:tbl>
              <a:tblPr/>
              <a:tblGrid>
                <a:gridCol w="7416800"/>
                <a:gridCol w="519289"/>
                <a:gridCol w="451556"/>
                <a:gridCol w="598311"/>
              </a:tblGrid>
              <a:tr h="102411">
                <a:tc>
                  <a:txBody>
                    <a:bodyPr/>
                    <a:lstStyle/>
                    <a:p>
                      <a:pPr>
                        <a:lnSpc>
                          <a:spcPct val="115000"/>
                        </a:lnSpc>
                        <a:spcAft>
                          <a:spcPts val="600"/>
                        </a:spcAft>
                      </a:pPr>
                      <a:r>
                        <a:rPr lang="en-US" sz="1100" b="1" dirty="0">
                          <a:latin typeface="Calibri"/>
                          <a:ea typeface="Calibri"/>
                          <a:cs typeface="Calibri"/>
                        </a:rPr>
                        <a:t>Recommendations</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US" sz="1100" b="1">
                          <a:latin typeface="Calibri"/>
                          <a:ea typeface="Calibri"/>
                          <a:cs typeface="Calibri"/>
                        </a:rPr>
                        <a:t>LoE</a:t>
                      </a:r>
                      <a:endParaRPr lang="en-GB" sz="1100">
                        <a:latin typeface="Calibri"/>
                        <a:ea typeface="Calibri"/>
                        <a:cs typeface="Times New Roman"/>
                      </a:endParaRPr>
                    </a:p>
                  </a:txBody>
                  <a:tcPr marL="30897" marR="308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US" sz="1100" b="1">
                          <a:latin typeface="Calibri"/>
                          <a:ea typeface="Calibri"/>
                          <a:cs typeface="Calibri"/>
                        </a:rPr>
                        <a:t>GoR</a:t>
                      </a:r>
                      <a:endParaRPr lang="en-GB" sz="110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US" sz="1100" b="1">
                          <a:latin typeface="Calibri"/>
                          <a:ea typeface="Calibri"/>
                          <a:cs typeface="Calibri"/>
                        </a:rPr>
                        <a:t>LoA (0-10)</a:t>
                      </a:r>
                      <a:endParaRPr lang="en-GB" sz="110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3876">
                <a:tc>
                  <a:txBody>
                    <a:bodyPr/>
                    <a:lstStyle/>
                    <a:p>
                      <a:pPr>
                        <a:lnSpc>
                          <a:spcPct val="115000"/>
                        </a:lnSpc>
                        <a:spcAft>
                          <a:spcPts val="600"/>
                        </a:spcAft>
                      </a:pPr>
                      <a:r>
                        <a:rPr lang="en-US" sz="1100" b="1" dirty="0">
                          <a:latin typeface="Calibri"/>
                          <a:ea typeface="Calibri"/>
                          <a:cs typeface="Calibri"/>
                        </a:rPr>
                        <a:t>6.</a:t>
                      </a:r>
                      <a:r>
                        <a:rPr lang="en-US" sz="1100" dirty="0">
                          <a:latin typeface="Calibri"/>
                          <a:ea typeface="Calibri"/>
                          <a:cs typeface="Calibri"/>
                        </a:rPr>
                        <a:t> In patients with definite APS and first arterial thrombosis:</a:t>
                      </a:r>
                      <a:endParaRPr lang="en-GB" sz="1100" dirty="0">
                        <a:latin typeface="Calibri"/>
                        <a:ea typeface="Calibri"/>
                        <a:cs typeface="Times New Roman"/>
                      </a:endParaRPr>
                    </a:p>
                    <a:p>
                      <a:pPr>
                        <a:lnSpc>
                          <a:spcPct val="115000"/>
                        </a:lnSpc>
                        <a:spcAft>
                          <a:spcPts val="600"/>
                        </a:spcAft>
                      </a:pPr>
                      <a:r>
                        <a:rPr lang="en-US" sz="1100" b="1" dirty="0">
                          <a:latin typeface="Calibri"/>
                          <a:ea typeface="Calibri"/>
                          <a:cs typeface="Calibri"/>
                        </a:rPr>
                        <a:t>a. </a:t>
                      </a:r>
                      <a:r>
                        <a:rPr lang="en-US" sz="1100" dirty="0">
                          <a:latin typeface="Calibri"/>
                          <a:ea typeface="Calibri"/>
                          <a:cs typeface="Calibri"/>
                        </a:rPr>
                        <a:t>Treatment with VKA is recommended over treatment with LDA only.</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US" sz="1100">
                          <a:latin typeface="Calibri"/>
                          <a:ea typeface="Calibri"/>
                          <a:cs typeface="Calibri"/>
                        </a:rPr>
                        <a:t>2b</a:t>
                      </a:r>
                      <a:endParaRPr lang="en-GB" sz="110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US" sz="1100">
                          <a:latin typeface="Calibri"/>
                          <a:ea typeface="Calibri"/>
                          <a:cs typeface="Calibri"/>
                        </a:rPr>
                        <a:t>C</a:t>
                      </a:r>
                      <a:endParaRPr lang="en-GB" sz="110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US" sz="1100">
                          <a:latin typeface="Calibri"/>
                          <a:ea typeface="Calibri"/>
                          <a:cs typeface="Calibri"/>
                        </a:rPr>
                        <a:t>9.4 (0.8)</a:t>
                      </a:r>
                      <a:endParaRPr lang="en-GB" sz="110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r>
              <a:tr h="304518">
                <a:tc>
                  <a:txBody>
                    <a:bodyPr/>
                    <a:lstStyle/>
                    <a:p>
                      <a:pPr>
                        <a:lnSpc>
                          <a:spcPct val="115000"/>
                        </a:lnSpc>
                        <a:spcAft>
                          <a:spcPts val="600"/>
                        </a:spcAft>
                      </a:pPr>
                      <a:r>
                        <a:rPr lang="en-US" sz="1100" b="1" dirty="0">
                          <a:latin typeface="Calibri"/>
                          <a:ea typeface="Calibri"/>
                          <a:cs typeface="Calibri"/>
                        </a:rPr>
                        <a:t>b.</a:t>
                      </a:r>
                      <a:r>
                        <a:rPr lang="en-US" sz="1100" dirty="0">
                          <a:latin typeface="Calibri"/>
                          <a:ea typeface="Calibri"/>
                          <a:cs typeface="Calibri"/>
                        </a:rPr>
                        <a:t> Treatment with VKA with INR 2-3 or INR 3-4 is recommended, considering the individual’s risk of bleeding and recurrent thrombosis (1b/B). Treatment with VKA with INR 2-3 plus LDA may also be considered (4/C). </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US" sz="1100" dirty="0">
                          <a:latin typeface="Calibri"/>
                          <a:ea typeface="Calibri"/>
                          <a:cs typeface="Calibri"/>
                        </a:rPr>
                        <a:t>1b; 4</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US" sz="1100" dirty="0">
                          <a:latin typeface="Calibri"/>
                          <a:ea typeface="Calibri"/>
                          <a:cs typeface="Calibri"/>
                        </a:rPr>
                        <a:t>B; C</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US" sz="1100" dirty="0">
                          <a:latin typeface="Calibri"/>
                          <a:ea typeface="Calibri"/>
                          <a:cs typeface="Calibri"/>
                        </a:rPr>
                        <a:t>9.0 (1.3)</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r>
              <a:tr h="304518">
                <a:tc>
                  <a:txBody>
                    <a:bodyPr/>
                    <a:lstStyle/>
                    <a:p>
                      <a:pPr>
                        <a:lnSpc>
                          <a:spcPct val="115000"/>
                        </a:lnSpc>
                        <a:spcAft>
                          <a:spcPts val="600"/>
                        </a:spcAft>
                      </a:pPr>
                      <a:r>
                        <a:rPr lang="en-US" sz="1100" b="1" dirty="0">
                          <a:latin typeface="Calibri"/>
                          <a:ea typeface="Calibri"/>
                          <a:cs typeface="Calibri"/>
                        </a:rPr>
                        <a:t>c.</a:t>
                      </a:r>
                      <a:r>
                        <a:rPr lang="en-US" sz="1100" dirty="0">
                          <a:latin typeface="Calibri"/>
                          <a:ea typeface="Calibri"/>
                          <a:cs typeface="Calibri"/>
                        </a:rPr>
                        <a:t> </a:t>
                      </a:r>
                      <a:r>
                        <a:rPr lang="en-US" sz="1100" dirty="0" err="1">
                          <a:latin typeface="Calibri"/>
                          <a:ea typeface="Calibri"/>
                          <a:cs typeface="Calibri"/>
                        </a:rPr>
                        <a:t>Rivaroxaban</a:t>
                      </a:r>
                      <a:r>
                        <a:rPr lang="en-US" sz="1100" dirty="0">
                          <a:latin typeface="Calibri"/>
                          <a:ea typeface="Calibri"/>
                          <a:cs typeface="Calibri"/>
                        </a:rPr>
                        <a:t> should not be used in patients with triple </a:t>
                      </a:r>
                      <a:r>
                        <a:rPr lang="en-US" sz="1100" dirty="0" err="1">
                          <a:latin typeface="Calibri"/>
                          <a:ea typeface="Calibri"/>
                          <a:cs typeface="Calibri"/>
                        </a:rPr>
                        <a:t>aPL</a:t>
                      </a:r>
                      <a:r>
                        <a:rPr lang="en-US" sz="1100" dirty="0">
                          <a:latin typeface="Calibri"/>
                          <a:ea typeface="Calibri"/>
                          <a:cs typeface="Calibri"/>
                        </a:rPr>
                        <a:t> positivity and arterial events (1b/B). Based on the current evidence, we do not recommend use of DOACs in patients with definite APS and arterial events, due to high risk of recurrent thrombosis (5D).</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US" sz="1100" dirty="0">
                          <a:latin typeface="Calibri"/>
                          <a:ea typeface="Calibri"/>
                          <a:cs typeface="Calibri"/>
                        </a:rPr>
                        <a:t>1b; 5</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US" sz="1100" dirty="0">
                          <a:latin typeface="Calibri"/>
                          <a:ea typeface="Calibri"/>
                          <a:cs typeface="Calibri"/>
                        </a:rPr>
                        <a:t>B; D</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US" sz="1100" dirty="0">
                          <a:latin typeface="Calibri"/>
                          <a:ea typeface="Calibri"/>
                          <a:cs typeface="Calibri"/>
                        </a:rPr>
                        <a:t>9.4 (0.9)</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r>
              <a:tr h="304518">
                <a:tc>
                  <a:txBody>
                    <a:bodyPr/>
                    <a:lstStyle/>
                    <a:p>
                      <a:pPr>
                        <a:lnSpc>
                          <a:spcPct val="115000"/>
                        </a:lnSpc>
                        <a:spcAft>
                          <a:spcPts val="600"/>
                        </a:spcAft>
                      </a:pPr>
                      <a:r>
                        <a:rPr lang="en-US" sz="1100" b="1" dirty="0">
                          <a:latin typeface="Calibri"/>
                          <a:ea typeface="Calibri"/>
                          <a:cs typeface="Calibri"/>
                        </a:rPr>
                        <a:t>7.</a:t>
                      </a:r>
                      <a:r>
                        <a:rPr lang="en-US" sz="1100" dirty="0">
                          <a:latin typeface="Calibri"/>
                          <a:ea typeface="Calibri"/>
                          <a:cs typeface="Calibri"/>
                        </a:rPr>
                        <a:t> In patients with recurrent arterial thrombosis despite adequate treatment with VKA, after evaluating for other potential causes, an increase of INR target to 3-4, addition of LDA, or switch to LMWH can be considered.</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100" dirty="0">
                          <a:latin typeface="Calibri"/>
                          <a:ea typeface="Calibri"/>
                          <a:cs typeface="Calibri"/>
                        </a:rPr>
                        <a:t>4/5</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15000"/>
                        </a:lnSpc>
                        <a:spcAft>
                          <a:spcPts val="600"/>
                        </a:spcAft>
                      </a:pPr>
                      <a:r>
                        <a:rPr lang="en-US" sz="1100" dirty="0">
                          <a:latin typeface="Calibri"/>
                          <a:ea typeface="Calibri"/>
                          <a:cs typeface="Calibri"/>
                        </a:rPr>
                        <a:t>D</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15000"/>
                        </a:lnSpc>
                        <a:spcAft>
                          <a:spcPts val="600"/>
                        </a:spcAft>
                      </a:pPr>
                      <a:r>
                        <a:rPr lang="en-US" sz="1100" dirty="0">
                          <a:latin typeface="Calibri"/>
                          <a:ea typeface="Calibri"/>
                          <a:cs typeface="Calibri"/>
                        </a:rPr>
                        <a:t>9.3 (1.1)</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304518">
                <a:tc>
                  <a:txBody>
                    <a:bodyPr/>
                    <a:lstStyle/>
                    <a:p>
                      <a:pPr>
                        <a:lnSpc>
                          <a:spcPct val="115000"/>
                        </a:lnSpc>
                        <a:spcAft>
                          <a:spcPts val="600"/>
                        </a:spcAft>
                      </a:pPr>
                      <a:r>
                        <a:rPr lang="en-US" sz="1100" b="1" dirty="0">
                          <a:latin typeface="Calibri"/>
                          <a:ea typeface="Calibri"/>
                          <a:cs typeface="Calibri"/>
                        </a:rPr>
                        <a:t>8.</a:t>
                      </a:r>
                      <a:r>
                        <a:rPr lang="en-US" sz="1100" dirty="0">
                          <a:latin typeface="Calibri"/>
                          <a:ea typeface="Calibri"/>
                          <a:cs typeface="Calibri"/>
                        </a:rPr>
                        <a:t> In women with a high-risk </a:t>
                      </a:r>
                      <a:r>
                        <a:rPr lang="en-US" sz="1100" dirty="0" err="1">
                          <a:latin typeface="Calibri"/>
                          <a:ea typeface="Calibri"/>
                          <a:cs typeface="Calibri"/>
                        </a:rPr>
                        <a:t>aPL</a:t>
                      </a:r>
                      <a:r>
                        <a:rPr lang="en-US" sz="1100" dirty="0">
                          <a:latin typeface="Calibri"/>
                          <a:ea typeface="Calibri"/>
                          <a:cs typeface="Calibri"/>
                        </a:rPr>
                        <a:t> profile but no history of thrombosis or pregnancy complications (with or without SLE), treatment with LDA (75-100 mg daily) during pregnancy should be considered.</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US" sz="1100">
                          <a:latin typeface="Calibri"/>
                          <a:ea typeface="Calibri"/>
                          <a:cs typeface="Calibri"/>
                        </a:rPr>
                        <a:t>5</a:t>
                      </a:r>
                      <a:endParaRPr lang="en-GB" sz="110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US" sz="1100" dirty="0">
                          <a:latin typeface="Calibri"/>
                          <a:ea typeface="Calibri"/>
                          <a:cs typeface="Calibri"/>
                        </a:rPr>
                        <a:t> </a:t>
                      </a:r>
                      <a:r>
                        <a:rPr lang="en-US" sz="1100" dirty="0" smtClean="0">
                          <a:latin typeface="Calibri"/>
                          <a:ea typeface="Calibri"/>
                          <a:cs typeface="Calibri"/>
                        </a:rPr>
                        <a:t>D</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l-GR" sz="1100" dirty="0">
                          <a:latin typeface="Calibri"/>
                          <a:ea typeface="Calibri"/>
                          <a:cs typeface="Times New Roman"/>
                        </a:rPr>
                        <a:t>9.3 (1.5)</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r>
              <a:tr h="446145">
                <a:tc>
                  <a:txBody>
                    <a:bodyPr/>
                    <a:lstStyle/>
                    <a:p>
                      <a:pPr>
                        <a:lnSpc>
                          <a:spcPct val="115000"/>
                        </a:lnSpc>
                        <a:spcAft>
                          <a:spcPts val="600"/>
                        </a:spcAft>
                      </a:pPr>
                      <a:r>
                        <a:rPr lang="en-US" sz="1100" b="1" dirty="0">
                          <a:latin typeface="Calibri"/>
                          <a:ea typeface="Calibri"/>
                          <a:cs typeface="Calibri"/>
                        </a:rPr>
                        <a:t>9.</a:t>
                      </a:r>
                      <a:r>
                        <a:rPr lang="en-US" sz="1100" dirty="0">
                          <a:latin typeface="Calibri"/>
                          <a:ea typeface="Calibri"/>
                          <a:cs typeface="Calibri"/>
                        </a:rPr>
                        <a:t> In women with a history of obstetric APS only:</a:t>
                      </a:r>
                      <a:endParaRPr lang="en-GB" sz="1100" dirty="0">
                        <a:latin typeface="Calibri"/>
                        <a:ea typeface="Calibri"/>
                        <a:cs typeface="Times New Roman"/>
                      </a:endParaRPr>
                    </a:p>
                    <a:p>
                      <a:pPr>
                        <a:lnSpc>
                          <a:spcPct val="115000"/>
                        </a:lnSpc>
                        <a:spcAft>
                          <a:spcPts val="600"/>
                        </a:spcAft>
                      </a:pPr>
                      <a:r>
                        <a:rPr lang="en-US" sz="1100" b="1" dirty="0">
                          <a:latin typeface="Calibri"/>
                          <a:ea typeface="Calibri"/>
                          <a:cs typeface="Calibri"/>
                        </a:rPr>
                        <a:t>a.</a:t>
                      </a:r>
                      <a:r>
                        <a:rPr lang="en-US" sz="1100" dirty="0">
                          <a:latin typeface="Calibri"/>
                          <a:ea typeface="Calibri"/>
                          <a:cs typeface="Calibri"/>
                        </a:rPr>
                        <a:t> In women with a history of ≥3 recurrent spontaneous miscarriages &lt;10th week of gestation, and in those with a history of fetal loss (≥10th week of gestation), combination treatment with LDA and heparin at prophylactic dosage during pregnancy is recommended.</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100" dirty="0">
                          <a:latin typeface="Calibri"/>
                          <a:ea typeface="Calibri"/>
                          <a:cs typeface="Calibri"/>
                        </a:rPr>
                        <a:t>2b</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100" dirty="0">
                          <a:latin typeface="Calibri"/>
                          <a:ea typeface="Calibri"/>
                          <a:cs typeface="Calibri"/>
                        </a:rPr>
                        <a:t>B</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l-GR" sz="1100" dirty="0">
                          <a:latin typeface="Calibri"/>
                          <a:ea typeface="Calibri"/>
                          <a:cs typeface="Times New Roman"/>
                        </a:rPr>
                        <a:t>9.6 (0.9)</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304518">
                <a:tc>
                  <a:txBody>
                    <a:bodyPr/>
                    <a:lstStyle/>
                    <a:p>
                      <a:pPr>
                        <a:lnSpc>
                          <a:spcPct val="115000"/>
                        </a:lnSpc>
                        <a:spcAft>
                          <a:spcPts val="600"/>
                        </a:spcAft>
                      </a:pPr>
                      <a:r>
                        <a:rPr lang="en-US" sz="1100" b="1" dirty="0">
                          <a:latin typeface="Calibri"/>
                          <a:ea typeface="Calibri"/>
                          <a:cs typeface="Calibri"/>
                        </a:rPr>
                        <a:t>b. </a:t>
                      </a:r>
                      <a:r>
                        <a:rPr lang="en-US" sz="1100" dirty="0">
                          <a:latin typeface="Calibri"/>
                          <a:ea typeface="Calibri"/>
                          <a:cs typeface="Calibri"/>
                        </a:rPr>
                        <a:t>In women with a history of delivery &lt;34 weeks of gestation due to </a:t>
                      </a:r>
                      <a:r>
                        <a:rPr lang="en-US" sz="1100" dirty="0" err="1">
                          <a:latin typeface="Calibri"/>
                          <a:ea typeface="Calibri"/>
                          <a:cs typeface="Calibri"/>
                        </a:rPr>
                        <a:t>eclampsia</a:t>
                      </a:r>
                      <a:r>
                        <a:rPr lang="en-US" sz="1100" dirty="0">
                          <a:latin typeface="Calibri"/>
                          <a:ea typeface="Calibri"/>
                          <a:cs typeface="Calibri"/>
                        </a:rPr>
                        <a:t> or severe pre-</a:t>
                      </a:r>
                      <a:r>
                        <a:rPr lang="en-US" sz="1100" dirty="0" err="1">
                          <a:latin typeface="Calibri"/>
                          <a:ea typeface="Calibri"/>
                          <a:cs typeface="Calibri"/>
                        </a:rPr>
                        <a:t>eclampsia</a:t>
                      </a:r>
                      <a:r>
                        <a:rPr lang="en-US" sz="1100" dirty="0">
                          <a:latin typeface="Calibri"/>
                          <a:ea typeface="Calibri"/>
                          <a:cs typeface="Calibri"/>
                        </a:rPr>
                        <a:t> or due to </a:t>
                      </a:r>
                      <a:r>
                        <a:rPr lang="en-US" sz="1100" dirty="0" err="1">
                          <a:latin typeface="Calibri"/>
                          <a:ea typeface="Calibri"/>
                          <a:cs typeface="Calibri"/>
                        </a:rPr>
                        <a:t>recognised</a:t>
                      </a:r>
                      <a:r>
                        <a:rPr lang="en-US" sz="1100" dirty="0">
                          <a:latin typeface="Calibri"/>
                          <a:ea typeface="Calibri"/>
                          <a:cs typeface="Calibri"/>
                        </a:rPr>
                        <a:t> features of placental insufficiency, treatment with LDA or LDA and heparin at prophylactic dosage is recommended considering the individual’s risk profile.</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100">
                          <a:latin typeface="Calibri"/>
                          <a:ea typeface="Calibri"/>
                          <a:cs typeface="Calibri"/>
                        </a:rPr>
                        <a:t>2b</a:t>
                      </a:r>
                      <a:endParaRPr lang="en-GB" sz="110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100" dirty="0">
                          <a:latin typeface="Calibri"/>
                          <a:ea typeface="Calibri"/>
                          <a:cs typeface="Calibri"/>
                        </a:rPr>
                        <a:t>B</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l-GR" sz="1100" dirty="0">
                          <a:latin typeface="Calibri"/>
                          <a:ea typeface="Calibri"/>
                          <a:cs typeface="Times New Roman"/>
                        </a:rPr>
                        <a:t>9.5 (0.8)</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06024">
                <a:tc>
                  <a:txBody>
                    <a:bodyPr/>
                    <a:lstStyle/>
                    <a:p>
                      <a:pPr>
                        <a:lnSpc>
                          <a:spcPct val="115000"/>
                        </a:lnSpc>
                        <a:spcAft>
                          <a:spcPts val="600"/>
                        </a:spcAft>
                      </a:pPr>
                      <a:r>
                        <a:rPr lang="en-US" sz="1100" b="1" dirty="0">
                          <a:latin typeface="Calibri"/>
                          <a:ea typeface="Calibri"/>
                          <a:cs typeface="Calibri"/>
                        </a:rPr>
                        <a:t>c. </a:t>
                      </a:r>
                      <a:r>
                        <a:rPr lang="en-US" sz="1100" dirty="0">
                          <a:latin typeface="Calibri"/>
                          <a:ea typeface="Calibri"/>
                          <a:cs typeface="Calibri"/>
                        </a:rPr>
                        <a:t>In women with clinical ‘non-criteria’ obstetric APS such as a the presence of two recurrent spontaneous miscarriages &lt;10th week of gestation, or delivery ≥34 weeks of gestation due to severe pre-</a:t>
                      </a:r>
                      <a:r>
                        <a:rPr lang="en-US" sz="1100" dirty="0" err="1">
                          <a:latin typeface="Calibri"/>
                          <a:ea typeface="Calibri"/>
                          <a:cs typeface="Calibri"/>
                        </a:rPr>
                        <a:t>eclampsia</a:t>
                      </a:r>
                      <a:r>
                        <a:rPr lang="en-US" sz="1100" dirty="0">
                          <a:latin typeface="Calibri"/>
                          <a:ea typeface="Calibri"/>
                          <a:cs typeface="Calibri"/>
                        </a:rPr>
                        <a:t> or </a:t>
                      </a:r>
                      <a:r>
                        <a:rPr lang="en-US" sz="1100" dirty="0" err="1">
                          <a:latin typeface="Calibri"/>
                          <a:ea typeface="Calibri"/>
                          <a:cs typeface="Calibri"/>
                        </a:rPr>
                        <a:t>eclampsia</a:t>
                      </a:r>
                      <a:r>
                        <a:rPr lang="en-US" sz="1100" dirty="0">
                          <a:latin typeface="Calibri"/>
                          <a:ea typeface="Calibri"/>
                          <a:cs typeface="Calibri"/>
                        </a:rPr>
                        <a:t>, treatment with LDA alone or in combination with heparin might be considered based on individual’s risk profile.</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100" dirty="0">
                          <a:latin typeface="Calibri"/>
                          <a:ea typeface="Calibri"/>
                          <a:cs typeface="Times New Roman"/>
                        </a:rPr>
                        <a:t>4</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100" b="1" dirty="0">
                          <a:latin typeface="Calibri"/>
                          <a:ea typeface="Calibri"/>
                          <a:cs typeface="Times New Roman"/>
                        </a:rPr>
                        <a:t>D</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100" dirty="0">
                          <a:latin typeface="Calibri"/>
                          <a:ea typeface="Calibri"/>
                          <a:cs typeface="Times New Roman"/>
                        </a:rPr>
                        <a:t>8.9 (1.7)</a:t>
                      </a: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304518">
                <a:tc>
                  <a:txBody>
                    <a:bodyPr/>
                    <a:lstStyle/>
                    <a:p>
                      <a:pPr>
                        <a:lnSpc>
                          <a:spcPct val="115000"/>
                        </a:lnSpc>
                        <a:spcAft>
                          <a:spcPts val="600"/>
                        </a:spcAft>
                      </a:pPr>
                      <a:r>
                        <a:rPr lang="en-US" sz="1100" b="1" dirty="0">
                          <a:latin typeface="Calibri"/>
                          <a:ea typeface="Calibri"/>
                          <a:cs typeface="Calibri"/>
                        </a:rPr>
                        <a:t>d. </a:t>
                      </a:r>
                      <a:r>
                        <a:rPr lang="en-US" sz="1100" dirty="0">
                          <a:latin typeface="Calibri"/>
                          <a:ea typeface="Calibri"/>
                          <a:cs typeface="Calibri"/>
                        </a:rPr>
                        <a:t>In women with obstetric APS treated with prophylactic dose heparin during pregnancy, continuation of heparin at prophylactic dose for 6 weeks after delivery should be considered to reduce the risk of maternal thrombosis.</a:t>
                      </a:r>
                      <a:endParaRPr lang="en-GB" sz="1100" dirty="0">
                        <a:latin typeface="Calibri"/>
                        <a:ea typeface="Calibri"/>
                        <a:cs typeface="Times New Roman"/>
                      </a:endParaRP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100">
                          <a:latin typeface="Calibri"/>
                          <a:ea typeface="Calibri"/>
                          <a:cs typeface="Times New Roman"/>
                        </a:rPr>
                        <a:t>4</a:t>
                      </a: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100">
                          <a:latin typeface="Calibri"/>
                          <a:ea typeface="Calibri"/>
                          <a:cs typeface="Times New Roman"/>
                        </a:rPr>
                        <a:t>C</a:t>
                      </a: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100" dirty="0">
                          <a:latin typeface="Calibri"/>
                          <a:ea typeface="Calibri"/>
                          <a:cs typeface="Times New Roman"/>
                        </a:rPr>
                        <a:t>9.5 (0.9)</a:t>
                      </a:r>
                    </a:p>
                  </a:txBody>
                  <a:tcPr marL="30897" marR="308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dirty="0" smtClean="0">
                <a:solidFill>
                  <a:srgbClr val="0057B8"/>
                </a:solidFill>
              </a:rPr>
              <a:t>Summary Table Oxford Level of Evidence</a:t>
            </a:r>
            <a:endParaRPr lang="en-GB" sz="2400"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19</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xmlns="" val="2804474999"/>
              </p:ext>
            </p:extLst>
          </p:nvPr>
        </p:nvGraphicFramePr>
        <p:xfrm>
          <a:off x="237066" y="2077156"/>
          <a:ext cx="8737600" cy="4022103"/>
        </p:xfrm>
        <a:graphic>
          <a:graphicData uri="http://schemas.openxmlformats.org/drawingml/2006/table">
            <a:tbl>
              <a:tblPr/>
              <a:tblGrid>
                <a:gridCol w="6713310"/>
                <a:gridCol w="532945"/>
                <a:gridCol w="532194"/>
                <a:gridCol w="959151"/>
              </a:tblGrid>
              <a:tr h="309846">
                <a:tc>
                  <a:txBody>
                    <a:bodyPr/>
                    <a:lstStyle/>
                    <a:p>
                      <a:pPr>
                        <a:lnSpc>
                          <a:spcPct val="115000"/>
                        </a:lnSpc>
                        <a:spcAft>
                          <a:spcPts val="600"/>
                        </a:spcAft>
                      </a:pPr>
                      <a:r>
                        <a:rPr lang="en-US" sz="1200" b="1" dirty="0">
                          <a:latin typeface="Calibri"/>
                          <a:ea typeface="Calibri"/>
                          <a:cs typeface="Calibri"/>
                        </a:rPr>
                        <a:t>Recommendations</a:t>
                      </a:r>
                      <a:endParaRPr lang="en-GB" sz="1200" dirty="0">
                        <a:latin typeface="Calibri"/>
                        <a:ea typeface="Calibri"/>
                        <a:cs typeface="Times New Roman"/>
                      </a:endParaRP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US" sz="1200" b="1">
                          <a:latin typeface="Calibri"/>
                          <a:ea typeface="Calibri"/>
                          <a:cs typeface="Calibri"/>
                        </a:rPr>
                        <a:t>LoE</a:t>
                      </a:r>
                      <a:endParaRPr lang="en-GB" sz="1200">
                        <a:latin typeface="Calibri"/>
                        <a:ea typeface="Calibri"/>
                        <a:cs typeface="Times New Roman"/>
                      </a:endParaRPr>
                    </a:p>
                  </a:txBody>
                  <a:tcPr marL="56639" marR="566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US" sz="1200" b="1">
                          <a:latin typeface="Calibri"/>
                          <a:ea typeface="Calibri"/>
                          <a:cs typeface="Calibri"/>
                        </a:rPr>
                        <a:t>GoR</a:t>
                      </a:r>
                      <a:endParaRPr lang="en-GB" sz="1200">
                        <a:latin typeface="Calibri"/>
                        <a:ea typeface="Calibri"/>
                        <a:cs typeface="Times New Roman"/>
                      </a:endParaRP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US" sz="1200" b="1">
                          <a:latin typeface="Calibri"/>
                          <a:ea typeface="Calibri"/>
                          <a:cs typeface="Calibri"/>
                        </a:rPr>
                        <a:t>LoA (0-10)</a:t>
                      </a:r>
                      <a:endParaRPr lang="en-GB" sz="1200">
                        <a:latin typeface="Calibri"/>
                        <a:ea typeface="Calibri"/>
                        <a:cs typeface="Times New Roman"/>
                      </a:endParaRP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1841">
                <a:tc>
                  <a:txBody>
                    <a:bodyPr/>
                    <a:lstStyle/>
                    <a:p>
                      <a:pPr>
                        <a:lnSpc>
                          <a:spcPct val="115000"/>
                        </a:lnSpc>
                        <a:spcAft>
                          <a:spcPts val="600"/>
                        </a:spcAft>
                      </a:pPr>
                      <a:r>
                        <a:rPr lang="en-US" sz="1200" b="1" dirty="0">
                          <a:latin typeface="Calibri"/>
                          <a:ea typeface="Calibri"/>
                          <a:cs typeface="Calibri"/>
                        </a:rPr>
                        <a:t>10.</a:t>
                      </a:r>
                      <a:r>
                        <a:rPr lang="en-US" sz="1200" dirty="0">
                          <a:latin typeface="Calibri"/>
                          <a:ea typeface="Calibri"/>
                          <a:cs typeface="Calibri"/>
                        </a:rPr>
                        <a:t> In women with ‘criteria’ obstetric APS with recurrent pregnancy complications despite combination treatment with LDA and heparin at prophylactic dosage: increase heparin dose to therapeutic dose (5/D), or addition of HCQ (4/D), or low dose </a:t>
                      </a:r>
                      <a:r>
                        <a:rPr lang="en-US" sz="1200" dirty="0" err="1">
                          <a:latin typeface="Calibri"/>
                          <a:ea typeface="Calibri"/>
                          <a:cs typeface="Calibri"/>
                        </a:rPr>
                        <a:t>prednisolone</a:t>
                      </a:r>
                      <a:r>
                        <a:rPr lang="en-US" sz="1200" dirty="0">
                          <a:latin typeface="Calibri"/>
                          <a:ea typeface="Calibri"/>
                          <a:cs typeface="Calibri"/>
                        </a:rPr>
                        <a:t> in the 1st trimester (4/D), may be considered. Use of intravenous immunoglobulin might be considered in highly selected cases (5/D).</a:t>
                      </a:r>
                      <a:endParaRPr lang="en-GB" sz="1200" dirty="0">
                        <a:latin typeface="Calibri"/>
                        <a:ea typeface="Calibri"/>
                        <a:cs typeface="Times New Roman"/>
                      </a:endParaRP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200">
                          <a:latin typeface="Calibri"/>
                          <a:ea typeface="Calibri"/>
                          <a:cs typeface="Calibri"/>
                        </a:rPr>
                        <a:t>5; 4; 4; 5</a:t>
                      </a:r>
                      <a:endParaRPr lang="en-GB" sz="1200">
                        <a:latin typeface="Calibri"/>
                        <a:ea typeface="Calibri"/>
                        <a:cs typeface="Times New Roman"/>
                      </a:endParaRP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200">
                          <a:latin typeface="Calibri"/>
                          <a:ea typeface="Calibri"/>
                          <a:cs typeface="Calibri"/>
                        </a:rPr>
                        <a:t>D; D; D; D</a:t>
                      </a:r>
                      <a:endParaRPr lang="en-GB" sz="1200">
                        <a:latin typeface="Calibri"/>
                        <a:ea typeface="Calibri"/>
                        <a:cs typeface="Times New Roman"/>
                      </a:endParaRP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US" sz="1200" dirty="0">
                          <a:latin typeface="Calibri"/>
                          <a:ea typeface="Calibri"/>
                          <a:cs typeface="Calibri"/>
                        </a:rPr>
                        <a:t>8.7 (1.7)</a:t>
                      </a:r>
                      <a:endParaRPr lang="en-GB" sz="1200" dirty="0">
                        <a:latin typeface="Calibri"/>
                        <a:ea typeface="Calibri"/>
                        <a:cs typeface="Times New Roman"/>
                      </a:endParaRP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36736">
                <a:tc>
                  <a:txBody>
                    <a:bodyPr/>
                    <a:lstStyle/>
                    <a:p>
                      <a:pPr>
                        <a:lnSpc>
                          <a:spcPct val="115000"/>
                        </a:lnSpc>
                        <a:spcAft>
                          <a:spcPts val="600"/>
                        </a:spcAft>
                      </a:pPr>
                      <a:r>
                        <a:rPr lang="en-US" sz="1200" b="1" dirty="0">
                          <a:latin typeface="Calibri"/>
                          <a:ea typeface="Calibri"/>
                          <a:cs typeface="Calibri"/>
                        </a:rPr>
                        <a:t>11.</a:t>
                      </a:r>
                      <a:r>
                        <a:rPr lang="en-US" sz="1200" dirty="0">
                          <a:latin typeface="Calibri"/>
                          <a:ea typeface="Calibri"/>
                          <a:cs typeface="Calibri"/>
                        </a:rPr>
                        <a:t> In women with a history of thrombotic APS, combination treatment of LDA and heparin at therapeutic dosage during pregnancy is recommended.</a:t>
                      </a:r>
                      <a:endParaRPr lang="en-GB" sz="1200" dirty="0">
                        <a:latin typeface="Calibri"/>
                        <a:ea typeface="Calibri"/>
                        <a:cs typeface="Times New Roman"/>
                      </a:endParaRP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GB" sz="1200">
                          <a:latin typeface="Calibri"/>
                          <a:ea typeface="Calibri"/>
                          <a:cs typeface="Times New Roman"/>
                        </a:rPr>
                        <a:t>4</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GB" sz="1200">
                          <a:latin typeface="Calibri"/>
                          <a:ea typeface="Calibri"/>
                          <a:cs typeface="Times New Roman"/>
                        </a:rPr>
                        <a:t>C</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nSpc>
                          <a:spcPct val="106000"/>
                        </a:lnSpc>
                        <a:spcAft>
                          <a:spcPts val="0"/>
                        </a:spcAft>
                      </a:pPr>
                      <a:r>
                        <a:rPr lang="en-GB" sz="1200" dirty="0">
                          <a:latin typeface="Calibri"/>
                          <a:ea typeface="Calibri"/>
                          <a:cs typeface="Times New Roman"/>
                        </a:rPr>
                        <a:t>9.8 (0.5)</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r>
              <a:tr h="873472">
                <a:tc>
                  <a:txBody>
                    <a:bodyPr/>
                    <a:lstStyle/>
                    <a:p>
                      <a:pPr>
                        <a:lnSpc>
                          <a:spcPct val="115000"/>
                        </a:lnSpc>
                        <a:spcAft>
                          <a:spcPts val="600"/>
                        </a:spcAft>
                      </a:pPr>
                      <a:r>
                        <a:rPr lang="en-US" sz="1200" b="1" dirty="0">
                          <a:latin typeface="Calibri"/>
                          <a:ea typeface="Calibri"/>
                          <a:cs typeface="Calibri"/>
                        </a:rPr>
                        <a:t>12. </a:t>
                      </a:r>
                      <a:r>
                        <a:rPr lang="en-US" sz="1200" b="1" dirty="0" smtClean="0">
                          <a:latin typeface="Calibri"/>
                          <a:ea typeface="Calibri"/>
                          <a:cs typeface="Calibri"/>
                        </a:rPr>
                        <a:t>a.</a:t>
                      </a:r>
                      <a:r>
                        <a:rPr lang="en-US" sz="1200" b="1" baseline="0" dirty="0" smtClean="0">
                          <a:latin typeface="Calibri"/>
                          <a:ea typeface="Calibri"/>
                          <a:cs typeface="Calibri"/>
                        </a:rPr>
                        <a:t> </a:t>
                      </a:r>
                      <a:r>
                        <a:rPr lang="en-US" sz="1200" dirty="0" smtClean="0">
                          <a:latin typeface="Calibri"/>
                          <a:ea typeface="Calibri"/>
                          <a:cs typeface="Calibri"/>
                        </a:rPr>
                        <a:t>Prompt </a:t>
                      </a:r>
                      <a:r>
                        <a:rPr lang="en-US" sz="1200" dirty="0">
                          <a:latin typeface="Calibri"/>
                          <a:ea typeface="Calibri"/>
                          <a:cs typeface="Calibri"/>
                        </a:rPr>
                        <a:t>treatment of infections by early use of anti-infective medications in all </a:t>
                      </a:r>
                      <a:r>
                        <a:rPr lang="en-US" sz="1200" dirty="0" err="1">
                          <a:latin typeface="Calibri"/>
                          <a:ea typeface="Calibri"/>
                          <a:cs typeface="Calibri"/>
                        </a:rPr>
                        <a:t>aPL</a:t>
                      </a:r>
                      <a:r>
                        <a:rPr lang="en-US" sz="1200" dirty="0">
                          <a:latin typeface="Calibri"/>
                          <a:ea typeface="Calibri"/>
                          <a:cs typeface="Calibri"/>
                        </a:rPr>
                        <a:t> positive individuals, and minimization of interruptions in anticoagulation or low INR level in patients with thrombotic APS, is recommended to help prevent the development of catastrophic APS.</a:t>
                      </a:r>
                      <a:endParaRPr lang="en-GB" sz="1200" dirty="0">
                        <a:latin typeface="Calibri"/>
                        <a:ea typeface="Calibri"/>
                        <a:cs typeface="Times New Roman"/>
                      </a:endParaRP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200" dirty="0">
                          <a:latin typeface="Calibri"/>
                          <a:ea typeface="Calibri"/>
                          <a:cs typeface="Times New Roman"/>
                        </a:rPr>
                        <a:t>4</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200">
                          <a:latin typeface="Calibri"/>
                          <a:ea typeface="Calibri"/>
                          <a:cs typeface="Times New Roman"/>
                        </a:rPr>
                        <a:t>D</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200">
                          <a:latin typeface="Calibri"/>
                          <a:ea typeface="Calibri"/>
                          <a:cs typeface="Times New Roman"/>
                        </a:rPr>
                        <a:t>9.6 (0.7)</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873472">
                <a:tc>
                  <a:txBody>
                    <a:bodyPr/>
                    <a:lstStyle/>
                    <a:p>
                      <a:pPr marL="228600">
                        <a:lnSpc>
                          <a:spcPct val="115000"/>
                        </a:lnSpc>
                        <a:spcAft>
                          <a:spcPts val="600"/>
                        </a:spcAft>
                      </a:pPr>
                      <a:r>
                        <a:rPr lang="en-US" sz="1200" b="1" dirty="0" smtClean="0">
                          <a:latin typeface="Calibri"/>
                          <a:ea typeface="Calibri"/>
                          <a:cs typeface="Calibri"/>
                        </a:rPr>
                        <a:t>b.</a:t>
                      </a:r>
                      <a:r>
                        <a:rPr lang="en-US" sz="1200" b="1" baseline="0" dirty="0" smtClean="0">
                          <a:latin typeface="Calibri"/>
                          <a:ea typeface="Calibri"/>
                          <a:cs typeface="Calibri"/>
                        </a:rPr>
                        <a:t> </a:t>
                      </a:r>
                      <a:r>
                        <a:rPr lang="en-US" sz="1200" dirty="0" smtClean="0">
                          <a:latin typeface="Calibri"/>
                          <a:ea typeface="Calibri"/>
                          <a:cs typeface="Calibri"/>
                        </a:rPr>
                        <a:t>For </a:t>
                      </a:r>
                      <a:r>
                        <a:rPr lang="en-US" sz="1200" dirty="0">
                          <a:latin typeface="Calibri"/>
                          <a:ea typeface="Calibri"/>
                          <a:cs typeface="Calibri"/>
                        </a:rPr>
                        <a:t>first-line treatment of patients with catastrophic APS, combination therapy with </a:t>
                      </a:r>
                      <a:r>
                        <a:rPr lang="en-US" sz="1200" dirty="0" err="1">
                          <a:latin typeface="Calibri"/>
                          <a:ea typeface="Calibri"/>
                          <a:cs typeface="Calibri"/>
                        </a:rPr>
                        <a:t>glucocorticoids</a:t>
                      </a:r>
                      <a:r>
                        <a:rPr lang="en-US" sz="1200" dirty="0">
                          <a:latin typeface="Calibri"/>
                          <a:ea typeface="Calibri"/>
                          <a:cs typeface="Calibri"/>
                        </a:rPr>
                        <a:t>, heparin and plasma exchange or intravenous </a:t>
                      </a:r>
                      <a:r>
                        <a:rPr lang="en-US" sz="1200" dirty="0" err="1">
                          <a:latin typeface="Calibri"/>
                          <a:ea typeface="Calibri"/>
                          <a:cs typeface="Calibri"/>
                        </a:rPr>
                        <a:t>immunoglobulins</a:t>
                      </a:r>
                      <a:r>
                        <a:rPr lang="en-US" sz="1200" dirty="0">
                          <a:latin typeface="Calibri"/>
                          <a:ea typeface="Calibri"/>
                          <a:cs typeface="Calibri"/>
                        </a:rPr>
                        <a:t> is recommended over single agents or other combinations of therapies. Additionally, any triggering factor (e.g. infections, gangrene or malignancy) should be treated accordingly.</a:t>
                      </a:r>
                      <a:endParaRPr lang="en-GB" sz="1200" dirty="0">
                        <a:latin typeface="Calibri"/>
                        <a:ea typeface="Calibri"/>
                        <a:cs typeface="Times New Roman"/>
                      </a:endParaRP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200" dirty="0">
                          <a:latin typeface="Calibri"/>
                          <a:ea typeface="Calibri"/>
                          <a:cs typeface="Times New Roman"/>
                        </a:rPr>
                        <a:t>5</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200" dirty="0">
                          <a:latin typeface="Calibri"/>
                          <a:ea typeface="Calibri"/>
                          <a:cs typeface="Times New Roman"/>
                        </a:rPr>
                        <a:t>D</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200" dirty="0">
                          <a:latin typeface="Calibri"/>
                          <a:ea typeface="Calibri"/>
                          <a:cs typeface="Times New Roman"/>
                        </a:rPr>
                        <a:t>9.7 (0.6)</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36736">
                <a:tc>
                  <a:txBody>
                    <a:bodyPr/>
                    <a:lstStyle/>
                    <a:p>
                      <a:pPr marL="228600">
                        <a:lnSpc>
                          <a:spcPct val="115000"/>
                        </a:lnSpc>
                        <a:spcAft>
                          <a:spcPts val="600"/>
                        </a:spcAft>
                      </a:pPr>
                      <a:r>
                        <a:rPr lang="en-US" sz="1200" b="1" dirty="0" smtClean="0">
                          <a:latin typeface="Calibri"/>
                          <a:ea typeface="Calibri"/>
                          <a:cs typeface="Calibri"/>
                        </a:rPr>
                        <a:t>c.</a:t>
                      </a:r>
                      <a:r>
                        <a:rPr lang="en-US" sz="1200" b="1" baseline="0" dirty="0" smtClean="0">
                          <a:latin typeface="Calibri"/>
                          <a:ea typeface="Calibri"/>
                          <a:cs typeface="Calibri"/>
                        </a:rPr>
                        <a:t> </a:t>
                      </a:r>
                      <a:r>
                        <a:rPr lang="en-US" sz="1200" dirty="0" smtClean="0">
                          <a:latin typeface="Calibri"/>
                          <a:ea typeface="Calibri"/>
                          <a:cs typeface="Calibri"/>
                        </a:rPr>
                        <a:t>In </a:t>
                      </a:r>
                      <a:r>
                        <a:rPr lang="en-US" sz="1200" dirty="0">
                          <a:latin typeface="Calibri"/>
                          <a:ea typeface="Calibri"/>
                          <a:cs typeface="Calibri"/>
                        </a:rPr>
                        <a:t>patients with refractory catastrophic APS, B-cell depletion (e.g. </a:t>
                      </a:r>
                      <a:r>
                        <a:rPr lang="en-US" sz="1200" dirty="0" err="1">
                          <a:latin typeface="Calibri"/>
                          <a:ea typeface="Calibri"/>
                          <a:cs typeface="Calibri"/>
                        </a:rPr>
                        <a:t>rituximab</a:t>
                      </a:r>
                      <a:r>
                        <a:rPr lang="en-US" sz="1200" dirty="0">
                          <a:latin typeface="Calibri"/>
                          <a:ea typeface="Calibri"/>
                          <a:cs typeface="Calibri"/>
                        </a:rPr>
                        <a:t>) or complement inhibition (e.g. </a:t>
                      </a:r>
                      <a:r>
                        <a:rPr lang="en-US" sz="1200" dirty="0" err="1">
                          <a:latin typeface="Calibri"/>
                          <a:ea typeface="Calibri"/>
                          <a:cs typeface="Calibri"/>
                        </a:rPr>
                        <a:t>eculizumab</a:t>
                      </a:r>
                      <a:r>
                        <a:rPr lang="en-US" sz="1200" dirty="0">
                          <a:latin typeface="Calibri"/>
                          <a:ea typeface="Calibri"/>
                          <a:cs typeface="Calibri"/>
                        </a:rPr>
                        <a:t>) therapies may be considered.</a:t>
                      </a:r>
                      <a:endParaRPr lang="en-GB" sz="1200" dirty="0">
                        <a:latin typeface="Calibri"/>
                        <a:ea typeface="Calibri"/>
                        <a:cs typeface="Times New Roman"/>
                      </a:endParaRP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200">
                          <a:latin typeface="Calibri"/>
                          <a:ea typeface="Calibri"/>
                          <a:cs typeface="Times New Roman"/>
                        </a:rPr>
                        <a:t>4</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200">
                          <a:latin typeface="Calibri"/>
                          <a:ea typeface="Calibri"/>
                          <a:cs typeface="Times New Roman"/>
                        </a:rPr>
                        <a:t>D</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nSpc>
                          <a:spcPct val="106000"/>
                        </a:lnSpc>
                        <a:spcAft>
                          <a:spcPts val="0"/>
                        </a:spcAft>
                      </a:pPr>
                      <a:r>
                        <a:rPr lang="en-GB" sz="1200" dirty="0">
                          <a:latin typeface="Calibri"/>
                          <a:ea typeface="Calibri"/>
                          <a:cs typeface="Times New Roman"/>
                        </a:rPr>
                        <a:t>9.2 (1.0)</a:t>
                      </a:r>
                    </a:p>
                  </a:txBody>
                  <a:tcPr marL="56639" marR="566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Target </a:t>
            </a:r>
            <a:r>
              <a:rPr lang="en-GB" dirty="0"/>
              <a:t>population/question</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11/01/2019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dirty="0" smtClean="0">
                <a:solidFill>
                  <a:srgbClr val="000000"/>
                </a:solidFill>
              </a:rPr>
              <a:t>Adult patients with </a:t>
            </a:r>
            <a:r>
              <a:rPr lang="en-US" dirty="0" err="1" smtClean="0">
                <a:solidFill>
                  <a:srgbClr val="000000"/>
                </a:solidFill>
              </a:rPr>
              <a:t>antiphospholipid</a:t>
            </a:r>
            <a:r>
              <a:rPr lang="en-US" dirty="0" smtClean="0">
                <a:solidFill>
                  <a:srgbClr val="000000"/>
                </a:solidFill>
              </a:rPr>
              <a:t> syndrome (APS)</a:t>
            </a:r>
          </a:p>
          <a:p>
            <a:r>
              <a:rPr lang="en-US" dirty="0" smtClean="0">
                <a:solidFill>
                  <a:srgbClr val="000000"/>
                </a:solidFill>
              </a:rPr>
              <a:t>To develop evidence-based recommendations for the prevention and management of adult APS that will help guide practice and improve quality of care and patient outcomes</a:t>
            </a:r>
            <a:endParaRPr lang="en-GB" dirty="0" smtClean="0">
              <a:solidFill>
                <a:srgbClr val="000000"/>
              </a:solidFill>
            </a:endParaRPr>
          </a:p>
          <a:p>
            <a:endParaRPr lang="en-GB" dirty="0"/>
          </a:p>
        </p:txBody>
      </p:sp>
    </p:spTree>
    <p:extLst>
      <p:ext uri="{BB962C8B-B14F-4D97-AF65-F5344CB8AC3E}">
        <p14:creationId xmlns:p14="http://schemas.microsoft.com/office/powerpoint/2010/main" xmlns="" val="231930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dirty="0" smtClean="0">
                <a:solidFill>
                  <a:srgbClr val="0057B8"/>
                </a:solidFill>
              </a:rPr>
              <a:t>Summary of Recommendations in bullet point format</a:t>
            </a:r>
            <a:endParaRPr lang="en-GB" sz="2400"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20</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graphicFrame>
        <p:nvGraphicFramePr>
          <p:cNvPr id="7" name="Table 6"/>
          <p:cNvGraphicFramePr>
            <a:graphicFrameLocks noGrp="1"/>
          </p:cNvGraphicFramePr>
          <p:nvPr/>
        </p:nvGraphicFramePr>
        <p:xfrm>
          <a:off x="327378" y="1727200"/>
          <a:ext cx="8636000" cy="4862967"/>
        </p:xfrm>
        <a:graphic>
          <a:graphicData uri="http://schemas.openxmlformats.org/drawingml/2006/table">
            <a:tbl>
              <a:tblPr/>
              <a:tblGrid>
                <a:gridCol w="8636000"/>
              </a:tblGrid>
              <a:tr h="205436">
                <a:tc>
                  <a:txBody>
                    <a:bodyPr/>
                    <a:lstStyle/>
                    <a:p>
                      <a:pPr>
                        <a:lnSpc>
                          <a:spcPct val="115000"/>
                        </a:lnSpc>
                        <a:spcAft>
                          <a:spcPts val="600"/>
                        </a:spcAft>
                      </a:pPr>
                      <a:r>
                        <a:rPr lang="en-GB" sz="1200" b="1" dirty="0">
                          <a:latin typeface="Calibri"/>
                          <a:ea typeface="Calibri"/>
                          <a:cs typeface="Calibri"/>
                        </a:rPr>
                        <a:t>Recommendations</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3091">
                <a:tc>
                  <a:txBody>
                    <a:bodyPr/>
                    <a:lstStyle/>
                    <a:p>
                      <a:pPr>
                        <a:lnSpc>
                          <a:spcPct val="115000"/>
                        </a:lnSpc>
                        <a:spcAft>
                          <a:spcPts val="600"/>
                        </a:spcAft>
                      </a:pPr>
                      <a:r>
                        <a:rPr lang="en-GB" sz="1200" b="1" dirty="0">
                          <a:latin typeface="Calibri"/>
                          <a:ea typeface="Calibri"/>
                          <a:cs typeface="Calibri"/>
                        </a:rPr>
                        <a:t>1.</a:t>
                      </a:r>
                      <a:r>
                        <a:rPr lang="en-GB" sz="1200" dirty="0">
                          <a:latin typeface="Calibri"/>
                          <a:ea typeface="Calibri"/>
                          <a:cs typeface="Calibri"/>
                        </a:rPr>
                        <a:t> In asymptomatic </a:t>
                      </a:r>
                      <a:r>
                        <a:rPr lang="en-GB" sz="1200" dirty="0" err="1">
                          <a:latin typeface="Calibri"/>
                          <a:ea typeface="Calibri"/>
                          <a:cs typeface="Calibri"/>
                        </a:rPr>
                        <a:t>aPL</a:t>
                      </a:r>
                      <a:r>
                        <a:rPr lang="en-GB" sz="1200" dirty="0">
                          <a:latin typeface="Calibri"/>
                          <a:ea typeface="Calibri"/>
                          <a:cs typeface="Calibri"/>
                        </a:rPr>
                        <a:t> carriers (not fulfilling any vascular or obstetric APS classification criteria) with a high-risk </a:t>
                      </a:r>
                      <a:r>
                        <a:rPr lang="en-GB" sz="1200" dirty="0" err="1">
                          <a:latin typeface="Calibri"/>
                          <a:ea typeface="Calibri"/>
                          <a:cs typeface="Calibri"/>
                        </a:rPr>
                        <a:t>aPL</a:t>
                      </a:r>
                      <a:r>
                        <a:rPr lang="en-GB" sz="1200" dirty="0">
                          <a:latin typeface="Calibri"/>
                          <a:ea typeface="Calibri"/>
                          <a:cs typeface="Calibri"/>
                        </a:rPr>
                        <a:t> profile with or without traditional risk factors, prophylactic treatment with LDA (75-100 mg daily) is recommended.</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73091">
                <a:tc>
                  <a:txBody>
                    <a:bodyPr/>
                    <a:lstStyle/>
                    <a:p>
                      <a:pPr>
                        <a:lnSpc>
                          <a:spcPct val="115000"/>
                        </a:lnSpc>
                        <a:spcAft>
                          <a:spcPts val="600"/>
                        </a:spcAft>
                      </a:pPr>
                      <a:r>
                        <a:rPr lang="en-GB" sz="1200" b="1" dirty="0">
                          <a:latin typeface="Calibri"/>
                          <a:ea typeface="Calibri"/>
                          <a:cs typeface="Calibri"/>
                        </a:rPr>
                        <a:t>2. </a:t>
                      </a:r>
                      <a:r>
                        <a:rPr lang="en-GB" sz="1200" dirty="0">
                          <a:latin typeface="Calibri"/>
                          <a:ea typeface="Calibri"/>
                          <a:cs typeface="Calibri"/>
                        </a:rPr>
                        <a:t>In patients with SLE and no history of thrombosis or pregnancy complications: </a:t>
                      </a:r>
                      <a:r>
                        <a:rPr lang="en-GB" sz="1200" b="1" dirty="0">
                          <a:latin typeface="Calibri"/>
                          <a:ea typeface="Calibri"/>
                          <a:cs typeface="Calibri"/>
                        </a:rPr>
                        <a:t>a</a:t>
                      </a:r>
                      <a:r>
                        <a:rPr lang="en-GB" sz="1200" dirty="0">
                          <a:latin typeface="Calibri"/>
                          <a:ea typeface="Calibri"/>
                          <a:cs typeface="Calibri"/>
                        </a:rPr>
                        <a:t>. with high-risk </a:t>
                      </a:r>
                      <a:r>
                        <a:rPr lang="en-GB" sz="1200" dirty="0" err="1">
                          <a:latin typeface="Calibri"/>
                          <a:ea typeface="Calibri"/>
                          <a:cs typeface="Calibri"/>
                        </a:rPr>
                        <a:t>aPL</a:t>
                      </a:r>
                      <a:r>
                        <a:rPr lang="en-GB" sz="1200" dirty="0">
                          <a:latin typeface="Calibri"/>
                          <a:ea typeface="Calibri"/>
                          <a:cs typeface="Calibri"/>
                        </a:rPr>
                        <a:t> profile, prophylactic treatment with LDA is recommended;</a:t>
                      </a:r>
                      <a:r>
                        <a:rPr lang="en-GB" sz="1200" b="1" dirty="0">
                          <a:latin typeface="Calibri"/>
                          <a:ea typeface="Calibri"/>
                          <a:cs typeface="Calibri"/>
                        </a:rPr>
                        <a:t> b. </a:t>
                      </a:r>
                      <a:r>
                        <a:rPr lang="en-GB" sz="1200" dirty="0">
                          <a:latin typeface="Calibri"/>
                          <a:ea typeface="Calibri"/>
                          <a:cs typeface="Calibri"/>
                        </a:rPr>
                        <a:t>with low-risk </a:t>
                      </a:r>
                      <a:r>
                        <a:rPr lang="en-GB" sz="1200" dirty="0" err="1">
                          <a:latin typeface="Calibri"/>
                          <a:ea typeface="Calibri"/>
                          <a:cs typeface="Calibri"/>
                        </a:rPr>
                        <a:t>aPL</a:t>
                      </a:r>
                      <a:r>
                        <a:rPr lang="en-GB" sz="1200" dirty="0">
                          <a:latin typeface="Calibri"/>
                          <a:ea typeface="Calibri"/>
                          <a:cs typeface="Calibri"/>
                        </a:rPr>
                        <a:t> profile, prophylactic treatment with LDA may be considered.</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3091">
                <a:tc>
                  <a:txBody>
                    <a:bodyPr/>
                    <a:lstStyle/>
                    <a:p>
                      <a:pPr>
                        <a:lnSpc>
                          <a:spcPct val="115000"/>
                        </a:lnSpc>
                        <a:spcAft>
                          <a:spcPts val="600"/>
                        </a:spcAft>
                      </a:pPr>
                      <a:r>
                        <a:rPr lang="en-GB" sz="1200" b="1" dirty="0">
                          <a:latin typeface="Calibri"/>
                          <a:ea typeface="Calibri"/>
                          <a:cs typeface="Calibri"/>
                        </a:rPr>
                        <a:t>3.</a:t>
                      </a:r>
                      <a:r>
                        <a:rPr lang="en-GB" sz="1200" dirty="0">
                          <a:latin typeface="Calibri"/>
                          <a:ea typeface="Calibri"/>
                          <a:cs typeface="Calibri"/>
                        </a:rPr>
                        <a:t>  In non-pregnant women with a history of obstetric APS only (with or without SLE), prophylactic treatment with LDA after adequate risk/benefit evaluation is recommended.</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1419274">
                <a:tc>
                  <a:txBody>
                    <a:bodyPr/>
                    <a:lstStyle/>
                    <a:p>
                      <a:pPr>
                        <a:lnSpc>
                          <a:spcPct val="115000"/>
                        </a:lnSpc>
                        <a:spcAft>
                          <a:spcPts val="600"/>
                        </a:spcAft>
                      </a:pPr>
                      <a:r>
                        <a:rPr lang="en-GB" sz="1200" b="1" dirty="0">
                          <a:latin typeface="Calibri"/>
                          <a:ea typeface="Calibri"/>
                          <a:cs typeface="Calibri"/>
                        </a:rPr>
                        <a:t>4.</a:t>
                      </a:r>
                      <a:r>
                        <a:rPr lang="en-GB" sz="1200" dirty="0">
                          <a:latin typeface="Calibri"/>
                          <a:ea typeface="Calibri"/>
                          <a:cs typeface="Calibri"/>
                        </a:rPr>
                        <a:t> In patients with definite APS and first venous thrombosis: </a:t>
                      </a:r>
                      <a:r>
                        <a:rPr lang="en-GB" sz="1200" b="1" dirty="0">
                          <a:latin typeface="Calibri"/>
                          <a:ea typeface="Calibri"/>
                          <a:cs typeface="Calibri"/>
                        </a:rPr>
                        <a:t>a.</a:t>
                      </a:r>
                      <a:r>
                        <a:rPr lang="en-GB" sz="1200" dirty="0">
                          <a:latin typeface="Calibri"/>
                          <a:ea typeface="Calibri"/>
                          <a:cs typeface="Calibri"/>
                        </a:rPr>
                        <a:t> treatment with VKA with a target INR 2-3 is recommended;</a:t>
                      </a:r>
                      <a:r>
                        <a:rPr lang="en-GB" sz="1200" b="1" dirty="0">
                          <a:latin typeface="Calibri"/>
                          <a:ea typeface="Calibri"/>
                          <a:cs typeface="Calibri"/>
                        </a:rPr>
                        <a:t> b.</a:t>
                      </a:r>
                      <a:r>
                        <a:rPr lang="en-GB" sz="1200" dirty="0">
                          <a:latin typeface="Calibri"/>
                          <a:ea typeface="Calibri"/>
                          <a:cs typeface="Calibri"/>
                        </a:rPr>
                        <a:t> </a:t>
                      </a:r>
                      <a:r>
                        <a:rPr lang="en-GB" sz="1200" dirty="0" err="1">
                          <a:latin typeface="Calibri"/>
                          <a:ea typeface="Calibri"/>
                          <a:cs typeface="Calibri"/>
                        </a:rPr>
                        <a:t>Rivaroxaban</a:t>
                      </a:r>
                      <a:r>
                        <a:rPr lang="en-GB" sz="1200" dirty="0">
                          <a:latin typeface="Calibri"/>
                          <a:ea typeface="Calibri"/>
                          <a:cs typeface="Calibri"/>
                        </a:rPr>
                        <a:t> should not be used in patients with triple </a:t>
                      </a:r>
                      <a:r>
                        <a:rPr lang="en-GB" sz="1200" dirty="0" err="1">
                          <a:latin typeface="Calibri"/>
                          <a:ea typeface="Calibri"/>
                          <a:cs typeface="Calibri"/>
                        </a:rPr>
                        <a:t>aPL</a:t>
                      </a:r>
                      <a:r>
                        <a:rPr lang="en-GB" sz="1200" dirty="0">
                          <a:latin typeface="Calibri"/>
                          <a:ea typeface="Calibri"/>
                          <a:cs typeface="Calibri"/>
                        </a:rPr>
                        <a:t> positivity due to the high risk of recurrent events. DOACs could be considered in patients not able to achieve a target INR despite good adherence to VKA or those with contraindications to VKA (e.g. allergy or intolerance to VKA); </a:t>
                      </a:r>
                      <a:r>
                        <a:rPr lang="en-GB" sz="1200" b="1" dirty="0">
                          <a:latin typeface="Calibri"/>
                          <a:ea typeface="Calibri"/>
                          <a:cs typeface="Calibri"/>
                        </a:rPr>
                        <a:t>c. </a:t>
                      </a:r>
                      <a:r>
                        <a:rPr lang="en-GB" sz="1200" dirty="0">
                          <a:latin typeface="Calibri"/>
                          <a:ea typeface="Calibri"/>
                          <a:cs typeface="Calibri"/>
                        </a:rPr>
                        <a:t>In patients with unprovoked first venous thrombosis, anticoagulation should be continued long-term; </a:t>
                      </a:r>
                      <a:r>
                        <a:rPr lang="en-GB" sz="1200" b="1" dirty="0">
                          <a:latin typeface="Calibri"/>
                          <a:ea typeface="Calibri"/>
                          <a:cs typeface="Calibri"/>
                        </a:rPr>
                        <a:t>d. </a:t>
                      </a:r>
                      <a:r>
                        <a:rPr lang="en-GB" sz="1200" dirty="0">
                          <a:latin typeface="Calibri"/>
                          <a:ea typeface="Calibri"/>
                          <a:cs typeface="Calibri"/>
                        </a:rPr>
                        <a:t>In patients with provoked first venous thrombosis, therapy should be continued for a duration recommended for patients without APS according to international guidelines. Longer anticoagulation could be considered in patients with high-risk </a:t>
                      </a:r>
                      <a:r>
                        <a:rPr lang="en-GB" sz="1200" dirty="0" err="1">
                          <a:latin typeface="Calibri"/>
                          <a:ea typeface="Calibri"/>
                          <a:cs typeface="Calibri"/>
                        </a:rPr>
                        <a:t>aPL</a:t>
                      </a:r>
                      <a:r>
                        <a:rPr lang="en-GB" sz="1200" dirty="0">
                          <a:latin typeface="Calibri"/>
                          <a:ea typeface="Calibri"/>
                          <a:cs typeface="Calibri"/>
                        </a:rPr>
                        <a:t> profile in repeated measurements or other risk factors for recurrence.</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9638">
                <a:tc>
                  <a:txBody>
                    <a:bodyPr/>
                    <a:lstStyle/>
                    <a:p>
                      <a:pPr>
                        <a:lnSpc>
                          <a:spcPct val="115000"/>
                        </a:lnSpc>
                        <a:spcAft>
                          <a:spcPts val="600"/>
                        </a:spcAft>
                      </a:pPr>
                      <a:r>
                        <a:rPr lang="en-GB" sz="1200" b="1" dirty="0">
                          <a:latin typeface="Calibri"/>
                          <a:ea typeface="Calibri"/>
                          <a:cs typeface="Calibri"/>
                        </a:rPr>
                        <a:t>5.</a:t>
                      </a:r>
                      <a:r>
                        <a:rPr lang="en-GB" sz="1200" dirty="0">
                          <a:latin typeface="Calibri"/>
                          <a:ea typeface="Calibri"/>
                          <a:cs typeface="Calibri"/>
                        </a:rPr>
                        <a:t> In patients with definite APS and recurrent venous thrombosis despite treatment with vitamin K antagonists with target INR 2-3: </a:t>
                      </a:r>
                      <a:r>
                        <a:rPr lang="en-GB" sz="1200" b="1" dirty="0">
                          <a:latin typeface="Calibri"/>
                          <a:ea typeface="Calibri"/>
                          <a:cs typeface="Calibri"/>
                        </a:rPr>
                        <a:t>a.</a:t>
                      </a:r>
                      <a:r>
                        <a:rPr lang="en-GB" sz="1200" dirty="0">
                          <a:latin typeface="Calibri"/>
                          <a:ea typeface="Calibri"/>
                          <a:cs typeface="Calibri"/>
                        </a:rPr>
                        <a:t> investigation of, and education on, adherence to VKA treatment, along with frequent INR testing should be considered;</a:t>
                      </a:r>
                      <a:r>
                        <a:rPr lang="en-GB" sz="1200" b="1" dirty="0">
                          <a:latin typeface="Calibri"/>
                          <a:ea typeface="Calibri"/>
                          <a:cs typeface="Calibri"/>
                        </a:rPr>
                        <a:t> b.</a:t>
                      </a:r>
                      <a:r>
                        <a:rPr lang="en-GB" sz="1200" dirty="0">
                          <a:latin typeface="Calibri"/>
                          <a:ea typeface="Calibri"/>
                          <a:cs typeface="Calibri"/>
                        </a:rPr>
                        <a:t> if the target INR 2-3 had been achieved, addition of LDA, increase of INR target to 3-4, or change to LMWH may be considered.  </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840955">
                <a:tc>
                  <a:txBody>
                    <a:bodyPr/>
                    <a:lstStyle/>
                    <a:p>
                      <a:pPr>
                        <a:lnSpc>
                          <a:spcPct val="115000"/>
                        </a:lnSpc>
                        <a:spcAft>
                          <a:spcPts val="600"/>
                        </a:spcAft>
                      </a:pPr>
                      <a:r>
                        <a:rPr lang="en-GB" sz="1200" b="1" dirty="0" smtClean="0">
                          <a:latin typeface="Calibri"/>
                          <a:ea typeface="Calibri"/>
                          <a:cs typeface="Calibri"/>
                        </a:rPr>
                        <a:t>6.</a:t>
                      </a:r>
                      <a:r>
                        <a:rPr lang="en-GB" sz="1200" dirty="0" smtClean="0">
                          <a:latin typeface="Calibri"/>
                          <a:ea typeface="Calibri"/>
                          <a:cs typeface="Calibri"/>
                        </a:rPr>
                        <a:t> In patients with definite APS and first arterial thrombosis: </a:t>
                      </a:r>
                      <a:r>
                        <a:rPr lang="en-GB" sz="1200" b="1" dirty="0" smtClean="0">
                          <a:latin typeface="Calibri"/>
                          <a:ea typeface="Calibri"/>
                          <a:cs typeface="Calibri"/>
                        </a:rPr>
                        <a:t>a. </a:t>
                      </a:r>
                      <a:r>
                        <a:rPr lang="en-GB" sz="1200" dirty="0" smtClean="0">
                          <a:latin typeface="Calibri"/>
                          <a:ea typeface="Calibri"/>
                          <a:cs typeface="Calibri"/>
                        </a:rPr>
                        <a:t>Treatment with VKA is recommended over treatment with LDA only;</a:t>
                      </a:r>
                      <a:r>
                        <a:rPr lang="en-GB" sz="1200" b="1" dirty="0" smtClean="0">
                          <a:latin typeface="Calibri"/>
                          <a:ea typeface="Calibri"/>
                          <a:cs typeface="Calibri"/>
                        </a:rPr>
                        <a:t> b.</a:t>
                      </a:r>
                      <a:r>
                        <a:rPr lang="en-GB" sz="1200" dirty="0" smtClean="0">
                          <a:latin typeface="Calibri"/>
                          <a:ea typeface="Calibri"/>
                          <a:cs typeface="Calibri"/>
                        </a:rPr>
                        <a:t> Treatment with VKA with INR 2-3 or INR 3-4 is recommended, considering the individual’s risk of bleeding and recurrent thrombosis. Treatment with VKA with INR 2-3 plus LDA may also be considered;</a:t>
                      </a:r>
                      <a:r>
                        <a:rPr lang="en-GB" sz="1200" baseline="0" dirty="0" smtClean="0">
                          <a:latin typeface="Calibri"/>
                          <a:ea typeface="Calibri"/>
                          <a:cs typeface="Calibri"/>
                        </a:rPr>
                        <a:t> </a:t>
                      </a:r>
                      <a:r>
                        <a:rPr lang="en-GB" sz="1200" b="1" baseline="0" dirty="0" smtClean="0">
                          <a:latin typeface="Calibri"/>
                          <a:ea typeface="Calibri"/>
                          <a:cs typeface="Calibri"/>
                        </a:rPr>
                        <a:t>c.</a:t>
                      </a:r>
                      <a:r>
                        <a:rPr lang="en-GB" sz="1200" b="1" dirty="0" smtClean="0">
                          <a:latin typeface="Calibri"/>
                          <a:ea typeface="Calibri"/>
                          <a:cs typeface="Calibri"/>
                        </a:rPr>
                        <a:t> </a:t>
                      </a:r>
                      <a:r>
                        <a:rPr lang="en-GB" sz="1200" dirty="0" err="1" smtClean="0">
                          <a:latin typeface="Calibri"/>
                          <a:ea typeface="Calibri"/>
                          <a:cs typeface="Calibri"/>
                        </a:rPr>
                        <a:t>Rivaroxaban</a:t>
                      </a:r>
                      <a:r>
                        <a:rPr lang="en-GB" sz="1200" dirty="0" smtClean="0">
                          <a:latin typeface="Calibri"/>
                          <a:ea typeface="Calibri"/>
                          <a:cs typeface="Calibri"/>
                        </a:rPr>
                        <a:t> should not be used in patients with triple </a:t>
                      </a:r>
                      <a:r>
                        <a:rPr lang="en-GB" sz="1200" dirty="0" err="1" smtClean="0">
                          <a:latin typeface="Calibri"/>
                          <a:ea typeface="Calibri"/>
                          <a:cs typeface="Calibri"/>
                        </a:rPr>
                        <a:t>aPL</a:t>
                      </a:r>
                      <a:r>
                        <a:rPr lang="en-GB" sz="1200" dirty="0" smtClean="0">
                          <a:latin typeface="Calibri"/>
                          <a:ea typeface="Calibri"/>
                          <a:cs typeface="Calibri"/>
                        </a:rPr>
                        <a:t> positivity and arterial events. Based on the current evidence, we do not recommend use of DOACs in patients with definite APS and arterial events, due to high risk of recurrent thrombosis.</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5639" y="1197130"/>
            <a:ext cx="8334172" cy="634545"/>
          </a:xfrm>
        </p:spPr>
        <p:txBody>
          <a:bodyPr/>
          <a:lstStyle/>
          <a:p>
            <a:r>
              <a:rPr lang="en-GB" sz="2400" dirty="0" smtClean="0">
                <a:solidFill>
                  <a:srgbClr val="0057B8"/>
                </a:solidFill>
              </a:rPr>
              <a:t>Summary of Recommendations in bullet point format</a:t>
            </a:r>
            <a:endParaRPr lang="en-GB" sz="2400"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21</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graphicFrame>
        <p:nvGraphicFramePr>
          <p:cNvPr id="6" name="Table 5"/>
          <p:cNvGraphicFramePr>
            <a:graphicFrameLocks noGrp="1"/>
          </p:cNvGraphicFramePr>
          <p:nvPr/>
        </p:nvGraphicFramePr>
        <p:xfrm>
          <a:off x="158044" y="1600200"/>
          <a:ext cx="8985956" cy="5257800"/>
        </p:xfrm>
        <a:graphic>
          <a:graphicData uri="http://schemas.openxmlformats.org/drawingml/2006/table">
            <a:tbl>
              <a:tblPr/>
              <a:tblGrid>
                <a:gridCol w="8985956"/>
              </a:tblGrid>
              <a:tr h="100782">
                <a:tc>
                  <a:txBody>
                    <a:bodyPr/>
                    <a:lstStyle/>
                    <a:p>
                      <a:pPr>
                        <a:lnSpc>
                          <a:spcPct val="115000"/>
                        </a:lnSpc>
                        <a:spcAft>
                          <a:spcPts val="600"/>
                        </a:spcAft>
                      </a:pPr>
                      <a:r>
                        <a:rPr lang="en-GB" sz="1200" b="1" dirty="0">
                          <a:latin typeface="Calibri"/>
                          <a:ea typeface="Calibri"/>
                          <a:cs typeface="Calibri"/>
                        </a:rPr>
                        <a:t>Recommendations</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8108">
                <a:tc>
                  <a:txBody>
                    <a:bodyPr/>
                    <a:lstStyle/>
                    <a:p>
                      <a:pPr>
                        <a:lnSpc>
                          <a:spcPct val="115000"/>
                        </a:lnSpc>
                        <a:spcAft>
                          <a:spcPts val="600"/>
                        </a:spcAft>
                      </a:pPr>
                      <a:r>
                        <a:rPr lang="en-GB" sz="1200" b="1" dirty="0">
                          <a:latin typeface="Calibri"/>
                          <a:ea typeface="Calibri"/>
                          <a:cs typeface="Calibri"/>
                        </a:rPr>
                        <a:t>7.</a:t>
                      </a:r>
                      <a:r>
                        <a:rPr lang="en-GB" sz="1200" dirty="0">
                          <a:latin typeface="Calibri"/>
                          <a:ea typeface="Calibri"/>
                          <a:cs typeface="Calibri"/>
                        </a:rPr>
                        <a:t> In patients with recurrent arterial thrombosis despite adequate treatment with VKA, after evaluating for other potential causes, an increase of INR target to 3-4, addition of LDA, or switch to LMWH can be considered.</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338108">
                <a:tc>
                  <a:txBody>
                    <a:bodyPr/>
                    <a:lstStyle/>
                    <a:p>
                      <a:pPr>
                        <a:lnSpc>
                          <a:spcPct val="115000"/>
                        </a:lnSpc>
                        <a:spcAft>
                          <a:spcPts val="600"/>
                        </a:spcAft>
                      </a:pPr>
                      <a:r>
                        <a:rPr lang="en-GB" sz="1200" b="1" dirty="0">
                          <a:latin typeface="Calibri"/>
                          <a:ea typeface="Calibri"/>
                          <a:cs typeface="Calibri"/>
                        </a:rPr>
                        <a:t>8.</a:t>
                      </a:r>
                      <a:r>
                        <a:rPr lang="en-GB" sz="1200" dirty="0">
                          <a:latin typeface="Calibri"/>
                          <a:ea typeface="Calibri"/>
                          <a:cs typeface="Calibri"/>
                        </a:rPr>
                        <a:t> In women with a high-risk </a:t>
                      </a:r>
                      <a:r>
                        <a:rPr lang="en-GB" sz="1200" dirty="0" err="1">
                          <a:latin typeface="Calibri"/>
                          <a:ea typeface="Calibri"/>
                          <a:cs typeface="Calibri"/>
                        </a:rPr>
                        <a:t>aPL</a:t>
                      </a:r>
                      <a:r>
                        <a:rPr lang="en-GB" sz="1200" dirty="0">
                          <a:latin typeface="Calibri"/>
                          <a:ea typeface="Calibri"/>
                          <a:cs typeface="Calibri"/>
                        </a:rPr>
                        <a:t> profile but no history of thrombosis or pregnancy complications (with or without SLE), treatment with LDA (75-100 mg daily) during pregnancy should be considered.</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83099">
                <a:tc>
                  <a:txBody>
                    <a:bodyPr/>
                    <a:lstStyle/>
                    <a:p>
                      <a:pPr>
                        <a:lnSpc>
                          <a:spcPct val="115000"/>
                        </a:lnSpc>
                        <a:spcAft>
                          <a:spcPts val="600"/>
                        </a:spcAft>
                      </a:pPr>
                      <a:r>
                        <a:rPr lang="en-GB" sz="1200" b="1" dirty="0">
                          <a:latin typeface="Calibri"/>
                          <a:ea typeface="Calibri"/>
                          <a:cs typeface="Calibri"/>
                        </a:rPr>
                        <a:t>9.</a:t>
                      </a:r>
                      <a:r>
                        <a:rPr lang="en-GB" sz="1200" dirty="0">
                          <a:latin typeface="Calibri"/>
                          <a:ea typeface="Calibri"/>
                          <a:cs typeface="Calibri"/>
                        </a:rPr>
                        <a:t> In women with a history of obstetric APS only: </a:t>
                      </a:r>
                      <a:r>
                        <a:rPr lang="en-GB" sz="1200" b="1" dirty="0">
                          <a:latin typeface="Calibri"/>
                          <a:ea typeface="Calibri"/>
                          <a:cs typeface="Calibri"/>
                        </a:rPr>
                        <a:t>a.</a:t>
                      </a:r>
                      <a:r>
                        <a:rPr lang="en-GB" sz="1200" dirty="0">
                          <a:latin typeface="Calibri"/>
                          <a:ea typeface="Calibri"/>
                          <a:cs typeface="Calibri"/>
                        </a:rPr>
                        <a:t> In women with a history of ≥3 recurrent spontaneous miscarriages &lt;10th week of gestation, and in those with a history of </a:t>
                      </a:r>
                      <a:r>
                        <a:rPr lang="en-GB" sz="1200" dirty="0" err="1">
                          <a:latin typeface="Calibri"/>
                          <a:ea typeface="Calibri"/>
                          <a:cs typeface="Calibri"/>
                        </a:rPr>
                        <a:t>fetal</a:t>
                      </a:r>
                      <a:r>
                        <a:rPr lang="en-GB" sz="1200" dirty="0">
                          <a:latin typeface="Calibri"/>
                          <a:ea typeface="Calibri"/>
                          <a:cs typeface="Calibri"/>
                        </a:rPr>
                        <a:t> loss (≥10th week of gestation), combination treatment with LDA and heparin at prophylactic dosage during pregnancy is recommended;</a:t>
                      </a:r>
                      <a:r>
                        <a:rPr lang="en-GB" sz="1200" b="1" dirty="0">
                          <a:latin typeface="Calibri"/>
                          <a:ea typeface="Calibri"/>
                          <a:cs typeface="Calibri"/>
                        </a:rPr>
                        <a:t> b. </a:t>
                      </a:r>
                      <a:r>
                        <a:rPr lang="en-GB" sz="1200" dirty="0">
                          <a:latin typeface="Calibri"/>
                          <a:ea typeface="Calibri"/>
                          <a:cs typeface="Calibri"/>
                        </a:rPr>
                        <a:t>In women with a history of delivery &lt;34 weeks of gestation due to </a:t>
                      </a:r>
                      <a:r>
                        <a:rPr lang="en-GB" sz="1200" dirty="0" err="1">
                          <a:latin typeface="Calibri"/>
                          <a:ea typeface="Calibri"/>
                          <a:cs typeface="Calibri"/>
                        </a:rPr>
                        <a:t>eclampsia</a:t>
                      </a:r>
                      <a:r>
                        <a:rPr lang="en-GB" sz="1200" dirty="0">
                          <a:latin typeface="Calibri"/>
                          <a:ea typeface="Calibri"/>
                          <a:cs typeface="Calibri"/>
                        </a:rPr>
                        <a:t> or severe pre-</a:t>
                      </a:r>
                      <a:r>
                        <a:rPr lang="en-GB" sz="1200" dirty="0" err="1">
                          <a:latin typeface="Calibri"/>
                          <a:ea typeface="Calibri"/>
                          <a:cs typeface="Calibri"/>
                        </a:rPr>
                        <a:t>eclampsia</a:t>
                      </a:r>
                      <a:r>
                        <a:rPr lang="en-GB" sz="1200" dirty="0">
                          <a:latin typeface="Calibri"/>
                          <a:ea typeface="Calibri"/>
                          <a:cs typeface="Calibri"/>
                        </a:rPr>
                        <a:t> or due to recognised features of placental insufficiency, treatment with LDA or LDA and heparin at prophylactic dosage is recommended considering the individual’s risk profile;</a:t>
                      </a:r>
                      <a:r>
                        <a:rPr lang="en-GB" sz="1200" b="1" dirty="0">
                          <a:latin typeface="Calibri"/>
                          <a:ea typeface="Calibri"/>
                          <a:cs typeface="Calibri"/>
                        </a:rPr>
                        <a:t> c. </a:t>
                      </a:r>
                      <a:r>
                        <a:rPr lang="en-GB" sz="1200" dirty="0">
                          <a:latin typeface="Calibri"/>
                          <a:ea typeface="Calibri"/>
                          <a:cs typeface="Calibri"/>
                        </a:rPr>
                        <a:t>In women with clinical ‘non-criteria’ obstetric APS such as a the presence of two recurrent spontaneous miscarriages &lt;10th week of gestation, or delivery ≥34 weeks of gestation due to severe pre-</a:t>
                      </a:r>
                      <a:r>
                        <a:rPr lang="en-GB" sz="1200" dirty="0" err="1">
                          <a:latin typeface="Calibri"/>
                          <a:ea typeface="Calibri"/>
                          <a:cs typeface="Calibri"/>
                        </a:rPr>
                        <a:t>eclampsia</a:t>
                      </a:r>
                      <a:r>
                        <a:rPr lang="en-GB" sz="1200" dirty="0">
                          <a:latin typeface="Calibri"/>
                          <a:ea typeface="Calibri"/>
                          <a:cs typeface="Calibri"/>
                        </a:rPr>
                        <a:t> or </a:t>
                      </a:r>
                      <a:r>
                        <a:rPr lang="en-GB" sz="1200" dirty="0" err="1">
                          <a:latin typeface="Calibri"/>
                          <a:ea typeface="Calibri"/>
                          <a:cs typeface="Calibri"/>
                        </a:rPr>
                        <a:t>eclampsia</a:t>
                      </a:r>
                      <a:r>
                        <a:rPr lang="en-GB" sz="1200" dirty="0">
                          <a:latin typeface="Calibri"/>
                          <a:ea typeface="Calibri"/>
                          <a:cs typeface="Calibri"/>
                        </a:rPr>
                        <a:t>, treatment with LDA alone or in combination with heparin might be considered based on individual’s risk profile;</a:t>
                      </a:r>
                      <a:r>
                        <a:rPr lang="en-GB" sz="1200" b="1" dirty="0">
                          <a:latin typeface="Calibri"/>
                          <a:ea typeface="Calibri"/>
                          <a:cs typeface="Calibri"/>
                        </a:rPr>
                        <a:t> d. </a:t>
                      </a:r>
                      <a:r>
                        <a:rPr lang="en-GB" sz="1200" dirty="0">
                          <a:latin typeface="Calibri"/>
                          <a:ea typeface="Calibri"/>
                          <a:cs typeface="Calibri"/>
                        </a:rPr>
                        <a:t>In women with obstetric APS treated with prophylactic dose heparin during pregnancy, continuation of heparin at prophylactic dose for 6 weeks after delivery should be considered to reduce the risk of maternal thrombosis.</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512273">
                <a:tc>
                  <a:txBody>
                    <a:bodyPr/>
                    <a:lstStyle/>
                    <a:p>
                      <a:pPr>
                        <a:lnSpc>
                          <a:spcPct val="115000"/>
                        </a:lnSpc>
                        <a:spcAft>
                          <a:spcPts val="600"/>
                        </a:spcAft>
                      </a:pPr>
                      <a:r>
                        <a:rPr lang="en-GB" sz="1200" b="1" dirty="0">
                          <a:latin typeface="Calibri"/>
                          <a:ea typeface="Calibri"/>
                          <a:cs typeface="Calibri"/>
                        </a:rPr>
                        <a:t>10.</a:t>
                      </a:r>
                      <a:r>
                        <a:rPr lang="en-GB" sz="1200" dirty="0">
                          <a:latin typeface="Calibri"/>
                          <a:ea typeface="Calibri"/>
                          <a:cs typeface="Calibri"/>
                        </a:rPr>
                        <a:t> In women with ‘criteria’ obstetric APS with recurrent pregnancy complications despite combination treatment with LDA and heparin at prophylactic dosage: increase heparin dose to therapeutic dose, or addition of HCQ, or low dose </a:t>
                      </a:r>
                      <a:r>
                        <a:rPr lang="en-GB" sz="1200" dirty="0" err="1">
                          <a:latin typeface="Calibri"/>
                          <a:ea typeface="Calibri"/>
                          <a:cs typeface="Calibri"/>
                        </a:rPr>
                        <a:t>prednisolone</a:t>
                      </a:r>
                      <a:r>
                        <a:rPr lang="en-GB" sz="1200" dirty="0">
                          <a:latin typeface="Calibri"/>
                          <a:ea typeface="Calibri"/>
                          <a:cs typeface="Calibri"/>
                        </a:rPr>
                        <a:t> in the 1st trimester, may be considered. Use of intravenous immunoglobulin might be considered in highly selected cases.</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180">
                <a:tc>
                  <a:txBody>
                    <a:bodyPr/>
                    <a:lstStyle/>
                    <a:p>
                      <a:pPr>
                        <a:lnSpc>
                          <a:spcPct val="115000"/>
                        </a:lnSpc>
                        <a:spcAft>
                          <a:spcPts val="600"/>
                        </a:spcAft>
                      </a:pPr>
                      <a:r>
                        <a:rPr lang="en-GB" sz="1200" b="1" dirty="0">
                          <a:latin typeface="Calibri"/>
                          <a:ea typeface="Calibri"/>
                          <a:cs typeface="Calibri"/>
                        </a:rPr>
                        <a:t>11.</a:t>
                      </a:r>
                      <a:r>
                        <a:rPr lang="en-GB" sz="1200" dirty="0">
                          <a:latin typeface="Calibri"/>
                          <a:ea typeface="Calibri"/>
                          <a:cs typeface="Calibri"/>
                        </a:rPr>
                        <a:t> In women with a history of thrombotic APS, combination treatment of LDA and heparin at therapeutic dosage during pregnancy is recommended.</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860603">
                <a:tc>
                  <a:txBody>
                    <a:bodyPr/>
                    <a:lstStyle/>
                    <a:p>
                      <a:pPr>
                        <a:lnSpc>
                          <a:spcPct val="115000"/>
                        </a:lnSpc>
                        <a:spcAft>
                          <a:spcPts val="600"/>
                        </a:spcAft>
                      </a:pPr>
                      <a:r>
                        <a:rPr lang="en-GB" sz="1200" b="1" dirty="0">
                          <a:latin typeface="Calibri"/>
                          <a:ea typeface="Calibri"/>
                          <a:cs typeface="Calibri"/>
                        </a:rPr>
                        <a:t>12. a. </a:t>
                      </a:r>
                      <a:r>
                        <a:rPr lang="en-GB" sz="1200" dirty="0">
                          <a:latin typeface="Calibri"/>
                          <a:ea typeface="Calibri"/>
                          <a:cs typeface="Calibri"/>
                        </a:rPr>
                        <a:t>Prompt treatment of infections by early use of anti-infective medications in all </a:t>
                      </a:r>
                      <a:r>
                        <a:rPr lang="en-GB" sz="1200" dirty="0" err="1">
                          <a:latin typeface="Calibri"/>
                          <a:ea typeface="Calibri"/>
                          <a:cs typeface="Calibri"/>
                        </a:rPr>
                        <a:t>aPL</a:t>
                      </a:r>
                      <a:r>
                        <a:rPr lang="en-GB" sz="1200" dirty="0">
                          <a:latin typeface="Calibri"/>
                          <a:ea typeface="Calibri"/>
                          <a:cs typeface="Calibri"/>
                        </a:rPr>
                        <a:t> positive individuals, and minimization of interruptions in anticoagulation or low INR level in patients with thrombotic APS, is recommended to help prevent the development of catastrophic APS;</a:t>
                      </a:r>
                      <a:r>
                        <a:rPr lang="en-GB" sz="1200" b="1" dirty="0">
                          <a:latin typeface="Calibri"/>
                          <a:ea typeface="Calibri"/>
                          <a:cs typeface="Calibri"/>
                        </a:rPr>
                        <a:t> b. </a:t>
                      </a:r>
                      <a:r>
                        <a:rPr lang="en-GB" sz="1200" dirty="0">
                          <a:latin typeface="Calibri"/>
                          <a:ea typeface="Calibri"/>
                          <a:cs typeface="Calibri"/>
                        </a:rPr>
                        <a:t>For first-line treatment of patients with catastrophic APS, combination therapy with </a:t>
                      </a:r>
                      <a:r>
                        <a:rPr lang="en-GB" sz="1200" dirty="0" err="1">
                          <a:latin typeface="Calibri"/>
                          <a:ea typeface="Calibri"/>
                          <a:cs typeface="Calibri"/>
                        </a:rPr>
                        <a:t>glucocorticoids</a:t>
                      </a:r>
                      <a:r>
                        <a:rPr lang="en-GB" sz="1200" dirty="0">
                          <a:latin typeface="Calibri"/>
                          <a:ea typeface="Calibri"/>
                          <a:cs typeface="Calibri"/>
                        </a:rPr>
                        <a:t>, heparin and plasma exchange or intravenous </a:t>
                      </a:r>
                      <a:r>
                        <a:rPr lang="en-GB" sz="1200" dirty="0" err="1">
                          <a:latin typeface="Calibri"/>
                          <a:ea typeface="Calibri"/>
                          <a:cs typeface="Calibri"/>
                        </a:rPr>
                        <a:t>immunoglobulins</a:t>
                      </a:r>
                      <a:r>
                        <a:rPr lang="en-GB" sz="1200" dirty="0">
                          <a:latin typeface="Calibri"/>
                          <a:ea typeface="Calibri"/>
                          <a:cs typeface="Calibri"/>
                        </a:rPr>
                        <a:t> is recommended over single agents or other combinations of therapies. Additionally, any triggering factor (e.g. infections, gangrene or malignancy) should be treated accordingly;</a:t>
                      </a:r>
                      <a:r>
                        <a:rPr lang="en-GB" sz="1200" b="1" dirty="0">
                          <a:latin typeface="Calibri"/>
                          <a:ea typeface="Calibri"/>
                          <a:cs typeface="Calibri"/>
                        </a:rPr>
                        <a:t> c. </a:t>
                      </a:r>
                      <a:r>
                        <a:rPr lang="en-GB" sz="1200" dirty="0">
                          <a:latin typeface="Calibri"/>
                          <a:ea typeface="Calibri"/>
                          <a:cs typeface="Calibri"/>
                        </a:rPr>
                        <a:t>In patients with refractory catastrophic APS, B-cell depletion (e.g. </a:t>
                      </a:r>
                      <a:r>
                        <a:rPr lang="en-GB" sz="1200" dirty="0" err="1">
                          <a:latin typeface="Calibri"/>
                          <a:ea typeface="Calibri"/>
                          <a:cs typeface="Calibri"/>
                        </a:rPr>
                        <a:t>rituximab</a:t>
                      </a:r>
                      <a:r>
                        <a:rPr lang="en-GB" sz="1200" dirty="0">
                          <a:latin typeface="Calibri"/>
                          <a:ea typeface="Calibri"/>
                          <a:cs typeface="Calibri"/>
                        </a:rPr>
                        <a:t>) or complement inhibition (e.g. </a:t>
                      </a:r>
                      <a:r>
                        <a:rPr lang="en-GB" sz="1200" dirty="0" err="1">
                          <a:latin typeface="Calibri"/>
                          <a:ea typeface="Calibri"/>
                          <a:cs typeface="Calibri"/>
                        </a:rPr>
                        <a:t>eculizumab</a:t>
                      </a:r>
                      <a:r>
                        <a:rPr lang="en-GB" sz="1200" dirty="0">
                          <a:latin typeface="Calibri"/>
                          <a:ea typeface="Calibri"/>
                          <a:cs typeface="Calibri"/>
                        </a:rPr>
                        <a:t>) therapies may be considered.</a:t>
                      </a:r>
                      <a:endParaRPr lang="en-GB" sz="1200" dirty="0">
                        <a:latin typeface="Calibri"/>
                        <a:ea typeface="Calibri"/>
                        <a:cs typeface="Times New Roman"/>
                      </a:endParaRPr>
                    </a:p>
                  </a:txBody>
                  <a:tcPr marL="27802" marR="27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ontent Placeholder 17">
            <a:extLst>
              <a:ext uri="{FF2B5EF4-FFF2-40B4-BE49-F238E27FC236}">
                <a16:creationId xmlns:a16="http://schemas.microsoft.com/office/drawing/2014/main" xmlns="" id="{67B55446-FF41-4809-82FD-4D2A5BC534EC}"/>
              </a:ext>
            </a:extLst>
          </p:cNvPr>
          <p:cNvGraphicFramePr>
            <a:graphicFrameLocks noGrp="1"/>
          </p:cNvGraphicFramePr>
          <p:nvPr>
            <p:ph idx="1"/>
            <p:extLst>
              <p:ext uri="{D42A27DB-BD31-4B8C-83A1-F6EECF244321}">
                <p14:modId xmlns:p14="http://schemas.microsoft.com/office/powerpoint/2010/main" xmlns="" val="2563894432"/>
              </p:ext>
            </p:extLst>
          </p:nvPr>
        </p:nvGraphicFramePr>
        <p:xfrm>
          <a:off x="184501" y="1253112"/>
          <a:ext cx="8959499" cy="5604888"/>
        </p:xfrm>
        <a:graphic>
          <a:graphicData uri="http://schemas.openxmlformats.org/drawingml/2006/table">
            <a:tbl>
              <a:tblPr firstRow="1" bandRow="1">
                <a:tableStyleId>{5C22544A-7EE6-4342-B048-85BDC9FD1C3A}</a:tableStyleId>
              </a:tblPr>
              <a:tblGrid>
                <a:gridCol w="8338610">
                  <a:extLst>
                    <a:ext uri="{9D8B030D-6E8A-4147-A177-3AD203B41FA5}">
                      <a16:colId xmlns:a16="http://schemas.microsoft.com/office/drawing/2014/main" xmlns="" val="2483487675"/>
                    </a:ext>
                  </a:extLst>
                </a:gridCol>
                <a:gridCol w="620889">
                  <a:extLst>
                    <a:ext uri="{9D8B030D-6E8A-4147-A177-3AD203B41FA5}">
                      <a16:colId xmlns:a16="http://schemas.microsoft.com/office/drawing/2014/main" xmlns="" val="1915873303"/>
                    </a:ext>
                  </a:extLst>
                </a:gridCol>
              </a:tblGrid>
              <a:tr h="3093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Recommendation</a:t>
                      </a:r>
                    </a:p>
                  </a:txBody>
                  <a:tcPr/>
                </a:tc>
                <a:tc>
                  <a:txBody>
                    <a:bodyPr/>
                    <a:lstStyle/>
                    <a:p>
                      <a:r>
                        <a:rPr lang="de-CH" dirty="0"/>
                        <a:t>*</a:t>
                      </a:r>
                    </a:p>
                  </a:txBody>
                  <a:tcPr/>
                </a:tc>
                <a:extLst>
                  <a:ext uri="{0D108BD9-81ED-4DB2-BD59-A6C34878D82A}">
                    <a16:rowId xmlns:a16="http://schemas.microsoft.com/office/drawing/2014/main" xmlns="" val="3938176849"/>
                  </a:ext>
                </a:extLst>
              </a:tr>
              <a:tr h="277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000000"/>
                          </a:solidFill>
                        </a:rPr>
                        <a:t>1.</a:t>
                      </a:r>
                      <a:r>
                        <a:rPr lang="en-US" sz="1100" i="1" kern="1200" dirty="0" smtClean="0">
                          <a:solidFill>
                            <a:srgbClr val="000000"/>
                          </a:solidFill>
                          <a:latin typeface="+mn-lt"/>
                          <a:ea typeface="+mn-ea"/>
                          <a:cs typeface="+mn-cs"/>
                        </a:rPr>
                        <a:t> In asymptomatic </a:t>
                      </a:r>
                      <a:r>
                        <a:rPr lang="en-US" sz="1100" i="1" kern="1200" dirty="0" err="1" smtClean="0">
                          <a:solidFill>
                            <a:srgbClr val="000000"/>
                          </a:solidFill>
                          <a:latin typeface="+mn-lt"/>
                          <a:ea typeface="+mn-ea"/>
                          <a:cs typeface="+mn-cs"/>
                        </a:rPr>
                        <a:t>aPL</a:t>
                      </a:r>
                      <a:r>
                        <a:rPr lang="en-US" sz="1100" i="1" kern="1200" dirty="0" smtClean="0">
                          <a:solidFill>
                            <a:srgbClr val="000000"/>
                          </a:solidFill>
                          <a:latin typeface="+mn-lt"/>
                          <a:ea typeface="+mn-ea"/>
                          <a:cs typeface="+mn-cs"/>
                        </a:rPr>
                        <a:t> carriers with high-risk </a:t>
                      </a:r>
                      <a:r>
                        <a:rPr lang="en-US" sz="1100" i="1" kern="1200" dirty="0" err="1" smtClean="0">
                          <a:solidFill>
                            <a:srgbClr val="000000"/>
                          </a:solidFill>
                          <a:latin typeface="+mn-lt"/>
                          <a:ea typeface="+mn-ea"/>
                          <a:cs typeface="+mn-cs"/>
                        </a:rPr>
                        <a:t>aPL</a:t>
                      </a:r>
                      <a:r>
                        <a:rPr lang="en-US" sz="1100" i="1" kern="1200" dirty="0" smtClean="0">
                          <a:solidFill>
                            <a:srgbClr val="000000"/>
                          </a:solidFill>
                          <a:latin typeface="+mn-lt"/>
                          <a:ea typeface="+mn-ea"/>
                          <a:cs typeface="+mn-cs"/>
                        </a:rPr>
                        <a:t> profile,</a:t>
                      </a:r>
                      <a:r>
                        <a:rPr lang="en-US" sz="1100" i="1" kern="1200" baseline="0" dirty="0" smtClean="0">
                          <a:solidFill>
                            <a:srgbClr val="000000"/>
                          </a:solidFill>
                          <a:latin typeface="+mn-lt"/>
                          <a:ea typeface="+mn-ea"/>
                          <a:cs typeface="+mn-cs"/>
                        </a:rPr>
                        <a:t> p</a:t>
                      </a:r>
                      <a:r>
                        <a:rPr lang="en-US" sz="1100" i="1" kern="1200" dirty="0" smtClean="0">
                          <a:solidFill>
                            <a:srgbClr val="000000"/>
                          </a:solidFill>
                          <a:latin typeface="+mn-lt"/>
                          <a:ea typeface="+mn-ea"/>
                          <a:cs typeface="+mn-cs"/>
                        </a:rPr>
                        <a:t>rophylactic</a:t>
                      </a:r>
                      <a:r>
                        <a:rPr lang="en-US" sz="1100" i="1" kern="1200" baseline="0" dirty="0" smtClean="0">
                          <a:solidFill>
                            <a:srgbClr val="000000"/>
                          </a:solidFill>
                          <a:latin typeface="+mn-lt"/>
                          <a:ea typeface="+mn-ea"/>
                          <a:cs typeface="+mn-cs"/>
                        </a:rPr>
                        <a:t> treatment with low dose aspirin (LDA ) is recommended .</a:t>
                      </a:r>
                      <a:endParaRPr lang="en-GB" sz="1100"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extLst>
                  <a:ext uri="{0D108BD9-81ED-4DB2-BD59-A6C34878D82A}">
                    <a16:rowId xmlns:a16="http://schemas.microsoft.com/office/drawing/2014/main" xmlns="" val="609051744"/>
                  </a:ext>
                </a:extLst>
              </a:tr>
              <a:tr h="3448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smtClean="0">
                          <a:solidFill>
                            <a:srgbClr val="000000"/>
                          </a:solidFill>
                          <a:latin typeface="+mn-lt"/>
                          <a:ea typeface="+mn-ea"/>
                          <a:cs typeface="+mn-cs"/>
                        </a:rPr>
                        <a:t>2. </a:t>
                      </a:r>
                      <a:r>
                        <a:rPr lang="en-US" sz="1100" i="1" kern="1200" baseline="0" dirty="0" smtClean="0">
                          <a:solidFill>
                            <a:srgbClr val="000000"/>
                          </a:solidFill>
                          <a:latin typeface="+mn-lt"/>
                          <a:ea typeface="+mn-ea"/>
                          <a:cs typeface="+mn-cs"/>
                        </a:rPr>
                        <a:t>I</a:t>
                      </a:r>
                      <a:r>
                        <a:rPr lang="en-US" sz="1100" i="1" kern="1200" dirty="0" smtClean="0">
                          <a:solidFill>
                            <a:srgbClr val="000000"/>
                          </a:solidFill>
                          <a:latin typeface="+mn-lt"/>
                          <a:ea typeface="+mn-ea"/>
                          <a:cs typeface="+mn-cs"/>
                        </a:rPr>
                        <a:t>n SLE patients with high-risk </a:t>
                      </a:r>
                      <a:r>
                        <a:rPr lang="en-US" sz="1100" i="1" kern="1200" dirty="0" err="1" smtClean="0">
                          <a:solidFill>
                            <a:srgbClr val="000000"/>
                          </a:solidFill>
                          <a:latin typeface="+mn-lt"/>
                          <a:ea typeface="+mn-ea"/>
                          <a:cs typeface="+mn-cs"/>
                        </a:rPr>
                        <a:t>aPL</a:t>
                      </a:r>
                      <a:r>
                        <a:rPr lang="en-US" sz="1100" i="1" kern="1200" dirty="0" smtClean="0">
                          <a:solidFill>
                            <a:srgbClr val="000000"/>
                          </a:solidFill>
                          <a:latin typeface="+mn-lt"/>
                          <a:ea typeface="+mn-ea"/>
                          <a:cs typeface="+mn-cs"/>
                        </a:rPr>
                        <a:t> profile but without</a:t>
                      </a:r>
                      <a:r>
                        <a:rPr lang="en-US" sz="1100" i="1" kern="1200" baseline="0" dirty="0" smtClean="0">
                          <a:solidFill>
                            <a:srgbClr val="000000"/>
                          </a:solidFill>
                          <a:latin typeface="+mn-lt"/>
                          <a:ea typeface="+mn-ea"/>
                          <a:cs typeface="+mn-cs"/>
                        </a:rPr>
                        <a:t> </a:t>
                      </a:r>
                      <a:r>
                        <a:rPr lang="en-US" sz="1100" i="1" kern="1200" dirty="0" smtClean="0">
                          <a:solidFill>
                            <a:srgbClr val="000000"/>
                          </a:solidFill>
                          <a:latin typeface="+mn-lt"/>
                          <a:ea typeface="+mn-ea"/>
                          <a:cs typeface="+mn-cs"/>
                        </a:rPr>
                        <a:t>APS,</a:t>
                      </a:r>
                      <a:r>
                        <a:rPr lang="en-US" sz="1100" i="1" kern="1200" baseline="0" dirty="0" smtClean="0">
                          <a:solidFill>
                            <a:srgbClr val="000000"/>
                          </a:solidFill>
                          <a:latin typeface="+mn-lt"/>
                          <a:ea typeface="+mn-ea"/>
                          <a:cs typeface="+mn-cs"/>
                        </a:rPr>
                        <a:t> p</a:t>
                      </a:r>
                      <a:r>
                        <a:rPr lang="en-US" sz="1100" i="1" kern="1200" dirty="0" smtClean="0">
                          <a:solidFill>
                            <a:srgbClr val="000000"/>
                          </a:solidFill>
                          <a:latin typeface="+mn-lt"/>
                          <a:ea typeface="+mn-ea"/>
                          <a:cs typeface="+mn-cs"/>
                        </a:rPr>
                        <a:t>rophylactic</a:t>
                      </a:r>
                      <a:r>
                        <a:rPr lang="en-US" sz="1100" i="1" kern="1200" baseline="0" dirty="0" smtClean="0">
                          <a:solidFill>
                            <a:srgbClr val="000000"/>
                          </a:solidFill>
                          <a:latin typeface="+mn-lt"/>
                          <a:ea typeface="+mn-ea"/>
                          <a:cs typeface="+mn-cs"/>
                        </a:rPr>
                        <a:t> treatment with LDA is recommended.</a:t>
                      </a:r>
                      <a:endParaRPr lang="en-GB" sz="1100"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extLst>
                  <a:ext uri="{0D108BD9-81ED-4DB2-BD59-A6C34878D82A}">
                    <a16:rowId xmlns:a16="http://schemas.microsoft.com/office/drawing/2014/main" xmlns="" val="1736080627"/>
                  </a:ext>
                </a:extLst>
              </a:tr>
              <a:tr h="4023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smtClean="0">
                          <a:solidFill>
                            <a:srgbClr val="000000"/>
                          </a:solidFill>
                          <a:latin typeface="+mn-lt"/>
                          <a:ea typeface="+mn-ea"/>
                          <a:cs typeface="+mn-cs"/>
                        </a:rPr>
                        <a:t>3. </a:t>
                      </a:r>
                      <a:r>
                        <a:rPr lang="en-US" sz="1100" i="1" kern="1200" baseline="0" dirty="0" smtClean="0">
                          <a:solidFill>
                            <a:srgbClr val="000000"/>
                          </a:solidFill>
                          <a:latin typeface="+mn-lt"/>
                          <a:ea typeface="+mn-ea"/>
                          <a:cs typeface="+mn-cs"/>
                        </a:rPr>
                        <a:t>I</a:t>
                      </a:r>
                      <a:r>
                        <a:rPr lang="en-US" sz="1100" i="1" kern="1200" dirty="0" smtClean="0">
                          <a:solidFill>
                            <a:srgbClr val="000000"/>
                          </a:solidFill>
                          <a:latin typeface="+mn-lt"/>
                          <a:ea typeface="+mn-ea"/>
                          <a:cs typeface="+mn-cs"/>
                        </a:rPr>
                        <a:t>n non-pregnant women with prior obstetric APS ,</a:t>
                      </a:r>
                      <a:r>
                        <a:rPr lang="en-US" sz="1100" i="1" kern="1200" baseline="0" dirty="0" smtClean="0">
                          <a:solidFill>
                            <a:srgbClr val="000000"/>
                          </a:solidFill>
                          <a:latin typeface="+mn-lt"/>
                          <a:ea typeface="+mn-ea"/>
                          <a:cs typeface="+mn-cs"/>
                        </a:rPr>
                        <a:t> p</a:t>
                      </a:r>
                      <a:r>
                        <a:rPr lang="en-US" sz="1100" i="1" kern="1200" dirty="0" smtClean="0">
                          <a:solidFill>
                            <a:srgbClr val="000000"/>
                          </a:solidFill>
                          <a:latin typeface="+mn-lt"/>
                          <a:ea typeface="+mn-ea"/>
                          <a:cs typeface="+mn-cs"/>
                        </a:rPr>
                        <a:t>rophylactic</a:t>
                      </a:r>
                      <a:r>
                        <a:rPr lang="en-US" sz="1100" i="1" kern="1200" baseline="0" dirty="0" smtClean="0">
                          <a:solidFill>
                            <a:srgbClr val="000000"/>
                          </a:solidFill>
                          <a:latin typeface="+mn-lt"/>
                          <a:ea typeface="+mn-ea"/>
                          <a:cs typeface="+mn-cs"/>
                        </a:rPr>
                        <a:t> treatment with LDA is recommended </a:t>
                      </a:r>
                      <a:r>
                        <a:rPr lang="en-US" sz="1100" i="1" kern="1200" dirty="0" smtClean="0">
                          <a:solidFill>
                            <a:srgbClr val="000000"/>
                          </a:solidFill>
                          <a:latin typeface="+mn-lt"/>
                          <a:ea typeface="+mn-ea"/>
                          <a:cs typeface="+mn-cs"/>
                        </a:rPr>
                        <a:t>after adequate risk/benefit evaluation.</a:t>
                      </a:r>
                      <a:endParaRPr lang="en-GB" sz="1100"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tr>
              <a:tr h="402373">
                <a:tc>
                  <a:txBody>
                    <a:bodyPr/>
                    <a:lstStyle/>
                    <a:p>
                      <a:r>
                        <a:rPr lang="en-US" sz="1100" i="1" kern="1200" dirty="0" smtClean="0">
                          <a:solidFill>
                            <a:srgbClr val="000000"/>
                          </a:solidFill>
                          <a:latin typeface="+mn-lt"/>
                          <a:ea typeface="+mn-ea"/>
                          <a:cs typeface="+mn-cs"/>
                        </a:rPr>
                        <a:t>4. In APS patients with first</a:t>
                      </a:r>
                      <a:r>
                        <a:rPr lang="en-US" sz="1100" i="1" kern="1200" baseline="0" dirty="0" smtClean="0">
                          <a:solidFill>
                            <a:srgbClr val="000000"/>
                          </a:solidFill>
                          <a:latin typeface="+mn-lt"/>
                          <a:ea typeface="+mn-ea"/>
                          <a:cs typeface="+mn-cs"/>
                        </a:rPr>
                        <a:t> </a:t>
                      </a:r>
                      <a:r>
                        <a:rPr lang="en-US" sz="1100" i="1" kern="1200" dirty="0" smtClean="0">
                          <a:solidFill>
                            <a:srgbClr val="000000"/>
                          </a:solidFill>
                          <a:latin typeface="+mn-lt"/>
                          <a:ea typeface="+mn-ea"/>
                          <a:cs typeface="+mn-cs"/>
                        </a:rPr>
                        <a:t>venous thrombosis, treatment with vitamin K antagonists</a:t>
                      </a:r>
                      <a:r>
                        <a:rPr lang="en-US" sz="1100" i="1" kern="1200" baseline="0" dirty="0" smtClean="0">
                          <a:solidFill>
                            <a:srgbClr val="000000"/>
                          </a:solidFill>
                          <a:latin typeface="+mn-lt"/>
                          <a:ea typeface="+mn-ea"/>
                          <a:cs typeface="+mn-cs"/>
                        </a:rPr>
                        <a:t> (VKA) </a:t>
                      </a:r>
                      <a:r>
                        <a:rPr lang="en-US" sz="1100" i="1" kern="1200" dirty="0" smtClean="0">
                          <a:solidFill>
                            <a:srgbClr val="000000"/>
                          </a:solidFill>
                          <a:latin typeface="+mn-lt"/>
                          <a:ea typeface="+mn-ea"/>
                          <a:cs typeface="+mn-cs"/>
                        </a:rPr>
                        <a:t>with a target INR 2-3 is recommended. </a:t>
                      </a:r>
                      <a:r>
                        <a:rPr lang="en-US" sz="1100" i="1" kern="1200" dirty="0" err="1" smtClean="0">
                          <a:solidFill>
                            <a:srgbClr val="000000"/>
                          </a:solidFill>
                          <a:latin typeface="+mn-lt"/>
                          <a:ea typeface="+mn-ea"/>
                          <a:cs typeface="+mn-cs"/>
                        </a:rPr>
                        <a:t>Rivaroxaban</a:t>
                      </a:r>
                      <a:r>
                        <a:rPr lang="en-US" sz="1100" i="1" kern="1200" dirty="0" smtClean="0">
                          <a:solidFill>
                            <a:srgbClr val="000000"/>
                          </a:solidFill>
                          <a:latin typeface="+mn-lt"/>
                          <a:ea typeface="+mn-ea"/>
                          <a:cs typeface="+mn-cs"/>
                        </a:rPr>
                        <a:t> should not be used in patients with triple </a:t>
                      </a:r>
                      <a:r>
                        <a:rPr lang="en-US" sz="1100" i="1" kern="1200" dirty="0" err="1" smtClean="0">
                          <a:solidFill>
                            <a:srgbClr val="000000"/>
                          </a:solidFill>
                          <a:latin typeface="+mn-lt"/>
                          <a:ea typeface="+mn-ea"/>
                          <a:cs typeface="+mn-cs"/>
                        </a:rPr>
                        <a:t>aPL</a:t>
                      </a:r>
                      <a:r>
                        <a:rPr lang="en-US" sz="1100" i="1" kern="1200" dirty="0" smtClean="0">
                          <a:solidFill>
                            <a:srgbClr val="000000"/>
                          </a:solidFill>
                          <a:latin typeface="+mn-lt"/>
                          <a:ea typeface="+mn-ea"/>
                          <a:cs typeface="+mn-cs"/>
                        </a:rPr>
                        <a:t> positivity.</a:t>
                      </a:r>
                      <a:endParaRPr lang="en-GB" sz="1100"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tr>
              <a:tr h="4023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smtClean="0">
                          <a:solidFill>
                            <a:srgbClr val="000000"/>
                          </a:solidFill>
                          <a:latin typeface="+mn-lt"/>
                          <a:ea typeface="+mn-ea"/>
                          <a:cs typeface="+mn-cs"/>
                        </a:rPr>
                        <a:t>5. In APS</a:t>
                      </a:r>
                      <a:r>
                        <a:rPr lang="en-US" sz="1100" i="1" kern="1200" baseline="0" dirty="0" smtClean="0">
                          <a:solidFill>
                            <a:srgbClr val="000000"/>
                          </a:solidFill>
                          <a:latin typeface="+mn-lt"/>
                          <a:ea typeface="+mn-ea"/>
                          <a:cs typeface="+mn-cs"/>
                        </a:rPr>
                        <a:t> </a:t>
                      </a:r>
                      <a:r>
                        <a:rPr lang="en-US" sz="1100" i="1" kern="1200" dirty="0" smtClean="0">
                          <a:solidFill>
                            <a:srgbClr val="000000"/>
                          </a:solidFill>
                          <a:latin typeface="+mn-lt"/>
                          <a:ea typeface="+mn-ea"/>
                          <a:cs typeface="+mn-cs"/>
                        </a:rPr>
                        <a:t>patients with recurrent venous thrombosis despite treatment with VKA with target INR 2-3, addition of LDA, increase of INR target to 3-4, or change to low</a:t>
                      </a:r>
                      <a:r>
                        <a:rPr lang="en-US" sz="1100" i="1" kern="1200" baseline="0" dirty="0" smtClean="0">
                          <a:solidFill>
                            <a:srgbClr val="000000"/>
                          </a:solidFill>
                          <a:latin typeface="+mn-lt"/>
                          <a:ea typeface="+mn-ea"/>
                          <a:cs typeface="+mn-cs"/>
                        </a:rPr>
                        <a:t> molecular weight heparin (LMWH) </a:t>
                      </a:r>
                      <a:r>
                        <a:rPr lang="en-US" sz="1100" i="1" kern="1200" dirty="0" smtClean="0">
                          <a:solidFill>
                            <a:srgbClr val="000000"/>
                          </a:solidFill>
                          <a:latin typeface="+mn-lt"/>
                          <a:ea typeface="+mn-ea"/>
                          <a:cs typeface="+mn-cs"/>
                        </a:rPr>
                        <a:t>may be considered. </a:t>
                      </a:r>
                      <a:endParaRPr lang="en-GB" sz="1100"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tr>
              <a:tr h="4023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000000"/>
                          </a:solidFill>
                        </a:rPr>
                        <a:t>6. </a:t>
                      </a:r>
                      <a:r>
                        <a:rPr lang="en-US" sz="1100" i="1" kern="1200" dirty="0" smtClean="0">
                          <a:solidFill>
                            <a:srgbClr val="000000"/>
                          </a:solidFill>
                          <a:latin typeface="+mn-lt"/>
                          <a:ea typeface="+mn-ea"/>
                          <a:cs typeface="+mn-cs"/>
                        </a:rPr>
                        <a:t>In APS</a:t>
                      </a:r>
                      <a:r>
                        <a:rPr lang="en-US" sz="1100" i="1" kern="1200" baseline="0" dirty="0" smtClean="0">
                          <a:solidFill>
                            <a:srgbClr val="000000"/>
                          </a:solidFill>
                          <a:latin typeface="+mn-lt"/>
                          <a:ea typeface="+mn-ea"/>
                          <a:cs typeface="+mn-cs"/>
                        </a:rPr>
                        <a:t> </a:t>
                      </a:r>
                      <a:r>
                        <a:rPr lang="en-US" sz="1100" i="1" kern="1200" dirty="0" smtClean="0">
                          <a:solidFill>
                            <a:srgbClr val="000000"/>
                          </a:solidFill>
                          <a:latin typeface="+mn-lt"/>
                          <a:ea typeface="+mn-ea"/>
                          <a:cs typeface="+mn-cs"/>
                        </a:rPr>
                        <a:t>patients with first</a:t>
                      </a:r>
                      <a:r>
                        <a:rPr lang="en-US" sz="1100" i="1" kern="1200" baseline="0" dirty="0" smtClean="0">
                          <a:solidFill>
                            <a:srgbClr val="000000"/>
                          </a:solidFill>
                          <a:latin typeface="+mn-lt"/>
                          <a:ea typeface="+mn-ea"/>
                          <a:cs typeface="+mn-cs"/>
                        </a:rPr>
                        <a:t> </a:t>
                      </a:r>
                      <a:r>
                        <a:rPr lang="en-US" sz="1100" i="1" kern="1200" dirty="0" smtClean="0">
                          <a:solidFill>
                            <a:srgbClr val="000000"/>
                          </a:solidFill>
                          <a:latin typeface="+mn-lt"/>
                          <a:ea typeface="+mn-ea"/>
                          <a:cs typeface="+mn-cs"/>
                        </a:rPr>
                        <a:t>arterial thrombosis, treatment with VKA with INR 2-3 or INR 3-4 is recommended</a:t>
                      </a:r>
                      <a:r>
                        <a:rPr lang="en-US" sz="1100" i="1" kern="1200" baseline="0" dirty="0" smtClean="0">
                          <a:solidFill>
                            <a:srgbClr val="000000"/>
                          </a:solidFill>
                          <a:latin typeface="+mn-lt"/>
                          <a:ea typeface="+mn-ea"/>
                          <a:cs typeface="+mn-cs"/>
                        </a:rPr>
                        <a:t> considering the individual’s bleeding/recurrent thrombosis risk.</a:t>
                      </a:r>
                      <a:r>
                        <a:rPr lang="en-US" sz="1100" i="1" kern="1200" dirty="0" smtClean="0">
                          <a:solidFill>
                            <a:srgbClr val="000000"/>
                          </a:solidFill>
                          <a:latin typeface="+mn-lt"/>
                          <a:ea typeface="+mn-ea"/>
                          <a:cs typeface="+mn-cs"/>
                        </a:rPr>
                        <a:t> Use of  </a:t>
                      </a:r>
                      <a:r>
                        <a:rPr lang="en-US" sz="1100" i="1" kern="1200" dirty="0" err="1" smtClean="0">
                          <a:solidFill>
                            <a:srgbClr val="000000"/>
                          </a:solidFill>
                          <a:latin typeface="+mn-lt"/>
                          <a:ea typeface="+mn-ea"/>
                          <a:cs typeface="+mn-cs"/>
                        </a:rPr>
                        <a:t>rivaroxaban</a:t>
                      </a:r>
                      <a:r>
                        <a:rPr lang="en-US" sz="1100" i="1" kern="1200" dirty="0" smtClean="0">
                          <a:solidFill>
                            <a:srgbClr val="000000"/>
                          </a:solidFill>
                          <a:latin typeface="+mn-lt"/>
                          <a:ea typeface="+mn-ea"/>
                          <a:cs typeface="+mn-cs"/>
                        </a:rPr>
                        <a:t> in triple </a:t>
                      </a:r>
                      <a:r>
                        <a:rPr lang="en-US" sz="1100" i="1" kern="1200" dirty="0" err="1" smtClean="0">
                          <a:solidFill>
                            <a:srgbClr val="000000"/>
                          </a:solidFill>
                          <a:latin typeface="+mn-lt"/>
                          <a:ea typeface="+mn-ea"/>
                          <a:cs typeface="+mn-cs"/>
                        </a:rPr>
                        <a:t>aPL</a:t>
                      </a:r>
                      <a:r>
                        <a:rPr lang="en-US" sz="1100" i="1" kern="1200" dirty="0" smtClean="0">
                          <a:solidFill>
                            <a:srgbClr val="000000"/>
                          </a:solidFill>
                          <a:latin typeface="+mn-lt"/>
                          <a:ea typeface="+mn-ea"/>
                          <a:cs typeface="+mn-cs"/>
                        </a:rPr>
                        <a:t> positive patients </a:t>
                      </a:r>
                      <a:r>
                        <a:rPr lang="en-US" sz="1100" i="1" kern="1200" baseline="0" dirty="0" smtClean="0">
                          <a:solidFill>
                            <a:srgbClr val="000000"/>
                          </a:solidFill>
                          <a:latin typeface="+mn-lt"/>
                          <a:ea typeface="+mn-ea"/>
                          <a:cs typeface="+mn-cs"/>
                        </a:rPr>
                        <a:t>is</a:t>
                      </a:r>
                      <a:r>
                        <a:rPr lang="en-US" sz="1100" i="1" kern="1200" dirty="0" smtClean="0">
                          <a:solidFill>
                            <a:srgbClr val="000000"/>
                          </a:solidFill>
                          <a:latin typeface="+mn-lt"/>
                          <a:ea typeface="+mn-ea"/>
                          <a:cs typeface="+mn-cs"/>
                        </a:rPr>
                        <a:t> not recommended.</a:t>
                      </a:r>
                      <a:endParaRPr lang="en-GB" sz="1100" i="1"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tr>
              <a:tr h="4023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smtClean="0">
                          <a:solidFill>
                            <a:srgbClr val="000000"/>
                          </a:solidFill>
                          <a:latin typeface="+mn-lt"/>
                          <a:ea typeface="+mn-ea"/>
                          <a:cs typeface="+mn-cs"/>
                        </a:rPr>
                        <a:t>7. In patients with recurrent arterial thrombosis despite adequate treatment with VKA, increase of INR target to 3-4, addition of LDA, or switch to LMWH can be considered.</a:t>
                      </a:r>
                      <a:endParaRPr lang="en-GB" sz="1100"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tr>
              <a:tr h="3448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smtClean="0">
                          <a:solidFill>
                            <a:srgbClr val="000000"/>
                          </a:solidFill>
                          <a:latin typeface="+mn-lt"/>
                          <a:ea typeface="+mn-ea"/>
                          <a:cs typeface="+mn-cs"/>
                        </a:rPr>
                        <a:t>8. In pregnant women with high-risk </a:t>
                      </a:r>
                      <a:r>
                        <a:rPr lang="en-US" sz="1100" i="1" kern="1200" dirty="0" err="1" smtClean="0">
                          <a:solidFill>
                            <a:srgbClr val="000000"/>
                          </a:solidFill>
                          <a:latin typeface="+mn-lt"/>
                          <a:ea typeface="+mn-ea"/>
                          <a:cs typeface="+mn-cs"/>
                        </a:rPr>
                        <a:t>aPL</a:t>
                      </a:r>
                      <a:r>
                        <a:rPr lang="en-US" sz="1100" i="1" kern="1200" dirty="0" smtClean="0">
                          <a:solidFill>
                            <a:srgbClr val="000000"/>
                          </a:solidFill>
                          <a:latin typeface="+mn-lt"/>
                          <a:ea typeface="+mn-ea"/>
                          <a:cs typeface="+mn-cs"/>
                        </a:rPr>
                        <a:t> profile but without APS, treatment with LDA</a:t>
                      </a:r>
                      <a:r>
                        <a:rPr lang="en-US" sz="1100" i="1" kern="1200" baseline="0" dirty="0" smtClean="0">
                          <a:solidFill>
                            <a:srgbClr val="000000"/>
                          </a:solidFill>
                          <a:latin typeface="+mn-lt"/>
                          <a:ea typeface="+mn-ea"/>
                          <a:cs typeface="+mn-cs"/>
                        </a:rPr>
                        <a:t> </a:t>
                      </a:r>
                      <a:r>
                        <a:rPr lang="en-US" sz="1100" i="1" kern="1200" dirty="0" smtClean="0">
                          <a:solidFill>
                            <a:srgbClr val="000000"/>
                          </a:solidFill>
                          <a:latin typeface="+mn-lt"/>
                          <a:ea typeface="+mn-ea"/>
                          <a:cs typeface="+mn-cs"/>
                        </a:rPr>
                        <a:t>should be considered.</a:t>
                      </a:r>
                      <a:endParaRPr lang="en-GB" sz="1100"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tr>
              <a:tr h="4023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smtClean="0">
                          <a:solidFill>
                            <a:srgbClr val="000000"/>
                          </a:solidFill>
                          <a:latin typeface="+mn-lt"/>
                          <a:ea typeface="+mn-ea"/>
                          <a:cs typeface="+mn-cs"/>
                        </a:rPr>
                        <a:t>9. In women with a history of ≥3 recurrent spontaneous miscarriages &lt;10th week of gestation,</a:t>
                      </a:r>
                      <a:r>
                        <a:rPr lang="en-US" sz="1100" i="1" kern="1200" baseline="0" dirty="0" smtClean="0">
                          <a:solidFill>
                            <a:srgbClr val="000000"/>
                          </a:solidFill>
                          <a:latin typeface="+mn-lt"/>
                          <a:ea typeface="+mn-ea"/>
                          <a:cs typeface="+mn-cs"/>
                        </a:rPr>
                        <a:t> or prior</a:t>
                      </a:r>
                      <a:r>
                        <a:rPr lang="en-US" sz="1100" i="1" kern="1200" dirty="0" smtClean="0">
                          <a:solidFill>
                            <a:srgbClr val="000000"/>
                          </a:solidFill>
                          <a:latin typeface="+mn-lt"/>
                          <a:ea typeface="+mn-ea"/>
                          <a:cs typeface="+mn-cs"/>
                        </a:rPr>
                        <a:t> fetal</a:t>
                      </a:r>
                      <a:r>
                        <a:rPr lang="en-US" sz="1100" i="1" kern="1200" baseline="0" dirty="0" smtClean="0">
                          <a:solidFill>
                            <a:srgbClr val="000000"/>
                          </a:solidFill>
                          <a:latin typeface="+mn-lt"/>
                          <a:ea typeface="+mn-ea"/>
                          <a:cs typeface="+mn-cs"/>
                        </a:rPr>
                        <a:t> loss</a:t>
                      </a:r>
                      <a:r>
                        <a:rPr lang="en-US" sz="1100" i="1" kern="1200" dirty="0" smtClean="0">
                          <a:solidFill>
                            <a:srgbClr val="000000"/>
                          </a:solidFill>
                          <a:latin typeface="+mn-lt"/>
                          <a:ea typeface="+mn-ea"/>
                          <a:cs typeface="+mn-cs"/>
                        </a:rPr>
                        <a:t>, 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smtClean="0">
                          <a:solidFill>
                            <a:srgbClr val="000000"/>
                          </a:solidFill>
                          <a:latin typeface="+mn-lt"/>
                          <a:ea typeface="+mn-ea"/>
                          <a:cs typeface="+mn-cs"/>
                        </a:rPr>
                        <a:t> delivery &lt;34th week of gestation due to </a:t>
                      </a:r>
                      <a:r>
                        <a:rPr lang="en-US" sz="1100" i="1" kern="1200" dirty="0" err="1" smtClean="0">
                          <a:solidFill>
                            <a:srgbClr val="000000"/>
                          </a:solidFill>
                          <a:latin typeface="+mn-lt"/>
                          <a:ea typeface="+mn-ea"/>
                          <a:cs typeface="+mn-cs"/>
                        </a:rPr>
                        <a:t>eclampsia</a:t>
                      </a:r>
                      <a:r>
                        <a:rPr lang="en-US" sz="1100" i="1" kern="1200" dirty="0" smtClean="0">
                          <a:solidFill>
                            <a:srgbClr val="000000"/>
                          </a:solidFill>
                          <a:latin typeface="+mn-lt"/>
                          <a:ea typeface="+mn-ea"/>
                          <a:cs typeface="+mn-cs"/>
                        </a:rPr>
                        <a:t>,</a:t>
                      </a:r>
                      <a:r>
                        <a:rPr lang="en-US" sz="1100" i="1" kern="1200" baseline="0" dirty="0" smtClean="0">
                          <a:solidFill>
                            <a:srgbClr val="000000"/>
                          </a:solidFill>
                          <a:latin typeface="+mn-lt"/>
                          <a:ea typeface="+mn-ea"/>
                          <a:cs typeface="+mn-cs"/>
                        </a:rPr>
                        <a:t> </a:t>
                      </a:r>
                      <a:r>
                        <a:rPr lang="en-US" sz="1100" i="1" kern="1200" dirty="0" smtClean="0">
                          <a:solidFill>
                            <a:srgbClr val="000000"/>
                          </a:solidFill>
                          <a:latin typeface="+mn-lt"/>
                          <a:ea typeface="+mn-ea"/>
                          <a:cs typeface="+mn-cs"/>
                        </a:rPr>
                        <a:t>LDA and heparin at prophylactic dosage during pregnancy is recommended. </a:t>
                      </a:r>
                      <a:endParaRPr lang="en-GB" sz="1100"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extLst>
                  <a:ext uri="{0D108BD9-81ED-4DB2-BD59-A6C34878D82A}">
                    <a16:rowId xmlns:a16="http://schemas.microsoft.com/office/drawing/2014/main" xmlns="" val="2197114741"/>
                  </a:ext>
                </a:extLst>
              </a:tr>
              <a:tr h="560448">
                <a:tc>
                  <a:txBody>
                    <a:bodyPr/>
                    <a:lstStyle/>
                    <a:p>
                      <a:r>
                        <a:rPr lang="de-CH" sz="1100" i="1" dirty="0" smtClean="0">
                          <a:solidFill>
                            <a:srgbClr val="000000"/>
                          </a:solidFill>
                        </a:rPr>
                        <a:t>10.</a:t>
                      </a:r>
                      <a:r>
                        <a:rPr lang="de-CH" sz="1100" i="1" baseline="0" dirty="0" smtClean="0">
                          <a:solidFill>
                            <a:srgbClr val="000000"/>
                          </a:solidFill>
                        </a:rPr>
                        <a:t> </a:t>
                      </a:r>
                      <a:r>
                        <a:rPr lang="en-US" sz="1100" i="1" kern="1200" dirty="0" smtClean="0">
                          <a:solidFill>
                            <a:srgbClr val="000000"/>
                          </a:solidFill>
                          <a:latin typeface="+mn-lt"/>
                          <a:ea typeface="+mn-ea"/>
                          <a:cs typeface="+mn-cs"/>
                        </a:rPr>
                        <a:t>In women with recurrent pregnancy complications despite treatment with LDA and heparin at prophylactic dosage, increase heparin to therapeutic dose, or addition of </a:t>
                      </a:r>
                      <a:r>
                        <a:rPr lang="en-US" sz="1100" i="1" kern="1200" dirty="0" err="1" smtClean="0">
                          <a:solidFill>
                            <a:srgbClr val="000000"/>
                          </a:solidFill>
                          <a:latin typeface="+mn-lt"/>
                          <a:ea typeface="+mn-ea"/>
                          <a:cs typeface="+mn-cs"/>
                        </a:rPr>
                        <a:t>hydroxychloroquine</a:t>
                      </a:r>
                      <a:r>
                        <a:rPr lang="en-US" sz="1100" i="1" kern="1200" dirty="0" smtClean="0">
                          <a:solidFill>
                            <a:srgbClr val="000000"/>
                          </a:solidFill>
                          <a:latin typeface="+mn-lt"/>
                          <a:ea typeface="+mn-ea"/>
                          <a:cs typeface="+mn-cs"/>
                        </a:rPr>
                        <a:t>, or low dose </a:t>
                      </a:r>
                      <a:r>
                        <a:rPr lang="en-US" sz="1100" i="1" kern="1200" dirty="0" err="1" smtClean="0">
                          <a:solidFill>
                            <a:srgbClr val="000000"/>
                          </a:solidFill>
                          <a:latin typeface="+mn-lt"/>
                          <a:ea typeface="+mn-ea"/>
                          <a:cs typeface="+mn-cs"/>
                        </a:rPr>
                        <a:t>prednisolone</a:t>
                      </a:r>
                      <a:r>
                        <a:rPr lang="en-US" sz="1100" i="1" kern="1200" dirty="0" smtClean="0">
                          <a:solidFill>
                            <a:srgbClr val="000000"/>
                          </a:solidFill>
                          <a:latin typeface="+mn-lt"/>
                          <a:ea typeface="+mn-ea"/>
                          <a:cs typeface="+mn-cs"/>
                        </a:rPr>
                        <a:t> in the 1st trimester, may be considered. </a:t>
                      </a:r>
                      <a:endParaRPr lang="de-CH" sz="1100" i="1"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extLst>
                  <a:ext uri="{0D108BD9-81ED-4DB2-BD59-A6C34878D82A}">
                    <a16:rowId xmlns:a16="http://schemas.microsoft.com/office/drawing/2014/main" xmlns="" val="3768198260"/>
                  </a:ext>
                </a:extLst>
              </a:tr>
              <a:tr h="402373">
                <a:tc>
                  <a:txBody>
                    <a:bodyPr/>
                    <a:lstStyle/>
                    <a:p>
                      <a:r>
                        <a:rPr lang="de-CH" sz="1100" i="1" dirty="0" smtClean="0">
                          <a:solidFill>
                            <a:srgbClr val="000000"/>
                          </a:solidFill>
                        </a:rPr>
                        <a:t>11. </a:t>
                      </a:r>
                      <a:r>
                        <a:rPr lang="en-US" sz="1100" i="1" kern="1200" dirty="0" smtClean="0">
                          <a:solidFill>
                            <a:srgbClr val="000000"/>
                          </a:solidFill>
                          <a:latin typeface="+mn-lt"/>
                          <a:ea typeface="+mn-ea"/>
                          <a:cs typeface="+mn-cs"/>
                        </a:rPr>
                        <a:t>In women with prior thrombotic APS, combination treatment of LDA and heparin at therapeutic dosage during pregnancy is recommended.</a:t>
                      </a:r>
                      <a:endParaRPr lang="de-CH" sz="1100" i="1"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extLst>
                  <a:ext uri="{0D108BD9-81ED-4DB2-BD59-A6C34878D82A}">
                    <a16:rowId xmlns:a16="http://schemas.microsoft.com/office/drawing/2014/main" xmlns="" val="3955740809"/>
                  </a:ext>
                </a:extLst>
              </a:tr>
              <a:tr h="560448">
                <a:tc>
                  <a:txBody>
                    <a:bodyPr/>
                    <a:lstStyle/>
                    <a:p>
                      <a:r>
                        <a:rPr lang="de-CH" sz="1100" i="1" dirty="0" smtClean="0">
                          <a:solidFill>
                            <a:srgbClr val="000000"/>
                          </a:solidFill>
                        </a:rPr>
                        <a:t>12. For</a:t>
                      </a:r>
                      <a:r>
                        <a:rPr lang="de-CH" sz="1100" i="1" baseline="0" dirty="0" smtClean="0">
                          <a:solidFill>
                            <a:srgbClr val="000000"/>
                          </a:solidFill>
                        </a:rPr>
                        <a:t> first-line treatement of patients with catastrophic APS, c</a:t>
                      </a:r>
                      <a:r>
                        <a:rPr lang="en-US" sz="1100" i="1" kern="1200" dirty="0" err="1" smtClean="0">
                          <a:solidFill>
                            <a:srgbClr val="000000"/>
                          </a:solidFill>
                          <a:latin typeface="+mn-lt"/>
                          <a:ea typeface="+mn-ea"/>
                          <a:cs typeface="+mn-cs"/>
                        </a:rPr>
                        <a:t>ombination</a:t>
                      </a:r>
                      <a:r>
                        <a:rPr lang="en-US" sz="1100" i="1" kern="1200" dirty="0" smtClean="0">
                          <a:solidFill>
                            <a:srgbClr val="000000"/>
                          </a:solidFill>
                          <a:latin typeface="+mn-lt"/>
                          <a:ea typeface="+mn-ea"/>
                          <a:cs typeface="+mn-cs"/>
                        </a:rPr>
                        <a:t> therapy with </a:t>
                      </a:r>
                      <a:r>
                        <a:rPr lang="en-US" sz="1100" i="1" kern="1200" dirty="0" err="1" smtClean="0">
                          <a:solidFill>
                            <a:srgbClr val="000000"/>
                          </a:solidFill>
                          <a:latin typeface="+mn-lt"/>
                          <a:ea typeface="+mn-ea"/>
                          <a:cs typeface="+mn-cs"/>
                        </a:rPr>
                        <a:t>glucocorticoids</a:t>
                      </a:r>
                      <a:r>
                        <a:rPr lang="en-US" sz="1100" i="1" kern="1200" dirty="0" smtClean="0">
                          <a:solidFill>
                            <a:srgbClr val="000000"/>
                          </a:solidFill>
                          <a:latin typeface="+mn-lt"/>
                          <a:ea typeface="+mn-ea"/>
                          <a:cs typeface="+mn-cs"/>
                        </a:rPr>
                        <a:t>, heparin and plasma exchange or intravenous </a:t>
                      </a:r>
                      <a:r>
                        <a:rPr lang="en-US" sz="1100" i="1" kern="1200" dirty="0" err="1" smtClean="0">
                          <a:solidFill>
                            <a:srgbClr val="000000"/>
                          </a:solidFill>
                          <a:latin typeface="+mn-lt"/>
                          <a:ea typeface="+mn-ea"/>
                          <a:cs typeface="+mn-cs"/>
                        </a:rPr>
                        <a:t>immunoglobulins</a:t>
                      </a:r>
                      <a:r>
                        <a:rPr lang="en-US" sz="1100" i="1" kern="1200" dirty="0" smtClean="0">
                          <a:solidFill>
                            <a:srgbClr val="000000"/>
                          </a:solidFill>
                          <a:latin typeface="+mn-lt"/>
                          <a:ea typeface="+mn-ea"/>
                          <a:cs typeface="+mn-cs"/>
                        </a:rPr>
                        <a:t> is recommended</a:t>
                      </a:r>
                      <a:r>
                        <a:rPr lang="en-US" sz="1100" i="1" kern="1200" baseline="0" dirty="0" smtClean="0">
                          <a:solidFill>
                            <a:srgbClr val="000000"/>
                          </a:solidFill>
                          <a:latin typeface="+mn-lt"/>
                          <a:ea typeface="+mn-ea"/>
                          <a:cs typeface="+mn-cs"/>
                        </a:rPr>
                        <a:t> over single agents or other combinations of treatments.</a:t>
                      </a:r>
                      <a:r>
                        <a:rPr lang="en-US" sz="1100" i="1" kern="1200" dirty="0" smtClean="0">
                          <a:solidFill>
                            <a:srgbClr val="000000"/>
                          </a:solidFill>
                          <a:latin typeface="+mn-lt"/>
                          <a:ea typeface="+mn-ea"/>
                          <a:cs typeface="+mn-cs"/>
                        </a:rPr>
                        <a:t> Triggering factors (e.g. infections, gangrene or malignancy) should be treated accordingly.</a:t>
                      </a:r>
                      <a:endParaRPr lang="de-CH" sz="1100" i="1" dirty="0">
                        <a:solidFill>
                          <a:srgbClr val="000000"/>
                        </a:solidFill>
                      </a:endParaRPr>
                    </a:p>
                  </a:txBody>
                  <a:tcPr/>
                </a:tc>
                <a:tc>
                  <a:txBody>
                    <a:bodyPr/>
                    <a:lstStyle/>
                    <a:p>
                      <a:r>
                        <a:rPr lang="de-CH" dirty="0" smtClean="0">
                          <a:solidFill>
                            <a:srgbClr val="000000"/>
                          </a:solidFill>
                        </a:rPr>
                        <a:t>*</a:t>
                      </a:r>
                      <a:endParaRPr lang="de-CH" dirty="0">
                        <a:solidFill>
                          <a:srgbClr val="000000"/>
                        </a:solidFill>
                      </a:endParaRPr>
                    </a:p>
                  </a:txBody>
                  <a:tcPr/>
                </a:tc>
              </a:tr>
            </a:tbl>
          </a:graphicData>
        </a:graphic>
      </p:graphicFrame>
      <p:sp>
        <p:nvSpPr>
          <p:cNvPr id="5" name="Título 4"/>
          <p:cNvSpPr>
            <a:spLocks noGrp="1"/>
          </p:cNvSpPr>
          <p:nvPr>
            <p:ph type="title"/>
          </p:nvPr>
        </p:nvSpPr>
        <p:spPr>
          <a:xfrm>
            <a:off x="500795" y="632687"/>
            <a:ext cx="8334172" cy="634545"/>
          </a:xfrm>
        </p:spPr>
        <p:txBody>
          <a:bodyPr/>
          <a:lstStyle/>
          <a:p>
            <a:r>
              <a:rPr lang="en-GB" sz="2400" dirty="0" smtClean="0">
                <a:solidFill>
                  <a:srgbClr val="0057B8"/>
                </a:solidFill>
              </a:rPr>
              <a:t>Summary </a:t>
            </a:r>
            <a:r>
              <a:rPr lang="en-GB" sz="2400" dirty="0">
                <a:solidFill>
                  <a:srgbClr val="0057B8"/>
                </a:solidFill>
              </a:rPr>
              <a:t>of Recommendations </a:t>
            </a:r>
            <a:r>
              <a:rPr lang="en-GB" sz="2400" dirty="0" smtClean="0">
                <a:solidFill>
                  <a:srgbClr val="0057B8"/>
                </a:solidFill>
              </a:rPr>
              <a:t>in </a:t>
            </a:r>
            <a:r>
              <a:rPr lang="en-GB" sz="2400" dirty="0">
                <a:solidFill>
                  <a:srgbClr val="0057B8"/>
                </a:solidFill>
              </a:rPr>
              <a:t>lay format </a:t>
            </a:r>
          </a:p>
        </p:txBody>
      </p:sp>
    </p:spTree>
    <p:extLst>
      <p:ext uri="{BB962C8B-B14F-4D97-AF65-F5344CB8AC3E}">
        <p14:creationId xmlns:p14="http://schemas.microsoft.com/office/powerpoint/2010/main" xmlns="" val="20679071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sz="2400" dirty="0" smtClean="0">
                <a:solidFill>
                  <a:srgbClr val="0057B8"/>
                </a:solidFill>
              </a:rPr>
              <a:t>Acknowledgements</a:t>
            </a:r>
            <a:endParaRPr lang="en-GB" sz="2400" dirty="0">
              <a:solidFill>
                <a:srgbClr val="0057B8"/>
              </a:solidFill>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11/01/2019</a:t>
            </a:fld>
            <a:endParaRPr lang="en-US" dirty="0"/>
          </a:p>
        </p:txBody>
      </p:sp>
      <p:sp>
        <p:nvSpPr>
          <p:cNvPr id="8" name="Marcador de contenido 3"/>
          <p:cNvSpPr>
            <a:spLocks noGrp="1"/>
          </p:cNvSpPr>
          <p:nvPr>
            <p:ph idx="1"/>
          </p:nvPr>
        </p:nvSpPr>
        <p:spPr>
          <a:xfrm>
            <a:off x="466928" y="2091717"/>
            <a:ext cx="8334171" cy="4124361"/>
          </a:xfrm>
        </p:spPr>
        <p:txBody>
          <a:bodyPr/>
          <a:lstStyle/>
          <a:p>
            <a:pPr>
              <a:lnSpc>
                <a:spcPct val="150000"/>
              </a:lnSpc>
            </a:pPr>
            <a:r>
              <a:rPr lang="en-US" dirty="0" smtClean="0">
                <a:solidFill>
                  <a:srgbClr val="000000"/>
                </a:solidFill>
              </a:rPr>
              <a:t>The task force  members would like to thank the European League Against Rheumatism for financial support. </a:t>
            </a:r>
            <a:r>
              <a:rPr lang="en-GB" dirty="0" smtClean="0">
                <a:solidFill>
                  <a:srgbClr val="000000"/>
                </a:solidFill>
              </a:rPr>
              <a:t>The panel is grateful for the </a:t>
            </a:r>
            <a:r>
              <a:rPr lang="en-US" dirty="0" smtClean="0">
                <a:solidFill>
                  <a:srgbClr val="000000"/>
                </a:solidFill>
              </a:rPr>
              <a:t>administrative and logistical </a:t>
            </a:r>
            <a:r>
              <a:rPr lang="en-GB" dirty="0" smtClean="0">
                <a:solidFill>
                  <a:srgbClr val="000000"/>
                </a:solidFill>
              </a:rPr>
              <a:t>support from EULAR Executive secretariat and especially from </a:t>
            </a:r>
            <a:r>
              <a:rPr lang="en-GB" dirty="0" err="1" smtClean="0">
                <a:solidFill>
                  <a:srgbClr val="000000"/>
                </a:solidFill>
              </a:rPr>
              <a:t>Patrizia</a:t>
            </a:r>
            <a:r>
              <a:rPr lang="en-GB" dirty="0" smtClean="0">
                <a:solidFill>
                  <a:srgbClr val="000000"/>
                </a:solidFill>
              </a:rPr>
              <a:t> Jud, </a:t>
            </a:r>
            <a:r>
              <a:rPr lang="el-GR" dirty="0" smtClean="0">
                <a:solidFill>
                  <a:srgbClr val="000000"/>
                </a:solidFill>
              </a:rPr>
              <a:t>Ε</a:t>
            </a:r>
            <a:r>
              <a:rPr lang="en-US" dirty="0" err="1" smtClean="0">
                <a:solidFill>
                  <a:srgbClr val="000000"/>
                </a:solidFill>
              </a:rPr>
              <a:t>xecutive</a:t>
            </a:r>
            <a:r>
              <a:rPr lang="en-US" dirty="0" smtClean="0">
                <a:solidFill>
                  <a:srgbClr val="000000"/>
                </a:solidFill>
              </a:rPr>
              <a:t> </a:t>
            </a:r>
            <a:r>
              <a:rPr lang="el-GR" dirty="0" smtClean="0">
                <a:solidFill>
                  <a:srgbClr val="000000"/>
                </a:solidFill>
              </a:rPr>
              <a:t>Α</a:t>
            </a:r>
            <a:r>
              <a:rPr lang="en-US" dirty="0" err="1" smtClean="0">
                <a:solidFill>
                  <a:srgbClr val="000000"/>
                </a:solidFill>
              </a:rPr>
              <a:t>ssistant</a:t>
            </a:r>
            <a:r>
              <a:rPr lang="en-US" dirty="0" smtClean="0">
                <a:solidFill>
                  <a:srgbClr val="000000"/>
                </a:solidFill>
              </a:rPr>
              <a:t>.</a:t>
            </a:r>
          </a:p>
          <a:p>
            <a:pPr>
              <a:lnSpc>
                <a:spcPct val="150000"/>
              </a:lnSpc>
            </a:pPr>
            <a:endParaRPr lang="en-GB" dirty="0" smtClean="0">
              <a:solidFill>
                <a:srgbClr val="000000"/>
              </a:solidFill>
            </a:endParaRPr>
          </a:p>
          <a:p>
            <a:r>
              <a:rPr lang="en-US" dirty="0" err="1" smtClean="0">
                <a:solidFill>
                  <a:srgbClr val="000000"/>
                </a:solidFill>
              </a:rPr>
              <a:t>Convenor</a:t>
            </a:r>
            <a:r>
              <a:rPr lang="en-US" dirty="0" smtClean="0">
                <a:solidFill>
                  <a:srgbClr val="000000"/>
                </a:solidFill>
              </a:rPr>
              <a:t>: Maria G. Tektonidou</a:t>
            </a:r>
          </a:p>
          <a:p>
            <a:r>
              <a:rPr lang="en-US" dirty="0" smtClean="0">
                <a:solidFill>
                  <a:srgbClr val="000000"/>
                </a:solidFill>
              </a:rPr>
              <a:t>Co-</a:t>
            </a:r>
            <a:r>
              <a:rPr lang="en-US" dirty="0" err="1" smtClean="0">
                <a:solidFill>
                  <a:srgbClr val="000000"/>
                </a:solidFill>
              </a:rPr>
              <a:t>Convenor</a:t>
            </a:r>
            <a:r>
              <a:rPr lang="en-US" dirty="0" smtClean="0">
                <a:solidFill>
                  <a:srgbClr val="000000"/>
                </a:solidFill>
              </a:rPr>
              <a:t>: Angela </a:t>
            </a:r>
            <a:r>
              <a:rPr lang="en-US" dirty="0" err="1" smtClean="0">
                <a:solidFill>
                  <a:srgbClr val="000000"/>
                </a:solidFill>
              </a:rPr>
              <a:t>Tincani</a:t>
            </a:r>
            <a:endParaRPr lang="en-US" dirty="0" smtClean="0">
              <a:solidFill>
                <a:srgbClr val="000000"/>
              </a:solidFill>
            </a:endParaRPr>
          </a:p>
          <a:p>
            <a:r>
              <a:rPr lang="en-US" dirty="0" smtClean="0">
                <a:solidFill>
                  <a:srgbClr val="000000"/>
                </a:solidFill>
              </a:rPr>
              <a:t>Methodologist: Michael M. Ward</a:t>
            </a:r>
          </a:p>
          <a:p>
            <a:r>
              <a:rPr lang="en-US" dirty="0" smtClean="0">
                <a:solidFill>
                  <a:srgbClr val="000000"/>
                </a:solidFill>
              </a:rPr>
              <a:t>Fellows for literature search: Laura </a:t>
            </a:r>
            <a:r>
              <a:rPr lang="en-US" dirty="0" err="1" smtClean="0">
                <a:solidFill>
                  <a:srgbClr val="000000"/>
                </a:solidFill>
              </a:rPr>
              <a:t>Andreoli</a:t>
            </a:r>
            <a:r>
              <a:rPr lang="en-US" dirty="0" smtClean="0">
                <a:solidFill>
                  <a:srgbClr val="000000"/>
                </a:solidFill>
              </a:rPr>
              <a:t>, Maarten Limper</a:t>
            </a:r>
          </a:p>
          <a:p>
            <a:r>
              <a:rPr lang="en-US" dirty="0" smtClean="0">
                <a:solidFill>
                  <a:srgbClr val="000000"/>
                </a:solidFill>
              </a:rPr>
              <a:t>Task Force Members : Z. </a:t>
            </a:r>
            <a:r>
              <a:rPr lang="en-US" dirty="0" err="1" smtClean="0">
                <a:solidFill>
                  <a:srgbClr val="000000"/>
                </a:solidFill>
              </a:rPr>
              <a:t>Amoura</a:t>
            </a:r>
            <a:r>
              <a:rPr lang="en-US" dirty="0" smtClean="0">
                <a:solidFill>
                  <a:srgbClr val="000000"/>
                </a:solidFill>
              </a:rPr>
              <a:t>, R. </a:t>
            </a:r>
            <a:r>
              <a:rPr lang="en-US" dirty="0" err="1" smtClean="0">
                <a:solidFill>
                  <a:srgbClr val="000000"/>
                </a:solidFill>
              </a:rPr>
              <a:t>Cervera</a:t>
            </a:r>
            <a:r>
              <a:rPr lang="en-US" dirty="0" smtClean="0">
                <a:solidFill>
                  <a:srgbClr val="000000"/>
                </a:solidFill>
              </a:rPr>
              <a:t>, N. </a:t>
            </a:r>
            <a:r>
              <a:rPr lang="en-US" dirty="0" err="1" smtClean="0">
                <a:solidFill>
                  <a:srgbClr val="000000"/>
                </a:solidFill>
              </a:rPr>
              <a:t>Costedoat</a:t>
            </a:r>
            <a:r>
              <a:rPr lang="en-US" dirty="0" smtClean="0">
                <a:solidFill>
                  <a:srgbClr val="000000"/>
                </a:solidFill>
              </a:rPr>
              <a:t>-Chalumeau, M.J. </a:t>
            </a:r>
            <a:r>
              <a:rPr lang="en-US" dirty="0" err="1" smtClean="0">
                <a:solidFill>
                  <a:srgbClr val="000000"/>
                </a:solidFill>
              </a:rPr>
              <a:t>Cuadrado</a:t>
            </a:r>
            <a:r>
              <a:rPr lang="en-US" dirty="0" smtClean="0">
                <a:solidFill>
                  <a:srgbClr val="000000"/>
                </a:solidFill>
              </a:rPr>
              <a:t>, T. </a:t>
            </a:r>
            <a:r>
              <a:rPr lang="en-US" dirty="0" err="1" smtClean="0">
                <a:solidFill>
                  <a:srgbClr val="000000"/>
                </a:solidFill>
              </a:rPr>
              <a:t>Dörner</a:t>
            </a:r>
            <a:r>
              <a:rPr lang="en-US" dirty="0" smtClean="0">
                <a:solidFill>
                  <a:srgbClr val="000000"/>
                </a:solidFill>
              </a:rPr>
              <a:t>, R. </a:t>
            </a:r>
            <a:r>
              <a:rPr lang="en-US" dirty="0" err="1" smtClean="0">
                <a:solidFill>
                  <a:srgbClr val="000000"/>
                </a:solidFill>
              </a:rPr>
              <a:t>Ferrer</a:t>
            </a:r>
            <a:r>
              <a:rPr lang="en-US" dirty="0" smtClean="0">
                <a:solidFill>
                  <a:srgbClr val="000000"/>
                </a:solidFill>
              </a:rPr>
              <a:t>, K. </a:t>
            </a:r>
            <a:r>
              <a:rPr lang="en-US" dirty="0" err="1" smtClean="0">
                <a:solidFill>
                  <a:srgbClr val="000000"/>
                </a:solidFill>
              </a:rPr>
              <a:t>Hambly</a:t>
            </a:r>
            <a:r>
              <a:rPr lang="en-US" dirty="0" smtClean="0">
                <a:solidFill>
                  <a:srgbClr val="000000"/>
                </a:solidFill>
              </a:rPr>
              <a:t>, M. </a:t>
            </a:r>
            <a:r>
              <a:rPr lang="en-US" dirty="0" err="1" smtClean="0">
                <a:solidFill>
                  <a:srgbClr val="000000"/>
                </a:solidFill>
              </a:rPr>
              <a:t>Khamashta</a:t>
            </a:r>
            <a:r>
              <a:rPr lang="en-US" dirty="0" smtClean="0">
                <a:solidFill>
                  <a:srgbClr val="000000"/>
                </a:solidFill>
              </a:rPr>
              <a:t>, J. King,  F. </a:t>
            </a:r>
            <a:r>
              <a:rPr lang="en-US" dirty="0" err="1" smtClean="0">
                <a:solidFill>
                  <a:srgbClr val="000000"/>
                </a:solidFill>
              </a:rPr>
              <a:t>Marchiori</a:t>
            </a:r>
            <a:r>
              <a:rPr lang="en-US" dirty="0" smtClean="0">
                <a:solidFill>
                  <a:srgbClr val="000000"/>
                </a:solidFill>
              </a:rPr>
              <a:t>, P.L. </a:t>
            </a:r>
            <a:r>
              <a:rPr lang="en-US" dirty="0" err="1" smtClean="0">
                <a:solidFill>
                  <a:srgbClr val="000000"/>
                </a:solidFill>
              </a:rPr>
              <a:t>Meroni</a:t>
            </a:r>
            <a:r>
              <a:rPr lang="en-US" dirty="0" smtClean="0">
                <a:solidFill>
                  <a:srgbClr val="000000"/>
                </a:solidFill>
              </a:rPr>
              <a:t>, M. </a:t>
            </a:r>
            <a:r>
              <a:rPr lang="en-US" dirty="0" err="1" smtClean="0">
                <a:solidFill>
                  <a:srgbClr val="000000"/>
                </a:solidFill>
              </a:rPr>
              <a:t>Mosca</a:t>
            </a:r>
            <a:r>
              <a:rPr lang="en-US" dirty="0" smtClean="0">
                <a:solidFill>
                  <a:srgbClr val="000000"/>
                </a:solidFill>
              </a:rPr>
              <a:t>, V. </a:t>
            </a:r>
            <a:r>
              <a:rPr lang="en-US" dirty="0" err="1" smtClean="0">
                <a:solidFill>
                  <a:srgbClr val="000000"/>
                </a:solidFill>
              </a:rPr>
              <a:t>Pengo</a:t>
            </a:r>
            <a:r>
              <a:rPr lang="en-US" dirty="0" smtClean="0">
                <a:solidFill>
                  <a:srgbClr val="000000"/>
                </a:solidFill>
              </a:rPr>
              <a:t>, </a:t>
            </a:r>
            <a:r>
              <a:rPr lang="en-US" dirty="0" err="1" smtClean="0">
                <a:solidFill>
                  <a:srgbClr val="000000"/>
                </a:solidFill>
              </a:rPr>
              <a:t>L.Raio</a:t>
            </a:r>
            <a:r>
              <a:rPr lang="en-US" dirty="0" smtClean="0">
                <a:solidFill>
                  <a:srgbClr val="000000"/>
                </a:solidFill>
              </a:rPr>
              <a:t>, G. Ruiz-</a:t>
            </a:r>
            <a:r>
              <a:rPr lang="en-US" dirty="0" err="1" smtClean="0">
                <a:solidFill>
                  <a:srgbClr val="000000"/>
                </a:solidFill>
              </a:rPr>
              <a:t>Irastorza</a:t>
            </a:r>
            <a:r>
              <a:rPr lang="en-US" dirty="0" smtClean="0">
                <a:solidFill>
                  <a:srgbClr val="000000"/>
                </a:solidFill>
              </a:rPr>
              <a:t>, Y. </a:t>
            </a:r>
            <a:r>
              <a:rPr lang="en-US" dirty="0" err="1" smtClean="0">
                <a:solidFill>
                  <a:srgbClr val="000000"/>
                </a:solidFill>
              </a:rPr>
              <a:t>Shoenfeld</a:t>
            </a:r>
            <a:r>
              <a:rPr lang="en-US" dirty="0" smtClean="0">
                <a:solidFill>
                  <a:srgbClr val="000000"/>
                </a:solidFill>
              </a:rPr>
              <a:t>, L. </a:t>
            </a:r>
            <a:r>
              <a:rPr lang="en-US" dirty="0" err="1" smtClean="0">
                <a:solidFill>
                  <a:srgbClr val="000000"/>
                </a:solidFill>
              </a:rPr>
              <a:t>Stojanovich</a:t>
            </a:r>
            <a:r>
              <a:rPr lang="en-US" dirty="0" smtClean="0">
                <a:solidFill>
                  <a:srgbClr val="000000"/>
                </a:solidFill>
              </a:rPr>
              <a:t>, E. </a:t>
            </a:r>
            <a:r>
              <a:rPr lang="en-US" dirty="0" err="1" smtClean="0">
                <a:solidFill>
                  <a:srgbClr val="000000"/>
                </a:solidFill>
              </a:rPr>
              <a:t>Svenungsson</a:t>
            </a:r>
            <a:r>
              <a:rPr lang="en-US" dirty="0" smtClean="0">
                <a:solidFill>
                  <a:srgbClr val="000000"/>
                </a:solidFill>
              </a:rPr>
              <a:t>, D. Wahl</a:t>
            </a:r>
            <a:endParaRPr lang="en-GB" dirty="0">
              <a:solidFill>
                <a:srgbClr val="000000"/>
              </a:solidFill>
            </a:endParaRPr>
          </a:p>
        </p:txBody>
      </p:sp>
    </p:spTree>
    <p:extLst>
      <p:ext uri="{BB962C8B-B14F-4D97-AF65-F5344CB8AC3E}">
        <p14:creationId xmlns:p14="http://schemas.microsoft.com/office/powerpoint/2010/main" xmlns="" val="1111115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Methods/methodological</a:t>
            </a:r>
            <a:r>
              <a:rPr lang="es-ES" dirty="0" smtClean="0"/>
              <a:t> </a:t>
            </a:r>
            <a:r>
              <a:rPr lang="es-ES" dirty="0"/>
              <a:t>approach</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11/01/2019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dirty="0">
                <a:solidFill>
                  <a:srgbClr val="000000"/>
                </a:solidFill>
              </a:rPr>
              <a:t>Methods:  According to the EULAR Standardized Operating Procedures*</a:t>
            </a:r>
          </a:p>
          <a:p>
            <a:endParaRPr lang="en-GB" dirty="0"/>
          </a:p>
        </p:txBody>
      </p:sp>
      <p:grpSp>
        <p:nvGrpSpPr>
          <p:cNvPr id="9" name="Group 8"/>
          <p:cNvGrpSpPr/>
          <p:nvPr/>
        </p:nvGrpSpPr>
        <p:grpSpPr>
          <a:xfrm>
            <a:off x="2422372" y="2789352"/>
            <a:ext cx="4224469" cy="2794381"/>
            <a:chOff x="2422372" y="2243444"/>
            <a:chExt cx="4224469" cy="2794381"/>
          </a:xfrm>
        </p:grpSpPr>
        <p:sp>
          <p:nvSpPr>
            <p:cNvPr id="10" name="ZoneTexte 2"/>
            <p:cNvSpPr txBox="1"/>
            <p:nvPr/>
          </p:nvSpPr>
          <p:spPr>
            <a:xfrm>
              <a:off x="3355865" y="2243444"/>
              <a:ext cx="2304256"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Consensual approach</a:t>
              </a:r>
            </a:p>
          </p:txBody>
        </p:sp>
        <p:sp>
          <p:nvSpPr>
            <p:cNvPr id="11" name="ZoneTexte 4"/>
            <p:cNvSpPr txBox="1"/>
            <p:nvPr/>
          </p:nvSpPr>
          <p:spPr>
            <a:xfrm>
              <a:off x="2944894" y="3075222"/>
              <a:ext cx="3192903"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Systematic literature research</a:t>
              </a:r>
            </a:p>
          </p:txBody>
        </p:sp>
        <p:sp>
          <p:nvSpPr>
            <p:cNvPr id="12" name="ZoneTexte 5"/>
            <p:cNvSpPr txBox="1"/>
            <p:nvPr/>
          </p:nvSpPr>
          <p:spPr>
            <a:xfrm>
              <a:off x="3432845" y="3879063"/>
              <a:ext cx="2304256"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Consensual approach</a:t>
              </a:r>
            </a:p>
          </p:txBody>
        </p:sp>
        <p:sp>
          <p:nvSpPr>
            <p:cNvPr id="13" name="ZoneTexte 6"/>
            <p:cNvSpPr txBox="1"/>
            <p:nvPr/>
          </p:nvSpPr>
          <p:spPr>
            <a:xfrm>
              <a:off x="2422372" y="4617261"/>
              <a:ext cx="4224469" cy="420564"/>
            </a:xfrm>
            <a:prstGeom prst="rect">
              <a:avLst/>
            </a:prstGeom>
            <a:solidFill>
              <a:srgbClr val="002060"/>
            </a:solidFill>
            <a:ln w="25400">
              <a:solidFill>
                <a:srgbClr val="0070C0"/>
              </a:solidFill>
            </a:ln>
          </p:spPr>
          <p:txBody>
            <a:bodyPr wrap="square" rtlCol="0">
              <a:spAutoFit/>
            </a:bodyPr>
            <a:lstStyle/>
            <a:p>
              <a:pPr algn="ctr" eaLnBrk="1" hangingPunct="1">
                <a:spcBef>
                  <a:spcPct val="0"/>
                </a:spcBef>
              </a:pPr>
              <a:r>
                <a:rPr lang="fr-FR" sz="2133" dirty="0">
                  <a:solidFill>
                    <a:prstClr val="white"/>
                  </a:solidFill>
                  <a:ea typeface="+mn-ea"/>
                  <a:cs typeface="+mn-cs"/>
                </a:rPr>
                <a:t>FINAL </a:t>
              </a:r>
              <a:r>
                <a:rPr lang="en-GB" sz="2133" dirty="0">
                  <a:solidFill>
                    <a:prstClr val="white"/>
                  </a:solidFill>
                  <a:ea typeface="+mn-ea"/>
                  <a:cs typeface="+mn-cs"/>
                </a:rPr>
                <a:t>Recommendations</a:t>
              </a:r>
            </a:p>
          </p:txBody>
        </p:sp>
        <p:sp>
          <p:nvSpPr>
            <p:cNvPr id="14" name="Flèche vers le bas 9"/>
            <p:cNvSpPr/>
            <p:nvPr/>
          </p:nvSpPr>
          <p:spPr>
            <a:xfrm>
              <a:off x="4479590" y="2646924"/>
              <a:ext cx="45719" cy="3770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5" name="Flèche vers le bas 11"/>
            <p:cNvSpPr/>
            <p:nvPr/>
          </p:nvSpPr>
          <p:spPr>
            <a:xfrm>
              <a:off x="4514009" y="3463124"/>
              <a:ext cx="45719" cy="3934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6" name="Flèche vers le bas 12"/>
            <p:cNvSpPr/>
            <p:nvPr/>
          </p:nvSpPr>
          <p:spPr>
            <a:xfrm>
              <a:off x="4520465" y="4277353"/>
              <a:ext cx="45719" cy="326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grpSp>
      <p:sp>
        <p:nvSpPr>
          <p:cNvPr id="17" name="ZoneTexte 7"/>
          <p:cNvSpPr txBox="1"/>
          <p:nvPr/>
        </p:nvSpPr>
        <p:spPr>
          <a:xfrm>
            <a:off x="5596114" y="6031437"/>
            <a:ext cx="3438762" cy="256545"/>
          </a:xfrm>
          <a:prstGeom prst="rect">
            <a:avLst/>
          </a:prstGeom>
          <a:noFill/>
        </p:spPr>
        <p:txBody>
          <a:bodyPr wrap="none" rtlCol="0">
            <a:spAutoFit/>
          </a:bodyPr>
          <a:lstStyle/>
          <a:p>
            <a:pPr eaLnBrk="1" hangingPunct="1">
              <a:spcBef>
                <a:spcPct val="0"/>
              </a:spcBef>
            </a:pPr>
            <a:r>
              <a:rPr lang="fr-FR" sz="1067" dirty="0">
                <a:solidFill>
                  <a:srgbClr val="000000"/>
                </a:solidFill>
                <a:ea typeface="+mn-ea"/>
                <a:cs typeface="+mn-cs"/>
              </a:rPr>
              <a:t>* van der Heijde </a:t>
            </a:r>
            <a:r>
              <a:rPr lang="fr-FR" sz="1067" i="1" dirty="0">
                <a:solidFill>
                  <a:srgbClr val="000000"/>
                </a:solidFill>
                <a:ea typeface="+mn-ea"/>
                <a:cs typeface="+mn-cs"/>
              </a:rPr>
              <a:t>et al </a:t>
            </a:r>
            <a:r>
              <a:rPr lang="fr-FR" sz="1067" dirty="0">
                <a:solidFill>
                  <a:srgbClr val="000000"/>
                </a:solidFill>
                <a:ea typeface="+mn-ea"/>
                <a:cs typeface="+mn-cs"/>
              </a:rPr>
              <a:t>Ann </a:t>
            </a:r>
            <a:r>
              <a:rPr lang="fr-FR" sz="1067" dirty="0" err="1">
                <a:solidFill>
                  <a:srgbClr val="000000"/>
                </a:solidFill>
                <a:ea typeface="+mn-ea"/>
                <a:cs typeface="+mn-cs"/>
              </a:rPr>
              <a:t>Rheum</a:t>
            </a:r>
            <a:r>
              <a:rPr lang="fr-FR" sz="1067" dirty="0">
                <a:solidFill>
                  <a:srgbClr val="000000"/>
                </a:solidFill>
                <a:ea typeface="+mn-ea"/>
                <a:cs typeface="+mn-cs"/>
              </a:rPr>
              <a:t> Dis 2016,75:3-15</a:t>
            </a:r>
          </a:p>
        </p:txBody>
      </p:sp>
    </p:spTree>
    <p:extLst>
      <p:ext uri="{BB962C8B-B14F-4D97-AF65-F5344CB8AC3E}">
        <p14:creationId xmlns:p14="http://schemas.microsoft.com/office/powerpoint/2010/main" xmlns="" val="916407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Overarching</a:t>
            </a:r>
            <a:r>
              <a:rPr lang="es-ES" dirty="0" smtClean="0"/>
              <a:t> </a:t>
            </a:r>
            <a:r>
              <a:rPr lang="en-GB" dirty="0"/>
              <a:t>principles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11/01/2019</a:t>
            </a:fld>
            <a:endParaRPr lang="en-US" dirty="0"/>
          </a:p>
        </p:txBody>
      </p:sp>
      <p:sp>
        <p:nvSpPr>
          <p:cNvPr id="8" name="Marcador de contenido 3"/>
          <p:cNvSpPr>
            <a:spLocks noGrp="1"/>
          </p:cNvSpPr>
          <p:nvPr>
            <p:ph idx="1"/>
          </p:nvPr>
        </p:nvSpPr>
        <p:spPr>
          <a:xfrm>
            <a:off x="466928" y="2091717"/>
            <a:ext cx="8334171" cy="4124361"/>
          </a:xfrm>
        </p:spPr>
        <p:txBody>
          <a:bodyPr/>
          <a:lstStyle/>
          <a:p>
            <a:pPr>
              <a:lnSpc>
                <a:spcPct val="150000"/>
              </a:lnSpc>
            </a:pPr>
            <a:r>
              <a:rPr lang="en-US" b="1" dirty="0" smtClean="0">
                <a:solidFill>
                  <a:srgbClr val="000000"/>
                </a:solidFill>
              </a:rPr>
              <a:t>A. Risk stratification </a:t>
            </a:r>
            <a:r>
              <a:rPr lang="en-US" dirty="0" smtClean="0">
                <a:solidFill>
                  <a:srgbClr val="000000"/>
                </a:solidFill>
              </a:rPr>
              <a:t>in </a:t>
            </a:r>
            <a:r>
              <a:rPr lang="en-US" dirty="0" err="1" smtClean="0">
                <a:solidFill>
                  <a:srgbClr val="000000"/>
                </a:solidFill>
              </a:rPr>
              <a:t>aPL</a:t>
            </a:r>
            <a:r>
              <a:rPr lang="en-US" dirty="0" smtClean="0">
                <a:solidFill>
                  <a:srgbClr val="000000"/>
                </a:solidFill>
              </a:rPr>
              <a:t> positive individuals should include determination of the presence of a high-risk </a:t>
            </a:r>
            <a:r>
              <a:rPr lang="en-US" dirty="0" err="1" smtClean="0">
                <a:solidFill>
                  <a:srgbClr val="000000"/>
                </a:solidFill>
              </a:rPr>
              <a:t>aPL</a:t>
            </a:r>
            <a:r>
              <a:rPr lang="en-US" dirty="0" smtClean="0">
                <a:solidFill>
                  <a:srgbClr val="000000"/>
                </a:solidFill>
              </a:rPr>
              <a:t> profile (multiple </a:t>
            </a:r>
            <a:r>
              <a:rPr lang="en-US" dirty="0" err="1" smtClean="0">
                <a:solidFill>
                  <a:srgbClr val="000000"/>
                </a:solidFill>
              </a:rPr>
              <a:t>aPL</a:t>
            </a:r>
            <a:r>
              <a:rPr lang="en-US" dirty="0" smtClean="0">
                <a:solidFill>
                  <a:srgbClr val="000000"/>
                </a:solidFill>
              </a:rPr>
              <a:t> positivity, lupus anticoagulant, persistently high </a:t>
            </a:r>
            <a:r>
              <a:rPr lang="en-US" dirty="0" err="1" smtClean="0">
                <a:solidFill>
                  <a:srgbClr val="000000"/>
                </a:solidFill>
              </a:rPr>
              <a:t>aPL</a:t>
            </a:r>
            <a:r>
              <a:rPr lang="en-US" dirty="0" smtClean="0">
                <a:solidFill>
                  <a:srgbClr val="000000"/>
                </a:solidFill>
              </a:rPr>
              <a:t> titers), prior history of thrombotic and/or obstetric APS, co-existence of other systemic autoimmune diseases such as SLE, and the presence of traditional cardiovascular risk factors.</a:t>
            </a:r>
          </a:p>
          <a:p>
            <a:pPr>
              <a:lnSpc>
                <a:spcPct val="150000"/>
              </a:lnSpc>
            </a:pPr>
            <a:r>
              <a:rPr lang="en-US" b="1" dirty="0" smtClean="0">
                <a:solidFill>
                  <a:srgbClr val="000000"/>
                </a:solidFill>
              </a:rPr>
              <a:t>B. General measures </a:t>
            </a:r>
            <a:r>
              <a:rPr lang="en-US" dirty="0" smtClean="0">
                <a:solidFill>
                  <a:srgbClr val="000000"/>
                </a:solidFill>
              </a:rPr>
              <a:t>for </a:t>
            </a:r>
            <a:r>
              <a:rPr lang="en-US" dirty="0" err="1" smtClean="0">
                <a:solidFill>
                  <a:srgbClr val="000000"/>
                </a:solidFill>
              </a:rPr>
              <a:t>aPL</a:t>
            </a:r>
            <a:r>
              <a:rPr lang="en-US" dirty="0" smtClean="0">
                <a:solidFill>
                  <a:srgbClr val="000000"/>
                </a:solidFill>
              </a:rPr>
              <a:t> positive individuals should include screening for and strict control of cardiovascular risk factors (smoking cessation; management of hypertension, </a:t>
            </a:r>
            <a:r>
              <a:rPr lang="en-US" dirty="0" err="1" smtClean="0">
                <a:solidFill>
                  <a:srgbClr val="000000"/>
                </a:solidFill>
              </a:rPr>
              <a:t>dyslipidemia</a:t>
            </a:r>
            <a:r>
              <a:rPr lang="en-US" dirty="0" smtClean="0">
                <a:solidFill>
                  <a:srgbClr val="000000"/>
                </a:solidFill>
              </a:rPr>
              <a:t> and diabetes, and regular physical activity) in all individuals and particularly those with a high-risk </a:t>
            </a:r>
            <a:r>
              <a:rPr lang="en-US" dirty="0" err="1" smtClean="0">
                <a:solidFill>
                  <a:srgbClr val="000000"/>
                </a:solidFill>
              </a:rPr>
              <a:t>aPL</a:t>
            </a:r>
            <a:r>
              <a:rPr lang="en-US" dirty="0" smtClean="0">
                <a:solidFill>
                  <a:srgbClr val="000000"/>
                </a:solidFill>
              </a:rPr>
              <a:t> profile, screening for and management of venous thrombosis risk factors, and use of low molecular weight heparin in high-risk situations such as surgery, hospitalization, prolonged immobilization and the </a:t>
            </a:r>
            <a:r>
              <a:rPr lang="en-US" dirty="0" err="1" smtClean="0">
                <a:solidFill>
                  <a:srgbClr val="000000"/>
                </a:solidFill>
              </a:rPr>
              <a:t>puerperium</a:t>
            </a:r>
            <a:r>
              <a:rPr lang="en-US" dirty="0" smtClean="0">
                <a:solidFill>
                  <a:srgbClr val="000000"/>
                </a:solidFill>
              </a:rPr>
              <a:t>. </a:t>
            </a:r>
          </a:p>
          <a:p>
            <a:pPr>
              <a:lnSpc>
                <a:spcPct val="150000"/>
              </a:lnSpc>
            </a:pPr>
            <a:r>
              <a:rPr lang="en-US" b="1" dirty="0" smtClean="0">
                <a:solidFill>
                  <a:srgbClr val="000000"/>
                </a:solidFill>
              </a:rPr>
              <a:t>C. Patient education and counseling </a:t>
            </a:r>
            <a:r>
              <a:rPr lang="en-US" dirty="0" smtClean="0">
                <a:solidFill>
                  <a:srgbClr val="000000"/>
                </a:solidFill>
              </a:rPr>
              <a:t>on treatment adherence, INR monitoring in patients treated with vitamin K antagonists, use of </a:t>
            </a:r>
            <a:r>
              <a:rPr lang="en-US" dirty="0" err="1" smtClean="0">
                <a:solidFill>
                  <a:srgbClr val="000000"/>
                </a:solidFill>
              </a:rPr>
              <a:t>perioperative</a:t>
            </a:r>
            <a:r>
              <a:rPr lang="en-US" dirty="0" smtClean="0">
                <a:solidFill>
                  <a:srgbClr val="000000"/>
                </a:solidFill>
              </a:rPr>
              <a:t> bridging therapy with low molecular weight heparin for patients on oral anticoagulants, oral contraceptive use, pregnancy and postpartum period, postmenopausal hormone therapy, and lifestyle recommendations (diet, exercise) are important in the management of APS.</a:t>
            </a:r>
            <a:endParaRPr lang="en-GB" dirty="0">
              <a:solidFill>
                <a:srgbClr val="000000"/>
              </a:solidFill>
            </a:endParaRPr>
          </a:p>
        </p:txBody>
      </p:sp>
    </p:spTree>
    <p:extLst>
      <p:ext uri="{BB962C8B-B14F-4D97-AF65-F5344CB8AC3E}">
        <p14:creationId xmlns:p14="http://schemas.microsoft.com/office/powerpoint/2010/main" xmlns="" val="1266232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Recommendation 1</a:t>
            </a:r>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11/01/2019</a:t>
            </a:fld>
            <a:endParaRPr lang="en-US" dirty="0"/>
          </a:p>
        </p:txBody>
      </p:sp>
      <p:sp>
        <p:nvSpPr>
          <p:cNvPr id="8" name="Marcador de contenido 3"/>
          <p:cNvSpPr>
            <a:spLocks noGrp="1"/>
          </p:cNvSpPr>
          <p:nvPr>
            <p:ph idx="1"/>
          </p:nvPr>
        </p:nvSpPr>
        <p:spPr>
          <a:xfrm>
            <a:off x="466928" y="2091717"/>
            <a:ext cx="8334171" cy="4124361"/>
          </a:xfrm>
        </p:spPr>
        <p:txBody>
          <a:bodyPr/>
          <a:lstStyle/>
          <a:p>
            <a:pPr>
              <a:lnSpc>
                <a:spcPct val="150000"/>
              </a:lnSpc>
            </a:pPr>
            <a:r>
              <a:rPr lang="en-US" dirty="0" smtClean="0">
                <a:solidFill>
                  <a:srgbClr val="000000"/>
                </a:solidFill>
              </a:rPr>
              <a:t>In asymptomatic </a:t>
            </a:r>
            <a:r>
              <a:rPr lang="en-US" dirty="0" err="1" smtClean="0">
                <a:solidFill>
                  <a:srgbClr val="000000"/>
                </a:solidFill>
              </a:rPr>
              <a:t>aPL</a:t>
            </a:r>
            <a:r>
              <a:rPr lang="en-US" dirty="0" smtClean="0">
                <a:solidFill>
                  <a:srgbClr val="000000"/>
                </a:solidFill>
              </a:rPr>
              <a:t> carriers (not fulfilling any vascular or obstetric APS classification criteria) with a high-risk </a:t>
            </a:r>
            <a:r>
              <a:rPr lang="en-US" dirty="0" err="1" smtClean="0">
                <a:solidFill>
                  <a:srgbClr val="000000"/>
                </a:solidFill>
              </a:rPr>
              <a:t>aPL</a:t>
            </a:r>
            <a:r>
              <a:rPr lang="en-US" dirty="0" smtClean="0">
                <a:solidFill>
                  <a:srgbClr val="000000"/>
                </a:solidFill>
              </a:rPr>
              <a:t> profile with or without traditional risk factors, prophylactic treatment with LDA (75-100 mg daily) is recommended. </a:t>
            </a:r>
            <a:r>
              <a:rPr lang="en-US" dirty="0" err="1" smtClean="0">
                <a:solidFill>
                  <a:srgbClr val="000000"/>
                </a:solidFill>
              </a:rPr>
              <a:t>LoE</a:t>
            </a:r>
            <a:r>
              <a:rPr lang="en-US" dirty="0" smtClean="0">
                <a:solidFill>
                  <a:srgbClr val="000000"/>
                </a:solidFill>
              </a:rPr>
              <a:t>: 2a, </a:t>
            </a:r>
            <a:r>
              <a:rPr lang="en-US" dirty="0" err="1" smtClean="0">
                <a:solidFill>
                  <a:srgbClr val="000000"/>
                </a:solidFill>
              </a:rPr>
              <a:t>GoR</a:t>
            </a:r>
            <a:r>
              <a:rPr lang="en-US" dirty="0" smtClean="0">
                <a:solidFill>
                  <a:srgbClr val="000000"/>
                </a:solidFill>
              </a:rPr>
              <a:t>: B</a:t>
            </a:r>
            <a:endParaRPr lang="en-GB" dirty="0" smtClean="0">
              <a:solidFill>
                <a:srgbClr val="000000"/>
              </a:solidFill>
            </a:endParaRPr>
          </a:p>
          <a:p>
            <a:pPr marL="342900" lvl="1" indent="-342900">
              <a:lnSpc>
                <a:spcPct val="150000"/>
              </a:lnSpc>
              <a:spcAft>
                <a:spcPts val="1200"/>
              </a:spcAft>
              <a:buClr>
                <a:srgbClr val="003FA8"/>
              </a:buClr>
              <a:buNone/>
            </a:pPr>
            <a:endParaRPr lang="en-GB" sz="1600" dirty="0" smtClean="0"/>
          </a:p>
          <a:p>
            <a:pPr>
              <a:lnSpc>
                <a:spcPct val="150000"/>
              </a:lnSpc>
              <a:buNone/>
            </a:pPr>
            <a:endParaRPr lang="en-GB" dirty="0"/>
          </a:p>
        </p:txBody>
      </p:sp>
    </p:spTree>
    <p:extLst>
      <p:ext uri="{BB962C8B-B14F-4D97-AF65-F5344CB8AC3E}">
        <p14:creationId xmlns:p14="http://schemas.microsoft.com/office/powerpoint/2010/main" xmlns="" val="3287656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000000"/>
                </a:solidFill>
              </a:rPr>
              <a:t>In patients with SLE and no history of thrombosis or pregnancy complications: </a:t>
            </a:r>
            <a:endParaRPr lang="en-GB" dirty="0" smtClean="0">
              <a:solidFill>
                <a:srgbClr val="000000"/>
              </a:solidFill>
            </a:endParaRPr>
          </a:p>
          <a:p>
            <a:pPr>
              <a:buNone/>
            </a:pPr>
            <a:r>
              <a:rPr lang="en-US" b="1" dirty="0" smtClean="0">
                <a:solidFill>
                  <a:srgbClr val="000000"/>
                </a:solidFill>
              </a:rPr>
              <a:t>        a</a:t>
            </a:r>
            <a:r>
              <a:rPr lang="en-US" dirty="0" smtClean="0">
                <a:solidFill>
                  <a:srgbClr val="000000"/>
                </a:solidFill>
              </a:rPr>
              <a:t>. with high-risk </a:t>
            </a:r>
            <a:r>
              <a:rPr lang="en-US" dirty="0" err="1" smtClean="0">
                <a:solidFill>
                  <a:srgbClr val="000000"/>
                </a:solidFill>
              </a:rPr>
              <a:t>aPL</a:t>
            </a:r>
            <a:r>
              <a:rPr lang="en-US" dirty="0" smtClean="0">
                <a:solidFill>
                  <a:srgbClr val="000000"/>
                </a:solidFill>
              </a:rPr>
              <a:t> profile, prophylactic treatment with LDA is recommended. </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2a, </a:t>
            </a:r>
            <a:r>
              <a:rPr lang="en-US" dirty="0" err="1" smtClean="0">
                <a:solidFill>
                  <a:srgbClr val="000000"/>
                </a:solidFill>
              </a:rPr>
              <a:t>GoR</a:t>
            </a:r>
            <a:r>
              <a:rPr lang="en-US" dirty="0" smtClean="0">
                <a:solidFill>
                  <a:srgbClr val="000000"/>
                </a:solidFill>
              </a:rPr>
              <a:t>: B</a:t>
            </a:r>
          </a:p>
          <a:p>
            <a:pPr>
              <a:buNone/>
            </a:pPr>
            <a:r>
              <a:rPr lang="en-US" b="1" dirty="0" smtClean="0">
                <a:solidFill>
                  <a:srgbClr val="000000"/>
                </a:solidFill>
              </a:rPr>
              <a:t>        b. </a:t>
            </a:r>
            <a:r>
              <a:rPr lang="en-US" dirty="0" smtClean="0">
                <a:solidFill>
                  <a:srgbClr val="000000"/>
                </a:solidFill>
              </a:rPr>
              <a:t>with low-risk </a:t>
            </a:r>
            <a:r>
              <a:rPr lang="en-US" dirty="0" err="1" smtClean="0">
                <a:solidFill>
                  <a:srgbClr val="000000"/>
                </a:solidFill>
              </a:rPr>
              <a:t>aPL</a:t>
            </a:r>
            <a:r>
              <a:rPr lang="en-US" dirty="0" smtClean="0">
                <a:solidFill>
                  <a:srgbClr val="000000"/>
                </a:solidFill>
              </a:rPr>
              <a:t> profile, prophylactic treatment with LDA may be considered. </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2b, </a:t>
            </a:r>
            <a:r>
              <a:rPr lang="en-US" dirty="0" err="1" smtClean="0">
                <a:solidFill>
                  <a:srgbClr val="000000"/>
                </a:solidFill>
              </a:rPr>
              <a:t>GoR</a:t>
            </a:r>
            <a:r>
              <a:rPr lang="en-US" dirty="0" smtClean="0">
                <a:solidFill>
                  <a:srgbClr val="000000"/>
                </a:solidFill>
              </a:rPr>
              <a:t>: C</a:t>
            </a:r>
            <a:endParaRPr lang="en-GB" dirty="0">
              <a:solidFill>
                <a:srgbClr val="000000"/>
              </a:solidFill>
            </a:endParaRPr>
          </a:p>
        </p:txBody>
      </p:sp>
      <p:sp>
        <p:nvSpPr>
          <p:cNvPr id="3" name="Title 2"/>
          <p:cNvSpPr>
            <a:spLocks noGrp="1"/>
          </p:cNvSpPr>
          <p:nvPr>
            <p:ph type="title"/>
          </p:nvPr>
        </p:nvSpPr>
        <p:spPr/>
        <p:txBody>
          <a:bodyPr/>
          <a:lstStyle/>
          <a:p>
            <a:r>
              <a:rPr lang="es-ES" dirty="0" err="1" smtClean="0"/>
              <a:t>Recommendation</a:t>
            </a:r>
            <a:r>
              <a:rPr lang="es-ES" dirty="0" smtClean="0"/>
              <a:t> 2</a:t>
            </a:r>
            <a:br>
              <a:rPr lang="es-ES" dirty="0" smtClean="0"/>
            </a:br>
            <a:r>
              <a:rPr lang="en-US" dirty="0" smtClean="0"/>
              <a:t>	</a:t>
            </a: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6</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50000"/>
              </a:lnSpc>
            </a:pPr>
            <a:r>
              <a:rPr lang="en-US" dirty="0" smtClean="0">
                <a:solidFill>
                  <a:srgbClr val="000000"/>
                </a:solidFill>
              </a:rPr>
              <a:t>In non-pregnant women with a history of obstetric APS only (with or without SLE), prophylactic treatment with LDA after adequate risk/benefit evaluation is recommended.</a:t>
            </a:r>
          </a:p>
          <a:p>
            <a:pPr>
              <a:lnSpc>
                <a:spcPct val="150000"/>
              </a:lnSpc>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2a, </a:t>
            </a:r>
            <a:r>
              <a:rPr lang="en-US" dirty="0" err="1" smtClean="0">
                <a:solidFill>
                  <a:srgbClr val="000000"/>
                </a:solidFill>
              </a:rPr>
              <a:t>GoR</a:t>
            </a:r>
            <a:r>
              <a:rPr lang="en-US" dirty="0" smtClean="0">
                <a:solidFill>
                  <a:srgbClr val="000000"/>
                </a:solidFill>
              </a:rPr>
              <a:t>: B</a:t>
            </a:r>
            <a:endParaRPr lang="en-GB" dirty="0">
              <a:solidFill>
                <a:srgbClr val="000000"/>
              </a:solidFill>
            </a:endParaRPr>
          </a:p>
        </p:txBody>
      </p:sp>
      <p:sp>
        <p:nvSpPr>
          <p:cNvPr id="3" name="Title 2"/>
          <p:cNvSpPr>
            <a:spLocks noGrp="1"/>
          </p:cNvSpPr>
          <p:nvPr>
            <p:ph type="title"/>
          </p:nvPr>
        </p:nvSpPr>
        <p:spPr/>
        <p:txBody>
          <a:bodyPr/>
          <a:lstStyle/>
          <a:p>
            <a:r>
              <a:rPr lang="es-ES" dirty="0" err="1" smtClean="0"/>
              <a:t>Recommendation</a:t>
            </a:r>
            <a:r>
              <a:rPr lang="es-ES" dirty="0" smtClean="0"/>
              <a:t> 3</a:t>
            </a:r>
            <a:br>
              <a:rPr lang="es-ES" dirty="0" smtClean="0"/>
            </a:b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7</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000000"/>
                </a:solidFill>
              </a:rPr>
              <a:t>In patients with definite APS and first venous thrombosis:</a:t>
            </a:r>
            <a:endParaRPr lang="en-GB" dirty="0" smtClean="0">
              <a:solidFill>
                <a:srgbClr val="000000"/>
              </a:solidFill>
            </a:endParaRPr>
          </a:p>
          <a:p>
            <a:pPr>
              <a:buNone/>
            </a:pPr>
            <a:r>
              <a:rPr lang="en-US" b="1" dirty="0" smtClean="0">
                <a:solidFill>
                  <a:srgbClr val="000000"/>
                </a:solidFill>
              </a:rPr>
              <a:t>        a.</a:t>
            </a:r>
            <a:r>
              <a:rPr lang="en-US" dirty="0" smtClean="0">
                <a:solidFill>
                  <a:srgbClr val="000000"/>
                </a:solidFill>
              </a:rPr>
              <a:t> treatment with VKA with a target INR 2-3 is recommended. </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1b, </a:t>
            </a:r>
            <a:r>
              <a:rPr lang="en-US" dirty="0" err="1" smtClean="0">
                <a:solidFill>
                  <a:srgbClr val="000000"/>
                </a:solidFill>
              </a:rPr>
              <a:t>GoR</a:t>
            </a:r>
            <a:r>
              <a:rPr lang="en-US" dirty="0" smtClean="0">
                <a:solidFill>
                  <a:srgbClr val="000000"/>
                </a:solidFill>
              </a:rPr>
              <a:t>: B</a:t>
            </a:r>
          </a:p>
          <a:p>
            <a:pPr>
              <a:buNone/>
            </a:pPr>
            <a:r>
              <a:rPr lang="en-US" b="1" dirty="0" smtClean="0">
                <a:solidFill>
                  <a:srgbClr val="000000"/>
                </a:solidFill>
              </a:rPr>
              <a:t>	b.</a:t>
            </a:r>
            <a:r>
              <a:rPr lang="en-US" dirty="0" smtClean="0">
                <a:solidFill>
                  <a:srgbClr val="000000"/>
                </a:solidFill>
              </a:rPr>
              <a:t> </a:t>
            </a:r>
            <a:r>
              <a:rPr lang="en-US" dirty="0" err="1" smtClean="0">
                <a:solidFill>
                  <a:srgbClr val="000000"/>
                </a:solidFill>
              </a:rPr>
              <a:t>Rivaroxaban</a:t>
            </a:r>
            <a:r>
              <a:rPr lang="en-US" dirty="0" smtClean="0">
                <a:solidFill>
                  <a:srgbClr val="000000"/>
                </a:solidFill>
              </a:rPr>
              <a:t> should not be used in patients with triple </a:t>
            </a:r>
            <a:r>
              <a:rPr lang="en-US" dirty="0" err="1" smtClean="0">
                <a:solidFill>
                  <a:srgbClr val="000000"/>
                </a:solidFill>
              </a:rPr>
              <a:t>aPL</a:t>
            </a:r>
            <a:r>
              <a:rPr lang="en-US" dirty="0" smtClean="0">
                <a:solidFill>
                  <a:srgbClr val="000000"/>
                </a:solidFill>
              </a:rPr>
              <a:t> positivity due to the high risk of recurrent events.</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2b, </a:t>
            </a:r>
            <a:r>
              <a:rPr lang="en-US" dirty="0" err="1" smtClean="0">
                <a:solidFill>
                  <a:srgbClr val="000000"/>
                </a:solidFill>
              </a:rPr>
              <a:t>GoR</a:t>
            </a:r>
            <a:r>
              <a:rPr lang="en-US" dirty="0" smtClean="0">
                <a:solidFill>
                  <a:srgbClr val="000000"/>
                </a:solidFill>
              </a:rPr>
              <a:t>: B</a:t>
            </a:r>
          </a:p>
          <a:p>
            <a:pPr>
              <a:buNone/>
            </a:pPr>
            <a:r>
              <a:rPr lang="en-US" dirty="0" smtClean="0">
                <a:solidFill>
                  <a:srgbClr val="000000"/>
                </a:solidFill>
              </a:rPr>
              <a:t>	DOACs could be considered in patients not able to achieve a target INR despite good adherence to VKA or those with contraindications to VKA (e.g. allergy or intolerance to VKA) </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2b, </a:t>
            </a:r>
            <a:r>
              <a:rPr lang="en-US" dirty="0" err="1" smtClean="0">
                <a:solidFill>
                  <a:srgbClr val="000000"/>
                </a:solidFill>
              </a:rPr>
              <a:t>GoR</a:t>
            </a:r>
            <a:r>
              <a:rPr lang="en-US" dirty="0" smtClean="0">
                <a:solidFill>
                  <a:srgbClr val="000000"/>
                </a:solidFill>
              </a:rPr>
              <a:t>: B</a:t>
            </a:r>
          </a:p>
          <a:p>
            <a:pPr>
              <a:buNone/>
            </a:pPr>
            <a:r>
              <a:rPr lang="en-US" dirty="0" smtClean="0">
                <a:solidFill>
                  <a:srgbClr val="000000"/>
                </a:solidFill>
              </a:rPr>
              <a:t> 	</a:t>
            </a:r>
            <a:r>
              <a:rPr lang="en-US" b="1" dirty="0" smtClean="0">
                <a:solidFill>
                  <a:srgbClr val="000000"/>
                </a:solidFill>
              </a:rPr>
              <a:t>c. </a:t>
            </a:r>
            <a:r>
              <a:rPr lang="en-US" dirty="0" smtClean="0">
                <a:solidFill>
                  <a:srgbClr val="000000"/>
                </a:solidFill>
              </a:rPr>
              <a:t>In patients with unprovoked first venous thrombosis, anticoagulation should be continued long-term.</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2b, </a:t>
            </a:r>
            <a:r>
              <a:rPr lang="en-US" dirty="0" err="1" smtClean="0">
                <a:solidFill>
                  <a:srgbClr val="000000"/>
                </a:solidFill>
              </a:rPr>
              <a:t>GoR</a:t>
            </a:r>
            <a:r>
              <a:rPr lang="en-US" dirty="0" smtClean="0">
                <a:solidFill>
                  <a:srgbClr val="000000"/>
                </a:solidFill>
              </a:rPr>
              <a:t>: B</a:t>
            </a:r>
          </a:p>
          <a:p>
            <a:pPr>
              <a:buNone/>
            </a:pPr>
            <a:r>
              <a:rPr lang="en-US" b="1" dirty="0" smtClean="0">
                <a:solidFill>
                  <a:srgbClr val="000000"/>
                </a:solidFill>
              </a:rPr>
              <a:t>	d. </a:t>
            </a:r>
            <a:r>
              <a:rPr lang="en-US" dirty="0" smtClean="0">
                <a:solidFill>
                  <a:srgbClr val="000000"/>
                </a:solidFill>
              </a:rPr>
              <a:t>In patients with provoked first venous thrombosis, therapy should be continued for a duration recommended for patients without APS according to international guidelines. Longer anticoagulation could be considered in patients with high-risk </a:t>
            </a:r>
            <a:r>
              <a:rPr lang="en-US" dirty="0" err="1" smtClean="0">
                <a:solidFill>
                  <a:srgbClr val="000000"/>
                </a:solidFill>
              </a:rPr>
              <a:t>aPL</a:t>
            </a:r>
            <a:r>
              <a:rPr lang="en-US" dirty="0" smtClean="0">
                <a:solidFill>
                  <a:srgbClr val="000000"/>
                </a:solidFill>
              </a:rPr>
              <a:t> profile in repeated measurements or other risk factors for recurrence.</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5, </a:t>
            </a:r>
            <a:r>
              <a:rPr lang="en-US" dirty="0" err="1" smtClean="0">
                <a:solidFill>
                  <a:srgbClr val="000000"/>
                </a:solidFill>
              </a:rPr>
              <a:t>GoR</a:t>
            </a:r>
            <a:r>
              <a:rPr lang="en-US" dirty="0" smtClean="0">
                <a:solidFill>
                  <a:srgbClr val="000000"/>
                </a:solidFill>
              </a:rPr>
              <a:t>: D</a:t>
            </a:r>
          </a:p>
        </p:txBody>
      </p:sp>
      <p:sp>
        <p:nvSpPr>
          <p:cNvPr id="3" name="Title 2"/>
          <p:cNvSpPr>
            <a:spLocks noGrp="1"/>
          </p:cNvSpPr>
          <p:nvPr>
            <p:ph type="title"/>
          </p:nvPr>
        </p:nvSpPr>
        <p:spPr/>
        <p:txBody>
          <a:bodyPr/>
          <a:lstStyle/>
          <a:p>
            <a:r>
              <a:rPr lang="es-ES" dirty="0" err="1" smtClean="0"/>
              <a:t>Recommendation</a:t>
            </a:r>
            <a:r>
              <a:rPr lang="es-ES" dirty="0" smtClean="0"/>
              <a:t> 4</a:t>
            </a: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8</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000000"/>
                </a:solidFill>
              </a:rPr>
              <a:t>In patients with definite APS and recurrent venous thrombosis despite treatment with vitamin K antagonists with target INR 2-3:</a:t>
            </a:r>
            <a:endParaRPr lang="en-GB" dirty="0" smtClean="0">
              <a:solidFill>
                <a:srgbClr val="000000"/>
              </a:solidFill>
            </a:endParaRPr>
          </a:p>
          <a:p>
            <a:pPr>
              <a:buNone/>
            </a:pPr>
            <a:r>
              <a:rPr lang="en-US" b="1" dirty="0" smtClean="0">
                <a:solidFill>
                  <a:srgbClr val="000000"/>
                </a:solidFill>
              </a:rPr>
              <a:t>	a.</a:t>
            </a:r>
            <a:r>
              <a:rPr lang="en-US" dirty="0" smtClean="0">
                <a:solidFill>
                  <a:srgbClr val="000000"/>
                </a:solidFill>
              </a:rPr>
              <a:t> investigation of, and education on, adherence to VKA treatment, along with frequent INR testing should be considered.  </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5, </a:t>
            </a:r>
            <a:r>
              <a:rPr lang="en-US" dirty="0" err="1" smtClean="0">
                <a:solidFill>
                  <a:srgbClr val="000000"/>
                </a:solidFill>
              </a:rPr>
              <a:t>GoR</a:t>
            </a:r>
            <a:r>
              <a:rPr lang="en-US" dirty="0" smtClean="0">
                <a:solidFill>
                  <a:srgbClr val="000000"/>
                </a:solidFill>
              </a:rPr>
              <a:t>: D</a:t>
            </a:r>
            <a:endParaRPr lang="en-GB" dirty="0" smtClean="0">
              <a:solidFill>
                <a:srgbClr val="000000"/>
              </a:solidFill>
            </a:endParaRPr>
          </a:p>
          <a:p>
            <a:pPr>
              <a:buNone/>
            </a:pPr>
            <a:r>
              <a:rPr lang="en-US" b="1" dirty="0" smtClean="0">
                <a:solidFill>
                  <a:srgbClr val="000000"/>
                </a:solidFill>
              </a:rPr>
              <a:t>	b.</a:t>
            </a:r>
            <a:r>
              <a:rPr lang="en-US" dirty="0" smtClean="0">
                <a:solidFill>
                  <a:srgbClr val="000000"/>
                </a:solidFill>
              </a:rPr>
              <a:t> if the target INR 2-3 had been achieved, addition of LDA, increase of INR target to 3-4, or change to LMWH may be considered.</a:t>
            </a:r>
          </a:p>
          <a:p>
            <a:pPr>
              <a:buNone/>
            </a:pPr>
            <a:r>
              <a:rPr lang="en-US" dirty="0" smtClean="0">
                <a:solidFill>
                  <a:srgbClr val="000000"/>
                </a:solidFill>
              </a:rPr>
              <a:t>	</a:t>
            </a:r>
            <a:r>
              <a:rPr lang="en-US" dirty="0" err="1" smtClean="0">
                <a:solidFill>
                  <a:srgbClr val="000000"/>
                </a:solidFill>
              </a:rPr>
              <a:t>LoE</a:t>
            </a:r>
            <a:r>
              <a:rPr lang="en-US" dirty="0" smtClean="0">
                <a:solidFill>
                  <a:srgbClr val="000000"/>
                </a:solidFill>
              </a:rPr>
              <a:t>: 4/5, </a:t>
            </a:r>
            <a:r>
              <a:rPr lang="en-US" dirty="0" err="1" smtClean="0">
                <a:solidFill>
                  <a:srgbClr val="000000"/>
                </a:solidFill>
              </a:rPr>
              <a:t>GoR</a:t>
            </a:r>
            <a:r>
              <a:rPr lang="en-US" dirty="0" smtClean="0">
                <a:solidFill>
                  <a:srgbClr val="000000"/>
                </a:solidFill>
              </a:rPr>
              <a:t>: D</a:t>
            </a:r>
            <a:endParaRPr lang="en-GB" dirty="0" smtClean="0">
              <a:solidFill>
                <a:srgbClr val="000000"/>
              </a:solidFill>
            </a:endParaRPr>
          </a:p>
          <a:p>
            <a:endParaRPr lang="en-GB" dirty="0"/>
          </a:p>
        </p:txBody>
      </p:sp>
      <p:sp>
        <p:nvSpPr>
          <p:cNvPr id="3" name="Title 2"/>
          <p:cNvSpPr>
            <a:spLocks noGrp="1"/>
          </p:cNvSpPr>
          <p:nvPr>
            <p:ph type="title"/>
          </p:nvPr>
        </p:nvSpPr>
        <p:spPr/>
        <p:txBody>
          <a:bodyPr/>
          <a:lstStyle/>
          <a:p>
            <a:r>
              <a:rPr lang="es-ES" dirty="0" err="1" smtClean="0"/>
              <a:t>Recommendation</a:t>
            </a:r>
            <a:r>
              <a:rPr lang="es-ES" dirty="0" smtClean="0"/>
              <a:t> 5</a:t>
            </a: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9</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pPr/>
              <a:t>11/01/2019</a:t>
            </a:fld>
            <a:endParaRPr lang="en-US" dirty="0"/>
          </a:p>
        </p:txBody>
      </p:sp>
    </p:spTree>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DocumentoInternoVidaCaixa_ItemAdded</Name>
    <Synchronization>Default</Synchronization>
    <Type>10001</Type>
    <SequenceNumber>1000</SequenceNumber>
    <Assembly>IntranetCustom, Version=1.0.0.0, Culture=neutral, PublicKeyToken=61ccf9164fa8ad57</Assembly>
    <Class>IntranetCustom.Fields_and_ContentTypes.DocumentoInternoVidaCaixaEventReceiver</Class>
    <Data/>
    <Filter/>
  </Receiver>
  <Receiver>
    <Name>DocumentoInternoVidaCaixa_ItemUpdated</Name>
    <Synchronization>Default</Synchronization>
    <Type>10002</Type>
    <SequenceNumber>1000</SequenceNumber>
    <Assembly>IntranetCustom, Version=1.0.0.0, Culture=neutral, PublicKeyToken=61ccf9164fa8ad57</Assembly>
    <Class>IntranetCustom.Fields_and_ContentTypes.DocumentoInternoVidaCaixaEventReceiver</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kument" ma:contentTypeID="0x010100408A657DCF3FBB4E8FBE0E2468B8B113" ma:contentTypeVersion="8" ma:contentTypeDescription="Ein neues Dokument erstellen." ma:contentTypeScope="" ma:versionID="443f09723a361e15038172391d51c764">
  <xsd:schema xmlns:xsd="http://www.w3.org/2001/XMLSchema" xmlns:xs="http://www.w3.org/2001/XMLSchema" xmlns:p="http://schemas.microsoft.com/office/2006/metadata/properties" xmlns:ns2="1fe62f42-115c-4e23-b11d-d52080b3ae5f" xmlns:ns3="5c339dfd-a95f-4f81-844c-7253b04fe2d8" targetNamespace="http://schemas.microsoft.com/office/2006/metadata/properties" ma:root="true" ma:fieldsID="7795bb5a0b5681f201184e11ab05f4f8" ns2:_="" ns3:_="">
    <xsd:import namespace="1fe62f42-115c-4e23-b11d-d52080b3ae5f"/>
    <xsd:import namespace="5c339dfd-a95f-4f81-844c-7253b04fe2d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e62f42-115c-4e23-b11d-d52080b3a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c339dfd-a95f-4f81-844c-7253b04fe2d8" elementFormDefault="qualified">
    <xsd:import namespace="http://schemas.microsoft.com/office/2006/documentManagement/types"/>
    <xsd:import namespace="http://schemas.microsoft.com/office/infopath/2007/PartnerControls"/>
    <xsd:element name="SharedWithUsers" ma:index="14"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789459-8F73-461E-9B34-A3F40E189AD5}">
  <ds:schemaRefs>
    <ds:schemaRef ds:uri="http://schemas.microsoft.com/sharepoint/events"/>
  </ds:schemaRefs>
</ds:datastoreItem>
</file>

<file path=customXml/itemProps2.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3.xml><?xml version="1.0" encoding="utf-8"?>
<ds:datastoreItem xmlns:ds="http://schemas.openxmlformats.org/officeDocument/2006/customXml" ds:itemID="{050D1B4A-9688-4326-9204-A02C3855644B}"/>
</file>

<file path=customXml/itemProps4.xml><?xml version="1.0" encoding="utf-8"?>
<ds:datastoreItem xmlns:ds="http://schemas.openxmlformats.org/officeDocument/2006/customXml" ds:itemID="{211D8D81-60A0-4CDE-8F83-56276C98843F}">
  <ds:schemaRefs>
    <ds:schemaRef ds:uri="http://schemas.openxmlformats.org/package/2006/metadata/core-properties"/>
    <ds:schemaRef ds:uri="http://schemas.microsoft.com/office/2006/documentManagement/types"/>
    <ds:schemaRef ds:uri="E98DFCE1-BAE5-447a-BDCA-1BA3A3ADDCB8"/>
    <ds:schemaRef ds:uri="http://schemas.microsoft.com/office/infopath/2007/PartnerControls"/>
    <ds:schemaRef ds:uri="http://purl.org/dc/elements/1.1/"/>
    <ds:schemaRef ds:uri="be301acf-7d88-4206-bc25-f0c1637acb3f"/>
    <ds:schemaRef ds:uri="132FDA8B-444F-45f6-B04C-FDC6AA7FB290"/>
    <ds:schemaRef ds:uri="http://schemas.microsoft.com/sharepoint/v3"/>
    <ds:schemaRef ds:uri="D3B34FE5-AC3B-4a96-82CA-0DBA080F7269"/>
    <ds:schemaRef ds:uri="949D39CD-7166-4d84-B7B3-B133F34511FF"/>
    <ds:schemaRef ds:uri="http://purl.org/dc/terms/"/>
    <ds:schemaRef ds:uri="F6190AD9-4581-4372-B2DF-FA9A6D64EB4D"/>
    <ds:schemaRef ds:uri="http://schemas.microsoft.com/office/2006/metadata/properties"/>
    <ds:schemaRef ds:uri="http://www.w3.org/XML/1998/namespace"/>
    <ds:schemaRef ds:uri="http://purl.org/dc/dcmitype/"/>
  </ds:schemaRefs>
</ds:datastoreItem>
</file>

<file path=customXml/itemProps5.xml><?xml version="1.0" encoding="utf-8"?>
<ds:datastoreItem xmlns:ds="http://schemas.openxmlformats.org/officeDocument/2006/customXml" ds:itemID="{0DE97A49-F646-4B69-85FE-92FF14AA03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344</TotalTime>
  <Words>3498</Words>
  <Application>Microsoft Office PowerPoint</Application>
  <PresentationFormat>Προβολή στην οθόνη (4:3)</PresentationFormat>
  <Paragraphs>290</Paragraphs>
  <Slides>23</Slides>
  <Notes>0</Notes>
  <HiddenSlides>0</HiddenSlides>
  <MMClips>0</MMClips>
  <ScaleCrop>false</ScaleCrop>
  <HeadingPairs>
    <vt:vector size="4" baseType="variant">
      <vt:variant>
        <vt:lpstr>Θέμα</vt:lpstr>
      </vt:variant>
      <vt:variant>
        <vt:i4>2</vt:i4>
      </vt:variant>
      <vt:variant>
        <vt:lpstr>Τίτλοι διαφανειών</vt:lpstr>
      </vt:variant>
      <vt:variant>
        <vt:i4>23</vt:i4>
      </vt:variant>
    </vt:vector>
  </HeadingPairs>
  <TitlesOfParts>
    <vt:vector size="25" baseType="lpstr">
      <vt:lpstr>PPT EULAR presentation</vt:lpstr>
      <vt:lpstr>Blank</vt:lpstr>
      <vt:lpstr>EULAR Recommendations for the prevention and management of Antiphospholipid Syndrome in adults</vt:lpstr>
      <vt:lpstr>Target population/question</vt:lpstr>
      <vt:lpstr>Methods/methodological approach</vt:lpstr>
      <vt:lpstr>Overarching principles</vt:lpstr>
      <vt:lpstr>Recommendation 1</vt:lpstr>
      <vt:lpstr>Recommendation 2  </vt:lpstr>
      <vt:lpstr>Recommendation 3 </vt:lpstr>
      <vt:lpstr>Recommendation 4</vt:lpstr>
      <vt:lpstr>Recommendation 5</vt:lpstr>
      <vt:lpstr>Recommendation 6</vt:lpstr>
      <vt:lpstr>Recommendation 7</vt:lpstr>
      <vt:lpstr>Recommendation 8</vt:lpstr>
      <vt:lpstr>Recommendation 9</vt:lpstr>
      <vt:lpstr>Recommendation 10</vt:lpstr>
      <vt:lpstr>Recommendation 11</vt:lpstr>
      <vt:lpstr>Recommendation 12</vt:lpstr>
      <vt:lpstr>Summary Table Oxford Level of Evidence</vt:lpstr>
      <vt:lpstr>Summary Table Oxford Level of Evidence</vt:lpstr>
      <vt:lpstr>Summary Table Oxford Level of Evidence</vt:lpstr>
      <vt:lpstr>Summary of Recommendations in bullet point format</vt:lpstr>
      <vt:lpstr>Summary of Recommendations in bullet point format</vt:lpstr>
      <vt:lpstr>Summary of Recommendations in lay format </vt:lpstr>
      <vt:lpstr>Acknowledgements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Dell</cp:lastModifiedBy>
  <cp:revision>40</cp:revision>
  <dcterms:created xsi:type="dcterms:W3CDTF">2017-10-10T13:55:03Z</dcterms:created>
  <dcterms:modified xsi:type="dcterms:W3CDTF">2019-01-11T12:17:56Z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y fmtid="{D5CDD505-2E9C-101B-9397-08002B2CF9AE}" pid="19" name="ContentTypeId">
    <vt:lpwstr>0x010100408A657DCF3FBB4E8FBE0E2468B8B113</vt:lpwstr>
  </property>
</Properties>
</file>