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5" r:id="rId6"/>
    <p:sldMasterId id="2147483888" r:id="rId7"/>
  </p:sldMasterIdLst>
  <p:notesMasterIdLst>
    <p:notesMasterId r:id="rId25"/>
  </p:notesMasterIdLst>
  <p:handoutMasterIdLst>
    <p:handoutMasterId r:id="rId26"/>
  </p:handoutMasterIdLst>
  <p:sldIdLst>
    <p:sldId id="271" r:id="rId8"/>
    <p:sldId id="283" r:id="rId9"/>
    <p:sldId id="359" r:id="rId10"/>
    <p:sldId id="355" r:id="rId11"/>
    <p:sldId id="356" r:id="rId12"/>
    <p:sldId id="357" r:id="rId13"/>
    <p:sldId id="360" r:id="rId14"/>
    <p:sldId id="361" r:id="rId15"/>
    <p:sldId id="363" r:id="rId16"/>
    <p:sldId id="364" r:id="rId17"/>
    <p:sldId id="365" r:id="rId18"/>
    <p:sldId id="366" r:id="rId19"/>
    <p:sldId id="367" r:id="rId20"/>
    <p:sldId id="368" r:id="rId21"/>
    <p:sldId id="370" r:id="rId22"/>
    <p:sldId id="362" r:id="rId23"/>
    <p:sldId id="371" r:id="rId24"/>
  </p:sldIdLst>
  <p:sldSz cx="9144000" cy="6858000" type="screen4x3"/>
  <p:notesSz cx="6797675" cy="9926638"/>
  <p:defaultTextStyle>
    <a:defPPr>
      <a:defRPr lang="es-ES_tradnl"/>
    </a:defPPr>
    <a:lvl1pPr algn="l" rtl="0" eaLnBrk="0" fontAlgn="base" hangingPunct="0">
      <a:spcBef>
        <a:spcPct val="50000"/>
      </a:spcBef>
      <a:spcAft>
        <a:spcPct val="0"/>
      </a:spcAft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1pPr>
    <a:lvl2pPr marL="457200" algn="l" rtl="0" eaLnBrk="0" fontAlgn="base" hangingPunct="0">
      <a:spcBef>
        <a:spcPct val="50000"/>
      </a:spcBef>
      <a:spcAft>
        <a:spcPct val="0"/>
      </a:spcAft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2pPr>
    <a:lvl3pPr marL="914400" algn="l" rtl="0" eaLnBrk="0" fontAlgn="base" hangingPunct="0">
      <a:spcBef>
        <a:spcPct val="50000"/>
      </a:spcBef>
      <a:spcAft>
        <a:spcPct val="0"/>
      </a:spcAft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3pPr>
    <a:lvl4pPr marL="1371600" algn="l" rtl="0" eaLnBrk="0" fontAlgn="base" hangingPunct="0">
      <a:spcBef>
        <a:spcPct val="50000"/>
      </a:spcBef>
      <a:spcAft>
        <a:spcPct val="0"/>
      </a:spcAft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4pPr>
    <a:lvl5pPr marL="1828800" algn="l" rtl="0" eaLnBrk="0" fontAlgn="base" hangingPunct="0">
      <a:spcBef>
        <a:spcPct val="50000"/>
      </a:spcBef>
      <a:spcAft>
        <a:spcPct val="0"/>
      </a:spcAft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sz="1400" b="1" kern="1200">
        <a:solidFill>
          <a:schemeClr val="bg1"/>
        </a:solidFill>
        <a:latin typeface="Arial" charset="0"/>
        <a:ea typeface="ＭＳ Ｐゴシック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747">
          <p15:clr>
            <a:srgbClr val="A4A3A4"/>
          </p15:clr>
        </p15:guide>
        <p15:guide id="2" pos="554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63FA9"/>
    <a:srgbClr val="000000"/>
    <a:srgbClr val="0057B8"/>
    <a:srgbClr val="0056B9"/>
    <a:srgbClr val="0057A3"/>
    <a:srgbClr val="003FA8"/>
    <a:srgbClr val="1986CE"/>
    <a:srgbClr val="F8F8F8"/>
    <a:srgbClr val="CECFCF"/>
    <a:srgbClr val="F6BF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0" autoAdjust="0"/>
    <p:restoredTop sz="94759" autoAdjust="0"/>
  </p:normalViewPr>
  <p:slideViewPr>
    <p:cSldViewPr snapToGrid="0">
      <p:cViewPr varScale="1">
        <p:scale>
          <a:sx n="93" d="100"/>
          <a:sy n="93" d="100"/>
        </p:scale>
        <p:origin x="960" y="72"/>
      </p:cViewPr>
      <p:guideLst>
        <p:guide orient="horz" pos="747"/>
        <p:guide pos="554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-3451" y="-82"/>
      </p:cViewPr>
      <p:guideLst>
        <p:guide orient="horz" pos="3127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2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notesMaster" Target="notesMasters/notesMaster1.xml"/><Relationship Id="rId29" Type="http://schemas.openxmlformats.org/officeDocument/2006/relationships/theme" Target="theme/theme1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5" Type="http://schemas.openxmlformats.org/officeDocument/2006/relationships/customXml" Target="../customXml/item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viewProps" Target="view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F6F81F2-BD8F-4E2B-A2FC-8BDE4243EE24}" type="doc">
      <dgm:prSet loTypeId="urn:microsoft.com/office/officeart/2005/8/layout/cycle6" loCatId="cycle" qsTypeId="urn:microsoft.com/office/officeart/2005/8/quickstyle/simple1" qsCatId="simple" csTypeId="urn:microsoft.com/office/officeart/2005/8/colors/accent2_4" csCatId="accent2" phldr="1"/>
      <dgm:spPr/>
      <dgm:t>
        <a:bodyPr/>
        <a:lstStyle/>
        <a:p>
          <a:endParaRPr lang="de-DE"/>
        </a:p>
      </dgm:t>
    </dgm:pt>
    <dgm:pt modelId="{84752363-54DC-496D-88BE-506C6A0A1562}">
      <dgm:prSet phldrT="[Text]" custT="1"/>
      <dgm:spPr/>
      <dgm:t>
        <a:bodyPr/>
        <a:lstStyle/>
        <a:p>
          <a:r>
            <a:rPr lang="de-DE" sz="1800" b="0" dirty="0" err="1" smtClean="0"/>
            <a:t>registries</a:t>
          </a:r>
          <a:endParaRPr lang="de-DE" sz="1800" b="0" dirty="0"/>
        </a:p>
      </dgm:t>
    </dgm:pt>
    <dgm:pt modelId="{621F3DAD-4574-4037-ABFD-09ABCDAD1494}" type="parTrans" cxnId="{1F7DDACF-5A7D-424C-AB8E-3910FCF6A774}">
      <dgm:prSet/>
      <dgm:spPr/>
      <dgm:t>
        <a:bodyPr/>
        <a:lstStyle/>
        <a:p>
          <a:endParaRPr lang="de-DE" sz="1800" b="0"/>
        </a:p>
      </dgm:t>
    </dgm:pt>
    <dgm:pt modelId="{2D6040F9-A46B-46DE-93DA-553795E97450}" type="sibTrans" cxnId="{1F7DDACF-5A7D-424C-AB8E-3910FCF6A774}">
      <dgm:prSet/>
      <dgm:spPr/>
      <dgm:t>
        <a:bodyPr/>
        <a:lstStyle/>
        <a:p>
          <a:endParaRPr lang="de-DE" sz="1800" b="0"/>
        </a:p>
      </dgm:t>
    </dgm:pt>
    <dgm:pt modelId="{4DC9E4EC-17C2-455F-BAEB-4B06612459A1}">
      <dgm:prSet phldrT="[Text]" custT="1"/>
      <dgm:spPr/>
      <dgm:t>
        <a:bodyPr/>
        <a:lstStyle/>
        <a:p>
          <a:r>
            <a:rPr lang="de-DE" sz="1800" b="0" dirty="0" err="1" smtClean="0"/>
            <a:t>giant</a:t>
          </a:r>
          <a:r>
            <a:rPr lang="de-DE" sz="1800" b="0" dirty="0" smtClean="0"/>
            <a:t> </a:t>
          </a:r>
          <a:r>
            <a:rPr lang="de-DE" sz="1800" b="0" dirty="0" err="1" smtClean="0"/>
            <a:t>cell</a:t>
          </a:r>
          <a:r>
            <a:rPr lang="de-DE" sz="1800" b="0" dirty="0" smtClean="0"/>
            <a:t> </a:t>
          </a:r>
          <a:r>
            <a:rPr lang="de-DE" sz="1800" b="0" dirty="0" err="1" smtClean="0"/>
            <a:t>arteritis</a:t>
          </a:r>
          <a:endParaRPr lang="de-DE" sz="1800" b="0" dirty="0"/>
        </a:p>
      </dgm:t>
    </dgm:pt>
    <dgm:pt modelId="{7DC6169E-B8A0-43CF-8338-59165E4CC82F}" type="parTrans" cxnId="{CAF23A72-688E-4556-A581-2C924BF36F21}">
      <dgm:prSet/>
      <dgm:spPr/>
      <dgm:t>
        <a:bodyPr/>
        <a:lstStyle/>
        <a:p>
          <a:endParaRPr lang="de-DE" sz="1800" b="0"/>
        </a:p>
      </dgm:t>
    </dgm:pt>
    <dgm:pt modelId="{A6D03EE0-D3AC-4EFF-AC02-02C61678A109}" type="sibTrans" cxnId="{CAF23A72-688E-4556-A581-2C924BF36F21}">
      <dgm:prSet/>
      <dgm:spPr/>
      <dgm:t>
        <a:bodyPr/>
        <a:lstStyle/>
        <a:p>
          <a:endParaRPr lang="de-DE" sz="1800" b="0"/>
        </a:p>
      </dgm:t>
    </dgm:pt>
    <dgm:pt modelId="{03801A0D-B74A-428B-9AA2-D0EC338637D7}">
      <dgm:prSet phldrT="[Text]" custT="1"/>
      <dgm:spPr/>
      <dgm:t>
        <a:bodyPr/>
        <a:lstStyle/>
        <a:p>
          <a:r>
            <a:rPr lang="de-DE" sz="1800" b="0" dirty="0" err="1" smtClean="0"/>
            <a:t>glucocorticoid</a:t>
          </a:r>
          <a:r>
            <a:rPr lang="de-DE" sz="1800" b="0" dirty="0" smtClean="0"/>
            <a:t> </a:t>
          </a:r>
          <a:r>
            <a:rPr lang="de-DE" sz="1800" b="0" dirty="0" err="1" smtClean="0"/>
            <a:t>treatment</a:t>
          </a:r>
          <a:endParaRPr lang="de-DE" sz="1800" b="0" dirty="0"/>
        </a:p>
      </dgm:t>
    </dgm:pt>
    <dgm:pt modelId="{B2F618FC-10FA-44FF-91C2-D73F06C7691C}" type="parTrans" cxnId="{052269F1-02B7-4A90-BAC8-5BB77AF847B3}">
      <dgm:prSet/>
      <dgm:spPr/>
      <dgm:t>
        <a:bodyPr/>
        <a:lstStyle/>
        <a:p>
          <a:endParaRPr lang="de-DE" sz="1800" b="0"/>
        </a:p>
      </dgm:t>
    </dgm:pt>
    <dgm:pt modelId="{2A62A705-7006-43DB-BF6A-FE34D1EBB7B6}" type="sibTrans" cxnId="{052269F1-02B7-4A90-BAC8-5BB77AF847B3}">
      <dgm:prSet/>
      <dgm:spPr/>
      <dgm:t>
        <a:bodyPr/>
        <a:lstStyle/>
        <a:p>
          <a:endParaRPr lang="de-DE" sz="1800" b="0"/>
        </a:p>
      </dgm:t>
    </dgm:pt>
    <dgm:pt modelId="{FBBA8DAD-88D2-4A3B-86E5-32791880E85C}">
      <dgm:prSet phldrT="[Text]" custT="1"/>
      <dgm:spPr/>
      <dgm:t>
        <a:bodyPr/>
        <a:lstStyle/>
        <a:p>
          <a:r>
            <a:rPr lang="de-DE" sz="1800" b="0" dirty="0" err="1" smtClean="0"/>
            <a:t>patient</a:t>
          </a:r>
          <a:r>
            <a:rPr lang="de-DE" sz="1800" b="0" dirty="0" smtClean="0"/>
            <a:t> </a:t>
          </a:r>
          <a:r>
            <a:rPr lang="de-DE" sz="1800" b="0" dirty="0" err="1" smtClean="0"/>
            <a:t>partners</a:t>
          </a:r>
          <a:endParaRPr lang="de-DE" sz="1800" b="0" dirty="0"/>
        </a:p>
      </dgm:t>
    </dgm:pt>
    <dgm:pt modelId="{552B4ED1-526B-4BF8-AC49-BD62096C51E3}" type="parTrans" cxnId="{90D82092-D39F-4A85-A8A0-00E692061673}">
      <dgm:prSet/>
      <dgm:spPr/>
      <dgm:t>
        <a:bodyPr/>
        <a:lstStyle/>
        <a:p>
          <a:endParaRPr lang="de-DE" sz="1800" b="0"/>
        </a:p>
      </dgm:t>
    </dgm:pt>
    <dgm:pt modelId="{89E43DBA-4AB3-4EA5-A3BF-EECF22FB9832}" type="sibTrans" cxnId="{90D82092-D39F-4A85-A8A0-00E692061673}">
      <dgm:prSet/>
      <dgm:spPr/>
      <dgm:t>
        <a:bodyPr/>
        <a:lstStyle/>
        <a:p>
          <a:endParaRPr lang="de-DE" sz="1800" b="0"/>
        </a:p>
      </dgm:t>
    </dgm:pt>
    <dgm:pt modelId="{3B0ED1DB-C2AB-4A0A-9BFF-FEFB70457259}" type="pres">
      <dgm:prSet presAssocID="{4F6F81F2-BD8F-4E2B-A2FC-8BDE4243EE24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759B656F-2D13-4AE5-B809-DB2601C99C0F}" type="pres">
      <dgm:prSet presAssocID="{84752363-54DC-496D-88BE-506C6A0A1562}" presName="node" presStyleLbl="node1" presStyleIdx="0" presStyleCnt="4" custScaleX="132827" custScaleY="75191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16D3D980-71ED-4B25-8BF6-854BB5DD5337}" type="pres">
      <dgm:prSet presAssocID="{84752363-54DC-496D-88BE-506C6A0A1562}" presName="spNode" presStyleCnt="0"/>
      <dgm:spPr/>
    </dgm:pt>
    <dgm:pt modelId="{A95864A1-3F07-479B-8F33-54C29A09C630}" type="pres">
      <dgm:prSet presAssocID="{2D6040F9-A46B-46DE-93DA-553795E97450}" presName="sibTrans" presStyleLbl="sibTrans1D1" presStyleIdx="0" presStyleCnt="4"/>
      <dgm:spPr/>
      <dgm:t>
        <a:bodyPr/>
        <a:lstStyle/>
        <a:p>
          <a:endParaRPr lang="de-DE"/>
        </a:p>
      </dgm:t>
    </dgm:pt>
    <dgm:pt modelId="{B4E980E4-383B-42BE-BA5C-1C9C5BB6440C}" type="pres">
      <dgm:prSet presAssocID="{4DC9E4EC-17C2-455F-BAEB-4B06612459A1}" presName="node" presStyleLbl="node1" presStyleIdx="1" presStyleCnt="4" custScaleX="132827" custScaleY="75191" custRadScaleRad="117860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A85B475A-448D-4C4E-B117-1FB714F8539D}" type="pres">
      <dgm:prSet presAssocID="{4DC9E4EC-17C2-455F-BAEB-4B06612459A1}" presName="spNode" presStyleCnt="0"/>
      <dgm:spPr/>
    </dgm:pt>
    <dgm:pt modelId="{E307947A-7121-4BED-9661-4BE81687B414}" type="pres">
      <dgm:prSet presAssocID="{A6D03EE0-D3AC-4EFF-AC02-02C61678A109}" presName="sibTrans" presStyleLbl="sibTrans1D1" presStyleIdx="1" presStyleCnt="4"/>
      <dgm:spPr/>
      <dgm:t>
        <a:bodyPr/>
        <a:lstStyle/>
        <a:p>
          <a:endParaRPr lang="de-DE"/>
        </a:p>
      </dgm:t>
    </dgm:pt>
    <dgm:pt modelId="{103B9F93-041D-4D9F-B201-E4B87AE779F8}" type="pres">
      <dgm:prSet presAssocID="{03801A0D-B74A-428B-9AA2-D0EC338637D7}" presName="node" presStyleLbl="node1" presStyleIdx="2" presStyleCnt="4" custScaleX="132827" custScaleY="75191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5E2C281F-E7F5-4D1C-8277-5C0FA298116E}" type="pres">
      <dgm:prSet presAssocID="{03801A0D-B74A-428B-9AA2-D0EC338637D7}" presName="spNode" presStyleCnt="0"/>
      <dgm:spPr/>
    </dgm:pt>
    <dgm:pt modelId="{01483E1D-8D2B-402C-92FE-5FA1DDFB9D22}" type="pres">
      <dgm:prSet presAssocID="{2A62A705-7006-43DB-BF6A-FE34D1EBB7B6}" presName="sibTrans" presStyleLbl="sibTrans1D1" presStyleIdx="2" presStyleCnt="4"/>
      <dgm:spPr/>
      <dgm:t>
        <a:bodyPr/>
        <a:lstStyle/>
        <a:p>
          <a:endParaRPr lang="de-DE"/>
        </a:p>
      </dgm:t>
    </dgm:pt>
    <dgm:pt modelId="{14892DF6-5F89-4226-A58A-F03CD03978A2}" type="pres">
      <dgm:prSet presAssocID="{FBBA8DAD-88D2-4A3B-86E5-32791880E85C}" presName="node" presStyleLbl="node1" presStyleIdx="3" presStyleCnt="4" custScaleX="132827" custScaleY="75191" custRadScaleRad="117860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4F685850-42DC-4B44-B248-C126F8E5DF5D}" type="pres">
      <dgm:prSet presAssocID="{FBBA8DAD-88D2-4A3B-86E5-32791880E85C}" presName="spNode" presStyleCnt="0"/>
      <dgm:spPr/>
    </dgm:pt>
    <dgm:pt modelId="{03491003-3CAD-494F-BF59-DBC7FE90E28E}" type="pres">
      <dgm:prSet presAssocID="{89E43DBA-4AB3-4EA5-A3BF-EECF22FB9832}" presName="sibTrans" presStyleLbl="sibTrans1D1" presStyleIdx="3" presStyleCnt="4"/>
      <dgm:spPr/>
      <dgm:t>
        <a:bodyPr/>
        <a:lstStyle/>
        <a:p>
          <a:endParaRPr lang="de-DE"/>
        </a:p>
      </dgm:t>
    </dgm:pt>
  </dgm:ptLst>
  <dgm:cxnLst>
    <dgm:cxn modelId="{08904565-F6C5-42A5-B5AB-4DD50CF7CE16}" type="presOf" srcId="{4DC9E4EC-17C2-455F-BAEB-4B06612459A1}" destId="{B4E980E4-383B-42BE-BA5C-1C9C5BB6440C}" srcOrd="0" destOrd="0" presId="urn:microsoft.com/office/officeart/2005/8/layout/cycle6"/>
    <dgm:cxn modelId="{41EA2DC4-85A3-49AF-99B9-228C3B62C479}" type="presOf" srcId="{84752363-54DC-496D-88BE-506C6A0A1562}" destId="{759B656F-2D13-4AE5-B809-DB2601C99C0F}" srcOrd="0" destOrd="0" presId="urn:microsoft.com/office/officeart/2005/8/layout/cycle6"/>
    <dgm:cxn modelId="{9AA0BB1C-F892-41BD-9508-A2C0F2670316}" type="presOf" srcId="{2A62A705-7006-43DB-BF6A-FE34D1EBB7B6}" destId="{01483E1D-8D2B-402C-92FE-5FA1DDFB9D22}" srcOrd="0" destOrd="0" presId="urn:microsoft.com/office/officeart/2005/8/layout/cycle6"/>
    <dgm:cxn modelId="{90D82092-D39F-4A85-A8A0-00E692061673}" srcId="{4F6F81F2-BD8F-4E2B-A2FC-8BDE4243EE24}" destId="{FBBA8DAD-88D2-4A3B-86E5-32791880E85C}" srcOrd="3" destOrd="0" parTransId="{552B4ED1-526B-4BF8-AC49-BD62096C51E3}" sibTransId="{89E43DBA-4AB3-4EA5-A3BF-EECF22FB9832}"/>
    <dgm:cxn modelId="{DA4A9454-521F-4B1B-9C11-8FDCEA51951F}" type="presOf" srcId="{4F6F81F2-BD8F-4E2B-A2FC-8BDE4243EE24}" destId="{3B0ED1DB-C2AB-4A0A-9BFF-FEFB70457259}" srcOrd="0" destOrd="0" presId="urn:microsoft.com/office/officeart/2005/8/layout/cycle6"/>
    <dgm:cxn modelId="{1F7DDACF-5A7D-424C-AB8E-3910FCF6A774}" srcId="{4F6F81F2-BD8F-4E2B-A2FC-8BDE4243EE24}" destId="{84752363-54DC-496D-88BE-506C6A0A1562}" srcOrd="0" destOrd="0" parTransId="{621F3DAD-4574-4037-ABFD-09ABCDAD1494}" sibTransId="{2D6040F9-A46B-46DE-93DA-553795E97450}"/>
    <dgm:cxn modelId="{ADE2696F-994D-448D-8F1D-270C63EBD407}" type="presOf" srcId="{A6D03EE0-D3AC-4EFF-AC02-02C61678A109}" destId="{E307947A-7121-4BED-9661-4BE81687B414}" srcOrd="0" destOrd="0" presId="urn:microsoft.com/office/officeart/2005/8/layout/cycle6"/>
    <dgm:cxn modelId="{4EE87D3A-8023-4870-BB4A-86CC37F819EA}" type="presOf" srcId="{89E43DBA-4AB3-4EA5-A3BF-EECF22FB9832}" destId="{03491003-3CAD-494F-BF59-DBC7FE90E28E}" srcOrd="0" destOrd="0" presId="urn:microsoft.com/office/officeart/2005/8/layout/cycle6"/>
    <dgm:cxn modelId="{DAC9248A-18FA-4D86-A1F2-F540FA22F2DC}" type="presOf" srcId="{03801A0D-B74A-428B-9AA2-D0EC338637D7}" destId="{103B9F93-041D-4D9F-B201-E4B87AE779F8}" srcOrd="0" destOrd="0" presId="urn:microsoft.com/office/officeart/2005/8/layout/cycle6"/>
    <dgm:cxn modelId="{F98CA21C-A14D-49B8-9D0B-FA27B799479C}" type="presOf" srcId="{2D6040F9-A46B-46DE-93DA-553795E97450}" destId="{A95864A1-3F07-479B-8F33-54C29A09C630}" srcOrd="0" destOrd="0" presId="urn:microsoft.com/office/officeart/2005/8/layout/cycle6"/>
    <dgm:cxn modelId="{8CFA02CA-4155-4B5C-A901-65AF118B5ED6}" type="presOf" srcId="{FBBA8DAD-88D2-4A3B-86E5-32791880E85C}" destId="{14892DF6-5F89-4226-A58A-F03CD03978A2}" srcOrd="0" destOrd="0" presId="urn:microsoft.com/office/officeart/2005/8/layout/cycle6"/>
    <dgm:cxn modelId="{CAF23A72-688E-4556-A581-2C924BF36F21}" srcId="{4F6F81F2-BD8F-4E2B-A2FC-8BDE4243EE24}" destId="{4DC9E4EC-17C2-455F-BAEB-4B06612459A1}" srcOrd="1" destOrd="0" parTransId="{7DC6169E-B8A0-43CF-8338-59165E4CC82F}" sibTransId="{A6D03EE0-D3AC-4EFF-AC02-02C61678A109}"/>
    <dgm:cxn modelId="{052269F1-02B7-4A90-BAC8-5BB77AF847B3}" srcId="{4F6F81F2-BD8F-4E2B-A2FC-8BDE4243EE24}" destId="{03801A0D-B74A-428B-9AA2-D0EC338637D7}" srcOrd="2" destOrd="0" parTransId="{B2F618FC-10FA-44FF-91C2-D73F06C7691C}" sibTransId="{2A62A705-7006-43DB-BF6A-FE34D1EBB7B6}"/>
    <dgm:cxn modelId="{521DDEAD-A8E1-4C71-8709-5401B93866EF}" type="presParOf" srcId="{3B0ED1DB-C2AB-4A0A-9BFF-FEFB70457259}" destId="{759B656F-2D13-4AE5-B809-DB2601C99C0F}" srcOrd="0" destOrd="0" presId="urn:microsoft.com/office/officeart/2005/8/layout/cycle6"/>
    <dgm:cxn modelId="{60F7656B-09FB-4248-96CC-EA51DCE3D330}" type="presParOf" srcId="{3B0ED1DB-C2AB-4A0A-9BFF-FEFB70457259}" destId="{16D3D980-71ED-4B25-8BF6-854BB5DD5337}" srcOrd="1" destOrd="0" presId="urn:microsoft.com/office/officeart/2005/8/layout/cycle6"/>
    <dgm:cxn modelId="{8B8076E4-122A-4B31-8780-3D1065DD1E46}" type="presParOf" srcId="{3B0ED1DB-C2AB-4A0A-9BFF-FEFB70457259}" destId="{A95864A1-3F07-479B-8F33-54C29A09C630}" srcOrd="2" destOrd="0" presId="urn:microsoft.com/office/officeart/2005/8/layout/cycle6"/>
    <dgm:cxn modelId="{9958E080-BEF6-4514-A450-BE4A41BED4E4}" type="presParOf" srcId="{3B0ED1DB-C2AB-4A0A-9BFF-FEFB70457259}" destId="{B4E980E4-383B-42BE-BA5C-1C9C5BB6440C}" srcOrd="3" destOrd="0" presId="urn:microsoft.com/office/officeart/2005/8/layout/cycle6"/>
    <dgm:cxn modelId="{03AA9586-9958-4340-B185-EBFAB409C0F3}" type="presParOf" srcId="{3B0ED1DB-C2AB-4A0A-9BFF-FEFB70457259}" destId="{A85B475A-448D-4C4E-B117-1FB714F8539D}" srcOrd="4" destOrd="0" presId="urn:microsoft.com/office/officeart/2005/8/layout/cycle6"/>
    <dgm:cxn modelId="{A1FAFA82-69C8-4E69-8F80-3AD81954F685}" type="presParOf" srcId="{3B0ED1DB-C2AB-4A0A-9BFF-FEFB70457259}" destId="{E307947A-7121-4BED-9661-4BE81687B414}" srcOrd="5" destOrd="0" presId="urn:microsoft.com/office/officeart/2005/8/layout/cycle6"/>
    <dgm:cxn modelId="{CA5A6D59-A5F3-4CB9-B17F-10AD0CD0A99D}" type="presParOf" srcId="{3B0ED1DB-C2AB-4A0A-9BFF-FEFB70457259}" destId="{103B9F93-041D-4D9F-B201-E4B87AE779F8}" srcOrd="6" destOrd="0" presId="urn:microsoft.com/office/officeart/2005/8/layout/cycle6"/>
    <dgm:cxn modelId="{27E7D781-5126-4574-8FB6-AC30C74B40E0}" type="presParOf" srcId="{3B0ED1DB-C2AB-4A0A-9BFF-FEFB70457259}" destId="{5E2C281F-E7F5-4D1C-8277-5C0FA298116E}" srcOrd="7" destOrd="0" presId="urn:microsoft.com/office/officeart/2005/8/layout/cycle6"/>
    <dgm:cxn modelId="{AAA17795-8D4E-4440-AFC5-C3CE6E7EFDED}" type="presParOf" srcId="{3B0ED1DB-C2AB-4A0A-9BFF-FEFB70457259}" destId="{01483E1D-8D2B-402C-92FE-5FA1DDFB9D22}" srcOrd="8" destOrd="0" presId="urn:microsoft.com/office/officeart/2005/8/layout/cycle6"/>
    <dgm:cxn modelId="{5A809495-D509-4E36-8732-1ADEA4BC4220}" type="presParOf" srcId="{3B0ED1DB-C2AB-4A0A-9BFF-FEFB70457259}" destId="{14892DF6-5F89-4226-A58A-F03CD03978A2}" srcOrd="9" destOrd="0" presId="urn:microsoft.com/office/officeart/2005/8/layout/cycle6"/>
    <dgm:cxn modelId="{EC1FB243-067D-4B20-BF4D-8F8832481750}" type="presParOf" srcId="{3B0ED1DB-C2AB-4A0A-9BFF-FEFB70457259}" destId="{4F685850-42DC-4B44-B248-C126F8E5DF5D}" srcOrd="10" destOrd="0" presId="urn:microsoft.com/office/officeart/2005/8/layout/cycle6"/>
    <dgm:cxn modelId="{0D898E30-1712-4E94-9B2C-2C7A02CDFF32}" type="presParOf" srcId="{3B0ED1DB-C2AB-4A0A-9BFF-FEFB70457259}" destId="{03491003-3CAD-494F-BF59-DBC7FE90E28E}" srcOrd="11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9B656F-2D13-4AE5-B809-DB2601C99C0F}">
      <dsp:nvSpPr>
        <dsp:cNvPr id="0" name=""/>
        <dsp:cNvSpPr/>
      </dsp:nvSpPr>
      <dsp:spPr>
        <a:xfrm>
          <a:off x="3345563" y="101041"/>
          <a:ext cx="1643247" cy="604638"/>
        </a:xfrm>
        <a:prstGeom prst="roundRect">
          <a:avLst/>
        </a:prstGeom>
        <a:solidFill>
          <a:schemeClr val="accent2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b="0" kern="1200" dirty="0" err="1" smtClean="0"/>
            <a:t>registries</a:t>
          </a:r>
          <a:endParaRPr lang="de-DE" sz="1800" b="0" kern="1200" dirty="0"/>
        </a:p>
      </dsp:txBody>
      <dsp:txXfrm>
        <a:off x="3375079" y="130557"/>
        <a:ext cx="1584215" cy="545606"/>
      </dsp:txXfrm>
    </dsp:sp>
    <dsp:sp modelId="{A95864A1-3F07-479B-8F33-54C29A09C630}">
      <dsp:nvSpPr>
        <dsp:cNvPr id="0" name=""/>
        <dsp:cNvSpPr/>
      </dsp:nvSpPr>
      <dsp:spPr>
        <a:xfrm>
          <a:off x="3135086" y="579867"/>
          <a:ext cx="2658605" cy="2658605"/>
        </a:xfrm>
        <a:custGeom>
          <a:avLst/>
          <a:gdLst/>
          <a:ahLst/>
          <a:cxnLst/>
          <a:rect l="0" t="0" r="0" b="0"/>
          <a:pathLst>
            <a:path>
              <a:moveTo>
                <a:pt x="1863185" y="111922"/>
              </a:moveTo>
              <a:arcTo wR="1329302" hR="1329302" stAng="17620792" swAng="2685754"/>
            </a:path>
          </a:pathLst>
        </a:custGeom>
        <a:noFill/>
        <a:ln w="9525" cap="flat" cmpd="sng" algn="ctr">
          <a:solidFill>
            <a:schemeClr val="accent2">
              <a:shade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E980E4-383B-42BE-BA5C-1C9C5BB6440C}">
      <dsp:nvSpPr>
        <dsp:cNvPr id="0" name=""/>
        <dsp:cNvSpPr/>
      </dsp:nvSpPr>
      <dsp:spPr>
        <a:xfrm>
          <a:off x="4912280" y="1430344"/>
          <a:ext cx="1643247" cy="604638"/>
        </a:xfrm>
        <a:prstGeom prst="roundRect">
          <a:avLst/>
        </a:prstGeom>
        <a:solidFill>
          <a:schemeClr val="accent2">
            <a:shade val="50000"/>
            <a:hueOff val="56305"/>
            <a:satOff val="10233"/>
            <a:lumOff val="1884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b="0" kern="1200" dirty="0" err="1" smtClean="0"/>
            <a:t>giant</a:t>
          </a:r>
          <a:r>
            <a:rPr lang="de-DE" sz="1800" b="0" kern="1200" dirty="0" smtClean="0"/>
            <a:t> </a:t>
          </a:r>
          <a:r>
            <a:rPr lang="de-DE" sz="1800" b="0" kern="1200" dirty="0" err="1" smtClean="0"/>
            <a:t>cell</a:t>
          </a:r>
          <a:r>
            <a:rPr lang="de-DE" sz="1800" b="0" kern="1200" dirty="0" smtClean="0"/>
            <a:t> </a:t>
          </a:r>
          <a:r>
            <a:rPr lang="de-DE" sz="1800" b="0" kern="1200" dirty="0" err="1" smtClean="0"/>
            <a:t>arteritis</a:t>
          </a:r>
          <a:endParaRPr lang="de-DE" sz="1800" b="0" kern="1200" dirty="0"/>
        </a:p>
      </dsp:txBody>
      <dsp:txXfrm>
        <a:off x="4941796" y="1459860"/>
        <a:ext cx="1584215" cy="545606"/>
      </dsp:txXfrm>
    </dsp:sp>
    <dsp:sp modelId="{E307947A-7121-4BED-9661-4BE81687B414}">
      <dsp:nvSpPr>
        <dsp:cNvPr id="0" name=""/>
        <dsp:cNvSpPr/>
      </dsp:nvSpPr>
      <dsp:spPr>
        <a:xfrm>
          <a:off x="3135086" y="226853"/>
          <a:ext cx="2658605" cy="2658605"/>
        </a:xfrm>
        <a:custGeom>
          <a:avLst/>
          <a:gdLst/>
          <a:ahLst/>
          <a:cxnLst/>
          <a:rect l="0" t="0" r="0" b="0"/>
          <a:pathLst>
            <a:path>
              <a:moveTo>
                <a:pt x="2565619" y="1817736"/>
              </a:moveTo>
              <a:arcTo wR="1329302" hR="1329302" stAng="1293454" swAng="2685754"/>
            </a:path>
          </a:pathLst>
        </a:custGeom>
        <a:noFill/>
        <a:ln w="9525" cap="flat" cmpd="sng" algn="ctr">
          <a:solidFill>
            <a:schemeClr val="accent2">
              <a:shade val="90000"/>
              <a:hueOff val="53560"/>
              <a:satOff val="472"/>
              <a:lumOff val="1030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3B9F93-041D-4D9F-B201-E4B87AE779F8}">
      <dsp:nvSpPr>
        <dsp:cNvPr id="0" name=""/>
        <dsp:cNvSpPr/>
      </dsp:nvSpPr>
      <dsp:spPr>
        <a:xfrm>
          <a:off x="3345563" y="2759647"/>
          <a:ext cx="1643247" cy="604638"/>
        </a:xfrm>
        <a:prstGeom prst="roundRect">
          <a:avLst/>
        </a:prstGeom>
        <a:solidFill>
          <a:schemeClr val="accent2">
            <a:shade val="50000"/>
            <a:hueOff val="112611"/>
            <a:satOff val="20467"/>
            <a:lumOff val="3768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b="0" kern="1200" dirty="0" err="1" smtClean="0"/>
            <a:t>glucocorticoid</a:t>
          </a:r>
          <a:r>
            <a:rPr lang="de-DE" sz="1800" b="0" kern="1200" dirty="0" smtClean="0"/>
            <a:t> </a:t>
          </a:r>
          <a:r>
            <a:rPr lang="de-DE" sz="1800" b="0" kern="1200" dirty="0" err="1" smtClean="0"/>
            <a:t>treatment</a:t>
          </a:r>
          <a:endParaRPr lang="de-DE" sz="1800" b="0" kern="1200" dirty="0"/>
        </a:p>
      </dsp:txBody>
      <dsp:txXfrm>
        <a:off x="3375079" y="2789163"/>
        <a:ext cx="1584215" cy="545606"/>
      </dsp:txXfrm>
    </dsp:sp>
    <dsp:sp modelId="{01483E1D-8D2B-402C-92FE-5FA1DDFB9D22}">
      <dsp:nvSpPr>
        <dsp:cNvPr id="0" name=""/>
        <dsp:cNvSpPr/>
      </dsp:nvSpPr>
      <dsp:spPr>
        <a:xfrm>
          <a:off x="2540682" y="226853"/>
          <a:ext cx="2658605" cy="2658605"/>
        </a:xfrm>
        <a:custGeom>
          <a:avLst/>
          <a:gdLst/>
          <a:ahLst/>
          <a:cxnLst/>
          <a:rect l="0" t="0" r="0" b="0"/>
          <a:pathLst>
            <a:path>
              <a:moveTo>
                <a:pt x="795420" y="2546683"/>
              </a:moveTo>
              <a:arcTo wR="1329302" hR="1329302" stAng="6820792" swAng="2685754"/>
            </a:path>
          </a:pathLst>
        </a:custGeom>
        <a:noFill/>
        <a:ln w="9525" cap="flat" cmpd="sng" algn="ctr">
          <a:solidFill>
            <a:schemeClr val="accent2">
              <a:shade val="90000"/>
              <a:hueOff val="107119"/>
              <a:satOff val="943"/>
              <a:lumOff val="2061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892DF6-5F89-4226-A58A-F03CD03978A2}">
      <dsp:nvSpPr>
        <dsp:cNvPr id="0" name=""/>
        <dsp:cNvSpPr/>
      </dsp:nvSpPr>
      <dsp:spPr>
        <a:xfrm>
          <a:off x="1778847" y="1430344"/>
          <a:ext cx="1643247" cy="604638"/>
        </a:xfrm>
        <a:prstGeom prst="roundRect">
          <a:avLst/>
        </a:prstGeom>
        <a:solidFill>
          <a:schemeClr val="accent2">
            <a:shade val="50000"/>
            <a:hueOff val="56305"/>
            <a:satOff val="10233"/>
            <a:lumOff val="1884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b="0" kern="1200" dirty="0" err="1" smtClean="0"/>
            <a:t>patient</a:t>
          </a:r>
          <a:r>
            <a:rPr lang="de-DE" sz="1800" b="0" kern="1200" dirty="0" smtClean="0"/>
            <a:t> </a:t>
          </a:r>
          <a:r>
            <a:rPr lang="de-DE" sz="1800" b="0" kern="1200" dirty="0" err="1" smtClean="0"/>
            <a:t>partners</a:t>
          </a:r>
          <a:endParaRPr lang="de-DE" sz="1800" b="0" kern="1200" dirty="0"/>
        </a:p>
      </dsp:txBody>
      <dsp:txXfrm>
        <a:off x="1808363" y="1459860"/>
        <a:ext cx="1584215" cy="545606"/>
      </dsp:txXfrm>
    </dsp:sp>
    <dsp:sp modelId="{03491003-3CAD-494F-BF59-DBC7FE90E28E}">
      <dsp:nvSpPr>
        <dsp:cNvPr id="0" name=""/>
        <dsp:cNvSpPr/>
      </dsp:nvSpPr>
      <dsp:spPr>
        <a:xfrm>
          <a:off x="2540682" y="579867"/>
          <a:ext cx="2658605" cy="2658605"/>
        </a:xfrm>
        <a:custGeom>
          <a:avLst/>
          <a:gdLst/>
          <a:ahLst/>
          <a:cxnLst/>
          <a:rect l="0" t="0" r="0" b="0"/>
          <a:pathLst>
            <a:path>
              <a:moveTo>
                <a:pt x="92986" y="840869"/>
              </a:moveTo>
              <a:arcTo wR="1329302" hR="1329302" stAng="12093454" swAng="2685754"/>
            </a:path>
          </a:pathLst>
        </a:custGeom>
        <a:noFill/>
        <a:ln w="9525" cap="flat" cmpd="sng" algn="ctr">
          <a:solidFill>
            <a:schemeClr val="accent2">
              <a:shade val="90000"/>
              <a:hueOff val="53560"/>
              <a:satOff val="472"/>
              <a:lumOff val="1030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t" anchorCtr="0" compatLnSpc="1">
            <a:prstTxWarp prst="textNoShape">
              <a:avLst/>
            </a:prstTxWarp>
          </a:bodyPr>
          <a:lstStyle>
            <a:lvl1pPr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481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t" anchorCtr="0" compatLnSpc="1">
            <a:prstTxWarp prst="textNoShape">
              <a:avLst/>
            </a:prstTxWarp>
          </a:bodyPr>
          <a:lstStyle>
            <a:lvl1pPr algn="r"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1044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6575"/>
            <a:ext cx="294481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b" anchorCtr="0" compatLnSpc="1">
            <a:prstTxWarp prst="textNoShape">
              <a:avLst/>
            </a:prstTxWarp>
          </a:bodyPr>
          <a:lstStyle>
            <a:lvl1pPr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1044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6575"/>
            <a:ext cx="294481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b" anchorCtr="0" compatLnSpc="1">
            <a:prstTxWarp prst="textNoShape">
              <a:avLst/>
            </a:prstTxWarp>
          </a:bodyPr>
          <a:lstStyle>
            <a:lvl1pPr algn="r"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charset="0"/>
              </a:defRPr>
            </a:lvl1pPr>
          </a:lstStyle>
          <a:p>
            <a:fld id="{985E38B0-27C5-3F47-9942-78CA6AAD1B09}" type="slidenum">
              <a:rPr lang="es-ES"/>
              <a:pPr/>
              <a:t>‹Nr.›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947800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t" anchorCtr="0" compatLnSpc="1">
            <a:prstTxWarp prst="textNoShape">
              <a:avLst/>
            </a:prstTxWarp>
          </a:bodyPr>
          <a:lstStyle>
            <a:lvl1pPr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863" y="0"/>
            <a:ext cx="2944812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t" anchorCtr="0" compatLnSpc="1">
            <a:prstTxWarp prst="textNoShape">
              <a:avLst/>
            </a:prstTxWarp>
          </a:bodyPr>
          <a:lstStyle>
            <a:lvl1pPr algn="r"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4875"/>
            <a:ext cx="498792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481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b" anchorCtr="0" compatLnSpc="1">
            <a:prstTxWarp prst="textNoShape">
              <a:avLst/>
            </a:prstTxWarp>
          </a:bodyPr>
          <a:lstStyle>
            <a:lvl1pPr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863" y="9428163"/>
            <a:ext cx="2944812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23" tIns="46062" rIns="92123" bIns="46062" numCol="1" anchor="b" anchorCtr="0" compatLnSpc="1">
            <a:prstTxWarp prst="textNoShape">
              <a:avLst/>
            </a:prstTxWarp>
          </a:bodyPr>
          <a:lstStyle>
            <a:lvl1pPr algn="r" defTabSz="922338">
              <a:spcBef>
                <a:spcPct val="0"/>
              </a:spcBef>
              <a:defRPr sz="1300" b="0">
                <a:solidFill>
                  <a:schemeClr val="tx1"/>
                </a:solidFill>
                <a:latin typeface="Times" charset="0"/>
              </a:defRPr>
            </a:lvl1pPr>
          </a:lstStyle>
          <a:p>
            <a:fld id="{777C8E66-A4CA-3644-85C9-53BE1798D601}" type="slidenum">
              <a:rPr lang="es-ES_tradnl"/>
              <a:pPr/>
              <a:t>‹Nr.›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71463719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shutterstock_298779908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3FA8"/>
                </a:solidFill>
              </a:defRPr>
            </a:lvl1pPr>
          </a:lstStyle>
          <a:p>
            <a:fld id="{CC6E1000-1FBE-7344-AEE7-008587FEC10F}" type="datetime1">
              <a:rPr lang="es-ES" smtClean="0"/>
              <a:pPr/>
              <a:t>05/11/2018</a:t>
            </a:fld>
            <a:endParaRPr lang="en-U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3FA8"/>
                </a:solidFill>
              </a:defRPr>
            </a:lvl1pPr>
          </a:lstStyle>
          <a:p>
            <a:fld id="{F096157D-9D44-4342-AEFF-76ADE352FA4A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35989" y="3920452"/>
            <a:ext cx="4353563" cy="198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2400" b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 dirty="0"/>
          </a:p>
        </p:txBody>
      </p:sp>
      <p:pic>
        <p:nvPicPr>
          <p:cNvPr id="14" name="Imagen 5" descr="Sin título-1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23" y="1185863"/>
            <a:ext cx="3075496" cy="1762003"/>
          </a:xfrm>
          <a:prstGeom prst="rect">
            <a:avLst/>
          </a:prstGeom>
        </p:spPr>
      </p:pic>
      <p:grpSp>
        <p:nvGrpSpPr>
          <p:cNvPr id="15" name="Agrupar 16"/>
          <p:cNvGrpSpPr/>
          <p:nvPr userDrawn="1"/>
        </p:nvGrpSpPr>
        <p:grpSpPr>
          <a:xfrm>
            <a:off x="641250" y="3619975"/>
            <a:ext cx="1400770" cy="211662"/>
            <a:chOff x="348640" y="2182281"/>
            <a:chExt cx="1400770" cy="211662"/>
          </a:xfrm>
        </p:grpSpPr>
        <p:sp>
          <p:nvSpPr>
            <p:cNvPr id="16" name="Elipse 17"/>
            <p:cNvSpPr/>
            <p:nvPr userDrawn="1"/>
          </p:nvSpPr>
          <p:spPr bwMode="auto">
            <a:xfrm>
              <a:off x="348640" y="2182281"/>
              <a:ext cx="211662" cy="211662"/>
            </a:xfrm>
            <a:prstGeom prst="ellipse">
              <a:avLst/>
            </a:prstGeom>
            <a:solidFill>
              <a:srgbClr val="063FA9"/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7" name="Elipse 18"/>
            <p:cNvSpPr/>
            <p:nvPr userDrawn="1"/>
          </p:nvSpPr>
          <p:spPr bwMode="auto">
            <a:xfrm>
              <a:off x="645917" y="2182281"/>
              <a:ext cx="211662" cy="211662"/>
            </a:xfrm>
            <a:prstGeom prst="ellipse">
              <a:avLst/>
            </a:prstGeom>
            <a:solidFill>
              <a:srgbClr val="063FA9">
                <a:alpha val="8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8" name="Elipse 19"/>
            <p:cNvSpPr/>
            <p:nvPr userDrawn="1"/>
          </p:nvSpPr>
          <p:spPr bwMode="auto">
            <a:xfrm>
              <a:off x="943194" y="2182281"/>
              <a:ext cx="211662" cy="211662"/>
            </a:xfrm>
            <a:prstGeom prst="ellipse">
              <a:avLst/>
            </a:prstGeom>
            <a:solidFill>
              <a:srgbClr val="063FA9">
                <a:alpha val="61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9" name="Elipse 20"/>
            <p:cNvSpPr/>
            <p:nvPr userDrawn="1"/>
          </p:nvSpPr>
          <p:spPr bwMode="auto">
            <a:xfrm>
              <a:off x="1240471" y="2182281"/>
              <a:ext cx="211662" cy="211662"/>
            </a:xfrm>
            <a:prstGeom prst="ellipse">
              <a:avLst/>
            </a:prstGeom>
            <a:solidFill>
              <a:srgbClr val="063FA9">
                <a:alpha val="3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" name="Elipse 21"/>
            <p:cNvSpPr/>
            <p:nvPr userDrawn="1"/>
          </p:nvSpPr>
          <p:spPr bwMode="auto">
            <a:xfrm>
              <a:off x="1537748" y="2182281"/>
              <a:ext cx="211662" cy="211662"/>
            </a:xfrm>
            <a:prstGeom prst="ellipse">
              <a:avLst/>
            </a:prstGeom>
            <a:solidFill>
              <a:srgbClr val="063FA9">
                <a:alpha val="1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1502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graph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>
            <a:spLocks noGrp="1"/>
          </p:cNvSpPr>
          <p:nvPr>
            <p:ph type="title" hasCustomPrompt="1"/>
          </p:nvPr>
        </p:nvSpPr>
        <p:spPr>
          <a:xfrm>
            <a:off x="466928" y="315366"/>
            <a:ext cx="8334171" cy="634545"/>
          </a:xfrm>
          <a:prstGeom prst="rect">
            <a:avLst/>
          </a:prstGeom>
        </p:spPr>
        <p:txBody>
          <a:bodyPr/>
          <a:lstStyle>
            <a:lvl1pPr algn="l">
              <a:defRPr sz="2800" b="0">
                <a:solidFill>
                  <a:srgbClr val="0056B9"/>
                </a:solidFill>
              </a:defRPr>
            </a:lvl1pPr>
          </a:lstStyle>
          <a:p>
            <a:r>
              <a:rPr lang="en-GB" noProof="0" dirty="0"/>
              <a:t>Title</a:t>
            </a:r>
          </a:p>
        </p:txBody>
      </p:sp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xfrm>
            <a:off x="466929" y="1207698"/>
            <a:ext cx="8334171" cy="53138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>
              <a:spcAft>
                <a:spcPts val="1200"/>
              </a:spcAft>
              <a:buClr>
                <a:srgbClr val="003FA8"/>
              </a:buClr>
              <a:buFont typeface="Arial"/>
              <a:buChar char="•"/>
              <a:defRPr sz="120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noProof="0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24445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shutterstock_325069670.jpg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56" r="5556"/>
          <a:stretch/>
        </p:blipFill>
        <p:spPr>
          <a:xfrm>
            <a:off x="-1" y="0"/>
            <a:ext cx="9144001" cy="6858000"/>
          </a:xfrm>
          <a:prstGeom prst="rect">
            <a:avLst/>
          </a:prstGeom>
        </p:spPr>
      </p:pic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2606" y="3839523"/>
            <a:ext cx="4353563" cy="198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2400" b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 dirty="0"/>
          </a:p>
        </p:txBody>
      </p:sp>
      <p:pic>
        <p:nvPicPr>
          <p:cNvPr id="6" name="Imagen 5" descr="Sin título-1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23" y="1185863"/>
            <a:ext cx="3075496" cy="1762003"/>
          </a:xfrm>
          <a:prstGeom prst="rect">
            <a:avLst/>
          </a:prstGeom>
        </p:spPr>
      </p:pic>
      <p:grpSp>
        <p:nvGrpSpPr>
          <p:cNvPr id="12" name="Agrupar 20"/>
          <p:cNvGrpSpPr/>
          <p:nvPr userDrawn="1"/>
        </p:nvGrpSpPr>
        <p:grpSpPr>
          <a:xfrm>
            <a:off x="641250" y="3619975"/>
            <a:ext cx="1400770" cy="211662"/>
            <a:chOff x="348640" y="2182281"/>
            <a:chExt cx="1400770" cy="211662"/>
          </a:xfrm>
        </p:grpSpPr>
        <p:sp>
          <p:nvSpPr>
            <p:cNvPr id="13" name="Elipse 21"/>
            <p:cNvSpPr/>
            <p:nvPr userDrawn="1"/>
          </p:nvSpPr>
          <p:spPr bwMode="auto">
            <a:xfrm>
              <a:off x="348640" y="2182281"/>
              <a:ext cx="211662" cy="211662"/>
            </a:xfrm>
            <a:prstGeom prst="ellipse">
              <a:avLst/>
            </a:prstGeom>
            <a:solidFill>
              <a:srgbClr val="063FA9"/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4" name="Elipse 22"/>
            <p:cNvSpPr/>
            <p:nvPr userDrawn="1"/>
          </p:nvSpPr>
          <p:spPr bwMode="auto">
            <a:xfrm>
              <a:off x="645917" y="2182281"/>
              <a:ext cx="211662" cy="211662"/>
            </a:xfrm>
            <a:prstGeom prst="ellipse">
              <a:avLst/>
            </a:prstGeom>
            <a:solidFill>
              <a:srgbClr val="063FA9">
                <a:alpha val="8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5" name="Elipse 23"/>
            <p:cNvSpPr/>
            <p:nvPr userDrawn="1"/>
          </p:nvSpPr>
          <p:spPr bwMode="auto">
            <a:xfrm>
              <a:off x="943194" y="2182281"/>
              <a:ext cx="211662" cy="211662"/>
            </a:xfrm>
            <a:prstGeom prst="ellipse">
              <a:avLst/>
            </a:prstGeom>
            <a:solidFill>
              <a:srgbClr val="063FA9">
                <a:alpha val="61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6" name="Elipse 24"/>
            <p:cNvSpPr/>
            <p:nvPr userDrawn="1"/>
          </p:nvSpPr>
          <p:spPr bwMode="auto">
            <a:xfrm>
              <a:off x="1240471" y="2182281"/>
              <a:ext cx="211662" cy="211662"/>
            </a:xfrm>
            <a:prstGeom prst="ellipse">
              <a:avLst/>
            </a:prstGeom>
            <a:solidFill>
              <a:srgbClr val="063FA9">
                <a:alpha val="3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" name="Elipse 25"/>
            <p:cNvSpPr/>
            <p:nvPr userDrawn="1"/>
          </p:nvSpPr>
          <p:spPr bwMode="auto">
            <a:xfrm>
              <a:off x="1537748" y="2182281"/>
              <a:ext cx="211662" cy="211662"/>
            </a:xfrm>
            <a:prstGeom prst="ellipse">
              <a:avLst/>
            </a:prstGeom>
            <a:solidFill>
              <a:srgbClr val="063FA9">
                <a:alpha val="1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25458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shutterstock_114891403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2606" y="3839523"/>
            <a:ext cx="4353563" cy="198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2400" b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 dirty="0"/>
          </a:p>
        </p:txBody>
      </p:sp>
      <p:pic>
        <p:nvPicPr>
          <p:cNvPr id="20" name="Imagen 19" descr="Sin título-1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23" y="1185863"/>
            <a:ext cx="3075496" cy="1762003"/>
          </a:xfrm>
          <a:prstGeom prst="rect">
            <a:avLst/>
          </a:prstGeom>
        </p:spPr>
      </p:pic>
      <p:grpSp>
        <p:nvGrpSpPr>
          <p:cNvPr id="21" name="Agrupar 20"/>
          <p:cNvGrpSpPr/>
          <p:nvPr userDrawn="1"/>
        </p:nvGrpSpPr>
        <p:grpSpPr>
          <a:xfrm>
            <a:off x="641250" y="3619975"/>
            <a:ext cx="1400770" cy="211662"/>
            <a:chOff x="348640" y="2182281"/>
            <a:chExt cx="1400770" cy="211662"/>
          </a:xfrm>
        </p:grpSpPr>
        <p:sp>
          <p:nvSpPr>
            <p:cNvPr id="22" name="Elipse 21"/>
            <p:cNvSpPr/>
            <p:nvPr userDrawn="1"/>
          </p:nvSpPr>
          <p:spPr bwMode="auto">
            <a:xfrm>
              <a:off x="348640" y="2182281"/>
              <a:ext cx="211662" cy="211662"/>
            </a:xfrm>
            <a:prstGeom prst="ellipse">
              <a:avLst/>
            </a:prstGeom>
            <a:solidFill>
              <a:srgbClr val="063FA9"/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" name="Elipse 22"/>
            <p:cNvSpPr/>
            <p:nvPr userDrawn="1"/>
          </p:nvSpPr>
          <p:spPr bwMode="auto">
            <a:xfrm>
              <a:off x="645917" y="2182281"/>
              <a:ext cx="211662" cy="211662"/>
            </a:xfrm>
            <a:prstGeom prst="ellipse">
              <a:avLst/>
            </a:prstGeom>
            <a:solidFill>
              <a:srgbClr val="063FA9">
                <a:alpha val="8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4" name="Elipse 23"/>
            <p:cNvSpPr/>
            <p:nvPr userDrawn="1"/>
          </p:nvSpPr>
          <p:spPr bwMode="auto">
            <a:xfrm>
              <a:off x="943194" y="2182281"/>
              <a:ext cx="211662" cy="211662"/>
            </a:xfrm>
            <a:prstGeom prst="ellipse">
              <a:avLst/>
            </a:prstGeom>
            <a:solidFill>
              <a:srgbClr val="063FA9">
                <a:alpha val="61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5" name="Elipse 24"/>
            <p:cNvSpPr/>
            <p:nvPr userDrawn="1"/>
          </p:nvSpPr>
          <p:spPr bwMode="auto">
            <a:xfrm>
              <a:off x="1240471" y="2182281"/>
              <a:ext cx="211662" cy="211662"/>
            </a:xfrm>
            <a:prstGeom prst="ellipse">
              <a:avLst/>
            </a:prstGeom>
            <a:solidFill>
              <a:srgbClr val="063FA9">
                <a:alpha val="3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6" name="Elipse 25"/>
            <p:cNvSpPr/>
            <p:nvPr userDrawn="1"/>
          </p:nvSpPr>
          <p:spPr bwMode="auto">
            <a:xfrm>
              <a:off x="1537748" y="2182281"/>
              <a:ext cx="211662" cy="211662"/>
            </a:xfrm>
            <a:prstGeom prst="ellipse">
              <a:avLst/>
            </a:prstGeom>
            <a:solidFill>
              <a:srgbClr val="063FA9">
                <a:alpha val="1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3641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2" descr="shutterstock_298779908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2606" y="3839523"/>
            <a:ext cx="4353563" cy="198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2400" b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 dirty="0"/>
          </a:p>
        </p:txBody>
      </p:sp>
      <p:pic>
        <p:nvPicPr>
          <p:cNvPr id="20" name="Imagen 19" descr="Sin título-1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23" y="1185863"/>
            <a:ext cx="3075496" cy="1762003"/>
          </a:xfrm>
          <a:prstGeom prst="rect">
            <a:avLst/>
          </a:prstGeom>
        </p:spPr>
      </p:pic>
      <p:grpSp>
        <p:nvGrpSpPr>
          <p:cNvPr id="21" name="Agrupar 20"/>
          <p:cNvGrpSpPr/>
          <p:nvPr userDrawn="1"/>
        </p:nvGrpSpPr>
        <p:grpSpPr>
          <a:xfrm>
            <a:off x="641250" y="3619975"/>
            <a:ext cx="1400770" cy="211662"/>
            <a:chOff x="348640" y="2182281"/>
            <a:chExt cx="1400770" cy="211662"/>
          </a:xfrm>
        </p:grpSpPr>
        <p:sp>
          <p:nvSpPr>
            <p:cNvPr id="22" name="Elipse 21"/>
            <p:cNvSpPr/>
            <p:nvPr userDrawn="1"/>
          </p:nvSpPr>
          <p:spPr bwMode="auto">
            <a:xfrm>
              <a:off x="348640" y="2182281"/>
              <a:ext cx="211662" cy="211662"/>
            </a:xfrm>
            <a:prstGeom prst="ellipse">
              <a:avLst/>
            </a:prstGeom>
            <a:solidFill>
              <a:srgbClr val="063FA9"/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" name="Elipse 22"/>
            <p:cNvSpPr/>
            <p:nvPr userDrawn="1"/>
          </p:nvSpPr>
          <p:spPr bwMode="auto">
            <a:xfrm>
              <a:off x="645917" y="2182281"/>
              <a:ext cx="211662" cy="211662"/>
            </a:xfrm>
            <a:prstGeom prst="ellipse">
              <a:avLst/>
            </a:prstGeom>
            <a:solidFill>
              <a:srgbClr val="063FA9">
                <a:alpha val="8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4" name="Elipse 23"/>
            <p:cNvSpPr/>
            <p:nvPr userDrawn="1"/>
          </p:nvSpPr>
          <p:spPr bwMode="auto">
            <a:xfrm>
              <a:off x="943194" y="2182281"/>
              <a:ext cx="211662" cy="211662"/>
            </a:xfrm>
            <a:prstGeom prst="ellipse">
              <a:avLst/>
            </a:prstGeom>
            <a:solidFill>
              <a:srgbClr val="063FA9">
                <a:alpha val="61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5" name="Elipse 24"/>
            <p:cNvSpPr/>
            <p:nvPr userDrawn="1"/>
          </p:nvSpPr>
          <p:spPr bwMode="auto">
            <a:xfrm>
              <a:off x="1240471" y="2182281"/>
              <a:ext cx="211662" cy="211662"/>
            </a:xfrm>
            <a:prstGeom prst="ellipse">
              <a:avLst/>
            </a:prstGeom>
            <a:solidFill>
              <a:srgbClr val="063FA9">
                <a:alpha val="3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6" name="Elipse 25"/>
            <p:cNvSpPr/>
            <p:nvPr userDrawn="1"/>
          </p:nvSpPr>
          <p:spPr bwMode="auto">
            <a:xfrm>
              <a:off x="1537748" y="2182281"/>
              <a:ext cx="211662" cy="211662"/>
            </a:xfrm>
            <a:prstGeom prst="ellipse">
              <a:avLst/>
            </a:prstGeom>
            <a:solidFill>
              <a:srgbClr val="063FA9">
                <a:alpha val="1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47442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shutterstock_227742202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2606" y="3839523"/>
            <a:ext cx="4353563" cy="198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2400" b="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 dirty="0"/>
          </a:p>
        </p:txBody>
      </p:sp>
      <p:pic>
        <p:nvPicPr>
          <p:cNvPr id="20" name="Imagen 19" descr="Sin título-1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23" y="1185863"/>
            <a:ext cx="3075496" cy="1762003"/>
          </a:xfrm>
          <a:prstGeom prst="rect">
            <a:avLst/>
          </a:prstGeom>
        </p:spPr>
      </p:pic>
      <p:grpSp>
        <p:nvGrpSpPr>
          <p:cNvPr id="21" name="Agrupar 20"/>
          <p:cNvGrpSpPr/>
          <p:nvPr userDrawn="1"/>
        </p:nvGrpSpPr>
        <p:grpSpPr>
          <a:xfrm>
            <a:off x="641250" y="3619975"/>
            <a:ext cx="1400770" cy="211662"/>
            <a:chOff x="348640" y="2182281"/>
            <a:chExt cx="1400770" cy="211662"/>
          </a:xfrm>
        </p:grpSpPr>
        <p:sp>
          <p:nvSpPr>
            <p:cNvPr id="22" name="Elipse 21"/>
            <p:cNvSpPr/>
            <p:nvPr userDrawn="1"/>
          </p:nvSpPr>
          <p:spPr bwMode="auto">
            <a:xfrm>
              <a:off x="348640" y="2182281"/>
              <a:ext cx="211662" cy="211662"/>
            </a:xfrm>
            <a:prstGeom prst="ellipse">
              <a:avLst/>
            </a:prstGeom>
            <a:solidFill>
              <a:srgbClr val="063FA9"/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" name="Elipse 22"/>
            <p:cNvSpPr/>
            <p:nvPr userDrawn="1"/>
          </p:nvSpPr>
          <p:spPr bwMode="auto">
            <a:xfrm>
              <a:off x="645917" y="2182281"/>
              <a:ext cx="211662" cy="211662"/>
            </a:xfrm>
            <a:prstGeom prst="ellipse">
              <a:avLst/>
            </a:prstGeom>
            <a:solidFill>
              <a:srgbClr val="063FA9">
                <a:alpha val="8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4" name="Elipse 23"/>
            <p:cNvSpPr/>
            <p:nvPr userDrawn="1"/>
          </p:nvSpPr>
          <p:spPr bwMode="auto">
            <a:xfrm>
              <a:off x="943194" y="2182281"/>
              <a:ext cx="211662" cy="211662"/>
            </a:xfrm>
            <a:prstGeom prst="ellipse">
              <a:avLst/>
            </a:prstGeom>
            <a:solidFill>
              <a:srgbClr val="063FA9">
                <a:alpha val="61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5" name="Elipse 24"/>
            <p:cNvSpPr/>
            <p:nvPr userDrawn="1"/>
          </p:nvSpPr>
          <p:spPr bwMode="auto">
            <a:xfrm>
              <a:off x="1240471" y="2182281"/>
              <a:ext cx="211662" cy="211662"/>
            </a:xfrm>
            <a:prstGeom prst="ellipse">
              <a:avLst/>
            </a:prstGeom>
            <a:solidFill>
              <a:srgbClr val="063FA9">
                <a:alpha val="3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6" name="Elipse 25"/>
            <p:cNvSpPr/>
            <p:nvPr userDrawn="1"/>
          </p:nvSpPr>
          <p:spPr bwMode="auto">
            <a:xfrm>
              <a:off x="1537748" y="2182281"/>
              <a:ext cx="211662" cy="211662"/>
            </a:xfrm>
            <a:prstGeom prst="ellipse">
              <a:avLst/>
            </a:prstGeom>
            <a:solidFill>
              <a:srgbClr val="063FA9">
                <a:alpha val="1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90284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66928" y="2091717"/>
            <a:ext cx="8334171" cy="4124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>
              <a:spcAft>
                <a:spcPts val="1200"/>
              </a:spcAft>
              <a:buClr>
                <a:srgbClr val="003FA8"/>
              </a:buClr>
              <a:buFont typeface="Arial"/>
              <a:buChar char="•"/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466928" y="1298730"/>
            <a:ext cx="8334172" cy="634545"/>
          </a:xfrm>
          <a:prstGeom prst="rect">
            <a:avLst/>
          </a:prstGeom>
        </p:spPr>
        <p:txBody>
          <a:bodyPr/>
          <a:lstStyle>
            <a:lvl1pPr>
              <a:defRPr sz="2800" b="0">
                <a:solidFill>
                  <a:srgbClr val="0056B9"/>
                </a:solidFill>
              </a:defRPr>
            </a:lvl1pPr>
          </a:lstStyle>
          <a:p>
            <a:r>
              <a:rPr lang="en-GB" noProof="0" dirty="0"/>
              <a:t>Title</a:t>
            </a:r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0538" y="6478890"/>
            <a:ext cx="87471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lang="en-US" sz="900" b="0" kern="1200" smtClean="0">
                <a:solidFill>
                  <a:srgbClr val="003FA8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fld id="{F096157D-9D44-4342-AEFF-76ADE352FA4A}" type="slidenum">
              <a:rPr lang="tr-TR" smtClean="0"/>
              <a:pPr/>
              <a:t>‹Nr.›</a:t>
            </a:fld>
            <a:endParaRPr lang="tr-TR" dirty="0"/>
          </a:p>
        </p:txBody>
      </p:sp>
      <p:sp>
        <p:nvSpPr>
          <p:cNvPr id="19" name="Date Placeholder 3"/>
          <p:cNvSpPr>
            <a:spLocks noGrp="1"/>
          </p:cNvSpPr>
          <p:nvPr>
            <p:ph type="dt" sz="half" idx="2"/>
          </p:nvPr>
        </p:nvSpPr>
        <p:spPr>
          <a:xfrm>
            <a:off x="7577138" y="6478890"/>
            <a:ext cx="122396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rgbClr val="003FA8"/>
                </a:solidFill>
                <a:latin typeface="Arial"/>
                <a:cs typeface="Arial"/>
              </a:defRPr>
            </a:lvl1pPr>
          </a:lstStyle>
          <a:p>
            <a:fld id="{BA3F73F8-1884-0E40-983C-CDED2351A66E}" type="datetime1">
              <a:rPr lang="es-ES" smtClean="0"/>
              <a:t>05/11/2018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613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nly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shutterstock_250115626.jpg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29" b="13832"/>
          <a:stretch/>
        </p:blipFill>
        <p:spPr>
          <a:xfrm>
            <a:off x="466928" y="1943100"/>
            <a:ext cx="8334172" cy="4285948"/>
          </a:xfrm>
          <a:prstGeom prst="rect">
            <a:avLst/>
          </a:prstGeom>
        </p:spPr>
      </p:pic>
      <p:sp>
        <p:nvSpPr>
          <p:cNvPr id="7" name="Título 1"/>
          <p:cNvSpPr>
            <a:spLocks noGrp="1"/>
          </p:cNvSpPr>
          <p:nvPr>
            <p:ph type="title" hasCustomPrompt="1"/>
          </p:nvPr>
        </p:nvSpPr>
        <p:spPr>
          <a:xfrm>
            <a:off x="466928" y="1298730"/>
            <a:ext cx="8334171" cy="634545"/>
          </a:xfrm>
          <a:prstGeom prst="rect">
            <a:avLst/>
          </a:prstGeom>
        </p:spPr>
        <p:txBody>
          <a:bodyPr/>
          <a:lstStyle>
            <a:lvl1pPr>
              <a:defRPr sz="2800" b="0">
                <a:solidFill>
                  <a:srgbClr val="0056B9"/>
                </a:solidFill>
              </a:defRPr>
            </a:lvl1pPr>
          </a:lstStyle>
          <a:p>
            <a:r>
              <a:rPr lang="en-GB" noProof="0" dirty="0"/>
              <a:t>Title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0538" y="6478890"/>
            <a:ext cx="87471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lang="en-US" sz="900" b="0" kern="1200" smtClean="0">
                <a:solidFill>
                  <a:srgbClr val="003FA8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fld id="{F096157D-9D44-4342-AEFF-76ADE352FA4A}" type="slidenum">
              <a:rPr lang="tr-TR" smtClean="0"/>
              <a:pPr/>
              <a:t>‹Nr.›</a:t>
            </a:fld>
            <a:endParaRPr lang="tr-TR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7577138" y="6478890"/>
            <a:ext cx="122396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rgbClr val="003FA8"/>
                </a:solidFill>
                <a:latin typeface="Arial"/>
                <a:cs typeface="Arial"/>
              </a:defRPr>
            </a:lvl1pPr>
          </a:lstStyle>
          <a:p>
            <a:fld id="{9C169FB8-1BE0-E845-9C2A-AF36E4CC9869}" type="datetime1">
              <a:rPr lang="es-ES" smtClean="0"/>
              <a:t>05/11/2018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9858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66929" y="2091717"/>
            <a:ext cx="3844721" cy="4124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>
              <a:spcAft>
                <a:spcPts val="1200"/>
              </a:spcAft>
              <a:buClr>
                <a:srgbClr val="003FA8"/>
              </a:buClr>
              <a:buFont typeface="Arial"/>
              <a:buChar char="•"/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466929" y="1298730"/>
            <a:ext cx="3838372" cy="634545"/>
          </a:xfrm>
          <a:prstGeom prst="rect">
            <a:avLst/>
          </a:prstGeom>
        </p:spPr>
        <p:txBody>
          <a:bodyPr/>
          <a:lstStyle>
            <a:lvl1pPr>
              <a:defRPr sz="2800" b="0">
                <a:solidFill>
                  <a:srgbClr val="0056B9"/>
                </a:solidFill>
              </a:defRPr>
            </a:lvl1pPr>
          </a:lstStyle>
          <a:p>
            <a:r>
              <a:rPr lang="en-GB" noProof="0" dirty="0"/>
              <a:t>Title</a:t>
            </a:r>
          </a:p>
        </p:txBody>
      </p:sp>
      <p:pic>
        <p:nvPicPr>
          <p:cNvPr id="6" name="Imagen 5" descr="shutterstock_250115626.jpg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768" r="3174" b="271"/>
          <a:stretch/>
        </p:blipFill>
        <p:spPr>
          <a:xfrm>
            <a:off x="4620380" y="1441459"/>
            <a:ext cx="4180719" cy="4787589"/>
          </a:xfrm>
          <a:prstGeom prst="rect">
            <a:avLst/>
          </a:prstGeom>
        </p:spPr>
      </p:pic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0538" y="6478890"/>
            <a:ext cx="87471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lang="en-US" sz="900" b="0" kern="1200" smtClean="0">
                <a:solidFill>
                  <a:srgbClr val="003FA8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fld id="{F096157D-9D44-4342-AEFF-76ADE352FA4A}" type="slidenum">
              <a:rPr lang="tr-TR" smtClean="0"/>
              <a:pPr/>
              <a:t>‹Nr.›</a:t>
            </a:fld>
            <a:endParaRPr lang="tr-TR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7577138" y="6478890"/>
            <a:ext cx="122396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rgbClr val="003FA8"/>
                </a:solidFill>
                <a:latin typeface="Arial"/>
                <a:cs typeface="Arial"/>
              </a:defRPr>
            </a:lvl1pPr>
          </a:lstStyle>
          <a:p>
            <a:fld id="{409C76EE-2EB6-5A47-8F28-5B769792FE36}" type="datetime1">
              <a:rPr lang="es-ES" smtClean="0"/>
              <a:t>05/11/2018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224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66929" y="2091717"/>
            <a:ext cx="8334171" cy="15468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>
              <a:spcAft>
                <a:spcPts val="1200"/>
              </a:spcAft>
              <a:buClr>
                <a:srgbClr val="003FA8"/>
              </a:buClr>
              <a:buFont typeface="Arial"/>
              <a:buChar char="•"/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466928" y="1298730"/>
            <a:ext cx="8334171" cy="634545"/>
          </a:xfrm>
          <a:prstGeom prst="rect">
            <a:avLst/>
          </a:prstGeom>
        </p:spPr>
        <p:txBody>
          <a:bodyPr/>
          <a:lstStyle>
            <a:lvl1pPr>
              <a:defRPr sz="2800" b="0">
                <a:solidFill>
                  <a:srgbClr val="0056B9"/>
                </a:solidFill>
              </a:defRPr>
            </a:lvl1pPr>
          </a:lstStyle>
          <a:p>
            <a:r>
              <a:rPr lang="en-GB" noProof="0" dirty="0"/>
              <a:t>Title</a:t>
            </a:r>
          </a:p>
        </p:txBody>
      </p:sp>
      <p:pic>
        <p:nvPicPr>
          <p:cNvPr id="7" name="Imagen 6" descr="shutterstock_250115626.jpg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830" b="36232"/>
          <a:stretch/>
        </p:blipFill>
        <p:spPr>
          <a:xfrm>
            <a:off x="466928" y="3676650"/>
            <a:ext cx="8334172" cy="2552398"/>
          </a:xfrm>
          <a:prstGeom prst="rect">
            <a:avLst/>
          </a:prstGeom>
        </p:spPr>
      </p:pic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0538" y="6478890"/>
            <a:ext cx="87471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lang="en-US" sz="900" b="0" kern="1200" smtClean="0">
                <a:solidFill>
                  <a:srgbClr val="003FA8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fld id="{F096157D-9D44-4342-AEFF-76ADE352FA4A}" type="slidenum">
              <a:rPr lang="tr-TR" smtClean="0"/>
              <a:pPr/>
              <a:t>‹Nr.›</a:t>
            </a:fld>
            <a:endParaRPr lang="tr-TR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7577138" y="6478890"/>
            <a:ext cx="122396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rgbClr val="003FA8"/>
                </a:solidFill>
                <a:latin typeface="Arial"/>
                <a:cs typeface="Arial"/>
              </a:defRPr>
            </a:lvl1pPr>
          </a:lstStyle>
          <a:p>
            <a:fld id="{9B3EE45F-8683-D246-A5F0-93394021D3FB}" type="datetime1">
              <a:rPr lang="es-ES" smtClean="0"/>
              <a:t>05/11/2018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4726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AutoShape 7"/>
          <p:cNvSpPr>
            <a:spLocks noChangeArrowheads="1"/>
          </p:cNvSpPr>
          <p:nvPr/>
        </p:nvSpPr>
        <p:spPr bwMode="auto">
          <a:xfrm>
            <a:off x="342900" y="266700"/>
            <a:ext cx="1752600" cy="495300"/>
          </a:xfrm>
          <a:prstGeom prst="flowChartAlternateProcess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s-ES" altLang="es-ES" dirty="0">
              <a:ea typeface="+mn-ea"/>
            </a:endParaRPr>
          </a:p>
        </p:txBody>
      </p:sp>
      <p:sp>
        <p:nvSpPr>
          <p:cNvPr id="1033" name="Rectangle 14"/>
          <p:cNvSpPr>
            <a:spLocks noChangeArrowheads="1"/>
          </p:cNvSpPr>
          <p:nvPr/>
        </p:nvSpPr>
        <p:spPr bwMode="auto">
          <a:xfrm>
            <a:off x="0" y="30718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es-ES" altLang="es-ES" dirty="0">
              <a:ea typeface="+mn-ea"/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0538" y="6478890"/>
            <a:ext cx="87471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lang="en-US" sz="900" b="0" kern="1200" smtClean="0">
                <a:solidFill>
                  <a:srgbClr val="003FA8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fld id="{F096157D-9D44-4342-AEFF-76ADE352FA4A}" type="slidenum">
              <a:rPr lang="tr-TR" smtClean="0"/>
              <a:pPr/>
              <a:t>‹Nr.›</a:t>
            </a:fld>
            <a:endParaRPr lang="tr-TR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7577138" y="6478890"/>
            <a:ext cx="122396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rgbClr val="003FA8"/>
                </a:solidFill>
                <a:latin typeface="Arial"/>
                <a:cs typeface="Arial"/>
              </a:defRPr>
            </a:lvl1pPr>
          </a:lstStyle>
          <a:p>
            <a:fld id="{C99BF2F7-53DD-304F-938B-FF02BFE4BA3F}" type="datetime1">
              <a:rPr lang="es-ES" smtClean="0"/>
              <a:t>05/11/2018</a:t>
            </a:fld>
            <a:endParaRPr lang="en-US" dirty="0"/>
          </a:p>
        </p:txBody>
      </p:sp>
      <p:pic>
        <p:nvPicPr>
          <p:cNvPr id="2" name="Imagen 1" descr="Logo Eular RGB.png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3144" y="288589"/>
            <a:ext cx="1597582" cy="912904"/>
          </a:xfrm>
          <a:prstGeom prst="rect">
            <a:avLst/>
          </a:prstGeom>
        </p:spPr>
      </p:pic>
      <p:grpSp>
        <p:nvGrpSpPr>
          <p:cNvPr id="5" name="Agrupar 4"/>
          <p:cNvGrpSpPr/>
          <p:nvPr/>
        </p:nvGrpSpPr>
        <p:grpSpPr>
          <a:xfrm>
            <a:off x="491832" y="1080032"/>
            <a:ext cx="1400770" cy="211662"/>
            <a:chOff x="348640" y="2182281"/>
            <a:chExt cx="1400770" cy="211662"/>
          </a:xfrm>
        </p:grpSpPr>
        <p:sp>
          <p:nvSpPr>
            <p:cNvPr id="4" name="Elipse 3"/>
            <p:cNvSpPr/>
            <p:nvPr userDrawn="1"/>
          </p:nvSpPr>
          <p:spPr bwMode="auto">
            <a:xfrm>
              <a:off x="348640" y="2182281"/>
              <a:ext cx="211662" cy="211662"/>
            </a:xfrm>
            <a:prstGeom prst="ellipse">
              <a:avLst/>
            </a:prstGeom>
            <a:solidFill>
              <a:srgbClr val="063FA9"/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9" name="Elipse 18"/>
            <p:cNvSpPr/>
            <p:nvPr userDrawn="1"/>
          </p:nvSpPr>
          <p:spPr bwMode="auto">
            <a:xfrm>
              <a:off x="645917" y="2182281"/>
              <a:ext cx="211662" cy="211662"/>
            </a:xfrm>
            <a:prstGeom prst="ellipse">
              <a:avLst/>
            </a:prstGeom>
            <a:solidFill>
              <a:srgbClr val="063FA9">
                <a:alpha val="8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0" name="Elipse 19"/>
            <p:cNvSpPr/>
            <p:nvPr userDrawn="1"/>
          </p:nvSpPr>
          <p:spPr bwMode="auto">
            <a:xfrm>
              <a:off x="943194" y="2182281"/>
              <a:ext cx="211662" cy="211662"/>
            </a:xfrm>
            <a:prstGeom prst="ellipse">
              <a:avLst/>
            </a:prstGeom>
            <a:solidFill>
              <a:srgbClr val="063FA9">
                <a:alpha val="61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1" name="Elipse 20"/>
            <p:cNvSpPr/>
            <p:nvPr userDrawn="1"/>
          </p:nvSpPr>
          <p:spPr bwMode="auto">
            <a:xfrm>
              <a:off x="1240471" y="2182281"/>
              <a:ext cx="211662" cy="211662"/>
            </a:xfrm>
            <a:prstGeom prst="ellipse">
              <a:avLst/>
            </a:prstGeom>
            <a:solidFill>
              <a:srgbClr val="063FA9">
                <a:alpha val="3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2" name="Elipse 21"/>
            <p:cNvSpPr/>
            <p:nvPr userDrawn="1"/>
          </p:nvSpPr>
          <p:spPr bwMode="auto">
            <a:xfrm>
              <a:off x="1537748" y="2182281"/>
              <a:ext cx="211662" cy="211662"/>
            </a:xfrm>
            <a:prstGeom prst="ellipse">
              <a:avLst/>
            </a:prstGeom>
            <a:solidFill>
              <a:srgbClr val="063FA9">
                <a:alpha val="10000"/>
              </a:srgb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ES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7" r:id="rId1"/>
    <p:sldLayoutId id="2147483853" r:id="rId2"/>
    <p:sldLayoutId id="2147483858" r:id="rId3"/>
    <p:sldLayoutId id="2147483859" r:id="rId4"/>
    <p:sldLayoutId id="2147483860" r:id="rId5"/>
    <p:sldLayoutId id="2147483857" r:id="rId6"/>
    <p:sldLayoutId id="2147483861" r:id="rId7"/>
    <p:sldLayoutId id="2147483862" r:id="rId8"/>
    <p:sldLayoutId id="2147483863" r:id="rId9"/>
  </p:sldLayoutIdLst>
  <p:hf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1600" b="1" i="0">
          <a:solidFill>
            <a:srgbClr val="058AD4"/>
          </a:solidFill>
          <a:latin typeface="+mj-lt"/>
          <a:ea typeface="ＭＳ Ｐゴシック" charset="0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  <a:ea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  <a:ea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  <a:ea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  <a:ea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1400" b="1" i="1">
          <a:solidFill>
            <a:srgbClr val="058AD4"/>
          </a:solidFill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§"/>
        <a:defRPr sz="1200">
          <a:solidFill>
            <a:schemeClr val="tx1">
              <a:lumMod val="65000"/>
              <a:lumOff val="35000"/>
            </a:schemeClr>
          </a:solidFill>
          <a:latin typeface="+mn-lt"/>
          <a:ea typeface="ＭＳ Ｐゴシック" charset="0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§"/>
        <a:defRPr sz="1200">
          <a:solidFill>
            <a:schemeClr val="tx1">
              <a:lumMod val="65000"/>
              <a:lumOff val="35000"/>
            </a:schemeClr>
          </a:solidFill>
          <a:latin typeface="+mn-lt"/>
          <a:ea typeface="Arial" charset="0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§"/>
        <a:defRPr sz="1200">
          <a:solidFill>
            <a:schemeClr val="tx1">
              <a:lumMod val="65000"/>
              <a:lumOff val="35000"/>
            </a:schemeClr>
          </a:solidFill>
          <a:latin typeface="+mn-lt"/>
          <a:ea typeface="Arial" charset="0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§"/>
        <a:defRPr sz="1200">
          <a:solidFill>
            <a:schemeClr val="tx1">
              <a:lumMod val="65000"/>
              <a:lumOff val="35000"/>
            </a:schemeClr>
          </a:solidFill>
          <a:latin typeface="+mn-lt"/>
          <a:ea typeface="Arial" charset="0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Wingdings" charset="2"/>
        <a:buChar char="§"/>
        <a:defRPr sz="1200">
          <a:solidFill>
            <a:schemeClr val="tx1">
              <a:lumMod val="65000"/>
              <a:lumOff val="35000"/>
            </a:schemeClr>
          </a:solidFill>
          <a:latin typeface="+mn-lt"/>
          <a:ea typeface="Arial" charset="0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8270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laticon.com/" TargetMode="External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32388" y="4075497"/>
            <a:ext cx="7236542" cy="1981863"/>
          </a:xfrm>
        </p:spPr>
        <p:txBody>
          <a:bodyPr/>
          <a:lstStyle/>
          <a:p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2018 EULAR recommendations for a core data set to support observational research and clinical care in giant cell arteritis</a:t>
            </a:r>
            <a:r>
              <a:rPr lang="en-GB" dirty="0" smtClean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en-GB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en-GB" dirty="0" smtClean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en-GB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>
                <a:solidFill>
                  <a:srgbClr val="FF0000"/>
                </a:solidFill>
              </a:rPr>
              <a:t/>
            </a:r>
            <a:br>
              <a:rPr lang="en-GB" dirty="0" smtClean="0">
                <a:solidFill>
                  <a:srgbClr val="FF0000"/>
                </a:solidFill>
              </a:rPr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3290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466928" y="548090"/>
            <a:ext cx="8334172" cy="634545"/>
          </a:xfrm>
        </p:spPr>
        <p:txBody>
          <a:bodyPr/>
          <a:lstStyle/>
          <a:p>
            <a:r>
              <a:rPr lang="en-GB" dirty="0" smtClean="0"/>
              <a:t>Results</a:t>
            </a:r>
            <a:endParaRPr lang="en-GB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10</a:t>
            </a:fld>
            <a:endParaRPr lang="tr-T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05/11/2018</a:t>
            </a:fld>
            <a:endParaRPr lang="en-US" dirty="0"/>
          </a:p>
        </p:txBody>
      </p:sp>
      <p:sp>
        <p:nvSpPr>
          <p:cNvPr id="9" name="Título 4"/>
          <p:cNvSpPr txBox="1">
            <a:spLocks/>
          </p:cNvSpPr>
          <p:nvPr/>
        </p:nvSpPr>
        <p:spPr>
          <a:xfrm>
            <a:off x="1651379" y="1339513"/>
            <a:ext cx="7296944" cy="634545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800" b="0" i="0">
                <a:solidFill>
                  <a:srgbClr val="0056B9"/>
                </a:solidFill>
                <a:latin typeface="+mj-lt"/>
                <a:ea typeface="ＭＳ Ｐゴシック" charset="0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  <a:ea typeface="ＭＳ Ｐゴシック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  <a:ea typeface="ＭＳ Ｐゴシック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  <a:ea typeface="ＭＳ Ｐゴシック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  <a:ea typeface="ＭＳ Ｐゴシック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</a:defRPr>
            </a:lvl9pPr>
          </a:lstStyle>
          <a:p>
            <a:r>
              <a:rPr lang="de-DE" sz="2600" kern="0" dirty="0" smtClean="0">
                <a:solidFill>
                  <a:schemeClr val="tx2"/>
                </a:solidFill>
              </a:rPr>
              <a:t>Minimum </a:t>
            </a:r>
            <a:r>
              <a:rPr lang="de-DE" sz="2600" kern="0" dirty="0" err="1" smtClean="0">
                <a:solidFill>
                  <a:schemeClr val="tx2"/>
                </a:solidFill>
              </a:rPr>
              <a:t>core</a:t>
            </a:r>
            <a:r>
              <a:rPr lang="de-DE" sz="2600" kern="0" dirty="0" smtClean="0">
                <a:solidFill>
                  <a:schemeClr val="tx2"/>
                </a:solidFill>
              </a:rPr>
              <a:t> </a:t>
            </a:r>
            <a:r>
              <a:rPr lang="de-DE" sz="2600" kern="0" dirty="0" err="1" smtClean="0">
                <a:solidFill>
                  <a:schemeClr val="tx2"/>
                </a:solidFill>
              </a:rPr>
              <a:t>set</a:t>
            </a:r>
            <a:r>
              <a:rPr lang="de-DE" sz="2600" kern="0" dirty="0" smtClean="0">
                <a:solidFill>
                  <a:schemeClr val="tx2"/>
                </a:solidFill>
              </a:rPr>
              <a:t> </a:t>
            </a:r>
            <a:r>
              <a:rPr lang="de-DE" sz="2600" kern="0" dirty="0" err="1" smtClean="0">
                <a:solidFill>
                  <a:schemeClr val="tx2"/>
                </a:solidFill>
              </a:rPr>
              <a:t>of</a:t>
            </a:r>
            <a:r>
              <a:rPr lang="de-DE" sz="2600" kern="0" dirty="0" smtClean="0">
                <a:solidFill>
                  <a:schemeClr val="tx2"/>
                </a:solidFill>
              </a:rPr>
              <a:t> </a:t>
            </a:r>
            <a:r>
              <a:rPr lang="de-DE" sz="2600" kern="0" dirty="0" err="1" smtClean="0">
                <a:solidFill>
                  <a:schemeClr val="tx2"/>
                </a:solidFill>
              </a:rPr>
              <a:t>parameters</a:t>
            </a:r>
            <a:r>
              <a:rPr lang="de-DE" sz="2600" kern="0" dirty="0" smtClean="0">
                <a:solidFill>
                  <a:schemeClr val="tx2"/>
                </a:solidFill>
              </a:rPr>
              <a:t> </a:t>
            </a:r>
            <a:r>
              <a:rPr lang="de-DE" sz="2600" kern="0" dirty="0" err="1" smtClean="0">
                <a:solidFill>
                  <a:schemeClr val="tx2"/>
                </a:solidFill>
              </a:rPr>
              <a:t>to</a:t>
            </a:r>
            <a:r>
              <a:rPr lang="de-DE" sz="2600" kern="0" dirty="0" smtClean="0">
                <a:solidFill>
                  <a:schemeClr val="tx2"/>
                </a:solidFill>
              </a:rPr>
              <a:t> </a:t>
            </a:r>
            <a:r>
              <a:rPr lang="de-DE" sz="2600" kern="0" dirty="0" err="1" smtClean="0">
                <a:solidFill>
                  <a:schemeClr val="tx2"/>
                </a:solidFill>
              </a:rPr>
              <a:t>be</a:t>
            </a:r>
            <a:r>
              <a:rPr lang="de-DE" sz="2600" kern="0" dirty="0" smtClean="0">
                <a:solidFill>
                  <a:schemeClr val="tx2"/>
                </a:solidFill>
              </a:rPr>
              <a:t> </a:t>
            </a:r>
            <a:r>
              <a:rPr lang="de-DE" sz="2600" kern="0" dirty="0" err="1" smtClean="0">
                <a:solidFill>
                  <a:schemeClr val="tx2"/>
                </a:solidFill>
              </a:rPr>
              <a:t>collected</a:t>
            </a:r>
            <a:r>
              <a:rPr lang="de-DE" sz="2600" kern="0" dirty="0" smtClean="0">
                <a:solidFill>
                  <a:schemeClr val="tx2"/>
                </a:solidFill>
              </a:rPr>
              <a:t> in </a:t>
            </a:r>
            <a:r>
              <a:rPr lang="de-DE" sz="2600" kern="0" dirty="0" err="1" smtClean="0">
                <a:solidFill>
                  <a:schemeClr val="tx2"/>
                </a:solidFill>
              </a:rPr>
              <a:t>giant</a:t>
            </a:r>
            <a:r>
              <a:rPr lang="de-DE" sz="2600" kern="0" dirty="0" smtClean="0">
                <a:solidFill>
                  <a:schemeClr val="tx2"/>
                </a:solidFill>
              </a:rPr>
              <a:t> </a:t>
            </a:r>
            <a:r>
              <a:rPr lang="de-DE" sz="2600" kern="0" dirty="0" err="1" smtClean="0">
                <a:solidFill>
                  <a:schemeClr val="tx2"/>
                </a:solidFill>
              </a:rPr>
              <a:t>cell</a:t>
            </a:r>
            <a:r>
              <a:rPr lang="de-DE" sz="2600" kern="0" dirty="0" smtClean="0">
                <a:solidFill>
                  <a:schemeClr val="tx2"/>
                </a:solidFill>
              </a:rPr>
              <a:t> </a:t>
            </a:r>
            <a:r>
              <a:rPr lang="de-DE" sz="2600" kern="0" dirty="0" err="1" smtClean="0">
                <a:solidFill>
                  <a:schemeClr val="tx2"/>
                </a:solidFill>
              </a:rPr>
              <a:t>arteritis</a:t>
            </a:r>
            <a:r>
              <a:rPr lang="de-DE" sz="2600" kern="0" dirty="0" smtClean="0">
                <a:solidFill>
                  <a:schemeClr val="tx2"/>
                </a:solidFill>
              </a:rPr>
              <a:t> </a:t>
            </a:r>
            <a:r>
              <a:rPr lang="de-DE" sz="2600" kern="0" dirty="0" err="1" smtClean="0">
                <a:solidFill>
                  <a:schemeClr val="tx2"/>
                </a:solidFill>
              </a:rPr>
              <a:t>registries</a:t>
            </a:r>
            <a:r>
              <a:rPr lang="de-DE" sz="2600" kern="0" dirty="0" smtClean="0">
                <a:solidFill>
                  <a:schemeClr val="tx2"/>
                </a:solidFill>
              </a:rPr>
              <a:t> </a:t>
            </a:r>
            <a:r>
              <a:rPr lang="de-DE" sz="2600" kern="0" dirty="0" err="1" smtClean="0">
                <a:solidFill>
                  <a:schemeClr val="tx2"/>
                </a:solidFill>
              </a:rPr>
              <a:t>and</a:t>
            </a:r>
            <a:r>
              <a:rPr lang="de-DE" sz="2600" kern="0" dirty="0" smtClean="0">
                <a:solidFill>
                  <a:schemeClr val="tx2"/>
                </a:solidFill>
              </a:rPr>
              <a:t> </a:t>
            </a:r>
            <a:r>
              <a:rPr lang="de-DE" sz="2600" kern="0" dirty="0" err="1" smtClean="0">
                <a:solidFill>
                  <a:schemeClr val="tx2"/>
                </a:solidFill>
              </a:rPr>
              <a:t>databases</a:t>
            </a:r>
            <a:endParaRPr lang="es-ES" sz="2600" kern="0" dirty="0">
              <a:solidFill>
                <a:schemeClr val="tx2"/>
              </a:solidFill>
            </a:endParaRPr>
          </a:p>
        </p:txBody>
      </p:sp>
      <p:pic>
        <p:nvPicPr>
          <p:cNvPr id="10" name="Picture 2" descr="\\datastor\AG_Buttgereit\Lisa.Ehlers\EULAR GCA TF_final\Submission\contract.png"/>
          <p:cNvPicPr>
            <a:picLocks noChangeAspect="1" noChangeArrowheads="1"/>
          </p:cNvPicPr>
          <p:nvPr/>
        </p:nvPicPr>
        <p:blipFill>
          <a:blip r:embed="rId2" cstate="email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163" y="1376339"/>
            <a:ext cx="939350" cy="939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0685111"/>
              </p:ext>
            </p:extLst>
          </p:nvPr>
        </p:nvGraphicFramePr>
        <p:xfrm>
          <a:off x="445892" y="2474909"/>
          <a:ext cx="8421885" cy="3956345"/>
        </p:xfrm>
        <a:graphic>
          <a:graphicData uri="http://schemas.openxmlformats.org/drawingml/2006/table">
            <a:tbl>
              <a:tblPr firstRow="1" firstCol="1" bandRow="1"/>
              <a:tblGrid>
                <a:gridCol w="40308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0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4112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 b="1" dirty="0">
                          <a:solidFill>
                            <a:srgbClr val="063FA9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Item</a:t>
                      </a:r>
                      <a:endParaRPr lang="de-DE" sz="1000" dirty="0">
                        <a:solidFill>
                          <a:srgbClr val="063FA9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566" marR="44566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 b="1" dirty="0">
                          <a:solidFill>
                            <a:srgbClr val="063FA9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Instrument</a:t>
                      </a:r>
                      <a:endParaRPr lang="de-DE" sz="1000" dirty="0">
                        <a:solidFill>
                          <a:srgbClr val="063FA9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566" marR="44566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 b="1" dirty="0">
                          <a:solidFill>
                            <a:srgbClr val="063FA9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Baseline</a:t>
                      </a:r>
                      <a:endParaRPr lang="de-DE" sz="1000" dirty="0">
                        <a:solidFill>
                          <a:srgbClr val="063FA9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566" marR="44566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 b="1" dirty="0">
                          <a:solidFill>
                            <a:srgbClr val="063FA9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Follow-</a:t>
                      </a:r>
                      <a:r>
                        <a:rPr lang="de-DE" sz="1000" b="1" dirty="0" err="1">
                          <a:solidFill>
                            <a:srgbClr val="063FA9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up</a:t>
                      </a:r>
                      <a:endParaRPr lang="de-DE" sz="1000" dirty="0">
                        <a:solidFill>
                          <a:srgbClr val="063FA9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566" marR="44566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528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63FA9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GCA-related signs &amp; symptoms</a:t>
                      </a:r>
                      <a:endParaRPr lang="de-DE" sz="1000" dirty="0">
                        <a:solidFill>
                          <a:srgbClr val="063FA9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566" marR="44566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  <a:endParaRPr lang="de-D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566" marR="44566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566" marR="44566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566" marR="44566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5281">
                <a:tc>
                  <a:txBody>
                    <a:bodyPr/>
                    <a:lstStyle/>
                    <a:p>
                      <a:pPr marL="17970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cranial</a:t>
                      </a:r>
                      <a:r>
                        <a:rPr lang="de-DE" sz="1000" baseline="30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2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566" marR="44566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566" marR="44566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566" marR="44566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566" marR="44566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5281">
                <a:tc>
                  <a:txBody>
                    <a:bodyPr/>
                    <a:lstStyle/>
                    <a:p>
                      <a:pPr lvl="1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 i="1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ocular</a:t>
                      </a:r>
                      <a:r>
                        <a:rPr lang="de-DE" sz="1000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1000" i="1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involvement</a:t>
                      </a:r>
                      <a:endParaRPr lang="de-D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566" marR="44566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566" marR="44566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566" marR="44566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566" marR="44566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0562">
                <a:tc>
                  <a:txBody>
                    <a:bodyPr/>
                    <a:lstStyle/>
                    <a:p>
                      <a:pPr marL="53975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ocular symptoms: diplopia, blurring, transient visual loss (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amaurosis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fugax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)</a:t>
                      </a:r>
                      <a:endParaRPr lang="de-D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566" marR="44566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y/n (interview)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566" marR="44566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566" marR="44566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566" marR="44566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0562">
                <a:tc>
                  <a:txBody>
                    <a:bodyPr/>
                    <a:lstStyle/>
                    <a:p>
                      <a:pPr marL="53975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permanent partial visual loss / field defect / blindness / RAPD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566" marR="44566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y/n (examination), if yes: AION/CRAO/other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566" marR="44566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566" marR="44566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566" marR="44566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5281">
                <a:tc>
                  <a:txBody>
                    <a:bodyPr/>
                    <a:lstStyle/>
                    <a:p>
                      <a:pPr lvl="1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headache</a:t>
                      </a:r>
                      <a:endParaRPr lang="de-D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566" marR="44566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y/n (interview)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566" marR="44566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566" marR="44566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566" marR="44566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5281">
                <a:tc>
                  <a:txBody>
                    <a:bodyPr/>
                    <a:lstStyle/>
                    <a:p>
                      <a:pPr lvl="1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scalp tenderness</a:t>
                      </a:r>
                      <a:endParaRPr lang="de-D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566" marR="44566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y/n (interview)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566" marR="44566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566" marR="44566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566" marR="44566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5281">
                <a:tc>
                  <a:txBody>
                    <a:bodyPr/>
                    <a:lstStyle/>
                    <a:p>
                      <a:pPr lvl="1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jaw claudication</a:t>
                      </a:r>
                      <a:endParaRPr lang="de-D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566" marR="44566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y/n (interview)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566" marR="44566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566" marR="44566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566" marR="44566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25281">
                <a:tc>
                  <a:txBody>
                    <a:bodyPr/>
                    <a:lstStyle/>
                    <a:p>
                      <a:pPr lvl="1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cranial artery abnormality</a:t>
                      </a:r>
                      <a:endParaRPr lang="de-D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566" marR="44566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566" marR="44566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566" marR="44566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566" marR="44566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5843">
                <a:tc>
                  <a:txBody>
                    <a:bodyPr/>
                    <a:lstStyle/>
                    <a:p>
                      <a:pPr marL="53975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cord-like thickening / nodularity / tenderness / reduced pulse and/or pulselessness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566" marR="44566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y/n (examination)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566" marR="44566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566" marR="44566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566" marR="44566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25281">
                <a:tc>
                  <a:txBody>
                    <a:bodyPr/>
                    <a:lstStyle/>
                    <a:p>
                      <a:pPr marL="53975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sonographic evidence of arteritis</a:t>
                      </a:r>
                      <a:r>
                        <a:rPr lang="en-US" sz="1000" baseline="30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3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566" marR="44566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not assessed/y/n (ultrasound)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566" marR="44566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566" marR="44566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566" marR="44566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25281">
                <a:tc>
                  <a:txBody>
                    <a:bodyPr/>
                    <a:lstStyle/>
                    <a:p>
                      <a:pPr marL="53975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histological arteritis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566" marR="44566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not assessed/y/n, anatomical region, date of biopsy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566" marR="44566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566" marR="44566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566" marR="44566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25281">
                <a:tc>
                  <a:txBody>
                    <a:bodyPr/>
                    <a:lstStyle/>
                    <a:p>
                      <a:pPr marL="17970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constitutional: fever/pyrexia symptoms</a:t>
                      </a:r>
                      <a:r>
                        <a:rPr lang="en-US" sz="1000" baseline="30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2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566" marR="44566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y/n (interview)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566" marR="44566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566" marR="44566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566" marR="44566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25281">
                <a:tc>
                  <a:txBody>
                    <a:bodyPr/>
                    <a:lstStyle/>
                    <a:p>
                      <a:pPr marL="17970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laboratory</a:t>
                      </a:r>
                      <a:r>
                        <a:rPr lang="en-US" sz="1000" baseline="30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2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566" marR="44566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566" marR="44566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566" marR="44566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566" marR="44566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25281">
                <a:tc>
                  <a:txBody>
                    <a:bodyPr/>
                    <a:lstStyle/>
                    <a:p>
                      <a:pPr lvl="1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ESR</a:t>
                      </a:r>
                      <a:endParaRPr lang="de-D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566" marR="44566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mm/h (1</a:t>
                      </a:r>
                      <a:r>
                        <a:rPr lang="en-US" sz="1000" baseline="30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st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h)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566" marR="44566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566" marR="44566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566" marR="44566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25281">
                <a:tc>
                  <a:txBody>
                    <a:bodyPr/>
                    <a:lstStyle/>
                    <a:p>
                      <a:pPr lvl="1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CRP</a:t>
                      </a:r>
                      <a:endParaRPr lang="de-D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566" marR="44566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e.g. in mg/dL 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566" marR="44566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566" marR="44566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566" marR="44566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25281">
                <a:tc>
                  <a:txBody>
                    <a:bodyPr/>
                    <a:lstStyle/>
                    <a:p>
                      <a:pPr lvl="1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i="1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haemoglobin</a:t>
                      </a:r>
                      <a:endParaRPr lang="de-D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566" marR="44566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e.g. in g/dL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566" marR="44566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566" marR="44566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566" marR="44566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50562">
                <a:tc>
                  <a:txBody>
                    <a:bodyPr/>
                    <a:lstStyle/>
                    <a:p>
                      <a:pPr marL="17970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PMR</a:t>
                      </a:r>
                      <a:r>
                        <a:rPr lang="en-US" sz="1000" baseline="30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(inflammatory bilateral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shoulder/hip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pain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and stiffness)</a:t>
                      </a:r>
                      <a:endParaRPr lang="de-D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566" marR="44566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y/n (interview/examination)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566" marR="44566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566" marR="44566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  <a:endParaRPr lang="de-D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566" marR="44566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0879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466928" y="548090"/>
            <a:ext cx="8334172" cy="634545"/>
          </a:xfrm>
        </p:spPr>
        <p:txBody>
          <a:bodyPr/>
          <a:lstStyle/>
          <a:p>
            <a:r>
              <a:rPr lang="en-GB" dirty="0" smtClean="0"/>
              <a:t>Results</a:t>
            </a:r>
            <a:endParaRPr lang="en-GB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11</a:t>
            </a:fld>
            <a:endParaRPr lang="tr-T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05/11/2018</a:t>
            </a:fld>
            <a:endParaRPr lang="en-US" dirty="0"/>
          </a:p>
        </p:txBody>
      </p:sp>
      <p:sp>
        <p:nvSpPr>
          <p:cNvPr id="9" name="Título 4"/>
          <p:cNvSpPr txBox="1">
            <a:spLocks/>
          </p:cNvSpPr>
          <p:nvPr/>
        </p:nvSpPr>
        <p:spPr>
          <a:xfrm>
            <a:off x="1651379" y="1339513"/>
            <a:ext cx="7296944" cy="634545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800" b="0" i="0">
                <a:solidFill>
                  <a:srgbClr val="0056B9"/>
                </a:solidFill>
                <a:latin typeface="+mj-lt"/>
                <a:ea typeface="ＭＳ Ｐゴシック" charset="0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  <a:ea typeface="ＭＳ Ｐゴシック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  <a:ea typeface="ＭＳ Ｐゴシック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  <a:ea typeface="ＭＳ Ｐゴシック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  <a:ea typeface="ＭＳ Ｐゴシック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</a:defRPr>
            </a:lvl9pPr>
          </a:lstStyle>
          <a:p>
            <a:r>
              <a:rPr lang="de-DE" sz="2600" kern="0" dirty="0" smtClean="0">
                <a:solidFill>
                  <a:schemeClr val="tx2"/>
                </a:solidFill>
              </a:rPr>
              <a:t>Minimum </a:t>
            </a:r>
            <a:r>
              <a:rPr lang="de-DE" sz="2600" kern="0" dirty="0" err="1" smtClean="0">
                <a:solidFill>
                  <a:schemeClr val="tx2"/>
                </a:solidFill>
              </a:rPr>
              <a:t>core</a:t>
            </a:r>
            <a:r>
              <a:rPr lang="de-DE" sz="2600" kern="0" dirty="0" smtClean="0">
                <a:solidFill>
                  <a:schemeClr val="tx2"/>
                </a:solidFill>
              </a:rPr>
              <a:t> </a:t>
            </a:r>
            <a:r>
              <a:rPr lang="de-DE" sz="2600" kern="0" dirty="0" err="1" smtClean="0">
                <a:solidFill>
                  <a:schemeClr val="tx2"/>
                </a:solidFill>
              </a:rPr>
              <a:t>set</a:t>
            </a:r>
            <a:r>
              <a:rPr lang="de-DE" sz="2600" kern="0" dirty="0" smtClean="0">
                <a:solidFill>
                  <a:schemeClr val="tx2"/>
                </a:solidFill>
              </a:rPr>
              <a:t> </a:t>
            </a:r>
            <a:r>
              <a:rPr lang="de-DE" sz="2600" kern="0" dirty="0" err="1" smtClean="0">
                <a:solidFill>
                  <a:schemeClr val="tx2"/>
                </a:solidFill>
              </a:rPr>
              <a:t>of</a:t>
            </a:r>
            <a:r>
              <a:rPr lang="de-DE" sz="2600" kern="0" dirty="0" smtClean="0">
                <a:solidFill>
                  <a:schemeClr val="tx2"/>
                </a:solidFill>
              </a:rPr>
              <a:t> </a:t>
            </a:r>
            <a:r>
              <a:rPr lang="de-DE" sz="2600" kern="0" dirty="0" err="1" smtClean="0">
                <a:solidFill>
                  <a:schemeClr val="tx2"/>
                </a:solidFill>
              </a:rPr>
              <a:t>parameters</a:t>
            </a:r>
            <a:r>
              <a:rPr lang="de-DE" sz="2600" kern="0" dirty="0" smtClean="0">
                <a:solidFill>
                  <a:schemeClr val="tx2"/>
                </a:solidFill>
              </a:rPr>
              <a:t> </a:t>
            </a:r>
            <a:r>
              <a:rPr lang="de-DE" sz="2600" kern="0" dirty="0" err="1" smtClean="0">
                <a:solidFill>
                  <a:schemeClr val="tx2"/>
                </a:solidFill>
              </a:rPr>
              <a:t>to</a:t>
            </a:r>
            <a:r>
              <a:rPr lang="de-DE" sz="2600" kern="0" dirty="0" smtClean="0">
                <a:solidFill>
                  <a:schemeClr val="tx2"/>
                </a:solidFill>
              </a:rPr>
              <a:t> </a:t>
            </a:r>
            <a:r>
              <a:rPr lang="de-DE" sz="2600" kern="0" dirty="0" err="1" smtClean="0">
                <a:solidFill>
                  <a:schemeClr val="tx2"/>
                </a:solidFill>
              </a:rPr>
              <a:t>be</a:t>
            </a:r>
            <a:r>
              <a:rPr lang="de-DE" sz="2600" kern="0" dirty="0" smtClean="0">
                <a:solidFill>
                  <a:schemeClr val="tx2"/>
                </a:solidFill>
              </a:rPr>
              <a:t> </a:t>
            </a:r>
            <a:r>
              <a:rPr lang="de-DE" sz="2600" kern="0" dirty="0" err="1" smtClean="0">
                <a:solidFill>
                  <a:schemeClr val="tx2"/>
                </a:solidFill>
              </a:rPr>
              <a:t>collected</a:t>
            </a:r>
            <a:r>
              <a:rPr lang="de-DE" sz="2600" kern="0" dirty="0" smtClean="0">
                <a:solidFill>
                  <a:schemeClr val="tx2"/>
                </a:solidFill>
              </a:rPr>
              <a:t> in </a:t>
            </a:r>
            <a:r>
              <a:rPr lang="de-DE" sz="2600" kern="0" dirty="0" err="1" smtClean="0">
                <a:solidFill>
                  <a:schemeClr val="tx2"/>
                </a:solidFill>
              </a:rPr>
              <a:t>giant</a:t>
            </a:r>
            <a:r>
              <a:rPr lang="de-DE" sz="2600" kern="0" dirty="0" smtClean="0">
                <a:solidFill>
                  <a:schemeClr val="tx2"/>
                </a:solidFill>
              </a:rPr>
              <a:t> </a:t>
            </a:r>
            <a:r>
              <a:rPr lang="de-DE" sz="2600" kern="0" dirty="0" err="1" smtClean="0">
                <a:solidFill>
                  <a:schemeClr val="tx2"/>
                </a:solidFill>
              </a:rPr>
              <a:t>cell</a:t>
            </a:r>
            <a:r>
              <a:rPr lang="de-DE" sz="2600" kern="0" dirty="0" smtClean="0">
                <a:solidFill>
                  <a:schemeClr val="tx2"/>
                </a:solidFill>
              </a:rPr>
              <a:t> </a:t>
            </a:r>
            <a:r>
              <a:rPr lang="de-DE" sz="2600" kern="0" dirty="0" err="1" smtClean="0">
                <a:solidFill>
                  <a:schemeClr val="tx2"/>
                </a:solidFill>
              </a:rPr>
              <a:t>arteritis</a:t>
            </a:r>
            <a:r>
              <a:rPr lang="de-DE" sz="2600" kern="0" dirty="0" smtClean="0">
                <a:solidFill>
                  <a:schemeClr val="tx2"/>
                </a:solidFill>
              </a:rPr>
              <a:t> </a:t>
            </a:r>
            <a:r>
              <a:rPr lang="de-DE" sz="2600" kern="0" dirty="0" err="1" smtClean="0">
                <a:solidFill>
                  <a:schemeClr val="tx2"/>
                </a:solidFill>
              </a:rPr>
              <a:t>registries</a:t>
            </a:r>
            <a:r>
              <a:rPr lang="de-DE" sz="2600" kern="0" dirty="0" smtClean="0">
                <a:solidFill>
                  <a:schemeClr val="tx2"/>
                </a:solidFill>
              </a:rPr>
              <a:t> </a:t>
            </a:r>
            <a:r>
              <a:rPr lang="de-DE" sz="2600" kern="0" dirty="0" err="1" smtClean="0">
                <a:solidFill>
                  <a:schemeClr val="tx2"/>
                </a:solidFill>
              </a:rPr>
              <a:t>and</a:t>
            </a:r>
            <a:r>
              <a:rPr lang="de-DE" sz="2600" kern="0" dirty="0" smtClean="0">
                <a:solidFill>
                  <a:schemeClr val="tx2"/>
                </a:solidFill>
              </a:rPr>
              <a:t> </a:t>
            </a:r>
            <a:r>
              <a:rPr lang="de-DE" sz="2600" kern="0" dirty="0" err="1" smtClean="0">
                <a:solidFill>
                  <a:schemeClr val="tx2"/>
                </a:solidFill>
              </a:rPr>
              <a:t>databases</a:t>
            </a:r>
            <a:endParaRPr lang="es-ES" sz="2600" kern="0" dirty="0">
              <a:solidFill>
                <a:schemeClr val="tx2"/>
              </a:solidFill>
            </a:endParaRPr>
          </a:p>
        </p:txBody>
      </p:sp>
      <p:pic>
        <p:nvPicPr>
          <p:cNvPr id="10" name="Picture 2" descr="\\datastor\AG_Buttgereit\Lisa.Ehlers\EULAR GCA TF_final\Submission\contract.png"/>
          <p:cNvPicPr>
            <a:picLocks noChangeAspect="1" noChangeArrowheads="1"/>
          </p:cNvPicPr>
          <p:nvPr/>
        </p:nvPicPr>
        <p:blipFill>
          <a:blip r:embed="rId2" cstate="email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163" y="1376339"/>
            <a:ext cx="939350" cy="939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8504020"/>
              </p:ext>
            </p:extLst>
          </p:nvPr>
        </p:nvGraphicFramePr>
        <p:xfrm>
          <a:off x="445892" y="2474909"/>
          <a:ext cx="8421885" cy="2453640"/>
        </p:xfrm>
        <a:graphic>
          <a:graphicData uri="http://schemas.openxmlformats.org/drawingml/2006/table">
            <a:tbl>
              <a:tblPr firstRow="1" firstCol="1" bandRow="1"/>
              <a:tblGrid>
                <a:gridCol w="40308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0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4112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 b="1" dirty="0">
                          <a:solidFill>
                            <a:srgbClr val="063FA9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Item</a:t>
                      </a:r>
                      <a:endParaRPr lang="de-DE" sz="1000" dirty="0">
                        <a:solidFill>
                          <a:srgbClr val="063FA9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566" marR="44566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 b="1" dirty="0">
                          <a:solidFill>
                            <a:srgbClr val="063FA9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Instrument</a:t>
                      </a:r>
                      <a:endParaRPr lang="de-DE" sz="1000" dirty="0">
                        <a:solidFill>
                          <a:srgbClr val="063FA9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566" marR="44566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 b="1" dirty="0">
                          <a:solidFill>
                            <a:srgbClr val="063FA9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Baseline</a:t>
                      </a:r>
                      <a:endParaRPr lang="de-DE" sz="1000" dirty="0">
                        <a:solidFill>
                          <a:srgbClr val="063FA9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566" marR="44566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 b="1" dirty="0">
                          <a:solidFill>
                            <a:srgbClr val="063FA9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Follow-</a:t>
                      </a:r>
                      <a:r>
                        <a:rPr lang="de-DE" sz="1000" b="1" dirty="0" err="1">
                          <a:solidFill>
                            <a:srgbClr val="063FA9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up</a:t>
                      </a:r>
                      <a:endParaRPr lang="de-DE" sz="1000" dirty="0">
                        <a:solidFill>
                          <a:srgbClr val="063FA9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566" marR="44566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528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63FA9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GCA-related signs &amp; symptoms</a:t>
                      </a:r>
                      <a:endParaRPr lang="de-DE" sz="1000" dirty="0">
                        <a:solidFill>
                          <a:srgbClr val="063FA9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566" marR="44566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566" marR="44566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566" marR="44566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566" marR="44566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5281">
                <a:tc>
                  <a:txBody>
                    <a:bodyPr/>
                    <a:lstStyle/>
                    <a:p>
                      <a:pPr marL="17970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large vessel involvement</a:t>
                      </a:r>
                      <a:r>
                        <a:rPr lang="en-US" sz="1000" baseline="30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2</a:t>
                      </a:r>
                      <a:endParaRPr lang="de-D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566" marR="44566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566" marR="44566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566" marR="44566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566" marR="44566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0562">
                <a:tc>
                  <a:txBody>
                    <a:bodyPr/>
                    <a:lstStyle/>
                    <a:p>
                      <a:pPr lvl="1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peripheral pulses (carotid, axillary, brachial, radial, femoral): pulsation</a:t>
                      </a:r>
                      <a:endParaRPr lang="de-D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566" marR="44566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y/n (examination)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566" marR="44566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566" marR="44566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566" marR="44566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5281">
                <a:tc>
                  <a:txBody>
                    <a:bodyPr/>
                    <a:lstStyle/>
                    <a:p>
                      <a:pPr lvl="1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blood pressure</a:t>
                      </a:r>
                      <a:endParaRPr lang="de-D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566" marR="44566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mmHg (left &amp; right arm)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566" marR="44566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566" marR="44566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566" marR="44566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5281">
                <a:tc>
                  <a:txBody>
                    <a:bodyPr/>
                    <a:lstStyle/>
                    <a:p>
                      <a:pPr lvl="1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dilatation/aneurysm</a:t>
                      </a:r>
                      <a:endParaRPr lang="de-D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566" marR="44566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not assessed /y/n</a:t>
                      </a:r>
                      <a:r>
                        <a:rPr lang="en-US" sz="1000" baseline="30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5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, vessels involved: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___________</a:t>
                      </a:r>
                      <a:endParaRPr lang="de-D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566" marR="44566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566" marR="44566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566" marR="44566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5281">
                <a:tc>
                  <a:txBody>
                    <a:bodyPr/>
                    <a:lstStyle/>
                    <a:p>
                      <a:pPr lvl="1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wall thickening</a:t>
                      </a:r>
                      <a:r>
                        <a:rPr lang="en-US" sz="1000" baseline="30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3</a:t>
                      </a:r>
                      <a:endParaRPr lang="de-D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566" marR="44566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not assessed /y/n</a:t>
                      </a:r>
                      <a:r>
                        <a:rPr lang="en-US" sz="1000" baseline="30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5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, vessels involved: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___________</a:t>
                      </a:r>
                      <a:endParaRPr lang="de-D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566" marR="44566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566" marR="44566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566" marR="44566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5281">
                <a:tc>
                  <a:txBody>
                    <a:bodyPr/>
                    <a:lstStyle/>
                    <a:p>
                      <a:pPr lvl="1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stenosis</a:t>
                      </a:r>
                      <a:r>
                        <a:rPr lang="en-US" sz="1000" baseline="30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3</a:t>
                      </a:r>
                      <a:endParaRPr lang="de-D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566" marR="44566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not assessed /y/n</a:t>
                      </a:r>
                      <a:r>
                        <a:rPr lang="en-US" sz="1000" baseline="30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5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, vessels involved: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___________</a:t>
                      </a:r>
                      <a:endParaRPr lang="de-D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566" marR="44566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566" marR="44566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566" marR="44566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5281">
                <a:tc>
                  <a:txBody>
                    <a:bodyPr/>
                    <a:lstStyle/>
                    <a:p>
                      <a:pPr marL="17970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disease activity</a:t>
                      </a:r>
                      <a:r>
                        <a:rPr lang="en-US" sz="1000" baseline="30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2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566" marR="44566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566" marR="44566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566" marR="44566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566" marR="44566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0562">
                <a:tc>
                  <a:txBody>
                    <a:bodyPr/>
                    <a:lstStyle/>
                    <a:p>
                      <a:pPr lvl="1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patient’s global assessment of disease activity</a:t>
                      </a:r>
                      <a:endParaRPr lang="de-D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566" marR="44566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NRS scale capturing global assessment of disease activity </a:t>
                      </a:r>
                      <a:r>
                        <a:rPr lang="en-US" sz="1000" i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attributable to GCA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and </a:t>
                      </a:r>
                      <a:r>
                        <a:rPr lang="en-US" sz="1000" i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today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566" marR="44566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566" marR="44566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566" marR="44566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0562">
                <a:tc>
                  <a:txBody>
                    <a:bodyPr/>
                    <a:lstStyle/>
                    <a:p>
                      <a:pPr lvl="1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evaluator’s global assessment of disease activity</a:t>
                      </a:r>
                      <a:endParaRPr lang="de-D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566" marR="44566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NRS scale capturing global assessment of disease activity </a:t>
                      </a:r>
                      <a:r>
                        <a:rPr lang="en-US" sz="1000" i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attributable to GCA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and </a:t>
                      </a:r>
                      <a:r>
                        <a:rPr lang="en-US" sz="1000" i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today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566" marR="44566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566" marR="44566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  <a:endParaRPr lang="de-D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44566" marR="44566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2045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466928" y="548090"/>
            <a:ext cx="8334172" cy="634545"/>
          </a:xfrm>
        </p:spPr>
        <p:txBody>
          <a:bodyPr/>
          <a:lstStyle/>
          <a:p>
            <a:r>
              <a:rPr lang="en-GB" dirty="0" smtClean="0"/>
              <a:t>Results</a:t>
            </a:r>
            <a:endParaRPr lang="en-GB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12</a:t>
            </a:fld>
            <a:endParaRPr lang="tr-T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05/11/2018</a:t>
            </a:fld>
            <a:endParaRPr lang="en-US" dirty="0"/>
          </a:p>
        </p:txBody>
      </p:sp>
      <p:sp>
        <p:nvSpPr>
          <p:cNvPr id="9" name="Título 4"/>
          <p:cNvSpPr txBox="1">
            <a:spLocks/>
          </p:cNvSpPr>
          <p:nvPr/>
        </p:nvSpPr>
        <p:spPr>
          <a:xfrm>
            <a:off x="1651379" y="1339513"/>
            <a:ext cx="7296944" cy="634545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800" b="0" i="0">
                <a:solidFill>
                  <a:srgbClr val="0056B9"/>
                </a:solidFill>
                <a:latin typeface="+mj-lt"/>
                <a:ea typeface="ＭＳ Ｐゴシック" charset="0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  <a:ea typeface="ＭＳ Ｐゴシック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  <a:ea typeface="ＭＳ Ｐゴシック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  <a:ea typeface="ＭＳ Ｐゴシック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  <a:ea typeface="ＭＳ Ｐゴシック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</a:defRPr>
            </a:lvl9pPr>
          </a:lstStyle>
          <a:p>
            <a:r>
              <a:rPr lang="de-DE" sz="2600" kern="0" dirty="0" smtClean="0">
                <a:solidFill>
                  <a:schemeClr val="tx2"/>
                </a:solidFill>
              </a:rPr>
              <a:t>Minimum </a:t>
            </a:r>
            <a:r>
              <a:rPr lang="de-DE" sz="2600" kern="0" dirty="0" err="1" smtClean="0">
                <a:solidFill>
                  <a:schemeClr val="tx2"/>
                </a:solidFill>
              </a:rPr>
              <a:t>core</a:t>
            </a:r>
            <a:r>
              <a:rPr lang="de-DE" sz="2600" kern="0" dirty="0" smtClean="0">
                <a:solidFill>
                  <a:schemeClr val="tx2"/>
                </a:solidFill>
              </a:rPr>
              <a:t> </a:t>
            </a:r>
            <a:r>
              <a:rPr lang="de-DE" sz="2600" kern="0" dirty="0" err="1" smtClean="0">
                <a:solidFill>
                  <a:schemeClr val="tx2"/>
                </a:solidFill>
              </a:rPr>
              <a:t>set</a:t>
            </a:r>
            <a:r>
              <a:rPr lang="de-DE" sz="2600" kern="0" dirty="0" smtClean="0">
                <a:solidFill>
                  <a:schemeClr val="tx2"/>
                </a:solidFill>
              </a:rPr>
              <a:t> </a:t>
            </a:r>
            <a:r>
              <a:rPr lang="de-DE" sz="2600" kern="0" dirty="0" err="1" smtClean="0">
                <a:solidFill>
                  <a:schemeClr val="tx2"/>
                </a:solidFill>
              </a:rPr>
              <a:t>of</a:t>
            </a:r>
            <a:r>
              <a:rPr lang="de-DE" sz="2600" kern="0" dirty="0" smtClean="0">
                <a:solidFill>
                  <a:schemeClr val="tx2"/>
                </a:solidFill>
              </a:rPr>
              <a:t> </a:t>
            </a:r>
            <a:r>
              <a:rPr lang="de-DE" sz="2600" kern="0" dirty="0" err="1" smtClean="0">
                <a:solidFill>
                  <a:schemeClr val="tx2"/>
                </a:solidFill>
              </a:rPr>
              <a:t>parameters</a:t>
            </a:r>
            <a:r>
              <a:rPr lang="de-DE" sz="2600" kern="0" dirty="0" smtClean="0">
                <a:solidFill>
                  <a:schemeClr val="tx2"/>
                </a:solidFill>
              </a:rPr>
              <a:t> </a:t>
            </a:r>
            <a:r>
              <a:rPr lang="de-DE" sz="2600" kern="0" dirty="0" err="1" smtClean="0">
                <a:solidFill>
                  <a:schemeClr val="tx2"/>
                </a:solidFill>
              </a:rPr>
              <a:t>to</a:t>
            </a:r>
            <a:r>
              <a:rPr lang="de-DE" sz="2600" kern="0" dirty="0" smtClean="0">
                <a:solidFill>
                  <a:schemeClr val="tx2"/>
                </a:solidFill>
              </a:rPr>
              <a:t> </a:t>
            </a:r>
            <a:r>
              <a:rPr lang="de-DE" sz="2600" kern="0" dirty="0" err="1" smtClean="0">
                <a:solidFill>
                  <a:schemeClr val="tx2"/>
                </a:solidFill>
              </a:rPr>
              <a:t>be</a:t>
            </a:r>
            <a:r>
              <a:rPr lang="de-DE" sz="2600" kern="0" dirty="0" smtClean="0">
                <a:solidFill>
                  <a:schemeClr val="tx2"/>
                </a:solidFill>
              </a:rPr>
              <a:t> </a:t>
            </a:r>
            <a:r>
              <a:rPr lang="de-DE" sz="2600" kern="0" dirty="0" err="1" smtClean="0">
                <a:solidFill>
                  <a:schemeClr val="tx2"/>
                </a:solidFill>
              </a:rPr>
              <a:t>collected</a:t>
            </a:r>
            <a:r>
              <a:rPr lang="de-DE" sz="2600" kern="0" dirty="0" smtClean="0">
                <a:solidFill>
                  <a:schemeClr val="tx2"/>
                </a:solidFill>
              </a:rPr>
              <a:t> in </a:t>
            </a:r>
            <a:r>
              <a:rPr lang="de-DE" sz="2600" kern="0" dirty="0" err="1" smtClean="0">
                <a:solidFill>
                  <a:schemeClr val="tx2"/>
                </a:solidFill>
              </a:rPr>
              <a:t>giant</a:t>
            </a:r>
            <a:r>
              <a:rPr lang="de-DE" sz="2600" kern="0" dirty="0" smtClean="0">
                <a:solidFill>
                  <a:schemeClr val="tx2"/>
                </a:solidFill>
              </a:rPr>
              <a:t> </a:t>
            </a:r>
            <a:r>
              <a:rPr lang="de-DE" sz="2600" kern="0" dirty="0" err="1" smtClean="0">
                <a:solidFill>
                  <a:schemeClr val="tx2"/>
                </a:solidFill>
              </a:rPr>
              <a:t>cell</a:t>
            </a:r>
            <a:r>
              <a:rPr lang="de-DE" sz="2600" kern="0" dirty="0" smtClean="0">
                <a:solidFill>
                  <a:schemeClr val="tx2"/>
                </a:solidFill>
              </a:rPr>
              <a:t> </a:t>
            </a:r>
            <a:r>
              <a:rPr lang="de-DE" sz="2600" kern="0" dirty="0" err="1" smtClean="0">
                <a:solidFill>
                  <a:schemeClr val="tx2"/>
                </a:solidFill>
              </a:rPr>
              <a:t>arteritis</a:t>
            </a:r>
            <a:r>
              <a:rPr lang="de-DE" sz="2600" kern="0" dirty="0" smtClean="0">
                <a:solidFill>
                  <a:schemeClr val="tx2"/>
                </a:solidFill>
              </a:rPr>
              <a:t> </a:t>
            </a:r>
            <a:r>
              <a:rPr lang="de-DE" sz="2600" kern="0" dirty="0" err="1" smtClean="0">
                <a:solidFill>
                  <a:schemeClr val="tx2"/>
                </a:solidFill>
              </a:rPr>
              <a:t>registries</a:t>
            </a:r>
            <a:r>
              <a:rPr lang="de-DE" sz="2600" kern="0" dirty="0" smtClean="0">
                <a:solidFill>
                  <a:schemeClr val="tx2"/>
                </a:solidFill>
              </a:rPr>
              <a:t> </a:t>
            </a:r>
            <a:r>
              <a:rPr lang="de-DE" sz="2600" kern="0" dirty="0" err="1" smtClean="0">
                <a:solidFill>
                  <a:schemeClr val="tx2"/>
                </a:solidFill>
              </a:rPr>
              <a:t>and</a:t>
            </a:r>
            <a:r>
              <a:rPr lang="de-DE" sz="2600" kern="0" dirty="0" smtClean="0">
                <a:solidFill>
                  <a:schemeClr val="tx2"/>
                </a:solidFill>
              </a:rPr>
              <a:t> </a:t>
            </a:r>
            <a:r>
              <a:rPr lang="de-DE" sz="2600" kern="0" dirty="0" err="1" smtClean="0">
                <a:solidFill>
                  <a:schemeClr val="tx2"/>
                </a:solidFill>
              </a:rPr>
              <a:t>databases</a:t>
            </a:r>
            <a:endParaRPr lang="es-ES" sz="2600" kern="0" dirty="0">
              <a:solidFill>
                <a:schemeClr val="tx2"/>
              </a:solidFill>
            </a:endParaRPr>
          </a:p>
        </p:txBody>
      </p:sp>
      <p:pic>
        <p:nvPicPr>
          <p:cNvPr id="10" name="Picture 2" descr="\\datastor\AG_Buttgereit\Lisa.Ehlers\EULAR GCA TF_final\Submission\contract.png"/>
          <p:cNvPicPr>
            <a:picLocks noChangeAspect="1" noChangeArrowheads="1"/>
          </p:cNvPicPr>
          <p:nvPr/>
        </p:nvPicPr>
        <p:blipFill>
          <a:blip r:embed="rId2" cstate="email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163" y="1376339"/>
            <a:ext cx="939350" cy="939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6208609"/>
              </p:ext>
            </p:extLst>
          </p:nvPr>
        </p:nvGraphicFramePr>
        <p:xfrm>
          <a:off x="538093" y="2490952"/>
          <a:ext cx="8339207" cy="4073678"/>
        </p:xfrm>
        <a:graphic>
          <a:graphicData uri="http://schemas.openxmlformats.org/drawingml/2006/table">
            <a:tbl>
              <a:tblPr firstRow="1" firstCol="1" bandRow="1"/>
              <a:tblGrid>
                <a:gridCol w="31385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4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5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795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 b="1" dirty="0">
                          <a:solidFill>
                            <a:srgbClr val="063FA9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Item</a:t>
                      </a:r>
                      <a:endParaRPr lang="de-DE" sz="1000" dirty="0">
                        <a:solidFill>
                          <a:srgbClr val="063FA9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53" marR="59353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 b="1" dirty="0">
                          <a:solidFill>
                            <a:srgbClr val="063FA9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Instrument</a:t>
                      </a:r>
                      <a:endParaRPr lang="de-DE" sz="1000" dirty="0">
                        <a:solidFill>
                          <a:srgbClr val="063FA9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53" marR="59353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 b="1" dirty="0">
                          <a:solidFill>
                            <a:srgbClr val="063FA9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Baseline</a:t>
                      </a:r>
                      <a:endParaRPr lang="de-DE" sz="1000" dirty="0">
                        <a:solidFill>
                          <a:srgbClr val="063FA9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53" marR="59353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 b="1" dirty="0">
                          <a:solidFill>
                            <a:srgbClr val="063FA9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Follow-</a:t>
                      </a:r>
                      <a:r>
                        <a:rPr lang="de-DE" sz="1000" b="1" dirty="0" err="1">
                          <a:solidFill>
                            <a:srgbClr val="063FA9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up</a:t>
                      </a:r>
                      <a:endParaRPr lang="de-DE" sz="1000" dirty="0">
                        <a:solidFill>
                          <a:srgbClr val="063FA9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53" marR="59353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84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63FA9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Other medical events or conditions</a:t>
                      </a:r>
                      <a:r>
                        <a:rPr lang="en-US" sz="1000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7</a:t>
                      </a:r>
                      <a:endParaRPr lang="de-DE" sz="10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53" marR="59353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53" marR="59353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53" marR="59353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53" marR="59353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847">
                <a:tc>
                  <a:txBody>
                    <a:bodyPr/>
                    <a:lstStyle/>
                    <a:p>
                      <a:pPr marL="17970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death</a:t>
                      </a:r>
                      <a:r>
                        <a:rPr lang="en-US" sz="1000" baseline="30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53" marR="59353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if yes: cause:______________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53" marR="59353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53" marR="59353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59353" marR="59353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6847">
                <a:tc>
                  <a:txBody>
                    <a:bodyPr/>
                    <a:lstStyle/>
                    <a:p>
                      <a:pPr marL="17970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cardiovascular</a:t>
                      </a:r>
                      <a:endParaRPr lang="de-DE" sz="10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53" marR="59353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53" marR="59353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53" marR="59353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endParaRPr lang="de-DE" sz="10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53" marR="59353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5600">
                <a:tc>
                  <a:txBody>
                    <a:bodyPr/>
                    <a:lstStyle/>
                    <a:p>
                      <a:pPr lvl="1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TIA</a:t>
                      </a:r>
                      <a:r>
                        <a:rPr lang="de-DE" sz="1000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</a:t>
                      </a:r>
                      <a:endParaRPr lang="de-DE" sz="10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53" marR="59353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date</a:t>
                      </a:r>
                      <a:r>
                        <a:rPr lang="en-US" sz="1000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5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  <a:sym typeface="Symbol"/>
                        </a:rPr>
                        <a:t>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evidence of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vasculitic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change of supplying arteries</a:t>
                      </a:r>
                      <a:endParaRPr lang="de-DE" sz="10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53" marR="59353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x</a:t>
                      </a:r>
                      <a:endParaRPr lang="de-DE" sz="10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53" marR="59353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x</a:t>
                      </a:r>
                      <a:endParaRPr lang="de-DE" sz="10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53" marR="59353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6847">
                <a:tc>
                  <a:txBody>
                    <a:bodyPr/>
                    <a:lstStyle/>
                    <a:p>
                      <a:pPr lvl="1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stroke</a:t>
                      </a:r>
                      <a:r>
                        <a:rPr lang="de-DE" sz="1000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de-DE" sz="10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endParaRPr lang="de-DE" sz="10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53" marR="59353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53" marR="59353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endParaRPr lang="de-DE" sz="10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53" marR="59353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endParaRPr lang="de-DE" sz="10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53" marR="59353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5600">
                <a:tc>
                  <a:txBody>
                    <a:bodyPr/>
                    <a:lstStyle/>
                    <a:p>
                      <a:pPr marL="53975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ischaemic</a:t>
                      </a:r>
                      <a:endParaRPr lang="de-DE" sz="10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53" marR="59353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date</a:t>
                      </a:r>
                      <a:r>
                        <a:rPr lang="en-US" sz="1000" baseline="30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5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  <a:sym typeface="Symbol"/>
                        </a:rPr>
                        <a:t>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evidence of vasculitic change of supplying arteries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53" marR="59353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x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53" marR="59353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x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53" marR="59353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5600">
                <a:tc>
                  <a:txBody>
                    <a:bodyPr/>
                    <a:lstStyle/>
                    <a:p>
                      <a:pPr marL="53975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haemorrhagic</a:t>
                      </a:r>
                      <a:endParaRPr lang="de-DE" sz="10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53" marR="59353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date</a:t>
                      </a:r>
                      <a:r>
                        <a:rPr lang="en-US" sz="1000" baseline="30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5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  <a:sym typeface="Symbol"/>
                        </a:rPr>
                        <a:t>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evidence of vasculitic change of supplying arteries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53" marR="59353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x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53" marR="59353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x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53" marR="59353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6847">
                <a:tc>
                  <a:txBody>
                    <a:bodyPr/>
                    <a:lstStyle/>
                    <a:p>
                      <a:pPr lvl="1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myocardial infarction</a:t>
                      </a:r>
                      <a:r>
                        <a:rPr lang="de-DE" sz="1000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</a:t>
                      </a:r>
                      <a:endParaRPr lang="de-DE" sz="10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53" marR="59353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Date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53" marR="59353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x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53" marR="59353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x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53" marR="59353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6847">
                <a:tc>
                  <a:txBody>
                    <a:bodyPr/>
                    <a:lstStyle/>
                    <a:p>
                      <a:pPr lvl="1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arterial hypertension requiring treatment</a:t>
                      </a:r>
                      <a:r>
                        <a:rPr lang="de-DE" sz="1000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</a:t>
                      </a:r>
                      <a:endParaRPr lang="de-DE" sz="10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53" marR="59353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98500" algn="l"/>
                        </a:tabLs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yes</a:t>
                      </a:r>
                      <a:r>
                        <a:rPr lang="de-DE" sz="1000" baseline="30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6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/no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53" marR="59353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x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53" marR="59353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x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53" marR="59353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6847">
                <a:tc>
                  <a:txBody>
                    <a:bodyPr/>
                    <a:lstStyle/>
                    <a:p>
                      <a:pPr marL="17970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endocrine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53" marR="59353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53" marR="59353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53" marR="59353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53" marR="59353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6847">
                <a:tc>
                  <a:txBody>
                    <a:bodyPr/>
                    <a:lstStyle/>
                    <a:p>
                      <a:pPr lvl="1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diabetes mellitus</a:t>
                      </a:r>
                      <a:r>
                        <a:rPr lang="de-DE" sz="1000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</a:t>
                      </a:r>
                      <a:endParaRPr lang="de-DE" sz="10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53" marR="59353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yes</a:t>
                      </a:r>
                      <a:r>
                        <a:rPr lang="de-DE" sz="1000" baseline="30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6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/no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53" marR="59353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x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53" marR="59353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x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53" marR="59353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55788">
                <a:tc>
                  <a:txBody>
                    <a:bodyPr/>
                    <a:lstStyle/>
                    <a:p>
                      <a:pPr lvl="1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osteoporosis</a:t>
                      </a:r>
                      <a:r>
                        <a:rPr lang="en-US" sz="1000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8</a:t>
                      </a:r>
                      <a:endParaRPr lang="de-DE" sz="10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53" marR="59353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yes</a:t>
                      </a:r>
                      <a:r>
                        <a:rPr lang="en-US" sz="1000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6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/no</a:t>
                      </a:r>
                      <a:endParaRPr lang="de-DE" sz="10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  <a:sym typeface="Symbol"/>
                        </a:rPr>
                        <a:t>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radiological evidence of a fragility fracture</a:t>
                      </a:r>
                      <a:endParaRPr lang="de-DE" sz="10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  <a:sym typeface="Symbol"/>
                        </a:rPr>
                        <a:t>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BMD: ________ (date) (DXA or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qCT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not older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than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12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months)</a:t>
                      </a:r>
                      <a:endParaRPr lang="de-DE" sz="10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53" marR="59353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x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53" marR="59353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x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53" marR="59353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6847">
                <a:tc>
                  <a:txBody>
                    <a:bodyPr/>
                    <a:lstStyle/>
                    <a:p>
                      <a:pPr marL="17970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infection</a:t>
                      </a:r>
                      <a:r>
                        <a:rPr lang="de-DE" sz="1000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</a:t>
                      </a:r>
                      <a:endParaRPr lang="de-DE" sz="10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53" marR="59353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53" marR="59353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53" marR="59353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53" marR="59353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6847">
                <a:tc>
                  <a:txBody>
                    <a:bodyPr/>
                    <a:lstStyle/>
                    <a:p>
                      <a:pPr lvl="1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active tuberculosis</a:t>
                      </a:r>
                      <a:endParaRPr lang="de-DE" sz="10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53" marR="59353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yes</a:t>
                      </a:r>
                      <a:r>
                        <a:rPr lang="de-DE" sz="1000" baseline="30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6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/no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53" marR="59353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x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53" marR="59353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x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53" marR="59353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6847">
                <a:tc>
                  <a:txBody>
                    <a:bodyPr/>
                    <a:lstStyle/>
                    <a:p>
                      <a:pPr lv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i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   serious </a:t>
                      </a:r>
                      <a:r>
                        <a:rPr lang="en-US" sz="10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infection requiring </a:t>
                      </a:r>
                      <a:r>
                        <a:rPr lang="en-US" sz="1000" i="1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hospitalisation</a:t>
                      </a:r>
                      <a:endParaRPr lang="de-DE" sz="10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53" marR="59353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date, type: ___________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53" marR="59353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x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53" marR="59353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x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53" marR="59353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6847">
                <a:tc>
                  <a:txBody>
                    <a:bodyPr/>
                    <a:lstStyle/>
                    <a:p>
                      <a:pPr marL="17970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malignancy</a:t>
                      </a:r>
                      <a:r>
                        <a:rPr lang="de-DE" sz="1000" baseline="30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53" marR="59353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53" marR="59353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53" marR="59353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53" marR="59353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6847">
                <a:tc>
                  <a:txBody>
                    <a:bodyPr/>
                    <a:lstStyle/>
                    <a:p>
                      <a:pPr lvl="1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i="1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haematopoietic</a:t>
                      </a:r>
                      <a:endParaRPr lang="de-DE" sz="10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53" marR="59353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date,  type:</a:t>
                      </a:r>
                      <a:r>
                        <a:rPr lang="en-US" sz="1000" i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___________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53" marR="59353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x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53" marR="59353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x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53" marR="59353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6847">
                <a:tc>
                  <a:txBody>
                    <a:bodyPr/>
                    <a:lstStyle/>
                    <a:p>
                      <a:pPr lvl="1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solid </a:t>
                      </a:r>
                      <a:r>
                        <a:rPr lang="en-US" sz="1000" i="1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tumour</a:t>
                      </a:r>
                      <a:r>
                        <a:rPr lang="en-US" sz="10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endParaRPr lang="de-DE" sz="10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53" marR="59353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date,  type:</a:t>
                      </a:r>
                      <a:r>
                        <a:rPr lang="en-US" sz="1000" i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___________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53" marR="59353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x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53" marR="59353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x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53" marR="59353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6847">
                <a:tc>
                  <a:txBody>
                    <a:bodyPr/>
                    <a:lstStyle/>
                    <a:p>
                      <a:pPr lvl="1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skin </a:t>
                      </a:r>
                      <a:endParaRPr lang="de-DE" sz="10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53" marR="59353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date,  type:</a:t>
                      </a:r>
                      <a:r>
                        <a:rPr lang="en-US" sz="1000" i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___________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53" marR="59353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x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53" marR="59353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x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53" marR="59353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66847">
                <a:tc>
                  <a:txBody>
                    <a:bodyPr/>
                    <a:lstStyle/>
                    <a:p>
                      <a:pPr marL="18034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other serious event</a:t>
                      </a:r>
                      <a:r>
                        <a:rPr lang="en-US" sz="1000" baseline="30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53" marR="59353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date,  specify:_________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53" marR="59353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x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53" marR="59353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x</a:t>
                      </a:r>
                      <a:endParaRPr lang="de-DE" sz="10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9353" marR="59353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0098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466928" y="548090"/>
            <a:ext cx="8334172" cy="634545"/>
          </a:xfrm>
        </p:spPr>
        <p:txBody>
          <a:bodyPr/>
          <a:lstStyle/>
          <a:p>
            <a:r>
              <a:rPr lang="en-GB" dirty="0" smtClean="0"/>
              <a:t>Results</a:t>
            </a:r>
            <a:endParaRPr lang="en-GB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13</a:t>
            </a:fld>
            <a:endParaRPr lang="tr-T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05/11/2018</a:t>
            </a:fld>
            <a:endParaRPr lang="en-US" dirty="0"/>
          </a:p>
        </p:txBody>
      </p:sp>
      <p:sp>
        <p:nvSpPr>
          <p:cNvPr id="9" name="Título 4"/>
          <p:cNvSpPr txBox="1">
            <a:spLocks/>
          </p:cNvSpPr>
          <p:nvPr/>
        </p:nvSpPr>
        <p:spPr>
          <a:xfrm>
            <a:off x="1651379" y="1339513"/>
            <a:ext cx="7296944" cy="634545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800" b="0" i="0">
                <a:solidFill>
                  <a:srgbClr val="0056B9"/>
                </a:solidFill>
                <a:latin typeface="+mj-lt"/>
                <a:ea typeface="ＭＳ Ｐゴシック" charset="0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  <a:ea typeface="ＭＳ Ｐゴシック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  <a:ea typeface="ＭＳ Ｐゴシック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  <a:ea typeface="ＭＳ Ｐゴシック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  <a:ea typeface="ＭＳ Ｐゴシック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</a:defRPr>
            </a:lvl9pPr>
          </a:lstStyle>
          <a:p>
            <a:r>
              <a:rPr lang="de-DE" sz="2600" kern="0" dirty="0" smtClean="0">
                <a:solidFill>
                  <a:schemeClr val="tx2"/>
                </a:solidFill>
              </a:rPr>
              <a:t>Minimum </a:t>
            </a:r>
            <a:r>
              <a:rPr lang="de-DE" sz="2600" kern="0" dirty="0" err="1" smtClean="0">
                <a:solidFill>
                  <a:schemeClr val="tx2"/>
                </a:solidFill>
              </a:rPr>
              <a:t>core</a:t>
            </a:r>
            <a:r>
              <a:rPr lang="de-DE" sz="2600" kern="0" dirty="0" smtClean="0">
                <a:solidFill>
                  <a:schemeClr val="tx2"/>
                </a:solidFill>
              </a:rPr>
              <a:t> </a:t>
            </a:r>
            <a:r>
              <a:rPr lang="de-DE" sz="2600" kern="0" dirty="0" err="1" smtClean="0">
                <a:solidFill>
                  <a:schemeClr val="tx2"/>
                </a:solidFill>
              </a:rPr>
              <a:t>set</a:t>
            </a:r>
            <a:r>
              <a:rPr lang="de-DE" sz="2600" kern="0" dirty="0" smtClean="0">
                <a:solidFill>
                  <a:schemeClr val="tx2"/>
                </a:solidFill>
              </a:rPr>
              <a:t> </a:t>
            </a:r>
            <a:r>
              <a:rPr lang="de-DE" sz="2600" kern="0" dirty="0" err="1" smtClean="0">
                <a:solidFill>
                  <a:schemeClr val="tx2"/>
                </a:solidFill>
              </a:rPr>
              <a:t>of</a:t>
            </a:r>
            <a:r>
              <a:rPr lang="de-DE" sz="2600" kern="0" dirty="0" smtClean="0">
                <a:solidFill>
                  <a:schemeClr val="tx2"/>
                </a:solidFill>
              </a:rPr>
              <a:t> </a:t>
            </a:r>
            <a:r>
              <a:rPr lang="de-DE" sz="2600" kern="0" dirty="0" err="1" smtClean="0">
                <a:solidFill>
                  <a:schemeClr val="tx2"/>
                </a:solidFill>
              </a:rPr>
              <a:t>parameters</a:t>
            </a:r>
            <a:r>
              <a:rPr lang="de-DE" sz="2600" kern="0" dirty="0" smtClean="0">
                <a:solidFill>
                  <a:schemeClr val="tx2"/>
                </a:solidFill>
              </a:rPr>
              <a:t> </a:t>
            </a:r>
            <a:r>
              <a:rPr lang="de-DE" sz="2600" kern="0" dirty="0" err="1" smtClean="0">
                <a:solidFill>
                  <a:schemeClr val="tx2"/>
                </a:solidFill>
              </a:rPr>
              <a:t>to</a:t>
            </a:r>
            <a:r>
              <a:rPr lang="de-DE" sz="2600" kern="0" dirty="0" smtClean="0">
                <a:solidFill>
                  <a:schemeClr val="tx2"/>
                </a:solidFill>
              </a:rPr>
              <a:t> </a:t>
            </a:r>
            <a:r>
              <a:rPr lang="de-DE" sz="2600" kern="0" dirty="0" err="1" smtClean="0">
                <a:solidFill>
                  <a:schemeClr val="tx2"/>
                </a:solidFill>
              </a:rPr>
              <a:t>be</a:t>
            </a:r>
            <a:r>
              <a:rPr lang="de-DE" sz="2600" kern="0" dirty="0" smtClean="0">
                <a:solidFill>
                  <a:schemeClr val="tx2"/>
                </a:solidFill>
              </a:rPr>
              <a:t> </a:t>
            </a:r>
            <a:r>
              <a:rPr lang="de-DE" sz="2600" kern="0" dirty="0" err="1" smtClean="0">
                <a:solidFill>
                  <a:schemeClr val="tx2"/>
                </a:solidFill>
              </a:rPr>
              <a:t>collected</a:t>
            </a:r>
            <a:r>
              <a:rPr lang="de-DE" sz="2600" kern="0" dirty="0" smtClean="0">
                <a:solidFill>
                  <a:schemeClr val="tx2"/>
                </a:solidFill>
              </a:rPr>
              <a:t> in </a:t>
            </a:r>
            <a:r>
              <a:rPr lang="de-DE" sz="2600" kern="0" dirty="0" err="1" smtClean="0">
                <a:solidFill>
                  <a:schemeClr val="tx2"/>
                </a:solidFill>
              </a:rPr>
              <a:t>giant</a:t>
            </a:r>
            <a:r>
              <a:rPr lang="de-DE" sz="2600" kern="0" dirty="0" smtClean="0">
                <a:solidFill>
                  <a:schemeClr val="tx2"/>
                </a:solidFill>
              </a:rPr>
              <a:t> </a:t>
            </a:r>
            <a:r>
              <a:rPr lang="de-DE" sz="2600" kern="0" dirty="0" err="1" smtClean="0">
                <a:solidFill>
                  <a:schemeClr val="tx2"/>
                </a:solidFill>
              </a:rPr>
              <a:t>cell</a:t>
            </a:r>
            <a:r>
              <a:rPr lang="de-DE" sz="2600" kern="0" dirty="0" smtClean="0">
                <a:solidFill>
                  <a:schemeClr val="tx2"/>
                </a:solidFill>
              </a:rPr>
              <a:t> </a:t>
            </a:r>
            <a:r>
              <a:rPr lang="de-DE" sz="2600" kern="0" dirty="0" err="1" smtClean="0">
                <a:solidFill>
                  <a:schemeClr val="tx2"/>
                </a:solidFill>
              </a:rPr>
              <a:t>arteritis</a:t>
            </a:r>
            <a:r>
              <a:rPr lang="de-DE" sz="2600" kern="0" dirty="0" smtClean="0">
                <a:solidFill>
                  <a:schemeClr val="tx2"/>
                </a:solidFill>
              </a:rPr>
              <a:t> </a:t>
            </a:r>
            <a:r>
              <a:rPr lang="de-DE" sz="2600" kern="0" dirty="0" err="1" smtClean="0">
                <a:solidFill>
                  <a:schemeClr val="tx2"/>
                </a:solidFill>
              </a:rPr>
              <a:t>registries</a:t>
            </a:r>
            <a:r>
              <a:rPr lang="de-DE" sz="2600" kern="0" dirty="0" smtClean="0">
                <a:solidFill>
                  <a:schemeClr val="tx2"/>
                </a:solidFill>
              </a:rPr>
              <a:t> </a:t>
            </a:r>
            <a:r>
              <a:rPr lang="de-DE" sz="2600" kern="0" dirty="0" err="1" smtClean="0">
                <a:solidFill>
                  <a:schemeClr val="tx2"/>
                </a:solidFill>
              </a:rPr>
              <a:t>and</a:t>
            </a:r>
            <a:r>
              <a:rPr lang="de-DE" sz="2600" kern="0" dirty="0" smtClean="0">
                <a:solidFill>
                  <a:schemeClr val="tx2"/>
                </a:solidFill>
              </a:rPr>
              <a:t> </a:t>
            </a:r>
            <a:r>
              <a:rPr lang="de-DE" sz="2600" kern="0" dirty="0" err="1" smtClean="0">
                <a:solidFill>
                  <a:schemeClr val="tx2"/>
                </a:solidFill>
              </a:rPr>
              <a:t>databases</a:t>
            </a:r>
            <a:endParaRPr lang="es-ES" sz="2600" kern="0" dirty="0">
              <a:solidFill>
                <a:schemeClr val="tx2"/>
              </a:solidFill>
            </a:endParaRPr>
          </a:p>
        </p:txBody>
      </p:sp>
      <p:pic>
        <p:nvPicPr>
          <p:cNvPr id="10" name="Picture 2" descr="\\datastor\AG_Buttgereit\Lisa.Ehlers\EULAR GCA TF_final\Submission\contract.png"/>
          <p:cNvPicPr>
            <a:picLocks noChangeAspect="1" noChangeArrowheads="1"/>
          </p:cNvPicPr>
          <p:nvPr/>
        </p:nvPicPr>
        <p:blipFill>
          <a:blip r:embed="rId2" cstate="email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163" y="1376339"/>
            <a:ext cx="939350" cy="939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8790337"/>
              </p:ext>
            </p:extLst>
          </p:nvPr>
        </p:nvGraphicFramePr>
        <p:xfrm>
          <a:off x="533400" y="2405094"/>
          <a:ext cx="8343899" cy="2495550"/>
        </p:xfrm>
        <a:graphic>
          <a:graphicData uri="http://schemas.openxmlformats.org/drawingml/2006/table">
            <a:tbl>
              <a:tblPr firstRow="1" firstCol="1" bandRow="1"/>
              <a:tblGrid>
                <a:gridCol w="30549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66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26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72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247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1717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 b="1" dirty="0">
                          <a:solidFill>
                            <a:srgbClr val="063FA9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Item</a:t>
                      </a:r>
                      <a:endParaRPr lang="de-DE" sz="1000" dirty="0">
                        <a:solidFill>
                          <a:srgbClr val="063FA9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 b="1" dirty="0">
                          <a:solidFill>
                            <a:srgbClr val="063FA9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Instrument</a:t>
                      </a:r>
                      <a:endParaRPr lang="de-DE" sz="1000" dirty="0">
                        <a:solidFill>
                          <a:srgbClr val="063FA9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 b="1" dirty="0">
                          <a:solidFill>
                            <a:srgbClr val="063FA9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Baseline</a:t>
                      </a:r>
                      <a:endParaRPr lang="de-DE" sz="1000" dirty="0">
                        <a:solidFill>
                          <a:srgbClr val="063FA9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 b="1" dirty="0">
                          <a:solidFill>
                            <a:srgbClr val="063FA9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Follow-</a:t>
                      </a:r>
                      <a:r>
                        <a:rPr lang="de-DE" sz="1000" b="1" dirty="0" err="1">
                          <a:solidFill>
                            <a:srgbClr val="063FA9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up</a:t>
                      </a:r>
                      <a:endParaRPr lang="de-DE" sz="1000" dirty="0">
                        <a:solidFill>
                          <a:srgbClr val="063FA9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45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 b="1" dirty="0">
                          <a:solidFill>
                            <a:srgbClr val="063FA9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Treatment</a:t>
                      </a:r>
                      <a:r>
                        <a:rPr lang="de-DE" sz="1000" baseline="30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2</a:t>
                      </a:r>
                      <a:endParaRPr lang="de-D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450">
                <a:tc>
                  <a:txBody>
                    <a:bodyPr/>
                    <a:lstStyle/>
                    <a:p>
                      <a:pPr marL="17970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glucocorticoids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450">
                <a:tc>
                  <a:txBody>
                    <a:bodyPr/>
                    <a:lstStyle/>
                    <a:p>
                      <a:pPr lvl="1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 i="1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current</a:t>
                      </a:r>
                      <a:r>
                        <a:rPr lang="de-DE" sz="1000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1000" i="1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use</a:t>
                      </a:r>
                      <a:endParaRPr lang="de-D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mg per day in prednisone equivalent, route of administration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450">
                <a:tc>
                  <a:txBody>
                    <a:bodyPr/>
                    <a:lstStyle/>
                    <a:p>
                      <a:pPr lvl="1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recent use</a:t>
                      </a:r>
                      <a:endParaRPr lang="de-D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continuous (&gt; 3 months) intake: y/n (interview)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450">
                <a:tc>
                  <a:txBody>
                    <a:bodyPr/>
                    <a:lstStyle/>
                    <a:p>
                      <a:pPr marL="17970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immunosuppressants/-modulators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450">
                <a:tc>
                  <a:txBody>
                    <a:bodyPr/>
                    <a:lstStyle/>
                    <a:p>
                      <a:pPr lvl="1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conventional synthetic DMARDs</a:t>
                      </a:r>
                      <a:endParaRPr lang="de-D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current medication</a:t>
                      </a:r>
                      <a:r>
                        <a:rPr lang="en-US" sz="1000" baseline="30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9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450">
                <a:tc>
                  <a:txBody>
                    <a:bodyPr/>
                    <a:lstStyle/>
                    <a:p>
                      <a:pPr lvl="1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  <a:endParaRPr lang="de-D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historical treatment</a:t>
                      </a:r>
                      <a:r>
                        <a:rPr lang="en-US" sz="1000" baseline="30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10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450">
                <a:tc rowSpan="2">
                  <a:txBody>
                    <a:bodyPr/>
                    <a:lstStyle/>
                    <a:p>
                      <a:pPr lvl="1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biological DMARDs</a:t>
                      </a:r>
                      <a:endParaRPr lang="de-D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current medication</a:t>
                      </a:r>
                      <a:r>
                        <a:rPr lang="en-US" sz="1000" baseline="30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9 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445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historical treatment</a:t>
                      </a:r>
                      <a:r>
                        <a:rPr lang="en-US" sz="1000" baseline="30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10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4450">
                <a:tc rowSpan="2">
                  <a:txBody>
                    <a:bodyPr/>
                    <a:lstStyle/>
                    <a:p>
                      <a:pPr lvl="1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targeted synthetic DMARDs</a:t>
                      </a:r>
                      <a:endParaRPr lang="de-D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current medication</a:t>
                      </a:r>
                      <a:r>
                        <a:rPr lang="en-US" sz="1000" baseline="30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9  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445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historical treatment</a:t>
                      </a:r>
                      <a:r>
                        <a:rPr lang="en-US" sz="1000" baseline="30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10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450">
                <a:tc rowSpan="2">
                  <a:txBody>
                    <a:bodyPr/>
                    <a:lstStyle/>
                    <a:p>
                      <a:pPr marL="17970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antiplatelet agents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current medication</a:t>
                      </a:r>
                      <a:r>
                        <a:rPr lang="en-US" sz="1000" baseline="30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9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445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historical APT</a:t>
                      </a:r>
                      <a:r>
                        <a:rPr lang="en-US" sz="1000" baseline="30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10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  <a:endParaRPr lang="de-D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11" name="Marcador de contenido 3"/>
          <p:cNvSpPr>
            <a:spLocks noGrp="1"/>
          </p:cNvSpPr>
          <p:nvPr>
            <p:ph idx="1"/>
          </p:nvPr>
        </p:nvSpPr>
        <p:spPr>
          <a:xfrm>
            <a:off x="466928" y="4953000"/>
            <a:ext cx="8334171" cy="1263078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50" baseline="30000" dirty="0"/>
              <a:t>1</a:t>
            </a:r>
            <a:r>
              <a:rPr lang="en-US" sz="850" dirty="0"/>
              <a:t> report with date if it occurs</a:t>
            </a:r>
            <a:endParaRPr lang="de-DE" sz="85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50" baseline="30000" dirty="0"/>
              <a:t>2</a:t>
            </a:r>
            <a:r>
              <a:rPr lang="en-US" sz="850" dirty="0"/>
              <a:t> record every 3-6 months; clinically relevant changes/events need to be recorded whenever they occur (e.g. new medication, imaging finding, osteoporotic fracture) </a:t>
            </a:r>
            <a:endParaRPr lang="de-DE" sz="85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50" baseline="30000" dirty="0"/>
              <a:t>3</a:t>
            </a:r>
            <a:r>
              <a:rPr lang="en-US" sz="850" dirty="0"/>
              <a:t> record every 6-12 months; clinically relevant changes/events need to be recorded whenever they occur (e.g. new medication, imaging finding, osteoporotic fracture)</a:t>
            </a:r>
            <a:endParaRPr lang="de-DE" sz="85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50" baseline="30000" dirty="0"/>
              <a:t>4</a:t>
            </a:r>
            <a:r>
              <a:rPr lang="en-US" sz="850" dirty="0"/>
              <a:t> record annually; clinically relevant changes/events need to be recorded whenever they occur (e.g. new medication, imaging finding, osteoporotic fracture)</a:t>
            </a:r>
            <a:endParaRPr lang="de-DE" sz="85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50" baseline="30000" dirty="0"/>
              <a:t>5</a:t>
            </a:r>
            <a:r>
              <a:rPr lang="en-US" sz="850" dirty="0"/>
              <a:t> record whether the item was assessed by CT / PET-CT / US / MR</a:t>
            </a:r>
            <a:endParaRPr lang="de-DE" sz="85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50" baseline="30000" dirty="0"/>
              <a:t>6</a:t>
            </a:r>
            <a:r>
              <a:rPr lang="en-US" sz="850" dirty="0"/>
              <a:t> if yes, record: date of first diagnosis, indicate if worsened since the last visit</a:t>
            </a:r>
            <a:endParaRPr lang="de-DE" sz="85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50" baseline="30000" dirty="0"/>
              <a:t>7</a:t>
            </a:r>
            <a:r>
              <a:rPr lang="en-US" sz="850" dirty="0"/>
              <a:t> unless otherwise indicated, items are to be assessed with the help of information reliably provided during the patient interview or clinical records if </a:t>
            </a:r>
            <a:r>
              <a:rPr lang="en-US" sz="850" dirty="0" smtClean="0"/>
              <a:t>available</a:t>
            </a:r>
            <a:endParaRPr lang="de-DE" sz="85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50" baseline="30000" dirty="0"/>
              <a:t>8</a:t>
            </a:r>
            <a:r>
              <a:rPr lang="en-US" sz="850" dirty="0"/>
              <a:t> perform testing if indicated</a:t>
            </a:r>
            <a:endParaRPr lang="de-DE" sz="85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50" baseline="30000" dirty="0"/>
              <a:t>9</a:t>
            </a:r>
            <a:r>
              <a:rPr lang="en-US" sz="850" dirty="0"/>
              <a:t> collect the following information: drug (generic name), start date, dose, route of administration; </a:t>
            </a:r>
            <a:r>
              <a:rPr lang="en-US" sz="850" i="1" dirty="0"/>
              <a:t>if applicable:</a:t>
            </a:r>
            <a:r>
              <a:rPr lang="en-US" sz="850" dirty="0"/>
              <a:t> stop date, stop reason (inefficacy / </a:t>
            </a:r>
            <a:r>
              <a:rPr lang="en-US" sz="850" dirty="0" smtClean="0"/>
              <a:t>AE </a:t>
            </a:r>
            <a:r>
              <a:rPr lang="en-US" sz="850" dirty="0"/>
              <a:t>/ both / other)</a:t>
            </a:r>
            <a:endParaRPr lang="de-DE" sz="85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50" baseline="30000" dirty="0"/>
              <a:t>10</a:t>
            </a:r>
            <a:r>
              <a:rPr lang="en-US" sz="850" dirty="0"/>
              <a:t> only applicable for patients with existing disease at baseline: list previous drugs (generic name</a:t>
            </a:r>
            <a:r>
              <a:rPr lang="en-US" sz="850" dirty="0" smtClean="0"/>
              <a:t>)</a:t>
            </a:r>
            <a:endParaRPr lang="de-DE" sz="850" dirty="0"/>
          </a:p>
        </p:txBody>
      </p:sp>
    </p:spTree>
    <p:extLst>
      <p:ext uri="{BB962C8B-B14F-4D97-AF65-F5344CB8AC3E}">
        <p14:creationId xmlns:p14="http://schemas.microsoft.com/office/powerpoint/2010/main" val="854259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466928" y="548090"/>
            <a:ext cx="8334172" cy="634545"/>
          </a:xfrm>
        </p:spPr>
        <p:txBody>
          <a:bodyPr/>
          <a:lstStyle/>
          <a:p>
            <a:r>
              <a:rPr lang="en-GB" dirty="0" smtClean="0"/>
              <a:t>Results</a:t>
            </a:r>
            <a:endParaRPr lang="en-GB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14</a:t>
            </a:fld>
            <a:endParaRPr lang="tr-T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05/11/2018</a:t>
            </a:fld>
            <a:endParaRPr lang="en-US" dirty="0"/>
          </a:p>
        </p:txBody>
      </p:sp>
      <p:sp>
        <p:nvSpPr>
          <p:cNvPr id="9" name="Título 4"/>
          <p:cNvSpPr txBox="1">
            <a:spLocks/>
          </p:cNvSpPr>
          <p:nvPr/>
        </p:nvSpPr>
        <p:spPr>
          <a:xfrm>
            <a:off x="1651379" y="1339513"/>
            <a:ext cx="7296944" cy="634545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800" b="0" i="0">
                <a:solidFill>
                  <a:srgbClr val="0056B9"/>
                </a:solidFill>
                <a:latin typeface="+mj-lt"/>
                <a:ea typeface="ＭＳ Ｐゴシック" charset="0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  <a:ea typeface="ＭＳ Ｐゴシック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  <a:ea typeface="ＭＳ Ｐゴシック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  <a:ea typeface="ＭＳ Ｐゴシック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  <a:ea typeface="ＭＳ Ｐゴシック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</a:defRPr>
            </a:lvl9pPr>
          </a:lstStyle>
          <a:p>
            <a:r>
              <a:rPr lang="de-DE" sz="2600" kern="0" dirty="0" smtClean="0">
                <a:solidFill>
                  <a:schemeClr val="tx2"/>
                </a:solidFill>
              </a:rPr>
              <a:t>Level </a:t>
            </a:r>
            <a:r>
              <a:rPr lang="de-DE" sz="2600" kern="0" dirty="0" err="1" smtClean="0">
                <a:solidFill>
                  <a:schemeClr val="tx2"/>
                </a:solidFill>
              </a:rPr>
              <a:t>of</a:t>
            </a:r>
            <a:r>
              <a:rPr lang="de-DE" sz="2600" kern="0" dirty="0" smtClean="0">
                <a:solidFill>
                  <a:schemeClr val="tx2"/>
                </a:solidFill>
              </a:rPr>
              <a:t> </a:t>
            </a:r>
            <a:r>
              <a:rPr lang="de-DE" sz="2600" kern="0" dirty="0" err="1" smtClean="0">
                <a:solidFill>
                  <a:schemeClr val="tx2"/>
                </a:solidFill>
              </a:rPr>
              <a:t>agreement</a:t>
            </a:r>
            <a:endParaRPr lang="es-ES" sz="2600" kern="0" dirty="0">
              <a:solidFill>
                <a:schemeClr val="tx2"/>
              </a:solidFill>
            </a:endParaRPr>
          </a:p>
        </p:txBody>
      </p:sp>
      <p:pic>
        <p:nvPicPr>
          <p:cNvPr id="10" name="Picture 2" descr="\\datastor\AG_Buttgereit\Lisa.Ehlers\EULAR GCA TF_final\Submission\contract.png"/>
          <p:cNvPicPr>
            <a:picLocks noChangeAspect="1" noChangeArrowheads="1"/>
          </p:cNvPicPr>
          <p:nvPr/>
        </p:nvPicPr>
        <p:blipFill>
          <a:blip r:embed="rId2" cstate="email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163" y="1376339"/>
            <a:ext cx="939350" cy="939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2" name="Tabel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9993196"/>
              </p:ext>
            </p:extLst>
          </p:nvPr>
        </p:nvGraphicFramePr>
        <p:xfrm>
          <a:off x="469631" y="2494101"/>
          <a:ext cx="4111894" cy="4311396"/>
        </p:xfrm>
        <a:graphic>
          <a:graphicData uri="http://schemas.openxmlformats.org/drawingml/2006/table">
            <a:tbl>
              <a:tblPr firstRow="1" firstCol="1" bandRow="1"/>
              <a:tblGrid>
                <a:gridCol w="31498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2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44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600" b="1" dirty="0">
                          <a:solidFill>
                            <a:srgbClr val="063FA9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Item</a:t>
                      </a:r>
                      <a:endParaRPr lang="de-DE" sz="600" dirty="0">
                        <a:solidFill>
                          <a:srgbClr val="063FA9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4164" marR="34164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600" b="1" dirty="0" err="1">
                          <a:solidFill>
                            <a:srgbClr val="063FA9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LoA</a:t>
                      </a:r>
                      <a:r>
                        <a:rPr lang="de-DE" sz="600" b="1" dirty="0">
                          <a:solidFill>
                            <a:srgbClr val="063FA9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*</a:t>
                      </a:r>
                      <a:endParaRPr lang="de-DE" sz="600" dirty="0">
                        <a:solidFill>
                          <a:srgbClr val="063FA9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4164" marR="34164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4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600" b="1" dirty="0">
                          <a:solidFill>
                            <a:srgbClr val="063FA9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General</a:t>
                      </a:r>
                      <a:endParaRPr lang="de-DE" sz="600" dirty="0">
                        <a:solidFill>
                          <a:srgbClr val="063FA9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4164" marR="34164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34164" marR="34164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4400">
                <a:tc>
                  <a:txBody>
                    <a:bodyPr/>
                    <a:lstStyle/>
                    <a:p>
                      <a:pPr marL="17970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patient identifier</a:t>
                      </a:r>
                    </a:p>
                  </a:txBody>
                  <a:tcPr marL="34164" marR="34164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9,85 ± 0,49 [8;10] (100%)</a:t>
                      </a:r>
                    </a:p>
                  </a:txBody>
                  <a:tcPr marL="34164" marR="34164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4400">
                <a:tc>
                  <a:txBody>
                    <a:bodyPr/>
                    <a:lstStyle/>
                    <a:p>
                      <a:pPr marL="17970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6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visit</a:t>
                      </a:r>
                      <a:r>
                        <a:rPr lang="de-DE" sz="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6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date</a:t>
                      </a:r>
                      <a:endParaRPr lang="de-DE" sz="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4164" marR="34164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9,90 ± 0,31 [9;10] (100%)</a:t>
                      </a:r>
                    </a:p>
                  </a:txBody>
                  <a:tcPr marL="34164" marR="34164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44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600" b="1" dirty="0" err="1">
                          <a:solidFill>
                            <a:srgbClr val="063FA9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Demographics</a:t>
                      </a:r>
                      <a:endParaRPr lang="de-DE" sz="600" dirty="0">
                        <a:solidFill>
                          <a:srgbClr val="063FA9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4164" marR="34164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34164" marR="34164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4400">
                <a:tc>
                  <a:txBody>
                    <a:bodyPr/>
                    <a:lstStyle/>
                    <a:p>
                      <a:pPr marL="17970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age</a:t>
                      </a:r>
                    </a:p>
                  </a:txBody>
                  <a:tcPr marL="34164" marR="34164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9,95 ± 0,23 [9;10] (95%)</a:t>
                      </a:r>
                    </a:p>
                  </a:txBody>
                  <a:tcPr marL="34164" marR="34164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4400">
                <a:tc>
                  <a:txBody>
                    <a:bodyPr/>
                    <a:lstStyle/>
                    <a:p>
                      <a:pPr marL="17970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sex</a:t>
                      </a:r>
                    </a:p>
                  </a:txBody>
                  <a:tcPr marL="34164" marR="34164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9,95 ± 0,22 [9;10] (100%)</a:t>
                      </a:r>
                    </a:p>
                  </a:txBody>
                  <a:tcPr marL="34164" marR="34164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4400">
                <a:tc>
                  <a:txBody>
                    <a:bodyPr/>
                    <a:lstStyle/>
                    <a:p>
                      <a:pPr marL="17970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weight</a:t>
                      </a:r>
                      <a:endParaRPr lang="de-DE" sz="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4164" marR="34164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8,65 ± 1,42 [5;10] (95%)</a:t>
                      </a:r>
                    </a:p>
                  </a:txBody>
                  <a:tcPr marL="34164" marR="34164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04400">
                <a:tc>
                  <a:txBody>
                    <a:bodyPr/>
                    <a:lstStyle/>
                    <a:p>
                      <a:pPr marL="17970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height</a:t>
                      </a:r>
                      <a:endParaRPr lang="de-DE" sz="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4164" marR="34164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8,50 ± 1,36 [5;10] (95%)</a:t>
                      </a:r>
                    </a:p>
                  </a:txBody>
                  <a:tcPr marL="34164" marR="34164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04400">
                <a:tc>
                  <a:txBody>
                    <a:bodyPr/>
                    <a:lstStyle/>
                    <a:p>
                      <a:pPr marL="17970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smoking</a:t>
                      </a:r>
                      <a:endParaRPr lang="de-DE" sz="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4164" marR="34164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9,25 ± 0,91 [8;10] (100%)</a:t>
                      </a:r>
                    </a:p>
                  </a:txBody>
                  <a:tcPr marL="34164" marR="34164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04400">
                <a:tc>
                  <a:txBody>
                    <a:bodyPr/>
                    <a:lstStyle/>
                    <a:p>
                      <a:pPr marL="17970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GCA diagnosis</a:t>
                      </a:r>
                      <a:endParaRPr lang="de-DE" sz="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4164" marR="34164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9,60 ± 0,75 [8;10] (100%)</a:t>
                      </a:r>
                    </a:p>
                  </a:txBody>
                  <a:tcPr marL="34164" marR="34164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04400">
                <a:tc>
                  <a:txBody>
                    <a:bodyPr/>
                    <a:lstStyle/>
                    <a:p>
                      <a:pPr marL="17970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date of GCA diagnosis</a:t>
                      </a:r>
                      <a:endParaRPr lang="de-DE" sz="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4164" marR="34164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9,60 ± 0,82 [8;10] (100%)</a:t>
                      </a:r>
                    </a:p>
                  </a:txBody>
                  <a:tcPr marL="34164" marR="34164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04400">
                <a:tc>
                  <a:txBody>
                    <a:bodyPr/>
                    <a:lstStyle/>
                    <a:p>
                      <a:pPr marL="17970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onset </a:t>
                      </a:r>
                      <a:r>
                        <a:rPr lang="de-DE" sz="6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of</a:t>
                      </a:r>
                      <a:r>
                        <a:rPr lang="de-DE" sz="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6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symptoms</a:t>
                      </a:r>
                      <a:endParaRPr lang="de-DE" sz="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4164" marR="34164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8,95 ± 1,73 [3;10] (95%)</a:t>
                      </a:r>
                    </a:p>
                  </a:txBody>
                  <a:tcPr marL="34164" marR="34164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044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 b="1" dirty="0">
                          <a:solidFill>
                            <a:srgbClr val="063FA9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GCA-related signs &amp; symptoms</a:t>
                      </a:r>
                      <a:endParaRPr lang="de-DE" sz="600" dirty="0">
                        <a:solidFill>
                          <a:srgbClr val="063FA9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4164" marR="34164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  <a:endParaRPr lang="de-DE" sz="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4164" marR="34164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04400">
                <a:tc>
                  <a:txBody>
                    <a:bodyPr/>
                    <a:lstStyle/>
                    <a:p>
                      <a:pPr marL="17970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6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cranial</a:t>
                      </a:r>
                      <a:endParaRPr lang="de-DE" sz="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4164" marR="34164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  <a:endParaRPr lang="de-DE" sz="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4164" marR="34164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04400">
                <a:tc>
                  <a:txBody>
                    <a:bodyPr/>
                    <a:lstStyle/>
                    <a:p>
                      <a:pPr lvl="1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600" i="1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ocular</a:t>
                      </a:r>
                      <a:r>
                        <a:rPr lang="de-DE" sz="600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600" i="1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involvement</a:t>
                      </a:r>
                      <a:endParaRPr lang="de-DE" sz="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4164" marR="34164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  <a:endParaRPr lang="de-DE" sz="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4164" marR="34164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04400">
                <a:tc>
                  <a:txBody>
                    <a:bodyPr/>
                    <a:lstStyle/>
                    <a:p>
                      <a:pPr marL="53975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ocular symptoms: diplopia, blurring, transient visual loss (</a:t>
                      </a:r>
                      <a:r>
                        <a:rPr lang="en-US" sz="6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amaurosis</a:t>
                      </a:r>
                      <a:r>
                        <a:rPr lang="en-US" sz="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6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fugax</a:t>
                      </a:r>
                      <a:r>
                        <a:rPr lang="en-US" sz="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)</a:t>
                      </a:r>
                      <a:endParaRPr lang="de-DE" sz="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4164" marR="34164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9,25 ± 1,48 [4;10] (95%)</a:t>
                      </a:r>
                    </a:p>
                  </a:txBody>
                  <a:tcPr marL="34164" marR="34164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04400">
                <a:tc>
                  <a:txBody>
                    <a:bodyPr/>
                    <a:lstStyle/>
                    <a:p>
                      <a:pPr marL="53975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permanent partial visual loss / field defect / blindness / RAPD</a:t>
                      </a:r>
                      <a:endParaRPr lang="de-DE" sz="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4164" marR="34164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9,20 ± 1,36 [5;10] (95%)</a:t>
                      </a:r>
                    </a:p>
                  </a:txBody>
                  <a:tcPr marL="34164" marR="34164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04400">
                <a:tc>
                  <a:txBody>
                    <a:bodyPr/>
                    <a:lstStyle/>
                    <a:p>
                      <a:pPr lvl="1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headache</a:t>
                      </a:r>
                      <a:endParaRPr lang="de-DE" sz="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4164" marR="34164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9,05 ± 1,88 [2;10] (95%)</a:t>
                      </a:r>
                    </a:p>
                  </a:txBody>
                  <a:tcPr marL="34164" marR="34164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04400">
                <a:tc>
                  <a:txBody>
                    <a:bodyPr/>
                    <a:lstStyle/>
                    <a:p>
                      <a:pPr lvl="1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scalp tenderness</a:t>
                      </a:r>
                      <a:endParaRPr lang="de-DE" sz="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4164" marR="34164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8,45 ± 2,14 [1;10] (90%)</a:t>
                      </a:r>
                    </a:p>
                  </a:txBody>
                  <a:tcPr marL="34164" marR="34164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04400">
                <a:tc>
                  <a:txBody>
                    <a:bodyPr/>
                    <a:lstStyle/>
                    <a:p>
                      <a:pPr lvl="1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jaw claudication</a:t>
                      </a:r>
                      <a:endParaRPr lang="de-DE" sz="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4164" marR="34164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8,40 ± 2,21 [1;10] (90%)</a:t>
                      </a:r>
                    </a:p>
                  </a:txBody>
                  <a:tcPr marL="34164" marR="34164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04400">
                <a:tc>
                  <a:txBody>
                    <a:bodyPr/>
                    <a:lstStyle/>
                    <a:p>
                      <a:pPr lvl="1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cranial artery abnormality</a:t>
                      </a:r>
                      <a:endParaRPr lang="de-DE" sz="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4164" marR="34164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  <a:endParaRPr lang="de-DE" sz="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4164" marR="34164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04400">
                <a:tc>
                  <a:txBody>
                    <a:bodyPr/>
                    <a:lstStyle/>
                    <a:p>
                      <a:pPr marL="53975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cord-like thickening / nodularity / tenderness / reduced pulse and/or </a:t>
                      </a:r>
                      <a:r>
                        <a:rPr lang="en-US" sz="6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pulselessness</a:t>
                      </a:r>
                      <a:endParaRPr lang="de-DE" sz="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4164" marR="34164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8,35 ± 2,56 [0;10] (85%)</a:t>
                      </a:r>
                    </a:p>
                  </a:txBody>
                  <a:tcPr marL="34164" marR="34164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04400">
                <a:tc>
                  <a:txBody>
                    <a:bodyPr/>
                    <a:lstStyle/>
                    <a:p>
                      <a:pPr marL="53975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sonographic evidence of </a:t>
                      </a:r>
                      <a:r>
                        <a:rPr lang="en-US" sz="6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arteritis</a:t>
                      </a:r>
                      <a:endParaRPr lang="de-DE" sz="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4164" marR="34164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8,30 ± 2,64 [0;10] (80%)</a:t>
                      </a:r>
                    </a:p>
                  </a:txBody>
                  <a:tcPr marL="34164" marR="34164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04400">
                <a:tc>
                  <a:txBody>
                    <a:bodyPr/>
                    <a:lstStyle/>
                    <a:p>
                      <a:pPr marL="53975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histological arteritis</a:t>
                      </a:r>
                      <a:endParaRPr lang="de-DE" sz="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4164" marR="34164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8,84 ± 2,54 [0;10] (85%)</a:t>
                      </a:r>
                    </a:p>
                  </a:txBody>
                  <a:tcPr marL="34164" marR="34164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04400">
                <a:tc>
                  <a:txBody>
                    <a:bodyPr/>
                    <a:lstStyle/>
                    <a:p>
                      <a:pPr marL="17970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constitutional: fever/pyrexia </a:t>
                      </a:r>
                      <a:r>
                        <a:rPr lang="en-US" sz="6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symptoms</a:t>
                      </a:r>
                      <a:endParaRPr lang="de-DE" sz="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4164" marR="34164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8,10 ± 2,20 [3;10] (75%)</a:t>
                      </a:r>
                    </a:p>
                  </a:txBody>
                  <a:tcPr marL="34164" marR="34164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04400">
                <a:tc>
                  <a:txBody>
                    <a:bodyPr/>
                    <a:lstStyle/>
                    <a:p>
                      <a:pPr marL="17970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laboratory</a:t>
                      </a:r>
                      <a:endParaRPr lang="de-DE" sz="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4164" marR="34164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  <a:endParaRPr lang="de-DE" sz="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4164" marR="34164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04400">
                <a:tc>
                  <a:txBody>
                    <a:bodyPr/>
                    <a:lstStyle/>
                    <a:p>
                      <a:pPr lvl="1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ESR</a:t>
                      </a:r>
                      <a:endParaRPr lang="de-DE" sz="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4164" marR="34164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9,10 ± 1,29 [6;10] (95%)</a:t>
                      </a:r>
                    </a:p>
                  </a:txBody>
                  <a:tcPr marL="34164" marR="34164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04400">
                <a:tc>
                  <a:txBody>
                    <a:bodyPr/>
                    <a:lstStyle/>
                    <a:p>
                      <a:pPr lvl="1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CRP</a:t>
                      </a:r>
                      <a:endParaRPr lang="de-DE" sz="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4164" marR="34164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9,55 ± 0,94 [7;10] (100%)</a:t>
                      </a:r>
                    </a:p>
                  </a:txBody>
                  <a:tcPr marL="34164" marR="34164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04400">
                <a:tc>
                  <a:txBody>
                    <a:bodyPr/>
                    <a:lstStyle/>
                    <a:p>
                      <a:pPr lvl="1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 i="1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haemoglobin</a:t>
                      </a:r>
                      <a:endParaRPr lang="de-DE" sz="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4164" marR="34164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7,50 ± 2,59 [0;10] (75%)</a:t>
                      </a:r>
                    </a:p>
                  </a:txBody>
                  <a:tcPr marL="34164" marR="34164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04400">
                <a:tc>
                  <a:txBody>
                    <a:bodyPr/>
                    <a:lstStyle/>
                    <a:p>
                      <a:pPr marL="17970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PMR </a:t>
                      </a:r>
                      <a:r>
                        <a:rPr lang="en-US" sz="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(inflammatory bilateral </a:t>
                      </a:r>
                      <a:r>
                        <a:rPr lang="en-US" sz="6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shoulder/hip</a:t>
                      </a:r>
                      <a:r>
                        <a:rPr lang="en-US" sz="60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6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pain </a:t>
                      </a:r>
                      <a:r>
                        <a:rPr lang="en-US" sz="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and stiffness)</a:t>
                      </a:r>
                      <a:endParaRPr lang="de-DE" sz="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4164" marR="34164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9,45 ± 0,94 [7;10] (100%)</a:t>
                      </a:r>
                      <a:endParaRPr lang="de-DE" sz="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4164" marR="34164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04400">
                <a:tc>
                  <a:txBody>
                    <a:bodyPr/>
                    <a:lstStyle/>
                    <a:p>
                      <a:pPr marL="17970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large vessel </a:t>
                      </a:r>
                      <a:r>
                        <a:rPr lang="en-US" sz="6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involvement</a:t>
                      </a:r>
                      <a:endParaRPr lang="de-DE" sz="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4164" marR="34164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  <a:endParaRPr lang="de-DE" sz="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4164" marR="34164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04400">
                <a:tc>
                  <a:txBody>
                    <a:bodyPr/>
                    <a:lstStyle/>
                    <a:p>
                      <a:pPr lvl="1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peripheral pulses (carotid, axillary, brachial, radial, femoral): pulsation</a:t>
                      </a:r>
                      <a:endParaRPr lang="de-DE" sz="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4164" marR="34164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8,10 ± 2,34 [2;10] (70%)</a:t>
                      </a:r>
                    </a:p>
                  </a:txBody>
                  <a:tcPr marL="34164" marR="34164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104400">
                <a:tc>
                  <a:txBody>
                    <a:bodyPr/>
                    <a:lstStyle/>
                    <a:p>
                      <a:pPr lvl="1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blood pressure</a:t>
                      </a:r>
                      <a:endParaRPr lang="de-DE" sz="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4164" marR="34164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7,90 ± 2,15 [1;10] (80%)</a:t>
                      </a:r>
                    </a:p>
                  </a:txBody>
                  <a:tcPr marL="34164" marR="34164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  <a:tr h="104400">
                <a:tc>
                  <a:txBody>
                    <a:bodyPr/>
                    <a:lstStyle/>
                    <a:p>
                      <a:pPr lvl="1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dilatation/aneurysm</a:t>
                      </a:r>
                      <a:endParaRPr lang="de-DE" sz="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4164" marR="34164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7,79 ± 3,05 [0;10] (75%)</a:t>
                      </a:r>
                    </a:p>
                  </a:txBody>
                  <a:tcPr marL="34164" marR="34164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4"/>
                  </a:ext>
                </a:extLst>
              </a:tr>
              <a:tr h="104400">
                <a:tc>
                  <a:txBody>
                    <a:bodyPr/>
                    <a:lstStyle/>
                    <a:p>
                      <a:pPr lvl="1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wall </a:t>
                      </a:r>
                      <a:r>
                        <a:rPr lang="en-US" sz="600" i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thickening</a:t>
                      </a:r>
                      <a:endParaRPr lang="de-DE" sz="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4164" marR="34164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7,15 ± 3,17 [0;10] (65%)</a:t>
                      </a:r>
                    </a:p>
                  </a:txBody>
                  <a:tcPr marL="34164" marR="34164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5"/>
                  </a:ext>
                </a:extLst>
              </a:tr>
              <a:tr h="104400">
                <a:tc>
                  <a:txBody>
                    <a:bodyPr/>
                    <a:lstStyle/>
                    <a:p>
                      <a:pPr lvl="1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 i="1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stenosis</a:t>
                      </a:r>
                      <a:endParaRPr lang="de-DE" sz="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4164" marR="34164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7,50 ± 3,00 [0;10] (75%)</a:t>
                      </a:r>
                    </a:p>
                  </a:txBody>
                  <a:tcPr marL="34164" marR="34164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6"/>
                  </a:ext>
                </a:extLst>
              </a:tr>
              <a:tr h="104400">
                <a:tc>
                  <a:txBody>
                    <a:bodyPr/>
                    <a:lstStyle/>
                    <a:p>
                      <a:pPr marL="17970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disease </a:t>
                      </a:r>
                      <a:r>
                        <a:rPr lang="en-US" sz="6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activity</a:t>
                      </a:r>
                      <a:endParaRPr lang="de-DE" sz="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4164" marR="34164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  <a:endParaRPr lang="de-DE" sz="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4164" marR="34164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7"/>
                  </a:ext>
                </a:extLst>
              </a:tr>
              <a:tr h="104400">
                <a:tc>
                  <a:txBody>
                    <a:bodyPr/>
                    <a:lstStyle/>
                    <a:p>
                      <a:pPr lvl="1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patient’s global assessment of disease activity</a:t>
                      </a:r>
                      <a:endParaRPr lang="de-DE" sz="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4164" marR="34164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8,70 ± 2,27 [1;10] (90%)</a:t>
                      </a:r>
                    </a:p>
                  </a:txBody>
                  <a:tcPr marL="34164" marR="34164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8"/>
                  </a:ext>
                </a:extLst>
              </a:tr>
              <a:tr h="104400">
                <a:tc>
                  <a:txBody>
                    <a:bodyPr/>
                    <a:lstStyle/>
                    <a:p>
                      <a:pPr lvl="1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evaluator’s global assessment of disease activity</a:t>
                      </a:r>
                      <a:endParaRPr lang="de-DE" sz="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34164" marR="34164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8,55 ± 2,50 [0;10] (85%)</a:t>
                      </a:r>
                    </a:p>
                  </a:txBody>
                  <a:tcPr marL="34164" marR="34164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9"/>
                  </a:ext>
                </a:extLst>
              </a:tr>
            </a:tbl>
          </a:graphicData>
        </a:graphic>
      </p:graphicFrame>
      <p:graphicFrame>
        <p:nvGraphicFramePr>
          <p:cNvPr id="14" name="Tabel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2314237"/>
              </p:ext>
            </p:extLst>
          </p:nvPr>
        </p:nvGraphicFramePr>
        <p:xfrm>
          <a:off x="4775230" y="2489410"/>
          <a:ext cx="4102070" cy="3261821"/>
        </p:xfrm>
        <a:graphic>
          <a:graphicData uri="http://schemas.openxmlformats.org/drawingml/2006/table">
            <a:tbl>
              <a:tblPr firstRow="1" firstCol="1" bandRow="1"/>
              <a:tblGrid>
                <a:gridCol w="30924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9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714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600" b="1" dirty="0">
                          <a:solidFill>
                            <a:srgbClr val="063FA9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Item</a:t>
                      </a:r>
                      <a:endParaRPr lang="de-DE" sz="600" dirty="0">
                        <a:solidFill>
                          <a:srgbClr val="063FA9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600" b="1" dirty="0" err="1">
                          <a:solidFill>
                            <a:srgbClr val="063FA9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LoA</a:t>
                      </a:r>
                      <a:r>
                        <a:rPr lang="de-DE" sz="600" b="1" dirty="0">
                          <a:solidFill>
                            <a:srgbClr val="063FA9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*</a:t>
                      </a:r>
                      <a:endParaRPr lang="de-DE" sz="600" dirty="0">
                        <a:solidFill>
                          <a:srgbClr val="063FA9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4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 b="1" dirty="0">
                          <a:solidFill>
                            <a:srgbClr val="063FA9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Other medical events or </a:t>
                      </a:r>
                      <a:r>
                        <a:rPr lang="en-US" sz="600" b="1" dirty="0" smtClean="0">
                          <a:solidFill>
                            <a:srgbClr val="063FA9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conditions</a:t>
                      </a:r>
                      <a:endParaRPr lang="de-DE" sz="600" dirty="0">
                        <a:solidFill>
                          <a:srgbClr val="063FA9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endParaRPr lang="de-DE" sz="60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4400">
                <a:tc>
                  <a:txBody>
                    <a:bodyPr/>
                    <a:lstStyle/>
                    <a:p>
                      <a:pPr marL="17970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death</a:t>
                      </a:r>
                      <a:endParaRPr lang="de-DE" sz="6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6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Arial"/>
                        </a:rPr>
                        <a:t>9,70 ± 0,73 [8;10] (100%)</a:t>
                      </a:r>
                      <a:endParaRPr lang="de-DE" sz="60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4400">
                <a:tc>
                  <a:txBody>
                    <a:bodyPr/>
                    <a:lstStyle/>
                    <a:p>
                      <a:pPr marL="17970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cardiovascular</a:t>
                      </a:r>
                      <a:endParaRPr lang="de-DE" sz="6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endParaRPr lang="de-DE" sz="60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4400">
                <a:tc>
                  <a:txBody>
                    <a:bodyPr/>
                    <a:lstStyle/>
                    <a:p>
                      <a:pPr lvl="1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 i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TIA</a:t>
                      </a:r>
                      <a:endParaRPr lang="de-DE" sz="6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6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Arial"/>
                        </a:rPr>
                        <a:t>8,70 ± 1,84 [3;10] (90%)</a:t>
                      </a:r>
                      <a:endParaRPr lang="de-DE" sz="60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4400">
                <a:tc>
                  <a:txBody>
                    <a:bodyPr/>
                    <a:lstStyle/>
                    <a:p>
                      <a:pPr lvl="1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 i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stroke</a:t>
                      </a:r>
                      <a:endParaRPr lang="de-DE" sz="6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endParaRPr lang="de-DE" sz="60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4400">
                <a:tc>
                  <a:txBody>
                    <a:bodyPr/>
                    <a:lstStyle/>
                    <a:p>
                      <a:pPr marL="53975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ischaemic</a:t>
                      </a:r>
                      <a:endParaRPr lang="de-DE" sz="6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6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Arial"/>
                        </a:rPr>
                        <a:t>8,84 ± 2,14 [2;10] (85%)</a:t>
                      </a:r>
                      <a:endParaRPr lang="de-DE" sz="60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4400">
                <a:tc>
                  <a:txBody>
                    <a:bodyPr/>
                    <a:lstStyle/>
                    <a:p>
                      <a:pPr marL="53975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haemorrhagic</a:t>
                      </a:r>
                      <a:endParaRPr lang="de-DE" sz="6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6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Arial"/>
                        </a:rPr>
                        <a:t>8,10 ± 2,25 [1;10] (85%)</a:t>
                      </a:r>
                      <a:endParaRPr lang="de-DE" sz="60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04400">
                <a:tc>
                  <a:txBody>
                    <a:bodyPr/>
                    <a:lstStyle/>
                    <a:p>
                      <a:pPr lvl="1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myocardial </a:t>
                      </a:r>
                      <a:r>
                        <a:rPr lang="en-US" sz="600" i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infarction</a:t>
                      </a:r>
                      <a:endParaRPr lang="de-DE" sz="6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6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Arial"/>
                        </a:rPr>
                        <a:t>8,42 ± 2,12 [1;10] (90%)</a:t>
                      </a:r>
                      <a:endParaRPr lang="de-DE" sz="60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04400">
                <a:tc>
                  <a:txBody>
                    <a:bodyPr/>
                    <a:lstStyle/>
                    <a:p>
                      <a:pPr lvl="1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arterial hypertension requiring </a:t>
                      </a:r>
                      <a:r>
                        <a:rPr lang="en-US" sz="600" i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treatment</a:t>
                      </a:r>
                      <a:endParaRPr lang="de-DE" sz="6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6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Arial"/>
                        </a:rPr>
                        <a:t>8,45 ± 2,35 [0;10] (90%)</a:t>
                      </a:r>
                      <a:endParaRPr lang="de-DE" sz="60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04400">
                <a:tc>
                  <a:txBody>
                    <a:bodyPr/>
                    <a:lstStyle/>
                    <a:p>
                      <a:pPr marL="17970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endocrine</a:t>
                      </a:r>
                      <a:endParaRPr lang="de-DE" sz="6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endParaRPr lang="de-DE" sz="60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04400">
                <a:tc>
                  <a:txBody>
                    <a:bodyPr/>
                    <a:lstStyle/>
                    <a:p>
                      <a:pPr lvl="1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diabetes </a:t>
                      </a:r>
                      <a:r>
                        <a:rPr lang="en-US" sz="600" i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mellitus</a:t>
                      </a:r>
                      <a:endParaRPr lang="de-DE" sz="6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6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Arial"/>
                        </a:rPr>
                        <a:t>8,70 ± 1,69 [4;10] (90%)</a:t>
                      </a:r>
                      <a:endParaRPr lang="de-DE" sz="60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04400">
                <a:tc>
                  <a:txBody>
                    <a:bodyPr/>
                    <a:lstStyle/>
                    <a:p>
                      <a:pPr lvl="1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 i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osteoporosis</a:t>
                      </a:r>
                      <a:endParaRPr lang="de-DE" sz="6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6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Arial"/>
                        </a:rPr>
                        <a:t>8,60 ± 1,43 [5;10] (90%)</a:t>
                      </a:r>
                      <a:endParaRPr lang="de-DE" sz="60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04400">
                <a:tc>
                  <a:txBody>
                    <a:bodyPr/>
                    <a:lstStyle/>
                    <a:p>
                      <a:pPr marL="17970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infection</a:t>
                      </a:r>
                      <a:endParaRPr lang="de-DE" sz="6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endParaRPr lang="de-DE" sz="60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04400">
                <a:tc>
                  <a:txBody>
                    <a:bodyPr/>
                    <a:lstStyle/>
                    <a:p>
                      <a:pPr lvl="1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active tuberculosis</a:t>
                      </a:r>
                      <a:endParaRPr lang="de-DE" sz="6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Arial"/>
                        </a:rPr>
                        <a:t>8,00 ± 2,03 [4;10] (75%)</a:t>
                      </a:r>
                      <a:endParaRPr lang="de-DE" sz="6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04400">
                <a:tc>
                  <a:txBody>
                    <a:bodyPr/>
                    <a:lstStyle/>
                    <a:p>
                      <a:pPr lvl="1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600" i="1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serious</a:t>
                      </a:r>
                      <a:r>
                        <a:rPr lang="de-DE" sz="600" i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de-DE" sz="600" i="1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infection</a:t>
                      </a:r>
                      <a:r>
                        <a:rPr lang="de-DE" sz="600" i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de-DE" sz="600" i="1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requiring</a:t>
                      </a:r>
                      <a:r>
                        <a:rPr lang="de-DE" sz="600" i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de-DE" sz="600" i="1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hospitalisation</a:t>
                      </a:r>
                      <a:endParaRPr lang="de-DE" sz="600" i="1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6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+mn-cs"/>
                        </a:rPr>
                        <a:t>9,00 ± 1,12 [7;10] (100%)</a:t>
                      </a:r>
                      <a:endParaRPr lang="de-DE" sz="6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04400">
                <a:tc>
                  <a:txBody>
                    <a:bodyPr/>
                    <a:lstStyle/>
                    <a:p>
                      <a:pPr marL="17970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malignancy</a:t>
                      </a:r>
                      <a:endParaRPr lang="de-DE" sz="6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endParaRPr lang="de-DE" sz="60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04400">
                <a:tc>
                  <a:txBody>
                    <a:bodyPr/>
                    <a:lstStyle/>
                    <a:p>
                      <a:pPr lvl="1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 i="1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haematopoietic</a:t>
                      </a:r>
                      <a:endParaRPr lang="de-DE" sz="6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6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Arial"/>
                        </a:rPr>
                        <a:t>9,05 ± 1,05 [7;10] (100%)</a:t>
                      </a:r>
                      <a:endParaRPr lang="de-DE" sz="60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04400">
                <a:tc>
                  <a:txBody>
                    <a:bodyPr/>
                    <a:lstStyle/>
                    <a:p>
                      <a:pPr lvl="1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solid </a:t>
                      </a:r>
                      <a:r>
                        <a:rPr lang="en-US" sz="600" i="1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tumour</a:t>
                      </a:r>
                      <a:r>
                        <a:rPr lang="en-US" sz="6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endParaRPr lang="de-DE" sz="6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6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Arial"/>
                        </a:rPr>
                        <a:t>9,05 ± 1,05 [7;10] (100%)</a:t>
                      </a:r>
                      <a:endParaRPr lang="de-DE" sz="60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04400">
                <a:tc>
                  <a:txBody>
                    <a:bodyPr/>
                    <a:lstStyle/>
                    <a:p>
                      <a:pPr lvl="1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skin </a:t>
                      </a:r>
                      <a:endParaRPr lang="de-DE" sz="6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6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Arial"/>
                        </a:rPr>
                        <a:t>7,95 ± 1,85 [4;10] (85%)</a:t>
                      </a:r>
                      <a:endParaRPr lang="de-DE" sz="60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04400">
                <a:tc>
                  <a:txBody>
                    <a:bodyPr/>
                    <a:lstStyle/>
                    <a:p>
                      <a:pPr marL="18034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other serious </a:t>
                      </a:r>
                      <a:r>
                        <a:rPr lang="en-US" sz="6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event</a:t>
                      </a:r>
                      <a:endParaRPr lang="de-DE" sz="6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6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Arial"/>
                        </a:rPr>
                        <a:t>8,15 ± 2,01 [3;10] (75%)</a:t>
                      </a:r>
                      <a:endParaRPr lang="de-DE" sz="60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044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600" b="1" dirty="0" smtClean="0">
                          <a:solidFill>
                            <a:srgbClr val="063FA9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Treatment</a:t>
                      </a:r>
                      <a:endParaRPr lang="de-DE" sz="600" dirty="0">
                        <a:solidFill>
                          <a:srgbClr val="063FA9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endParaRPr lang="de-DE" sz="60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04400">
                <a:tc>
                  <a:txBody>
                    <a:bodyPr/>
                    <a:lstStyle/>
                    <a:p>
                      <a:pPr marL="17970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6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glucocorticoids</a:t>
                      </a:r>
                      <a:endParaRPr lang="de-DE" sz="6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endParaRPr lang="de-DE" sz="60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04400">
                <a:tc>
                  <a:txBody>
                    <a:bodyPr/>
                    <a:lstStyle/>
                    <a:p>
                      <a:pPr lvl="1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600" i="1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current</a:t>
                      </a:r>
                      <a:r>
                        <a:rPr lang="de-DE" sz="6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de-DE" sz="600" i="1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use</a:t>
                      </a:r>
                      <a:endParaRPr lang="de-DE" sz="6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6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Arial"/>
                        </a:rPr>
                        <a:t>9,80 ± 0,52 [8;10] (100%)</a:t>
                      </a:r>
                      <a:endParaRPr lang="de-DE" sz="60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04400">
                <a:tc>
                  <a:txBody>
                    <a:bodyPr/>
                    <a:lstStyle/>
                    <a:p>
                      <a:pPr lvl="1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recent use</a:t>
                      </a:r>
                      <a:endParaRPr lang="de-DE" sz="6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6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Arial"/>
                        </a:rPr>
                        <a:t>9,75 ± 0,55 [8;10] (100%)</a:t>
                      </a:r>
                      <a:endParaRPr lang="de-DE" sz="60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04400">
                <a:tc>
                  <a:txBody>
                    <a:bodyPr/>
                    <a:lstStyle/>
                    <a:p>
                      <a:pPr marL="17970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immunosuppressants</a:t>
                      </a:r>
                      <a:r>
                        <a:rPr lang="en-US" sz="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/-modulators</a:t>
                      </a:r>
                      <a:endParaRPr lang="de-DE" sz="6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endParaRPr lang="de-DE" sz="60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04400">
                <a:tc>
                  <a:txBody>
                    <a:bodyPr/>
                    <a:lstStyle/>
                    <a:p>
                      <a:pPr lvl="1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conventional synthetic DMARDs</a:t>
                      </a:r>
                      <a:endParaRPr lang="de-DE" sz="6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6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Arial"/>
                        </a:rPr>
                        <a:t>9,75 ± 0,55 [8;10] (100%)</a:t>
                      </a:r>
                      <a:endParaRPr lang="de-DE" sz="60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04400">
                <a:tc>
                  <a:txBody>
                    <a:bodyPr/>
                    <a:lstStyle/>
                    <a:p>
                      <a:pPr lvl="1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biological DMARDs</a:t>
                      </a:r>
                      <a:endParaRPr lang="de-DE" sz="6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6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Arial"/>
                        </a:rPr>
                        <a:t>9,90 ± 0,31 [9;10] (100%)</a:t>
                      </a:r>
                      <a:endParaRPr lang="de-DE" sz="60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04400">
                <a:tc>
                  <a:txBody>
                    <a:bodyPr/>
                    <a:lstStyle/>
                    <a:p>
                      <a:pPr lvl="1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 i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targeted synthetic DMARDs</a:t>
                      </a:r>
                      <a:endParaRPr lang="de-DE" sz="6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6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Arial"/>
                        </a:rPr>
                        <a:t>9,80 ± 0,41 [9;10] (100%)</a:t>
                      </a:r>
                      <a:endParaRPr lang="de-DE" sz="60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04400">
                <a:tc rowSpan="2">
                  <a:txBody>
                    <a:bodyPr/>
                    <a:lstStyle/>
                    <a:p>
                      <a:pPr marL="17970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antiplatelet agents</a:t>
                      </a:r>
                      <a:endParaRPr lang="de-DE" sz="6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6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Arial"/>
                        </a:rPr>
                        <a:t>9,15 ± 0,93 [7;10] (100%)</a:t>
                      </a:r>
                      <a:endParaRPr lang="de-DE" sz="60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044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  <a:endParaRPr lang="de-DE" sz="6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7178" marR="47178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</a:tbl>
          </a:graphicData>
        </a:graphic>
      </p:graphicFrame>
      <p:sp>
        <p:nvSpPr>
          <p:cNvPr id="15" name="Marcador de contenido 3"/>
          <p:cNvSpPr>
            <a:spLocks noGrp="1"/>
          </p:cNvSpPr>
          <p:nvPr>
            <p:ph idx="1"/>
          </p:nvPr>
        </p:nvSpPr>
        <p:spPr>
          <a:xfrm>
            <a:off x="4787660" y="5805579"/>
            <a:ext cx="4088921" cy="367369"/>
          </a:xfrm>
        </p:spPr>
        <p:txBody>
          <a:bodyPr/>
          <a:lstStyle/>
          <a:p>
            <a:pPr marL="0" indent="0">
              <a:buNone/>
            </a:pPr>
            <a:r>
              <a:rPr lang="en-US" sz="1050" dirty="0" smtClean="0"/>
              <a:t>* Level of agreement </a:t>
            </a:r>
            <a:r>
              <a:rPr lang="en-US" sz="1050" dirty="0"/>
              <a:t>was based on an anonymized survey with a 0-10 scale by all members of the task force (data are mean </a:t>
            </a:r>
            <a:r>
              <a:rPr lang="en-US" sz="1050" dirty="0" smtClean="0"/>
              <a:t>± standard </a:t>
            </a:r>
            <a:r>
              <a:rPr lang="en-US" sz="1050" dirty="0"/>
              <a:t>deviation [minimum; maximum rating] and in brackets the percentage of task force members with an agreement ≥ 7</a:t>
            </a:r>
            <a:r>
              <a:rPr lang="en-US" sz="1050" dirty="0" smtClean="0"/>
              <a:t>))</a:t>
            </a:r>
          </a:p>
          <a:p>
            <a:pPr marL="0" indent="0">
              <a:buNone/>
            </a:pPr>
            <a:endParaRPr lang="en-GB" sz="1050" dirty="0"/>
          </a:p>
        </p:txBody>
      </p:sp>
    </p:spTree>
    <p:extLst>
      <p:ext uri="{BB962C8B-B14F-4D97-AF65-F5344CB8AC3E}">
        <p14:creationId xmlns:p14="http://schemas.microsoft.com/office/powerpoint/2010/main" val="948681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466928" y="548090"/>
            <a:ext cx="8334172" cy="634545"/>
          </a:xfrm>
        </p:spPr>
        <p:txBody>
          <a:bodyPr/>
          <a:lstStyle/>
          <a:p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15</a:t>
            </a:fld>
            <a:endParaRPr lang="tr-T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05/11/2018</a:t>
            </a:fld>
            <a:endParaRPr lang="en-US" dirty="0"/>
          </a:p>
        </p:txBody>
      </p:sp>
      <p:sp>
        <p:nvSpPr>
          <p:cNvPr id="9" name="Título 4"/>
          <p:cNvSpPr txBox="1">
            <a:spLocks/>
          </p:cNvSpPr>
          <p:nvPr/>
        </p:nvSpPr>
        <p:spPr>
          <a:xfrm>
            <a:off x="1651379" y="1339513"/>
            <a:ext cx="7296944" cy="634545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800" b="0" i="0">
                <a:solidFill>
                  <a:srgbClr val="0056B9"/>
                </a:solidFill>
                <a:latin typeface="+mj-lt"/>
                <a:ea typeface="ＭＳ Ｐゴシック" charset="0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  <a:ea typeface="ＭＳ Ｐゴシック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  <a:ea typeface="ＭＳ Ｐゴシック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  <a:ea typeface="ＭＳ Ｐゴシック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  <a:ea typeface="ＭＳ Ｐゴシック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</a:defRPr>
            </a:lvl9pPr>
          </a:lstStyle>
          <a:p>
            <a:r>
              <a:rPr lang="en-US" sz="2400" dirty="0">
                <a:solidFill>
                  <a:schemeClr val="bg2">
                    <a:lumMod val="50000"/>
                  </a:schemeClr>
                </a:solidFill>
              </a:rPr>
              <a:t>2018 EULAR recommendations for a core data set to support observational research and clinical care in giant cell arteritis</a:t>
            </a:r>
            <a:endParaRPr lang="es-ES" sz="2600" kern="0" dirty="0">
              <a:solidFill>
                <a:schemeClr val="tx2"/>
              </a:solidFill>
            </a:endParaRPr>
          </a:p>
        </p:txBody>
      </p:sp>
      <p:pic>
        <p:nvPicPr>
          <p:cNvPr id="10" name="Picture 2" descr="\\datastor\AG_Buttgereit\Lisa.Ehlers\EULAR GCA TF_final\Submission\contract.png"/>
          <p:cNvPicPr>
            <a:picLocks noChangeAspect="1" noChangeArrowheads="1"/>
          </p:cNvPicPr>
          <p:nvPr/>
        </p:nvPicPr>
        <p:blipFill>
          <a:blip r:embed="rId2" cstate="email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163" y="1376339"/>
            <a:ext cx="939350" cy="939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466928" y="2708694"/>
            <a:ext cx="8334171" cy="3507384"/>
          </a:xfrm>
        </p:spPr>
        <p:txBody>
          <a:bodyPr/>
          <a:lstStyle/>
          <a:p>
            <a:r>
              <a:rPr lang="en-US" dirty="0" smtClean="0"/>
              <a:t>This EULAR task force proposes a minimum core set of 50 parameters, subdivided into the following categories: General, Demographics, GCA-related signs and symptoms, Other medical conditions, and Treatment.</a:t>
            </a:r>
          </a:p>
          <a:p>
            <a:r>
              <a:rPr lang="en-US" dirty="0" smtClean="0"/>
              <a:t>Each item achieved a level of agreement of at least 7 in a group of experts in the field of rheumatology and epidemiology supported by patient research partners.</a:t>
            </a:r>
          </a:p>
          <a:p>
            <a:r>
              <a:rPr lang="en-US" dirty="0" smtClean="0"/>
              <a:t>The dataset represents a compromise derived from high scientific interest conflicting with feasibility in clinical routine care.</a:t>
            </a:r>
          </a:p>
          <a:p>
            <a:r>
              <a:rPr lang="en-US" dirty="0" smtClean="0"/>
              <a:t>The implementation of this core set in existing and evolving GCA registries will ensure </a:t>
            </a:r>
            <a:r>
              <a:rPr lang="en-US" dirty="0" err="1" smtClean="0"/>
              <a:t>harmanised</a:t>
            </a:r>
            <a:r>
              <a:rPr lang="en-US" dirty="0" smtClean="0"/>
              <a:t> data exchange and increase the quality of GCA data collection.</a:t>
            </a:r>
          </a:p>
          <a:p>
            <a:r>
              <a:rPr lang="en-US" dirty="0" smtClean="0"/>
              <a:t>The ultimate goal of these recommendations is to enhance collaboration and comparability and eventually improve GCA research and clinical care.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2217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466928" y="548090"/>
            <a:ext cx="8334172" cy="634545"/>
          </a:xfrm>
        </p:spPr>
        <p:txBody>
          <a:bodyPr/>
          <a:lstStyle/>
          <a:p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16</a:t>
            </a:fld>
            <a:endParaRPr lang="tr-T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05/11/2018</a:t>
            </a:fld>
            <a:endParaRPr lang="en-US" dirty="0"/>
          </a:p>
        </p:txBody>
      </p:sp>
      <p:sp>
        <p:nvSpPr>
          <p:cNvPr id="9" name="Título 4"/>
          <p:cNvSpPr txBox="1">
            <a:spLocks/>
          </p:cNvSpPr>
          <p:nvPr/>
        </p:nvSpPr>
        <p:spPr>
          <a:xfrm>
            <a:off x="1651379" y="1339513"/>
            <a:ext cx="7296944" cy="634545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800" b="0" i="0">
                <a:solidFill>
                  <a:srgbClr val="0056B9"/>
                </a:solidFill>
                <a:latin typeface="+mj-lt"/>
                <a:ea typeface="ＭＳ Ｐゴシック" charset="0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  <a:ea typeface="ＭＳ Ｐゴシック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  <a:ea typeface="ＭＳ Ｐゴシック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  <a:ea typeface="ＭＳ Ｐゴシック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  <a:ea typeface="ＭＳ Ｐゴシック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</a:defRPr>
            </a:lvl9pPr>
          </a:lstStyle>
          <a:p>
            <a:r>
              <a:rPr lang="en-US" sz="2400" dirty="0">
                <a:solidFill>
                  <a:schemeClr val="bg2">
                    <a:lumMod val="50000"/>
                  </a:schemeClr>
                </a:solidFill>
              </a:rPr>
              <a:t>2018 EULAR recommendations for a core data set to support observational research and clinical care in giant cell arteritis</a:t>
            </a:r>
            <a:endParaRPr lang="es-ES" sz="2600" kern="0" dirty="0">
              <a:solidFill>
                <a:schemeClr val="tx2"/>
              </a:solidFill>
            </a:endParaRPr>
          </a:p>
        </p:txBody>
      </p:sp>
      <p:pic>
        <p:nvPicPr>
          <p:cNvPr id="10" name="Picture 2" descr="\\datastor\AG_Buttgereit\Lisa.Ehlers\EULAR GCA TF_final\Submission\contract.png"/>
          <p:cNvPicPr>
            <a:picLocks noChangeAspect="1" noChangeArrowheads="1"/>
          </p:cNvPicPr>
          <p:nvPr/>
        </p:nvPicPr>
        <p:blipFill>
          <a:blip r:embed="rId2" cstate="email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163" y="1376339"/>
            <a:ext cx="939350" cy="939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Content Placeholder 17">
            <a:extLst>
              <a:ext uri="{FF2B5EF4-FFF2-40B4-BE49-F238E27FC236}">
                <a16:creationId xmlns:a16="http://schemas.microsoft.com/office/drawing/2014/main" id="{67B55446-FF41-4809-82FD-4D2A5BC534E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6420551"/>
              </p:ext>
            </p:extLst>
          </p:nvPr>
        </p:nvGraphicFramePr>
        <p:xfrm>
          <a:off x="518034" y="2707225"/>
          <a:ext cx="8107933" cy="357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07933">
                  <a:extLst>
                    <a:ext uri="{9D8B030D-6E8A-4147-A177-3AD203B41FA5}">
                      <a16:colId xmlns:a16="http://schemas.microsoft.com/office/drawing/2014/main" val="24834876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/>
                        <a:t>Recommendation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81768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solidFill>
                            <a:srgbClr val="0057B8"/>
                          </a:solidFill>
                        </a:rPr>
                        <a:t>A minimum of 50 items should</a:t>
                      </a:r>
                      <a:r>
                        <a:rPr lang="en-GB" sz="1800" baseline="0" dirty="0" smtClean="0">
                          <a:solidFill>
                            <a:srgbClr val="0057B8"/>
                          </a:solidFill>
                        </a:rPr>
                        <a:t> be collected in giant cell arteritis registries and databases.</a:t>
                      </a:r>
                      <a:endParaRPr lang="en-GB" sz="1800" dirty="0">
                        <a:solidFill>
                          <a:srgbClr val="0057B8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90517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solidFill>
                            <a:srgbClr val="0057B8"/>
                          </a:solidFill>
                        </a:rPr>
                        <a:t>These items represent parameters</a:t>
                      </a:r>
                      <a:r>
                        <a:rPr lang="en-GB" sz="1800" baseline="0" dirty="0" smtClean="0">
                          <a:solidFill>
                            <a:srgbClr val="0057B8"/>
                          </a:solidFill>
                        </a:rPr>
                        <a:t> routinely collected in clinical practice.</a:t>
                      </a:r>
                      <a:endParaRPr lang="en-GB" sz="1800" dirty="0">
                        <a:solidFill>
                          <a:srgbClr val="0057B8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60806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solidFill>
                            <a:srgbClr val="0057B8"/>
                          </a:solidFill>
                        </a:rPr>
                        <a:t>By implementing</a:t>
                      </a:r>
                      <a:r>
                        <a:rPr lang="en-GB" sz="1800" baseline="0" dirty="0" smtClean="0">
                          <a:solidFill>
                            <a:srgbClr val="0057B8"/>
                          </a:solidFill>
                        </a:rPr>
                        <a:t> our recommendations practitioners and patients make a significant contribution to the improvement of research and clinical care in the field of giant cell arteritis.</a:t>
                      </a:r>
                      <a:endParaRPr lang="en-GB" sz="1800" dirty="0">
                        <a:solidFill>
                          <a:srgbClr val="0057B8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71147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CH" dirty="0" err="1" smtClean="0"/>
                        <a:t>Standardised</a:t>
                      </a:r>
                      <a:r>
                        <a:rPr lang="de-CH" dirty="0" smtClean="0"/>
                        <a:t> </a:t>
                      </a:r>
                      <a:r>
                        <a:rPr lang="de-CH" dirty="0" err="1" smtClean="0"/>
                        <a:t>data</a:t>
                      </a:r>
                      <a:r>
                        <a:rPr lang="de-CH" dirty="0" smtClean="0"/>
                        <a:t> </a:t>
                      </a:r>
                      <a:r>
                        <a:rPr lang="de-CH" dirty="0" err="1" smtClean="0"/>
                        <a:t>collection</a:t>
                      </a:r>
                      <a:r>
                        <a:rPr lang="de-CH" dirty="0" smtClean="0"/>
                        <a:t> </a:t>
                      </a:r>
                      <a:r>
                        <a:rPr lang="de-CH" dirty="0" err="1" smtClean="0"/>
                        <a:t>ensures</a:t>
                      </a:r>
                      <a:r>
                        <a:rPr lang="de-CH" dirty="0" smtClean="0"/>
                        <a:t> </a:t>
                      </a:r>
                      <a:r>
                        <a:rPr lang="de-CH" dirty="0" err="1" smtClean="0"/>
                        <a:t>comparibility</a:t>
                      </a:r>
                      <a:r>
                        <a:rPr lang="de-CH" baseline="0" dirty="0" smtClean="0"/>
                        <a:t> </a:t>
                      </a:r>
                      <a:r>
                        <a:rPr lang="de-CH" baseline="0" dirty="0" err="1" smtClean="0"/>
                        <a:t>and</a:t>
                      </a:r>
                      <a:r>
                        <a:rPr lang="de-CH" baseline="0" dirty="0" smtClean="0"/>
                        <a:t> </a:t>
                      </a:r>
                      <a:r>
                        <a:rPr lang="de-CH" baseline="0" dirty="0" err="1" smtClean="0"/>
                        <a:t>thereby</a:t>
                      </a:r>
                      <a:r>
                        <a:rPr lang="de-CH" baseline="0" dirty="0" smtClean="0"/>
                        <a:t> </a:t>
                      </a:r>
                      <a:r>
                        <a:rPr lang="de-CH" baseline="0" dirty="0" err="1" smtClean="0"/>
                        <a:t>enlarges</a:t>
                      </a:r>
                      <a:r>
                        <a:rPr lang="de-CH" baseline="0" dirty="0" smtClean="0"/>
                        <a:t> </a:t>
                      </a:r>
                      <a:r>
                        <a:rPr lang="de-CH" baseline="0" dirty="0" err="1" smtClean="0"/>
                        <a:t>the</a:t>
                      </a:r>
                      <a:r>
                        <a:rPr lang="de-CH" baseline="0" dirty="0" smtClean="0"/>
                        <a:t> </a:t>
                      </a:r>
                      <a:r>
                        <a:rPr lang="de-CH" baseline="0" dirty="0" err="1" smtClean="0"/>
                        <a:t>amount</a:t>
                      </a:r>
                      <a:r>
                        <a:rPr lang="de-CH" baseline="0" dirty="0" smtClean="0"/>
                        <a:t> </a:t>
                      </a:r>
                      <a:r>
                        <a:rPr lang="de-CH" baseline="0" dirty="0" err="1" smtClean="0"/>
                        <a:t>of</a:t>
                      </a:r>
                      <a:r>
                        <a:rPr lang="de-CH" baseline="0" dirty="0" smtClean="0"/>
                        <a:t> </a:t>
                      </a:r>
                      <a:r>
                        <a:rPr lang="de-CH" baseline="0" dirty="0" err="1" smtClean="0"/>
                        <a:t>information</a:t>
                      </a:r>
                      <a:r>
                        <a:rPr lang="de-CH" baseline="0" dirty="0" smtClean="0"/>
                        <a:t> </a:t>
                      </a:r>
                      <a:r>
                        <a:rPr lang="de-CH" baseline="0" dirty="0" err="1" smtClean="0"/>
                        <a:t>available</a:t>
                      </a:r>
                      <a:r>
                        <a:rPr lang="de-CH" baseline="0" dirty="0" smtClean="0"/>
                        <a:t> </a:t>
                      </a:r>
                      <a:r>
                        <a:rPr lang="de-CH" baseline="0" dirty="0" err="1" smtClean="0"/>
                        <a:t>for</a:t>
                      </a:r>
                      <a:r>
                        <a:rPr lang="de-CH" baseline="0" dirty="0" smtClean="0"/>
                        <a:t> </a:t>
                      </a:r>
                      <a:r>
                        <a:rPr lang="de-CH" baseline="0" dirty="0" err="1" smtClean="0"/>
                        <a:t>future</a:t>
                      </a:r>
                      <a:r>
                        <a:rPr lang="de-CH" baseline="0" dirty="0" smtClean="0"/>
                        <a:t> </a:t>
                      </a:r>
                      <a:r>
                        <a:rPr lang="de-CH" baseline="0" dirty="0" err="1" smtClean="0"/>
                        <a:t>research</a:t>
                      </a:r>
                      <a:r>
                        <a:rPr lang="de-CH" baseline="0" dirty="0" smtClean="0"/>
                        <a:t>.</a:t>
                      </a:r>
                      <a:endParaRPr lang="de-C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81982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CH" dirty="0" smtClean="0"/>
                        <a:t>The </a:t>
                      </a:r>
                      <a:r>
                        <a:rPr lang="de-CH" dirty="0" err="1" smtClean="0"/>
                        <a:t>proposed</a:t>
                      </a:r>
                      <a:r>
                        <a:rPr lang="de-CH" dirty="0" smtClean="0"/>
                        <a:t> </a:t>
                      </a:r>
                      <a:r>
                        <a:rPr lang="de-CH" dirty="0" err="1" smtClean="0"/>
                        <a:t>set</a:t>
                      </a:r>
                      <a:r>
                        <a:rPr lang="de-CH" dirty="0" smtClean="0"/>
                        <a:t> </a:t>
                      </a:r>
                      <a:r>
                        <a:rPr lang="de-CH" dirty="0" err="1" smtClean="0"/>
                        <a:t>of</a:t>
                      </a:r>
                      <a:r>
                        <a:rPr lang="de-CH" dirty="0" smtClean="0"/>
                        <a:t> </a:t>
                      </a:r>
                      <a:r>
                        <a:rPr lang="de-CH" dirty="0" err="1" smtClean="0"/>
                        <a:t>items</a:t>
                      </a:r>
                      <a:r>
                        <a:rPr lang="de-CH" dirty="0" smtClean="0"/>
                        <a:t> </a:t>
                      </a:r>
                      <a:r>
                        <a:rPr lang="de-CH" dirty="0" err="1" smtClean="0"/>
                        <a:t>can</a:t>
                      </a:r>
                      <a:r>
                        <a:rPr lang="de-CH" baseline="0" dirty="0" smtClean="0"/>
                        <a:t> </a:t>
                      </a:r>
                      <a:r>
                        <a:rPr lang="de-CH" baseline="0" dirty="0" err="1" smtClean="0"/>
                        <a:t>be</a:t>
                      </a:r>
                      <a:r>
                        <a:rPr lang="de-CH" baseline="0" dirty="0" smtClean="0"/>
                        <a:t> </a:t>
                      </a:r>
                      <a:r>
                        <a:rPr lang="de-CH" baseline="0" dirty="0" err="1" smtClean="0"/>
                        <a:t>extended</a:t>
                      </a:r>
                      <a:r>
                        <a:rPr lang="de-CH" baseline="0" dirty="0" smtClean="0"/>
                        <a:t> </a:t>
                      </a:r>
                      <a:r>
                        <a:rPr lang="de-CH" baseline="0" dirty="0" err="1" smtClean="0"/>
                        <a:t>depending</a:t>
                      </a:r>
                      <a:r>
                        <a:rPr lang="de-CH" baseline="0" dirty="0" smtClean="0"/>
                        <a:t> on </a:t>
                      </a:r>
                      <a:r>
                        <a:rPr lang="de-CH" baseline="0" dirty="0" err="1" smtClean="0"/>
                        <a:t>the</a:t>
                      </a:r>
                      <a:r>
                        <a:rPr lang="de-CH" baseline="0" dirty="0" smtClean="0"/>
                        <a:t> </a:t>
                      </a:r>
                      <a:r>
                        <a:rPr lang="de-CH" baseline="0" dirty="0" err="1" smtClean="0"/>
                        <a:t>intended</a:t>
                      </a:r>
                      <a:r>
                        <a:rPr lang="de-CH" baseline="0" dirty="0" smtClean="0"/>
                        <a:t> </a:t>
                      </a:r>
                      <a:r>
                        <a:rPr lang="de-CH" baseline="0" dirty="0" err="1" smtClean="0"/>
                        <a:t>investigation</a:t>
                      </a:r>
                      <a:r>
                        <a:rPr lang="de-CH" baseline="0" dirty="0" smtClean="0"/>
                        <a:t>.</a:t>
                      </a:r>
                      <a:endParaRPr lang="de-C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57408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8191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466928" y="548090"/>
            <a:ext cx="8334172" cy="634545"/>
          </a:xfrm>
        </p:spPr>
        <p:txBody>
          <a:bodyPr/>
          <a:lstStyle/>
          <a:p>
            <a:r>
              <a:rPr lang="en-GB" dirty="0" smtClean="0"/>
              <a:t>Acknowledgements</a:t>
            </a:r>
            <a:endParaRPr lang="en-GB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17</a:t>
            </a:fld>
            <a:endParaRPr lang="tr-T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05/11/2018</a:t>
            </a:fld>
            <a:endParaRPr lang="en-US" dirty="0"/>
          </a:p>
        </p:txBody>
      </p:sp>
      <p:sp>
        <p:nvSpPr>
          <p:cNvPr id="9" name="Título 4"/>
          <p:cNvSpPr txBox="1">
            <a:spLocks/>
          </p:cNvSpPr>
          <p:nvPr/>
        </p:nvSpPr>
        <p:spPr>
          <a:xfrm>
            <a:off x="1651379" y="1339513"/>
            <a:ext cx="7296944" cy="634545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800" b="0" i="0">
                <a:solidFill>
                  <a:srgbClr val="0056B9"/>
                </a:solidFill>
                <a:latin typeface="+mj-lt"/>
                <a:ea typeface="ＭＳ Ｐゴシック" charset="0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  <a:ea typeface="ＭＳ Ｐゴシック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  <a:ea typeface="ＭＳ Ｐゴシック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  <a:ea typeface="ＭＳ Ｐゴシック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  <a:ea typeface="ＭＳ Ｐゴシック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</a:defRPr>
            </a:lvl9pPr>
          </a:lstStyle>
          <a:p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</a:rPr>
              <a:t>Funding</a:t>
            </a:r>
            <a:endParaRPr lang="es-ES" sz="2600" kern="0" dirty="0">
              <a:solidFill>
                <a:schemeClr val="tx2"/>
              </a:solidFill>
            </a:endParaRPr>
          </a:p>
        </p:txBody>
      </p:sp>
      <p:pic>
        <p:nvPicPr>
          <p:cNvPr id="11" name="Picture 2" descr="\\datastor\AG_Buttgereit\Lisa.Ehlers\EULAR GCA TF_final\Submission\help.png"/>
          <p:cNvPicPr>
            <a:picLocks noChangeAspect="1" noChangeArrowheads="1"/>
          </p:cNvPicPr>
          <p:nvPr/>
        </p:nvPicPr>
        <p:blipFill>
          <a:blip r:embed="rId2" cstate="email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164" y="1170529"/>
            <a:ext cx="1045216" cy="1045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466928" y="2700068"/>
            <a:ext cx="8334171" cy="3516010"/>
          </a:xfrm>
        </p:spPr>
        <p:txBody>
          <a:bodyPr/>
          <a:lstStyle/>
          <a:p>
            <a:pPr marL="0" indent="0">
              <a:buNone/>
            </a:pPr>
            <a:r>
              <a:rPr lang="de-DE" sz="1600" dirty="0" err="1" smtClean="0"/>
              <a:t>We</a:t>
            </a:r>
            <a:r>
              <a:rPr lang="de-DE" sz="1600" dirty="0" smtClean="0"/>
              <a:t> </a:t>
            </a:r>
            <a:r>
              <a:rPr lang="de-DE" sz="1600" dirty="0" err="1" smtClean="0"/>
              <a:t>thank</a:t>
            </a:r>
            <a:r>
              <a:rPr lang="de-DE" sz="1600" dirty="0" smtClean="0"/>
              <a:t> EULAR </a:t>
            </a:r>
            <a:r>
              <a:rPr lang="de-DE" sz="1600" dirty="0" err="1" smtClean="0"/>
              <a:t>for</a:t>
            </a:r>
            <a:r>
              <a:rPr lang="de-DE" sz="1600" dirty="0" smtClean="0"/>
              <a:t> </a:t>
            </a:r>
            <a:r>
              <a:rPr lang="de-DE" sz="1600" dirty="0" err="1" smtClean="0"/>
              <a:t>financially</a:t>
            </a:r>
            <a:r>
              <a:rPr lang="de-DE" sz="1600" dirty="0" smtClean="0"/>
              <a:t> </a:t>
            </a:r>
            <a:r>
              <a:rPr lang="de-DE" sz="1600" dirty="0" err="1" smtClean="0"/>
              <a:t>supporting</a:t>
            </a:r>
            <a:r>
              <a:rPr lang="de-DE" sz="1600" dirty="0" smtClean="0"/>
              <a:t> </a:t>
            </a:r>
            <a:r>
              <a:rPr lang="de-DE" sz="1600" dirty="0" err="1" smtClean="0"/>
              <a:t>the</a:t>
            </a:r>
            <a:r>
              <a:rPr lang="de-DE" sz="1600" dirty="0" smtClean="0"/>
              <a:t> </a:t>
            </a:r>
            <a:r>
              <a:rPr lang="de-DE" sz="1600" dirty="0" err="1" smtClean="0"/>
              <a:t>activities</a:t>
            </a:r>
            <a:r>
              <a:rPr lang="de-DE" sz="1600" dirty="0" smtClean="0"/>
              <a:t> </a:t>
            </a:r>
            <a:r>
              <a:rPr lang="de-DE" sz="1600" dirty="0" err="1" smtClean="0"/>
              <a:t>of</a:t>
            </a:r>
            <a:r>
              <a:rPr lang="de-DE" sz="1600" dirty="0" smtClean="0"/>
              <a:t> </a:t>
            </a:r>
            <a:r>
              <a:rPr lang="de-DE" sz="1600" dirty="0" err="1" smtClean="0"/>
              <a:t>this</a:t>
            </a:r>
            <a:r>
              <a:rPr lang="de-DE" sz="1600" dirty="0" smtClean="0"/>
              <a:t> </a:t>
            </a:r>
            <a:r>
              <a:rPr lang="de-DE" sz="1600" dirty="0" err="1" smtClean="0"/>
              <a:t>task</a:t>
            </a:r>
            <a:r>
              <a:rPr lang="de-DE" sz="1600" dirty="0" smtClean="0"/>
              <a:t> </a:t>
            </a:r>
            <a:r>
              <a:rPr lang="de-DE" sz="1600" dirty="0" err="1" smtClean="0"/>
              <a:t>force</a:t>
            </a:r>
            <a:r>
              <a:rPr lang="de-DE" sz="1600" dirty="0" smtClean="0"/>
              <a:t>.</a:t>
            </a:r>
          </a:p>
          <a:p>
            <a:pPr marL="0" indent="0">
              <a:buNone/>
            </a:pPr>
            <a:endParaRPr lang="de-DE" sz="1600" dirty="0" smtClean="0"/>
          </a:p>
          <a:p>
            <a:pPr marL="0" indent="0">
              <a:buNone/>
            </a:pPr>
            <a:endParaRPr lang="de-DE" sz="1600" dirty="0"/>
          </a:p>
          <a:p>
            <a:pPr marL="0" indent="0">
              <a:buNone/>
            </a:pPr>
            <a:endParaRPr lang="de-DE" sz="1600" dirty="0" smtClean="0"/>
          </a:p>
          <a:p>
            <a:pPr marL="0" indent="0">
              <a:buNone/>
            </a:pPr>
            <a:endParaRPr lang="de-DE" sz="1600" dirty="0"/>
          </a:p>
          <a:p>
            <a:pPr marL="0" indent="0">
              <a:buNone/>
            </a:pPr>
            <a:endParaRPr lang="de-DE" sz="1600" dirty="0" smtClean="0"/>
          </a:p>
          <a:p>
            <a:pPr marL="0" indent="0">
              <a:buNone/>
            </a:pPr>
            <a:endParaRPr lang="de-DE" sz="1600" dirty="0"/>
          </a:p>
          <a:p>
            <a:pPr marL="0" indent="0">
              <a:buNone/>
            </a:pPr>
            <a:r>
              <a:rPr lang="de-DE" i="1" dirty="0" smtClean="0"/>
              <a:t>The </a:t>
            </a:r>
            <a:r>
              <a:rPr lang="de-DE" i="1" dirty="0" err="1" smtClean="0"/>
              <a:t>icons</a:t>
            </a:r>
            <a:r>
              <a:rPr lang="de-DE" i="1" dirty="0" smtClean="0"/>
              <a:t> </a:t>
            </a:r>
            <a:r>
              <a:rPr lang="de-DE" i="1" dirty="0" err="1" smtClean="0"/>
              <a:t>used</a:t>
            </a:r>
            <a:r>
              <a:rPr lang="de-DE" i="1" dirty="0" smtClean="0"/>
              <a:t> in </a:t>
            </a:r>
            <a:r>
              <a:rPr lang="de-DE" i="1" dirty="0" err="1" smtClean="0"/>
              <a:t>this</a:t>
            </a:r>
            <a:r>
              <a:rPr lang="de-DE" i="1" dirty="0" smtClean="0"/>
              <a:t> </a:t>
            </a:r>
            <a:r>
              <a:rPr lang="de-DE" i="1" dirty="0" err="1" smtClean="0"/>
              <a:t>slide</a:t>
            </a:r>
            <a:r>
              <a:rPr lang="de-DE" i="1" dirty="0" smtClean="0"/>
              <a:t> deck </a:t>
            </a:r>
            <a:r>
              <a:rPr lang="de-DE" i="1" dirty="0" err="1" smtClean="0"/>
              <a:t>were</a:t>
            </a:r>
            <a:r>
              <a:rPr lang="de-DE" i="1" dirty="0" smtClean="0"/>
              <a:t> </a:t>
            </a:r>
            <a:r>
              <a:rPr lang="de-DE" i="1" dirty="0" err="1" smtClean="0"/>
              <a:t>made</a:t>
            </a:r>
            <a:r>
              <a:rPr lang="de-DE" i="1" dirty="0" smtClean="0"/>
              <a:t> </a:t>
            </a:r>
            <a:r>
              <a:rPr lang="de-DE" i="1" dirty="0" err="1" smtClean="0"/>
              <a:t>by</a:t>
            </a:r>
            <a:r>
              <a:rPr lang="de-DE" i="1" dirty="0" smtClean="0"/>
              <a:t> </a:t>
            </a:r>
            <a:r>
              <a:rPr lang="de-DE" i="1" dirty="0" err="1" smtClean="0"/>
              <a:t>Freepik</a:t>
            </a:r>
            <a:r>
              <a:rPr lang="de-DE" i="1" dirty="0" smtClean="0"/>
              <a:t> </a:t>
            </a:r>
            <a:r>
              <a:rPr lang="de-DE" i="1" dirty="0" err="1" smtClean="0"/>
              <a:t>and</a:t>
            </a:r>
            <a:r>
              <a:rPr lang="de-DE" i="1" dirty="0" smtClean="0"/>
              <a:t> </a:t>
            </a:r>
            <a:r>
              <a:rPr lang="de-DE" i="1" dirty="0" err="1" smtClean="0"/>
              <a:t>Becris</a:t>
            </a:r>
            <a:r>
              <a:rPr lang="de-DE" i="1" dirty="0" smtClean="0"/>
              <a:t> </a:t>
            </a:r>
            <a:r>
              <a:rPr lang="de-DE" i="1" dirty="0" err="1" smtClean="0"/>
              <a:t>from</a:t>
            </a:r>
            <a:r>
              <a:rPr lang="de-DE" i="1" dirty="0"/>
              <a:t> </a:t>
            </a:r>
            <a:r>
              <a:rPr lang="de-DE" i="1" dirty="0" smtClean="0">
                <a:hlinkClick r:id="rId3" tooltip="Flaticon"/>
              </a:rPr>
              <a:t>www.flaticon.com</a:t>
            </a:r>
            <a:r>
              <a:rPr lang="de-DE" i="1" dirty="0" smtClean="0"/>
              <a:t>. </a:t>
            </a:r>
            <a:endParaRPr lang="de-DE" sz="1600" i="1" dirty="0"/>
          </a:p>
        </p:txBody>
      </p:sp>
    </p:spTree>
    <p:extLst>
      <p:ext uri="{BB962C8B-B14F-4D97-AF65-F5344CB8AC3E}">
        <p14:creationId xmlns:p14="http://schemas.microsoft.com/office/powerpoint/2010/main" val="1010744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466928" y="548090"/>
            <a:ext cx="8334172" cy="634545"/>
          </a:xfrm>
        </p:spPr>
        <p:txBody>
          <a:bodyPr/>
          <a:lstStyle/>
          <a:p>
            <a:r>
              <a:rPr lang="en-GB" dirty="0" smtClean="0"/>
              <a:t>Aim</a:t>
            </a:r>
            <a:endParaRPr lang="en-GB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2</a:t>
            </a:fld>
            <a:endParaRPr lang="tr-T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05/11/2018</a:t>
            </a:fld>
            <a:endParaRPr lang="en-US" dirty="0"/>
          </a:p>
        </p:txBody>
      </p:sp>
      <p:sp>
        <p:nvSpPr>
          <p:cNvPr id="8" name="Marcador de contenido 3"/>
          <p:cNvSpPr>
            <a:spLocks noGrp="1"/>
          </p:cNvSpPr>
          <p:nvPr>
            <p:ph idx="1"/>
          </p:nvPr>
        </p:nvSpPr>
        <p:spPr>
          <a:xfrm>
            <a:off x="466928" y="2691442"/>
            <a:ext cx="8334171" cy="3524636"/>
          </a:xfrm>
        </p:spPr>
        <p:txBody>
          <a:bodyPr/>
          <a:lstStyle/>
          <a:p>
            <a:r>
              <a:rPr lang="en-GB" dirty="0" smtClean="0"/>
              <a:t>Giant cell arteritis (GCA): most common primary systemic vasculitis in western countries</a:t>
            </a:r>
          </a:p>
          <a:p>
            <a:pPr lvl="1"/>
            <a:r>
              <a:rPr lang="en-GB" dirty="0" smtClean="0"/>
              <a:t>Lifetime risk: 1.0% for women and 0.5% for men over the age of 50 years</a:t>
            </a:r>
          </a:p>
          <a:p>
            <a:r>
              <a:rPr lang="en-GB" dirty="0" smtClean="0"/>
              <a:t>Severe potential complications: sight loss, stroke, cranial nerve palsy, large-vessel aneurysms, vascular </a:t>
            </a:r>
            <a:r>
              <a:rPr lang="en-GB" dirty="0" err="1" smtClean="0"/>
              <a:t>stenoses</a:t>
            </a:r>
            <a:endParaRPr lang="en-GB" dirty="0" smtClean="0"/>
          </a:p>
          <a:p>
            <a:r>
              <a:rPr lang="en-GB" dirty="0" smtClean="0"/>
              <a:t>New therapeutic approaches</a:t>
            </a:r>
          </a:p>
          <a:p>
            <a:pPr lvl="1"/>
            <a:r>
              <a:rPr lang="en-GB" dirty="0" smtClean="0"/>
              <a:t>Recent approval of tocilizumab for GCA treatment</a:t>
            </a:r>
          </a:p>
          <a:p>
            <a:pPr lvl="1"/>
            <a:r>
              <a:rPr lang="en-GB" dirty="0" smtClean="0"/>
              <a:t>Novel therapies currently investigated: inhibition of IL-1beta, T cell co-stimulation, Janus kinases 1/2</a:t>
            </a:r>
          </a:p>
          <a:p>
            <a:r>
              <a:rPr lang="en-GB" dirty="0" smtClean="0"/>
              <a:t>Unanswered questions regarding disease outcome, co-morbidities, and treatment course</a:t>
            </a:r>
          </a:p>
          <a:p>
            <a:r>
              <a:rPr lang="en-GB" dirty="0" smtClean="0"/>
              <a:t>Data lag behind what is available for other rheumatic diseases like rheumatoid arthritis</a:t>
            </a:r>
          </a:p>
          <a:p>
            <a:r>
              <a:rPr lang="en-GB" dirty="0" smtClean="0"/>
              <a:t>Establishing national and supranational registries would enable the systematic collection of important data on demographics and diagnostic and therapeutic approaches and thereby improve clinical care</a:t>
            </a:r>
          </a:p>
          <a:p>
            <a:endParaRPr lang="en-GB" dirty="0"/>
          </a:p>
        </p:txBody>
      </p:sp>
      <p:sp>
        <p:nvSpPr>
          <p:cNvPr id="9" name="Título 4"/>
          <p:cNvSpPr txBox="1">
            <a:spLocks/>
          </p:cNvSpPr>
          <p:nvPr/>
        </p:nvSpPr>
        <p:spPr>
          <a:xfrm>
            <a:off x="1651379" y="1339513"/>
            <a:ext cx="7296944" cy="634545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800" b="0" i="0">
                <a:solidFill>
                  <a:srgbClr val="0056B9"/>
                </a:solidFill>
                <a:latin typeface="+mj-lt"/>
                <a:ea typeface="ＭＳ Ｐゴシック" charset="0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  <a:ea typeface="ＭＳ Ｐゴシック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  <a:ea typeface="ＭＳ Ｐゴシック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  <a:ea typeface="ＭＳ Ｐゴシック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  <a:ea typeface="ＭＳ Ｐゴシック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</a:defRPr>
            </a:lvl9pPr>
          </a:lstStyle>
          <a:p>
            <a:r>
              <a:rPr lang="de-DE" sz="2600" kern="0" dirty="0" smtClean="0">
                <a:solidFill>
                  <a:schemeClr val="tx2"/>
                </a:solidFill>
              </a:rPr>
              <a:t>Rationale</a:t>
            </a:r>
            <a:endParaRPr lang="es-ES" sz="2600" kern="0" dirty="0">
              <a:solidFill>
                <a:schemeClr val="tx2"/>
              </a:solidFill>
            </a:endParaRPr>
          </a:p>
        </p:txBody>
      </p:sp>
      <p:pic>
        <p:nvPicPr>
          <p:cNvPr id="12" name="Picture 3" descr="\\datastor\AG_Buttgereit\Lisa.Ehlers\EULAR GCA TF_final\Submission\icon.png"/>
          <p:cNvPicPr>
            <a:picLocks noChangeAspect="1" noChangeArrowheads="1"/>
          </p:cNvPicPr>
          <p:nvPr/>
        </p:nvPicPr>
        <p:blipFill>
          <a:blip r:embed="rId2" cstate="email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89381" y="1376339"/>
            <a:ext cx="1172914" cy="11729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930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466928" y="548090"/>
            <a:ext cx="8334172" cy="634545"/>
          </a:xfrm>
        </p:spPr>
        <p:txBody>
          <a:bodyPr/>
          <a:lstStyle/>
          <a:p>
            <a:r>
              <a:rPr lang="en-GB" dirty="0" smtClean="0"/>
              <a:t>Aim</a:t>
            </a:r>
            <a:endParaRPr lang="en-GB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3</a:t>
            </a:fld>
            <a:endParaRPr lang="tr-T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05/11/2018</a:t>
            </a:fld>
            <a:endParaRPr lang="en-US" dirty="0"/>
          </a:p>
        </p:txBody>
      </p:sp>
      <p:sp>
        <p:nvSpPr>
          <p:cNvPr id="8" name="Marcador de contenido 3"/>
          <p:cNvSpPr>
            <a:spLocks noGrp="1"/>
          </p:cNvSpPr>
          <p:nvPr>
            <p:ph idx="1"/>
          </p:nvPr>
        </p:nvSpPr>
        <p:spPr>
          <a:xfrm>
            <a:off x="466928" y="2691442"/>
            <a:ext cx="8334171" cy="3524636"/>
          </a:xfrm>
        </p:spPr>
        <p:txBody>
          <a:bodyPr/>
          <a:lstStyle/>
          <a:p>
            <a:r>
              <a:rPr lang="en-GB" dirty="0" smtClean="0"/>
              <a:t>Develop a minimum core set of parameters collected for newly and previously diagnosed patients with GCA</a:t>
            </a:r>
          </a:p>
          <a:p>
            <a:r>
              <a:rPr lang="en-GB" dirty="0" smtClean="0"/>
              <a:t>Ensure that data from different registries and databases are standardised </a:t>
            </a:r>
          </a:p>
          <a:p>
            <a:r>
              <a:rPr lang="en-GB" dirty="0" smtClean="0"/>
              <a:t>Facilitate collaborative analyses</a:t>
            </a:r>
          </a:p>
          <a:p>
            <a:r>
              <a:rPr lang="en-GB" dirty="0" smtClean="0"/>
              <a:t>Standardised core set to be used</a:t>
            </a:r>
          </a:p>
          <a:p>
            <a:pPr lvl="1">
              <a:buFont typeface="+mj-lt"/>
              <a:buAutoNum type="alphaLcParenR"/>
            </a:pPr>
            <a:r>
              <a:rPr lang="en-GB" dirty="0" smtClean="0"/>
              <a:t>in national and supra-national registries</a:t>
            </a:r>
          </a:p>
          <a:p>
            <a:pPr lvl="1">
              <a:buFont typeface="+mj-lt"/>
              <a:buAutoNum type="alphaLcParenR"/>
            </a:pPr>
            <a:r>
              <a:rPr lang="en-GB" dirty="0" smtClean="0"/>
              <a:t>for post-marketing surveillance purposes</a:t>
            </a:r>
          </a:p>
          <a:p>
            <a:pPr lvl="1">
              <a:buFont typeface="+mj-lt"/>
              <a:buAutoNum type="alphaLcParenR"/>
            </a:pPr>
            <a:r>
              <a:rPr lang="en-GB" dirty="0" smtClean="0"/>
              <a:t>in creating an international cohort of GCA patients to support initiatives of individual researchers</a:t>
            </a:r>
          </a:p>
          <a:p>
            <a:r>
              <a:rPr lang="en-GB" dirty="0" smtClean="0"/>
              <a:t>Ultimately increase the quality of GCA data collection and care in clinical practice and research </a:t>
            </a:r>
            <a:endParaRPr lang="en-GB" dirty="0"/>
          </a:p>
        </p:txBody>
      </p:sp>
      <p:sp>
        <p:nvSpPr>
          <p:cNvPr id="9" name="Título 4"/>
          <p:cNvSpPr txBox="1">
            <a:spLocks/>
          </p:cNvSpPr>
          <p:nvPr/>
        </p:nvSpPr>
        <p:spPr>
          <a:xfrm>
            <a:off x="1651379" y="1339513"/>
            <a:ext cx="7296944" cy="634545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800" b="0" i="0">
                <a:solidFill>
                  <a:srgbClr val="0056B9"/>
                </a:solidFill>
                <a:latin typeface="+mj-lt"/>
                <a:ea typeface="ＭＳ Ｐゴシック" charset="0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  <a:ea typeface="ＭＳ Ｐゴシック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  <a:ea typeface="ＭＳ Ｐゴシック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  <a:ea typeface="ＭＳ Ｐゴシック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  <a:ea typeface="ＭＳ Ｐゴシック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</a:defRPr>
            </a:lvl9pPr>
          </a:lstStyle>
          <a:p>
            <a:r>
              <a:rPr lang="de-DE" sz="2600" kern="0" dirty="0" err="1" smtClean="0">
                <a:solidFill>
                  <a:schemeClr val="tx2"/>
                </a:solidFill>
              </a:rPr>
              <a:t>Objective</a:t>
            </a:r>
            <a:endParaRPr lang="es-ES" sz="2600" kern="0" dirty="0">
              <a:solidFill>
                <a:schemeClr val="tx2"/>
              </a:solidFill>
            </a:endParaRPr>
          </a:p>
        </p:txBody>
      </p:sp>
      <p:pic>
        <p:nvPicPr>
          <p:cNvPr id="12" name="Picture 3" descr="\\datastor\AG_Buttgereit\Lisa.Ehlers\EULAR GCA TF_final\Submission\icon.png"/>
          <p:cNvPicPr>
            <a:picLocks noChangeAspect="1" noChangeArrowheads="1"/>
          </p:cNvPicPr>
          <p:nvPr/>
        </p:nvPicPr>
        <p:blipFill>
          <a:blip r:embed="rId2" cstate="email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89381" y="1376339"/>
            <a:ext cx="1172914" cy="11729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0281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651379" y="1339513"/>
            <a:ext cx="7296944" cy="634545"/>
          </a:xfrm>
        </p:spPr>
        <p:txBody>
          <a:bodyPr/>
          <a:lstStyle/>
          <a:p>
            <a:r>
              <a:rPr lang="de-DE" sz="2600" dirty="0" smtClean="0">
                <a:solidFill>
                  <a:schemeClr val="tx2"/>
                </a:solidFill>
              </a:rPr>
              <a:t>Task </a:t>
            </a:r>
            <a:r>
              <a:rPr lang="de-DE" sz="2600" dirty="0" err="1" smtClean="0">
                <a:solidFill>
                  <a:schemeClr val="tx2"/>
                </a:solidFill>
              </a:rPr>
              <a:t>force</a:t>
            </a:r>
            <a:r>
              <a:rPr lang="de-DE" sz="2600" dirty="0" smtClean="0">
                <a:solidFill>
                  <a:schemeClr val="tx2"/>
                </a:solidFill>
              </a:rPr>
              <a:t> </a:t>
            </a:r>
            <a:r>
              <a:rPr lang="de-DE" sz="2600" dirty="0" err="1" smtClean="0">
                <a:solidFill>
                  <a:schemeClr val="tx2"/>
                </a:solidFill>
              </a:rPr>
              <a:t>members</a:t>
            </a:r>
            <a:endParaRPr lang="es-ES" sz="2600" dirty="0">
              <a:solidFill>
                <a:schemeClr val="tx2"/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4</a:t>
            </a:fld>
            <a:endParaRPr lang="tr-T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05/11/2018</a:t>
            </a:fld>
            <a:endParaRPr lang="en-US" dirty="0"/>
          </a:p>
        </p:txBody>
      </p:sp>
      <p:pic>
        <p:nvPicPr>
          <p:cNvPr id="19" name="Picture 5" descr="\\datastor\AG_Buttgereit\Lisa.Ehlers\EULAR GCA TF_final\Submission\multiple-users-silhouette black.png"/>
          <p:cNvPicPr>
            <a:picLocks noChangeAspect="1" noChangeArrowheads="1"/>
          </p:cNvPicPr>
          <p:nvPr/>
        </p:nvPicPr>
        <p:blipFill>
          <a:blip r:embed="rId2" cstate="email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381" y="1367601"/>
            <a:ext cx="1157235" cy="1157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466928" y="3783727"/>
            <a:ext cx="8334171" cy="2511180"/>
          </a:xfrm>
        </p:spPr>
        <p:txBody>
          <a:bodyPr/>
          <a:lstStyle/>
          <a:p>
            <a:pPr marL="0" indent="0" algn="just">
              <a:spcBef>
                <a:spcPts val="100"/>
              </a:spcBef>
              <a:spcAft>
                <a:spcPts val="100"/>
              </a:spcAft>
              <a:buNone/>
            </a:pPr>
            <a:r>
              <a:rPr lang="en-US" sz="1000" baseline="30000" dirty="0"/>
              <a:t>1</a:t>
            </a:r>
            <a:r>
              <a:rPr lang="en-US" sz="1000" dirty="0"/>
              <a:t> Department of Rheumatology and Clinical Immunology, </a:t>
            </a:r>
            <a:r>
              <a:rPr lang="en-US" sz="1000" dirty="0" err="1"/>
              <a:t>Charité</a:t>
            </a:r>
            <a:r>
              <a:rPr lang="en-US" sz="1000" dirty="0"/>
              <a:t> University Medicine, Berlin, Germany; </a:t>
            </a:r>
            <a:r>
              <a:rPr lang="de-DE" sz="1000" baseline="30000" dirty="0"/>
              <a:t>2</a:t>
            </a:r>
            <a:r>
              <a:rPr lang="de-DE" sz="1000" dirty="0"/>
              <a:t> Department </a:t>
            </a:r>
            <a:r>
              <a:rPr lang="de-DE" sz="1000" dirty="0" err="1"/>
              <a:t>of</a:t>
            </a:r>
            <a:r>
              <a:rPr lang="de-DE" sz="1000" dirty="0"/>
              <a:t> </a:t>
            </a:r>
            <a:r>
              <a:rPr lang="de-DE" sz="1000" dirty="0" err="1"/>
              <a:t>Medicine</a:t>
            </a:r>
            <a:r>
              <a:rPr lang="de-DE" sz="1000" dirty="0"/>
              <a:t> (</a:t>
            </a:r>
            <a:r>
              <a:rPr lang="de-DE" sz="1000" dirty="0" err="1"/>
              <a:t>Solna</a:t>
            </a:r>
            <a:r>
              <a:rPr lang="de-DE" sz="1000" dirty="0"/>
              <a:t>), </a:t>
            </a:r>
            <a:r>
              <a:rPr lang="de-DE" sz="1000" dirty="0" err="1"/>
              <a:t>Karolinska</a:t>
            </a:r>
            <a:r>
              <a:rPr lang="de-DE" sz="1000" dirty="0"/>
              <a:t> </a:t>
            </a:r>
            <a:r>
              <a:rPr lang="de-DE" sz="1000" dirty="0" err="1"/>
              <a:t>Institutet</a:t>
            </a:r>
            <a:r>
              <a:rPr lang="de-DE" sz="1000" dirty="0"/>
              <a:t>, Stockholm, </a:t>
            </a:r>
            <a:r>
              <a:rPr lang="de-DE" sz="1000" dirty="0" err="1"/>
              <a:t>Sweden</a:t>
            </a:r>
            <a:r>
              <a:rPr lang="de-DE" sz="1000" dirty="0"/>
              <a:t>; </a:t>
            </a:r>
            <a:r>
              <a:rPr lang="en-US" sz="1000" baseline="30000" dirty="0"/>
              <a:t>3</a:t>
            </a:r>
            <a:r>
              <a:rPr lang="en-US" sz="1000" dirty="0"/>
              <a:t> Department of Rheumatology and Clinical Immunology, University Medical Centre Utrecht, Utrecht, </a:t>
            </a:r>
            <a:r>
              <a:rPr lang="en-US" sz="1000" dirty="0" smtClean="0"/>
              <a:t>Netherlands; </a:t>
            </a:r>
            <a:r>
              <a:rPr lang="de-DE" sz="1000" baseline="30000" dirty="0" smtClean="0"/>
              <a:t>4</a:t>
            </a:r>
            <a:r>
              <a:rPr lang="de-DE" sz="1000" dirty="0" smtClean="0"/>
              <a:t> </a:t>
            </a:r>
            <a:r>
              <a:rPr lang="de-DE" sz="1000" dirty="0"/>
              <a:t>Department </a:t>
            </a:r>
            <a:r>
              <a:rPr lang="de-DE" sz="1000" dirty="0" err="1"/>
              <a:t>of</a:t>
            </a:r>
            <a:r>
              <a:rPr lang="de-DE" sz="1000" dirty="0"/>
              <a:t> Autoimmune </a:t>
            </a:r>
            <a:r>
              <a:rPr lang="de-DE" sz="1000" dirty="0" err="1"/>
              <a:t>Diseases</a:t>
            </a:r>
            <a:r>
              <a:rPr lang="de-DE" sz="1000" dirty="0"/>
              <a:t>, Hospital </a:t>
            </a:r>
            <a:r>
              <a:rPr lang="de-DE" sz="1000" dirty="0" err="1"/>
              <a:t>Clinic</a:t>
            </a:r>
            <a:r>
              <a:rPr lang="de-DE" sz="1000" dirty="0"/>
              <a:t>, University </a:t>
            </a:r>
            <a:r>
              <a:rPr lang="de-DE" sz="1000" dirty="0" err="1"/>
              <a:t>of</a:t>
            </a:r>
            <a:r>
              <a:rPr lang="de-DE" sz="1000" dirty="0"/>
              <a:t> Barcelona, Institut </a:t>
            </a:r>
            <a:r>
              <a:rPr lang="de-DE" sz="1000" dirty="0" err="1"/>
              <a:t>d’Investigacions</a:t>
            </a:r>
            <a:r>
              <a:rPr lang="de-DE" sz="1000" dirty="0"/>
              <a:t> </a:t>
            </a:r>
            <a:r>
              <a:rPr lang="de-DE" sz="1000" dirty="0" err="1"/>
              <a:t>Biomèdiques</a:t>
            </a:r>
            <a:r>
              <a:rPr lang="de-DE" sz="1000" dirty="0"/>
              <a:t> August Pi I </a:t>
            </a:r>
            <a:r>
              <a:rPr lang="de-DE" sz="1000" dirty="0" err="1"/>
              <a:t>Sunyer</a:t>
            </a:r>
            <a:r>
              <a:rPr lang="de-DE" sz="1000" dirty="0"/>
              <a:t> (IDIBAPS), Barcelona, </a:t>
            </a:r>
            <a:r>
              <a:rPr lang="de-DE" sz="1000" dirty="0" smtClean="0"/>
              <a:t>Spain; </a:t>
            </a:r>
            <a:r>
              <a:rPr lang="en-US" sz="1000" baseline="30000" dirty="0" smtClean="0"/>
              <a:t>5</a:t>
            </a:r>
            <a:r>
              <a:rPr lang="en-US" sz="1000" dirty="0" smtClean="0"/>
              <a:t> </a:t>
            </a:r>
            <a:r>
              <a:rPr lang="en-US" sz="1000" dirty="0"/>
              <a:t>Research Laboratory &amp; Academic Division of Clinical Rheumatology, Dept. of Internal Medicine, IRCCS Polyclinic San Martino, University of Genoa, </a:t>
            </a:r>
            <a:r>
              <a:rPr lang="en-US" sz="1000" dirty="0" smtClean="0"/>
              <a:t>Italy; </a:t>
            </a:r>
            <a:r>
              <a:rPr lang="en-US" sz="1000" baseline="30000" dirty="0" smtClean="0"/>
              <a:t>6</a:t>
            </a:r>
            <a:r>
              <a:rPr lang="en-US" sz="1000" dirty="0" smtClean="0"/>
              <a:t> </a:t>
            </a:r>
            <a:r>
              <a:rPr lang="en-US" sz="1000" dirty="0" err="1"/>
              <a:t>Southend</a:t>
            </a:r>
            <a:r>
              <a:rPr lang="en-US" sz="1000" dirty="0"/>
              <a:t> University Hospital NHS Foundation Trust, Westcliff-on-Sea, Essex, </a:t>
            </a:r>
            <a:r>
              <a:rPr lang="en-US" sz="1000" dirty="0" smtClean="0"/>
              <a:t>UK; </a:t>
            </a:r>
            <a:br>
              <a:rPr lang="en-US" sz="1000" dirty="0" smtClean="0"/>
            </a:br>
            <a:r>
              <a:rPr lang="en-US" sz="1000" baseline="30000" dirty="0" smtClean="0"/>
              <a:t>7</a:t>
            </a:r>
            <a:r>
              <a:rPr lang="en-US" sz="1000" dirty="0" smtClean="0"/>
              <a:t> </a:t>
            </a:r>
            <a:r>
              <a:rPr lang="en-US" sz="1000" dirty="0"/>
              <a:t>Department of Rheumatology, Medical University Graz, Graz, Austria and Rheumatology Service, Hospital of </a:t>
            </a:r>
            <a:r>
              <a:rPr lang="en-US" sz="1000" dirty="0" err="1"/>
              <a:t>Bruneck</a:t>
            </a:r>
            <a:r>
              <a:rPr lang="en-US" sz="1000" dirty="0"/>
              <a:t>, South Tyrol Health Trust, </a:t>
            </a:r>
            <a:r>
              <a:rPr lang="en-US" sz="1000" dirty="0" smtClean="0"/>
              <a:t>Italy; </a:t>
            </a:r>
            <a:r>
              <a:rPr lang="en-US" sz="1000" baseline="30000" dirty="0" smtClean="0"/>
              <a:t>8</a:t>
            </a:r>
            <a:r>
              <a:rPr lang="en-US" sz="1000" dirty="0" smtClean="0"/>
              <a:t> </a:t>
            </a:r>
            <a:r>
              <a:rPr lang="en-US" sz="1000" dirty="0"/>
              <a:t>Arthritis Research UK Centre for Epidemiology, School of Biological Sciences, University of Manchester, Manchester, </a:t>
            </a:r>
            <a:r>
              <a:rPr lang="en-US" sz="1000" dirty="0" smtClean="0"/>
              <a:t>UK; </a:t>
            </a:r>
            <a:r>
              <a:rPr lang="en-US" sz="1000" baseline="30000" dirty="0" smtClean="0"/>
              <a:t>9</a:t>
            </a:r>
            <a:r>
              <a:rPr lang="en-US" sz="1000" dirty="0" smtClean="0"/>
              <a:t> </a:t>
            </a:r>
            <a:r>
              <a:rPr lang="en-US" sz="1000" dirty="0"/>
              <a:t>Medical Products Agency, Uppsala, Sweden, and Cross-Committee Task Force on Registries at the European Medicines Agency, London, </a:t>
            </a:r>
            <a:r>
              <a:rPr lang="en-US" sz="1000" dirty="0" smtClean="0"/>
              <a:t>UK; </a:t>
            </a:r>
            <a:r>
              <a:rPr lang="en-US" sz="1000" baseline="30000" dirty="0" smtClean="0"/>
              <a:t>10</a:t>
            </a:r>
            <a:r>
              <a:rPr lang="en-US" sz="1000" dirty="0" smtClean="0"/>
              <a:t> </a:t>
            </a:r>
            <a:r>
              <a:rPr lang="en-US" sz="1000" dirty="0"/>
              <a:t>Division of Rheumatology, Geneva University Hospital, Geneva, </a:t>
            </a:r>
            <a:r>
              <a:rPr lang="en-US" sz="1000" dirty="0" smtClean="0"/>
              <a:t>Switzerland; </a:t>
            </a:r>
            <a:r>
              <a:rPr lang="en-US" sz="1000" baseline="30000" dirty="0" smtClean="0"/>
              <a:t>11</a:t>
            </a:r>
            <a:r>
              <a:rPr lang="en-US" sz="1000" dirty="0" smtClean="0"/>
              <a:t> </a:t>
            </a:r>
            <a:r>
              <a:rPr lang="en-US" sz="1000" dirty="0"/>
              <a:t>Patient Representative from </a:t>
            </a:r>
            <a:r>
              <a:rPr lang="en-US" sz="1000" dirty="0" err="1" smtClean="0"/>
              <a:t>PMRGCAuk</a:t>
            </a:r>
            <a:r>
              <a:rPr lang="en-US" sz="1000" dirty="0" smtClean="0"/>
              <a:t>; </a:t>
            </a:r>
            <a:r>
              <a:rPr lang="en-US" sz="1000" baseline="30000" dirty="0" smtClean="0"/>
              <a:t>12</a:t>
            </a:r>
            <a:r>
              <a:rPr lang="en-US" sz="1000" dirty="0" smtClean="0"/>
              <a:t> </a:t>
            </a:r>
            <a:r>
              <a:rPr lang="en-US" sz="1000" dirty="0"/>
              <a:t>Leeds Biomedical Research Centre, Leeds Teaching Hospitals NHS Trust, Leeds, UK and Leeds Institute of Rheumatic and Musculoskeletal Medicine, University of Leeds, Leeds, </a:t>
            </a:r>
            <a:r>
              <a:rPr lang="en-US" sz="1000" dirty="0" smtClean="0"/>
              <a:t>UK; </a:t>
            </a:r>
            <a:r>
              <a:rPr lang="en-US" sz="1000" baseline="30000" dirty="0" smtClean="0"/>
              <a:t>13</a:t>
            </a:r>
            <a:r>
              <a:rPr lang="en-US" sz="1000" dirty="0" smtClean="0"/>
              <a:t> </a:t>
            </a:r>
            <a:r>
              <a:rPr lang="en-US" sz="1000" dirty="0"/>
              <a:t>Department of Internal Medicine, Hospital Saint-Louis, University Paris Diderot, Paris, </a:t>
            </a:r>
            <a:r>
              <a:rPr lang="en-US" sz="1000" dirty="0" smtClean="0"/>
              <a:t>France; </a:t>
            </a:r>
            <a:r>
              <a:rPr lang="en-US" sz="1000" baseline="30000" dirty="0" smtClean="0"/>
              <a:t>14</a:t>
            </a:r>
            <a:r>
              <a:rPr lang="en-US" sz="1000" dirty="0" smtClean="0"/>
              <a:t> </a:t>
            </a:r>
            <a:r>
              <a:rPr lang="en-US" sz="1000" dirty="0"/>
              <a:t>Division of Rheumatology and Department of Health Sciences Research, Mayo Clinic College of Medicine, Rochester, MN, </a:t>
            </a:r>
            <a:r>
              <a:rPr lang="en-US" sz="1000" dirty="0" smtClean="0"/>
              <a:t>USA; </a:t>
            </a:r>
            <a:r>
              <a:rPr lang="en-US" sz="1000" baseline="30000" dirty="0" smtClean="0"/>
              <a:t>15</a:t>
            </a:r>
            <a:r>
              <a:rPr lang="en-US" sz="1000" dirty="0" smtClean="0"/>
              <a:t> </a:t>
            </a:r>
            <a:r>
              <a:rPr lang="en-US" sz="1000" dirty="0"/>
              <a:t>Patient Representative from PMR-GCA </a:t>
            </a:r>
            <a:r>
              <a:rPr lang="en-US" sz="1000" dirty="0" smtClean="0"/>
              <a:t>Scotland; </a:t>
            </a:r>
            <a:r>
              <a:rPr lang="it-IT" sz="1000" baseline="30000" dirty="0" smtClean="0"/>
              <a:t>16</a:t>
            </a:r>
            <a:r>
              <a:rPr lang="it-IT" sz="1000" dirty="0" smtClean="0"/>
              <a:t> </a:t>
            </a:r>
            <a:r>
              <a:rPr lang="it-IT" sz="1000" dirty="0" err="1"/>
              <a:t>Division</a:t>
            </a:r>
            <a:r>
              <a:rPr lang="it-IT" sz="1000" dirty="0"/>
              <a:t> of </a:t>
            </a:r>
            <a:r>
              <a:rPr lang="it-IT" sz="1000" dirty="0" err="1"/>
              <a:t>Rheumatology</a:t>
            </a:r>
            <a:r>
              <a:rPr lang="it-IT" sz="1000" dirty="0"/>
              <a:t>, Azienda </a:t>
            </a:r>
            <a:r>
              <a:rPr lang="it-IT" sz="1000" dirty="0" smtClean="0"/>
              <a:t>USL–Istituto </a:t>
            </a:r>
            <a:r>
              <a:rPr lang="it-IT" sz="1000" dirty="0"/>
              <a:t>di Ricovero e Cura a Carattere Scientifico di Reggio Emilia, Reggio Emilia, </a:t>
            </a:r>
            <a:r>
              <a:rPr lang="it-IT" sz="1000" dirty="0" err="1" smtClean="0"/>
              <a:t>Italy</a:t>
            </a:r>
            <a:r>
              <a:rPr lang="it-IT" sz="1000" dirty="0" smtClean="0"/>
              <a:t>; </a:t>
            </a:r>
            <a:br>
              <a:rPr lang="it-IT" sz="1000" dirty="0" smtClean="0"/>
            </a:br>
            <a:r>
              <a:rPr lang="it-IT" sz="1000" baseline="30000" dirty="0" smtClean="0"/>
              <a:t>17</a:t>
            </a:r>
            <a:r>
              <a:rPr lang="it-IT" sz="1000" dirty="0" smtClean="0"/>
              <a:t> </a:t>
            </a:r>
            <a:r>
              <a:rPr lang="it-IT" sz="1000" dirty="0" err="1"/>
              <a:t>Universita</a:t>
            </a:r>
            <a:r>
              <a:rPr lang="it-IT" sz="1000" dirty="0"/>
              <a:t>̀ di Modena e Reggio Emilia, Modena, </a:t>
            </a:r>
            <a:r>
              <a:rPr lang="it-IT" sz="1000" dirty="0" err="1" smtClean="0"/>
              <a:t>Italy</a:t>
            </a:r>
            <a:r>
              <a:rPr lang="it-IT" sz="1000" dirty="0" smtClean="0"/>
              <a:t>; </a:t>
            </a:r>
            <a:r>
              <a:rPr lang="de-DE" sz="1000" baseline="30000" dirty="0" smtClean="0"/>
              <a:t>18</a:t>
            </a:r>
            <a:r>
              <a:rPr lang="de-DE" sz="1000" dirty="0" smtClean="0"/>
              <a:t> </a:t>
            </a:r>
            <a:r>
              <a:rPr lang="de-DE" sz="1000" dirty="0"/>
              <a:t>Immanuel Krankenhaus Berlin: Medical Center </a:t>
            </a:r>
            <a:r>
              <a:rPr lang="de-DE" sz="1000" dirty="0" err="1"/>
              <a:t>for</a:t>
            </a:r>
            <a:r>
              <a:rPr lang="de-DE" sz="1000" dirty="0"/>
              <a:t> </a:t>
            </a:r>
            <a:r>
              <a:rPr lang="de-DE" sz="1000" dirty="0" err="1"/>
              <a:t>Rheumatology</a:t>
            </a:r>
            <a:r>
              <a:rPr lang="de-DE" sz="1000" dirty="0"/>
              <a:t> Berlin-Buch, Berlin, </a:t>
            </a:r>
            <a:r>
              <a:rPr lang="de-DE" sz="1000" dirty="0" smtClean="0"/>
              <a:t>Germany; </a:t>
            </a:r>
            <a:r>
              <a:rPr lang="en-US" sz="1000" baseline="30000" dirty="0" smtClean="0"/>
              <a:t>19</a:t>
            </a:r>
            <a:r>
              <a:rPr lang="en-US" sz="1000" dirty="0" smtClean="0"/>
              <a:t> </a:t>
            </a:r>
            <a:r>
              <a:rPr lang="en-US" sz="1000" dirty="0"/>
              <a:t>Epidemiology Unit, German rheumatism research Centre, DRFZ Berlin, Berlin, </a:t>
            </a:r>
            <a:r>
              <a:rPr lang="en-US" sz="1000" dirty="0" smtClean="0"/>
              <a:t>Germany; </a:t>
            </a:r>
            <a:r>
              <a:rPr lang="de-DE" sz="1000" baseline="30000" dirty="0" smtClean="0"/>
              <a:t>20</a:t>
            </a:r>
            <a:r>
              <a:rPr lang="de-DE" sz="1000" dirty="0" smtClean="0"/>
              <a:t> </a:t>
            </a:r>
            <a:r>
              <a:rPr lang="de-DE" sz="1000" dirty="0"/>
              <a:t>Amsterdam </a:t>
            </a:r>
            <a:r>
              <a:rPr lang="de-DE" sz="1000" dirty="0" err="1"/>
              <a:t>Rheumatology</a:t>
            </a:r>
            <a:r>
              <a:rPr lang="de-DE" sz="1000" dirty="0"/>
              <a:t> </a:t>
            </a:r>
            <a:r>
              <a:rPr lang="de-DE" sz="1000" dirty="0" err="1"/>
              <a:t>and</a:t>
            </a:r>
            <a:r>
              <a:rPr lang="de-DE" sz="1000" dirty="0"/>
              <a:t> </a:t>
            </a:r>
            <a:r>
              <a:rPr lang="de-DE" sz="1000" dirty="0" err="1"/>
              <a:t>Immunology</a:t>
            </a:r>
            <a:r>
              <a:rPr lang="de-DE" sz="1000" dirty="0"/>
              <a:t> Center (ARC), Amsterdam, </a:t>
            </a:r>
            <a:r>
              <a:rPr lang="de-DE" sz="1000" dirty="0" err="1"/>
              <a:t>Netherlands</a:t>
            </a:r>
            <a:r>
              <a:rPr lang="de-DE" sz="1000" dirty="0"/>
              <a:t> </a:t>
            </a:r>
            <a:endParaRPr lang="en-GB" sz="1000" b="1" dirty="0"/>
          </a:p>
          <a:p>
            <a:pPr algn="just"/>
            <a:endParaRPr lang="de-DE" sz="1000" dirty="0"/>
          </a:p>
        </p:txBody>
      </p:sp>
      <p:sp>
        <p:nvSpPr>
          <p:cNvPr id="10" name="Marcador de contenido 3"/>
          <p:cNvSpPr txBox="1">
            <a:spLocks/>
          </p:cNvSpPr>
          <p:nvPr/>
        </p:nvSpPr>
        <p:spPr bwMode="auto">
          <a:xfrm>
            <a:off x="466928" y="2524836"/>
            <a:ext cx="8486572" cy="13061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4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ts val="1200"/>
              </a:spcAft>
              <a:buClr>
                <a:srgbClr val="003FA8"/>
              </a:buClr>
              <a:buFont typeface="Arial"/>
              <a:buChar char="•"/>
              <a:defRPr sz="1200">
                <a:solidFill>
                  <a:schemeClr val="bg2">
                    <a:lumMod val="50000"/>
                  </a:schemeClr>
                </a:solidFill>
                <a:latin typeface="+mn-lt"/>
                <a:ea typeface="ＭＳ Ｐゴシック" charset="0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charset="2"/>
              <a:buChar char="§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" charset="0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charset="2"/>
              <a:buChar char="§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" charset="0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charset="2"/>
              <a:buChar char="§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" charset="0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charset="2"/>
              <a:buChar char="§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" charset="0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spcBef>
                <a:spcPts val="200"/>
              </a:spcBef>
              <a:spcAft>
                <a:spcPts val="200"/>
              </a:spcAft>
              <a:buNone/>
            </a:pPr>
            <a:r>
              <a:rPr lang="en-GB" b="1" kern="0" dirty="0" smtClean="0">
                <a:solidFill>
                  <a:srgbClr val="000000"/>
                </a:solidFill>
              </a:rPr>
              <a:t>Lisa Ehlers</a:t>
            </a:r>
            <a:r>
              <a:rPr lang="en-GB" b="1" kern="0" baseline="30000" dirty="0" smtClean="0">
                <a:solidFill>
                  <a:srgbClr val="000000"/>
                </a:solidFill>
              </a:rPr>
              <a:t>1</a:t>
            </a:r>
          </a:p>
          <a:p>
            <a:pPr marL="0" indent="0">
              <a:spcBef>
                <a:spcPts val="200"/>
              </a:spcBef>
              <a:spcAft>
                <a:spcPts val="200"/>
              </a:spcAft>
              <a:buNone/>
            </a:pPr>
            <a:r>
              <a:rPr lang="en-GB" b="1" kern="0" dirty="0" smtClean="0">
                <a:solidFill>
                  <a:srgbClr val="000000"/>
                </a:solidFill>
              </a:rPr>
              <a:t>Johan Askling</a:t>
            </a:r>
            <a:r>
              <a:rPr lang="en-GB" b="1" kern="0" baseline="30000" dirty="0" smtClean="0">
                <a:solidFill>
                  <a:srgbClr val="000000"/>
                </a:solidFill>
              </a:rPr>
              <a:t>2</a:t>
            </a:r>
          </a:p>
          <a:p>
            <a:pPr marL="0" indent="0">
              <a:spcBef>
                <a:spcPts val="200"/>
              </a:spcBef>
              <a:spcAft>
                <a:spcPts val="200"/>
              </a:spcAft>
              <a:buNone/>
            </a:pPr>
            <a:r>
              <a:rPr lang="en-GB" b="1" kern="0" dirty="0" smtClean="0">
                <a:solidFill>
                  <a:srgbClr val="000000"/>
                </a:solidFill>
              </a:rPr>
              <a:t>Johannes W. J. Bijlsma</a:t>
            </a:r>
            <a:r>
              <a:rPr lang="en-GB" b="1" kern="0" baseline="30000" dirty="0" smtClean="0">
                <a:solidFill>
                  <a:srgbClr val="000000"/>
                </a:solidFill>
              </a:rPr>
              <a:t>3</a:t>
            </a:r>
          </a:p>
          <a:p>
            <a:pPr marL="0" indent="0">
              <a:spcBef>
                <a:spcPts val="200"/>
              </a:spcBef>
              <a:spcAft>
                <a:spcPts val="200"/>
              </a:spcAft>
              <a:buNone/>
            </a:pPr>
            <a:r>
              <a:rPr lang="en-GB" b="1" kern="0" dirty="0" smtClean="0">
                <a:solidFill>
                  <a:srgbClr val="000000"/>
                </a:solidFill>
              </a:rPr>
              <a:t>Maria C. Cid</a:t>
            </a:r>
            <a:r>
              <a:rPr lang="en-GB" b="1" kern="0" baseline="30000" dirty="0" smtClean="0">
                <a:solidFill>
                  <a:srgbClr val="000000"/>
                </a:solidFill>
              </a:rPr>
              <a:t>4</a:t>
            </a:r>
          </a:p>
          <a:p>
            <a:pPr marL="0" indent="0">
              <a:spcBef>
                <a:spcPts val="200"/>
              </a:spcBef>
              <a:spcAft>
                <a:spcPts val="200"/>
              </a:spcAft>
              <a:buNone/>
            </a:pPr>
            <a:r>
              <a:rPr lang="en-GB" b="1" kern="0" dirty="0" smtClean="0">
                <a:solidFill>
                  <a:srgbClr val="000000"/>
                </a:solidFill>
              </a:rPr>
              <a:t>Maurizio Cutolo</a:t>
            </a:r>
            <a:r>
              <a:rPr lang="en-GB" b="1" kern="0" baseline="30000" dirty="0" smtClean="0">
                <a:solidFill>
                  <a:srgbClr val="000000"/>
                </a:solidFill>
              </a:rPr>
              <a:t>5</a:t>
            </a:r>
            <a:r>
              <a:rPr lang="en-GB" b="1" kern="0" dirty="0" smtClean="0">
                <a:solidFill>
                  <a:srgbClr val="000000"/>
                </a:solidFill>
              </a:rPr>
              <a:t> </a:t>
            </a:r>
          </a:p>
          <a:p>
            <a:pPr marL="0" indent="0">
              <a:spcBef>
                <a:spcPts val="200"/>
              </a:spcBef>
              <a:spcAft>
                <a:spcPts val="200"/>
              </a:spcAft>
              <a:buNone/>
            </a:pPr>
            <a:r>
              <a:rPr lang="en-GB" b="1" kern="0" dirty="0" err="1" smtClean="0">
                <a:solidFill>
                  <a:srgbClr val="000000"/>
                </a:solidFill>
              </a:rPr>
              <a:t>Bhaskar</a:t>
            </a:r>
            <a:r>
              <a:rPr lang="en-GB" b="1" kern="0" dirty="0" smtClean="0">
                <a:solidFill>
                  <a:srgbClr val="000000"/>
                </a:solidFill>
              </a:rPr>
              <a:t> Dasgupta</a:t>
            </a:r>
            <a:r>
              <a:rPr lang="en-GB" b="1" kern="0" baseline="30000" dirty="0" smtClean="0">
                <a:solidFill>
                  <a:srgbClr val="000000"/>
                </a:solidFill>
              </a:rPr>
              <a:t>6</a:t>
            </a:r>
            <a:r>
              <a:rPr lang="en-GB" b="1" kern="0" dirty="0" smtClean="0">
                <a:solidFill>
                  <a:srgbClr val="000000"/>
                </a:solidFill>
              </a:rPr>
              <a:t> </a:t>
            </a:r>
          </a:p>
          <a:p>
            <a:pPr marL="0" indent="0">
              <a:spcBef>
                <a:spcPts val="200"/>
              </a:spcBef>
              <a:spcAft>
                <a:spcPts val="200"/>
              </a:spcAft>
              <a:buNone/>
            </a:pPr>
            <a:r>
              <a:rPr lang="en-GB" b="1" kern="0" dirty="0" smtClean="0">
                <a:solidFill>
                  <a:srgbClr val="000000"/>
                </a:solidFill>
              </a:rPr>
              <a:t>Christian Dejaco</a:t>
            </a:r>
            <a:r>
              <a:rPr lang="en-GB" b="1" kern="0" baseline="30000" dirty="0" smtClean="0">
                <a:solidFill>
                  <a:srgbClr val="000000"/>
                </a:solidFill>
              </a:rPr>
              <a:t>7</a:t>
            </a:r>
            <a:r>
              <a:rPr lang="en-GB" b="1" kern="0" dirty="0" smtClean="0">
                <a:solidFill>
                  <a:srgbClr val="000000"/>
                </a:solidFill>
              </a:rPr>
              <a:t> </a:t>
            </a:r>
          </a:p>
          <a:p>
            <a:pPr marL="0" indent="0">
              <a:spcBef>
                <a:spcPts val="200"/>
              </a:spcBef>
              <a:spcAft>
                <a:spcPts val="200"/>
              </a:spcAft>
              <a:buNone/>
            </a:pPr>
            <a:r>
              <a:rPr lang="en-GB" b="1" kern="0" dirty="0" smtClean="0">
                <a:solidFill>
                  <a:srgbClr val="000000"/>
                </a:solidFill>
              </a:rPr>
              <a:t>William G. Dixon</a:t>
            </a:r>
            <a:r>
              <a:rPr lang="en-GB" b="1" kern="0" baseline="30000" dirty="0" smtClean="0">
                <a:solidFill>
                  <a:srgbClr val="000000"/>
                </a:solidFill>
              </a:rPr>
              <a:t>8</a:t>
            </a:r>
            <a:r>
              <a:rPr lang="en-GB" b="1" kern="0" dirty="0" smtClean="0">
                <a:solidFill>
                  <a:srgbClr val="000000"/>
                </a:solidFill>
              </a:rPr>
              <a:t> </a:t>
            </a:r>
          </a:p>
          <a:p>
            <a:pPr marL="0" indent="0">
              <a:spcBef>
                <a:spcPts val="200"/>
              </a:spcBef>
              <a:spcAft>
                <a:spcPts val="200"/>
              </a:spcAft>
              <a:buNone/>
            </a:pPr>
            <a:r>
              <a:rPr lang="en-GB" b="1" kern="0" dirty="0" smtClean="0">
                <a:solidFill>
                  <a:srgbClr val="000000"/>
                </a:solidFill>
              </a:rPr>
              <a:t>Nils Feltelius</a:t>
            </a:r>
            <a:r>
              <a:rPr lang="en-GB" b="1" kern="0" baseline="30000" dirty="0" smtClean="0">
                <a:solidFill>
                  <a:srgbClr val="000000"/>
                </a:solidFill>
              </a:rPr>
              <a:t>9</a:t>
            </a:r>
            <a:r>
              <a:rPr lang="en-GB" b="1" kern="0" dirty="0" smtClean="0">
                <a:solidFill>
                  <a:srgbClr val="000000"/>
                </a:solidFill>
              </a:rPr>
              <a:t> </a:t>
            </a:r>
          </a:p>
          <a:p>
            <a:pPr marL="0" indent="0">
              <a:spcBef>
                <a:spcPts val="200"/>
              </a:spcBef>
              <a:spcAft>
                <a:spcPts val="200"/>
              </a:spcAft>
              <a:buNone/>
            </a:pPr>
            <a:r>
              <a:rPr lang="en-GB" b="1" kern="0" dirty="0" smtClean="0">
                <a:solidFill>
                  <a:srgbClr val="000000"/>
                </a:solidFill>
              </a:rPr>
              <a:t>Axel Finckh</a:t>
            </a:r>
            <a:r>
              <a:rPr lang="en-GB" b="1" kern="0" baseline="30000" dirty="0" smtClean="0">
                <a:solidFill>
                  <a:srgbClr val="000000"/>
                </a:solidFill>
              </a:rPr>
              <a:t>10</a:t>
            </a:r>
            <a:r>
              <a:rPr lang="en-GB" b="1" kern="0" dirty="0" smtClean="0">
                <a:solidFill>
                  <a:srgbClr val="000000"/>
                </a:solidFill>
              </a:rPr>
              <a:t> </a:t>
            </a:r>
          </a:p>
          <a:p>
            <a:pPr marL="0" indent="0">
              <a:spcBef>
                <a:spcPts val="200"/>
              </a:spcBef>
              <a:spcAft>
                <a:spcPts val="200"/>
              </a:spcAft>
              <a:buNone/>
            </a:pPr>
            <a:r>
              <a:rPr lang="en-GB" b="1" kern="0" dirty="0" smtClean="0">
                <a:solidFill>
                  <a:srgbClr val="000000"/>
                </a:solidFill>
              </a:rPr>
              <a:t>Kate Gilbert</a:t>
            </a:r>
            <a:r>
              <a:rPr lang="en-GB" b="1" kern="0" baseline="30000" dirty="0" smtClean="0">
                <a:solidFill>
                  <a:srgbClr val="000000"/>
                </a:solidFill>
              </a:rPr>
              <a:t>11</a:t>
            </a:r>
            <a:r>
              <a:rPr lang="en-GB" b="1" kern="0" dirty="0" smtClean="0">
                <a:solidFill>
                  <a:srgbClr val="000000"/>
                </a:solidFill>
              </a:rPr>
              <a:t> </a:t>
            </a:r>
          </a:p>
          <a:p>
            <a:pPr marL="0" indent="0">
              <a:spcBef>
                <a:spcPts val="200"/>
              </a:spcBef>
              <a:spcAft>
                <a:spcPts val="200"/>
              </a:spcAft>
              <a:buNone/>
            </a:pPr>
            <a:r>
              <a:rPr lang="en-GB" b="1" kern="0" dirty="0" smtClean="0">
                <a:solidFill>
                  <a:srgbClr val="000000"/>
                </a:solidFill>
              </a:rPr>
              <a:t>Sarah Mackie</a:t>
            </a:r>
            <a:r>
              <a:rPr lang="en-GB" b="1" kern="0" baseline="30000" dirty="0" smtClean="0">
                <a:solidFill>
                  <a:srgbClr val="000000"/>
                </a:solidFill>
              </a:rPr>
              <a:t>12</a:t>
            </a:r>
            <a:r>
              <a:rPr lang="en-GB" b="1" kern="0" dirty="0" smtClean="0">
                <a:solidFill>
                  <a:srgbClr val="000000"/>
                </a:solidFill>
              </a:rPr>
              <a:t> </a:t>
            </a:r>
          </a:p>
          <a:p>
            <a:pPr marL="0" indent="0">
              <a:spcBef>
                <a:spcPts val="200"/>
              </a:spcBef>
              <a:spcAft>
                <a:spcPts val="200"/>
              </a:spcAft>
              <a:buNone/>
            </a:pPr>
            <a:r>
              <a:rPr lang="en-GB" b="1" kern="0" dirty="0" smtClean="0">
                <a:solidFill>
                  <a:srgbClr val="000000"/>
                </a:solidFill>
              </a:rPr>
              <a:t>Alfred Mahr</a:t>
            </a:r>
            <a:r>
              <a:rPr lang="en-GB" b="1" kern="0" baseline="30000" dirty="0" smtClean="0">
                <a:solidFill>
                  <a:srgbClr val="000000"/>
                </a:solidFill>
              </a:rPr>
              <a:t>13</a:t>
            </a:r>
            <a:r>
              <a:rPr lang="en-GB" b="1" kern="0" dirty="0" smtClean="0">
                <a:solidFill>
                  <a:srgbClr val="000000"/>
                </a:solidFill>
              </a:rPr>
              <a:t> </a:t>
            </a:r>
          </a:p>
          <a:p>
            <a:pPr marL="0" indent="0">
              <a:spcBef>
                <a:spcPts val="200"/>
              </a:spcBef>
              <a:spcAft>
                <a:spcPts val="200"/>
              </a:spcAft>
              <a:buNone/>
            </a:pPr>
            <a:r>
              <a:rPr lang="en-GB" b="1" kern="0" dirty="0" smtClean="0">
                <a:solidFill>
                  <a:srgbClr val="000000"/>
                </a:solidFill>
              </a:rPr>
              <a:t>Eric L. Matteson</a:t>
            </a:r>
            <a:r>
              <a:rPr lang="en-GB" b="1" kern="0" baseline="30000" dirty="0" smtClean="0">
                <a:solidFill>
                  <a:srgbClr val="000000"/>
                </a:solidFill>
              </a:rPr>
              <a:t>14</a:t>
            </a:r>
            <a:r>
              <a:rPr lang="en-GB" b="1" kern="0" dirty="0" smtClean="0">
                <a:solidFill>
                  <a:srgbClr val="000000"/>
                </a:solidFill>
              </a:rPr>
              <a:t> </a:t>
            </a:r>
          </a:p>
          <a:p>
            <a:pPr marL="0" indent="0">
              <a:spcBef>
                <a:spcPts val="200"/>
              </a:spcBef>
              <a:spcAft>
                <a:spcPts val="200"/>
              </a:spcAft>
              <a:buNone/>
            </a:pPr>
            <a:r>
              <a:rPr lang="en-GB" b="1" kern="0" dirty="0" smtClean="0">
                <a:solidFill>
                  <a:srgbClr val="000000"/>
                </a:solidFill>
              </a:rPr>
              <a:t>Lorna Neill</a:t>
            </a:r>
            <a:r>
              <a:rPr lang="en-GB" b="1" kern="0" baseline="30000" dirty="0" smtClean="0">
                <a:solidFill>
                  <a:srgbClr val="000000"/>
                </a:solidFill>
              </a:rPr>
              <a:t>15</a:t>
            </a:r>
            <a:r>
              <a:rPr lang="en-GB" b="1" kern="0" dirty="0" smtClean="0">
                <a:solidFill>
                  <a:srgbClr val="000000"/>
                </a:solidFill>
              </a:rPr>
              <a:t> </a:t>
            </a:r>
          </a:p>
          <a:p>
            <a:pPr marL="0" indent="0">
              <a:spcBef>
                <a:spcPts val="200"/>
              </a:spcBef>
              <a:spcAft>
                <a:spcPts val="200"/>
              </a:spcAft>
              <a:buNone/>
            </a:pPr>
            <a:r>
              <a:rPr lang="en-GB" b="1" kern="0" dirty="0" smtClean="0">
                <a:solidFill>
                  <a:srgbClr val="000000"/>
                </a:solidFill>
              </a:rPr>
              <a:t>Carlo Salvarani</a:t>
            </a:r>
            <a:r>
              <a:rPr lang="en-GB" b="1" kern="0" baseline="30000" dirty="0" smtClean="0">
                <a:solidFill>
                  <a:srgbClr val="000000"/>
                </a:solidFill>
              </a:rPr>
              <a:t>16,17</a:t>
            </a:r>
            <a:r>
              <a:rPr lang="en-GB" b="1" kern="0" dirty="0" smtClean="0">
                <a:solidFill>
                  <a:srgbClr val="000000"/>
                </a:solidFill>
              </a:rPr>
              <a:t> </a:t>
            </a:r>
          </a:p>
          <a:p>
            <a:pPr marL="0" indent="0">
              <a:spcBef>
                <a:spcPts val="200"/>
              </a:spcBef>
              <a:spcAft>
                <a:spcPts val="200"/>
              </a:spcAft>
              <a:buNone/>
            </a:pPr>
            <a:r>
              <a:rPr lang="en-GB" b="1" kern="0" dirty="0" smtClean="0">
                <a:solidFill>
                  <a:srgbClr val="000000"/>
                </a:solidFill>
              </a:rPr>
              <a:t>Wolfgang A. Schmidt</a:t>
            </a:r>
            <a:r>
              <a:rPr lang="en-GB" b="1" kern="0" baseline="30000" dirty="0" smtClean="0">
                <a:solidFill>
                  <a:srgbClr val="000000"/>
                </a:solidFill>
              </a:rPr>
              <a:t>18 </a:t>
            </a:r>
          </a:p>
          <a:p>
            <a:pPr marL="0" indent="0">
              <a:spcBef>
                <a:spcPts val="200"/>
              </a:spcBef>
              <a:spcAft>
                <a:spcPts val="200"/>
              </a:spcAft>
              <a:buNone/>
            </a:pPr>
            <a:r>
              <a:rPr lang="en-GB" b="1" kern="0" dirty="0" smtClean="0">
                <a:solidFill>
                  <a:srgbClr val="000000"/>
                </a:solidFill>
              </a:rPr>
              <a:t>Anja Strangfeld</a:t>
            </a:r>
            <a:r>
              <a:rPr lang="en-GB" b="1" kern="0" baseline="30000" dirty="0" smtClean="0">
                <a:solidFill>
                  <a:srgbClr val="000000"/>
                </a:solidFill>
              </a:rPr>
              <a:t>19</a:t>
            </a:r>
            <a:r>
              <a:rPr lang="en-GB" b="1" kern="0" dirty="0" smtClean="0">
                <a:solidFill>
                  <a:srgbClr val="000000"/>
                </a:solidFill>
              </a:rPr>
              <a:t> </a:t>
            </a:r>
          </a:p>
          <a:p>
            <a:pPr marL="0" indent="0">
              <a:spcBef>
                <a:spcPts val="200"/>
              </a:spcBef>
              <a:spcAft>
                <a:spcPts val="200"/>
              </a:spcAft>
              <a:buNone/>
            </a:pPr>
            <a:r>
              <a:rPr lang="en-GB" b="1" kern="0" dirty="0" smtClean="0">
                <a:solidFill>
                  <a:srgbClr val="000000"/>
                </a:solidFill>
              </a:rPr>
              <a:t>Ronald van Vollenhoven</a:t>
            </a:r>
            <a:r>
              <a:rPr lang="en-GB" b="1" kern="0" baseline="30000" dirty="0" smtClean="0">
                <a:solidFill>
                  <a:srgbClr val="000000"/>
                </a:solidFill>
              </a:rPr>
              <a:t>20</a:t>
            </a:r>
          </a:p>
          <a:p>
            <a:pPr marL="0" indent="0">
              <a:spcBef>
                <a:spcPts val="200"/>
              </a:spcBef>
              <a:spcAft>
                <a:spcPts val="200"/>
              </a:spcAft>
              <a:buNone/>
            </a:pPr>
            <a:r>
              <a:rPr lang="en-GB" b="1" kern="0" dirty="0" smtClean="0">
                <a:solidFill>
                  <a:srgbClr val="000000"/>
                </a:solidFill>
              </a:rPr>
              <a:t>Frank Buttgereit</a:t>
            </a:r>
            <a:r>
              <a:rPr lang="en-GB" b="1" kern="0" baseline="30000" dirty="0" smtClean="0">
                <a:solidFill>
                  <a:srgbClr val="000000"/>
                </a:solidFill>
              </a:rPr>
              <a:t>1</a:t>
            </a:r>
            <a:endParaRPr lang="en-GB" b="1" kern="0" baseline="30000" dirty="0"/>
          </a:p>
        </p:txBody>
      </p:sp>
      <p:sp>
        <p:nvSpPr>
          <p:cNvPr id="9" name="Título 4"/>
          <p:cNvSpPr txBox="1">
            <a:spLocks/>
          </p:cNvSpPr>
          <p:nvPr/>
        </p:nvSpPr>
        <p:spPr>
          <a:xfrm>
            <a:off x="466928" y="548090"/>
            <a:ext cx="8334172" cy="634545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800" b="0" i="0">
                <a:solidFill>
                  <a:srgbClr val="0056B9"/>
                </a:solidFill>
                <a:latin typeface="+mj-lt"/>
                <a:ea typeface="ＭＳ Ｐゴシック" charset="0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  <a:ea typeface="ＭＳ Ｐゴシック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  <a:ea typeface="ＭＳ Ｐゴシック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  <a:ea typeface="ＭＳ Ｐゴシック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  <a:ea typeface="ＭＳ Ｐゴシック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</a:defRPr>
            </a:lvl9pPr>
          </a:lstStyle>
          <a:p>
            <a:r>
              <a:rPr lang="en-GB" kern="0" dirty="0" smtClean="0"/>
              <a:t>Methodological approach</a:t>
            </a:r>
            <a:endParaRPr lang="en-GB" kern="0" dirty="0"/>
          </a:p>
        </p:txBody>
      </p:sp>
    </p:spTree>
    <p:extLst>
      <p:ext uri="{BB962C8B-B14F-4D97-AF65-F5344CB8AC3E}">
        <p14:creationId xmlns:p14="http://schemas.microsoft.com/office/powerpoint/2010/main" val="3541919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651379" y="1339513"/>
            <a:ext cx="7296944" cy="634545"/>
          </a:xfrm>
        </p:spPr>
        <p:txBody>
          <a:bodyPr/>
          <a:lstStyle/>
          <a:p>
            <a:r>
              <a:rPr lang="de-DE" sz="2600" dirty="0" smtClean="0">
                <a:solidFill>
                  <a:schemeClr val="tx2"/>
                </a:solidFill>
              </a:rPr>
              <a:t>Task </a:t>
            </a:r>
            <a:r>
              <a:rPr lang="de-DE" sz="2600" dirty="0" err="1" smtClean="0">
                <a:solidFill>
                  <a:schemeClr val="tx2"/>
                </a:solidFill>
              </a:rPr>
              <a:t>force</a:t>
            </a:r>
            <a:r>
              <a:rPr lang="de-DE" sz="2600" dirty="0" smtClean="0">
                <a:solidFill>
                  <a:schemeClr val="tx2"/>
                </a:solidFill>
              </a:rPr>
              <a:t> </a:t>
            </a:r>
            <a:r>
              <a:rPr lang="de-DE" sz="2600" dirty="0" err="1" smtClean="0">
                <a:solidFill>
                  <a:schemeClr val="tx2"/>
                </a:solidFill>
              </a:rPr>
              <a:t>members</a:t>
            </a:r>
            <a:endParaRPr lang="es-ES" sz="2600" dirty="0">
              <a:solidFill>
                <a:schemeClr val="tx2"/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5</a:t>
            </a:fld>
            <a:endParaRPr lang="tr-T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05/11/2018</a:t>
            </a:fld>
            <a:endParaRPr lang="en-US" dirty="0"/>
          </a:p>
        </p:txBody>
      </p:sp>
      <p:pic>
        <p:nvPicPr>
          <p:cNvPr id="19" name="Picture 5" descr="\\datastor\AG_Buttgereit\Lisa.Ehlers\EULAR GCA TF_final\Submission\multiple-users-silhouette black.png"/>
          <p:cNvPicPr>
            <a:picLocks noChangeAspect="1" noChangeArrowheads="1"/>
          </p:cNvPicPr>
          <p:nvPr/>
        </p:nvPicPr>
        <p:blipFill>
          <a:blip r:embed="rId2" cstate="email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381" y="1367601"/>
            <a:ext cx="1157235" cy="1157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3372239"/>
              </p:ext>
            </p:extLst>
          </p:nvPr>
        </p:nvGraphicFramePr>
        <p:xfrm>
          <a:off x="404813" y="1866700"/>
          <a:ext cx="8334375" cy="34653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Título 4"/>
          <p:cNvSpPr txBox="1">
            <a:spLocks/>
          </p:cNvSpPr>
          <p:nvPr/>
        </p:nvSpPr>
        <p:spPr>
          <a:xfrm>
            <a:off x="2747764" y="3332605"/>
            <a:ext cx="3648472" cy="634545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800" b="0" i="0">
                <a:solidFill>
                  <a:srgbClr val="0056B9"/>
                </a:solidFill>
                <a:latin typeface="+mj-lt"/>
                <a:ea typeface="ＭＳ Ｐゴシック" charset="0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  <a:ea typeface="ＭＳ Ｐゴシック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  <a:ea typeface="ＭＳ Ｐゴシック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  <a:ea typeface="ＭＳ Ｐゴシック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  <a:ea typeface="ＭＳ Ｐゴシック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</a:defRPr>
            </a:lvl9pPr>
          </a:lstStyle>
          <a:p>
            <a:pPr algn="ctr"/>
            <a:r>
              <a:rPr lang="de-DE" sz="2400" kern="0" dirty="0" err="1" smtClean="0">
                <a:solidFill>
                  <a:srgbClr val="000000"/>
                </a:solidFill>
              </a:rPr>
              <a:t>expertise</a:t>
            </a:r>
            <a:endParaRPr lang="es-ES" sz="2400" kern="0" dirty="0">
              <a:solidFill>
                <a:srgbClr val="000000"/>
              </a:solidFill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8" cstate="email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691" y="3967150"/>
            <a:ext cx="2609850" cy="2609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ítulo 4"/>
          <p:cNvSpPr txBox="1">
            <a:spLocks/>
          </p:cNvSpPr>
          <p:nvPr/>
        </p:nvSpPr>
        <p:spPr>
          <a:xfrm>
            <a:off x="-177620" y="5026723"/>
            <a:ext cx="3648472" cy="634545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800" b="0" i="0">
                <a:solidFill>
                  <a:srgbClr val="0056B9"/>
                </a:solidFill>
                <a:latin typeface="+mj-lt"/>
                <a:ea typeface="ＭＳ Ｐゴシック" charset="0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  <a:ea typeface="ＭＳ Ｐゴシック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  <a:ea typeface="ＭＳ Ｐゴシック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  <a:ea typeface="ＭＳ Ｐゴシック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  <a:ea typeface="ＭＳ Ｐゴシック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</a:defRPr>
            </a:lvl9pPr>
          </a:lstStyle>
          <a:p>
            <a:pPr algn="ctr"/>
            <a:r>
              <a:rPr lang="de-DE" sz="2400" kern="0" dirty="0" smtClean="0">
                <a:solidFill>
                  <a:srgbClr val="000000"/>
                </a:solidFill>
              </a:rPr>
              <a:t>16 countries</a:t>
            </a:r>
            <a:endParaRPr lang="es-ES" sz="2400" kern="0" dirty="0">
              <a:solidFill>
                <a:srgbClr val="000000"/>
              </a:solidFill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5986130" y="4395781"/>
            <a:ext cx="2744662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742950" lvl="1" indent="-285750">
              <a:buBlip>
                <a:blip r:embed="rId9"/>
              </a:buBlip>
            </a:pPr>
            <a:r>
              <a:rPr lang="de-DE" b="0" dirty="0" err="1" smtClean="0">
                <a:solidFill>
                  <a:schemeClr val="accent2"/>
                </a:solidFill>
              </a:rPr>
              <a:t>rheumatologists</a:t>
            </a:r>
            <a:endParaRPr lang="de-DE" b="0" dirty="0" smtClean="0">
              <a:solidFill>
                <a:schemeClr val="accent2"/>
              </a:solidFill>
            </a:endParaRPr>
          </a:p>
          <a:p>
            <a:pPr marL="285750" indent="-285750">
              <a:buBlip>
                <a:blip r:embed="rId9"/>
              </a:buBlip>
            </a:pPr>
            <a:r>
              <a:rPr lang="de-DE" b="0" dirty="0" smtClean="0">
                <a:solidFill>
                  <a:schemeClr val="accent2"/>
                </a:solidFill>
              </a:rPr>
              <a:t>internal </a:t>
            </a:r>
            <a:r>
              <a:rPr lang="de-DE" b="0" dirty="0" err="1" smtClean="0">
                <a:solidFill>
                  <a:schemeClr val="accent2"/>
                </a:solidFill>
              </a:rPr>
              <a:t>medicine</a:t>
            </a:r>
            <a:r>
              <a:rPr lang="de-DE" b="0" dirty="0" smtClean="0">
                <a:solidFill>
                  <a:schemeClr val="accent2"/>
                </a:solidFill>
              </a:rPr>
              <a:t> </a:t>
            </a:r>
            <a:r>
              <a:rPr lang="de-DE" b="0" dirty="0" err="1" smtClean="0">
                <a:solidFill>
                  <a:schemeClr val="accent2"/>
                </a:solidFill>
              </a:rPr>
              <a:t>specialists</a:t>
            </a:r>
            <a:endParaRPr lang="de-DE" b="0" dirty="0" smtClean="0">
              <a:solidFill>
                <a:schemeClr val="accent2"/>
              </a:solidFill>
            </a:endParaRPr>
          </a:p>
          <a:p>
            <a:pPr marL="742950" lvl="1" indent="-285750">
              <a:buBlip>
                <a:blip r:embed="rId9"/>
              </a:buBlip>
            </a:pPr>
            <a:r>
              <a:rPr lang="de-DE" b="0" dirty="0" err="1" smtClean="0">
                <a:solidFill>
                  <a:schemeClr val="accent2"/>
                </a:solidFill>
              </a:rPr>
              <a:t>epidemiologists</a:t>
            </a:r>
            <a:endParaRPr lang="de-DE" b="0" dirty="0" smtClean="0">
              <a:solidFill>
                <a:schemeClr val="accent2"/>
              </a:solidFill>
            </a:endParaRPr>
          </a:p>
          <a:p>
            <a:pPr marL="285750" indent="-285750">
              <a:buBlip>
                <a:blip r:embed="rId9"/>
              </a:buBlip>
            </a:pPr>
            <a:r>
              <a:rPr lang="de-DE" b="0" dirty="0" smtClean="0">
                <a:solidFill>
                  <a:schemeClr val="accent2"/>
                </a:solidFill>
              </a:rPr>
              <a:t>EMA </a:t>
            </a:r>
            <a:r>
              <a:rPr lang="de-DE" b="0" dirty="0" err="1" smtClean="0">
                <a:solidFill>
                  <a:schemeClr val="accent2"/>
                </a:solidFill>
              </a:rPr>
              <a:t>representative</a:t>
            </a:r>
            <a:endParaRPr lang="de-DE" b="0" dirty="0" smtClean="0">
              <a:solidFill>
                <a:schemeClr val="accent2"/>
              </a:solidFill>
            </a:endParaRPr>
          </a:p>
          <a:p>
            <a:pPr marL="742950" lvl="1" indent="-285750">
              <a:buBlip>
                <a:blip r:embed="rId9"/>
              </a:buBlip>
            </a:pPr>
            <a:r>
              <a:rPr lang="de-DE" b="0" dirty="0" err="1" smtClean="0">
                <a:solidFill>
                  <a:schemeClr val="accent2"/>
                </a:solidFill>
              </a:rPr>
              <a:t>patient</a:t>
            </a:r>
            <a:r>
              <a:rPr lang="de-DE" b="0" dirty="0" smtClean="0">
                <a:solidFill>
                  <a:schemeClr val="accent2"/>
                </a:solidFill>
              </a:rPr>
              <a:t> </a:t>
            </a:r>
            <a:r>
              <a:rPr lang="de-DE" b="0" dirty="0" err="1" smtClean="0">
                <a:solidFill>
                  <a:schemeClr val="accent2"/>
                </a:solidFill>
              </a:rPr>
              <a:t>representatives</a:t>
            </a:r>
            <a:endParaRPr lang="de-DE" b="0" dirty="0" smtClean="0">
              <a:solidFill>
                <a:schemeClr val="accent2"/>
              </a:solidFill>
            </a:endParaRPr>
          </a:p>
          <a:p>
            <a:pPr marL="285750" indent="-285750">
              <a:buBlip>
                <a:blip r:embed="rId9"/>
              </a:buBlip>
            </a:pPr>
            <a:r>
              <a:rPr lang="de-DE" b="0" dirty="0" err="1" smtClean="0">
                <a:solidFill>
                  <a:schemeClr val="accent2"/>
                </a:solidFill>
              </a:rPr>
              <a:t>rheumatology</a:t>
            </a:r>
            <a:r>
              <a:rPr lang="de-DE" b="0" dirty="0" smtClean="0">
                <a:solidFill>
                  <a:schemeClr val="accent2"/>
                </a:solidFill>
              </a:rPr>
              <a:t> </a:t>
            </a:r>
            <a:r>
              <a:rPr lang="de-DE" b="0" dirty="0" err="1" smtClean="0">
                <a:solidFill>
                  <a:schemeClr val="accent2"/>
                </a:solidFill>
              </a:rPr>
              <a:t>fellow</a:t>
            </a:r>
            <a:endParaRPr lang="de-DE" b="0" dirty="0" smtClean="0">
              <a:solidFill>
                <a:schemeClr val="accent2"/>
              </a:solidFill>
            </a:endParaRPr>
          </a:p>
          <a:p>
            <a:pPr marL="285750" indent="-285750">
              <a:buBlip>
                <a:blip r:embed="rId9"/>
              </a:buBlip>
            </a:pPr>
            <a:endParaRPr lang="de-DE" b="0" dirty="0">
              <a:solidFill>
                <a:schemeClr val="accent2"/>
              </a:solidFill>
            </a:endParaRPr>
          </a:p>
        </p:txBody>
      </p:sp>
      <p:sp>
        <p:nvSpPr>
          <p:cNvPr id="15" name="Título 4"/>
          <p:cNvSpPr txBox="1">
            <a:spLocks/>
          </p:cNvSpPr>
          <p:nvPr/>
        </p:nvSpPr>
        <p:spPr>
          <a:xfrm>
            <a:off x="466928" y="548090"/>
            <a:ext cx="8334172" cy="634545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800" b="0" i="0">
                <a:solidFill>
                  <a:srgbClr val="0056B9"/>
                </a:solidFill>
                <a:latin typeface="+mj-lt"/>
                <a:ea typeface="ＭＳ Ｐゴシック" charset="0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  <a:ea typeface="ＭＳ Ｐゴシック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  <a:ea typeface="ＭＳ Ｐゴシック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  <a:ea typeface="ＭＳ Ｐゴシック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  <a:ea typeface="ＭＳ Ｐゴシック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</a:defRPr>
            </a:lvl9pPr>
          </a:lstStyle>
          <a:p>
            <a:r>
              <a:rPr lang="en-GB" kern="0" dirty="0" smtClean="0"/>
              <a:t>Methodological approach</a:t>
            </a:r>
            <a:endParaRPr lang="en-GB" kern="0" dirty="0"/>
          </a:p>
        </p:txBody>
      </p:sp>
    </p:spTree>
    <p:extLst>
      <p:ext uri="{BB962C8B-B14F-4D97-AF65-F5344CB8AC3E}">
        <p14:creationId xmlns:p14="http://schemas.microsoft.com/office/powerpoint/2010/main" val="3925969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651379" y="1339513"/>
            <a:ext cx="7296944" cy="634545"/>
          </a:xfrm>
        </p:spPr>
        <p:txBody>
          <a:bodyPr/>
          <a:lstStyle/>
          <a:p>
            <a:r>
              <a:rPr lang="de-DE" sz="2600" dirty="0" smtClean="0">
                <a:solidFill>
                  <a:schemeClr val="tx2"/>
                </a:solidFill>
              </a:rPr>
              <a:t>Consensus </a:t>
            </a:r>
            <a:r>
              <a:rPr lang="de-DE" sz="2600" dirty="0" err="1" smtClean="0">
                <a:solidFill>
                  <a:schemeClr val="tx2"/>
                </a:solidFill>
              </a:rPr>
              <a:t>process</a:t>
            </a:r>
            <a:endParaRPr lang="es-ES" sz="2600" dirty="0">
              <a:solidFill>
                <a:schemeClr val="tx2"/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6</a:t>
            </a:fld>
            <a:endParaRPr lang="tr-T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05/11/2018</a:t>
            </a:fld>
            <a:endParaRPr lang="en-US" dirty="0"/>
          </a:p>
        </p:txBody>
      </p:sp>
      <p:sp>
        <p:nvSpPr>
          <p:cNvPr id="10" name="Marcador de contenido 3"/>
          <p:cNvSpPr txBox="1">
            <a:spLocks/>
          </p:cNvSpPr>
          <p:nvPr/>
        </p:nvSpPr>
        <p:spPr bwMode="auto">
          <a:xfrm>
            <a:off x="466928" y="2524836"/>
            <a:ext cx="8486572" cy="13061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4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ts val="1200"/>
              </a:spcAft>
              <a:buClr>
                <a:srgbClr val="003FA8"/>
              </a:buClr>
              <a:buFont typeface="Arial"/>
              <a:buChar char="•"/>
              <a:defRPr sz="1200">
                <a:solidFill>
                  <a:schemeClr val="bg2">
                    <a:lumMod val="50000"/>
                  </a:schemeClr>
                </a:solidFill>
                <a:latin typeface="+mn-lt"/>
                <a:ea typeface="ＭＳ Ｐゴシック" charset="0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charset="2"/>
              <a:buChar char="§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" charset="0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charset="2"/>
              <a:buChar char="§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" charset="0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charset="2"/>
              <a:buChar char="§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" charset="0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charset="2"/>
              <a:buChar char="§"/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Arial" charset="0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spcBef>
                <a:spcPts val="200"/>
              </a:spcBef>
              <a:spcAft>
                <a:spcPts val="200"/>
              </a:spcAft>
            </a:pPr>
            <a:endParaRPr lang="en-GB" b="1" kern="0" baseline="300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315688" y="4853738"/>
            <a:ext cx="2690037" cy="708413"/>
          </a:xfrm>
        </p:spPr>
        <p:txBody>
          <a:bodyPr/>
          <a:lstStyle/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de-DE" dirty="0" err="1" smtClean="0"/>
              <a:t>Breakout</a:t>
            </a:r>
            <a:r>
              <a:rPr lang="de-DE" dirty="0" smtClean="0"/>
              <a:t> </a:t>
            </a:r>
            <a:r>
              <a:rPr lang="de-DE" dirty="0" err="1" smtClean="0"/>
              <a:t>group</a:t>
            </a:r>
            <a:r>
              <a:rPr lang="de-DE" dirty="0" smtClean="0"/>
              <a:t> </a:t>
            </a:r>
            <a:r>
              <a:rPr lang="de-DE" dirty="0" err="1" smtClean="0"/>
              <a:t>discussions</a:t>
            </a:r>
            <a:endParaRPr lang="de-DE" dirty="0" smtClean="0"/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de-DE" dirty="0" err="1" smtClean="0"/>
              <a:t>Refinement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candidate</a:t>
            </a:r>
            <a:r>
              <a:rPr lang="de-DE" dirty="0" smtClean="0"/>
              <a:t> </a:t>
            </a:r>
            <a:r>
              <a:rPr lang="de-DE" dirty="0" err="1" smtClean="0"/>
              <a:t>items</a:t>
            </a:r>
            <a:endParaRPr lang="de-DE" dirty="0" smtClean="0"/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de-DE" dirty="0" smtClean="0"/>
              <a:t>Development </a:t>
            </a:r>
            <a:r>
              <a:rPr lang="de-DE" dirty="0" err="1" smtClean="0"/>
              <a:t>of</a:t>
            </a:r>
            <a:r>
              <a:rPr lang="de-DE" dirty="0" smtClean="0"/>
              <a:t> a </a:t>
            </a:r>
            <a:r>
              <a:rPr lang="de-DE" dirty="0" err="1" smtClean="0"/>
              <a:t>framework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core</a:t>
            </a:r>
            <a:r>
              <a:rPr lang="de-DE" dirty="0" smtClean="0"/>
              <a:t> </a:t>
            </a:r>
            <a:r>
              <a:rPr lang="de-DE" dirty="0" err="1" smtClean="0"/>
              <a:t>set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items</a:t>
            </a:r>
            <a:endParaRPr lang="de-DE" dirty="0"/>
          </a:p>
        </p:txBody>
      </p:sp>
      <p:pic>
        <p:nvPicPr>
          <p:cNvPr id="12" name="Picture 2" descr="\\datastor\AG_Buttgereit\Lisa.Ehlers\EULAR GCA TF_final\Submission\gears-in-bald-head-side-view.png"/>
          <p:cNvPicPr>
            <a:picLocks noChangeAspect="1" noChangeArrowheads="1"/>
          </p:cNvPicPr>
          <p:nvPr/>
        </p:nvPicPr>
        <p:blipFill>
          <a:blip r:embed="rId2" cstate="email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946" y="1376338"/>
            <a:ext cx="984089" cy="9840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3" descr="\\datastor\AG_Buttgereit\Lisa.Ehlers\EULAR GCA TF_final\Submission\magnifier-and-open-book.png"/>
          <p:cNvPicPr>
            <a:picLocks noChangeAspect="1" noChangeArrowheads="1"/>
          </p:cNvPicPr>
          <p:nvPr/>
        </p:nvPicPr>
        <p:blipFill>
          <a:blip r:embed="rId3" cstate="email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018" y="3562252"/>
            <a:ext cx="985715" cy="985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8" descr="\\datastor\AG_Buttgereit\Lisa.Ehlers\EULAR GCA TF_final\Submission\menu.png"/>
          <p:cNvPicPr>
            <a:picLocks noChangeAspect="1" noChangeArrowheads="1"/>
          </p:cNvPicPr>
          <p:nvPr/>
        </p:nvPicPr>
        <p:blipFill>
          <a:blip r:embed="rId4" cstate="email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978" y="4981093"/>
            <a:ext cx="878774" cy="878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feld 3"/>
          <p:cNvSpPr txBox="1"/>
          <p:nvPr/>
        </p:nvSpPr>
        <p:spPr>
          <a:xfrm>
            <a:off x="226001" y="2900255"/>
            <a:ext cx="2018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800" dirty="0" smtClean="0">
                <a:solidFill>
                  <a:srgbClr val="000000"/>
                </a:solidFill>
              </a:rPr>
              <a:t>Item </a:t>
            </a:r>
            <a:r>
              <a:rPr lang="de-DE" sz="1800" dirty="0" err="1" smtClean="0">
                <a:solidFill>
                  <a:srgbClr val="000000"/>
                </a:solidFill>
              </a:rPr>
              <a:t>compilation</a:t>
            </a:r>
            <a:endParaRPr lang="de-DE" sz="1800" dirty="0">
              <a:solidFill>
                <a:srgbClr val="000000"/>
              </a:solidFill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226001" y="4547967"/>
            <a:ext cx="16177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>
                <a:solidFill>
                  <a:schemeClr val="accent2"/>
                </a:solidFill>
              </a:rPr>
              <a:t>Literature</a:t>
            </a:r>
            <a:r>
              <a:rPr lang="de-DE" dirty="0" smtClean="0">
                <a:solidFill>
                  <a:schemeClr val="accent2"/>
                </a:solidFill>
              </a:rPr>
              <a:t> </a:t>
            </a:r>
            <a:r>
              <a:rPr lang="de-DE" dirty="0" err="1" smtClean="0">
                <a:solidFill>
                  <a:schemeClr val="accent2"/>
                </a:solidFill>
              </a:rPr>
              <a:t>review</a:t>
            </a:r>
            <a:endParaRPr lang="de-DE" dirty="0">
              <a:solidFill>
                <a:schemeClr val="accent2"/>
              </a:solidFill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186322" y="5859867"/>
            <a:ext cx="24360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solidFill>
                  <a:schemeClr val="accent2"/>
                </a:solidFill>
              </a:rPr>
              <a:t>Parameter </a:t>
            </a:r>
            <a:r>
              <a:rPr lang="de-DE" dirty="0" err="1" smtClean="0">
                <a:solidFill>
                  <a:schemeClr val="accent2"/>
                </a:solidFill>
              </a:rPr>
              <a:t>collection</a:t>
            </a:r>
            <a:r>
              <a:rPr lang="de-DE" dirty="0" smtClean="0">
                <a:solidFill>
                  <a:schemeClr val="accent2"/>
                </a:solidFill>
              </a:rPr>
              <a:t> </a:t>
            </a:r>
            <a:r>
              <a:rPr lang="de-DE" dirty="0" err="1" smtClean="0">
                <a:solidFill>
                  <a:schemeClr val="accent2"/>
                </a:solidFill>
              </a:rPr>
              <a:t>and</a:t>
            </a:r>
            <a:r>
              <a:rPr lang="de-DE" dirty="0" smtClean="0">
                <a:solidFill>
                  <a:schemeClr val="accent2"/>
                </a:solidFill>
              </a:rPr>
              <a:t> </a:t>
            </a:r>
            <a:r>
              <a:rPr lang="de-DE" dirty="0" err="1" smtClean="0">
                <a:solidFill>
                  <a:schemeClr val="accent2"/>
                </a:solidFill>
              </a:rPr>
              <a:t>allocation</a:t>
            </a:r>
            <a:r>
              <a:rPr lang="de-DE" dirty="0" smtClean="0">
                <a:solidFill>
                  <a:schemeClr val="accent2"/>
                </a:solidFill>
              </a:rPr>
              <a:t> </a:t>
            </a:r>
            <a:r>
              <a:rPr lang="de-DE" dirty="0" err="1" smtClean="0">
                <a:solidFill>
                  <a:schemeClr val="accent2"/>
                </a:solidFill>
              </a:rPr>
              <a:t>to</a:t>
            </a:r>
            <a:r>
              <a:rPr lang="de-DE" dirty="0" smtClean="0">
                <a:solidFill>
                  <a:schemeClr val="accent2"/>
                </a:solidFill>
              </a:rPr>
              <a:t> </a:t>
            </a:r>
            <a:r>
              <a:rPr lang="de-DE" dirty="0" err="1" smtClean="0">
                <a:solidFill>
                  <a:schemeClr val="accent2"/>
                </a:solidFill>
              </a:rPr>
              <a:t>domains</a:t>
            </a:r>
            <a:endParaRPr lang="de-DE" dirty="0">
              <a:solidFill>
                <a:schemeClr val="accent2"/>
              </a:solidFill>
            </a:endParaRPr>
          </a:p>
        </p:txBody>
      </p:sp>
      <p:pic>
        <p:nvPicPr>
          <p:cNvPr id="20" name="Picture 5" descr="\\datastor\AG_Buttgereit\Lisa.Ehlers\EULAR GCA TF_final\Submission\group.png"/>
          <p:cNvPicPr>
            <a:picLocks noChangeAspect="1" noChangeArrowheads="1"/>
          </p:cNvPicPr>
          <p:nvPr/>
        </p:nvPicPr>
        <p:blipFill>
          <a:blip r:embed="rId5" cstate="email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5547" y="3465150"/>
            <a:ext cx="1082817" cy="1082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Textfeld 20"/>
          <p:cNvSpPr txBox="1"/>
          <p:nvPr/>
        </p:nvSpPr>
        <p:spPr>
          <a:xfrm>
            <a:off x="2306163" y="4547967"/>
            <a:ext cx="18015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chemeClr val="accent2"/>
                </a:solidFill>
              </a:rPr>
              <a:t>Task </a:t>
            </a:r>
            <a:r>
              <a:rPr lang="de-DE" dirty="0" err="1" smtClean="0">
                <a:solidFill>
                  <a:schemeClr val="accent2"/>
                </a:solidFill>
              </a:rPr>
              <a:t>force</a:t>
            </a:r>
            <a:r>
              <a:rPr lang="de-DE" dirty="0" smtClean="0">
                <a:solidFill>
                  <a:schemeClr val="accent2"/>
                </a:solidFill>
              </a:rPr>
              <a:t> </a:t>
            </a:r>
            <a:r>
              <a:rPr lang="de-DE" dirty="0" err="1" smtClean="0">
                <a:solidFill>
                  <a:schemeClr val="accent2"/>
                </a:solidFill>
              </a:rPr>
              <a:t>meeting</a:t>
            </a:r>
            <a:endParaRPr lang="de-DE" dirty="0">
              <a:solidFill>
                <a:schemeClr val="accent2"/>
              </a:solidFill>
            </a:endParaRPr>
          </a:p>
        </p:txBody>
      </p:sp>
      <p:pic>
        <p:nvPicPr>
          <p:cNvPr id="22" name="Picture 4" descr="\\datastor\AG_Buttgereit\Lisa.Ehlers\EULAR GCA TF_final\Submission\networking.png"/>
          <p:cNvPicPr>
            <a:picLocks noChangeAspect="1" noChangeArrowheads="1"/>
          </p:cNvPicPr>
          <p:nvPr/>
        </p:nvPicPr>
        <p:blipFill>
          <a:blip r:embed="rId6" cstate="email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4819" y="4610551"/>
            <a:ext cx="1249316" cy="1249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extfeld 22"/>
          <p:cNvSpPr txBox="1"/>
          <p:nvPr/>
        </p:nvSpPr>
        <p:spPr>
          <a:xfrm>
            <a:off x="3408288" y="2761756"/>
            <a:ext cx="21176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800" dirty="0" smtClean="0">
                <a:solidFill>
                  <a:srgbClr val="000000"/>
                </a:solidFill>
              </a:rPr>
              <a:t>Item </a:t>
            </a:r>
            <a:r>
              <a:rPr lang="de-DE" sz="1800" dirty="0" err="1" smtClean="0">
                <a:solidFill>
                  <a:srgbClr val="000000"/>
                </a:solidFill>
              </a:rPr>
              <a:t>refinement</a:t>
            </a:r>
            <a:r>
              <a:rPr lang="de-DE" sz="1800" dirty="0" smtClean="0">
                <a:solidFill>
                  <a:srgbClr val="000000"/>
                </a:solidFill>
              </a:rPr>
              <a:t> </a:t>
            </a:r>
            <a:r>
              <a:rPr lang="de-DE" sz="1800" dirty="0" err="1" smtClean="0">
                <a:solidFill>
                  <a:srgbClr val="000000"/>
                </a:solidFill>
              </a:rPr>
              <a:t>and</a:t>
            </a:r>
            <a:r>
              <a:rPr lang="de-DE" sz="1800" dirty="0" smtClean="0">
                <a:solidFill>
                  <a:srgbClr val="000000"/>
                </a:solidFill>
              </a:rPr>
              <a:t> </a:t>
            </a:r>
            <a:r>
              <a:rPr lang="de-DE" sz="1800" dirty="0" err="1" smtClean="0">
                <a:solidFill>
                  <a:srgbClr val="000000"/>
                </a:solidFill>
              </a:rPr>
              <a:t>prioritisation</a:t>
            </a:r>
            <a:endParaRPr lang="de-DE" sz="1800" dirty="0">
              <a:solidFill>
                <a:srgbClr val="000000"/>
              </a:solidFill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6459491" y="2780095"/>
            <a:ext cx="23203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800" dirty="0" smtClean="0">
                <a:solidFill>
                  <a:srgbClr val="000000"/>
                </a:solidFill>
              </a:rPr>
              <a:t>Consensus </a:t>
            </a:r>
            <a:r>
              <a:rPr lang="de-DE" sz="1800" dirty="0" err="1" smtClean="0">
                <a:solidFill>
                  <a:srgbClr val="000000"/>
                </a:solidFill>
              </a:rPr>
              <a:t>and</a:t>
            </a:r>
            <a:r>
              <a:rPr lang="de-DE" sz="1800" dirty="0" smtClean="0">
                <a:solidFill>
                  <a:srgbClr val="000000"/>
                </a:solidFill>
              </a:rPr>
              <a:t> </a:t>
            </a:r>
            <a:r>
              <a:rPr lang="de-DE" sz="1800" dirty="0" err="1" smtClean="0">
                <a:solidFill>
                  <a:srgbClr val="000000"/>
                </a:solidFill>
              </a:rPr>
              <a:t>level</a:t>
            </a:r>
            <a:r>
              <a:rPr lang="de-DE" sz="1800" dirty="0" smtClean="0">
                <a:solidFill>
                  <a:srgbClr val="000000"/>
                </a:solidFill>
              </a:rPr>
              <a:t> </a:t>
            </a:r>
            <a:r>
              <a:rPr lang="de-DE" sz="1800" dirty="0" err="1" smtClean="0">
                <a:solidFill>
                  <a:srgbClr val="000000"/>
                </a:solidFill>
              </a:rPr>
              <a:t>of</a:t>
            </a:r>
            <a:r>
              <a:rPr lang="de-DE" sz="1800" dirty="0" smtClean="0">
                <a:solidFill>
                  <a:srgbClr val="000000"/>
                </a:solidFill>
              </a:rPr>
              <a:t> </a:t>
            </a:r>
            <a:r>
              <a:rPr lang="de-DE" sz="1800" dirty="0" err="1" smtClean="0">
                <a:solidFill>
                  <a:srgbClr val="000000"/>
                </a:solidFill>
              </a:rPr>
              <a:t>agreement</a:t>
            </a:r>
            <a:endParaRPr lang="de-DE" sz="1800" dirty="0">
              <a:solidFill>
                <a:srgbClr val="000000"/>
              </a:solidFill>
            </a:endParaRPr>
          </a:p>
        </p:txBody>
      </p:sp>
      <p:sp>
        <p:nvSpPr>
          <p:cNvPr id="25" name="Textfeld 24"/>
          <p:cNvSpPr txBox="1"/>
          <p:nvPr/>
        </p:nvSpPr>
        <p:spPr>
          <a:xfrm>
            <a:off x="4866481" y="5859867"/>
            <a:ext cx="17459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chemeClr val="accent2"/>
                </a:solidFill>
              </a:rPr>
              <a:t>Email </a:t>
            </a:r>
            <a:r>
              <a:rPr lang="de-DE" dirty="0" err="1" smtClean="0">
                <a:solidFill>
                  <a:schemeClr val="accent2"/>
                </a:solidFill>
              </a:rPr>
              <a:t>discussions</a:t>
            </a:r>
            <a:endParaRPr lang="de-DE" dirty="0">
              <a:solidFill>
                <a:schemeClr val="accent2"/>
              </a:solidFill>
            </a:endParaRPr>
          </a:p>
        </p:txBody>
      </p:sp>
      <p:sp>
        <p:nvSpPr>
          <p:cNvPr id="26" name="Textfeld 25"/>
          <p:cNvSpPr txBox="1"/>
          <p:nvPr/>
        </p:nvSpPr>
        <p:spPr>
          <a:xfrm>
            <a:off x="6389187" y="4547966"/>
            <a:ext cx="24609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>
                <a:solidFill>
                  <a:schemeClr val="accent2"/>
                </a:solidFill>
              </a:rPr>
              <a:t>Three-round</a:t>
            </a:r>
            <a:r>
              <a:rPr lang="de-DE" dirty="0" smtClean="0">
                <a:solidFill>
                  <a:schemeClr val="accent2"/>
                </a:solidFill>
              </a:rPr>
              <a:t> Delphi </a:t>
            </a:r>
            <a:r>
              <a:rPr lang="de-DE" dirty="0" err="1" smtClean="0">
                <a:solidFill>
                  <a:schemeClr val="accent2"/>
                </a:solidFill>
              </a:rPr>
              <a:t>survey</a:t>
            </a:r>
            <a:endParaRPr lang="de-DE" dirty="0">
              <a:solidFill>
                <a:schemeClr val="accent2"/>
              </a:solidFill>
            </a:endParaRPr>
          </a:p>
        </p:txBody>
      </p:sp>
      <p:pic>
        <p:nvPicPr>
          <p:cNvPr id="27" name="Picture 4" descr="\\datastor\AG_Buttgereit\Lisa.Ehlers\EULAR GCA TF_final\Submission\checklist-on-a-paper-with-a-pencil.png"/>
          <p:cNvPicPr>
            <a:picLocks noChangeAspect="1" noChangeArrowheads="1"/>
          </p:cNvPicPr>
          <p:nvPr/>
        </p:nvPicPr>
        <p:blipFill>
          <a:blip r:embed="rId7" cstate="email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9712" y="3426426"/>
            <a:ext cx="1139880" cy="1139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Textfeld 28"/>
          <p:cNvSpPr txBox="1"/>
          <p:nvPr/>
        </p:nvSpPr>
        <p:spPr>
          <a:xfrm>
            <a:off x="5056737" y="2206538"/>
            <a:ext cx="9012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063FA9"/>
                </a:solidFill>
              </a:rPr>
              <a:t>66 </a:t>
            </a:r>
            <a:r>
              <a:rPr lang="de-DE" dirty="0" err="1" smtClean="0">
                <a:solidFill>
                  <a:srgbClr val="063FA9"/>
                </a:solidFill>
              </a:rPr>
              <a:t>items</a:t>
            </a:r>
            <a:endParaRPr lang="de-DE" dirty="0">
              <a:solidFill>
                <a:srgbClr val="063FA9"/>
              </a:solidFill>
            </a:endParaRPr>
          </a:p>
        </p:txBody>
      </p:sp>
      <p:sp>
        <p:nvSpPr>
          <p:cNvPr id="30" name="Freeform 34"/>
          <p:cNvSpPr>
            <a:spLocks/>
          </p:cNvSpPr>
          <p:nvPr/>
        </p:nvSpPr>
        <p:spPr bwMode="auto">
          <a:xfrm>
            <a:off x="5184659" y="2494345"/>
            <a:ext cx="341313" cy="285750"/>
          </a:xfrm>
          <a:custGeom>
            <a:avLst/>
            <a:gdLst>
              <a:gd name="T0" fmla="*/ 91 w 91"/>
              <a:gd name="T1" fmla="*/ 0 h 76"/>
              <a:gd name="T2" fmla="*/ 51 w 91"/>
              <a:gd name="T3" fmla="*/ 19 h 76"/>
              <a:gd name="T4" fmla="*/ 62 w 91"/>
              <a:gd name="T5" fmla="*/ 26 h 76"/>
              <a:gd name="T6" fmla="*/ 0 w 91"/>
              <a:gd name="T7" fmla="*/ 76 h 76"/>
              <a:gd name="T8" fmla="*/ 76 w 91"/>
              <a:gd name="T9" fmla="*/ 36 h 76"/>
              <a:gd name="T10" fmla="*/ 87 w 91"/>
              <a:gd name="T11" fmla="*/ 44 h 76"/>
              <a:gd name="T12" fmla="*/ 91 w 91"/>
              <a:gd name="T13" fmla="*/ 0 h 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91" h="76">
                <a:moveTo>
                  <a:pt x="91" y="0"/>
                </a:moveTo>
                <a:cubicBezTo>
                  <a:pt x="51" y="19"/>
                  <a:pt x="51" y="19"/>
                  <a:pt x="51" y="19"/>
                </a:cubicBezTo>
                <a:cubicBezTo>
                  <a:pt x="62" y="26"/>
                  <a:pt x="62" y="26"/>
                  <a:pt x="62" y="26"/>
                </a:cubicBezTo>
                <a:cubicBezTo>
                  <a:pt x="43" y="53"/>
                  <a:pt x="33" y="76"/>
                  <a:pt x="0" y="76"/>
                </a:cubicBezTo>
                <a:cubicBezTo>
                  <a:pt x="42" y="76"/>
                  <a:pt x="57" y="63"/>
                  <a:pt x="76" y="36"/>
                </a:cubicBezTo>
                <a:cubicBezTo>
                  <a:pt x="87" y="44"/>
                  <a:pt x="87" y="44"/>
                  <a:pt x="87" y="44"/>
                </a:cubicBezTo>
                <a:lnTo>
                  <a:pt x="91" y="0"/>
                </a:lnTo>
                <a:close/>
              </a:path>
            </a:pathLst>
          </a:custGeom>
          <a:solidFill>
            <a:schemeClr val="accent2"/>
          </a:solidFill>
          <a:ln w="7938" cap="rnd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31" name="Textfeld 30"/>
          <p:cNvSpPr txBox="1"/>
          <p:nvPr/>
        </p:nvSpPr>
        <p:spPr>
          <a:xfrm>
            <a:off x="1818237" y="2206538"/>
            <a:ext cx="9907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063FA9"/>
                </a:solidFill>
              </a:rPr>
              <a:t>117 </a:t>
            </a:r>
            <a:r>
              <a:rPr lang="de-DE" dirty="0" err="1" smtClean="0">
                <a:solidFill>
                  <a:srgbClr val="063FA9"/>
                </a:solidFill>
              </a:rPr>
              <a:t>items</a:t>
            </a:r>
            <a:endParaRPr lang="de-DE" dirty="0">
              <a:solidFill>
                <a:srgbClr val="063FA9"/>
              </a:solidFill>
            </a:endParaRPr>
          </a:p>
        </p:txBody>
      </p:sp>
      <p:sp>
        <p:nvSpPr>
          <p:cNvPr id="32" name="Freeform 34"/>
          <p:cNvSpPr>
            <a:spLocks/>
          </p:cNvSpPr>
          <p:nvPr/>
        </p:nvSpPr>
        <p:spPr bwMode="auto">
          <a:xfrm>
            <a:off x="1993784" y="2494345"/>
            <a:ext cx="341313" cy="285750"/>
          </a:xfrm>
          <a:custGeom>
            <a:avLst/>
            <a:gdLst>
              <a:gd name="T0" fmla="*/ 91 w 91"/>
              <a:gd name="T1" fmla="*/ 0 h 76"/>
              <a:gd name="T2" fmla="*/ 51 w 91"/>
              <a:gd name="T3" fmla="*/ 19 h 76"/>
              <a:gd name="T4" fmla="*/ 62 w 91"/>
              <a:gd name="T5" fmla="*/ 26 h 76"/>
              <a:gd name="T6" fmla="*/ 0 w 91"/>
              <a:gd name="T7" fmla="*/ 76 h 76"/>
              <a:gd name="T8" fmla="*/ 76 w 91"/>
              <a:gd name="T9" fmla="*/ 36 h 76"/>
              <a:gd name="T10" fmla="*/ 87 w 91"/>
              <a:gd name="T11" fmla="*/ 44 h 76"/>
              <a:gd name="T12" fmla="*/ 91 w 91"/>
              <a:gd name="T13" fmla="*/ 0 h 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91" h="76">
                <a:moveTo>
                  <a:pt x="91" y="0"/>
                </a:moveTo>
                <a:cubicBezTo>
                  <a:pt x="51" y="19"/>
                  <a:pt x="51" y="19"/>
                  <a:pt x="51" y="19"/>
                </a:cubicBezTo>
                <a:cubicBezTo>
                  <a:pt x="62" y="26"/>
                  <a:pt x="62" y="26"/>
                  <a:pt x="62" y="26"/>
                </a:cubicBezTo>
                <a:cubicBezTo>
                  <a:pt x="43" y="53"/>
                  <a:pt x="33" y="76"/>
                  <a:pt x="0" y="76"/>
                </a:cubicBezTo>
                <a:cubicBezTo>
                  <a:pt x="42" y="76"/>
                  <a:pt x="57" y="63"/>
                  <a:pt x="76" y="36"/>
                </a:cubicBezTo>
                <a:cubicBezTo>
                  <a:pt x="87" y="44"/>
                  <a:pt x="87" y="44"/>
                  <a:pt x="87" y="44"/>
                </a:cubicBezTo>
                <a:lnTo>
                  <a:pt x="91" y="0"/>
                </a:lnTo>
                <a:close/>
              </a:path>
            </a:pathLst>
          </a:custGeom>
          <a:solidFill>
            <a:schemeClr val="accent2"/>
          </a:solidFill>
          <a:ln w="7938" cap="rnd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33" name="Textfeld 32"/>
          <p:cNvSpPr txBox="1"/>
          <p:nvPr/>
        </p:nvSpPr>
        <p:spPr>
          <a:xfrm>
            <a:off x="8161887" y="2206538"/>
            <a:ext cx="9012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063FA9"/>
                </a:solidFill>
              </a:rPr>
              <a:t>50 </a:t>
            </a:r>
            <a:r>
              <a:rPr lang="de-DE" dirty="0" err="1" smtClean="0">
                <a:solidFill>
                  <a:srgbClr val="063FA9"/>
                </a:solidFill>
              </a:rPr>
              <a:t>items</a:t>
            </a:r>
            <a:endParaRPr lang="de-DE" dirty="0">
              <a:solidFill>
                <a:srgbClr val="063FA9"/>
              </a:solidFill>
            </a:endParaRPr>
          </a:p>
        </p:txBody>
      </p:sp>
      <p:sp>
        <p:nvSpPr>
          <p:cNvPr id="34" name="Freeform 34"/>
          <p:cNvSpPr>
            <a:spLocks/>
          </p:cNvSpPr>
          <p:nvPr/>
        </p:nvSpPr>
        <p:spPr bwMode="auto">
          <a:xfrm>
            <a:off x="8289809" y="2494345"/>
            <a:ext cx="341313" cy="285750"/>
          </a:xfrm>
          <a:custGeom>
            <a:avLst/>
            <a:gdLst>
              <a:gd name="T0" fmla="*/ 91 w 91"/>
              <a:gd name="T1" fmla="*/ 0 h 76"/>
              <a:gd name="T2" fmla="*/ 51 w 91"/>
              <a:gd name="T3" fmla="*/ 19 h 76"/>
              <a:gd name="T4" fmla="*/ 62 w 91"/>
              <a:gd name="T5" fmla="*/ 26 h 76"/>
              <a:gd name="T6" fmla="*/ 0 w 91"/>
              <a:gd name="T7" fmla="*/ 76 h 76"/>
              <a:gd name="T8" fmla="*/ 76 w 91"/>
              <a:gd name="T9" fmla="*/ 36 h 76"/>
              <a:gd name="T10" fmla="*/ 87 w 91"/>
              <a:gd name="T11" fmla="*/ 44 h 76"/>
              <a:gd name="T12" fmla="*/ 91 w 91"/>
              <a:gd name="T13" fmla="*/ 0 h 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91" h="76">
                <a:moveTo>
                  <a:pt x="91" y="0"/>
                </a:moveTo>
                <a:cubicBezTo>
                  <a:pt x="51" y="19"/>
                  <a:pt x="51" y="19"/>
                  <a:pt x="51" y="19"/>
                </a:cubicBezTo>
                <a:cubicBezTo>
                  <a:pt x="62" y="26"/>
                  <a:pt x="62" y="26"/>
                  <a:pt x="62" y="26"/>
                </a:cubicBezTo>
                <a:cubicBezTo>
                  <a:pt x="43" y="53"/>
                  <a:pt x="33" y="76"/>
                  <a:pt x="0" y="76"/>
                </a:cubicBezTo>
                <a:cubicBezTo>
                  <a:pt x="42" y="76"/>
                  <a:pt x="57" y="63"/>
                  <a:pt x="76" y="36"/>
                </a:cubicBezTo>
                <a:cubicBezTo>
                  <a:pt x="87" y="44"/>
                  <a:pt x="87" y="44"/>
                  <a:pt x="87" y="44"/>
                </a:cubicBezTo>
                <a:lnTo>
                  <a:pt x="91" y="0"/>
                </a:lnTo>
                <a:close/>
              </a:path>
            </a:pathLst>
          </a:custGeom>
          <a:solidFill>
            <a:schemeClr val="accent2"/>
          </a:solidFill>
          <a:ln w="7938" cap="rnd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28" name="Freeform 21"/>
          <p:cNvSpPr>
            <a:spLocks/>
          </p:cNvSpPr>
          <p:nvPr/>
        </p:nvSpPr>
        <p:spPr bwMode="auto">
          <a:xfrm>
            <a:off x="2548899" y="2950397"/>
            <a:ext cx="597673" cy="269047"/>
          </a:xfrm>
          <a:custGeom>
            <a:avLst/>
            <a:gdLst>
              <a:gd name="T0" fmla="*/ 155 w 217"/>
              <a:gd name="T1" fmla="*/ 0 h 103"/>
              <a:gd name="T2" fmla="*/ 123 w 217"/>
              <a:gd name="T3" fmla="*/ 0 h 103"/>
              <a:gd name="T4" fmla="*/ 172 w 217"/>
              <a:gd name="T5" fmla="*/ 40 h 103"/>
              <a:gd name="T6" fmla="*/ 11 w 217"/>
              <a:gd name="T7" fmla="*/ 40 h 103"/>
              <a:gd name="T8" fmla="*/ 0 w 217"/>
              <a:gd name="T9" fmla="*/ 51 h 103"/>
              <a:gd name="T10" fmla="*/ 11 w 217"/>
              <a:gd name="T11" fmla="*/ 63 h 103"/>
              <a:gd name="T12" fmla="*/ 172 w 217"/>
              <a:gd name="T13" fmla="*/ 63 h 103"/>
              <a:gd name="T14" fmla="*/ 123 w 217"/>
              <a:gd name="T15" fmla="*/ 103 h 103"/>
              <a:gd name="T16" fmla="*/ 155 w 217"/>
              <a:gd name="T17" fmla="*/ 103 h 103"/>
              <a:gd name="T18" fmla="*/ 217 w 217"/>
              <a:gd name="T19" fmla="*/ 51 h 103"/>
              <a:gd name="T20" fmla="*/ 155 w 217"/>
              <a:gd name="T21" fmla="*/ 0 h 1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17" h="103">
                <a:moveTo>
                  <a:pt x="155" y="0"/>
                </a:moveTo>
                <a:cubicBezTo>
                  <a:pt x="123" y="0"/>
                  <a:pt x="123" y="0"/>
                  <a:pt x="123" y="0"/>
                </a:cubicBezTo>
                <a:cubicBezTo>
                  <a:pt x="172" y="40"/>
                  <a:pt x="172" y="40"/>
                  <a:pt x="172" y="40"/>
                </a:cubicBezTo>
                <a:cubicBezTo>
                  <a:pt x="11" y="40"/>
                  <a:pt x="11" y="40"/>
                  <a:pt x="11" y="40"/>
                </a:cubicBezTo>
                <a:cubicBezTo>
                  <a:pt x="5" y="40"/>
                  <a:pt x="0" y="45"/>
                  <a:pt x="0" y="51"/>
                </a:cubicBezTo>
                <a:cubicBezTo>
                  <a:pt x="0" y="58"/>
                  <a:pt x="5" y="63"/>
                  <a:pt x="11" y="63"/>
                </a:cubicBezTo>
                <a:cubicBezTo>
                  <a:pt x="172" y="63"/>
                  <a:pt x="172" y="63"/>
                  <a:pt x="172" y="63"/>
                </a:cubicBezTo>
                <a:cubicBezTo>
                  <a:pt x="123" y="103"/>
                  <a:pt x="123" y="103"/>
                  <a:pt x="123" y="103"/>
                </a:cubicBezTo>
                <a:cubicBezTo>
                  <a:pt x="155" y="103"/>
                  <a:pt x="155" y="103"/>
                  <a:pt x="155" y="103"/>
                </a:cubicBezTo>
                <a:cubicBezTo>
                  <a:pt x="217" y="51"/>
                  <a:pt x="217" y="51"/>
                  <a:pt x="217" y="51"/>
                </a:cubicBezTo>
                <a:lnTo>
                  <a:pt x="155" y="0"/>
                </a:lnTo>
                <a:close/>
              </a:path>
            </a:pathLst>
          </a:custGeom>
          <a:solidFill>
            <a:schemeClr val="accent2"/>
          </a:solidFill>
          <a:ln w="6350" cap="rnd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35" name="Freeform 21"/>
          <p:cNvSpPr>
            <a:spLocks/>
          </p:cNvSpPr>
          <p:nvPr/>
        </p:nvSpPr>
        <p:spPr bwMode="auto">
          <a:xfrm>
            <a:off x="5737406" y="2950397"/>
            <a:ext cx="597673" cy="269047"/>
          </a:xfrm>
          <a:custGeom>
            <a:avLst/>
            <a:gdLst>
              <a:gd name="T0" fmla="*/ 155 w 217"/>
              <a:gd name="T1" fmla="*/ 0 h 103"/>
              <a:gd name="T2" fmla="*/ 123 w 217"/>
              <a:gd name="T3" fmla="*/ 0 h 103"/>
              <a:gd name="T4" fmla="*/ 172 w 217"/>
              <a:gd name="T5" fmla="*/ 40 h 103"/>
              <a:gd name="T6" fmla="*/ 11 w 217"/>
              <a:gd name="T7" fmla="*/ 40 h 103"/>
              <a:gd name="T8" fmla="*/ 0 w 217"/>
              <a:gd name="T9" fmla="*/ 51 h 103"/>
              <a:gd name="T10" fmla="*/ 11 w 217"/>
              <a:gd name="T11" fmla="*/ 63 h 103"/>
              <a:gd name="T12" fmla="*/ 172 w 217"/>
              <a:gd name="T13" fmla="*/ 63 h 103"/>
              <a:gd name="T14" fmla="*/ 123 w 217"/>
              <a:gd name="T15" fmla="*/ 103 h 103"/>
              <a:gd name="T16" fmla="*/ 155 w 217"/>
              <a:gd name="T17" fmla="*/ 103 h 103"/>
              <a:gd name="T18" fmla="*/ 217 w 217"/>
              <a:gd name="T19" fmla="*/ 51 h 103"/>
              <a:gd name="T20" fmla="*/ 155 w 217"/>
              <a:gd name="T21" fmla="*/ 0 h 1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17" h="103">
                <a:moveTo>
                  <a:pt x="155" y="0"/>
                </a:moveTo>
                <a:cubicBezTo>
                  <a:pt x="123" y="0"/>
                  <a:pt x="123" y="0"/>
                  <a:pt x="123" y="0"/>
                </a:cubicBezTo>
                <a:cubicBezTo>
                  <a:pt x="172" y="40"/>
                  <a:pt x="172" y="40"/>
                  <a:pt x="172" y="40"/>
                </a:cubicBezTo>
                <a:cubicBezTo>
                  <a:pt x="11" y="40"/>
                  <a:pt x="11" y="40"/>
                  <a:pt x="11" y="40"/>
                </a:cubicBezTo>
                <a:cubicBezTo>
                  <a:pt x="5" y="40"/>
                  <a:pt x="0" y="45"/>
                  <a:pt x="0" y="51"/>
                </a:cubicBezTo>
                <a:cubicBezTo>
                  <a:pt x="0" y="58"/>
                  <a:pt x="5" y="63"/>
                  <a:pt x="11" y="63"/>
                </a:cubicBezTo>
                <a:cubicBezTo>
                  <a:pt x="172" y="63"/>
                  <a:pt x="172" y="63"/>
                  <a:pt x="172" y="63"/>
                </a:cubicBezTo>
                <a:cubicBezTo>
                  <a:pt x="123" y="103"/>
                  <a:pt x="123" y="103"/>
                  <a:pt x="123" y="103"/>
                </a:cubicBezTo>
                <a:cubicBezTo>
                  <a:pt x="155" y="103"/>
                  <a:pt x="155" y="103"/>
                  <a:pt x="155" y="103"/>
                </a:cubicBezTo>
                <a:cubicBezTo>
                  <a:pt x="217" y="51"/>
                  <a:pt x="217" y="51"/>
                  <a:pt x="217" y="51"/>
                </a:cubicBezTo>
                <a:lnTo>
                  <a:pt x="155" y="0"/>
                </a:lnTo>
                <a:close/>
              </a:path>
            </a:pathLst>
          </a:custGeom>
          <a:solidFill>
            <a:schemeClr val="accent2"/>
          </a:solidFill>
          <a:ln w="6350" cap="rnd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36" name="Título 4"/>
          <p:cNvSpPr txBox="1">
            <a:spLocks/>
          </p:cNvSpPr>
          <p:nvPr/>
        </p:nvSpPr>
        <p:spPr>
          <a:xfrm>
            <a:off x="466928" y="548090"/>
            <a:ext cx="8334172" cy="634545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800" b="0" i="0">
                <a:solidFill>
                  <a:srgbClr val="0056B9"/>
                </a:solidFill>
                <a:latin typeface="+mj-lt"/>
                <a:ea typeface="ＭＳ Ｐゴシック" charset="0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  <a:ea typeface="ＭＳ Ｐゴシック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  <a:ea typeface="ＭＳ Ｐゴシック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  <a:ea typeface="ＭＳ Ｐゴシック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  <a:ea typeface="ＭＳ Ｐゴシック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</a:defRPr>
            </a:lvl9pPr>
          </a:lstStyle>
          <a:p>
            <a:r>
              <a:rPr lang="en-GB" kern="0" dirty="0" smtClean="0"/>
              <a:t>Methodological approach</a:t>
            </a:r>
            <a:endParaRPr lang="en-GB" kern="0" dirty="0"/>
          </a:p>
        </p:txBody>
      </p:sp>
    </p:spTree>
    <p:extLst>
      <p:ext uri="{BB962C8B-B14F-4D97-AF65-F5344CB8AC3E}">
        <p14:creationId xmlns:p14="http://schemas.microsoft.com/office/powerpoint/2010/main" val="1140475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651379" y="1339513"/>
            <a:ext cx="7296944" cy="634545"/>
          </a:xfrm>
        </p:spPr>
        <p:txBody>
          <a:bodyPr/>
          <a:lstStyle/>
          <a:p>
            <a:r>
              <a:rPr lang="de-DE" sz="2600" dirty="0" smtClean="0">
                <a:solidFill>
                  <a:schemeClr val="tx2"/>
                </a:solidFill>
                <a:latin typeface="+mn-lt"/>
              </a:rPr>
              <a:t>Consensus </a:t>
            </a:r>
            <a:r>
              <a:rPr lang="de-DE" sz="2600" dirty="0" err="1" smtClean="0">
                <a:solidFill>
                  <a:schemeClr val="tx2"/>
                </a:solidFill>
                <a:latin typeface="+mn-lt"/>
              </a:rPr>
              <a:t>process</a:t>
            </a:r>
            <a:endParaRPr lang="es-ES" sz="26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7</a:t>
            </a:fld>
            <a:endParaRPr lang="tr-T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05/11/2018</a:t>
            </a:fld>
            <a:endParaRPr lang="en-US" dirty="0"/>
          </a:p>
        </p:txBody>
      </p:sp>
      <p:grpSp>
        <p:nvGrpSpPr>
          <p:cNvPr id="4" name="Gruppieren 3"/>
          <p:cNvGrpSpPr/>
          <p:nvPr/>
        </p:nvGrpSpPr>
        <p:grpSpPr>
          <a:xfrm>
            <a:off x="-210667" y="1946218"/>
            <a:ext cx="9164167" cy="4412582"/>
            <a:chOff x="-210667" y="1946218"/>
            <a:chExt cx="9164167" cy="4412582"/>
          </a:xfrm>
        </p:grpSpPr>
        <p:grpSp>
          <p:nvGrpSpPr>
            <p:cNvPr id="2" name="Gruppieren 1"/>
            <p:cNvGrpSpPr/>
            <p:nvPr/>
          </p:nvGrpSpPr>
          <p:grpSpPr>
            <a:xfrm>
              <a:off x="-210667" y="1946218"/>
              <a:ext cx="9164167" cy="4412582"/>
              <a:chOff x="-210667" y="1946218"/>
              <a:chExt cx="9164167" cy="4412582"/>
            </a:xfrm>
          </p:grpSpPr>
          <p:sp>
            <p:nvSpPr>
              <p:cNvPr id="10" name="Marcador de contenido 3"/>
              <p:cNvSpPr txBox="1">
                <a:spLocks/>
              </p:cNvSpPr>
              <p:nvPr/>
            </p:nvSpPr>
            <p:spPr bwMode="auto">
              <a:xfrm>
                <a:off x="466928" y="2524836"/>
                <a:ext cx="8486572" cy="130618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  <a:ext uri="{FAA26D3D-D897-4be2-8F04-BA451C77F1D7}">
                  <ma14:placeholderFlag xmlns="" xmlns:ma14="http://schemas.microsoft.com/office/mac/drawingml/2011/main" val="1"/>
                </a:ext>
              </a:extLst>
            </p:spPr>
            <p:txBody>
              <a:bodyPr vert="horz" wrap="square" lIns="91440" tIns="45720" rIns="91440" bIns="45720" numCol="4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1" fontAlgn="base" hangingPunct="1">
                  <a:spcBef>
                    <a:spcPct val="20000"/>
                  </a:spcBef>
                  <a:spcAft>
                    <a:spcPts val="1200"/>
                  </a:spcAft>
                  <a:buClr>
                    <a:srgbClr val="003FA8"/>
                  </a:buClr>
                  <a:buFont typeface="Arial"/>
                  <a:buChar char="•"/>
                  <a:defRPr sz="1200">
                    <a:solidFill>
                      <a:schemeClr val="bg2">
                        <a:lumMod val="50000"/>
                      </a:schemeClr>
                    </a:solidFill>
                    <a:latin typeface="+mn-lt"/>
                    <a:ea typeface="ＭＳ Ｐゴシック" charset="0"/>
                    <a:cs typeface="+mn-cs"/>
                  </a:defRPr>
                </a:lvl1pPr>
                <a:lvl2pPr marL="742950" indent="-28575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Font typeface="Wingdings" charset="2"/>
                  <a:buChar char="§"/>
                  <a:defRPr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Arial" charset="0"/>
                    <a:cs typeface="+mn-cs"/>
                  </a:defRPr>
                </a:lvl2pPr>
                <a:lvl3pPr marL="11430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Font typeface="Wingdings" charset="2"/>
                  <a:buChar char="§"/>
                  <a:defRPr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Arial" charset="0"/>
                    <a:cs typeface="+mn-cs"/>
                  </a:defRPr>
                </a:lvl3pPr>
                <a:lvl4pPr marL="16002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Font typeface="Wingdings" charset="2"/>
                  <a:buChar char="§"/>
                  <a:defRPr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Arial" charset="0"/>
                    <a:cs typeface="+mn-cs"/>
                  </a:defRPr>
                </a:lvl4pPr>
                <a:lvl5pPr marL="20574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Font typeface="Wingdings" charset="2"/>
                  <a:buChar char="§"/>
                  <a:defRPr sz="12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Arial" charset="0"/>
                    <a:cs typeface="+mn-cs"/>
                  </a:defRPr>
                </a:lvl5pPr>
                <a:lvl6pPr marL="25146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»"/>
                  <a:defRPr sz="1200">
                    <a:solidFill>
                      <a:schemeClr val="tx1"/>
                    </a:solidFill>
                    <a:latin typeface="+mn-lt"/>
                    <a:cs typeface="+mn-cs"/>
                  </a:defRPr>
                </a:lvl6pPr>
                <a:lvl7pPr marL="29718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»"/>
                  <a:defRPr sz="1200">
                    <a:solidFill>
                      <a:schemeClr val="tx1"/>
                    </a:solidFill>
                    <a:latin typeface="+mn-lt"/>
                    <a:cs typeface="+mn-cs"/>
                  </a:defRPr>
                </a:lvl7pPr>
                <a:lvl8pPr marL="34290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»"/>
                  <a:defRPr sz="1200">
                    <a:solidFill>
                      <a:schemeClr val="tx1"/>
                    </a:solidFill>
                    <a:latin typeface="+mn-lt"/>
                    <a:cs typeface="+mn-cs"/>
                  </a:defRPr>
                </a:lvl8pPr>
                <a:lvl9pPr marL="38862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har char="»"/>
                  <a:defRPr sz="1200">
                    <a:solidFill>
                      <a:schemeClr val="tx1"/>
                    </a:solidFill>
                    <a:latin typeface="+mn-lt"/>
                    <a:cs typeface="+mn-cs"/>
                  </a:defRPr>
                </a:lvl9pPr>
              </a:lstStyle>
              <a:p>
                <a:pPr>
                  <a:spcBef>
                    <a:spcPts val="200"/>
                  </a:spcBef>
                  <a:spcAft>
                    <a:spcPts val="200"/>
                  </a:spcAft>
                </a:pPr>
                <a:endParaRPr lang="en-GB" b="1" kern="0" baseline="30000" dirty="0"/>
              </a:p>
            </p:txBody>
          </p:sp>
          <p:sp>
            <p:nvSpPr>
              <p:cNvPr id="28" name="Ellipse 27"/>
              <p:cNvSpPr/>
              <p:nvPr/>
            </p:nvSpPr>
            <p:spPr>
              <a:xfrm>
                <a:off x="652034" y="1946218"/>
                <a:ext cx="7815229" cy="4412582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2700" cap="flat" cmpd="sng" algn="ctr">
                <a:solidFill>
                  <a:srgbClr val="063FA9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9" name="Ellipse 28"/>
              <p:cNvSpPr/>
              <p:nvPr/>
            </p:nvSpPr>
            <p:spPr>
              <a:xfrm>
                <a:off x="545218" y="2571385"/>
                <a:ext cx="6233880" cy="3151139"/>
              </a:xfrm>
              <a:prstGeom prst="ellipse">
                <a:avLst/>
              </a:prstGeom>
              <a:solidFill>
                <a:sysClr val="window" lastClr="FFFFFF">
                  <a:lumMod val="85000"/>
                </a:sysClr>
              </a:solidFill>
              <a:ln w="1270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32" name="Ellipse 31"/>
              <p:cNvSpPr/>
              <p:nvPr/>
            </p:nvSpPr>
            <p:spPr>
              <a:xfrm>
                <a:off x="537172" y="2571385"/>
                <a:ext cx="6241925" cy="3151139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12700" cap="flat" cmpd="sng" algn="ctr">
                <a:solidFill>
                  <a:srgbClr val="063FA9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grpSp>
            <p:nvGrpSpPr>
              <p:cNvPr id="30" name="Gruppieren 29"/>
              <p:cNvGrpSpPr/>
              <p:nvPr/>
            </p:nvGrpSpPr>
            <p:grpSpPr>
              <a:xfrm>
                <a:off x="-210667" y="3069352"/>
                <a:ext cx="3828807" cy="2147281"/>
                <a:chOff x="-349413" y="1297708"/>
                <a:chExt cx="8366627" cy="4294910"/>
              </a:xfrm>
            </p:grpSpPr>
            <p:sp>
              <p:nvSpPr>
                <p:cNvPr id="40" name="Textfeld 39"/>
                <p:cNvSpPr txBox="1"/>
                <p:nvPr/>
              </p:nvSpPr>
              <p:spPr>
                <a:xfrm>
                  <a:off x="1167179" y="3015899"/>
                  <a:ext cx="2003383" cy="80028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defTabSz="4572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de-DE" sz="100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+mn-lt"/>
                      <a:ea typeface="+mn-ea"/>
                      <a:cs typeface="+mn-cs"/>
                    </a:rPr>
                    <a:t>Core </a:t>
                  </a:r>
                  <a:r>
                    <a:rPr kumimoji="0" lang="de-DE" sz="1000" i="0" u="none" strike="noStrike" kern="0" cap="none" spc="0" normalizeH="0" baseline="0" noProof="0" dirty="0" err="1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+mn-lt"/>
                      <a:ea typeface="+mn-ea"/>
                      <a:cs typeface="+mn-cs"/>
                    </a:rPr>
                    <a:t>items</a:t>
                  </a:r>
                  <a:endParaRPr kumimoji="0" lang="de-DE" sz="100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  <a:p>
                  <a:pPr marL="0" marR="0" lvl="0" indent="0" defTabSz="4572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de-DE" sz="1000" b="0" i="1" u="none" strike="noStrike" kern="0" cap="none" spc="0" normalizeH="0" baseline="0" noProof="0" dirty="0" err="1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+mn-lt"/>
                      <a:ea typeface="+mn-ea"/>
                      <a:cs typeface="+mn-cs"/>
                    </a:rPr>
                    <a:t>see</a:t>
                  </a:r>
                  <a:r>
                    <a:rPr kumimoji="0" lang="de-DE" sz="1000" b="0" i="1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+mn-lt"/>
                      <a:ea typeface="+mn-ea"/>
                      <a:cs typeface="+mn-cs"/>
                    </a:rPr>
                    <a:t> </a:t>
                  </a:r>
                  <a:r>
                    <a:rPr kumimoji="0" lang="de-DE" sz="1000" b="0" i="1" u="none" strike="noStrike" kern="0" cap="none" spc="0" normalizeH="0" baseline="0" noProof="0" dirty="0" err="1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+mn-lt"/>
                      <a:ea typeface="+mn-ea"/>
                      <a:cs typeface="+mn-cs"/>
                    </a:rPr>
                    <a:t>below</a:t>
                  </a:r>
                  <a:endParaRPr kumimoji="0" lang="de-DE" sz="1000" b="0" i="1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37" name="Ellipse 36"/>
                <p:cNvSpPr/>
                <p:nvPr/>
              </p:nvSpPr>
              <p:spPr>
                <a:xfrm>
                  <a:off x="1302326" y="1297708"/>
                  <a:ext cx="6502401" cy="4294910"/>
                </a:xfrm>
                <a:prstGeom prst="ellipse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 w="12700" cap="flat" cmpd="sng" algn="ctr">
                  <a:solidFill>
                    <a:srgbClr val="063FA9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4572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DE" sz="10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38" name="Ellipse 37"/>
                <p:cNvSpPr/>
                <p:nvPr/>
              </p:nvSpPr>
              <p:spPr>
                <a:xfrm>
                  <a:off x="-146502" y="2946400"/>
                  <a:ext cx="3212994" cy="997527"/>
                </a:xfrm>
                <a:prstGeom prst="ellipse">
                  <a:avLst/>
                </a:prstGeom>
                <a:solidFill>
                  <a:srgbClr val="063FA9"/>
                </a:solidFill>
                <a:ln w="19050" cap="flat" cmpd="sng" algn="ctr">
                  <a:solidFill>
                    <a:srgbClr val="063FA9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4572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DE" sz="10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39" name="Rechteck 38"/>
                <p:cNvSpPr/>
                <p:nvPr/>
              </p:nvSpPr>
              <p:spPr>
                <a:xfrm>
                  <a:off x="-349413" y="2567709"/>
                  <a:ext cx="1628360" cy="1754908"/>
                </a:xfrm>
                <a:prstGeom prst="rect">
                  <a:avLst/>
                </a:prstGeom>
                <a:solidFill>
                  <a:sysClr val="window" lastClr="FFFFFF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4572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de-DE" sz="10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41" name="Textfeld 40"/>
                <p:cNvSpPr txBox="1"/>
                <p:nvPr/>
              </p:nvSpPr>
              <p:spPr>
                <a:xfrm>
                  <a:off x="2918743" y="1617746"/>
                  <a:ext cx="5098471" cy="326269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defTabSz="4572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de-DE" sz="1000" b="0" i="0" u="none" strike="noStrike" kern="0" cap="none" spc="0" normalizeH="0" baseline="0" noProof="0" dirty="0" err="1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+mn-lt"/>
                      <a:ea typeface="+mn-ea"/>
                      <a:cs typeface="+mn-cs"/>
                    </a:rPr>
                    <a:t>Night</a:t>
                  </a:r>
                  <a:r>
                    <a:rPr kumimoji="0" lang="de-DE" sz="10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+mn-lt"/>
                      <a:ea typeface="+mn-ea"/>
                      <a:cs typeface="+mn-cs"/>
                    </a:rPr>
                    <a:t> </a:t>
                  </a:r>
                  <a:r>
                    <a:rPr kumimoji="0" lang="de-DE" sz="1000" b="0" i="0" u="none" strike="noStrike" kern="0" cap="none" spc="0" normalizeH="0" baseline="0" noProof="0" dirty="0" err="1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+mn-lt"/>
                      <a:ea typeface="+mn-ea"/>
                      <a:cs typeface="+mn-cs"/>
                    </a:rPr>
                    <a:t>sweats</a:t>
                  </a:r>
                  <a:endParaRPr kumimoji="0" lang="de-DE" sz="10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  <a:p>
                  <a:pPr marL="0" marR="0" lvl="0" indent="0" defTabSz="4572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de-DE" sz="10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+mn-lt"/>
                      <a:ea typeface="+mn-ea"/>
                      <a:cs typeface="+mn-cs"/>
                    </a:rPr>
                    <a:t>Laboratory</a:t>
                  </a:r>
                </a:p>
                <a:p>
                  <a:pPr marL="0" marR="0" lvl="0" indent="0" defTabSz="4572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lang="de-DE" sz="1000" b="0" kern="0" dirty="0">
                      <a:solidFill>
                        <a:prstClr val="black"/>
                      </a:solidFill>
                      <a:latin typeface="+mn-lt"/>
                      <a:ea typeface="+mn-ea"/>
                      <a:cs typeface="+mn-cs"/>
                    </a:rPr>
                    <a:t>	</a:t>
                  </a:r>
                  <a:r>
                    <a:rPr kumimoji="0" lang="de-DE" sz="1000" b="0" i="1" u="none" strike="noStrike" kern="0" cap="none" spc="0" normalizeH="0" baseline="0" noProof="0" dirty="0" err="1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+mn-lt"/>
                      <a:ea typeface="+mn-ea"/>
                      <a:cs typeface="+mn-cs"/>
                    </a:rPr>
                    <a:t>Leukocytes</a:t>
                  </a:r>
                  <a:r>
                    <a:rPr kumimoji="0" lang="de-DE" sz="1000" b="0" i="1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+mn-lt"/>
                      <a:ea typeface="+mn-ea"/>
                      <a:cs typeface="+mn-cs"/>
                    </a:rPr>
                    <a:t>, </a:t>
                  </a:r>
                  <a:r>
                    <a:rPr kumimoji="0" lang="de-DE" sz="1000" b="0" i="1" u="none" strike="noStrike" kern="0" cap="none" spc="0" normalizeH="0" baseline="0" noProof="0" dirty="0" err="1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+mn-lt"/>
                      <a:ea typeface="+mn-ea"/>
                      <a:cs typeface="+mn-cs"/>
                    </a:rPr>
                    <a:t>thrombocytes</a:t>
                  </a:r>
                  <a:r>
                    <a:rPr kumimoji="0" lang="de-DE" sz="1000" b="0" i="1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+mn-lt"/>
                      <a:ea typeface="+mn-ea"/>
                      <a:cs typeface="+mn-cs"/>
                    </a:rPr>
                    <a:t>, 	</a:t>
                  </a:r>
                  <a:r>
                    <a:rPr kumimoji="0" lang="de-DE" sz="1000" b="0" i="1" u="none" strike="noStrike" kern="0" cap="none" spc="0" normalizeH="0" baseline="0" noProof="0" dirty="0" err="1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+mn-lt"/>
                      <a:ea typeface="+mn-ea"/>
                      <a:cs typeface="+mn-cs"/>
                    </a:rPr>
                    <a:t>erythrocytes</a:t>
                  </a:r>
                  <a:r>
                    <a:rPr kumimoji="0" lang="de-DE" sz="1000" b="0" i="1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+mn-lt"/>
                      <a:ea typeface="+mn-ea"/>
                      <a:cs typeface="+mn-cs"/>
                    </a:rPr>
                    <a:t>, </a:t>
                  </a:r>
                  <a:r>
                    <a:rPr kumimoji="0" lang="de-DE" sz="1000" b="0" i="1" u="none" strike="noStrike" kern="0" cap="none" spc="0" normalizeH="0" baseline="0" noProof="0" dirty="0" err="1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+mn-lt"/>
                      <a:ea typeface="+mn-ea"/>
                      <a:cs typeface="+mn-cs"/>
                    </a:rPr>
                    <a:t>fibrinogen</a:t>
                  </a:r>
                  <a:endParaRPr kumimoji="0" lang="de-DE" sz="1000" b="0" i="1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  <a:p>
                  <a:pPr marL="0" marR="0" lvl="0" indent="0" defTabSz="4572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de-DE" sz="10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+mn-lt"/>
                      <a:ea typeface="+mn-ea"/>
                      <a:cs typeface="+mn-cs"/>
                    </a:rPr>
                    <a:t>Large </a:t>
                  </a:r>
                  <a:r>
                    <a:rPr kumimoji="0" lang="de-DE" sz="1000" b="0" i="0" u="none" strike="noStrike" kern="0" cap="none" spc="0" normalizeH="0" baseline="0" noProof="0" dirty="0" err="1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+mn-lt"/>
                      <a:ea typeface="+mn-ea"/>
                      <a:cs typeface="+mn-cs"/>
                    </a:rPr>
                    <a:t>vessel</a:t>
                  </a:r>
                  <a:r>
                    <a:rPr kumimoji="0" lang="de-DE" sz="10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+mn-lt"/>
                      <a:ea typeface="+mn-ea"/>
                      <a:cs typeface="+mn-cs"/>
                    </a:rPr>
                    <a:t> </a:t>
                  </a:r>
                  <a:r>
                    <a:rPr kumimoji="0" lang="de-DE" sz="1000" b="0" i="0" u="none" strike="noStrike" kern="0" cap="none" spc="0" normalizeH="0" baseline="0" noProof="0" dirty="0" err="1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+mn-lt"/>
                      <a:ea typeface="+mn-ea"/>
                      <a:cs typeface="+mn-cs"/>
                    </a:rPr>
                    <a:t>involvement</a:t>
                  </a:r>
                  <a:r>
                    <a:rPr kumimoji="0" lang="de-DE" sz="10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+mn-lt"/>
                      <a:ea typeface="+mn-ea"/>
                      <a:cs typeface="+mn-cs"/>
                    </a:rPr>
                    <a:t> </a:t>
                  </a:r>
                </a:p>
                <a:p>
                  <a:pPr marL="0" marR="0" lvl="0" indent="0" defTabSz="4572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de-DE" sz="1000" b="0" i="1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+mn-lt"/>
                      <a:ea typeface="+mn-ea"/>
                      <a:cs typeface="+mn-cs"/>
                    </a:rPr>
                    <a:t>	</a:t>
                  </a:r>
                  <a:r>
                    <a:rPr kumimoji="0" lang="de-DE" sz="1000" b="0" i="1" u="none" strike="noStrike" kern="0" cap="none" spc="0" normalizeH="0" baseline="0" noProof="0" dirty="0" err="1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+mn-lt"/>
                      <a:ea typeface="+mn-ea"/>
                      <a:cs typeface="+mn-cs"/>
                    </a:rPr>
                    <a:t>Bruits</a:t>
                  </a:r>
                  <a:r>
                    <a:rPr kumimoji="0" lang="de-DE" sz="1000" b="0" i="1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+mn-lt"/>
                      <a:ea typeface="+mn-ea"/>
                      <a:cs typeface="+mn-cs"/>
                    </a:rPr>
                    <a:t>, PET </a:t>
                  </a:r>
                  <a:r>
                    <a:rPr kumimoji="0" lang="de-DE" sz="1000" b="0" i="1" u="none" strike="noStrike" kern="0" cap="none" spc="0" normalizeH="0" baseline="0" noProof="0" dirty="0" err="1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+mn-lt"/>
                      <a:ea typeface="+mn-ea"/>
                      <a:cs typeface="+mn-cs"/>
                    </a:rPr>
                    <a:t>activity</a:t>
                  </a:r>
                  <a:endParaRPr kumimoji="0" lang="de-DE" sz="1000" b="0" i="1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  <a:p>
                  <a:pPr marL="0" marR="0" lvl="0" indent="0" defTabSz="4572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de-DE" sz="1000" b="0" i="0" u="none" strike="noStrike" kern="0" cap="none" spc="0" normalizeH="0" baseline="0" noProof="0" dirty="0" err="1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+mn-lt"/>
                      <a:ea typeface="+mn-ea"/>
                      <a:cs typeface="+mn-cs"/>
                    </a:rPr>
                    <a:t>Comorbidities</a:t>
                  </a:r>
                  <a:r>
                    <a:rPr kumimoji="0" lang="de-DE" sz="10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+mn-lt"/>
                      <a:ea typeface="+mn-ea"/>
                      <a:cs typeface="+mn-cs"/>
                    </a:rPr>
                    <a:t> &amp; </a:t>
                  </a:r>
                  <a:r>
                    <a:rPr kumimoji="0" lang="de-DE" sz="1000" b="0" i="0" u="none" strike="noStrike" kern="0" cap="none" spc="0" normalizeH="0" baseline="0" noProof="0" dirty="0" err="1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+mn-lt"/>
                      <a:ea typeface="+mn-ea"/>
                      <a:cs typeface="+mn-cs"/>
                    </a:rPr>
                    <a:t>adverse</a:t>
                  </a:r>
                  <a:r>
                    <a:rPr kumimoji="0" lang="de-DE" sz="10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+mn-lt"/>
                      <a:ea typeface="+mn-ea"/>
                      <a:cs typeface="+mn-cs"/>
                    </a:rPr>
                    <a:t> </a:t>
                  </a:r>
                  <a:r>
                    <a:rPr kumimoji="0" lang="de-DE" sz="1000" b="0" i="0" u="none" strike="noStrike" kern="0" cap="none" spc="0" normalizeH="0" baseline="0" noProof="0" dirty="0" err="1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+mn-lt"/>
                      <a:ea typeface="+mn-ea"/>
                      <a:cs typeface="+mn-cs"/>
                    </a:rPr>
                    <a:t>events</a:t>
                  </a:r>
                  <a:r>
                    <a:rPr kumimoji="0" lang="de-DE" sz="10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+mn-lt"/>
                      <a:ea typeface="+mn-ea"/>
                      <a:cs typeface="+mn-cs"/>
                    </a:rPr>
                    <a:t> </a:t>
                  </a:r>
                </a:p>
                <a:p>
                  <a:pPr marL="0" marR="0" lvl="0" indent="0" defTabSz="4572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de-DE" sz="1000" b="0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+mn-lt"/>
                      <a:ea typeface="+mn-ea"/>
                      <a:cs typeface="+mn-cs"/>
                    </a:rPr>
                    <a:t>	</a:t>
                  </a:r>
                  <a:r>
                    <a:rPr kumimoji="0" lang="de-DE" sz="1000" b="0" i="1" u="none" strike="noStrike" kern="0" cap="none" spc="0" normalizeH="0" baseline="0" noProof="0" dirty="0" err="1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+mn-lt"/>
                      <a:ea typeface="+mn-ea"/>
                      <a:cs typeface="+mn-cs"/>
                    </a:rPr>
                    <a:t>Congestive</a:t>
                  </a:r>
                  <a:r>
                    <a:rPr kumimoji="0" lang="de-DE" sz="1000" b="0" i="1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+mn-lt"/>
                      <a:ea typeface="+mn-ea"/>
                      <a:cs typeface="+mn-cs"/>
                    </a:rPr>
                    <a:t> </a:t>
                  </a:r>
                  <a:r>
                    <a:rPr kumimoji="0" lang="de-DE" sz="1000" b="0" i="1" u="none" strike="noStrike" kern="0" cap="none" spc="0" normalizeH="0" baseline="0" noProof="0" dirty="0" err="1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+mn-lt"/>
                      <a:ea typeface="+mn-ea"/>
                      <a:cs typeface="+mn-cs"/>
                    </a:rPr>
                    <a:t>heart</a:t>
                  </a:r>
                  <a:r>
                    <a:rPr kumimoji="0" lang="de-DE" sz="1000" b="0" i="1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+mn-lt"/>
                      <a:ea typeface="+mn-ea"/>
                      <a:cs typeface="+mn-cs"/>
                    </a:rPr>
                    <a:t> </a:t>
                  </a:r>
                  <a:r>
                    <a:rPr kumimoji="0" lang="de-DE" sz="1000" b="0" i="1" u="none" strike="noStrike" kern="0" cap="none" spc="0" normalizeH="0" baseline="0" noProof="0" dirty="0" err="1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+mn-lt"/>
                      <a:ea typeface="+mn-ea"/>
                      <a:cs typeface="+mn-cs"/>
                    </a:rPr>
                    <a:t>failure</a:t>
                  </a:r>
                  <a:r>
                    <a:rPr kumimoji="0" lang="de-DE" sz="1000" b="0" i="1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+mn-lt"/>
                      <a:ea typeface="+mn-ea"/>
                      <a:cs typeface="+mn-cs"/>
                    </a:rPr>
                    <a:t>, 	gastrointestinal </a:t>
                  </a:r>
                  <a:r>
                    <a:rPr kumimoji="0" lang="de-DE" sz="1000" b="0" i="1" u="none" strike="noStrike" kern="0" cap="none" spc="0" normalizeH="0" baseline="0" noProof="0" dirty="0" err="1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+mn-lt"/>
                      <a:ea typeface="+mn-ea"/>
                      <a:cs typeface="+mn-cs"/>
                    </a:rPr>
                    <a:t>perforation</a:t>
                  </a:r>
                  <a:r>
                    <a:rPr kumimoji="0" lang="de-DE" sz="1000" b="0" i="1" u="none" strike="noStrike" kern="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+mn-lt"/>
                      <a:ea typeface="+mn-ea"/>
                      <a:cs typeface="+mn-cs"/>
                    </a:rPr>
                    <a:t>, 	latent </a:t>
                  </a:r>
                  <a:r>
                    <a:rPr kumimoji="0" lang="de-DE" sz="1000" b="0" i="1" u="none" strike="noStrike" kern="0" cap="none" spc="0" normalizeH="0" baseline="0" noProof="0" dirty="0" err="1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+mn-lt"/>
                      <a:ea typeface="+mn-ea"/>
                      <a:cs typeface="+mn-cs"/>
                    </a:rPr>
                    <a:t>tuberculosis</a:t>
                  </a:r>
                  <a:endParaRPr kumimoji="0" lang="de-DE" sz="1000" b="0" i="1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sp>
            <p:nvSpPr>
              <p:cNvPr id="31" name="Textfeld 30"/>
              <p:cNvSpPr txBox="1"/>
              <p:nvPr/>
            </p:nvSpPr>
            <p:spPr>
              <a:xfrm>
                <a:off x="3455706" y="2533285"/>
                <a:ext cx="3323391" cy="30008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9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General</a:t>
                </a:r>
              </a:p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9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	</a:t>
                </a:r>
                <a:r>
                  <a:rPr kumimoji="0" lang="de-DE" sz="900" b="0" i="1" u="none" strike="noStrike" kern="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Examiner</a:t>
                </a:r>
                <a:r>
                  <a:rPr kumimoji="0" lang="de-DE" sz="900" b="0" i="1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, </a:t>
                </a:r>
                <a:r>
                  <a:rPr kumimoji="0" lang="de-DE" sz="900" b="0" i="1" u="none" strike="noStrike" kern="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ethnicity</a:t>
                </a:r>
                <a:r>
                  <a:rPr kumimoji="0" lang="de-DE" sz="900" b="0" i="1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, </a:t>
                </a:r>
              </a:p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900" b="0" i="1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	</a:t>
                </a:r>
                <a:r>
                  <a:rPr kumimoji="0" lang="de-DE" sz="900" b="0" i="1" u="none" strike="noStrike" kern="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heart</a:t>
                </a:r>
                <a:r>
                  <a:rPr kumimoji="0" lang="de-DE" sz="900" b="0" i="1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 rate</a:t>
                </a:r>
              </a:p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9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GCA-</a:t>
                </a:r>
                <a:r>
                  <a:rPr kumimoji="0" lang="de-DE" sz="9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related</a:t>
                </a:r>
                <a:r>
                  <a:rPr kumimoji="0" lang="de-DE" sz="9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	</a:t>
                </a:r>
              </a:p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9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	</a:t>
                </a:r>
                <a:r>
                  <a:rPr kumimoji="0" lang="de-DE" sz="900" b="0" i="1" u="none" strike="noStrike" kern="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Scalp</a:t>
                </a:r>
                <a:r>
                  <a:rPr kumimoji="0" lang="de-DE" sz="900" b="0" i="1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 </a:t>
                </a:r>
                <a:r>
                  <a:rPr kumimoji="0" lang="de-DE" sz="900" b="0" i="1" u="none" strike="noStrike" kern="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necrosis</a:t>
                </a:r>
                <a:r>
                  <a:rPr kumimoji="0" lang="de-DE" sz="900" b="0" i="1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, </a:t>
                </a:r>
                <a:r>
                  <a:rPr kumimoji="0" lang="de-DE" sz="900" b="0" i="1" u="none" strike="noStrike" kern="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tongue</a:t>
                </a:r>
                <a:r>
                  <a:rPr kumimoji="0" lang="de-DE" sz="900" b="0" i="1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 </a:t>
                </a:r>
                <a:r>
                  <a:rPr kumimoji="0" lang="de-DE" sz="900" b="0" i="1" u="none" strike="noStrike" kern="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claudication</a:t>
                </a:r>
                <a:r>
                  <a:rPr kumimoji="0" lang="de-DE" sz="900" b="0" i="1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, 	</a:t>
                </a:r>
              </a:p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900" b="0" i="1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	dry </a:t>
                </a:r>
                <a:r>
                  <a:rPr kumimoji="0" lang="de-DE" sz="900" b="0" i="1" u="none" strike="noStrike" kern="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cough</a:t>
                </a:r>
                <a:r>
                  <a:rPr kumimoji="0" lang="de-DE" sz="900" b="0" i="1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, </a:t>
                </a:r>
                <a:r>
                  <a:rPr kumimoji="0" lang="de-DE" sz="900" b="0" i="1" u="none" strike="noStrike" kern="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limb</a:t>
                </a:r>
                <a:r>
                  <a:rPr kumimoji="0" lang="de-DE" sz="900" b="0" i="1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 </a:t>
                </a:r>
                <a:r>
                  <a:rPr kumimoji="0" lang="de-DE" sz="900" b="0" i="1" u="none" strike="noStrike" kern="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claudication</a:t>
                </a:r>
                <a:r>
                  <a:rPr kumimoji="0" lang="de-DE" sz="900" b="0" i="1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, </a:t>
                </a:r>
                <a:r>
                  <a:rPr kumimoji="0" lang="de-DE" sz="900" b="0" i="1" u="none" strike="noStrike" kern="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peripheral</a:t>
                </a:r>
                <a:r>
                  <a:rPr kumimoji="0" lang="de-DE" sz="900" b="0" i="1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 	</a:t>
                </a:r>
                <a:r>
                  <a:rPr kumimoji="0" lang="de-DE" sz="900" b="0" i="1" u="none" strike="noStrike" kern="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arthritis</a:t>
                </a:r>
                <a:r>
                  <a:rPr kumimoji="0" lang="de-DE" sz="900" b="0" i="1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/</a:t>
                </a:r>
                <a:r>
                  <a:rPr kumimoji="0" lang="de-DE" sz="900" b="0" i="1" u="none" strike="noStrike" kern="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bursitis</a:t>
                </a:r>
                <a:r>
                  <a:rPr kumimoji="0" lang="de-DE" sz="900" b="0" i="1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, distal </a:t>
                </a:r>
                <a:r>
                  <a:rPr kumimoji="0" lang="de-DE" sz="900" b="0" i="1" u="none" strike="noStrike" kern="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extremity</a:t>
                </a:r>
                <a:r>
                  <a:rPr kumimoji="0" lang="de-DE" sz="900" b="0" i="1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 </a:t>
                </a:r>
                <a:r>
                  <a:rPr kumimoji="0" lang="de-DE" sz="900" b="0" i="1" u="none" strike="noStrike" kern="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swelling</a:t>
                </a:r>
                <a:r>
                  <a:rPr kumimoji="0" lang="de-DE" sz="900" b="0" i="1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 </a:t>
                </a:r>
              </a:p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900" b="0" i="1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	</a:t>
                </a:r>
                <a:r>
                  <a:rPr kumimoji="0" lang="de-DE" sz="900" b="0" i="1" u="none" strike="noStrike" kern="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with</a:t>
                </a:r>
                <a:r>
                  <a:rPr kumimoji="0" lang="de-DE" sz="900" b="0" i="1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 </a:t>
                </a:r>
                <a:r>
                  <a:rPr kumimoji="0" lang="de-DE" sz="900" b="0" i="1" u="none" strike="noStrike" kern="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pitting</a:t>
                </a:r>
                <a:r>
                  <a:rPr kumimoji="0" lang="de-DE" sz="900" b="0" i="1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 </a:t>
                </a:r>
                <a:r>
                  <a:rPr kumimoji="0" lang="de-DE" sz="900" b="0" i="1" u="none" strike="noStrike" kern="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edema</a:t>
                </a:r>
                <a:r>
                  <a:rPr kumimoji="0" lang="de-DE" sz="900" b="0" i="1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, </a:t>
                </a:r>
                <a:r>
                  <a:rPr kumimoji="0" lang="de-DE" sz="900" b="0" i="1" u="none" strike="noStrike" kern="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health-related</a:t>
                </a:r>
                <a:r>
                  <a:rPr kumimoji="0" lang="de-DE" sz="900" b="0" i="1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 </a:t>
                </a:r>
                <a:r>
                  <a:rPr kumimoji="0" lang="de-DE" sz="900" b="0" i="1" u="none" strike="noStrike" kern="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function</a:t>
                </a:r>
                <a:r>
                  <a:rPr kumimoji="0" lang="de-DE" sz="900" b="0" i="1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, </a:t>
                </a:r>
                <a:r>
                  <a:rPr kumimoji="0" lang="de-DE" sz="900" b="0" i="1" u="none" strike="noStrike" kern="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health</a:t>
                </a:r>
                <a:r>
                  <a:rPr kumimoji="0" lang="de-DE" sz="900" b="0" i="1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-	</a:t>
                </a:r>
                <a:r>
                  <a:rPr kumimoji="0" lang="de-DE" sz="900" b="0" i="1" u="none" strike="noStrike" kern="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related</a:t>
                </a:r>
                <a:r>
                  <a:rPr kumimoji="0" lang="de-DE" sz="900" b="0" i="1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 </a:t>
                </a:r>
                <a:r>
                  <a:rPr kumimoji="0" lang="de-DE" sz="900" b="0" i="1" u="none" strike="noStrike" kern="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quality</a:t>
                </a:r>
                <a:r>
                  <a:rPr kumimoji="0" lang="de-DE" sz="900" b="0" i="1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 </a:t>
                </a:r>
                <a:r>
                  <a:rPr kumimoji="0" lang="de-DE" sz="900" b="0" i="1" u="none" strike="noStrike" kern="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of</a:t>
                </a:r>
                <a:r>
                  <a:rPr kumimoji="0" lang="de-DE" sz="900" b="0" i="1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 </a:t>
                </a:r>
                <a:r>
                  <a:rPr kumimoji="0" lang="de-DE" sz="900" b="0" i="1" u="none" strike="noStrike" kern="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life</a:t>
                </a:r>
                <a:r>
                  <a:rPr kumimoji="0" lang="de-DE" sz="900" b="0" i="1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, </a:t>
                </a:r>
                <a:r>
                  <a:rPr kumimoji="0" lang="de-DE" sz="900" b="0" i="1" u="none" strike="noStrike" kern="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fatigue</a:t>
                </a:r>
                <a:endParaRPr kumimoji="0" lang="de-DE" sz="900" b="0" i="1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9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Comorbidities</a:t>
                </a:r>
                <a:r>
                  <a:rPr kumimoji="0" lang="de-DE" sz="9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 &amp; </a:t>
                </a:r>
                <a:r>
                  <a:rPr kumimoji="0" lang="de-DE" sz="9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adverse</a:t>
                </a:r>
                <a:r>
                  <a:rPr kumimoji="0" lang="de-DE" sz="9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 </a:t>
                </a:r>
                <a:r>
                  <a:rPr kumimoji="0" lang="de-DE" sz="9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events</a:t>
                </a:r>
                <a:endParaRPr kumimoji="0" lang="de-DE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9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	</a:t>
                </a:r>
                <a:r>
                  <a:rPr kumimoji="0" lang="de-DE" sz="900" b="0" i="1" u="none" strike="noStrike" kern="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Allergic</a:t>
                </a:r>
                <a:r>
                  <a:rPr kumimoji="0" lang="de-DE" sz="900" b="0" i="1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 </a:t>
                </a:r>
                <a:r>
                  <a:rPr kumimoji="0" lang="de-DE" sz="900" b="0" i="1" u="none" strike="noStrike" kern="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drug</a:t>
                </a:r>
                <a:r>
                  <a:rPr kumimoji="0" lang="de-DE" sz="900" b="0" i="1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 </a:t>
                </a:r>
                <a:r>
                  <a:rPr kumimoji="0" lang="de-DE" sz="900" b="0" i="1" u="none" strike="noStrike" kern="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reaction</a:t>
                </a:r>
                <a:r>
                  <a:rPr kumimoji="0" lang="de-DE" sz="900" b="0" i="1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, </a:t>
                </a:r>
                <a:r>
                  <a:rPr kumimoji="0" lang="de-DE" sz="900" b="0" i="1" u="none" strike="noStrike" kern="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complication</a:t>
                </a:r>
                <a:r>
                  <a:rPr kumimoji="0" lang="de-DE" sz="900" b="0" i="1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 </a:t>
                </a:r>
                <a:r>
                  <a:rPr kumimoji="0" lang="de-DE" sz="900" b="0" i="1" u="none" strike="noStrike" kern="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during</a:t>
                </a:r>
                <a:r>
                  <a:rPr kumimoji="0" lang="de-DE" sz="900" b="0" i="1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 	</a:t>
                </a:r>
                <a:r>
                  <a:rPr kumimoji="0" lang="de-DE" sz="900" b="0" i="1" u="none" strike="noStrike" kern="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diagnostic</a:t>
                </a:r>
                <a:r>
                  <a:rPr kumimoji="0" lang="de-DE" sz="900" b="0" i="1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/</a:t>
                </a:r>
                <a:r>
                  <a:rPr kumimoji="0" lang="de-DE" sz="900" b="0" i="1" u="none" strike="noStrike" kern="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therapeutic</a:t>
                </a:r>
                <a:r>
                  <a:rPr kumimoji="0" lang="de-DE" sz="900" b="0" i="1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 </a:t>
                </a:r>
                <a:r>
                  <a:rPr kumimoji="0" lang="de-DE" sz="900" b="0" i="1" u="none" strike="noStrike" kern="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procedure</a:t>
                </a:r>
                <a:r>
                  <a:rPr kumimoji="0" lang="de-DE" sz="900" b="0" i="1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, </a:t>
                </a:r>
                <a:r>
                  <a:rPr kumimoji="0" lang="de-DE" sz="900" b="0" i="1" u="none" strike="noStrike" kern="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hemiplegia</a:t>
                </a:r>
                <a:r>
                  <a:rPr kumimoji="0" lang="de-DE" sz="900" b="0" i="1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, 	DVT, PAD, </a:t>
                </a:r>
                <a:r>
                  <a:rPr kumimoji="0" lang="de-DE" sz="900" b="0" i="1" u="none" strike="noStrike" kern="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dyslipidaemia</a:t>
                </a:r>
                <a:r>
                  <a:rPr kumimoji="0" lang="de-DE" sz="900" b="0" i="1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,</a:t>
                </a:r>
                <a:r>
                  <a:rPr kumimoji="0" lang="de-DE" sz="900" b="0" i="1" u="none" strike="noStrike" kern="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 	</a:t>
                </a:r>
                <a:r>
                  <a:rPr kumimoji="0" lang="de-DE" sz="900" b="0" i="1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Cushing, 	</a:t>
                </a:r>
                <a:r>
                  <a:rPr kumimoji="0" lang="de-DE" sz="900" b="0" i="1" u="none" strike="noStrike" kern="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gastric</a:t>
                </a:r>
                <a:r>
                  <a:rPr kumimoji="0" lang="de-DE" sz="900" b="0" i="1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/duodenal </a:t>
                </a:r>
                <a:r>
                  <a:rPr kumimoji="0" lang="de-DE" sz="900" b="0" i="1" u="none" strike="noStrike" kern="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ulcers</a:t>
                </a:r>
                <a:r>
                  <a:rPr kumimoji="0" lang="de-DE" sz="900" b="0" i="1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,</a:t>
                </a:r>
                <a:r>
                  <a:rPr kumimoji="0" lang="de-DE" sz="900" b="0" i="1" u="none" strike="noStrike" kern="0" cap="none" spc="0" normalizeH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 </a:t>
                </a:r>
                <a:r>
                  <a:rPr kumimoji="0" lang="de-DE" sz="900" b="0" i="1" u="none" strike="noStrike" kern="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diverticulitis</a:t>
                </a:r>
                <a:r>
                  <a:rPr kumimoji="0" lang="de-DE" sz="900" b="0" i="1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, </a:t>
                </a:r>
                <a:r>
                  <a:rPr kumimoji="0" lang="de-DE" sz="900" b="0" i="1" u="none" strike="noStrike" kern="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chronic</a:t>
                </a:r>
                <a:r>
                  <a:rPr kumimoji="0" lang="de-DE" sz="900" b="0" i="1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 </a:t>
                </a:r>
                <a:r>
                  <a:rPr kumimoji="0" lang="de-DE" sz="900" b="0" i="1" u="none" strike="noStrike" kern="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liver</a:t>
                </a:r>
                <a:r>
                  <a:rPr kumimoji="0" lang="de-DE" sz="900" b="0" i="1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 	</a:t>
                </a:r>
                <a:r>
                  <a:rPr kumimoji="0" lang="de-DE" sz="900" b="0" i="1" u="none" strike="noStrike" kern="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disease</a:t>
                </a:r>
                <a:r>
                  <a:rPr kumimoji="0" lang="de-DE" sz="900" b="0" i="1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, </a:t>
                </a:r>
                <a:r>
                  <a:rPr kumimoji="0" lang="de-DE" sz="900" b="0" i="1" u="none" strike="noStrike" kern="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infection</a:t>
                </a:r>
                <a:r>
                  <a:rPr kumimoji="0" lang="de-DE" sz="900" b="0" i="1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 (HBV, HCV, HIV, VZV), 	</a:t>
                </a:r>
              </a:p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900" b="0" i="1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	Depression, </a:t>
                </a:r>
                <a:r>
                  <a:rPr kumimoji="0" lang="de-DE" sz="900" b="0" i="1" u="none" strike="noStrike" kern="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insomnia</a:t>
                </a:r>
                <a:r>
                  <a:rPr kumimoji="0" lang="de-DE" sz="900" b="0" i="1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, </a:t>
                </a:r>
                <a:r>
                  <a:rPr kumimoji="0" lang="de-DE" sz="900" b="0" i="1" u="none" strike="noStrike" kern="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mood</a:t>
                </a:r>
                <a:r>
                  <a:rPr kumimoji="0" lang="de-DE" sz="900" b="0" i="1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 </a:t>
                </a:r>
                <a:r>
                  <a:rPr kumimoji="0" lang="de-DE" sz="900" b="0" i="1" u="none" strike="noStrike" kern="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changes</a:t>
                </a:r>
                <a:r>
                  <a:rPr kumimoji="0" lang="de-DE" sz="900" b="0" i="1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, 	</a:t>
                </a:r>
                <a:r>
                  <a:rPr kumimoji="0" lang="de-DE" sz="900" b="0" i="1" u="none" strike="noStrike" kern="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dementia</a:t>
                </a:r>
                <a:r>
                  <a:rPr kumimoji="0" lang="de-DE" sz="900" b="0" i="1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, </a:t>
                </a:r>
                <a:r>
                  <a:rPr kumimoji="0" lang="de-DE" sz="900" b="0" i="1" u="none" strike="noStrike" kern="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cataract</a:t>
                </a:r>
                <a:r>
                  <a:rPr kumimoji="0" lang="de-DE" sz="900" b="0" i="1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, </a:t>
                </a:r>
                <a:r>
                  <a:rPr kumimoji="0" lang="de-DE" sz="900" b="0" i="1" u="none" strike="noStrike" kern="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glaucoma</a:t>
                </a:r>
                <a:r>
                  <a:rPr kumimoji="0" lang="de-DE" sz="900" b="0" i="1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, COPD, </a:t>
                </a:r>
                <a:r>
                  <a:rPr kumimoji="0" lang="de-DE" sz="900" b="0" i="1" u="none" strike="noStrike" kern="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asthma</a:t>
                </a:r>
                <a:r>
                  <a:rPr kumimoji="0" lang="de-DE" sz="900" b="0" i="1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, 	ILD, CKD</a:t>
                </a:r>
              </a:p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9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Medication</a:t>
                </a:r>
                <a:endParaRPr kumimoji="0" lang="de-DE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9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	</a:t>
                </a:r>
                <a:r>
                  <a:rPr kumimoji="0" lang="de-DE" sz="900" b="0" i="1" u="none" strike="noStrike" kern="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Current</a:t>
                </a:r>
                <a:r>
                  <a:rPr kumimoji="0" lang="de-DE" sz="900" b="0" i="1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 GC </a:t>
                </a:r>
                <a:r>
                  <a:rPr kumimoji="0" lang="de-DE" sz="900" b="0" i="1" u="none" strike="noStrike" kern="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tapering</a:t>
                </a:r>
                <a:r>
                  <a:rPr kumimoji="0" lang="de-DE" sz="900" b="0" i="1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, </a:t>
                </a:r>
                <a:r>
                  <a:rPr kumimoji="0" lang="de-DE" sz="900" b="0" i="1" u="none" strike="noStrike" kern="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cumulative</a:t>
                </a:r>
                <a:r>
                  <a:rPr kumimoji="0" lang="de-DE" sz="900" b="0" i="1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 </a:t>
                </a:r>
                <a:br>
                  <a:rPr kumimoji="0" lang="de-DE" sz="900" b="0" i="1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</a:br>
                <a:r>
                  <a:rPr kumimoji="0" lang="de-DE" sz="900" b="0" i="1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	GC </a:t>
                </a:r>
                <a:r>
                  <a:rPr kumimoji="0" lang="de-DE" sz="900" b="0" i="1" u="none" strike="noStrike" kern="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dosage</a:t>
                </a:r>
                <a:r>
                  <a:rPr kumimoji="0" lang="de-DE" sz="900" b="0" i="1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 </a:t>
                </a:r>
              </a:p>
            </p:txBody>
          </p:sp>
          <p:sp>
            <p:nvSpPr>
              <p:cNvPr id="33" name="Textfeld 32"/>
              <p:cNvSpPr txBox="1"/>
              <p:nvPr/>
            </p:nvSpPr>
            <p:spPr>
              <a:xfrm>
                <a:off x="917323" y="4131644"/>
                <a:ext cx="2226313" cy="1018880"/>
              </a:xfrm>
              <a:prstGeom prst="rect">
                <a:avLst/>
              </a:prstGeom>
              <a:noFill/>
            </p:spPr>
            <p:txBody>
              <a:bodyPr wrap="none" rtlCol="0">
                <a:prstTxWarp prst="textArchDown">
                  <a:avLst>
                    <a:gd name="adj" fmla="val 1065303"/>
                  </a:avLst>
                </a:prstTxWarp>
                <a:spAutoFit/>
              </a:bodyPr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Items </a:t>
                </a:r>
                <a:r>
                  <a:rPr kumimoji="0" lang="de-DE" sz="12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excluded</a:t>
                </a:r>
                <a:r>
                  <a:rPr kumimoji="0" lang="de-DE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 </a:t>
                </a:r>
                <a:r>
                  <a:rPr kumimoji="0" lang="de-DE" sz="12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during</a:t>
                </a:r>
                <a:r>
                  <a:rPr kumimoji="0" lang="de-DE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 final </a:t>
                </a:r>
                <a:r>
                  <a:rPr kumimoji="0" lang="de-DE" sz="12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voting</a:t>
                </a:r>
                <a:r>
                  <a:rPr kumimoji="0" lang="de-DE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 </a:t>
                </a:r>
                <a:r>
                  <a:rPr kumimoji="0" lang="de-DE" sz="12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procedure</a:t>
                </a:r>
                <a:endParaRPr kumimoji="0" lang="de-DE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34" name="Textfeld 33"/>
              <p:cNvSpPr txBox="1"/>
              <p:nvPr/>
            </p:nvSpPr>
            <p:spPr>
              <a:xfrm>
                <a:off x="2217360" y="5150524"/>
                <a:ext cx="2888228" cy="478660"/>
              </a:xfrm>
              <a:prstGeom prst="rect">
                <a:avLst/>
              </a:prstGeom>
              <a:noFill/>
            </p:spPr>
            <p:txBody>
              <a:bodyPr wrap="none" rtlCol="0">
                <a:prstTxWarp prst="textArchDown">
                  <a:avLst>
                    <a:gd name="adj" fmla="val 739052"/>
                  </a:avLst>
                </a:prstTxWarp>
                <a:spAutoFit/>
              </a:bodyPr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12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Excluded</a:t>
                </a:r>
                <a:r>
                  <a:rPr kumimoji="0" lang="de-DE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 </a:t>
                </a:r>
                <a:r>
                  <a:rPr kumimoji="0" lang="de-DE" sz="12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items</a:t>
                </a:r>
                <a:r>
                  <a:rPr kumimoji="0" lang="de-DE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 </a:t>
                </a:r>
                <a:r>
                  <a:rPr kumimoji="0" lang="de-DE" sz="12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considered</a:t>
                </a:r>
                <a:r>
                  <a:rPr kumimoji="0" lang="de-DE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 </a:t>
                </a:r>
                <a:r>
                  <a:rPr kumimoji="0" lang="de-DE" sz="12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important</a:t>
                </a:r>
                <a:r>
                  <a:rPr kumimoji="0" lang="de-DE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, but not </a:t>
                </a:r>
                <a:r>
                  <a:rPr kumimoji="0" lang="de-DE" sz="12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obligatory</a:t>
                </a:r>
                <a:endParaRPr kumimoji="0" lang="de-DE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35" name="Textfeld 34"/>
              <p:cNvSpPr txBox="1"/>
              <p:nvPr/>
            </p:nvSpPr>
            <p:spPr>
              <a:xfrm>
                <a:off x="2853635" y="5721770"/>
                <a:ext cx="3366190" cy="560830"/>
              </a:xfrm>
              <a:prstGeom prst="rect">
                <a:avLst/>
              </a:prstGeom>
              <a:noFill/>
            </p:spPr>
            <p:txBody>
              <a:bodyPr wrap="none" rtlCol="0">
                <a:prstTxWarp prst="textArchDown">
                  <a:avLst>
                    <a:gd name="adj" fmla="val 335664"/>
                  </a:avLst>
                </a:prstTxWarp>
                <a:spAutoFit/>
              </a:bodyPr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12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Excluded</a:t>
                </a:r>
                <a:r>
                  <a:rPr kumimoji="0" lang="de-DE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 </a:t>
                </a:r>
                <a:r>
                  <a:rPr kumimoji="0" lang="de-DE" sz="12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items</a:t>
                </a:r>
                <a:r>
                  <a:rPr kumimoji="0" lang="de-DE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 </a:t>
                </a:r>
                <a:r>
                  <a:rPr kumimoji="0" lang="de-DE" sz="12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considered</a:t>
                </a:r>
                <a:r>
                  <a:rPr kumimoji="0" lang="de-DE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 relevant </a:t>
                </a:r>
                <a:r>
                  <a:rPr kumimoji="0" lang="de-DE" sz="12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for</a:t>
                </a:r>
                <a:r>
                  <a:rPr kumimoji="0" lang="de-DE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 </a:t>
                </a:r>
                <a:r>
                  <a:rPr kumimoji="0" lang="de-DE" sz="12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the</a:t>
                </a:r>
                <a:r>
                  <a:rPr kumimoji="0" lang="de-DE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 </a:t>
                </a:r>
                <a:r>
                  <a:rPr kumimoji="0" lang="de-DE" sz="12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creation</a:t>
                </a:r>
                <a:r>
                  <a:rPr kumimoji="0" lang="de-DE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 </a:t>
                </a:r>
                <a:r>
                  <a:rPr kumimoji="0" lang="de-DE" sz="12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of</a:t>
                </a:r>
                <a:r>
                  <a:rPr kumimoji="0" lang="de-DE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 a GCA </a:t>
                </a:r>
                <a:r>
                  <a:rPr kumimoji="0" lang="de-DE" sz="12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registry</a:t>
                </a:r>
                <a:endParaRPr kumimoji="0" lang="de-DE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36" name="Textfeld 35"/>
              <p:cNvSpPr txBox="1"/>
              <p:nvPr/>
            </p:nvSpPr>
            <p:spPr>
              <a:xfrm>
                <a:off x="6317701" y="2844242"/>
                <a:ext cx="2150024" cy="24468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9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General</a:t>
                </a:r>
              </a:p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9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	</a:t>
                </a:r>
                <a:r>
                  <a:rPr kumimoji="0" lang="de-DE" sz="900" b="0" i="1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Menopause, </a:t>
                </a:r>
                <a:r>
                  <a:rPr kumimoji="0" lang="de-DE" sz="900" b="0" i="1" u="none" strike="noStrike" kern="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number</a:t>
                </a:r>
                <a:r>
                  <a:rPr kumimoji="0" lang="de-DE" sz="900" b="0" i="1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 </a:t>
                </a:r>
              </a:p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900" b="0" i="1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	</a:t>
                </a:r>
                <a:r>
                  <a:rPr kumimoji="0" lang="de-DE" sz="900" b="0" i="1" u="none" strike="noStrike" kern="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of</a:t>
                </a:r>
                <a:r>
                  <a:rPr kumimoji="0" lang="de-DE" sz="900" b="0" i="1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 </a:t>
                </a:r>
                <a:r>
                  <a:rPr kumimoji="0" lang="de-DE" sz="900" b="0" i="1" u="none" strike="noStrike" kern="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pregnancies</a:t>
                </a:r>
                <a:r>
                  <a:rPr kumimoji="0" lang="de-DE" sz="900" b="0" i="1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/</a:t>
                </a:r>
                <a:r>
                  <a:rPr kumimoji="0" lang="de-DE" sz="900" b="0" i="1" u="none" strike="noStrike" kern="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births</a:t>
                </a:r>
                <a:endParaRPr kumimoji="0" lang="de-DE" sz="900" b="0" i="1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9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 GCA-</a:t>
                </a:r>
                <a:r>
                  <a:rPr kumimoji="0" lang="de-DE" sz="9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related</a:t>
                </a:r>
                <a:endParaRPr kumimoji="0" lang="de-DE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9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	</a:t>
                </a:r>
                <a:r>
                  <a:rPr kumimoji="0" lang="de-DE" sz="900" b="0" i="1" u="none" strike="noStrike" kern="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Pain</a:t>
                </a:r>
                <a:r>
                  <a:rPr kumimoji="0" lang="de-DE" sz="900" b="0" i="1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 </a:t>
                </a:r>
                <a:r>
                  <a:rPr kumimoji="0" lang="de-DE" sz="900" b="0" i="1" u="none" strike="noStrike" kern="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related</a:t>
                </a:r>
                <a:r>
                  <a:rPr kumimoji="0" lang="de-DE" sz="900" b="0" i="1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 </a:t>
                </a:r>
                <a:r>
                  <a:rPr kumimoji="0" lang="de-DE" sz="900" b="0" i="1" u="none" strike="noStrike" kern="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to</a:t>
                </a:r>
                <a:r>
                  <a:rPr kumimoji="0" lang="de-DE" sz="900" b="0" i="1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 GCA, </a:t>
                </a:r>
              </a:p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900" b="0" i="1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	ROM proximal </a:t>
                </a:r>
                <a:r>
                  <a:rPr kumimoji="0" lang="de-DE" sz="900" b="0" i="1" u="none" strike="noStrike" kern="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muscles</a:t>
                </a:r>
                <a:r>
                  <a:rPr kumimoji="0" lang="de-DE" sz="900" b="0" i="1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, </a:t>
                </a:r>
              </a:p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900" b="0" i="1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	</a:t>
                </a:r>
                <a:r>
                  <a:rPr kumimoji="0" lang="de-DE" sz="900" b="0" i="1" u="none" strike="noStrike" kern="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malaise</a:t>
                </a:r>
                <a:r>
                  <a:rPr kumimoji="0" lang="de-DE" sz="900" b="0" i="1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, </a:t>
                </a:r>
                <a:r>
                  <a:rPr kumimoji="0" lang="de-DE" sz="900" b="0" i="1" u="none" strike="noStrike" kern="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hearing</a:t>
                </a:r>
                <a:r>
                  <a:rPr kumimoji="0" lang="de-DE" sz="900" b="0" i="1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 </a:t>
                </a:r>
                <a:r>
                  <a:rPr kumimoji="0" lang="de-DE" sz="900" b="0" i="1" u="none" strike="noStrike" kern="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loss</a:t>
                </a:r>
                <a:r>
                  <a:rPr kumimoji="0" lang="de-DE" sz="900" b="0" i="1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        </a:t>
                </a:r>
                <a:br>
                  <a:rPr kumimoji="0" lang="de-DE" sz="900" b="0" i="1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</a:br>
                <a:r>
                  <a:rPr kumimoji="0" lang="de-DE" sz="900" b="0" i="1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            </a:t>
                </a:r>
                <a:r>
                  <a:rPr kumimoji="0" lang="de-DE" sz="9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Comorbidities</a:t>
                </a:r>
                <a:r>
                  <a:rPr kumimoji="0" lang="de-DE" sz="9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 &amp; </a:t>
                </a:r>
                <a:r>
                  <a:rPr kumimoji="0" lang="de-DE" sz="9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adverse</a:t>
                </a:r>
                <a:r>
                  <a:rPr kumimoji="0" lang="de-DE" sz="9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       </a:t>
                </a:r>
                <a:br>
                  <a:rPr kumimoji="0" lang="de-DE" sz="9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</a:br>
                <a:r>
                  <a:rPr kumimoji="0" lang="de-DE" sz="9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            </a:t>
                </a:r>
                <a:r>
                  <a:rPr kumimoji="0" lang="de-DE" sz="9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events</a:t>
                </a:r>
                <a:endParaRPr kumimoji="0" lang="de-DE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9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	</a:t>
                </a:r>
                <a:r>
                  <a:rPr kumimoji="0" lang="de-DE" sz="900" b="0" i="1" u="none" strike="noStrike" kern="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Alcohol</a:t>
                </a:r>
                <a:r>
                  <a:rPr kumimoji="0" lang="de-DE" sz="900" b="0" i="1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/</a:t>
                </a:r>
                <a:r>
                  <a:rPr kumimoji="0" lang="de-DE" sz="900" b="0" i="1" u="none" strike="noStrike" kern="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drug</a:t>
                </a:r>
                <a:r>
                  <a:rPr kumimoji="0" lang="de-DE" sz="900" b="0" i="1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 </a:t>
                </a:r>
                <a:r>
                  <a:rPr kumimoji="0" lang="de-DE" sz="900" b="0" i="1" u="none" strike="noStrike" kern="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abuse</a:t>
                </a:r>
                <a:r>
                  <a:rPr kumimoji="0" lang="de-DE" sz="900" b="0" i="1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, </a:t>
                </a:r>
              </a:p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900" b="0" i="1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	</a:t>
                </a:r>
                <a:r>
                  <a:rPr kumimoji="0" lang="de-DE" sz="900" b="0" i="1" u="none" strike="noStrike" kern="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chronic</a:t>
                </a:r>
                <a:r>
                  <a:rPr kumimoji="0" lang="de-DE" sz="900" b="0" i="1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 </a:t>
                </a:r>
                <a:r>
                  <a:rPr kumimoji="0" lang="de-DE" sz="900" b="0" i="1" u="none" strike="noStrike" kern="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bacterial</a:t>
                </a:r>
                <a:r>
                  <a:rPr kumimoji="0" lang="de-DE" sz="900" b="0" i="1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 </a:t>
                </a:r>
                <a:r>
                  <a:rPr kumimoji="0" lang="de-DE" sz="900" b="0" i="1" u="none" strike="noStrike" kern="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infections</a:t>
                </a:r>
                <a:endParaRPr kumimoji="0" lang="de-DE" sz="900" b="0" i="1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900" b="0" i="1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	Blood </a:t>
                </a:r>
                <a:r>
                  <a:rPr kumimoji="0" lang="de-DE" sz="900" b="0" i="1" u="none" strike="noStrike" kern="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glucose</a:t>
                </a:r>
                <a:r>
                  <a:rPr kumimoji="0" lang="de-DE" sz="900" b="0" i="1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, </a:t>
                </a:r>
                <a:r>
                  <a:rPr kumimoji="0" lang="de-DE" sz="900" b="0" i="1" u="none" strike="noStrike" kern="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sodium</a:t>
                </a:r>
                <a:r>
                  <a:rPr kumimoji="0" lang="de-DE" sz="900" b="0" i="1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, 	</a:t>
                </a:r>
                <a:r>
                  <a:rPr kumimoji="0" lang="de-DE" sz="900" b="0" i="1" u="none" strike="noStrike" kern="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potassium</a:t>
                </a:r>
                <a:endParaRPr kumimoji="0" lang="de-DE" sz="900" b="0" i="1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9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       </a:t>
                </a:r>
                <a:r>
                  <a:rPr kumimoji="0" lang="de-DE" sz="9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Medication</a:t>
                </a:r>
                <a:endParaRPr kumimoji="0" lang="de-DE" sz="9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9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	</a:t>
                </a:r>
                <a:r>
                  <a:rPr kumimoji="0" lang="de-DE" sz="900" b="0" i="1" u="none" strike="noStrike" kern="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Bisphosphonates</a:t>
                </a:r>
                <a:r>
                  <a:rPr kumimoji="0" lang="de-DE" sz="900" b="0" i="1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, PPI, </a:t>
                </a:r>
              </a:p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900" b="0" i="1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	ACE </a:t>
                </a:r>
                <a:r>
                  <a:rPr kumimoji="0" lang="de-DE" sz="900" b="0" i="1" u="none" strike="noStrike" kern="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inhibitors</a:t>
                </a:r>
                <a:r>
                  <a:rPr kumimoji="0" lang="de-DE" sz="900" b="0" i="1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/ARB, </a:t>
                </a:r>
              </a:p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de-DE" sz="900" b="0" i="1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	</a:t>
                </a:r>
                <a:r>
                  <a:rPr kumimoji="0" lang="de-DE" sz="900" b="0" i="1" u="none" strike="noStrike" kern="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statins</a:t>
                </a:r>
                <a:r>
                  <a:rPr kumimoji="0" lang="de-DE" sz="900" b="0" i="1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, </a:t>
                </a:r>
                <a:r>
                  <a:rPr kumimoji="0" lang="de-DE" sz="900" b="0" i="1" u="none" strike="noStrike" kern="0" cap="none" spc="0" normalizeH="0" baseline="0" noProof="0" dirty="0" err="1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rPr>
                  <a:t>anticoagulants</a:t>
                </a:r>
                <a:endParaRPr kumimoji="0" lang="de-DE" sz="900" b="0" i="1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42" name="Ellipse 41"/>
              <p:cNvSpPr/>
              <p:nvPr/>
            </p:nvSpPr>
            <p:spPr>
              <a:xfrm>
                <a:off x="545217" y="3081179"/>
                <a:ext cx="2975683" cy="2147281"/>
              </a:xfrm>
              <a:prstGeom prst="ellipse">
                <a:avLst/>
              </a:prstGeom>
              <a:noFill/>
              <a:ln w="19050" cap="flat" cmpd="sng" algn="ctr">
                <a:solidFill>
                  <a:srgbClr val="063FA9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de-DE" sz="10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3" name="Halbbogen 2"/>
            <p:cNvSpPr/>
            <p:nvPr/>
          </p:nvSpPr>
          <p:spPr bwMode="auto">
            <a:xfrm rot="16200000">
              <a:off x="-64941" y="3736251"/>
              <a:ext cx="1738890" cy="831793"/>
            </a:xfrm>
            <a:prstGeom prst="blockArc">
              <a:avLst>
                <a:gd name="adj1" fmla="val 10800000"/>
                <a:gd name="adj2" fmla="val 21505191"/>
                <a:gd name="adj3" fmla="val 20261"/>
              </a:avLst>
            </a:prstGeom>
            <a:solidFill>
              <a:schemeClr val="bg1"/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400" b="1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4" name="Textfeld 23"/>
            <p:cNvSpPr txBox="1"/>
            <p:nvPr/>
          </p:nvSpPr>
          <p:spPr>
            <a:xfrm>
              <a:off x="496499" y="3918853"/>
              <a:ext cx="780983" cy="4385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900" dirty="0" smtClean="0"/>
                <a:t>Core </a:t>
              </a:r>
              <a:r>
                <a:rPr lang="de-DE" sz="900" dirty="0" err="1" smtClean="0"/>
                <a:t>items</a:t>
              </a:r>
              <a:endParaRPr lang="de-DE" sz="900" dirty="0" smtClean="0"/>
            </a:p>
            <a:p>
              <a:r>
                <a:rPr lang="de-DE" sz="900" b="0" i="1" dirty="0" err="1" smtClean="0"/>
                <a:t>see</a:t>
              </a:r>
              <a:r>
                <a:rPr lang="de-DE" sz="900" b="0" i="1" dirty="0" smtClean="0"/>
                <a:t> </a:t>
              </a:r>
              <a:r>
                <a:rPr lang="de-DE" sz="900" b="0" i="1" dirty="0" err="1" smtClean="0"/>
                <a:t>below</a:t>
              </a:r>
              <a:endParaRPr lang="de-DE" sz="900" b="0" i="1" dirty="0"/>
            </a:p>
          </p:txBody>
        </p:sp>
        <p:sp>
          <p:nvSpPr>
            <p:cNvPr id="26" name="Ellipse 25"/>
            <p:cNvSpPr/>
            <p:nvPr/>
          </p:nvSpPr>
          <p:spPr>
            <a:xfrm>
              <a:off x="554742" y="3081179"/>
              <a:ext cx="2975683" cy="2147281"/>
            </a:xfrm>
            <a:prstGeom prst="ellipse">
              <a:avLst/>
            </a:prstGeom>
            <a:noFill/>
            <a:ln w="19050" cap="flat" cmpd="sng" algn="ctr">
              <a:solidFill>
                <a:srgbClr val="063FA9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0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pic>
        <p:nvPicPr>
          <p:cNvPr id="43" name="Picture 2" descr="\\datastor\AG_Buttgereit\Lisa.Ehlers\EULAR GCA TF_final\Submission\gears-in-bald-head-side-view.png"/>
          <p:cNvPicPr>
            <a:picLocks noChangeAspect="1" noChangeArrowheads="1"/>
          </p:cNvPicPr>
          <p:nvPr/>
        </p:nvPicPr>
        <p:blipFill>
          <a:blip r:embed="rId2" cstate="email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946" y="1376338"/>
            <a:ext cx="984089" cy="9840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4" name="Título 4"/>
          <p:cNvSpPr txBox="1">
            <a:spLocks/>
          </p:cNvSpPr>
          <p:nvPr/>
        </p:nvSpPr>
        <p:spPr>
          <a:xfrm>
            <a:off x="466928" y="548090"/>
            <a:ext cx="8334172" cy="634545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800" b="0" i="0">
                <a:solidFill>
                  <a:srgbClr val="0056B9"/>
                </a:solidFill>
                <a:latin typeface="+mj-lt"/>
                <a:ea typeface="ＭＳ Ｐゴシック" charset="0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  <a:ea typeface="ＭＳ Ｐゴシック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  <a:ea typeface="ＭＳ Ｐゴシック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  <a:ea typeface="ＭＳ Ｐゴシック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  <a:ea typeface="ＭＳ Ｐゴシック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</a:defRPr>
            </a:lvl9pPr>
          </a:lstStyle>
          <a:p>
            <a:r>
              <a:rPr lang="en-GB" kern="0" dirty="0" smtClean="0"/>
              <a:t>Methodological approach</a:t>
            </a:r>
            <a:endParaRPr lang="en-GB" kern="0" dirty="0"/>
          </a:p>
        </p:txBody>
      </p:sp>
    </p:spTree>
    <p:extLst>
      <p:ext uri="{BB962C8B-B14F-4D97-AF65-F5344CB8AC3E}">
        <p14:creationId xmlns:p14="http://schemas.microsoft.com/office/powerpoint/2010/main" val="895912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466928" y="548090"/>
            <a:ext cx="8334172" cy="634545"/>
          </a:xfrm>
        </p:spPr>
        <p:txBody>
          <a:bodyPr/>
          <a:lstStyle/>
          <a:p>
            <a:r>
              <a:rPr lang="en-GB" dirty="0" smtClean="0"/>
              <a:t>Results</a:t>
            </a:r>
            <a:endParaRPr lang="en-GB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8</a:t>
            </a:fld>
            <a:endParaRPr lang="tr-T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05/11/2018</a:t>
            </a:fld>
            <a:endParaRPr lang="en-US" dirty="0"/>
          </a:p>
        </p:txBody>
      </p:sp>
      <p:sp>
        <p:nvSpPr>
          <p:cNvPr id="8" name="Marcador de contenido 3"/>
          <p:cNvSpPr>
            <a:spLocks noGrp="1"/>
          </p:cNvSpPr>
          <p:nvPr>
            <p:ph idx="1"/>
          </p:nvPr>
        </p:nvSpPr>
        <p:spPr>
          <a:xfrm>
            <a:off x="466928" y="2691442"/>
            <a:ext cx="8334171" cy="3524636"/>
          </a:xfrm>
        </p:spPr>
        <p:txBody>
          <a:bodyPr/>
          <a:lstStyle/>
          <a:p>
            <a:r>
              <a:rPr lang="en-GB" dirty="0" smtClean="0"/>
              <a:t>Core set of parameters informed by the trade-off between what is scientifically desirable and what is clinically feasible</a:t>
            </a:r>
          </a:p>
          <a:p>
            <a:r>
              <a:rPr lang="en-GB" dirty="0" smtClean="0"/>
              <a:t>Comprehensive dataset that can be collected in routine clinical care</a:t>
            </a:r>
          </a:p>
          <a:p>
            <a:r>
              <a:rPr lang="en-GB" dirty="0" smtClean="0"/>
              <a:t>Items facilitate the assessment of the</a:t>
            </a:r>
          </a:p>
          <a:p>
            <a:pPr lvl="1"/>
            <a:r>
              <a:rPr lang="en-GB" dirty="0" smtClean="0"/>
              <a:t>outcome and prognosis in subgroups of patients with GCA</a:t>
            </a:r>
          </a:p>
          <a:p>
            <a:pPr lvl="1"/>
            <a:r>
              <a:rPr lang="en-GB" dirty="0" smtClean="0"/>
              <a:t>effectiveness of instruments to diagnose and monitor GCA</a:t>
            </a:r>
          </a:p>
          <a:p>
            <a:pPr lvl="1"/>
            <a:r>
              <a:rPr lang="en-GB" dirty="0" smtClean="0"/>
              <a:t>effectiveness and safety of different therapeutic approaches </a:t>
            </a:r>
          </a:p>
          <a:p>
            <a:r>
              <a:rPr lang="en-GB" dirty="0" smtClean="0"/>
              <a:t>Ensure comparability of data collected in different registries</a:t>
            </a:r>
          </a:p>
          <a:p>
            <a:r>
              <a:rPr lang="en-GB" dirty="0" smtClean="0"/>
              <a:t>Parameters can individually be added to meet the specific needs of the respective registry or database</a:t>
            </a:r>
          </a:p>
          <a:p>
            <a:pPr marL="457200" lvl="1" indent="0">
              <a:buNone/>
            </a:pP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9" name="Título 4"/>
          <p:cNvSpPr txBox="1">
            <a:spLocks/>
          </p:cNvSpPr>
          <p:nvPr/>
        </p:nvSpPr>
        <p:spPr>
          <a:xfrm>
            <a:off x="1651379" y="1339513"/>
            <a:ext cx="7296944" cy="634545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800" b="0" i="0">
                <a:solidFill>
                  <a:srgbClr val="0056B9"/>
                </a:solidFill>
                <a:latin typeface="+mj-lt"/>
                <a:ea typeface="ＭＳ Ｐゴシック" charset="0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  <a:ea typeface="ＭＳ Ｐゴシック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  <a:ea typeface="ＭＳ Ｐゴシック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  <a:ea typeface="ＭＳ Ｐゴシック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  <a:ea typeface="ＭＳ Ｐゴシック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</a:defRPr>
            </a:lvl9pPr>
          </a:lstStyle>
          <a:p>
            <a:r>
              <a:rPr lang="de-DE" sz="2600" kern="0" dirty="0" err="1" smtClean="0">
                <a:solidFill>
                  <a:schemeClr val="tx2"/>
                </a:solidFill>
              </a:rPr>
              <a:t>Overarching</a:t>
            </a:r>
            <a:r>
              <a:rPr lang="de-DE" sz="2600" kern="0" dirty="0" smtClean="0">
                <a:solidFill>
                  <a:schemeClr val="tx2"/>
                </a:solidFill>
              </a:rPr>
              <a:t> </a:t>
            </a:r>
            <a:r>
              <a:rPr lang="de-DE" sz="2600" kern="0" dirty="0" err="1" smtClean="0">
                <a:solidFill>
                  <a:schemeClr val="tx2"/>
                </a:solidFill>
              </a:rPr>
              <a:t>principles</a:t>
            </a:r>
            <a:endParaRPr lang="es-ES" sz="2600" kern="0" dirty="0">
              <a:solidFill>
                <a:schemeClr val="tx2"/>
              </a:solidFill>
            </a:endParaRPr>
          </a:p>
        </p:txBody>
      </p:sp>
      <p:pic>
        <p:nvPicPr>
          <p:cNvPr id="10" name="Picture 2" descr="\\datastor\AG_Buttgereit\Lisa.Ehlers\EULAR GCA TF_final\Submission\contract.png"/>
          <p:cNvPicPr>
            <a:picLocks noChangeAspect="1" noChangeArrowheads="1"/>
          </p:cNvPicPr>
          <p:nvPr/>
        </p:nvPicPr>
        <p:blipFill>
          <a:blip r:embed="rId2" cstate="email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163" y="1376339"/>
            <a:ext cx="939350" cy="939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91762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466928" y="548090"/>
            <a:ext cx="8334172" cy="634545"/>
          </a:xfrm>
        </p:spPr>
        <p:txBody>
          <a:bodyPr/>
          <a:lstStyle/>
          <a:p>
            <a:r>
              <a:rPr lang="en-GB" dirty="0" smtClean="0"/>
              <a:t>Results</a:t>
            </a:r>
            <a:endParaRPr lang="en-GB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096157D-9D44-4342-AEFF-76ADE352FA4A}" type="slidenum">
              <a:rPr lang="tr-TR" smtClean="0"/>
              <a:pPr/>
              <a:t>9</a:t>
            </a:fld>
            <a:endParaRPr lang="tr-TR" dirty="0"/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6400876-E198-994A-958F-F82423EE1644}" type="datetime1">
              <a:rPr lang="es-ES" smtClean="0"/>
              <a:t>05/11/2018</a:t>
            </a:fld>
            <a:endParaRPr lang="en-US" dirty="0"/>
          </a:p>
        </p:txBody>
      </p:sp>
      <p:sp>
        <p:nvSpPr>
          <p:cNvPr id="9" name="Título 4"/>
          <p:cNvSpPr txBox="1">
            <a:spLocks/>
          </p:cNvSpPr>
          <p:nvPr/>
        </p:nvSpPr>
        <p:spPr>
          <a:xfrm>
            <a:off x="1651379" y="1339513"/>
            <a:ext cx="7296944" cy="634545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800" b="0" i="0">
                <a:solidFill>
                  <a:srgbClr val="0056B9"/>
                </a:solidFill>
                <a:latin typeface="+mj-lt"/>
                <a:ea typeface="ＭＳ Ｐゴシック" charset="0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  <a:ea typeface="ＭＳ Ｐゴシック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  <a:ea typeface="ＭＳ Ｐゴシック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  <a:ea typeface="ＭＳ Ｐゴシック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  <a:ea typeface="ＭＳ Ｐゴシック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1400" b="1" i="1">
                <a:solidFill>
                  <a:srgbClr val="058AD4"/>
                </a:solidFill>
                <a:latin typeface="Arial" pitchFamily="34" charset="0"/>
              </a:defRPr>
            </a:lvl9pPr>
          </a:lstStyle>
          <a:p>
            <a:r>
              <a:rPr lang="de-DE" sz="2600" kern="0" dirty="0" smtClean="0">
                <a:solidFill>
                  <a:schemeClr val="tx2"/>
                </a:solidFill>
              </a:rPr>
              <a:t>Minimum </a:t>
            </a:r>
            <a:r>
              <a:rPr lang="de-DE" sz="2600" kern="0" dirty="0" err="1" smtClean="0">
                <a:solidFill>
                  <a:schemeClr val="tx2"/>
                </a:solidFill>
              </a:rPr>
              <a:t>core</a:t>
            </a:r>
            <a:r>
              <a:rPr lang="de-DE" sz="2600" kern="0" dirty="0" smtClean="0">
                <a:solidFill>
                  <a:schemeClr val="tx2"/>
                </a:solidFill>
              </a:rPr>
              <a:t> </a:t>
            </a:r>
            <a:r>
              <a:rPr lang="de-DE" sz="2600" kern="0" dirty="0" err="1" smtClean="0">
                <a:solidFill>
                  <a:schemeClr val="tx2"/>
                </a:solidFill>
              </a:rPr>
              <a:t>set</a:t>
            </a:r>
            <a:r>
              <a:rPr lang="de-DE" sz="2600" kern="0" dirty="0" smtClean="0">
                <a:solidFill>
                  <a:schemeClr val="tx2"/>
                </a:solidFill>
              </a:rPr>
              <a:t> </a:t>
            </a:r>
            <a:r>
              <a:rPr lang="de-DE" sz="2600" kern="0" dirty="0" err="1" smtClean="0">
                <a:solidFill>
                  <a:schemeClr val="tx2"/>
                </a:solidFill>
              </a:rPr>
              <a:t>of</a:t>
            </a:r>
            <a:r>
              <a:rPr lang="de-DE" sz="2600" kern="0" dirty="0" smtClean="0">
                <a:solidFill>
                  <a:schemeClr val="tx2"/>
                </a:solidFill>
              </a:rPr>
              <a:t> </a:t>
            </a:r>
            <a:r>
              <a:rPr lang="de-DE" sz="2600" kern="0" dirty="0" err="1" smtClean="0">
                <a:solidFill>
                  <a:schemeClr val="tx2"/>
                </a:solidFill>
              </a:rPr>
              <a:t>parameters</a:t>
            </a:r>
            <a:r>
              <a:rPr lang="de-DE" sz="2600" kern="0" dirty="0" smtClean="0">
                <a:solidFill>
                  <a:schemeClr val="tx2"/>
                </a:solidFill>
              </a:rPr>
              <a:t> </a:t>
            </a:r>
            <a:r>
              <a:rPr lang="de-DE" sz="2600" kern="0" dirty="0" err="1" smtClean="0">
                <a:solidFill>
                  <a:schemeClr val="tx2"/>
                </a:solidFill>
              </a:rPr>
              <a:t>to</a:t>
            </a:r>
            <a:r>
              <a:rPr lang="de-DE" sz="2600" kern="0" dirty="0" smtClean="0">
                <a:solidFill>
                  <a:schemeClr val="tx2"/>
                </a:solidFill>
              </a:rPr>
              <a:t> </a:t>
            </a:r>
            <a:r>
              <a:rPr lang="de-DE" sz="2600" kern="0" dirty="0" err="1" smtClean="0">
                <a:solidFill>
                  <a:schemeClr val="tx2"/>
                </a:solidFill>
              </a:rPr>
              <a:t>be</a:t>
            </a:r>
            <a:r>
              <a:rPr lang="de-DE" sz="2600" kern="0" dirty="0" smtClean="0">
                <a:solidFill>
                  <a:schemeClr val="tx2"/>
                </a:solidFill>
              </a:rPr>
              <a:t> </a:t>
            </a:r>
            <a:r>
              <a:rPr lang="de-DE" sz="2600" kern="0" dirty="0" err="1" smtClean="0">
                <a:solidFill>
                  <a:schemeClr val="tx2"/>
                </a:solidFill>
              </a:rPr>
              <a:t>collected</a:t>
            </a:r>
            <a:r>
              <a:rPr lang="de-DE" sz="2600" kern="0" dirty="0" smtClean="0">
                <a:solidFill>
                  <a:schemeClr val="tx2"/>
                </a:solidFill>
              </a:rPr>
              <a:t> in </a:t>
            </a:r>
            <a:r>
              <a:rPr lang="de-DE" sz="2600" kern="0" dirty="0" err="1" smtClean="0">
                <a:solidFill>
                  <a:schemeClr val="tx2"/>
                </a:solidFill>
              </a:rPr>
              <a:t>giant</a:t>
            </a:r>
            <a:r>
              <a:rPr lang="de-DE" sz="2600" kern="0" dirty="0" smtClean="0">
                <a:solidFill>
                  <a:schemeClr val="tx2"/>
                </a:solidFill>
              </a:rPr>
              <a:t> </a:t>
            </a:r>
            <a:r>
              <a:rPr lang="de-DE" sz="2600" kern="0" dirty="0" err="1" smtClean="0">
                <a:solidFill>
                  <a:schemeClr val="tx2"/>
                </a:solidFill>
              </a:rPr>
              <a:t>cell</a:t>
            </a:r>
            <a:r>
              <a:rPr lang="de-DE" sz="2600" kern="0" dirty="0" smtClean="0">
                <a:solidFill>
                  <a:schemeClr val="tx2"/>
                </a:solidFill>
              </a:rPr>
              <a:t> </a:t>
            </a:r>
            <a:r>
              <a:rPr lang="de-DE" sz="2600" kern="0" dirty="0" err="1" smtClean="0">
                <a:solidFill>
                  <a:schemeClr val="tx2"/>
                </a:solidFill>
              </a:rPr>
              <a:t>arteritis</a:t>
            </a:r>
            <a:r>
              <a:rPr lang="de-DE" sz="2600" kern="0" dirty="0" smtClean="0">
                <a:solidFill>
                  <a:schemeClr val="tx2"/>
                </a:solidFill>
              </a:rPr>
              <a:t> </a:t>
            </a:r>
            <a:r>
              <a:rPr lang="de-DE" sz="2600" kern="0" dirty="0" err="1" smtClean="0">
                <a:solidFill>
                  <a:schemeClr val="tx2"/>
                </a:solidFill>
              </a:rPr>
              <a:t>registries</a:t>
            </a:r>
            <a:r>
              <a:rPr lang="de-DE" sz="2600" kern="0" dirty="0" smtClean="0">
                <a:solidFill>
                  <a:schemeClr val="tx2"/>
                </a:solidFill>
              </a:rPr>
              <a:t> </a:t>
            </a:r>
            <a:r>
              <a:rPr lang="de-DE" sz="2600" kern="0" dirty="0" err="1" smtClean="0">
                <a:solidFill>
                  <a:schemeClr val="tx2"/>
                </a:solidFill>
              </a:rPr>
              <a:t>and</a:t>
            </a:r>
            <a:r>
              <a:rPr lang="de-DE" sz="2600" kern="0" dirty="0" smtClean="0">
                <a:solidFill>
                  <a:schemeClr val="tx2"/>
                </a:solidFill>
              </a:rPr>
              <a:t> </a:t>
            </a:r>
            <a:r>
              <a:rPr lang="de-DE" sz="2600" kern="0" dirty="0" err="1" smtClean="0">
                <a:solidFill>
                  <a:schemeClr val="tx2"/>
                </a:solidFill>
              </a:rPr>
              <a:t>databases</a:t>
            </a:r>
            <a:endParaRPr lang="es-ES" sz="2600" kern="0" dirty="0">
              <a:solidFill>
                <a:schemeClr val="tx2"/>
              </a:solidFill>
            </a:endParaRPr>
          </a:p>
        </p:txBody>
      </p:sp>
      <p:pic>
        <p:nvPicPr>
          <p:cNvPr id="10" name="Picture 2" descr="\\datastor\AG_Buttgereit\Lisa.Ehlers\EULAR GCA TF_final\Submission\contract.png"/>
          <p:cNvPicPr>
            <a:picLocks noChangeAspect="1" noChangeArrowheads="1"/>
          </p:cNvPicPr>
          <p:nvPr/>
        </p:nvPicPr>
        <p:blipFill>
          <a:blip r:embed="rId2" cstate="email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163" y="1376339"/>
            <a:ext cx="939350" cy="939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1" name="Tabel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7788244"/>
              </p:ext>
            </p:extLst>
          </p:nvPr>
        </p:nvGraphicFramePr>
        <p:xfrm>
          <a:off x="533400" y="2501487"/>
          <a:ext cx="8334375" cy="2278380"/>
        </p:xfrm>
        <a:graphic>
          <a:graphicData uri="http://schemas.openxmlformats.org/drawingml/2006/table">
            <a:tbl>
              <a:tblPr firstRow="1" firstCol="1" bandRow="1"/>
              <a:tblGrid>
                <a:gridCol w="30855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914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0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67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7503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 b="1" dirty="0">
                          <a:solidFill>
                            <a:srgbClr val="063FA9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Item</a:t>
                      </a:r>
                      <a:endParaRPr lang="de-DE" sz="1000" dirty="0">
                        <a:solidFill>
                          <a:srgbClr val="063FA9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 b="1" dirty="0">
                          <a:solidFill>
                            <a:srgbClr val="063FA9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Instrument</a:t>
                      </a:r>
                      <a:endParaRPr lang="de-DE" sz="1000" dirty="0">
                        <a:solidFill>
                          <a:srgbClr val="063FA9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 b="1" dirty="0">
                          <a:solidFill>
                            <a:srgbClr val="063FA9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Baseline</a:t>
                      </a:r>
                      <a:endParaRPr lang="de-DE" sz="1000" dirty="0">
                        <a:solidFill>
                          <a:srgbClr val="063FA9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 b="1" dirty="0">
                          <a:solidFill>
                            <a:srgbClr val="063FA9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Follow-</a:t>
                      </a:r>
                      <a:r>
                        <a:rPr lang="de-DE" sz="1000" b="1" dirty="0" err="1">
                          <a:solidFill>
                            <a:srgbClr val="063FA9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up</a:t>
                      </a:r>
                      <a:endParaRPr lang="de-DE" sz="1000" dirty="0">
                        <a:solidFill>
                          <a:srgbClr val="063FA9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01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 b="1" dirty="0">
                          <a:solidFill>
                            <a:srgbClr val="063FA9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General</a:t>
                      </a:r>
                      <a:endParaRPr lang="de-DE" sz="1000" dirty="0">
                        <a:solidFill>
                          <a:srgbClr val="063FA9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455">
                <a:tc>
                  <a:txBody>
                    <a:bodyPr/>
                    <a:lstStyle/>
                    <a:p>
                      <a:pPr marL="17970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patient identifier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455">
                <a:tc>
                  <a:txBody>
                    <a:bodyPr/>
                    <a:lstStyle/>
                    <a:p>
                      <a:pPr marL="17970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visit</a:t>
                      </a:r>
                      <a:r>
                        <a:rPr lang="de-DE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10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date</a:t>
                      </a:r>
                      <a:endParaRPr lang="de-D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date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01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 b="1" dirty="0" err="1">
                          <a:solidFill>
                            <a:srgbClr val="063FA9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Demographics</a:t>
                      </a:r>
                      <a:endParaRPr lang="de-DE" sz="1000" dirty="0">
                        <a:solidFill>
                          <a:srgbClr val="063FA9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4455">
                <a:tc>
                  <a:txBody>
                    <a:bodyPr/>
                    <a:lstStyle/>
                    <a:p>
                      <a:pPr marL="17970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age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date of birth </a:t>
                      </a:r>
                      <a:r>
                        <a:rPr lang="en-US" sz="1000" i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(convert to </a:t>
                      </a: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year of birth</a:t>
                      </a:r>
                      <a:r>
                        <a:rPr lang="en-US" sz="1000" i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for anonymization)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4455">
                <a:tc>
                  <a:txBody>
                    <a:bodyPr/>
                    <a:lstStyle/>
                    <a:p>
                      <a:pPr marL="17970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sex</a:t>
                      </a:r>
                      <a:endParaRPr lang="de-D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male/female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0010">
                <a:tc>
                  <a:txBody>
                    <a:bodyPr/>
                    <a:lstStyle/>
                    <a:p>
                      <a:pPr marL="17970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weight</a:t>
                      </a:r>
                      <a:r>
                        <a:rPr lang="en-US" sz="1000" baseline="30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2</a:t>
                      </a:r>
                      <a:endParaRPr lang="de-D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kg (measure)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3195">
                <a:tc>
                  <a:txBody>
                    <a:bodyPr/>
                    <a:lstStyle/>
                    <a:p>
                      <a:pPr marL="17970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height</a:t>
                      </a:r>
                      <a:r>
                        <a:rPr lang="en-US" sz="1000" baseline="30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4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cm (measure)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3195">
                <a:tc>
                  <a:txBody>
                    <a:bodyPr/>
                    <a:lstStyle/>
                    <a:p>
                      <a:pPr marL="17970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smoking</a:t>
                      </a:r>
                      <a:r>
                        <a:rPr lang="en-US" sz="1000" baseline="30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2</a:t>
                      </a:r>
                      <a:endParaRPr lang="de-D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no/past/current, pack-years: ______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3195">
                <a:tc>
                  <a:txBody>
                    <a:bodyPr/>
                    <a:lstStyle/>
                    <a:p>
                      <a:pPr marL="17970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GCA diagnosis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ICD-10 code (M31.5 / M31.6)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3195">
                <a:tc>
                  <a:txBody>
                    <a:bodyPr/>
                    <a:lstStyle/>
                    <a:p>
                      <a:pPr marL="17970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date of GCA diagnosis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date (medically reported diagnosis)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  <a:endParaRPr lang="de-DE" sz="10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84455">
                <a:tc>
                  <a:txBody>
                    <a:bodyPr/>
                    <a:lstStyle/>
                    <a:p>
                      <a:pPr marL="17970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onset </a:t>
                      </a:r>
                      <a:r>
                        <a:rPr lang="de-DE" sz="10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of</a:t>
                      </a:r>
                      <a:r>
                        <a:rPr lang="de-DE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10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symptoms</a:t>
                      </a:r>
                      <a:endParaRPr lang="de-D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date (interview)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0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63F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9436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 EULAR presentation">
  <a:themeElements>
    <a:clrScheme name="EULAR">
      <a:dk1>
        <a:srgbClr val="0057B8"/>
      </a:dk1>
      <a:lt1>
        <a:srgbClr val="FFFFFF"/>
      </a:lt1>
      <a:dk2>
        <a:srgbClr val="5F5F5F"/>
      </a:dk2>
      <a:lt2>
        <a:srgbClr val="B3AFB3"/>
      </a:lt2>
      <a:accent1>
        <a:srgbClr val="28476D"/>
      </a:accent1>
      <a:accent2>
        <a:srgbClr val="8C9AD8"/>
      </a:accent2>
      <a:accent3>
        <a:srgbClr val="005BBF"/>
      </a:accent3>
      <a:accent4>
        <a:srgbClr val="CBE4FF"/>
      </a:accent4>
      <a:accent5>
        <a:srgbClr val="F0F0F0"/>
      </a:accent5>
      <a:accent6>
        <a:srgbClr val="B5B5B5"/>
      </a:accent6>
      <a:hlink>
        <a:srgbClr val="5F5F5F"/>
      </a:hlink>
      <a:folHlink>
        <a:srgbClr val="2F2F2F"/>
      </a:folHlink>
    </a:clrScheme>
    <a:fontScheme name="1_plantilla presentac VidaCaixa Previsión Social castellano">
      <a:majorFont>
        <a:latin typeface="Arial"/>
        <a:ea typeface=""/>
        <a:cs typeface="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s-ES_tradnl" sz="1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3366FF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s-ES_tradnl" sz="1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1_plantilla presentac VidaCaixa Previsión Social castellan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lantilla presentac VidaCaixa Previsión Social castellan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lank">
  <a:themeElements>
    <a:clrScheme name="EULAR">
      <a:dk1>
        <a:srgbClr val="0057B8"/>
      </a:dk1>
      <a:lt1>
        <a:srgbClr val="FFFFFF"/>
      </a:lt1>
      <a:dk2>
        <a:srgbClr val="5F5F5F"/>
      </a:dk2>
      <a:lt2>
        <a:srgbClr val="B3AFB3"/>
      </a:lt2>
      <a:accent1>
        <a:srgbClr val="28476D"/>
      </a:accent1>
      <a:accent2>
        <a:srgbClr val="8C9AD8"/>
      </a:accent2>
      <a:accent3>
        <a:srgbClr val="005BBF"/>
      </a:accent3>
      <a:accent4>
        <a:srgbClr val="CBE4FF"/>
      </a:accent4>
      <a:accent5>
        <a:srgbClr val="F0F0F0"/>
      </a:accent5>
      <a:accent6>
        <a:srgbClr val="B5B5B5"/>
      </a:accent6>
      <a:hlink>
        <a:srgbClr val="5F5F5F"/>
      </a:hlink>
      <a:folHlink>
        <a:srgbClr val="005BB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spe:Receivers xmlns:spe="http://schemas.microsoft.com/sharepoint/events">
  <Receiver>
    <Name>DocumentoInternoVidaCaixa_ItemAdded</Name>
    <Synchronization>Default</Synchronization>
    <Type>10001</Type>
    <SequenceNumber>1000</SequenceNumber>
    <Assembly>IntranetCustom, Version=1.0.0.0, Culture=neutral, PublicKeyToken=61ccf9164fa8ad57</Assembly>
    <Class>IntranetCustom.Fields_and_ContentTypes.DocumentoInternoVidaCaixaEventReceiver</Class>
    <Data/>
    <Filter/>
  </Receiver>
  <Receiver>
    <Name>DocumentoInternoVidaCaixa_ItemUpdated</Name>
    <Synchronization>Default</Synchronization>
    <Type>10002</Type>
    <SequenceNumber>1000</SequenceNumber>
    <Assembly>IntranetCustom, Version=1.0.0.0, Culture=neutral, PublicKeyToken=61ccf9164fa8ad57</Assembly>
    <Class>IntranetCustom.Fields_and_ContentTypes.DocumentoInternoVidaCaixaEventReceiver</Class>
    <Data/>
    <Filter/>
  </Receiver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08A657DCF3FBB4E8FBE0E2468B8B113" ma:contentTypeVersion="8" ma:contentTypeDescription="Create a new document." ma:contentTypeScope="" ma:versionID="552813927a8689c861248bda084e3b1a">
  <xsd:schema xmlns:xsd="http://www.w3.org/2001/XMLSchema" xmlns:xs="http://www.w3.org/2001/XMLSchema" xmlns:p="http://schemas.microsoft.com/office/2006/metadata/properties" xmlns:ns2="1fe62f42-115c-4e23-b11d-d52080b3ae5f" xmlns:ns3="5c339dfd-a95f-4f81-844c-7253b04fe2d8" targetNamespace="http://schemas.microsoft.com/office/2006/metadata/properties" ma:root="true" ma:fieldsID="3da2bce930b2b1bd60b902f3fd4b3128" ns2:_="" ns3:_="">
    <xsd:import namespace="1fe62f42-115c-4e23-b11d-d52080b3ae5f"/>
    <xsd:import namespace="5c339dfd-a95f-4f81-844c-7253b04fe2d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e62f42-115c-4e23-b11d-d52080b3ae5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339dfd-a95f-4f81-844c-7253b04fe2d8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LongProperties xmlns="http://schemas.microsoft.com/office/2006/metadata/longProperties"/>
</file>

<file path=customXml/itemProps1.xml><?xml version="1.0" encoding="utf-8"?>
<ds:datastoreItem xmlns:ds="http://schemas.openxmlformats.org/officeDocument/2006/customXml" ds:itemID="{211D8D81-60A0-4CDE-8F83-56276C98843F}">
  <ds:schemaRefs>
    <ds:schemaRef ds:uri="F6190AD9-4581-4372-B2DF-FA9A6D64EB4D"/>
    <ds:schemaRef ds:uri="http://schemas.microsoft.com/office/infopath/2007/PartnerControls"/>
    <ds:schemaRef ds:uri="E98DFCE1-BAE5-447a-BDCA-1BA3A3ADDCB8"/>
    <ds:schemaRef ds:uri="http://www.w3.org/XML/1998/namespace"/>
    <ds:schemaRef ds:uri="http://schemas.microsoft.com/office/2006/documentManagement/types"/>
    <ds:schemaRef ds:uri="949D39CD-7166-4d84-B7B3-B133F34511FF"/>
    <ds:schemaRef ds:uri="http://purl.org/dc/dcmitype/"/>
    <ds:schemaRef ds:uri="http://schemas.openxmlformats.org/package/2006/metadata/core-properties"/>
    <ds:schemaRef ds:uri="be301acf-7d88-4206-bc25-f0c1637acb3f"/>
    <ds:schemaRef ds:uri="132FDA8B-444F-45f6-B04C-FDC6AA7FB290"/>
    <ds:schemaRef ds:uri="http://purl.org/dc/terms/"/>
    <ds:schemaRef ds:uri="http://purl.org/dc/elements/1.1/"/>
    <ds:schemaRef ds:uri="D3B34FE5-AC3B-4a96-82CA-0DBA080F7269"/>
    <ds:schemaRef ds:uri="http://schemas.microsoft.com/sharepoint/v3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5C789459-8F73-461E-9B34-A3F40E189AD5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77A017ED-C0DB-4AE7-9810-70F5F8C4FC9E}"/>
</file>

<file path=customXml/itemProps4.xml><?xml version="1.0" encoding="utf-8"?>
<ds:datastoreItem xmlns:ds="http://schemas.openxmlformats.org/officeDocument/2006/customXml" ds:itemID="{0DE97A49-F646-4B69-85FE-92FF14AA03C2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8B375BF9-3C35-4C6D-8997-27DCBE2ABBEF}">
  <ds:schemaRefs>
    <ds:schemaRef ds:uri="http://schemas.microsoft.com/office/2006/metadata/long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PPT EULAR presentation</Template>
  <TotalTime>0</TotalTime>
  <Words>2520</Words>
  <Application>Microsoft Office PowerPoint</Application>
  <PresentationFormat>Bildschirmpräsentation (4:3)</PresentationFormat>
  <Paragraphs>661</Paragraphs>
  <Slides>17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17</vt:i4>
      </vt:variant>
    </vt:vector>
  </HeadingPairs>
  <TitlesOfParts>
    <vt:vector size="26" baseType="lpstr">
      <vt:lpstr>ＭＳ Ｐゴシック</vt:lpstr>
      <vt:lpstr>Arial</vt:lpstr>
      <vt:lpstr>Calibri</vt:lpstr>
      <vt:lpstr>Symbol</vt:lpstr>
      <vt:lpstr>Times</vt:lpstr>
      <vt:lpstr>Times New Roman</vt:lpstr>
      <vt:lpstr>Wingdings</vt:lpstr>
      <vt:lpstr>PPT EULAR presentation</vt:lpstr>
      <vt:lpstr>Blank</vt:lpstr>
      <vt:lpstr>2018 EULAR recommendations for a core data set to support observational research and clinical care in giant cell arteritis      </vt:lpstr>
      <vt:lpstr>Aim</vt:lpstr>
      <vt:lpstr>Aim</vt:lpstr>
      <vt:lpstr>Task force members</vt:lpstr>
      <vt:lpstr>Task force members</vt:lpstr>
      <vt:lpstr>Consensus process</vt:lpstr>
      <vt:lpstr>Consensus process</vt:lpstr>
      <vt:lpstr>Results</vt:lpstr>
      <vt:lpstr>Results</vt:lpstr>
      <vt:lpstr>Results</vt:lpstr>
      <vt:lpstr>Results</vt:lpstr>
      <vt:lpstr>Results</vt:lpstr>
      <vt:lpstr>Results</vt:lpstr>
      <vt:lpstr>Results</vt:lpstr>
      <vt:lpstr>Summary</vt:lpstr>
      <vt:lpstr>Summary</vt:lpstr>
      <vt:lpstr>Acknowledgements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Jud Patrizia</dc:creator>
  <cp:lastModifiedBy>Buttgereit, Frank</cp:lastModifiedBy>
  <cp:revision>94</cp:revision>
  <dcterms:created xsi:type="dcterms:W3CDTF">2017-10-10T13:55:03Z</dcterms:created>
  <dcterms:modified xsi:type="dcterms:W3CDTF">2018-11-05T08:00:21Z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">
    <vt:lpwstr>RMWZVRDHCRQH-457-297</vt:lpwstr>
  </property>
  <property fmtid="{D5CDD505-2E9C-101B-9397-08002B2CF9AE}" pid="3" name="_dlc_DocIdItemGuid">
    <vt:lpwstr>585317ea-a069-480b-8ac0-03d5a132d1fd</vt:lpwstr>
  </property>
  <property fmtid="{D5CDD505-2E9C-101B-9397-08002B2CF9AE}" pid="4" name="_dlc_DocIdUrl">
    <vt:lpwstr>https://intranetsegurcaixaadeslas/area-trabajo/canal empresas/_layouts/DocIdRedir.aspx?ID=RMWZVRDHCRQH-457-297, RMWZVRDHCRQH-457-297</vt:lpwstr>
  </property>
  <property fmtid="{D5CDD505-2E9C-101B-9397-08002B2CF9AE}" pid="5" name="TaxKeywordTaxHTField">
    <vt:lpwstr/>
  </property>
  <property fmtid="{D5CDD505-2E9C-101B-9397-08002B2CF9AE}" pid="6" name="TaxKeyword">
    <vt:lpwstr/>
  </property>
  <property fmtid="{D5CDD505-2E9C-101B-9397-08002B2CF9AE}" pid="7" name="TipoDocumento">
    <vt:lpwstr/>
  </property>
  <property fmtid="{D5CDD505-2E9C-101B-9397-08002B2CF9AE}" pid="8" name="Producto">
    <vt:lpwstr/>
  </property>
  <property fmtid="{D5CDD505-2E9C-101B-9397-08002B2CF9AE}" pid="9" name="Tema">
    <vt:lpwstr/>
  </property>
  <property fmtid="{D5CDD505-2E9C-101B-9397-08002B2CF9AE}" pid="10" name="Tema_0">
    <vt:lpwstr/>
  </property>
  <property fmtid="{D5CDD505-2E9C-101B-9397-08002B2CF9AE}" pid="11" name="Departamento">
    <vt:lpwstr/>
  </property>
  <property fmtid="{D5CDD505-2E9C-101B-9397-08002B2CF9AE}" pid="12" name="Departamento_0">
    <vt:lpwstr/>
  </property>
  <property fmtid="{D5CDD505-2E9C-101B-9397-08002B2CF9AE}" pid="13" name="Producto_0">
    <vt:lpwstr/>
  </property>
  <property fmtid="{D5CDD505-2E9C-101B-9397-08002B2CF9AE}" pid="14" name="Lenguaje">
    <vt:lpwstr/>
  </property>
  <property fmtid="{D5CDD505-2E9C-101B-9397-08002B2CF9AE}" pid="15" name="TipoDocumento_0">
    <vt:lpwstr/>
  </property>
  <property fmtid="{D5CDD505-2E9C-101B-9397-08002B2CF9AE}" pid="16" name="Lenguaje_0">
    <vt:lpwstr/>
  </property>
  <property fmtid="{D5CDD505-2E9C-101B-9397-08002B2CF9AE}" pid="17" name="TaxCatchAll">
    <vt:lpwstr/>
  </property>
  <property fmtid="{D5CDD505-2E9C-101B-9397-08002B2CF9AE}" pid="18" name="Description">
    <vt:lpwstr/>
  </property>
  <property fmtid="{D5CDD505-2E9C-101B-9397-08002B2CF9AE}" pid="19" name="ContentTypeId">
    <vt:lpwstr>0x010100408A657DCF3FBB4E8FBE0E2468B8B113</vt:lpwstr>
  </property>
</Properties>
</file>