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30"/>
  </p:notesMasterIdLst>
  <p:handoutMasterIdLst>
    <p:handoutMasterId r:id="rId31"/>
  </p:handoutMasterIdLst>
  <p:sldIdLst>
    <p:sldId id="271" r:id="rId8"/>
    <p:sldId id="283" r:id="rId9"/>
    <p:sldId id="276" r:id="rId10"/>
    <p:sldId id="284" r:id="rId11"/>
    <p:sldId id="296" r:id="rId12"/>
    <p:sldId id="277" r:id="rId13"/>
    <p:sldId id="278" r:id="rId14"/>
    <p:sldId id="285" r:id="rId15"/>
    <p:sldId id="286" r:id="rId16"/>
    <p:sldId id="287" r:id="rId17"/>
    <p:sldId id="288" r:id="rId18"/>
    <p:sldId id="289" r:id="rId19"/>
    <p:sldId id="290" r:id="rId20"/>
    <p:sldId id="291" r:id="rId21"/>
    <p:sldId id="292" r:id="rId22"/>
    <p:sldId id="293" r:id="rId23"/>
    <p:sldId id="279" r:id="rId24"/>
    <p:sldId id="294" r:id="rId25"/>
    <p:sldId id="280" r:id="rId26"/>
    <p:sldId id="281" r:id="rId27"/>
    <p:sldId id="295" r:id="rId28"/>
    <p:sldId id="282" r:id="rId29"/>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 xmlns:p15="http://schemas.microsoft.com/office/powerpoint/2012/main">
        <p15:guide id="1" orient="horz" pos="747">
          <p15:clr>
            <a:srgbClr val="A4A3A4"/>
          </p15:clr>
        </p15:guide>
        <p15:guide id="2" pos="5544">
          <p15:clr>
            <a:srgbClr val="A4A3A4"/>
          </p15:clr>
        </p15:guide>
      </p15:sldGuideLst>
    </p:ext>
    <p:ext uri="{2D200454-40CA-4A62-9FC3-DE9A4176ACB9}">
      <p15:notesGuideLst xmlns=""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56B9"/>
    <a:srgbClr val="063FA9"/>
    <a:srgbClr val="0057A3"/>
    <a:srgbClr val="003FA8"/>
    <a:srgbClr val="1986CE"/>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4" autoAdjust="0"/>
    <p:restoredTop sz="94759" autoAdjust="0"/>
  </p:normalViewPr>
  <p:slideViewPr>
    <p:cSldViewPr snapToGrid="0">
      <p:cViewPr>
        <p:scale>
          <a:sx n="70" d="100"/>
          <a:sy n="70" d="100"/>
        </p:scale>
        <p:origin x="-2790" y="-1392"/>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heme" Target="theme/theme1.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11/04/2018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11/04/2018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11/04/2018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11/04/2018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11/04/2018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11/04/2018</a:t>
            </a:fld>
            <a:endParaRPr lang="en-US" dirty="0"/>
          </a:p>
        </p:txBody>
      </p:sp>
      <p:pic>
        <p:nvPicPr>
          <p:cNvPr id="2" name="Imagen 1" descr="Logo Eular RGB.png"/>
          <p:cNvPicPr>
            <a:picLocks noChangeAspect="1"/>
          </p:cNvPicPr>
          <p:nvPr/>
        </p:nvPicPr>
        <p:blipFill>
          <a:blip r:embed="rId11"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www.cebm.net/index.aspx?o=5653"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en-GB" b="1" dirty="0"/>
              <a:t>2018 update of the EULAR recommendations for the management of hand osteoarthritis</a:t>
            </a:r>
            <a:endParaRPr lang="en-GB" dirty="0"/>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a:t>
            </a:r>
            <a:r>
              <a:rPr lang="es-ES" dirty="0"/>
              <a:t>4</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Topical treatments are preferred over systemic treatments because of safety reasons. Topical NSAIDs are the first pharmacological topical treatment of choice</a:t>
            </a:r>
          </a:p>
          <a:p>
            <a:pPr lvl="1"/>
            <a:r>
              <a:rPr lang="en-US" sz="1600" dirty="0" smtClean="0"/>
              <a:t>Topical NSAIDs are recommended as a first-line pharmacological treatment, due to their </a:t>
            </a:r>
            <a:r>
              <a:rPr lang="en-US" sz="1600" dirty="0" err="1" smtClean="0"/>
              <a:t>favourable</a:t>
            </a:r>
            <a:r>
              <a:rPr lang="en-US" sz="1600" dirty="0" smtClean="0"/>
              <a:t> safety profile compared with oral analgesics and beneficial effects on pain and function</a:t>
            </a:r>
          </a:p>
          <a:p>
            <a:pPr lvl="1"/>
            <a:r>
              <a:rPr lang="en-US" sz="1600" dirty="0" smtClean="0"/>
              <a:t>Studies have shown similar pain relief from topical and oral NSAIDs</a:t>
            </a:r>
          </a:p>
          <a:p>
            <a:pPr lvl="1"/>
            <a:r>
              <a:rPr lang="en-US" sz="1600" dirty="0" smtClean="0"/>
              <a:t>Systemic pharmacological treatment may be preferred when a large number of joints are affected</a:t>
            </a:r>
          </a:p>
          <a:p>
            <a:pPr lvl="1"/>
            <a:r>
              <a:rPr lang="en-US" sz="1600" dirty="0" smtClean="0"/>
              <a:t>Topical application of cold or heat may be applied by patients as part of self-management of their disease, though evidence for efficacy is weak and conflicting</a:t>
            </a:r>
          </a:p>
          <a:p>
            <a:pPr lvl="1"/>
            <a:r>
              <a:rPr lang="en-US" sz="1600" dirty="0" err="1" smtClean="0"/>
              <a:t>LoE</a:t>
            </a:r>
            <a:r>
              <a:rPr lang="en-US" sz="1600" dirty="0" smtClean="0"/>
              <a:t>: 1b</a:t>
            </a:r>
          </a:p>
          <a:p>
            <a:pPr lvl="1"/>
            <a:endParaRPr lang="en-GB" sz="1600" dirty="0"/>
          </a:p>
        </p:txBody>
      </p:sp>
    </p:spTree>
    <p:extLst>
      <p:ext uri="{BB962C8B-B14F-4D97-AF65-F5344CB8AC3E}">
        <p14:creationId xmlns:p14="http://schemas.microsoft.com/office/powerpoint/2010/main" val="545924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a:t>
            </a:r>
            <a:r>
              <a:rPr lang="es-ES" dirty="0"/>
              <a:t>5</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Oral analgesics, particularly NSAIDs, should be considered for a limited duration for relief of symptoms</a:t>
            </a:r>
          </a:p>
          <a:p>
            <a:pPr lvl="1"/>
            <a:r>
              <a:rPr lang="en-US" sz="1600" dirty="0" smtClean="0"/>
              <a:t>Oral NSAIDs are effective to improve pain and function, though adverse events are well-known (no new evidence compared to 2007)</a:t>
            </a:r>
          </a:p>
          <a:p>
            <a:pPr lvl="1"/>
            <a:r>
              <a:rPr lang="en-US" sz="1600" dirty="0" smtClean="0"/>
              <a:t>Oral NSAIDs should be prescribed at lowest effective dose, for a limited duration (preferably on-demand), with attention for risk-benefit-ratio</a:t>
            </a:r>
          </a:p>
          <a:p>
            <a:pPr lvl="1"/>
            <a:r>
              <a:rPr lang="en-US" sz="1600" dirty="0" smtClean="0"/>
              <a:t>Efficacy of paracetamol uncertain and likely small</a:t>
            </a:r>
          </a:p>
          <a:p>
            <a:pPr lvl="1"/>
            <a:r>
              <a:rPr lang="en-US" sz="1600" dirty="0" smtClean="0"/>
              <a:t>Clinical relevance of possible safety signals associated with paracetamol doubtful, and paracetamol may thus be prescribed, preferably for a limited duration in selected patients (e.g., when oral NSAIDs are contraindicated)</a:t>
            </a:r>
          </a:p>
          <a:p>
            <a:pPr lvl="1"/>
            <a:r>
              <a:rPr lang="en-US" sz="1600" dirty="0" smtClean="0"/>
              <a:t>Tramadol possible alternative oral analgesic, though no supporting evidence</a:t>
            </a:r>
          </a:p>
          <a:p>
            <a:pPr lvl="1"/>
            <a:r>
              <a:rPr lang="en-US" sz="1600" dirty="0" err="1" smtClean="0"/>
              <a:t>LoE</a:t>
            </a:r>
            <a:r>
              <a:rPr lang="en-US" sz="1600" dirty="0" smtClean="0"/>
              <a:t>: 1a</a:t>
            </a:r>
          </a:p>
          <a:p>
            <a:pPr lvl="1"/>
            <a:endParaRPr lang="en-GB" sz="1600" dirty="0"/>
          </a:p>
        </p:txBody>
      </p:sp>
    </p:spTree>
    <p:extLst>
      <p:ext uri="{BB962C8B-B14F-4D97-AF65-F5344CB8AC3E}">
        <p14:creationId xmlns:p14="http://schemas.microsoft.com/office/powerpoint/2010/main" val="2818729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6</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Chondroitin sulphate may be used in patients with hand OA for pain relief and improvement in functioning</a:t>
            </a:r>
          </a:p>
          <a:p>
            <a:pPr lvl="1"/>
            <a:r>
              <a:rPr lang="en-US" sz="1600" dirty="0" smtClean="0"/>
              <a:t>Beneficial effects of chondroitin </a:t>
            </a:r>
            <a:r>
              <a:rPr lang="en-US" sz="1600" dirty="0" err="1" smtClean="0"/>
              <a:t>sulphate</a:t>
            </a:r>
            <a:r>
              <a:rPr lang="en-US" sz="1600" dirty="0" smtClean="0"/>
              <a:t> shown in one well-performed trial</a:t>
            </a:r>
          </a:p>
          <a:p>
            <a:pPr lvl="1"/>
            <a:r>
              <a:rPr lang="en-US" sz="1600" dirty="0" smtClean="0"/>
              <a:t>Trials in knee/hip OA patients could not prove clinically meaningful effect</a:t>
            </a:r>
          </a:p>
          <a:p>
            <a:pPr lvl="1"/>
            <a:r>
              <a:rPr lang="en-US" sz="1600" dirty="0" smtClean="0"/>
              <a:t>Suggestion rather than recommendation due to limited evidence and conflicting results from knee/hip OA trials</a:t>
            </a:r>
          </a:p>
          <a:p>
            <a:pPr lvl="1"/>
            <a:r>
              <a:rPr lang="en-US" sz="1600" dirty="0" smtClean="0"/>
              <a:t>No evidence for clinical efficacy of other nutraceuticals/’SYSADOA’</a:t>
            </a:r>
          </a:p>
          <a:p>
            <a:pPr lvl="1"/>
            <a:r>
              <a:rPr lang="en-US" sz="1600" dirty="0" smtClean="0"/>
              <a:t>No drugs available at this moment with disease-modifying properties (‘DMOADs’)</a:t>
            </a:r>
          </a:p>
          <a:p>
            <a:pPr lvl="1"/>
            <a:r>
              <a:rPr lang="en-US" sz="1600" dirty="0" err="1" smtClean="0"/>
              <a:t>LoE</a:t>
            </a:r>
            <a:r>
              <a:rPr lang="en-US" sz="1600" dirty="0" smtClean="0"/>
              <a:t>: 1b</a:t>
            </a:r>
          </a:p>
          <a:p>
            <a:pPr lvl="1"/>
            <a:endParaRPr lang="en-GB" sz="1600" dirty="0"/>
          </a:p>
        </p:txBody>
      </p:sp>
    </p:spTree>
    <p:extLst>
      <p:ext uri="{BB962C8B-B14F-4D97-AF65-F5344CB8AC3E}">
        <p14:creationId xmlns:p14="http://schemas.microsoft.com/office/powerpoint/2010/main" val="1336307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a:t>
            </a:r>
            <a:r>
              <a:rPr lang="es-ES" dirty="0"/>
              <a:t>7</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Intra-articular injections of glucocorticoids should not generally be used in patients with hand </a:t>
            </a:r>
            <a:r>
              <a:rPr lang="en-GB" sz="1600" dirty="0" smtClean="0"/>
              <a:t>OA*, </a:t>
            </a:r>
            <a:r>
              <a:rPr lang="en-GB" sz="1600" dirty="0"/>
              <a:t>but may be considered in patients with painful interphalangeal </a:t>
            </a:r>
            <a:r>
              <a:rPr lang="en-GB" sz="1600" dirty="0" smtClean="0"/>
              <a:t>joints**</a:t>
            </a:r>
            <a:endParaRPr lang="en-GB" sz="1600" dirty="0"/>
          </a:p>
          <a:p>
            <a:pPr lvl="1"/>
            <a:r>
              <a:rPr lang="en-US" sz="1600" dirty="0" smtClean="0"/>
              <a:t>Recommendation regarding intra-articular injections completely revised</a:t>
            </a:r>
          </a:p>
          <a:p>
            <a:pPr lvl="1"/>
            <a:r>
              <a:rPr lang="en-US" sz="1600" dirty="0" smtClean="0"/>
              <a:t>Evidence from multiple recent trials</a:t>
            </a:r>
          </a:p>
          <a:p>
            <a:pPr lvl="1"/>
            <a:r>
              <a:rPr lang="en-US" sz="1600" dirty="0" smtClean="0"/>
              <a:t>No beneficial effect of intra-articular glucocorticoid injections in the thumb base</a:t>
            </a:r>
          </a:p>
          <a:p>
            <a:pPr lvl="1"/>
            <a:r>
              <a:rPr lang="en-US" sz="1600" dirty="0" smtClean="0"/>
              <a:t>Single study showed beneficial effects of intra-articular glucocorticoid injections in interphalangeal joints</a:t>
            </a:r>
          </a:p>
          <a:p>
            <a:pPr lvl="1"/>
            <a:r>
              <a:rPr lang="en-US" sz="1600" dirty="0" smtClean="0"/>
              <a:t>In specific cases glucocorticoid injection may still be a therapeutic option</a:t>
            </a:r>
          </a:p>
          <a:p>
            <a:pPr lvl="1"/>
            <a:r>
              <a:rPr lang="en-US" sz="1600" dirty="0" err="1" smtClean="0"/>
              <a:t>LoE</a:t>
            </a:r>
            <a:r>
              <a:rPr lang="en-US" sz="1600" dirty="0" smtClean="0"/>
              <a:t>: *1a-/**1b</a:t>
            </a:r>
          </a:p>
          <a:p>
            <a:pPr lvl="1"/>
            <a:endParaRPr lang="en-GB" sz="1600" dirty="0"/>
          </a:p>
        </p:txBody>
      </p:sp>
    </p:spTree>
    <p:extLst>
      <p:ext uri="{BB962C8B-B14F-4D97-AF65-F5344CB8AC3E}">
        <p14:creationId xmlns:p14="http://schemas.microsoft.com/office/powerpoint/2010/main" val="1436024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8</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Patients with hand OA should not be treated with conventional or biological disease modifying anti-rheumatic drugs</a:t>
            </a:r>
          </a:p>
          <a:p>
            <a:pPr lvl="1"/>
            <a:r>
              <a:rPr lang="en-US" sz="1600" dirty="0" smtClean="0"/>
              <a:t>Recent trials of several </a:t>
            </a:r>
            <a:r>
              <a:rPr lang="en-US" sz="1600" dirty="0" err="1" smtClean="0"/>
              <a:t>cs</a:t>
            </a:r>
            <a:r>
              <a:rPr lang="en-US" sz="1600" dirty="0" smtClean="0"/>
              <a:t>/</a:t>
            </a:r>
            <a:r>
              <a:rPr lang="en-US" sz="1600" dirty="0" err="1" smtClean="0"/>
              <a:t>bDMARDs</a:t>
            </a:r>
            <a:r>
              <a:rPr lang="en-US" sz="1600" dirty="0" smtClean="0"/>
              <a:t> (hydroxychloroquine, different TNF-inhibitors, anti-IL-1) did not demonstrate efficacy in hand OA patients</a:t>
            </a:r>
          </a:p>
          <a:p>
            <a:pPr lvl="1"/>
            <a:r>
              <a:rPr lang="en-US" sz="1600" dirty="0" smtClean="0"/>
              <a:t>Evidence for short term use of oral glucocorticoids still equivocal, and at this moment also no reason to prescribe these drugs for prolonged periods of time</a:t>
            </a:r>
          </a:p>
          <a:p>
            <a:pPr lvl="1"/>
            <a:r>
              <a:rPr lang="en-US" sz="1600" dirty="0" err="1" smtClean="0"/>
              <a:t>LoE</a:t>
            </a:r>
            <a:r>
              <a:rPr lang="en-US" sz="1600" dirty="0" smtClean="0"/>
              <a:t>: 1a</a:t>
            </a:r>
          </a:p>
          <a:p>
            <a:pPr lvl="1"/>
            <a:endParaRPr lang="en-GB" sz="1600" dirty="0"/>
          </a:p>
        </p:txBody>
      </p:sp>
    </p:spTree>
    <p:extLst>
      <p:ext uri="{BB962C8B-B14F-4D97-AF65-F5344CB8AC3E}">
        <p14:creationId xmlns:p14="http://schemas.microsoft.com/office/powerpoint/2010/main" val="941882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a:t>
            </a:r>
            <a:r>
              <a:rPr lang="es-ES" dirty="0"/>
              <a:t>9</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Surgery should be considered for patients with structural abnormalities when other treatment modalities have not been sufficiently effective in relieving pain. </a:t>
            </a:r>
            <a:r>
              <a:rPr lang="en-GB" sz="1600" dirty="0" err="1"/>
              <a:t>Trapeziectomy</a:t>
            </a:r>
            <a:r>
              <a:rPr lang="en-GB" sz="1600" dirty="0"/>
              <a:t> should be considered in patients with thumb base OA and arthrodesis or arthroplasty in patients with interphalangeal OA</a:t>
            </a:r>
          </a:p>
          <a:p>
            <a:pPr lvl="1"/>
            <a:r>
              <a:rPr lang="en-US" sz="1600" dirty="0"/>
              <a:t>L</a:t>
            </a:r>
            <a:r>
              <a:rPr lang="en-US" sz="1600" dirty="0" smtClean="0"/>
              <a:t>argely based on expert opinion</a:t>
            </a:r>
          </a:p>
          <a:p>
            <a:pPr lvl="1"/>
            <a:r>
              <a:rPr lang="en-US" sz="1600" dirty="0" smtClean="0"/>
              <a:t>Surgery should only be considered in persistently symptomatic patients with structural abnormalities despite conventional treatments</a:t>
            </a:r>
          </a:p>
          <a:p>
            <a:pPr lvl="1"/>
            <a:r>
              <a:rPr lang="en-US" sz="1600" dirty="0"/>
              <a:t>M</a:t>
            </a:r>
            <a:r>
              <a:rPr lang="en-US" sz="1600" dirty="0" smtClean="0"/>
              <a:t>ainly aim is pain relief</a:t>
            </a:r>
          </a:p>
          <a:p>
            <a:pPr lvl="1"/>
            <a:r>
              <a:rPr lang="en-US" sz="1600" dirty="0"/>
              <a:t>V</a:t>
            </a:r>
            <a:r>
              <a:rPr lang="en-US" sz="1600" dirty="0" smtClean="0"/>
              <a:t>iable treatment option both in severe thumb base and interphalangeal joint OA</a:t>
            </a:r>
          </a:p>
          <a:p>
            <a:pPr lvl="1"/>
            <a:r>
              <a:rPr lang="en-US" sz="1600" dirty="0" err="1" smtClean="0"/>
              <a:t>LoE</a:t>
            </a:r>
            <a:r>
              <a:rPr lang="en-US" sz="1600" dirty="0" smtClean="0"/>
              <a:t>: 5</a:t>
            </a:r>
          </a:p>
          <a:p>
            <a:pPr lvl="1"/>
            <a:endParaRPr lang="en-GB" sz="1600" dirty="0"/>
          </a:p>
        </p:txBody>
      </p:sp>
    </p:spTree>
    <p:extLst>
      <p:ext uri="{BB962C8B-B14F-4D97-AF65-F5344CB8AC3E}">
        <p14:creationId xmlns:p14="http://schemas.microsoft.com/office/powerpoint/2010/main" val="3816365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10</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Long-term follow-up of patients with hand OA should be adapted to the patient’s individual needs</a:t>
            </a:r>
          </a:p>
          <a:p>
            <a:pPr lvl="1"/>
            <a:r>
              <a:rPr lang="en-US" sz="1600" dirty="0" smtClean="0"/>
              <a:t>No evidence-based statement</a:t>
            </a:r>
          </a:p>
          <a:p>
            <a:pPr lvl="1"/>
            <a:r>
              <a:rPr lang="en-US" sz="1600" dirty="0" smtClean="0"/>
              <a:t>Due to the heterogeneity of the disease, a general recommendation was made</a:t>
            </a:r>
          </a:p>
          <a:p>
            <a:pPr lvl="1"/>
            <a:r>
              <a:rPr lang="en-US" sz="1600" dirty="0" smtClean="0"/>
              <a:t>‘Individual needs’ may include: </a:t>
            </a:r>
            <a:r>
              <a:rPr lang="en-GB" sz="1600" dirty="0" smtClean="0"/>
              <a:t>symptom severity, erosive </a:t>
            </a:r>
            <a:r>
              <a:rPr lang="en-GB" sz="1600" dirty="0"/>
              <a:t>disease, use </a:t>
            </a:r>
            <a:r>
              <a:rPr lang="en-GB" sz="1600" dirty="0" smtClean="0"/>
              <a:t>of </a:t>
            </a:r>
            <a:r>
              <a:rPr lang="en-GB" sz="1600" dirty="0"/>
              <a:t>pharmacological </a:t>
            </a:r>
            <a:r>
              <a:rPr lang="en-GB" sz="1600" dirty="0" smtClean="0"/>
              <a:t>therapy, patient’s </a:t>
            </a:r>
            <a:r>
              <a:rPr lang="en-GB" sz="1600" dirty="0"/>
              <a:t>wishes and </a:t>
            </a:r>
            <a:r>
              <a:rPr lang="en-GB" sz="1600" dirty="0" smtClean="0"/>
              <a:t>expectations</a:t>
            </a:r>
          </a:p>
          <a:p>
            <a:pPr lvl="1"/>
            <a:r>
              <a:rPr lang="en-US" sz="1600" dirty="0" smtClean="0"/>
              <a:t>In absence of disease-modifying treatments, goal of follow-up different than in most other rheumatic diseases</a:t>
            </a:r>
          </a:p>
          <a:p>
            <a:pPr lvl="1"/>
            <a:r>
              <a:rPr lang="en-US" sz="1600" dirty="0" err="1" smtClean="0"/>
              <a:t>LoE</a:t>
            </a:r>
            <a:r>
              <a:rPr lang="en-US" sz="1600" dirty="0" smtClean="0"/>
              <a:t>: 5</a:t>
            </a:r>
          </a:p>
          <a:p>
            <a:pPr lvl="1"/>
            <a:endParaRPr lang="en-GB" sz="1600" dirty="0"/>
          </a:p>
        </p:txBody>
      </p:sp>
    </p:spTree>
    <p:extLst>
      <p:ext uri="{BB962C8B-B14F-4D97-AF65-F5344CB8AC3E}">
        <p14:creationId xmlns:p14="http://schemas.microsoft.com/office/powerpoint/2010/main" val="3713744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normAutofit fontScale="90000"/>
          </a:bodyPr>
          <a:lstStyle/>
          <a:p>
            <a:r>
              <a:rPr lang="es-ES" dirty="0" err="1" smtClean="0"/>
              <a:t>Summary</a:t>
            </a:r>
            <a:r>
              <a:rPr lang="es-ES" dirty="0" smtClean="0"/>
              <a:t> </a:t>
            </a:r>
            <a:r>
              <a:rPr lang="es-ES" dirty="0"/>
              <a:t>Table Oxford Level of </a:t>
            </a:r>
            <a:r>
              <a:rPr lang="es-ES" dirty="0" err="1" smtClean="0"/>
              <a:t>Evidence</a:t>
            </a:r>
            <a:r>
              <a:rPr lang="es-ES" dirty="0" smtClean="0"/>
              <a:t/>
            </a:r>
            <a:br>
              <a:rPr lang="es-ES" dirty="0" smtClean="0"/>
            </a:br>
            <a:r>
              <a:rPr lang="es-ES" dirty="0" err="1" smtClean="0"/>
              <a:t>Overarching</a:t>
            </a:r>
            <a:r>
              <a:rPr lang="es-ES" dirty="0" smtClean="0"/>
              <a:t> </a:t>
            </a:r>
            <a:r>
              <a:rPr lang="es-ES" dirty="0" err="1" smtClean="0"/>
              <a:t>principles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252232479"/>
              </p:ext>
            </p:extLst>
          </p:nvPr>
        </p:nvGraphicFramePr>
        <p:xfrm>
          <a:off x="267528" y="2550883"/>
          <a:ext cx="8524875" cy="2438400"/>
        </p:xfrm>
        <a:graphic>
          <a:graphicData uri="http://schemas.openxmlformats.org/drawingml/2006/table">
            <a:tbl>
              <a:tblPr firstRow="1" firstCol="1" bandRow="1">
                <a:tableStyleId>{5C22544A-7EE6-4342-B048-85BDC9FD1C3A}</a:tableStyleId>
              </a:tblPr>
              <a:tblGrid>
                <a:gridCol w="266700"/>
                <a:gridCol w="6486525"/>
                <a:gridCol w="457200"/>
                <a:gridCol w="495300"/>
                <a:gridCol w="819150"/>
              </a:tblGrid>
              <a:tr h="90191">
                <a:tc gridSpan="5">
                  <a:txBody>
                    <a:bodyPr/>
                    <a:lstStyle/>
                    <a:p>
                      <a:pPr>
                        <a:spcAft>
                          <a:spcPts val="0"/>
                        </a:spcAft>
                      </a:pPr>
                      <a:r>
                        <a:rPr lang="en-GB" sz="1200" dirty="0">
                          <a:effectLst/>
                        </a:rPr>
                        <a:t>Table 1. 2018 Update of the EULAR recommendations for the management of hand OA</a:t>
                      </a:r>
                      <a:endParaRPr lang="en-GB" sz="1200" dirty="0">
                        <a:effectLst/>
                        <a:latin typeface="Calibri"/>
                        <a:ea typeface="Calibri"/>
                        <a:cs typeface="Times New Roman"/>
                      </a:endParaRPr>
                    </a:p>
                  </a:txBody>
                  <a:tcPr marL="36896" marR="3689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180383">
                <a:tc>
                  <a:txBody>
                    <a:bodyPr/>
                    <a:lstStyle/>
                    <a:p>
                      <a:pPr>
                        <a:spcAft>
                          <a:spcPts val="0"/>
                        </a:spcAft>
                      </a:pPr>
                      <a:r>
                        <a:rPr lang="en-GB" sz="1200" b="1" dirty="0">
                          <a:effectLst/>
                        </a:rPr>
                        <a:t> </a:t>
                      </a:r>
                      <a:endParaRPr lang="en-GB" sz="1200" b="1" dirty="0">
                        <a:effectLst/>
                        <a:latin typeface="Calibri"/>
                        <a:ea typeface="Calibri"/>
                        <a:cs typeface="Times New Roman"/>
                      </a:endParaRPr>
                    </a:p>
                  </a:txBody>
                  <a:tcPr marL="36896" marR="36896" marT="0" marB="0"/>
                </a:tc>
                <a:tc>
                  <a:txBody>
                    <a:bodyPr/>
                    <a:lstStyle/>
                    <a:p>
                      <a:pPr>
                        <a:spcAft>
                          <a:spcPts val="0"/>
                        </a:spcAft>
                      </a:pPr>
                      <a:r>
                        <a:rPr lang="en-GB" sz="1200" b="1" dirty="0">
                          <a:effectLst/>
                        </a:rPr>
                        <a:t>Overarching principles</a:t>
                      </a:r>
                      <a:endParaRPr lang="en-GB" sz="1200" b="1" dirty="0">
                        <a:effectLst/>
                        <a:latin typeface="Calibri"/>
                        <a:ea typeface="Calibri"/>
                        <a:cs typeface="Times New Roman"/>
                      </a:endParaRPr>
                    </a:p>
                  </a:txBody>
                  <a:tcPr marL="36896" marR="36896" marT="0" marB="0"/>
                </a:tc>
                <a:tc>
                  <a:txBody>
                    <a:bodyPr/>
                    <a:lstStyle/>
                    <a:p>
                      <a:pPr algn="ctr">
                        <a:spcAft>
                          <a:spcPts val="0"/>
                        </a:spcAft>
                      </a:pPr>
                      <a:r>
                        <a:rPr lang="en-GB" sz="1200" b="1" dirty="0" err="1" smtClean="0">
                          <a:effectLst/>
                        </a:rPr>
                        <a:t>LoE</a:t>
                      </a:r>
                      <a:endParaRPr lang="en-GB" sz="1200" b="0" dirty="0">
                        <a:effectLst/>
                        <a:latin typeface="Calibri"/>
                        <a:ea typeface="Calibri"/>
                        <a:cs typeface="Times New Roman"/>
                      </a:endParaRPr>
                    </a:p>
                  </a:txBody>
                  <a:tcPr marL="36896" marR="36896" marT="0" marB="0"/>
                </a:tc>
                <a:tc>
                  <a:txBody>
                    <a:bodyPr/>
                    <a:lstStyle/>
                    <a:p>
                      <a:pPr algn="ctr">
                        <a:spcAft>
                          <a:spcPts val="0"/>
                        </a:spcAft>
                      </a:pPr>
                      <a:r>
                        <a:rPr lang="en-GB" sz="1200" b="1" dirty="0" err="1" smtClean="0">
                          <a:effectLst/>
                        </a:rPr>
                        <a:t>GoR</a:t>
                      </a:r>
                      <a:endParaRPr lang="en-GB" sz="1200" b="0" dirty="0">
                        <a:effectLst/>
                        <a:latin typeface="Calibri"/>
                        <a:ea typeface="Calibri"/>
                        <a:cs typeface="Times New Roman"/>
                      </a:endParaRPr>
                    </a:p>
                  </a:txBody>
                  <a:tcPr marL="36896" marR="36896" marT="0" marB="0"/>
                </a:tc>
                <a:tc>
                  <a:txBody>
                    <a:bodyPr/>
                    <a:lstStyle/>
                    <a:p>
                      <a:pPr algn="ctr">
                        <a:spcAft>
                          <a:spcPts val="0"/>
                        </a:spcAft>
                      </a:pPr>
                      <a:r>
                        <a:rPr lang="en-GB" sz="1200" b="1" dirty="0" err="1">
                          <a:effectLst/>
                        </a:rPr>
                        <a:t>LoA</a:t>
                      </a:r>
                      <a:r>
                        <a:rPr lang="en-GB" sz="1200" b="1" dirty="0">
                          <a:effectLst/>
                        </a:rPr>
                        <a:t> (0-10)</a:t>
                      </a:r>
                      <a:endParaRPr lang="en-GB" sz="1200" b="1" dirty="0">
                        <a:effectLst/>
                        <a:latin typeface="Calibri"/>
                        <a:ea typeface="Calibri"/>
                        <a:cs typeface="Times New Roman"/>
                      </a:endParaRPr>
                    </a:p>
                  </a:txBody>
                  <a:tcPr marL="36896" marR="36896" marT="0" marB="0"/>
                </a:tc>
              </a:tr>
              <a:tr h="270574">
                <a:tc>
                  <a:txBody>
                    <a:bodyPr/>
                    <a:lstStyle/>
                    <a:p>
                      <a:pPr>
                        <a:spcAft>
                          <a:spcPts val="0"/>
                        </a:spcAft>
                      </a:pPr>
                      <a:r>
                        <a:rPr lang="en-GB" sz="1200">
                          <a:effectLst/>
                        </a:rPr>
                        <a:t>A.</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The primary goal of managing hand OA is to control symptoms, such as pain and stiffness, and to optimise hand function, in order to maximise activity, participation and quality of life</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dirty="0">
                          <a:effectLst/>
                        </a:rPr>
                        <a:t> </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dirty="0">
                          <a:effectLst/>
                        </a:rPr>
                        <a:t> </a:t>
                      </a:r>
                      <a:endParaRPr lang="en-GB" sz="1200" dirty="0">
                        <a:effectLst/>
                        <a:latin typeface="Calibri"/>
                        <a:ea typeface="Calibri"/>
                        <a:cs typeface="Times New Roman"/>
                      </a:endParaRPr>
                    </a:p>
                  </a:txBody>
                  <a:tcPr marL="36896" marR="36896" marT="0" marB="0"/>
                </a:tc>
                <a:tc>
                  <a:txBody>
                    <a:bodyPr/>
                    <a:lstStyle/>
                    <a:p>
                      <a:pPr algn="ctr">
                        <a:spcAft>
                          <a:spcPts val="0"/>
                        </a:spcAft>
                      </a:pPr>
                      <a:r>
                        <a:rPr lang="en-GB" sz="1200" dirty="0">
                          <a:effectLst/>
                        </a:rPr>
                        <a:t>9.7 (0.7)</a:t>
                      </a:r>
                      <a:endParaRPr lang="en-GB" sz="1200" dirty="0">
                        <a:effectLst/>
                        <a:latin typeface="Calibri"/>
                        <a:ea typeface="Calibri"/>
                        <a:cs typeface="Times New Roman"/>
                      </a:endParaRPr>
                    </a:p>
                  </a:txBody>
                  <a:tcPr marL="36896" marR="36896" marT="0" marB="0" anchor="ctr"/>
                </a:tc>
              </a:tr>
              <a:tr h="270574">
                <a:tc>
                  <a:txBody>
                    <a:bodyPr/>
                    <a:lstStyle/>
                    <a:p>
                      <a:pPr>
                        <a:spcAft>
                          <a:spcPts val="0"/>
                        </a:spcAft>
                      </a:pPr>
                      <a:r>
                        <a:rPr lang="en-GB" sz="1200" dirty="0">
                          <a:effectLst/>
                        </a:rPr>
                        <a:t>B.</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dirty="0">
                          <a:effectLst/>
                        </a:rPr>
                        <a:t>All patients should be offered information on the nature and course of the disease, as well as education on self-management principles and treatment options</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a:effectLst/>
                        </a:rPr>
                        <a:t> </a:t>
                      </a:r>
                      <a:endParaRPr lang="en-GB" sz="1200">
                        <a:effectLst/>
                        <a:latin typeface="Calibri"/>
                        <a:ea typeface="Calibri"/>
                        <a:cs typeface="Times New Roman"/>
                      </a:endParaRPr>
                    </a:p>
                  </a:txBody>
                  <a:tcPr marL="36896" marR="36896" marT="0" marB="0"/>
                </a:tc>
                <a:tc>
                  <a:txBody>
                    <a:bodyPr/>
                    <a:lstStyle/>
                    <a:p>
                      <a:pPr>
                        <a:spcAft>
                          <a:spcPts val="0"/>
                        </a:spcAft>
                      </a:pPr>
                      <a:r>
                        <a:rPr lang="en-GB" sz="1200">
                          <a:effectLst/>
                        </a:rPr>
                        <a:t> </a:t>
                      </a:r>
                      <a:endParaRPr lang="en-GB" sz="1200">
                        <a:effectLst/>
                        <a:latin typeface="Calibri"/>
                        <a:ea typeface="Calibri"/>
                        <a:cs typeface="Times New Roman"/>
                      </a:endParaRPr>
                    </a:p>
                  </a:txBody>
                  <a:tcPr marL="36896" marR="36896" marT="0" marB="0"/>
                </a:tc>
                <a:tc>
                  <a:txBody>
                    <a:bodyPr/>
                    <a:lstStyle/>
                    <a:p>
                      <a:pPr algn="ctr">
                        <a:spcAft>
                          <a:spcPts val="0"/>
                        </a:spcAft>
                      </a:pPr>
                      <a:r>
                        <a:rPr lang="en-GB" sz="1200">
                          <a:effectLst/>
                        </a:rPr>
                        <a:t>9.8 (0.8)</a:t>
                      </a:r>
                      <a:endParaRPr lang="en-GB" sz="1200">
                        <a:effectLst/>
                        <a:latin typeface="Calibri"/>
                        <a:ea typeface="Calibri"/>
                        <a:cs typeface="Times New Roman"/>
                      </a:endParaRPr>
                    </a:p>
                  </a:txBody>
                  <a:tcPr marL="36896" marR="36896" marT="0" marB="0" anchor="ctr"/>
                </a:tc>
              </a:tr>
              <a:tr h="180383">
                <a:tc>
                  <a:txBody>
                    <a:bodyPr/>
                    <a:lstStyle/>
                    <a:p>
                      <a:pPr>
                        <a:spcAft>
                          <a:spcPts val="0"/>
                        </a:spcAft>
                      </a:pPr>
                      <a:r>
                        <a:rPr lang="en-GB" sz="1200">
                          <a:effectLst/>
                        </a:rPr>
                        <a:t>C.</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Management of hand OA should be individualised taking into account its localisation and severity, as well as comorbidities</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a:effectLst/>
                        </a:rPr>
                        <a:t> </a:t>
                      </a:r>
                      <a:endParaRPr lang="en-GB" sz="1200">
                        <a:effectLst/>
                        <a:latin typeface="Calibri"/>
                        <a:ea typeface="Calibri"/>
                        <a:cs typeface="Times New Roman"/>
                      </a:endParaRPr>
                    </a:p>
                  </a:txBody>
                  <a:tcPr marL="36896" marR="36896" marT="0" marB="0"/>
                </a:tc>
                <a:tc>
                  <a:txBody>
                    <a:bodyPr/>
                    <a:lstStyle/>
                    <a:p>
                      <a:pPr>
                        <a:spcAft>
                          <a:spcPts val="0"/>
                        </a:spcAft>
                      </a:pPr>
                      <a:r>
                        <a:rPr lang="en-GB" sz="1200">
                          <a:effectLst/>
                        </a:rPr>
                        <a:t> </a:t>
                      </a:r>
                      <a:endParaRPr lang="en-GB" sz="1200">
                        <a:effectLst/>
                        <a:latin typeface="Calibri"/>
                        <a:ea typeface="Calibri"/>
                        <a:cs typeface="Times New Roman"/>
                      </a:endParaRPr>
                    </a:p>
                  </a:txBody>
                  <a:tcPr marL="36896" marR="36896" marT="0" marB="0"/>
                </a:tc>
                <a:tc>
                  <a:txBody>
                    <a:bodyPr/>
                    <a:lstStyle/>
                    <a:p>
                      <a:pPr algn="ctr">
                        <a:spcAft>
                          <a:spcPts val="0"/>
                        </a:spcAft>
                      </a:pPr>
                      <a:r>
                        <a:rPr lang="en-GB" sz="1200">
                          <a:effectLst/>
                        </a:rPr>
                        <a:t>9.9 (0.2)</a:t>
                      </a:r>
                      <a:endParaRPr lang="en-GB" sz="1200">
                        <a:effectLst/>
                        <a:latin typeface="Calibri"/>
                        <a:ea typeface="Calibri"/>
                        <a:cs typeface="Times New Roman"/>
                      </a:endParaRPr>
                    </a:p>
                  </a:txBody>
                  <a:tcPr marL="36896" marR="36896" marT="0" marB="0" anchor="ctr"/>
                </a:tc>
              </a:tr>
              <a:tr h="180383">
                <a:tc>
                  <a:txBody>
                    <a:bodyPr/>
                    <a:lstStyle/>
                    <a:p>
                      <a:pPr>
                        <a:spcAft>
                          <a:spcPts val="0"/>
                        </a:spcAft>
                      </a:pPr>
                      <a:r>
                        <a:rPr lang="en-GB" sz="1200">
                          <a:effectLst/>
                        </a:rPr>
                        <a:t>D.</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Management of hand OA should be based on a shared decision between the patient and the health professional</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a:effectLst/>
                        </a:rPr>
                        <a:t> </a:t>
                      </a:r>
                      <a:endParaRPr lang="en-GB" sz="1200">
                        <a:effectLst/>
                        <a:latin typeface="Calibri"/>
                        <a:ea typeface="Calibri"/>
                        <a:cs typeface="Times New Roman"/>
                      </a:endParaRPr>
                    </a:p>
                  </a:txBody>
                  <a:tcPr marL="36896" marR="36896" marT="0" marB="0"/>
                </a:tc>
                <a:tc>
                  <a:txBody>
                    <a:bodyPr/>
                    <a:lstStyle/>
                    <a:p>
                      <a:pPr>
                        <a:spcAft>
                          <a:spcPts val="0"/>
                        </a:spcAft>
                      </a:pPr>
                      <a:r>
                        <a:rPr lang="en-GB" sz="1200">
                          <a:effectLst/>
                        </a:rPr>
                        <a:t> </a:t>
                      </a:r>
                      <a:endParaRPr lang="en-GB" sz="1200">
                        <a:effectLst/>
                        <a:latin typeface="Calibri"/>
                        <a:ea typeface="Calibri"/>
                        <a:cs typeface="Times New Roman"/>
                      </a:endParaRPr>
                    </a:p>
                  </a:txBody>
                  <a:tcPr marL="36896" marR="36896" marT="0" marB="0"/>
                </a:tc>
                <a:tc>
                  <a:txBody>
                    <a:bodyPr/>
                    <a:lstStyle/>
                    <a:p>
                      <a:pPr algn="ctr">
                        <a:spcAft>
                          <a:spcPts val="0"/>
                        </a:spcAft>
                      </a:pPr>
                      <a:r>
                        <a:rPr lang="en-GB" sz="1200">
                          <a:effectLst/>
                        </a:rPr>
                        <a:t>9.6 (1.1)</a:t>
                      </a:r>
                      <a:endParaRPr lang="en-GB" sz="1200">
                        <a:effectLst/>
                        <a:latin typeface="Calibri"/>
                        <a:ea typeface="Calibri"/>
                        <a:cs typeface="Times New Roman"/>
                      </a:endParaRPr>
                    </a:p>
                  </a:txBody>
                  <a:tcPr marL="36896" marR="36896" marT="0" marB="0" anchor="ctr"/>
                </a:tc>
              </a:tr>
              <a:tr h="270574">
                <a:tc>
                  <a:txBody>
                    <a:bodyPr/>
                    <a:lstStyle/>
                    <a:p>
                      <a:pPr>
                        <a:spcAft>
                          <a:spcPts val="0"/>
                        </a:spcAft>
                      </a:pPr>
                      <a:r>
                        <a:rPr lang="en-GB" sz="1200">
                          <a:effectLst/>
                        </a:rPr>
                        <a:t>E.</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Optimal management of hand OA usually requires a multidisciplinary approach. In addition to non-pharmacological modalities, pharmacological options and surgery should be considered</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dirty="0">
                          <a:effectLst/>
                        </a:rPr>
                        <a:t> </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dirty="0">
                          <a:effectLst/>
                        </a:rPr>
                        <a:t> </a:t>
                      </a:r>
                      <a:endParaRPr lang="en-GB" sz="1200" dirty="0">
                        <a:effectLst/>
                        <a:latin typeface="Calibri"/>
                        <a:ea typeface="Calibri"/>
                        <a:cs typeface="Times New Roman"/>
                      </a:endParaRPr>
                    </a:p>
                  </a:txBody>
                  <a:tcPr marL="36896" marR="36896" marT="0" marB="0"/>
                </a:tc>
                <a:tc>
                  <a:txBody>
                    <a:bodyPr/>
                    <a:lstStyle/>
                    <a:p>
                      <a:pPr algn="ctr">
                        <a:spcAft>
                          <a:spcPts val="0"/>
                        </a:spcAft>
                      </a:pPr>
                      <a:r>
                        <a:rPr lang="en-GB" sz="1200">
                          <a:effectLst/>
                        </a:rPr>
                        <a:t>9.3 (1.2)</a:t>
                      </a:r>
                      <a:endParaRPr lang="en-GB" sz="1200">
                        <a:effectLst/>
                        <a:latin typeface="Calibri"/>
                        <a:ea typeface="Calibri"/>
                        <a:cs typeface="Times New Roman"/>
                      </a:endParaRPr>
                    </a:p>
                  </a:txBody>
                  <a:tcPr marL="36896" marR="36896" marT="0" marB="0" anchor="ctr"/>
                </a:tc>
              </a:tr>
              <a:tr h="0">
                <a:tc gridSpan="5">
                  <a:txBody>
                    <a:bodyPr/>
                    <a:lstStyle/>
                    <a:p>
                      <a:pPr>
                        <a:spcAft>
                          <a:spcPts val="0"/>
                        </a:spcAft>
                      </a:pPr>
                      <a:r>
                        <a:rPr lang="en-GB" sz="800" b="0" dirty="0" smtClean="0">
                          <a:effectLst/>
                        </a:rPr>
                        <a:t>EULAR</a:t>
                      </a:r>
                      <a:r>
                        <a:rPr lang="en-GB" sz="800" b="0" dirty="0">
                          <a:effectLst/>
                        </a:rPr>
                        <a:t>, European League Against Rheumatism; </a:t>
                      </a:r>
                      <a:r>
                        <a:rPr lang="en-GB" sz="800" b="0" dirty="0" err="1">
                          <a:effectLst/>
                        </a:rPr>
                        <a:t>GoR</a:t>
                      </a:r>
                      <a:r>
                        <a:rPr lang="en-GB" sz="800" b="0" dirty="0">
                          <a:effectLst/>
                        </a:rPr>
                        <a:t>, grade of recommendation; </a:t>
                      </a:r>
                      <a:r>
                        <a:rPr lang="en-GB" sz="800" b="0" dirty="0" err="1">
                          <a:effectLst/>
                        </a:rPr>
                        <a:t>LoA</a:t>
                      </a:r>
                      <a:r>
                        <a:rPr lang="en-GB" sz="800" b="0" dirty="0">
                          <a:effectLst/>
                        </a:rPr>
                        <a:t>, level of agreement; </a:t>
                      </a:r>
                      <a:r>
                        <a:rPr lang="en-GB" sz="800" b="0" dirty="0" err="1">
                          <a:effectLst/>
                        </a:rPr>
                        <a:t>LoE</a:t>
                      </a:r>
                      <a:r>
                        <a:rPr lang="en-GB" sz="800" b="0" dirty="0">
                          <a:effectLst/>
                        </a:rPr>
                        <a:t>, level of evidence; NSAIDs, non-steroidal anti-inflammatory drugs; OA, osteoarthritis; randomised clinical trial (RCT). </a:t>
                      </a:r>
                      <a:endParaRPr lang="en-GB" sz="800" b="0" dirty="0">
                        <a:effectLst/>
                        <a:latin typeface="Calibri"/>
                        <a:ea typeface="Calibri"/>
                        <a:cs typeface="Times New Roman"/>
                      </a:endParaRPr>
                    </a:p>
                  </a:txBody>
                  <a:tcPr marL="36896" marR="3689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bl>
          </a:graphicData>
        </a:graphic>
      </p:graphicFrame>
    </p:spTree>
    <p:extLst>
      <p:ext uri="{BB962C8B-B14F-4D97-AF65-F5344CB8AC3E}">
        <p14:creationId xmlns:p14="http://schemas.microsoft.com/office/powerpoint/2010/main" val="2447569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normAutofit fontScale="90000"/>
          </a:bodyPr>
          <a:lstStyle/>
          <a:p>
            <a:r>
              <a:rPr lang="es-ES" dirty="0" err="1" smtClean="0"/>
              <a:t>Summary</a:t>
            </a:r>
            <a:r>
              <a:rPr lang="es-ES" dirty="0" smtClean="0"/>
              <a:t> </a:t>
            </a:r>
            <a:r>
              <a:rPr lang="es-ES" dirty="0"/>
              <a:t>Table Oxford Level of </a:t>
            </a:r>
            <a:r>
              <a:rPr lang="es-ES" dirty="0" err="1" smtClean="0"/>
              <a:t>Evidence</a:t>
            </a:r>
            <a:r>
              <a:rPr lang="es-ES" dirty="0" smtClean="0"/>
              <a:t/>
            </a:r>
            <a:br>
              <a:rPr lang="es-ES" dirty="0" smtClean="0"/>
            </a:br>
            <a:r>
              <a:rPr lang="es-ES" dirty="0" err="1" smtClean="0"/>
              <a:t>Recommendations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2157847236"/>
              </p:ext>
            </p:extLst>
          </p:nvPr>
        </p:nvGraphicFramePr>
        <p:xfrm>
          <a:off x="313898" y="2129505"/>
          <a:ext cx="8600148" cy="4632960"/>
        </p:xfrm>
        <a:graphic>
          <a:graphicData uri="http://schemas.openxmlformats.org/drawingml/2006/table">
            <a:tbl>
              <a:tblPr firstRow="1" firstCol="1" bandRow="1">
                <a:tableStyleId>{5C22544A-7EE6-4342-B048-85BDC9FD1C3A}</a:tableStyleId>
              </a:tblPr>
              <a:tblGrid>
                <a:gridCol w="341973"/>
                <a:gridCol w="6486525"/>
                <a:gridCol w="457200"/>
                <a:gridCol w="495300"/>
                <a:gridCol w="819150"/>
              </a:tblGrid>
              <a:tr h="90191">
                <a:tc gridSpan="5">
                  <a:txBody>
                    <a:bodyPr/>
                    <a:lstStyle/>
                    <a:p>
                      <a:pPr>
                        <a:spcAft>
                          <a:spcPts val="0"/>
                        </a:spcAft>
                      </a:pPr>
                      <a:r>
                        <a:rPr lang="en-GB" sz="1200" dirty="0">
                          <a:effectLst/>
                        </a:rPr>
                        <a:t>Table 1. 2018 Update of the EULAR recommendations for the management of hand OA</a:t>
                      </a:r>
                      <a:endParaRPr lang="en-GB" sz="1200" dirty="0">
                        <a:effectLst/>
                        <a:latin typeface="Calibri"/>
                        <a:ea typeface="Calibri"/>
                        <a:cs typeface="Times New Roman"/>
                      </a:endParaRPr>
                    </a:p>
                  </a:txBody>
                  <a:tcPr marL="36896" marR="3689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r h="90191">
                <a:tc>
                  <a:txBody>
                    <a:bodyPr/>
                    <a:lstStyle/>
                    <a:p>
                      <a:pPr>
                        <a:spcAft>
                          <a:spcPts val="0"/>
                        </a:spcAft>
                      </a:pPr>
                      <a:r>
                        <a:rPr lang="en-GB" sz="1200" dirty="0">
                          <a:effectLst/>
                        </a:rPr>
                        <a:t> </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b="1" dirty="0">
                          <a:effectLst/>
                        </a:rPr>
                        <a:t>Recommendations</a:t>
                      </a:r>
                      <a:endParaRPr lang="en-GB" sz="1200" b="1" dirty="0">
                        <a:effectLst/>
                        <a:latin typeface="Calibri"/>
                        <a:ea typeface="Calibri"/>
                        <a:cs typeface="Times New Roman"/>
                      </a:endParaRPr>
                    </a:p>
                  </a:txBody>
                  <a:tcPr marL="36896" marR="36896" marT="0" marB="0"/>
                </a:tc>
                <a:tc>
                  <a:txBody>
                    <a:bodyPr/>
                    <a:lstStyle/>
                    <a:p>
                      <a:pPr algn="ctr">
                        <a:spcAft>
                          <a:spcPts val="0"/>
                        </a:spcAft>
                      </a:pPr>
                      <a:r>
                        <a:rPr lang="en-GB" sz="1200" b="1" dirty="0" err="1" smtClean="0">
                          <a:effectLst/>
                        </a:rPr>
                        <a:t>LoE</a:t>
                      </a:r>
                      <a:endParaRPr lang="en-GB" sz="1200" b="0" dirty="0">
                        <a:effectLst/>
                        <a:latin typeface="Calibri"/>
                        <a:ea typeface="Calibri"/>
                        <a:cs typeface="Times New Roman"/>
                      </a:endParaRPr>
                    </a:p>
                  </a:txBody>
                  <a:tcPr marL="36896" marR="36896" marT="0" marB="0"/>
                </a:tc>
                <a:tc>
                  <a:txBody>
                    <a:bodyPr/>
                    <a:lstStyle/>
                    <a:p>
                      <a:pPr algn="ctr">
                        <a:spcAft>
                          <a:spcPts val="0"/>
                        </a:spcAft>
                      </a:pPr>
                      <a:r>
                        <a:rPr lang="en-GB" sz="1200" b="1" dirty="0" err="1" smtClean="0">
                          <a:effectLst/>
                        </a:rPr>
                        <a:t>GoR</a:t>
                      </a:r>
                      <a:endParaRPr lang="en-GB" sz="1200" b="0" dirty="0">
                        <a:effectLst/>
                        <a:latin typeface="Calibri"/>
                        <a:ea typeface="Calibri"/>
                        <a:cs typeface="Times New Roman"/>
                      </a:endParaRPr>
                    </a:p>
                  </a:txBody>
                  <a:tcPr marL="36896" marR="36896" marT="0" marB="0"/>
                </a:tc>
                <a:tc>
                  <a:txBody>
                    <a:bodyPr/>
                    <a:lstStyle/>
                    <a:p>
                      <a:pPr algn="ctr">
                        <a:spcAft>
                          <a:spcPts val="0"/>
                        </a:spcAft>
                      </a:pPr>
                      <a:r>
                        <a:rPr lang="en-GB" sz="1200" b="1" dirty="0" err="1">
                          <a:effectLst/>
                        </a:rPr>
                        <a:t>LoA</a:t>
                      </a:r>
                      <a:r>
                        <a:rPr lang="en-GB" sz="1200" b="1" dirty="0">
                          <a:effectLst/>
                        </a:rPr>
                        <a:t> (0-10)</a:t>
                      </a:r>
                      <a:endParaRPr lang="en-GB" sz="1200" b="1" dirty="0">
                        <a:effectLst/>
                        <a:latin typeface="Calibri"/>
                        <a:ea typeface="Calibri"/>
                        <a:cs typeface="Times New Roman"/>
                      </a:endParaRPr>
                    </a:p>
                  </a:txBody>
                  <a:tcPr marL="36896" marR="36896" marT="0" marB="0"/>
                </a:tc>
              </a:tr>
              <a:tr h="180383">
                <a:tc>
                  <a:txBody>
                    <a:bodyPr/>
                    <a:lstStyle/>
                    <a:p>
                      <a:pPr>
                        <a:spcAft>
                          <a:spcPts val="0"/>
                        </a:spcAft>
                      </a:pPr>
                      <a:r>
                        <a:rPr lang="en-GB" sz="1200">
                          <a:effectLst/>
                        </a:rPr>
                        <a:t>1.</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Education and training in ergonomic principles, pacing of activity, and use of assistive devices, should be offered to every patient</a:t>
                      </a:r>
                      <a:endParaRPr lang="en-GB" sz="1200" dirty="0">
                        <a:effectLst/>
                        <a:latin typeface="Calibri"/>
                        <a:ea typeface="Calibri"/>
                        <a:cs typeface="Times New Roman"/>
                      </a:endParaRPr>
                    </a:p>
                  </a:txBody>
                  <a:tcPr marL="36896" marR="36896" marT="0" marB="0"/>
                </a:tc>
                <a:tc>
                  <a:txBody>
                    <a:bodyPr/>
                    <a:lstStyle/>
                    <a:p>
                      <a:pPr algn="ctr">
                        <a:spcAft>
                          <a:spcPts val="0"/>
                        </a:spcAft>
                      </a:pPr>
                      <a:r>
                        <a:rPr lang="en-GB" sz="1200">
                          <a:effectLst/>
                        </a:rPr>
                        <a:t>1b</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9.3 (1.1)</a:t>
                      </a:r>
                      <a:endParaRPr lang="en-GB" sz="1200">
                        <a:effectLst/>
                        <a:latin typeface="Calibri"/>
                        <a:ea typeface="Calibri"/>
                        <a:cs typeface="Times New Roman"/>
                      </a:endParaRPr>
                    </a:p>
                  </a:txBody>
                  <a:tcPr marL="36896" marR="36896" marT="0" marB="0" anchor="ctr"/>
                </a:tc>
              </a:tr>
              <a:tr h="180383">
                <a:tc>
                  <a:txBody>
                    <a:bodyPr/>
                    <a:lstStyle/>
                    <a:p>
                      <a:pPr>
                        <a:spcAft>
                          <a:spcPts val="0"/>
                        </a:spcAft>
                      </a:pPr>
                      <a:r>
                        <a:rPr lang="en-GB" sz="1200">
                          <a:effectLst/>
                        </a:rPr>
                        <a:t>2.</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Exercises to improve function and muscle strength, as well as to reduce pain, should be considered for every patient</a:t>
                      </a:r>
                      <a:endParaRPr lang="en-GB" sz="1200" dirty="0">
                        <a:effectLst/>
                        <a:latin typeface="Calibri"/>
                        <a:ea typeface="Calibri"/>
                        <a:cs typeface="Times New Roman"/>
                      </a:endParaRPr>
                    </a:p>
                  </a:txBody>
                  <a:tcPr marL="36896" marR="36896" marT="0" marB="0"/>
                </a:tc>
                <a:tc>
                  <a:txBody>
                    <a:bodyPr/>
                    <a:lstStyle/>
                    <a:p>
                      <a:pPr algn="ctr">
                        <a:spcAft>
                          <a:spcPts val="0"/>
                        </a:spcAft>
                      </a:pPr>
                      <a:r>
                        <a:rPr lang="en-GB" sz="1200">
                          <a:effectLst/>
                        </a:rPr>
                        <a:t>1a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9.1 (1.6)</a:t>
                      </a:r>
                      <a:endParaRPr lang="en-GB" sz="1200">
                        <a:effectLst/>
                        <a:latin typeface="Calibri"/>
                        <a:ea typeface="Calibri"/>
                        <a:cs typeface="Times New Roman"/>
                      </a:endParaRPr>
                    </a:p>
                  </a:txBody>
                  <a:tcPr marL="36896" marR="36896" marT="0" marB="0" anchor="ctr"/>
                </a:tc>
              </a:tr>
              <a:tr h="180383">
                <a:tc>
                  <a:txBody>
                    <a:bodyPr/>
                    <a:lstStyle/>
                    <a:p>
                      <a:pPr>
                        <a:spcAft>
                          <a:spcPts val="0"/>
                        </a:spcAft>
                      </a:pPr>
                      <a:r>
                        <a:rPr lang="en-GB" sz="1200">
                          <a:effectLst/>
                        </a:rPr>
                        <a:t>3.</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Orthoses should be considered for symptom relief in patients with thumb base OA. Long term use is advocated</a:t>
                      </a:r>
                      <a:endParaRPr lang="en-GB" sz="1200" dirty="0">
                        <a:effectLst/>
                        <a:latin typeface="Calibri"/>
                        <a:ea typeface="Calibri"/>
                        <a:cs typeface="Times New Roman"/>
                      </a:endParaRPr>
                    </a:p>
                  </a:txBody>
                  <a:tcPr marL="36896" marR="36896" marT="0" marB="0"/>
                </a:tc>
                <a:tc>
                  <a:txBody>
                    <a:bodyPr/>
                    <a:lstStyle/>
                    <a:p>
                      <a:pPr algn="ctr">
                        <a:spcAft>
                          <a:spcPts val="0"/>
                        </a:spcAft>
                      </a:pPr>
                      <a:r>
                        <a:rPr lang="en-GB" sz="1200">
                          <a:effectLst/>
                        </a:rPr>
                        <a:t>1b</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9.3 (1.0)</a:t>
                      </a:r>
                      <a:endParaRPr lang="en-GB" sz="1200">
                        <a:effectLst/>
                        <a:latin typeface="Calibri"/>
                        <a:ea typeface="Calibri"/>
                        <a:cs typeface="Times New Roman"/>
                      </a:endParaRPr>
                    </a:p>
                  </a:txBody>
                  <a:tcPr marL="36896" marR="36896" marT="0" marB="0" anchor="ctr"/>
                </a:tc>
              </a:tr>
              <a:tr h="270574">
                <a:tc>
                  <a:txBody>
                    <a:bodyPr/>
                    <a:lstStyle/>
                    <a:p>
                      <a:pPr>
                        <a:spcAft>
                          <a:spcPts val="0"/>
                        </a:spcAft>
                      </a:pPr>
                      <a:r>
                        <a:rPr lang="en-GB" sz="1200">
                          <a:effectLst/>
                        </a:rPr>
                        <a:t>4.</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Topical treatments are preferred over systemic treatments because of safety reasons. Topical NSAIDs are the first pharmacological topical treatment of choice</a:t>
                      </a:r>
                      <a:endParaRPr lang="en-GB" sz="1200" dirty="0">
                        <a:effectLst/>
                        <a:latin typeface="Calibri"/>
                        <a:ea typeface="Calibri"/>
                        <a:cs typeface="Times New Roman"/>
                      </a:endParaRPr>
                    </a:p>
                  </a:txBody>
                  <a:tcPr marL="36896" marR="36896" marT="0" marB="0"/>
                </a:tc>
                <a:tc>
                  <a:txBody>
                    <a:bodyPr/>
                    <a:lstStyle/>
                    <a:p>
                      <a:pPr algn="ctr">
                        <a:spcAft>
                          <a:spcPts val="0"/>
                        </a:spcAft>
                      </a:pPr>
                      <a:r>
                        <a:rPr lang="en-GB" sz="1200">
                          <a:effectLst/>
                        </a:rPr>
                        <a:t>1b</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8.6 (1.8)</a:t>
                      </a:r>
                      <a:endParaRPr lang="en-GB" sz="1200">
                        <a:effectLst/>
                        <a:latin typeface="Calibri"/>
                        <a:ea typeface="Calibri"/>
                        <a:cs typeface="Times New Roman"/>
                      </a:endParaRPr>
                    </a:p>
                  </a:txBody>
                  <a:tcPr marL="36896" marR="36896" marT="0" marB="0" anchor="ctr"/>
                </a:tc>
              </a:tr>
              <a:tr h="180383">
                <a:tc>
                  <a:txBody>
                    <a:bodyPr/>
                    <a:lstStyle/>
                    <a:p>
                      <a:pPr>
                        <a:spcAft>
                          <a:spcPts val="0"/>
                        </a:spcAft>
                      </a:pPr>
                      <a:r>
                        <a:rPr lang="en-GB" sz="1200">
                          <a:effectLst/>
                        </a:rPr>
                        <a:t>5.</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Oral analgesics, particularly NSAIDs, should be considered for a limited duration for relief of symptoms</a:t>
                      </a:r>
                      <a:endParaRPr lang="en-GB" sz="1200" dirty="0">
                        <a:effectLst/>
                        <a:latin typeface="Calibri"/>
                        <a:ea typeface="Calibri"/>
                        <a:cs typeface="Times New Roman"/>
                      </a:endParaRPr>
                    </a:p>
                  </a:txBody>
                  <a:tcPr marL="36896" marR="36896" marT="0" marB="0"/>
                </a:tc>
                <a:tc>
                  <a:txBody>
                    <a:bodyPr/>
                    <a:lstStyle/>
                    <a:p>
                      <a:pPr algn="ctr">
                        <a:spcAft>
                          <a:spcPts val="0"/>
                        </a:spcAft>
                      </a:pPr>
                      <a:r>
                        <a:rPr lang="en-GB" sz="1200">
                          <a:effectLst/>
                        </a:rPr>
                        <a:t>1a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9.4 (0.9)</a:t>
                      </a:r>
                      <a:endParaRPr lang="en-GB" sz="1200">
                        <a:effectLst/>
                        <a:latin typeface="Calibri"/>
                        <a:ea typeface="Calibri"/>
                        <a:cs typeface="Times New Roman"/>
                      </a:endParaRPr>
                    </a:p>
                  </a:txBody>
                  <a:tcPr marL="36896" marR="36896" marT="0" marB="0" anchor="ctr"/>
                </a:tc>
              </a:tr>
              <a:tr h="180383">
                <a:tc>
                  <a:txBody>
                    <a:bodyPr/>
                    <a:lstStyle/>
                    <a:p>
                      <a:pPr>
                        <a:spcAft>
                          <a:spcPts val="0"/>
                        </a:spcAft>
                      </a:pPr>
                      <a:r>
                        <a:rPr lang="en-GB" sz="1200">
                          <a:effectLst/>
                        </a:rPr>
                        <a:t>6.</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Chondroitin sulphate may be used in patients with hand OA for pain relief and improvement in functioning</a:t>
                      </a:r>
                      <a:endParaRPr lang="en-GB" sz="1200" dirty="0">
                        <a:effectLst/>
                        <a:latin typeface="Calibri"/>
                        <a:ea typeface="Calibri"/>
                        <a:cs typeface="Times New Roman"/>
                      </a:endParaRPr>
                    </a:p>
                  </a:txBody>
                  <a:tcPr marL="36896" marR="36896" marT="0" marB="0"/>
                </a:tc>
                <a:tc>
                  <a:txBody>
                    <a:bodyPr/>
                    <a:lstStyle/>
                    <a:p>
                      <a:pPr algn="ctr">
                        <a:spcAft>
                          <a:spcPts val="0"/>
                        </a:spcAft>
                      </a:pPr>
                      <a:r>
                        <a:rPr lang="en-GB" sz="1200">
                          <a:effectLst/>
                        </a:rPr>
                        <a:t>1b</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7.3 (2.7)</a:t>
                      </a:r>
                      <a:endParaRPr lang="en-GB" sz="1200">
                        <a:effectLst/>
                        <a:latin typeface="Calibri"/>
                        <a:ea typeface="Calibri"/>
                        <a:cs typeface="Times New Roman"/>
                      </a:endParaRPr>
                    </a:p>
                  </a:txBody>
                  <a:tcPr marL="36896" marR="36896" marT="0" marB="0" anchor="ctr"/>
                </a:tc>
              </a:tr>
              <a:tr h="270574">
                <a:tc>
                  <a:txBody>
                    <a:bodyPr/>
                    <a:lstStyle/>
                    <a:p>
                      <a:pPr>
                        <a:spcAft>
                          <a:spcPts val="0"/>
                        </a:spcAft>
                      </a:pPr>
                      <a:r>
                        <a:rPr lang="en-GB" sz="1200">
                          <a:effectLst/>
                        </a:rPr>
                        <a:t>7.</a:t>
                      </a:r>
                      <a:endParaRPr lang="en-GB" sz="1200">
                        <a:effectLst/>
                        <a:latin typeface="Calibri"/>
                        <a:ea typeface="Calibri"/>
                        <a:cs typeface="Times New Roman"/>
                      </a:endParaRPr>
                    </a:p>
                  </a:txBody>
                  <a:tcPr marL="36896" marR="36896" marT="0" marB="0"/>
                </a:tc>
                <a:tc>
                  <a:txBody>
                    <a:bodyPr/>
                    <a:lstStyle/>
                    <a:p>
                      <a:pPr>
                        <a:spcAft>
                          <a:spcPts val="0"/>
                        </a:spcAft>
                      </a:pPr>
                      <a:r>
                        <a:rPr lang="en-GB" sz="1200">
                          <a:effectLst/>
                        </a:rPr>
                        <a:t>Intra-articular injections of glucocorticoids should not generally be used in patients with hand OA*, but may be considered in patients with painful interphalangeal joints**</a:t>
                      </a:r>
                      <a:endParaRPr lang="en-GB" sz="1200">
                        <a:effectLst/>
                        <a:latin typeface="Calibri"/>
                        <a:ea typeface="Calibri"/>
                        <a:cs typeface="Times New Roman"/>
                      </a:endParaRPr>
                    </a:p>
                  </a:txBody>
                  <a:tcPr marL="36896" marR="36896" marT="0" marB="0"/>
                </a:tc>
                <a:tc>
                  <a:txBody>
                    <a:bodyPr/>
                    <a:lstStyle/>
                    <a:p>
                      <a:pPr algn="ctr">
                        <a:spcAft>
                          <a:spcPts val="0"/>
                        </a:spcAft>
                      </a:pPr>
                      <a:r>
                        <a:rPr lang="en-GB" sz="1200" dirty="0">
                          <a:effectLst/>
                        </a:rPr>
                        <a:t>*1a-**1b</a:t>
                      </a:r>
                      <a:endParaRPr lang="en-GB" sz="1200" dirty="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7.9 (2.4)</a:t>
                      </a:r>
                      <a:endParaRPr lang="en-GB" sz="1200">
                        <a:effectLst/>
                        <a:latin typeface="Calibri"/>
                        <a:ea typeface="Calibri"/>
                        <a:cs typeface="Times New Roman"/>
                      </a:endParaRPr>
                    </a:p>
                  </a:txBody>
                  <a:tcPr marL="36896" marR="36896" marT="0" marB="0" anchor="ctr"/>
                </a:tc>
              </a:tr>
              <a:tr h="180383">
                <a:tc>
                  <a:txBody>
                    <a:bodyPr/>
                    <a:lstStyle/>
                    <a:p>
                      <a:pPr>
                        <a:spcAft>
                          <a:spcPts val="0"/>
                        </a:spcAft>
                      </a:pPr>
                      <a:r>
                        <a:rPr lang="en-GB" sz="1200">
                          <a:effectLst/>
                        </a:rPr>
                        <a:t>8.</a:t>
                      </a:r>
                      <a:endParaRPr lang="en-GB" sz="1200">
                        <a:effectLst/>
                        <a:latin typeface="Calibri"/>
                        <a:ea typeface="Calibri"/>
                        <a:cs typeface="Times New Roman"/>
                      </a:endParaRPr>
                    </a:p>
                  </a:txBody>
                  <a:tcPr marL="36896" marR="36896" marT="0" marB="0"/>
                </a:tc>
                <a:tc>
                  <a:txBody>
                    <a:bodyPr/>
                    <a:lstStyle/>
                    <a:p>
                      <a:pPr>
                        <a:spcAft>
                          <a:spcPts val="0"/>
                        </a:spcAft>
                      </a:pPr>
                      <a:r>
                        <a:rPr lang="en-GB" sz="1200">
                          <a:effectLst/>
                        </a:rPr>
                        <a:t>Patients with hand OA should not be treated with conventional or biological disease modifying anti-rheumatic drugs</a:t>
                      </a:r>
                      <a:endParaRPr lang="en-GB" sz="1200">
                        <a:effectLst/>
                        <a:latin typeface="Calibri"/>
                        <a:ea typeface="Calibri"/>
                        <a:cs typeface="Times New Roman"/>
                      </a:endParaRPr>
                    </a:p>
                  </a:txBody>
                  <a:tcPr marL="36896" marR="36896" marT="0" marB="0"/>
                </a:tc>
                <a:tc>
                  <a:txBody>
                    <a:bodyPr/>
                    <a:lstStyle/>
                    <a:p>
                      <a:pPr algn="ctr">
                        <a:spcAft>
                          <a:spcPts val="0"/>
                        </a:spcAft>
                      </a:pPr>
                      <a:r>
                        <a:rPr lang="en-GB" sz="1200">
                          <a:effectLst/>
                        </a:rPr>
                        <a:t>1a</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dirty="0">
                          <a:effectLst/>
                        </a:rPr>
                        <a:t>A</a:t>
                      </a:r>
                      <a:endParaRPr lang="en-GB" sz="1200" dirty="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8.8 (1.8)</a:t>
                      </a:r>
                      <a:endParaRPr lang="en-GB" sz="1200">
                        <a:effectLst/>
                        <a:latin typeface="Calibri"/>
                        <a:ea typeface="Calibri"/>
                        <a:cs typeface="Times New Roman"/>
                      </a:endParaRPr>
                    </a:p>
                  </a:txBody>
                  <a:tcPr marL="36896" marR="36896" marT="0" marB="0" anchor="ctr"/>
                </a:tc>
              </a:tr>
              <a:tr h="450956">
                <a:tc>
                  <a:txBody>
                    <a:bodyPr/>
                    <a:lstStyle/>
                    <a:p>
                      <a:pPr>
                        <a:spcAft>
                          <a:spcPts val="0"/>
                        </a:spcAft>
                      </a:pPr>
                      <a:r>
                        <a:rPr lang="en-GB" sz="1200" dirty="0">
                          <a:effectLst/>
                        </a:rPr>
                        <a:t>9.</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dirty="0">
                          <a:effectLst/>
                        </a:rPr>
                        <a:t>Surgery should be considered for patients with structural abnormalities when other treatment modalities have not been sufficiently effective in relieving pain. </a:t>
                      </a:r>
                      <a:r>
                        <a:rPr lang="en-GB" sz="1200" dirty="0" err="1">
                          <a:effectLst/>
                        </a:rPr>
                        <a:t>Trapeziectomy</a:t>
                      </a:r>
                      <a:r>
                        <a:rPr lang="en-GB" sz="1200" dirty="0">
                          <a:effectLst/>
                        </a:rPr>
                        <a:t> should be considered in patients with thumb base OA and arthrodesis or arthroplasty in patients with interphalangeal OA</a:t>
                      </a:r>
                      <a:endParaRPr lang="en-GB" sz="1200" dirty="0">
                        <a:effectLst/>
                        <a:latin typeface="Calibri"/>
                        <a:ea typeface="Calibri"/>
                        <a:cs typeface="Times New Roman"/>
                      </a:endParaRPr>
                    </a:p>
                  </a:txBody>
                  <a:tcPr marL="36896" marR="36896" marT="0" marB="0"/>
                </a:tc>
                <a:tc>
                  <a:txBody>
                    <a:bodyPr/>
                    <a:lstStyle/>
                    <a:p>
                      <a:pPr algn="ctr">
                        <a:spcAft>
                          <a:spcPts val="0"/>
                        </a:spcAft>
                      </a:pPr>
                      <a:r>
                        <a:rPr lang="en-GB" sz="1200">
                          <a:effectLst/>
                        </a:rPr>
                        <a:t>5</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dirty="0">
                          <a:effectLst/>
                        </a:rPr>
                        <a:t>D</a:t>
                      </a:r>
                      <a:endParaRPr lang="en-GB" sz="1200" dirty="0">
                        <a:effectLst/>
                        <a:latin typeface="Calibri"/>
                        <a:ea typeface="Calibri"/>
                        <a:cs typeface="Times New Roman"/>
                      </a:endParaRPr>
                    </a:p>
                  </a:txBody>
                  <a:tcPr marL="36896" marR="36896" marT="0" marB="0" anchor="ctr"/>
                </a:tc>
                <a:tc>
                  <a:txBody>
                    <a:bodyPr/>
                    <a:lstStyle/>
                    <a:p>
                      <a:pPr algn="ctr">
                        <a:spcAft>
                          <a:spcPts val="0"/>
                        </a:spcAft>
                      </a:pPr>
                      <a:r>
                        <a:rPr lang="en-GB" sz="1200" dirty="0">
                          <a:effectLst/>
                        </a:rPr>
                        <a:t>9.4 (1.4)</a:t>
                      </a:r>
                      <a:endParaRPr lang="en-GB" sz="1200" dirty="0">
                        <a:effectLst/>
                        <a:latin typeface="Calibri"/>
                        <a:ea typeface="Calibri"/>
                        <a:cs typeface="Times New Roman"/>
                      </a:endParaRPr>
                    </a:p>
                  </a:txBody>
                  <a:tcPr marL="36896" marR="36896" marT="0" marB="0" anchor="ctr"/>
                </a:tc>
              </a:tr>
              <a:tr h="180383">
                <a:tc>
                  <a:txBody>
                    <a:bodyPr/>
                    <a:lstStyle/>
                    <a:p>
                      <a:pPr>
                        <a:spcAft>
                          <a:spcPts val="0"/>
                        </a:spcAft>
                      </a:pPr>
                      <a:r>
                        <a:rPr lang="en-GB" sz="1200">
                          <a:effectLst/>
                        </a:rPr>
                        <a:t>10.</a:t>
                      </a:r>
                      <a:endParaRPr lang="en-GB" sz="1200">
                        <a:effectLst/>
                        <a:latin typeface="Calibri"/>
                        <a:ea typeface="Calibri"/>
                        <a:cs typeface="Times New Roman"/>
                      </a:endParaRPr>
                    </a:p>
                  </a:txBody>
                  <a:tcPr marL="36896" marR="36896" marT="0" marB="0"/>
                </a:tc>
                <a:tc>
                  <a:txBody>
                    <a:bodyPr/>
                    <a:lstStyle/>
                    <a:p>
                      <a:pPr>
                        <a:spcAft>
                          <a:spcPts val="0"/>
                        </a:spcAft>
                      </a:pPr>
                      <a:r>
                        <a:rPr lang="en-GB" sz="1200">
                          <a:effectLst/>
                        </a:rPr>
                        <a:t>Long-term follow-up of patients with hand OA should be adapted to the patient’s individual needs</a:t>
                      </a:r>
                      <a:endParaRPr lang="en-GB" sz="1200">
                        <a:effectLst/>
                        <a:latin typeface="Calibri"/>
                        <a:ea typeface="Calibri"/>
                        <a:cs typeface="Times New Roman"/>
                      </a:endParaRPr>
                    </a:p>
                  </a:txBody>
                  <a:tcPr marL="36896" marR="36896" marT="0" marB="0"/>
                </a:tc>
                <a:tc>
                  <a:txBody>
                    <a:bodyPr/>
                    <a:lstStyle/>
                    <a:p>
                      <a:pPr algn="ctr">
                        <a:spcAft>
                          <a:spcPts val="0"/>
                        </a:spcAft>
                      </a:pPr>
                      <a:r>
                        <a:rPr lang="en-GB" sz="1200">
                          <a:effectLst/>
                        </a:rPr>
                        <a:t>5</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a:effectLst/>
                        </a:rPr>
                        <a:t>D</a:t>
                      </a:r>
                      <a:endParaRPr lang="en-GB" sz="1200">
                        <a:effectLst/>
                        <a:latin typeface="Calibri"/>
                        <a:ea typeface="Calibri"/>
                        <a:cs typeface="Times New Roman"/>
                      </a:endParaRPr>
                    </a:p>
                  </a:txBody>
                  <a:tcPr marL="36896" marR="36896" marT="0" marB="0" anchor="ctr"/>
                </a:tc>
                <a:tc>
                  <a:txBody>
                    <a:bodyPr/>
                    <a:lstStyle/>
                    <a:p>
                      <a:pPr algn="ctr">
                        <a:spcAft>
                          <a:spcPts val="0"/>
                        </a:spcAft>
                      </a:pPr>
                      <a:r>
                        <a:rPr lang="en-GB" sz="1200" dirty="0">
                          <a:effectLst/>
                        </a:rPr>
                        <a:t>9.5 (1.7)</a:t>
                      </a:r>
                      <a:endParaRPr lang="en-GB" sz="1200" dirty="0">
                        <a:effectLst/>
                        <a:latin typeface="Calibri"/>
                        <a:ea typeface="Calibri"/>
                        <a:cs typeface="Times New Roman"/>
                      </a:endParaRPr>
                    </a:p>
                  </a:txBody>
                  <a:tcPr marL="36896" marR="36896" marT="0" marB="0" anchor="ctr"/>
                </a:tc>
              </a:tr>
              <a:tr h="0">
                <a:tc gridSpan="5">
                  <a:txBody>
                    <a:bodyPr/>
                    <a:lstStyle/>
                    <a:p>
                      <a:pPr>
                        <a:spcAft>
                          <a:spcPts val="0"/>
                        </a:spcAft>
                      </a:pPr>
                      <a:r>
                        <a:rPr lang="en-GB" sz="800" b="0" dirty="0" smtClean="0">
                          <a:effectLst/>
                        </a:rPr>
                        <a:t>EULAR</a:t>
                      </a:r>
                      <a:r>
                        <a:rPr lang="en-GB" sz="800" b="0" dirty="0">
                          <a:effectLst/>
                        </a:rPr>
                        <a:t>, European League Against Rheumatism; </a:t>
                      </a:r>
                      <a:r>
                        <a:rPr lang="en-GB" sz="800" b="0" dirty="0" err="1">
                          <a:effectLst/>
                        </a:rPr>
                        <a:t>GoR</a:t>
                      </a:r>
                      <a:r>
                        <a:rPr lang="en-GB" sz="800" b="0" dirty="0">
                          <a:effectLst/>
                        </a:rPr>
                        <a:t>, grade of recommendation; </a:t>
                      </a:r>
                      <a:r>
                        <a:rPr lang="en-GB" sz="800" b="0" dirty="0" err="1">
                          <a:effectLst/>
                        </a:rPr>
                        <a:t>LoA</a:t>
                      </a:r>
                      <a:r>
                        <a:rPr lang="en-GB" sz="800" b="0" dirty="0">
                          <a:effectLst/>
                        </a:rPr>
                        <a:t>, level of agreement; </a:t>
                      </a:r>
                      <a:r>
                        <a:rPr lang="en-GB" sz="800" b="0" dirty="0" err="1">
                          <a:effectLst/>
                        </a:rPr>
                        <a:t>LoE</a:t>
                      </a:r>
                      <a:r>
                        <a:rPr lang="en-GB" sz="800" b="0" dirty="0">
                          <a:effectLst/>
                        </a:rPr>
                        <a:t>, level of evidence; NSAIDs, non-steroidal anti-inflammatory drugs; OA, osteoarthritis; randomised clinical trial (RCT). </a:t>
                      </a:r>
                      <a:endParaRPr lang="en-GB" sz="800" b="0" dirty="0">
                        <a:effectLst/>
                        <a:latin typeface="Calibri"/>
                        <a:ea typeface="Calibri"/>
                        <a:cs typeface="Times New Roman"/>
                      </a:endParaRPr>
                    </a:p>
                  </a:txBody>
                  <a:tcPr marL="36896" marR="36896"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r>
            </a:tbl>
          </a:graphicData>
        </a:graphic>
      </p:graphicFrame>
    </p:spTree>
    <p:extLst>
      <p:ext uri="{BB962C8B-B14F-4D97-AF65-F5344CB8AC3E}">
        <p14:creationId xmlns:p14="http://schemas.microsoft.com/office/powerpoint/2010/main" val="3596632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normAutofit fontScale="90000"/>
          </a:bodyPr>
          <a:lstStyle/>
          <a:p>
            <a:r>
              <a:rPr lang="es-ES" dirty="0" err="1" smtClean="0"/>
              <a:t>Summary</a:t>
            </a:r>
            <a:r>
              <a:rPr lang="es-ES" dirty="0" smtClean="0"/>
              <a:t> </a:t>
            </a:r>
            <a:r>
              <a:rPr lang="es-ES" dirty="0"/>
              <a:t>of </a:t>
            </a:r>
            <a:r>
              <a:rPr lang="es-ES" dirty="0" err="1"/>
              <a:t>Recommendations</a:t>
            </a:r>
            <a:r>
              <a:rPr lang="es-ES" dirty="0"/>
              <a:t> </a:t>
            </a:r>
            <a:r>
              <a:rPr lang="es-ES" dirty="0" smtClean="0"/>
              <a:t>in </a:t>
            </a:r>
            <a:r>
              <a:rPr lang="es-ES" dirty="0" err="1" smtClean="0"/>
              <a:t>bullet</a:t>
            </a:r>
            <a:r>
              <a:rPr lang="es-ES" dirty="0" smtClean="0"/>
              <a:t> </a:t>
            </a:r>
            <a:r>
              <a:rPr lang="es-ES" dirty="0"/>
              <a:t>point format </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2158515745"/>
              </p:ext>
            </p:extLst>
          </p:nvPr>
        </p:nvGraphicFramePr>
        <p:xfrm>
          <a:off x="586853" y="2088562"/>
          <a:ext cx="6828498" cy="4023360"/>
        </p:xfrm>
        <a:graphic>
          <a:graphicData uri="http://schemas.openxmlformats.org/drawingml/2006/table">
            <a:tbl>
              <a:tblPr firstCol="1" bandRow="1">
                <a:tableStyleId>{5C22544A-7EE6-4342-B048-85BDC9FD1C3A}</a:tableStyleId>
              </a:tblPr>
              <a:tblGrid>
                <a:gridCol w="341973"/>
                <a:gridCol w="6486525"/>
              </a:tblGrid>
              <a:tr h="180383">
                <a:tc>
                  <a:txBody>
                    <a:bodyPr/>
                    <a:lstStyle/>
                    <a:p>
                      <a:pPr>
                        <a:spcAft>
                          <a:spcPts val="0"/>
                        </a:spcAft>
                      </a:pPr>
                      <a:r>
                        <a:rPr lang="en-GB" sz="1200" dirty="0">
                          <a:effectLst/>
                        </a:rPr>
                        <a:t>1.</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dirty="0">
                          <a:effectLst/>
                        </a:rPr>
                        <a:t>Education and training in ergonomic principles, pacing of activity, and use of assistive devices, should be offered to every patient</a:t>
                      </a:r>
                      <a:endParaRPr lang="en-GB" sz="1200" dirty="0">
                        <a:effectLst/>
                        <a:latin typeface="Calibri"/>
                        <a:ea typeface="Calibri"/>
                        <a:cs typeface="Times New Roman"/>
                      </a:endParaRPr>
                    </a:p>
                  </a:txBody>
                  <a:tcPr marL="36896" marR="36896" marT="0" marB="0"/>
                </a:tc>
              </a:tr>
              <a:tr h="180383">
                <a:tc>
                  <a:txBody>
                    <a:bodyPr/>
                    <a:lstStyle/>
                    <a:p>
                      <a:pPr>
                        <a:spcAft>
                          <a:spcPts val="0"/>
                        </a:spcAft>
                      </a:pPr>
                      <a:r>
                        <a:rPr lang="en-GB" sz="1200">
                          <a:effectLst/>
                        </a:rPr>
                        <a:t>2.</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Exercises to improve function and muscle strength, as well as to reduce pain, should be considered for every patient</a:t>
                      </a:r>
                      <a:endParaRPr lang="en-GB" sz="1200" dirty="0">
                        <a:effectLst/>
                        <a:latin typeface="Calibri"/>
                        <a:ea typeface="Calibri"/>
                        <a:cs typeface="Times New Roman"/>
                      </a:endParaRPr>
                    </a:p>
                  </a:txBody>
                  <a:tcPr marL="36896" marR="36896" marT="0" marB="0"/>
                </a:tc>
              </a:tr>
              <a:tr h="180383">
                <a:tc>
                  <a:txBody>
                    <a:bodyPr/>
                    <a:lstStyle/>
                    <a:p>
                      <a:pPr>
                        <a:spcAft>
                          <a:spcPts val="0"/>
                        </a:spcAft>
                      </a:pPr>
                      <a:r>
                        <a:rPr lang="en-GB" sz="1200">
                          <a:effectLst/>
                        </a:rPr>
                        <a:t>3.</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Orthoses should be considered for symptom relief in patients with thumb base OA. Long term use is advocated</a:t>
                      </a:r>
                      <a:endParaRPr lang="en-GB" sz="1200" dirty="0">
                        <a:effectLst/>
                        <a:latin typeface="Calibri"/>
                        <a:ea typeface="Calibri"/>
                        <a:cs typeface="Times New Roman"/>
                      </a:endParaRPr>
                    </a:p>
                  </a:txBody>
                  <a:tcPr marL="36896" marR="36896" marT="0" marB="0"/>
                </a:tc>
              </a:tr>
              <a:tr h="270574">
                <a:tc>
                  <a:txBody>
                    <a:bodyPr/>
                    <a:lstStyle/>
                    <a:p>
                      <a:pPr>
                        <a:spcAft>
                          <a:spcPts val="0"/>
                        </a:spcAft>
                      </a:pPr>
                      <a:r>
                        <a:rPr lang="en-GB" sz="1200">
                          <a:effectLst/>
                        </a:rPr>
                        <a:t>4.</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Topical treatments are preferred over systemic treatments because of safety reasons. Topical NSAIDs are the first pharmacological topical treatment of choice</a:t>
                      </a:r>
                      <a:endParaRPr lang="en-GB" sz="1200" dirty="0">
                        <a:effectLst/>
                        <a:latin typeface="Calibri"/>
                        <a:ea typeface="Calibri"/>
                        <a:cs typeface="Times New Roman"/>
                      </a:endParaRPr>
                    </a:p>
                  </a:txBody>
                  <a:tcPr marL="36896" marR="36896" marT="0" marB="0"/>
                </a:tc>
              </a:tr>
              <a:tr h="180383">
                <a:tc>
                  <a:txBody>
                    <a:bodyPr/>
                    <a:lstStyle/>
                    <a:p>
                      <a:pPr>
                        <a:spcAft>
                          <a:spcPts val="0"/>
                        </a:spcAft>
                      </a:pPr>
                      <a:r>
                        <a:rPr lang="en-GB" sz="1200">
                          <a:effectLst/>
                        </a:rPr>
                        <a:t>5.</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Oral analgesics, particularly NSAIDs, should be considered for a limited duration for relief of symptoms</a:t>
                      </a:r>
                      <a:endParaRPr lang="en-GB" sz="1200" dirty="0">
                        <a:effectLst/>
                        <a:latin typeface="Calibri"/>
                        <a:ea typeface="Calibri"/>
                        <a:cs typeface="Times New Roman"/>
                      </a:endParaRPr>
                    </a:p>
                  </a:txBody>
                  <a:tcPr marL="36896" marR="36896" marT="0" marB="0"/>
                </a:tc>
              </a:tr>
              <a:tr h="180383">
                <a:tc>
                  <a:txBody>
                    <a:bodyPr/>
                    <a:lstStyle/>
                    <a:p>
                      <a:pPr>
                        <a:spcAft>
                          <a:spcPts val="0"/>
                        </a:spcAft>
                      </a:pPr>
                      <a:r>
                        <a:rPr lang="en-GB" sz="1200">
                          <a:effectLst/>
                        </a:rPr>
                        <a:t>6.</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Chondroitin sulphate may be used in patients with hand OA for pain relief and improvement in functioning</a:t>
                      </a:r>
                      <a:endParaRPr lang="en-GB" sz="1200" dirty="0">
                        <a:effectLst/>
                        <a:latin typeface="Calibri"/>
                        <a:ea typeface="Calibri"/>
                        <a:cs typeface="Times New Roman"/>
                      </a:endParaRPr>
                    </a:p>
                  </a:txBody>
                  <a:tcPr marL="36896" marR="36896" marT="0" marB="0"/>
                </a:tc>
              </a:tr>
              <a:tr h="270574">
                <a:tc>
                  <a:txBody>
                    <a:bodyPr/>
                    <a:lstStyle/>
                    <a:p>
                      <a:pPr>
                        <a:spcAft>
                          <a:spcPts val="0"/>
                        </a:spcAft>
                      </a:pPr>
                      <a:r>
                        <a:rPr lang="en-GB" sz="1200">
                          <a:effectLst/>
                        </a:rPr>
                        <a:t>7.</a:t>
                      </a:r>
                      <a:endParaRPr lang="en-GB" sz="1200">
                        <a:effectLst/>
                        <a:latin typeface="Calibri"/>
                        <a:ea typeface="Calibri"/>
                        <a:cs typeface="Times New Roman"/>
                      </a:endParaRPr>
                    </a:p>
                  </a:txBody>
                  <a:tcPr marL="36896" marR="36896" marT="0" marB="0"/>
                </a:tc>
                <a:tc>
                  <a:txBody>
                    <a:bodyPr/>
                    <a:lstStyle/>
                    <a:p>
                      <a:pPr>
                        <a:spcAft>
                          <a:spcPts val="0"/>
                        </a:spcAft>
                      </a:pPr>
                      <a:r>
                        <a:rPr lang="en-GB" sz="1200">
                          <a:effectLst/>
                        </a:rPr>
                        <a:t>Intra-articular injections of glucocorticoids should not generally be used in patients with hand OA*, but may be considered in patients with painful interphalangeal joints**</a:t>
                      </a:r>
                      <a:endParaRPr lang="en-GB" sz="1200">
                        <a:effectLst/>
                        <a:latin typeface="Calibri"/>
                        <a:ea typeface="Calibri"/>
                        <a:cs typeface="Times New Roman"/>
                      </a:endParaRPr>
                    </a:p>
                  </a:txBody>
                  <a:tcPr marL="36896" marR="36896" marT="0" marB="0"/>
                </a:tc>
              </a:tr>
              <a:tr h="180383">
                <a:tc>
                  <a:txBody>
                    <a:bodyPr/>
                    <a:lstStyle/>
                    <a:p>
                      <a:pPr>
                        <a:spcAft>
                          <a:spcPts val="0"/>
                        </a:spcAft>
                      </a:pPr>
                      <a:r>
                        <a:rPr lang="en-GB" sz="1200">
                          <a:effectLst/>
                        </a:rPr>
                        <a:t>8.</a:t>
                      </a:r>
                      <a:endParaRPr lang="en-GB" sz="1200">
                        <a:effectLst/>
                        <a:latin typeface="Calibri"/>
                        <a:ea typeface="Calibri"/>
                        <a:cs typeface="Times New Roman"/>
                      </a:endParaRPr>
                    </a:p>
                  </a:txBody>
                  <a:tcPr marL="36896" marR="36896" marT="0" marB="0"/>
                </a:tc>
                <a:tc>
                  <a:txBody>
                    <a:bodyPr/>
                    <a:lstStyle/>
                    <a:p>
                      <a:pPr>
                        <a:spcAft>
                          <a:spcPts val="0"/>
                        </a:spcAft>
                      </a:pPr>
                      <a:r>
                        <a:rPr lang="en-GB" sz="1200">
                          <a:effectLst/>
                        </a:rPr>
                        <a:t>Patients with hand OA should not be treated with conventional or biological disease modifying anti-rheumatic drugs</a:t>
                      </a:r>
                      <a:endParaRPr lang="en-GB" sz="1200">
                        <a:effectLst/>
                        <a:latin typeface="Calibri"/>
                        <a:ea typeface="Calibri"/>
                        <a:cs typeface="Times New Roman"/>
                      </a:endParaRPr>
                    </a:p>
                  </a:txBody>
                  <a:tcPr marL="36896" marR="36896" marT="0" marB="0"/>
                </a:tc>
              </a:tr>
              <a:tr h="450956">
                <a:tc>
                  <a:txBody>
                    <a:bodyPr/>
                    <a:lstStyle/>
                    <a:p>
                      <a:pPr>
                        <a:spcAft>
                          <a:spcPts val="0"/>
                        </a:spcAft>
                      </a:pPr>
                      <a:r>
                        <a:rPr lang="en-GB" sz="1200" dirty="0">
                          <a:effectLst/>
                        </a:rPr>
                        <a:t>9.</a:t>
                      </a:r>
                      <a:endParaRPr lang="en-GB" sz="1200" dirty="0">
                        <a:effectLst/>
                        <a:latin typeface="Calibri"/>
                        <a:ea typeface="Calibri"/>
                        <a:cs typeface="Times New Roman"/>
                      </a:endParaRPr>
                    </a:p>
                  </a:txBody>
                  <a:tcPr marL="36896" marR="36896" marT="0" marB="0"/>
                </a:tc>
                <a:tc>
                  <a:txBody>
                    <a:bodyPr/>
                    <a:lstStyle/>
                    <a:p>
                      <a:pPr>
                        <a:spcAft>
                          <a:spcPts val="0"/>
                        </a:spcAft>
                      </a:pPr>
                      <a:r>
                        <a:rPr lang="en-GB" sz="1200" dirty="0">
                          <a:effectLst/>
                        </a:rPr>
                        <a:t>Surgery should be considered for patients with structural abnormalities when other treatment modalities have not been sufficiently effective in relieving pain. </a:t>
                      </a:r>
                      <a:r>
                        <a:rPr lang="en-GB" sz="1200" dirty="0" err="1">
                          <a:effectLst/>
                        </a:rPr>
                        <a:t>Trapeziectomy</a:t>
                      </a:r>
                      <a:r>
                        <a:rPr lang="en-GB" sz="1200" dirty="0">
                          <a:effectLst/>
                        </a:rPr>
                        <a:t> should be considered in patients with thumb base OA and arthrodesis or arthroplasty in patients with interphalangeal OA</a:t>
                      </a:r>
                      <a:endParaRPr lang="en-GB" sz="1200" dirty="0">
                        <a:effectLst/>
                        <a:latin typeface="Calibri"/>
                        <a:ea typeface="Calibri"/>
                        <a:cs typeface="Times New Roman"/>
                      </a:endParaRPr>
                    </a:p>
                  </a:txBody>
                  <a:tcPr marL="36896" marR="36896" marT="0" marB="0"/>
                </a:tc>
              </a:tr>
              <a:tr h="180383">
                <a:tc>
                  <a:txBody>
                    <a:bodyPr/>
                    <a:lstStyle/>
                    <a:p>
                      <a:pPr>
                        <a:spcAft>
                          <a:spcPts val="0"/>
                        </a:spcAft>
                      </a:pPr>
                      <a:r>
                        <a:rPr lang="en-GB" sz="1200">
                          <a:effectLst/>
                        </a:rPr>
                        <a:t>10.</a:t>
                      </a:r>
                      <a:endParaRPr lang="en-GB" sz="1200">
                        <a:effectLst/>
                        <a:latin typeface="Calibri"/>
                        <a:ea typeface="Calibri"/>
                        <a:cs typeface="Times New Roman"/>
                      </a:endParaRPr>
                    </a:p>
                  </a:txBody>
                  <a:tcPr marL="36896" marR="36896" marT="0" marB="0"/>
                </a:tc>
                <a:tc>
                  <a:txBody>
                    <a:bodyPr/>
                    <a:lstStyle/>
                    <a:p>
                      <a:pPr>
                        <a:spcAft>
                          <a:spcPts val="0"/>
                        </a:spcAft>
                      </a:pPr>
                      <a:r>
                        <a:rPr lang="en-GB" sz="1200" dirty="0">
                          <a:effectLst/>
                        </a:rPr>
                        <a:t>Long-term follow-up of patients with hand OA should be adapted to the patient’s individual needs</a:t>
                      </a:r>
                      <a:endParaRPr lang="en-GB" sz="1200" dirty="0">
                        <a:effectLst/>
                        <a:latin typeface="Calibri"/>
                        <a:ea typeface="Calibri"/>
                        <a:cs typeface="Times New Roman"/>
                      </a:endParaRPr>
                    </a:p>
                  </a:txBody>
                  <a:tcPr marL="36896" marR="36896" marT="0" marB="0"/>
                </a:tc>
              </a:tr>
            </a:tbl>
          </a:graphicData>
        </a:graphic>
      </p:graphicFrame>
    </p:spTree>
    <p:extLst>
      <p:ext uri="{BB962C8B-B14F-4D97-AF65-F5344CB8AC3E}">
        <p14:creationId xmlns:p14="http://schemas.microsoft.com/office/powerpoint/2010/main" val="1103840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Target</a:t>
            </a:r>
            <a:r>
              <a:rPr lang="es-ES" dirty="0" smtClean="0"/>
              <a:t> </a:t>
            </a:r>
            <a:r>
              <a:rPr lang="es-ES" dirty="0"/>
              <a:t>population/question</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600" dirty="0" smtClean="0"/>
              <a:t>Patients with hand osteoarthritis (OA)</a:t>
            </a:r>
          </a:p>
          <a:p>
            <a:r>
              <a:rPr lang="en-US" sz="1600" dirty="0" smtClean="0"/>
              <a:t>To update the 2007 EULAR recommendations for the management of hand OA</a:t>
            </a:r>
            <a:endParaRPr lang="en-GB" sz="1600" dirty="0"/>
          </a:p>
        </p:txBody>
      </p:sp>
    </p:spTree>
    <p:extLst>
      <p:ext uri="{BB962C8B-B14F-4D97-AF65-F5344CB8AC3E}">
        <p14:creationId xmlns:p14="http://schemas.microsoft.com/office/powerpoint/2010/main" val="231930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Summary</a:t>
            </a:r>
            <a:r>
              <a:rPr lang="es-ES" dirty="0" smtClean="0"/>
              <a:t> </a:t>
            </a:r>
            <a:r>
              <a:rPr lang="es-ES" dirty="0"/>
              <a:t>of </a:t>
            </a:r>
            <a:r>
              <a:rPr lang="es-ES" dirty="0" err="1"/>
              <a:t>Recommendations</a:t>
            </a:r>
            <a:r>
              <a:rPr lang="es-ES" dirty="0"/>
              <a:t> </a:t>
            </a:r>
            <a:r>
              <a:rPr lang="es-ES" dirty="0" smtClean="0"/>
              <a:t>in</a:t>
            </a:r>
            <a:r>
              <a:rPr lang="es-ES" dirty="0"/>
              <a:t> </a:t>
            </a:r>
            <a:r>
              <a:rPr lang="es-ES" dirty="0" smtClean="0"/>
              <a:t>lay </a:t>
            </a:r>
            <a:r>
              <a:rPr lang="es-ES" dirty="0" err="1" smtClean="0"/>
              <a:t>format</a:t>
            </a:r>
            <a:r>
              <a:rPr lang="es-ES" dirty="0" smtClean="0"/>
              <a:t> I </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600" dirty="0" smtClean="0"/>
              <a:t>Five overarching principles for the management of hand OA were developed, concerning the following topics:</a:t>
            </a:r>
          </a:p>
          <a:p>
            <a:pPr lvl="1"/>
            <a:r>
              <a:rPr lang="en-US" sz="1600" dirty="0" smtClean="0"/>
              <a:t>Treatment </a:t>
            </a:r>
            <a:r>
              <a:rPr lang="en-US" sz="1600" dirty="0" smtClean="0"/>
              <a:t>goals;</a:t>
            </a:r>
          </a:p>
          <a:p>
            <a:pPr lvl="1"/>
            <a:r>
              <a:rPr lang="en-US" sz="1600" dirty="0" smtClean="0"/>
              <a:t>General patient information and education;</a:t>
            </a:r>
          </a:p>
          <a:p>
            <a:pPr lvl="1"/>
            <a:r>
              <a:rPr lang="en-US" sz="1600" dirty="0" smtClean="0"/>
              <a:t>Individual factors to take into account;</a:t>
            </a:r>
          </a:p>
          <a:p>
            <a:pPr lvl="1"/>
            <a:r>
              <a:rPr lang="en-US" sz="1600" dirty="0" smtClean="0"/>
              <a:t>Shared decision-making;</a:t>
            </a:r>
          </a:p>
          <a:p>
            <a:pPr lvl="1"/>
            <a:r>
              <a:rPr lang="en-US" sz="1600" dirty="0" smtClean="0"/>
              <a:t>Involvement of different disciplines.</a:t>
            </a:r>
          </a:p>
        </p:txBody>
      </p:sp>
    </p:spTree>
    <p:extLst>
      <p:ext uri="{BB962C8B-B14F-4D97-AF65-F5344CB8AC3E}">
        <p14:creationId xmlns:p14="http://schemas.microsoft.com/office/powerpoint/2010/main" val="20679071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Summary</a:t>
            </a:r>
            <a:r>
              <a:rPr lang="es-ES" dirty="0" smtClean="0"/>
              <a:t> </a:t>
            </a:r>
            <a:r>
              <a:rPr lang="es-ES" dirty="0"/>
              <a:t>of </a:t>
            </a:r>
            <a:r>
              <a:rPr lang="es-ES" dirty="0" err="1"/>
              <a:t>Recommendations</a:t>
            </a:r>
            <a:r>
              <a:rPr lang="es-ES" dirty="0"/>
              <a:t> </a:t>
            </a:r>
            <a:r>
              <a:rPr lang="es-ES" dirty="0" smtClean="0"/>
              <a:t>in</a:t>
            </a:r>
            <a:r>
              <a:rPr lang="es-ES" dirty="0"/>
              <a:t> </a:t>
            </a:r>
            <a:r>
              <a:rPr lang="es-ES" dirty="0" smtClean="0"/>
              <a:t>lay </a:t>
            </a:r>
            <a:r>
              <a:rPr lang="es-ES" dirty="0" err="1" smtClean="0"/>
              <a:t>format</a:t>
            </a:r>
            <a:r>
              <a:rPr lang="es-ES" dirty="0" smtClean="0"/>
              <a:t> II </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600" dirty="0" smtClean="0"/>
              <a:t>Ten recommendations for the management of hand OA were developed, concerning the following topics:</a:t>
            </a:r>
          </a:p>
          <a:p>
            <a:pPr lvl="1"/>
            <a:r>
              <a:rPr lang="en-US" sz="1600" dirty="0" smtClean="0"/>
              <a:t>Patient </a:t>
            </a:r>
            <a:r>
              <a:rPr lang="en-US" sz="1600" dirty="0" smtClean="0"/>
              <a:t>education on use of assistive devices and adaptations;</a:t>
            </a:r>
          </a:p>
          <a:p>
            <a:pPr lvl="1"/>
            <a:r>
              <a:rPr lang="en-US" sz="1600" dirty="0" smtClean="0"/>
              <a:t>Hand exercises;</a:t>
            </a:r>
          </a:p>
          <a:p>
            <a:pPr lvl="1"/>
            <a:r>
              <a:rPr lang="en-US" sz="1600" dirty="0" smtClean="0"/>
              <a:t>Use of splints;</a:t>
            </a:r>
          </a:p>
          <a:p>
            <a:pPr lvl="1"/>
            <a:r>
              <a:rPr lang="en-US" sz="1600" dirty="0" smtClean="0"/>
              <a:t>Local treatment;</a:t>
            </a:r>
          </a:p>
          <a:p>
            <a:pPr lvl="1"/>
            <a:r>
              <a:rPr lang="en-US" sz="1600" dirty="0" smtClean="0"/>
              <a:t>Use of oral </a:t>
            </a:r>
            <a:r>
              <a:rPr lang="en-US" sz="1600" dirty="0" smtClean="0"/>
              <a:t>pain medication</a:t>
            </a:r>
            <a:r>
              <a:rPr lang="en-US" sz="1600" dirty="0" smtClean="0"/>
              <a:t>;</a:t>
            </a:r>
          </a:p>
          <a:p>
            <a:pPr lvl="1"/>
            <a:r>
              <a:rPr lang="en-US" sz="1600" dirty="0" smtClean="0"/>
              <a:t>Use of chondroitin </a:t>
            </a:r>
            <a:r>
              <a:rPr lang="en-US" sz="1600" dirty="0" err="1" smtClean="0"/>
              <a:t>sulphate</a:t>
            </a:r>
            <a:r>
              <a:rPr lang="en-US" sz="1600" dirty="0" smtClean="0"/>
              <a:t>;</a:t>
            </a:r>
          </a:p>
          <a:p>
            <a:pPr lvl="1"/>
            <a:r>
              <a:rPr lang="en-US" sz="1600" dirty="0" smtClean="0"/>
              <a:t>Joint injections;</a:t>
            </a:r>
          </a:p>
          <a:p>
            <a:pPr lvl="1"/>
            <a:r>
              <a:rPr lang="en-US" sz="1600" dirty="0" smtClean="0"/>
              <a:t>Use of </a:t>
            </a:r>
            <a:r>
              <a:rPr lang="en-US" sz="1600" dirty="0" err="1" smtClean="0"/>
              <a:t>antirheumatic</a:t>
            </a:r>
            <a:r>
              <a:rPr lang="en-US" sz="1600" dirty="0" smtClean="0"/>
              <a:t> drugs;</a:t>
            </a:r>
          </a:p>
          <a:p>
            <a:pPr lvl="1"/>
            <a:r>
              <a:rPr lang="en-US" sz="1600" dirty="0" smtClean="0"/>
              <a:t>Surgery;</a:t>
            </a:r>
          </a:p>
          <a:p>
            <a:pPr lvl="1"/>
            <a:r>
              <a:rPr lang="en-US" sz="1600" dirty="0" smtClean="0"/>
              <a:t>Follow-up.</a:t>
            </a:r>
          </a:p>
        </p:txBody>
      </p:sp>
    </p:spTree>
    <p:extLst>
      <p:ext uri="{BB962C8B-B14F-4D97-AF65-F5344CB8AC3E}">
        <p14:creationId xmlns:p14="http://schemas.microsoft.com/office/powerpoint/2010/main" val="2403353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Acknowledgements</a:t>
            </a:r>
            <a:endParaRPr lang="en-GB"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600" dirty="0" smtClean="0"/>
              <a:t>We thank J.W. Schoones (</a:t>
            </a:r>
            <a:r>
              <a:rPr lang="en-GB" sz="1600" dirty="0" err="1"/>
              <a:t>Walaeus</a:t>
            </a:r>
            <a:r>
              <a:rPr lang="en-GB" sz="1600" dirty="0"/>
              <a:t> Library, Leiden University Medical </a:t>
            </a:r>
            <a:r>
              <a:rPr lang="en-GB" sz="1600" dirty="0" err="1"/>
              <a:t>Center</a:t>
            </a:r>
            <a:r>
              <a:rPr lang="en-GB" sz="1600" dirty="0"/>
              <a:t>, Leiden, The </a:t>
            </a:r>
            <a:r>
              <a:rPr lang="en-GB" sz="1600" dirty="0" smtClean="0"/>
              <a:t>Netherlands) for their contribution to the systematic literature search</a:t>
            </a:r>
          </a:p>
          <a:p>
            <a:endParaRPr lang="en-US" sz="1600" dirty="0" smtClean="0"/>
          </a:p>
          <a:p>
            <a:r>
              <a:rPr lang="en-US" sz="1600" dirty="0" err="1" smtClean="0"/>
              <a:t>Convenor</a:t>
            </a:r>
            <a:r>
              <a:rPr lang="en-US" sz="1600" dirty="0" smtClean="0"/>
              <a:t>: </a:t>
            </a:r>
            <a:r>
              <a:rPr lang="en-US" sz="1600" dirty="0" err="1" smtClean="0"/>
              <a:t>Margreet</a:t>
            </a:r>
            <a:r>
              <a:rPr lang="en-US" sz="1600" dirty="0" smtClean="0"/>
              <a:t> Kloppenburg</a:t>
            </a:r>
          </a:p>
          <a:p>
            <a:r>
              <a:rPr lang="en-US" sz="1600" dirty="0"/>
              <a:t>Methodologist</a:t>
            </a:r>
            <a:r>
              <a:rPr lang="en-US" sz="1600" dirty="0" smtClean="0"/>
              <a:t>: Loreto Carmona</a:t>
            </a:r>
            <a:endParaRPr lang="en-US" sz="1600" dirty="0"/>
          </a:p>
          <a:p>
            <a:r>
              <a:rPr lang="en-US" sz="1600" dirty="0" smtClean="0"/>
              <a:t>Fellow: Féline Kroon</a:t>
            </a:r>
          </a:p>
          <a:p>
            <a:r>
              <a:rPr lang="en-US" sz="1600" dirty="0"/>
              <a:t>Members Task Force: </a:t>
            </a:r>
            <a:r>
              <a:rPr lang="en-US" sz="1600" dirty="0" smtClean="0"/>
              <a:t>F.J</a:t>
            </a:r>
            <a:r>
              <a:rPr lang="en-US" sz="1600" dirty="0"/>
              <a:t>. </a:t>
            </a:r>
            <a:r>
              <a:rPr lang="en-US" sz="1600" dirty="0" smtClean="0"/>
              <a:t>Blanco, M. Doherty, K.S</a:t>
            </a:r>
            <a:r>
              <a:rPr lang="en-US" sz="1600" dirty="0"/>
              <a:t>. </a:t>
            </a:r>
            <a:r>
              <a:rPr lang="en-US" sz="1600" dirty="0" smtClean="0"/>
              <a:t>Dziedzic</a:t>
            </a:r>
            <a:r>
              <a:rPr lang="en-US" sz="1600" dirty="0"/>
              <a:t>, E. </a:t>
            </a:r>
            <a:r>
              <a:rPr lang="en-US" sz="1600" dirty="0" smtClean="0"/>
              <a:t>Greibrokk, I.K</a:t>
            </a:r>
            <a:r>
              <a:rPr lang="en-US" sz="1600" dirty="0"/>
              <a:t>. </a:t>
            </a:r>
            <a:r>
              <a:rPr lang="en-US" sz="1600" dirty="0" smtClean="0"/>
              <a:t>Haugen, </a:t>
            </a:r>
            <a:r>
              <a:rPr lang="en-US" sz="1600" dirty="0"/>
              <a:t>G. </a:t>
            </a:r>
            <a:r>
              <a:rPr lang="en-US" sz="1600" dirty="0" err="1" smtClean="0"/>
              <a:t>Herrero</a:t>
            </a:r>
            <a:r>
              <a:rPr lang="en-US" sz="1600" dirty="0" smtClean="0"/>
              <a:t>-Beaumont, </a:t>
            </a:r>
            <a:r>
              <a:rPr lang="en-US" sz="1600" dirty="0"/>
              <a:t>H. </a:t>
            </a:r>
            <a:r>
              <a:rPr lang="en-US" sz="1600" dirty="0" err="1" smtClean="0"/>
              <a:t>Jonsson</a:t>
            </a:r>
            <a:r>
              <a:rPr lang="en-US" sz="1600" dirty="0" smtClean="0"/>
              <a:t>, </a:t>
            </a:r>
            <a:r>
              <a:rPr lang="en-US" sz="1600" dirty="0"/>
              <a:t>I. </a:t>
            </a:r>
            <a:r>
              <a:rPr lang="en-US" sz="1600" dirty="0" smtClean="0"/>
              <a:t>Kjeken, </a:t>
            </a:r>
            <a:r>
              <a:rPr lang="en-US" sz="1600" dirty="0"/>
              <a:t>E. </a:t>
            </a:r>
            <a:r>
              <a:rPr lang="en-US" sz="1600" dirty="0" err="1" smtClean="0"/>
              <a:t>Maheu</a:t>
            </a:r>
            <a:r>
              <a:rPr lang="en-US" sz="1600" dirty="0" smtClean="0"/>
              <a:t>, </a:t>
            </a:r>
            <a:r>
              <a:rPr lang="en-US" sz="1600" dirty="0"/>
              <a:t>R. </a:t>
            </a:r>
            <a:r>
              <a:rPr lang="en-US" sz="1600" dirty="0" err="1" smtClean="0"/>
              <a:t>Ramonda</a:t>
            </a:r>
            <a:r>
              <a:rPr lang="en-US" sz="1600" dirty="0" smtClean="0"/>
              <a:t>, M.J.P.F</a:t>
            </a:r>
            <a:r>
              <a:rPr lang="en-US" sz="1600" dirty="0"/>
              <a:t>. </a:t>
            </a:r>
            <a:r>
              <a:rPr lang="en-US" sz="1600" dirty="0" smtClean="0"/>
              <a:t>Ritt, </a:t>
            </a:r>
            <a:r>
              <a:rPr lang="en-US" sz="1600" dirty="0"/>
              <a:t>W. </a:t>
            </a:r>
            <a:r>
              <a:rPr lang="en-US" sz="1600" dirty="0" smtClean="0"/>
              <a:t>Smeets, J.S</a:t>
            </a:r>
            <a:r>
              <a:rPr lang="en-US" sz="1600" dirty="0"/>
              <a:t>. </a:t>
            </a:r>
            <a:r>
              <a:rPr lang="en-US" sz="1600" dirty="0" err="1" smtClean="0"/>
              <a:t>Smolen</a:t>
            </a:r>
            <a:r>
              <a:rPr lang="en-US" sz="1600" dirty="0" smtClean="0"/>
              <a:t>, </a:t>
            </a:r>
            <a:r>
              <a:rPr lang="en-US" sz="1600" dirty="0"/>
              <a:t>T. </a:t>
            </a:r>
            <a:r>
              <a:rPr lang="en-US" sz="1600" dirty="0" err="1" smtClean="0"/>
              <a:t>Stamm</a:t>
            </a:r>
            <a:r>
              <a:rPr lang="en-US" sz="1600" dirty="0" smtClean="0"/>
              <a:t>, </a:t>
            </a:r>
            <a:r>
              <a:rPr lang="en-US" sz="1600" dirty="0"/>
              <a:t>Z. </a:t>
            </a:r>
            <a:r>
              <a:rPr lang="en-US" sz="1600" dirty="0" smtClean="0"/>
              <a:t>Szekanecz, </a:t>
            </a:r>
            <a:r>
              <a:rPr lang="en-US" sz="1600" dirty="0"/>
              <a:t>R. </a:t>
            </a:r>
            <a:r>
              <a:rPr lang="en-US" sz="1600" dirty="0" smtClean="0"/>
              <a:t>Wittoek</a:t>
            </a:r>
            <a:endParaRPr lang="en-GB" sz="1600" dirty="0"/>
          </a:p>
        </p:txBody>
      </p:sp>
    </p:spTree>
    <p:extLst>
      <p:ext uri="{BB962C8B-B14F-4D97-AF65-F5344CB8AC3E}">
        <p14:creationId xmlns:p14="http://schemas.microsoft.com/office/powerpoint/2010/main" val="111111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Methods I</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400" dirty="0" smtClean="0"/>
              <a:t>Development according to the 2014 EULAR standardized operating procedures</a:t>
            </a:r>
            <a:r>
              <a:rPr lang="en-US" sz="1400" baseline="30000" dirty="0" smtClean="0"/>
              <a:t>1</a:t>
            </a:r>
          </a:p>
          <a:p>
            <a:r>
              <a:rPr lang="en-US" sz="1400" dirty="0" smtClean="0"/>
              <a:t>Task Force</a:t>
            </a:r>
          </a:p>
          <a:p>
            <a:pPr lvl="1"/>
            <a:r>
              <a:rPr lang="en-US" sz="1400" dirty="0" smtClean="0"/>
              <a:t>19 members representing 10 European countries, including 12 rheumatologists, 1 plastic surgeon, 3 healthcare professionals, 2 patient research partners, and 1 fellow</a:t>
            </a:r>
          </a:p>
          <a:p>
            <a:pPr lvl="1"/>
            <a:endParaRPr lang="en-US" sz="1400" dirty="0" smtClean="0"/>
          </a:p>
          <a:p>
            <a:r>
              <a:rPr lang="en-US" sz="1400" dirty="0"/>
              <a:t>Systematic Literature </a:t>
            </a:r>
            <a:r>
              <a:rPr lang="en-US" sz="1400" dirty="0" smtClean="0"/>
              <a:t>Review (SLR)</a:t>
            </a:r>
          </a:p>
          <a:p>
            <a:pPr lvl="1"/>
            <a:r>
              <a:rPr lang="en-US" sz="1400" dirty="0" smtClean="0"/>
              <a:t>Efficacy and safety of all non-pharmacological, pharmacological, and surgical therapies for hand OA</a:t>
            </a:r>
          </a:p>
          <a:p>
            <a:pPr lvl="1"/>
            <a:endParaRPr lang="en-US" sz="1400" dirty="0" smtClean="0"/>
          </a:p>
          <a:p>
            <a:r>
              <a:rPr lang="en-US" sz="1400" dirty="0" smtClean="0"/>
              <a:t>Online survey prior to one-day Task Force meeting</a:t>
            </a:r>
          </a:p>
          <a:p>
            <a:pPr lvl="1"/>
            <a:r>
              <a:rPr lang="en-US" sz="1400" dirty="0" smtClean="0"/>
              <a:t>Explore current clinical practice in hand OA</a:t>
            </a:r>
          </a:p>
          <a:p>
            <a:pPr lvl="1"/>
            <a:r>
              <a:rPr lang="en-US" sz="1400" dirty="0" smtClean="0"/>
              <a:t>Explore important topics to be covered in updated recommendations</a:t>
            </a:r>
          </a:p>
          <a:p>
            <a:pPr lvl="1"/>
            <a:endParaRPr lang="en-US" sz="1400" dirty="0" smtClean="0"/>
          </a:p>
        </p:txBody>
      </p:sp>
      <p:sp>
        <p:nvSpPr>
          <p:cNvPr id="9" name="Tekstvak 1">
            <a:extLst>
              <a:ext uri="{FF2B5EF4-FFF2-40B4-BE49-F238E27FC236}">
                <a16:creationId xmlns:a16="http://schemas.microsoft.com/office/drawing/2014/main" xmlns="" id="{331FDFC0-EE2C-48D1-96B1-23CF4E33B4EF}"/>
              </a:ext>
            </a:extLst>
          </p:cNvPr>
          <p:cNvSpPr txBox="1"/>
          <p:nvPr/>
        </p:nvSpPr>
        <p:spPr>
          <a:xfrm>
            <a:off x="291170" y="6124482"/>
            <a:ext cx="7239000" cy="230832"/>
          </a:xfrm>
          <a:prstGeom prst="rect">
            <a:avLst/>
          </a:prstGeom>
          <a:noFill/>
        </p:spPr>
        <p:txBody>
          <a:bodyPr wrap="square" rtlCol="0">
            <a:spAutoFit/>
          </a:bodyPr>
          <a:lstStyle/>
          <a:p>
            <a:r>
              <a:rPr lang="en-GB" sz="900" b="0" baseline="30000" dirty="0" smtClean="0">
                <a:solidFill>
                  <a:schemeClr val="accent1"/>
                </a:solidFill>
              </a:rPr>
              <a:t>1</a:t>
            </a:r>
            <a:r>
              <a:rPr lang="en-GB" sz="900" b="0" dirty="0" smtClean="0">
                <a:solidFill>
                  <a:schemeClr val="accent1"/>
                </a:solidFill>
              </a:rPr>
              <a:t>van </a:t>
            </a:r>
            <a:r>
              <a:rPr lang="en-GB" sz="900" b="0" dirty="0">
                <a:solidFill>
                  <a:schemeClr val="accent1"/>
                </a:solidFill>
              </a:rPr>
              <a:t>der </a:t>
            </a:r>
            <a:r>
              <a:rPr lang="en-GB" sz="900" b="0" dirty="0" err="1">
                <a:solidFill>
                  <a:schemeClr val="accent1"/>
                </a:solidFill>
              </a:rPr>
              <a:t>Heijde</a:t>
            </a:r>
            <a:r>
              <a:rPr lang="en-GB" sz="900" b="0" dirty="0">
                <a:solidFill>
                  <a:schemeClr val="accent1"/>
                </a:solidFill>
              </a:rPr>
              <a:t> D, </a:t>
            </a:r>
            <a:r>
              <a:rPr lang="en-GB" sz="900" b="0" dirty="0" smtClean="0">
                <a:solidFill>
                  <a:schemeClr val="accent1"/>
                </a:solidFill>
              </a:rPr>
              <a:t>et </a:t>
            </a:r>
            <a:r>
              <a:rPr lang="en-GB" sz="900" b="0" dirty="0">
                <a:solidFill>
                  <a:schemeClr val="accent1"/>
                </a:solidFill>
              </a:rPr>
              <a:t>al. </a:t>
            </a:r>
            <a:r>
              <a:rPr lang="en-GB" sz="900" b="0" dirty="0" smtClean="0">
                <a:solidFill>
                  <a:schemeClr val="accent1"/>
                </a:solidFill>
              </a:rPr>
              <a:t>Ann </a:t>
            </a:r>
            <a:r>
              <a:rPr lang="en-GB" sz="900" b="0" dirty="0">
                <a:solidFill>
                  <a:schemeClr val="accent1"/>
                </a:solidFill>
              </a:rPr>
              <a:t>Rheum Dis 2015;74:8–13.</a:t>
            </a:r>
          </a:p>
        </p:txBody>
      </p:sp>
    </p:spTree>
    <p:extLst>
      <p:ext uri="{BB962C8B-B14F-4D97-AF65-F5344CB8AC3E}">
        <p14:creationId xmlns:p14="http://schemas.microsoft.com/office/powerpoint/2010/main" val="91640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Methods II</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400" dirty="0" smtClean="0"/>
              <a:t>One-day Task Force meeting</a:t>
            </a:r>
          </a:p>
          <a:p>
            <a:pPr lvl="1"/>
            <a:r>
              <a:rPr lang="en-US" sz="1400" dirty="0" smtClean="0"/>
              <a:t>Results of SLR and survey presented to Task Force</a:t>
            </a:r>
          </a:p>
          <a:p>
            <a:pPr lvl="1"/>
            <a:r>
              <a:rPr lang="en-US" sz="1400" dirty="0" smtClean="0"/>
              <a:t>Group discussion led to formulation of </a:t>
            </a:r>
            <a:r>
              <a:rPr lang="en-US" sz="1400" dirty="0" smtClean="0">
                <a:sym typeface="Wingdings" pitchFamily="2" charset="2"/>
              </a:rPr>
              <a:t>5 overarching principles and 10 recommendations</a:t>
            </a:r>
          </a:p>
          <a:p>
            <a:pPr lvl="1"/>
            <a:r>
              <a:rPr lang="en-US" sz="1400" dirty="0" smtClean="0">
                <a:sym typeface="Wingdings" pitchFamily="2" charset="2"/>
              </a:rPr>
              <a:t>Voting on agreement for every proposed statement</a:t>
            </a:r>
          </a:p>
          <a:p>
            <a:pPr lvl="1"/>
            <a:endParaRPr lang="en-US" sz="1400" dirty="0" smtClean="0"/>
          </a:p>
          <a:p>
            <a:r>
              <a:rPr lang="en-US" sz="1400" dirty="0" smtClean="0"/>
              <a:t>Level </a:t>
            </a:r>
            <a:r>
              <a:rPr lang="en-US" sz="1400" dirty="0"/>
              <a:t>of </a:t>
            </a:r>
            <a:r>
              <a:rPr lang="en-US" sz="1400" dirty="0" smtClean="0"/>
              <a:t>evidence and</a:t>
            </a:r>
            <a:r>
              <a:rPr lang="en-GB" sz="1400" dirty="0" smtClean="0"/>
              <a:t> </a:t>
            </a:r>
            <a:r>
              <a:rPr lang="en-GB" sz="1400" dirty="0"/>
              <a:t>grade of </a:t>
            </a:r>
            <a:r>
              <a:rPr lang="en-GB" sz="1400" dirty="0" smtClean="0"/>
              <a:t>recommendation judged according to Oxford Centre for Evidence Based Medicine standards</a:t>
            </a:r>
            <a:r>
              <a:rPr lang="en-US" sz="1400" baseline="30000" dirty="0" smtClean="0"/>
              <a:t>2</a:t>
            </a:r>
            <a:endParaRPr lang="en-GB" sz="1400" dirty="0" smtClean="0"/>
          </a:p>
          <a:p>
            <a:r>
              <a:rPr lang="en-GB" sz="1400" dirty="0" smtClean="0"/>
              <a:t>Level </a:t>
            </a:r>
            <a:r>
              <a:rPr lang="en-GB" sz="1400" dirty="0"/>
              <a:t>of agreement allocated to each </a:t>
            </a:r>
            <a:r>
              <a:rPr lang="en-GB" sz="1400" dirty="0" smtClean="0"/>
              <a:t>statement by Task Force members (anonymously)</a:t>
            </a:r>
            <a:endParaRPr lang="en-GB" sz="1400" dirty="0"/>
          </a:p>
          <a:p>
            <a:pPr lvl="1"/>
            <a:endParaRPr lang="en-US" sz="1400" dirty="0" smtClean="0"/>
          </a:p>
        </p:txBody>
      </p:sp>
      <p:sp>
        <p:nvSpPr>
          <p:cNvPr id="9" name="Tekstvak 1">
            <a:extLst>
              <a:ext uri="{FF2B5EF4-FFF2-40B4-BE49-F238E27FC236}">
                <a16:creationId xmlns:a16="http://schemas.microsoft.com/office/drawing/2014/main" xmlns="" id="{331FDFC0-EE2C-48D1-96B1-23CF4E33B4EF}"/>
              </a:ext>
            </a:extLst>
          </p:cNvPr>
          <p:cNvSpPr txBox="1"/>
          <p:nvPr/>
        </p:nvSpPr>
        <p:spPr>
          <a:xfrm>
            <a:off x="291170" y="6124482"/>
            <a:ext cx="7239000" cy="230832"/>
          </a:xfrm>
          <a:prstGeom prst="rect">
            <a:avLst/>
          </a:prstGeom>
          <a:noFill/>
        </p:spPr>
        <p:txBody>
          <a:bodyPr wrap="square" rtlCol="0">
            <a:spAutoFit/>
          </a:bodyPr>
          <a:lstStyle/>
          <a:p>
            <a:r>
              <a:rPr lang="en-GB" sz="900" b="0" baseline="30000" dirty="0" smtClean="0">
                <a:solidFill>
                  <a:schemeClr val="accent1"/>
                </a:solidFill>
              </a:rPr>
              <a:t>2</a:t>
            </a:r>
            <a:r>
              <a:rPr lang="nl-NL" sz="900" b="0" u="sng" dirty="0" smtClean="0">
                <a:solidFill>
                  <a:schemeClr val="accent1"/>
                </a:solidFill>
                <a:hlinkClick r:id="rId2"/>
              </a:rPr>
              <a:t>http</a:t>
            </a:r>
            <a:r>
              <a:rPr lang="nl-NL" sz="900" b="0" u="sng" dirty="0">
                <a:solidFill>
                  <a:schemeClr val="accent1"/>
                </a:solidFill>
                <a:hlinkClick r:id="rId2"/>
              </a:rPr>
              <a:t>://www.cebm.net/index.aspx?o=5653</a:t>
            </a:r>
            <a:endParaRPr lang="en-GB" sz="900" b="0" dirty="0">
              <a:solidFill>
                <a:schemeClr val="accent1"/>
              </a:solidFill>
            </a:endParaRPr>
          </a:p>
        </p:txBody>
      </p:sp>
    </p:spTree>
    <p:extLst>
      <p:ext uri="{BB962C8B-B14F-4D97-AF65-F5344CB8AC3E}">
        <p14:creationId xmlns:p14="http://schemas.microsoft.com/office/powerpoint/2010/main" val="2873140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EULAR update recommendations management hand OA 2018\Manuscript SLR\Flowchart_fig_S1.jpg"/>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031875" y="1485518"/>
            <a:ext cx="7080250" cy="5026025"/>
          </a:xfrm>
          <a:prstGeom prst="rect">
            <a:avLst/>
          </a:prstGeom>
          <a:noFill/>
          <a:extLst>
            <a:ext uri="{909E8E84-426E-40DD-AFC4-6F175D3DCCD1}">
              <a14:hiddenFill xmlns:a14="http://schemas.microsoft.com/office/drawing/2010/main">
                <a:solidFill>
                  <a:srgbClr val="FFFFFF"/>
                </a:solidFill>
              </a14:hiddenFill>
            </a:ext>
          </a:extLst>
        </p:spPr>
      </p:pic>
      <p:sp>
        <p:nvSpPr>
          <p:cNvPr id="5" name="Título 4"/>
          <p:cNvSpPr>
            <a:spLocks noGrp="1"/>
          </p:cNvSpPr>
          <p:nvPr>
            <p:ph type="title"/>
          </p:nvPr>
        </p:nvSpPr>
        <p:spPr/>
        <p:txBody>
          <a:bodyPr/>
          <a:lstStyle/>
          <a:p>
            <a:r>
              <a:rPr lang="en-GB" dirty="0" smtClean="0"/>
              <a:t>Methods </a:t>
            </a:r>
            <a:r>
              <a:rPr lang="en-GB" dirty="0" smtClean="0"/>
              <a:t>III</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Tree>
    <p:extLst>
      <p:ext uri="{BB962C8B-B14F-4D97-AF65-F5344CB8AC3E}">
        <p14:creationId xmlns:p14="http://schemas.microsoft.com/office/powerpoint/2010/main" val="3292394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smtClean="0"/>
              <a:t>Overarching</a:t>
            </a:r>
            <a:r>
              <a:rPr lang="es-ES" dirty="0" smtClean="0"/>
              <a:t> </a:t>
            </a:r>
            <a:r>
              <a:rPr lang="es-ES" dirty="0"/>
              <a:t>prinicples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r>
              <a:rPr lang="en-US" sz="1400" dirty="0" smtClean="0"/>
              <a:t>New inclusion in the 2018 update </a:t>
            </a:r>
            <a:endParaRPr lang="en-GB" sz="1400" dirty="0" smtClean="0"/>
          </a:p>
          <a:p>
            <a:pPr>
              <a:buFont typeface="+mj-lt"/>
              <a:buAutoNum type="alphaUcPeriod"/>
            </a:pPr>
            <a:r>
              <a:rPr lang="en-GB" sz="1400" dirty="0" smtClean="0">
                <a:solidFill>
                  <a:schemeClr val="accent1"/>
                </a:solidFill>
              </a:rPr>
              <a:t>The primary goal of managing hand OA is to control symptoms, such as pain and stiffness, and to optimise hand function, in order to maximise activity, participation and quality of life</a:t>
            </a:r>
            <a:endParaRPr lang="en-GB" sz="1400" dirty="0" smtClean="0">
              <a:solidFill>
                <a:schemeClr val="accent1"/>
              </a:solidFill>
              <a:latin typeface="Calibri"/>
              <a:ea typeface="Calibri"/>
              <a:cs typeface="Times New Roman"/>
            </a:endParaRPr>
          </a:p>
          <a:p>
            <a:pPr>
              <a:buFont typeface="+mj-lt"/>
              <a:buAutoNum type="alphaUcPeriod"/>
            </a:pPr>
            <a:r>
              <a:rPr lang="en-GB" sz="1400" dirty="0" smtClean="0">
                <a:solidFill>
                  <a:schemeClr val="accent1"/>
                </a:solidFill>
              </a:rPr>
              <a:t>All </a:t>
            </a:r>
            <a:r>
              <a:rPr lang="en-GB" sz="1400" dirty="0">
                <a:solidFill>
                  <a:schemeClr val="accent1"/>
                </a:solidFill>
              </a:rPr>
              <a:t>patients should be offered information on the nature and course of the disease, as well as education on self-management principles and treatment options</a:t>
            </a:r>
            <a:endParaRPr lang="en-GB" sz="1400" dirty="0">
              <a:solidFill>
                <a:schemeClr val="accent1"/>
              </a:solidFill>
              <a:latin typeface="Calibri"/>
              <a:ea typeface="Calibri"/>
              <a:cs typeface="Times New Roman"/>
            </a:endParaRPr>
          </a:p>
          <a:p>
            <a:pPr>
              <a:buFont typeface="+mj-lt"/>
              <a:buAutoNum type="alphaUcPeriod"/>
            </a:pPr>
            <a:r>
              <a:rPr lang="en-GB" sz="1400" dirty="0" smtClean="0">
                <a:solidFill>
                  <a:schemeClr val="accent1"/>
                </a:solidFill>
              </a:rPr>
              <a:t>Management </a:t>
            </a:r>
            <a:r>
              <a:rPr lang="en-GB" sz="1400" dirty="0">
                <a:solidFill>
                  <a:schemeClr val="accent1"/>
                </a:solidFill>
              </a:rPr>
              <a:t>of hand OA should be individualised taking into account its localisation and severity, as well as comorbidities</a:t>
            </a:r>
            <a:endParaRPr lang="en-GB" sz="1400" dirty="0">
              <a:solidFill>
                <a:schemeClr val="accent1"/>
              </a:solidFill>
              <a:latin typeface="Calibri"/>
              <a:ea typeface="Calibri"/>
              <a:cs typeface="Times New Roman"/>
            </a:endParaRPr>
          </a:p>
          <a:p>
            <a:pPr>
              <a:buFont typeface="+mj-lt"/>
              <a:buAutoNum type="alphaUcPeriod"/>
            </a:pPr>
            <a:r>
              <a:rPr lang="en-GB" sz="1400" dirty="0" smtClean="0">
                <a:solidFill>
                  <a:schemeClr val="accent1"/>
                </a:solidFill>
              </a:rPr>
              <a:t>Management </a:t>
            </a:r>
            <a:r>
              <a:rPr lang="en-GB" sz="1400" dirty="0">
                <a:solidFill>
                  <a:schemeClr val="accent1"/>
                </a:solidFill>
              </a:rPr>
              <a:t>of hand OA should be based on a shared decision between the patient and the health professional</a:t>
            </a:r>
            <a:endParaRPr lang="en-GB" sz="1400" dirty="0">
              <a:solidFill>
                <a:schemeClr val="accent1"/>
              </a:solidFill>
              <a:latin typeface="Calibri"/>
              <a:ea typeface="Calibri"/>
              <a:cs typeface="Times New Roman"/>
            </a:endParaRPr>
          </a:p>
          <a:p>
            <a:pPr>
              <a:buFont typeface="+mj-lt"/>
              <a:buAutoNum type="alphaUcPeriod"/>
            </a:pPr>
            <a:r>
              <a:rPr lang="en-GB" sz="1400" dirty="0" smtClean="0">
                <a:solidFill>
                  <a:schemeClr val="accent1"/>
                </a:solidFill>
              </a:rPr>
              <a:t>Optimal </a:t>
            </a:r>
            <a:r>
              <a:rPr lang="en-GB" sz="1400" dirty="0">
                <a:solidFill>
                  <a:schemeClr val="accent1"/>
                </a:solidFill>
              </a:rPr>
              <a:t>management of hand OA usually requires a multidisciplinary approach. In addition to non-pharmacological modalities, pharmacological options and surgery should be </a:t>
            </a:r>
            <a:r>
              <a:rPr lang="en-GB" sz="1400" dirty="0" smtClean="0">
                <a:solidFill>
                  <a:schemeClr val="accent1"/>
                </a:solidFill>
              </a:rPr>
              <a:t>considered</a:t>
            </a:r>
          </a:p>
        </p:txBody>
      </p:sp>
    </p:spTree>
    <p:extLst>
      <p:ext uri="{BB962C8B-B14F-4D97-AF65-F5344CB8AC3E}">
        <p14:creationId xmlns:p14="http://schemas.microsoft.com/office/powerpoint/2010/main" val="1266232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1</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Education and training in ergonomic principles, pacing of activity, and use of assistive devices, should be offered to </a:t>
            </a:r>
            <a:r>
              <a:rPr lang="en-GB" sz="1600" dirty="0" smtClean="0"/>
              <a:t>every patient</a:t>
            </a:r>
            <a:endParaRPr lang="en-GB" sz="1600" dirty="0"/>
          </a:p>
          <a:p>
            <a:pPr lvl="1"/>
            <a:r>
              <a:rPr lang="en-US" sz="1600" dirty="0" smtClean="0"/>
              <a:t>Formerly included in the recommendations under the term ‘joint protection’</a:t>
            </a:r>
          </a:p>
          <a:p>
            <a:pPr lvl="1"/>
            <a:r>
              <a:rPr lang="en-US" sz="1600" dirty="0" smtClean="0"/>
              <a:t>Intensive programs not shown to be more (cost-)effective than more simple strategies</a:t>
            </a:r>
          </a:p>
          <a:p>
            <a:pPr lvl="1"/>
            <a:r>
              <a:rPr lang="en-US" sz="1600" dirty="0" err="1" smtClean="0"/>
              <a:t>LoE</a:t>
            </a:r>
            <a:r>
              <a:rPr lang="en-US" sz="1600" dirty="0" smtClean="0"/>
              <a:t>: 1b</a:t>
            </a:r>
            <a:endParaRPr lang="en-GB" sz="1600" dirty="0"/>
          </a:p>
        </p:txBody>
      </p:sp>
    </p:spTree>
    <p:extLst>
      <p:ext uri="{BB962C8B-B14F-4D97-AF65-F5344CB8AC3E}">
        <p14:creationId xmlns:p14="http://schemas.microsoft.com/office/powerpoint/2010/main" val="3287656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2</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Exercises to improve function and muscle strength, as well as to reduce pain, should be considered for every </a:t>
            </a:r>
            <a:r>
              <a:rPr lang="en-GB" sz="1600" dirty="0" smtClean="0"/>
              <a:t>patient</a:t>
            </a:r>
          </a:p>
          <a:p>
            <a:pPr lvl="1"/>
            <a:r>
              <a:rPr lang="en-US" sz="1600" dirty="0" smtClean="0"/>
              <a:t>Evidence from multiple recent trials</a:t>
            </a:r>
          </a:p>
          <a:p>
            <a:pPr lvl="1"/>
            <a:r>
              <a:rPr lang="en-US" sz="1600" dirty="0" smtClean="0"/>
              <a:t>Hand exercises have small beneficial effects on pain and function, joint stiffness, and grip strength, at the cost of few and non-severe adverse events</a:t>
            </a:r>
          </a:p>
          <a:p>
            <a:pPr lvl="1"/>
            <a:r>
              <a:rPr lang="en-US" sz="1600" dirty="0" smtClean="0"/>
              <a:t>Studied exercise regimens are heterogeneous (home-based/supervised for single/multiple sessions, frequency, number of repetitions, type of exercises)</a:t>
            </a:r>
          </a:p>
          <a:p>
            <a:pPr lvl="1"/>
            <a:r>
              <a:rPr lang="en-US" sz="1600" dirty="0" smtClean="0"/>
              <a:t>Beneficial effects not sustained after patients stopped exercising</a:t>
            </a:r>
          </a:p>
          <a:p>
            <a:pPr lvl="1"/>
            <a:r>
              <a:rPr lang="en-US" sz="1600" dirty="0" err="1" smtClean="0"/>
              <a:t>LoE</a:t>
            </a:r>
            <a:r>
              <a:rPr lang="en-US" sz="1600" dirty="0" smtClean="0"/>
              <a:t>: 1a</a:t>
            </a:r>
          </a:p>
          <a:p>
            <a:pPr lvl="1"/>
            <a:endParaRPr lang="en-GB" sz="1600" dirty="0"/>
          </a:p>
        </p:txBody>
      </p:sp>
    </p:spTree>
    <p:extLst>
      <p:ext uri="{BB962C8B-B14F-4D97-AF65-F5344CB8AC3E}">
        <p14:creationId xmlns:p14="http://schemas.microsoft.com/office/powerpoint/2010/main" val="1036011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 dirty="0" err="1" smtClean="0"/>
              <a:t>Recommendation</a:t>
            </a:r>
            <a:r>
              <a:rPr lang="es-ES" dirty="0" smtClean="0"/>
              <a:t> 3</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11/04/2018</a:t>
            </a:fld>
            <a:endParaRPr lang="en-US" dirty="0"/>
          </a:p>
        </p:txBody>
      </p:sp>
      <p:sp>
        <p:nvSpPr>
          <p:cNvPr id="8" name="Marcador de contenido 3"/>
          <p:cNvSpPr>
            <a:spLocks noGrp="1"/>
          </p:cNvSpPr>
          <p:nvPr>
            <p:ph idx="1"/>
          </p:nvPr>
        </p:nvSpPr>
        <p:spPr>
          <a:xfrm>
            <a:off x="466928" y="2091717"/>
            <a:ext cx="8334171" cy="4124361"/>
          </a:xfrm>
        </p:spPr>
        <p:txBody>
          <a:bodyPr/>
          <a:lstStyle/>
          <a:p>
            <a:pPr lvl="0"/>
            <a:r>
              <a:rPr lang="en-GB" sz="1600" dirty="0"/>
              <a:t>Orthoses should be considered for symptom relief in patients with thumb base OA. Long term use is advocated</a:t>
            </a:r>
          </a:p>
          <a:p>
            <a:pPr lvl="1"/>
            <a:r>
              <a:rPr lang="en-US" sz="1600" dirty="0" smtClean="0"/>
              <a:t>Evidence from multiple recent trials</a:t>
            </a:r>
          </a:p>
          <a:p>
            <a:pPr lvl="1"/>
            <a:r>
              <a:rPr lang="en-US" sz="1600" dirty="0" smtClean="0"/>
              <a:t>Use of thumb base orthosis leads to improvements in pain and (less) in function</a:t>
            </a:r>
          </a:p>
          <a:p>
            <a:pPr lvl="1"/>
            <a:r>
              <a:rPr lang="en-US" sz="1600" dirty="0" smtClean="0"/>
              <a:t>Efficacy only evident when used ≥ 3 months</a:t>
            </a:r>
          </a:p>
          <a:p>
            <a:pPr lvl="1"/>
            <a:r>
              <a:rPr lang="en-US" sz="1600" dirty="0" smtClean="0"/>
              <a:t>No advice regarding type (short/long, custom-made/prefabricated, material) or instructions for use (e.g., during activities of daily living, at night, constantly)</a:t>
            </a:r>
          </a:p>
          <a:p>
            <a:pPr lvl="1"/>
            <a:r>
              <a:rPr lang="en-US" sz="1600" dirty="0" smtClean="0"/>
              <a:t>No evidence supporting the use of DIP orthoses</a:t>
            </a:r>
          </a:p>
          <a:p>
            <a:pPr lvl="1"/>
            <a:r>
              <a:rPr lang="en-US" sz="1600" dirty="0" err="1" smtClean="0"/>
              <a:t>LoE</a:t>
            </a:r>
            <a:r>
              <a:rPr lang="en-US" sz="1600" dirty="0" smtClean="0"/>
              <a:t>: 1b</a:t>
            </a:r>
          </a:p>
          <a:p>
            <a:pPr lvl="1"/>
            <a:endParaRPr lang="en-GB" sz="1600" dirty="0"/>
          </a:p>
        </p:txBody>
      </p:sp>
    </p:spTree>
    <p:extLst>
      <p:ext uri="{BB962C8B-B14F-4D97-AF65-F5344CB8AC3E}">
        <p14:creationId xmlns:p14="http://schemas.microsoft.com/office/powerpoint/2010/main" val="2857853073"/>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DocumentoInternoVidaCaixa_ItemAdded</Name>
    <Synchronization>Default</Synchronization>
    <Type>10001</Type>
    <SequenceNumber>1000</SequenceNumber>
    <Assembly>IntranetCustom, Version=1.0.0.0, Culture=neutral, PublicKeyToken=61ccf9164fa8ad57</Assembly>
    <Class>IntranetCustom.Fields_and_ContentTypes.DocumentoInternoVidaCaixaEventReceiver</Class>
    <Data/>
    <Filter/>
  </Receiver>
  <Receiver>
    <Name>DocumentoInternoVidaCaixa_ItemUpdated</Name>
    <Synchronization>Default</Synchronization>
    <Type>10002</Type>
    <SequenceNumber>1000</SequenceNumber>
    <Assembly>IntranetCustom, Version=1.0.0.0, Culture=neutral, PublicKeyToken=61ccf9164fa8ad57</Assembly>
    <Class>IntranetCustom.Fields_and_ContentTypes.DocumentoInternoVidaCaixaEventReceiver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LenguajeTaxHTField0 xmlns="E98DFCE1-BAE5-447a-BDCA-1BA3A3ADDCB8">
      <Terms xmlns="http://schemas.microsoft.com/office/infopath/2007/PartnerControls"/>
    </LenguajeTaxHTField0>
    <TipoDocumentoTaxHTField0 xmlns="D3B34FE5-AC3B-4a96-82CA-0DBA080F7269">
      <Terms xmlns="http://schemas.microsoft.com/office/infopath/2007/PartnerControls"/>
    </TipoDocumentoTaxHTField0>
    <TaxKeywordTaxHTField xmlns="be301acf-7d88-4206-bc25-f0c1637acb3f">
      <Terms xmlns="http://schemas.microsoft.com/office/infopath/2007/PartnerControls"/>
    </TaxKeywordTaxHTField>
    <ProductoTaxHTField0 xmlns="949D39CD-7166-4d84-B7B3-B133F34511FF">
      <Terms xmlns="http://schemas.microsoft.com/office/infopath/2007/PartnerControls"/>
    </ProductoTaxHTField0>
    <TemaTaxHTField0 xmlns="132FDA8B-444F-45f6-B04C-FDC6AA7FB290">
      <Terms xmlns="http://schemas.microsoft.com/office/infopath/2007/PartnerControls"/>
    </TemaTaxHTField0>
    <DepartamentoTaxHTField0 xmlns="F6190AD9-4581-4372-B2DF-FA9A6D64EB4D">
      <Terms xmlns="http://schemas.microsoft.com/office/infopath/2007/PartnerControls"/>
    </DepartamentoTaxHTField0>
    <TaxCatchAll xmlns="be301acf-7d88-4206-bc25-f0c1637acb3f"/>
    <Description xmlns="http://schemas.microsoft.com/sharepoint/v3" xsi:nil="true"/>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789459-8F73-461E-9B34-A3F40E189AD5}">
  <ds:schemaRefs>
    <ds:schemaRef ds:uri="http://schemas.microsoft.com/sharepoint/events"/>
  </ds:schemaRefs>
</ds:datastoreItem>
</file>

<file path=customXml/itemProps2.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3.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11D8D81-60A0-4CDE-8F83-56276C98843F}">
  <ds:schemaRefs>
    <ds:schemaRef ds:uri="http://schemas.microsoft.com/sharepoint/v3"/>
    <ds:schemaRef ds:uri="be301acf-7d88-4206-bc25-f0c1637acb3f"/>
    <ds:schemaRef ds:uri="http://schemas.microsoft.com/office/2006/metadata/properties"/>
    <ds:schemaRef ds:uri="F6190AD9-4581-4372-B2DF-FA9A6D64EB4D"/>
    <ds:schemaRef ds:uri="949D39CD-7166-4d84-B7B3-B133F34511FF"/>
    <ds:schemaRef ds:uri="http://schemas.microsoft.com/office/infopath/2007/PartnerControls"/>
    <ds:schemaRef ds:uri="http://purl.org/dc/elements/1.1/"/>
    <ds:schemaRef ds:uri="http://schemas.openxmlformats.org/package/2006/metadata/core-properties"/>
    <ds:schemaRef ds:uri="http://schemas.microsoft.com/office/2006/documentManagement/types"/>
    <ds:schemaRef ds:uri="D3B34FE5-AC3B-4a96-82CA-0DBA080F7269"/>
    <ds:schemaRef ds:uri="132FDA8B-444F-45f6-B04C-FDC6AA7FB290"/>
    <ds:schemaRef ds:uri="http://purl.org/dc/terms/"/>
    <ds:schemaRef ds:uri="E98DFCE1-BAE5-447a-BDCA-1BA3A3ADDCB8"/>
    <ds:schemaRef ds:uri="http://www.w3.org/XML/1998/namespace"/>
    <ds:schemaRef ds:uri="http://purl.org/dc/dcmitype/"/>
  </ds:schemaRefs>
</ds:datastoreItem>
</file>

<file path=customXml/itemProps5.xml><?xml version="1.0" encoding="utf-8"?>
<ds:datastoreItem xmlns:ds="http://schemas.openxmlformats.org/officeDocument/2006/customXml" ds:itemID="{0DE97A49-F646-4B69-85FE-92FF14AA03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2616</TotalTime>
  <Words>2272</Words>
  <Application>Microsoft Office PowerPoint</Application>
  <PresentationFormat>On-screen Show (4:3)</PresentationFormat>
  <Paragraphs>283</Paragraphs>
  <Slides>22</Slides>
  <Notes>0</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PPT EULAR presentation</vt:lpstr>
      <vt:lpstr>Blank</vt:lpstr>
      <vt:lpstr>2018 update of the EULAR recommendations for the management of hand osteoarthritis</vt:lpstr>
      <vt:lpstr>Target population/question</vt:lpstr>
      <vt:lpstr>Methods I</vt:lpstr>
      <vt:lpstr>Methods II</vt:lpstr>
      <vt:lpstr>Methods III</vt:lpstr>
      <vt:lpstr>Overarching prinicples</vt:lpstr>
      <vt:lpstr>Recommendation 1</vt:lpstr>
      <vt:lpstr>Recommendation 2</vt:lpstr>
      <vt:lpstr>Recommendation 3</vt:lpstr>
      <vt:lpstr>Recommendation 4</vt:lpstr>
      <vt:lpstr>Recommendation 5</vt:lpstr>
      <vt:lpstr>Recommendation 6</vt:lpstr>
      <vt:lpstr>Recommendation 7</vt:lpstr>
      <vt:lpstr>Recommendation 8</vt:lpstr>
      <vt:lpstr>Recommendation 9</vt:lpstr>
      <vt:lpstr>Recommendation 10</vt:lpstr>
      <vt:lpstr>Summary Table Oxford Level of Evidence Overarching principles</vt:lpstr>
      <vt:lpstr>Summary Table Oxford Level of Evidence Recommendations</vt:lpstr>
      <vt:lpstr>Summary of Recommendations in bullet point format </vt:lpstr>
      <vt:lpstr>Summary of Recommendations in lay format I </vt:lpstr>
      <vt:lpstr>Summary of Recommendations in lay format II </vt:lpstr>
      <vt:lpstr>Acknowledgements</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Kroon, F. (REUM)</cp:lastModifiedBy>
  <cp:revision>43</cp:revision>
  <cp:lastPrinted>2018-04-11T06:03:03Z</cp:lastPrinted>
  <dcterms:created xsi:type="dcterms:W3CDTF">2017-10-10T13:55:03Z</dcterms:created>
  <dcterms:modified xsi:type="dcterms:W3CDTF">2018-04-11T15:05:06Z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ies>
</file>