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20"/>
  </p:notesMasterIdLst>
  <p:handoutMasterIdLst>
    <p:handoutMasterId r:id="rId21"/>
  </p:handoutMasterIdLst>
  <p:sldIdLst>
    <p:sldId id="271" r:id="rId8"/>
    <p:sldId id="289" r:id="rId9"/>
    <p:sldId id="283" r:id="rId10"/>
    <p:sldId id="276" r:id="rId11"/>
    <p:sldId id="277" r:id="rId12"/>
    <p:sldId id="278" r:id="rId13"/>
    <p:sldId id="284" r:id="rId14"/>
    <p:sldId id="285" r:id="rId15"/>
    <p:sldId id="279" r:id="rId16"/>
    <p:sldId id="280" r:id="rId17"/>
    <p:sldId id="281" r:id="rId18"/>
    <p:sldId id="282" r:id="rId19"/>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47">
          <p15:clr>
            <a:srgbClr val="A4A3A4"/>
          </p15:clr>
        </p15:guide>
        <p15:guide id="2" pos="5544">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56B9"/>
    <a:srgbClr val="063FA9"/>
    <a:srgbClr val="0057A3"/>
    <a:srgbClr val="003FA8"/>
    <a:srgbClr val="1986CE"/>
    <a:srgbClr val="F8F8F8"/>
    <a:srgbClr val="CECFCF"/>
    <a:srgbClr val="F6BFB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0" autoAdjust="0"/>
    <p:restoredTop sz="94759" autoAdjust="0"/>
  </p:normalViewPr>
  <p:slideViewPr>
    <p:cSldViewPr snapToGrid="0">
      <p:cViewPr varScale="1">
        <p:scale>
          <a:sx n="140" d="100"/>
          <a:sy n="140" d="100"/>
        </p:scale>
        <p:origin x="444" y="132"/>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05/01/2018</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05/01/2018</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05/01/2018</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05/01/2018</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05/01/2018</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05/01/2018</a:t>
            </a:fld>
            <a:endParaRPr lang="en-US" dirty="0"/>
          </a:p>
        </p:txBody>
      </p:sp>
      <p:pic>
        <p:nvPicPr>
          <p:cNvPr id="2" name="Imagen 1" descr="Logo Eular RGB.png"/>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2388" y="4075497"/>
            <a:ext cx="7236542" cy="1981863"/>
          </a:xfrm>
        </p:spPr>
        <p:txBody>
          <a:bodyPr/>
          <a:lstStyle/>
          <a:p>
            <a:r>
              <a:rPr lang="en-US" dirty="0">
                <a:solidFill>
                  <a:schemeClr val="bg2">
                    <a:lumMod val="50000"/>
                  </a:schemeClr>
                </a:solidFill>
              </a:rPr>
              <a:t>EULAR recommendations for the use of imaging in the clinical management of osteoarthritis</a:t>
            </a:r>
            <a:br>
              <a:rPr lang="en-US" dirty="0">
                <a:solidFill>
                  <a:schemeClr val="bg2">
                    <a:lumMod val="50000"/>
                  </a:schemeClr>
                </a:solidFill>
              </a:rPr>
            </a:br>
            <a:r>
              <a:rPr lang="en-GB" dirty="0" smtClean="0">
                <a:solidFill>
                  <a:schemeClr val="bg2">
                    <a:lumMod val="50000"/>
                  </a:schemeClr>
                </a:solidFill>
              </a:rPr>
              <a:t/>
            </a:r>
            <a:br>
              <a:rPr lang="en-GB" dirty="0" smtClean="0">
                <a:solidFill>
                  <a:schemeClr val="bg2">
                    <a:lumMod val="50000"/>
                  </a:schemeClr>
                </a:solidFill>
              </a:rPr>
            </a:br>
            <a:r>
              <a:rPr lang="en-GB" dirty="0" smtClean="0">
                <a:solidFill>
                  <a:schemeClr val="bg2">
                    <a:lumMod val="50000"/>
                  </a:schemeClr>
                </a:solidFill>
              </a:rPr>
              <a:t/>
            </a:r>
            <a:br>
              <a:rPr lang="en-GB" dirty="0" smtClean="0">
                <a:solidFill>
                  <a:schemeClr val="bg2">
                    <a:lumMod val="50000"/>
                  </a:schemeClr>
                </a:solidFill>
              </a:rPr>
            </a:br>
            <a:r>
              <a:rPr lang="en-GB" dirty="0" smtClean="0"/>
              <a:t/>
            </a:r>
            <a:br>
              <a:rPr lang="en-GB" dirty="0" smtClean="0"/>
            </a:br>
            <a:r>
              <a:rPr lang="en-GB" dirty="0" smtClean="0">
                <a:solidFill>
                  <a:srgbClr val="FF0000"/>
                </a:solidFill>
              </a:rPr>
              <a:t/>
            </a:r>
            <a:br>
              <a:rPr lang="en-GB" dirty="0" smtClean="0">
                <a:solidFill>
                  <a:srgbClr val="FF0000"/>
                </a:solidFill>
              </a:rPr>
            </a:br>
            <a:r>
              <a:rPr lang="en-GB" dirty="0" smtClean="0"/>
              <a:t/>
            </a:r>
            <a:br>
              <a:rPr lang="en-GB" dirty="0" smtClean="0"/>
            </a:br>
            <a:r>
              <a:rPr lang="en-GB" dirty="0" smtClean="0"/>
              <a:t/>
            </a:r>
            <a:br>
              <a:rPr lang="en-GB" dirty="0" smtClean="0"/>
            </a:br>
            <a:endParaRPr lang="en-GB" dirty="0">
              <a:solidFill>
                <a:schemeClr val="tx1"/>
              </a:solidFill>
            </a:endParaRPr>
          </a:p>
        </p:txBody>
      </p:sp>
    </p:spTree>
    <p:extLst>
      <p:ext uri="{BB962C8B-B14F-4D97-AF65-F5344CB8AC3E}">
        <p14:creationId xmlns:p14="http://schemas.microsoft.com/office/powerpoint/2010/main" val="1533290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smtClean="0"/>
              <a:t>Summary </a:t>
            </a:r>
            <a:r>
              <a:rPr lang="es-ES" dirty="0"/>
              <a:t>of </a:t>
            </a:r>
            <a:r>
              <a:rPr lang="es-ES" dirty="0" smtClean="0"/>
              <a:t>Recommendations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10</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05/01/2018</a:t>
            </a:fld>
            <a:endParaRPr lang="en-US" dirty="0"/>
          </a:p>
        </p:txBody>
      </p:sp>
      <p:sp>
        <p:nvSpPr>
          <p:cNvPr id="12" name="Marcador de contenido 3"/>
          <p:cNvSpPr>
            <a:spLocks noGrp="1"/>
          </p:cNvSpPr>
          <p:nvPr>
            <p:ph idx="1"/>
          </p:nvPr>
        </p:nvSpPr>
        <p:spPr>
          <a:xfrm>
            <a:off x="466928" y="2091717"/>
            <a:ext cx="8334171" cy="4124361"/>
          </a:xfrm>
        </p:spPr>
        <p:txBody>
          <a:bodyPr/>
          <a:lstStyle/>
          <a:p>
            <a:pPr>
              <a:buFont typeface="Arial" panose="020B0604020202020204" pitchFamily="34" charset="0"/>
              <a:buChar char="•"/>
            </a:pPr>
            <a:r>
              <a:rPr lang="en-GB" sz="1800" dirty="0" smtClean="0"/>
              <a:t>Imaging is not </a:t>
            </a:r>
            <a:r>
              <a:rPr lang="en-GB" sz="1800" dirty="0"/>
              <a:t>required to diagnose </a:t>
            </a:r>
            <a:r>
              <a:rPr lang="en-GB" sz="1800" dirty="0" smtClean="0"/>
              <a:t>OA in </a:t>
            </a:r>
            <a:r>
              <a:rPr lang="en-GB" sz="1800" dirty="0"/>
              <a:t>typical presentation, </a:t>
            </a:r>
            <a:r>
              <a:rPr lang="en-GB" sz="1800" dirty="0" smtClean="0"/>
              <a:t>but its use is recommended in case of atypical presentation to allow differential diagnosis. </a:t>
            </a:r>
          </a:p>
          <a:p>
            <a:pPr>
              <a:buFont typeface="Arial" panose="020B0604020202020204" pitchFamily="34" charset="0"/>
              <a:buChar char="•"/>
            </a:pPr>
            <a:r>
              <a:rPr lang="en-GB" sz="1800" dirty="0" smtClean="0"/>
              <a:t>The routine use of imaging for OA follow-up is not recommended, unless ad unexpected rapid progression or a change in symptoms occur. </a:t>
            </a:r>
          </a:p>
          <a:p>
            <a:pPr>
              <a:buFont typeface="Arial" panose="020B0604020202020204" pitchFamily="34" charset="0"/>
              <a:buChar char="•"/>
            </a:pPr>
            <a:r>
              <a:rPr lang="en-GB" sz="1800" dirty="0" smtClean="0"/>
              <a:t>When imaging is needed, conventional radiography should be performed first and attention should be paid to the choice of radiographic views. </a:t>
            </a:r>
          </a:p>
          <a:p>
            <a:pPr>
              <a:buFont typeface="Arial" panose="020B0604020202020204" pitchFamily="34" charset="0"/>
              <a:buChar char="•"/>
            </a:pPr>
            <a:r>
              <a:rPr lang="en-GB" sz="1800" dirty="0" smtClean="0"/>
              <a:t>Imaging is not recommended for diagnostic purposes. </a:t>
            </a:r>
          </a:p>
          <a:p>
            <a:pPr>
              <a:buFont typeface="Arial" panose="020B0604020202020204" pitchFamily="34" charset="0"/>
              <a:buChar char="•"/>
            </a:pPr>
            <a:r>
              <a:rPr lang="en-GB" sz="1800" dirty="0" smtClean="0"/>
              <a:t>The use of imaging to guide intra-articular injections is recommended in particular conditions, such as joint deformity or obesity.</a:t>
            </a:r>
            <a:endParaRPr lang="en-GB" sz="1800" dirty="0"/>
          </a:p>
        </p:txBody>
      </p:sp>
    </p:spTree>
    <p:extLst>
      <p:ext uri="{BB962C8B-B14F-4D97-AF65-F5344CB8AC3E}">
        <p14:creationId xmlns:p14="http://schemas.microsoft.com/office/powerpoint/2010/main" val="1103840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Summary</a:t>
            </a:r>
            <a:r>
              <a:rPr lang="es-ES" dirty="0" smtClean="0"/>
              <a:t> </a:t>
            </a:r>
            <a:r>
              <a:rPr lang="es-ES" dirty="0"/>
              <a:t>of Recommendations </a:t>
            </a:r>
            <a:r>
              <a:rPr lang="es-ES" dirty="0" smtClean="0"/>
              <a:t>in </a:t>
            </a:r>
            <a:r>
              <a:rPr lang="es-ES" dirty="0"/>
              <a:t>lay format </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11</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05/01/2018</a:t>
            </a:fld>
            <a:endParaRPr lang="en-US" dirty="0"/>
          </a:p>
        </p:txBody>
      </p:sp>
      <p:sp>
        <p:nvSpPr>
          <p:cNvPr id="8" name="Marcador de contenido 3"/>
          <p:cNvSpPr>
            <a:spLocks noGrp="1"/>
          </p:cNvSpPr>
          <p:nvPr>
            <p:ph idx="1"/>
          </p:nvPr>
        </p:nvSpPr>
        <p:spPr>
          <a:xfrm>
            <a:off x="466928" y="2091717"/>
            <a:ext cx="8334171" cy="4124361"/>
          </a:xfrm>
        </p:spPr>
        <p:txBody>
          <a:bodyPr/>
          <a:lstStyle/>
          <a:p>
            <a:pPr marL="0" indent="0">
              <a:buNone/>
            </a:pPr>
            <a:r>
              <a:rPr lang="en-GB" sz="1800" dirty="0" smtClean="0"/>
              <a:t>Imaging is not required to </a:t>
            </a:r>
            <a:r>
              <a:rPr lang="en-GB" sz="1800" dirty="0"/>
              <a:t>diagnose </a:t>
            </a:r>
            <a:r>
              <a:rPr lang="en-GB" sz="1800" dirty="0" smtClean="0"/>
              <a:t>OA in typical </a:t>
            </a:r>
            <a:r>
              <a:rPr lang="en-GB" sz="1800" dirty="0"/>
              <a:t>presentation, </a:t>
            </a:r>
            <a:r>
              <a:rPr lang="en-GB" sz="1800" dirty="0" smtClean="0"/>
              <a:t>but its use is recommended in case of atypical presentation to allow differential diagnosis. The routine use of imaging for OA follow-up is not recommended, unless ad unexpected rapid progression or a change in symptoms occur. When imaging is needed, conventional radiography should be performed first and attention should be paid in the choice of radiographic views. Imaging is not recommended for diagnostic purposes. The use of imaging to guide intra-articular injections is recommended in particular conditions, such as joint deformity or obesity.</a:t>
            </a:r>
            <a:endParaRPr lang="en-GB" sz="1800" dirty="0"/>
          </a:p>
        </p:txBody>
      </p:sp>
    </p:spTree>
    <p:extLst>
      <p:ext uri="{BB962C8B-B14F-4D97-AF65-F5344CB8AC3E}">
        <p14:creationId xmlns:p14="http://schemas.microsoft.com/office/powerpoint/2010/main" val="2067907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Acknowledgements</a:t>
            </a:r>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05/01/2018</a:t>
            </a:fld>
            <a:endParaRPr lang="en-US" dirty="0"/>
          </a:p>
        </p:txBody>
      </p:sp>
      <p:pic>
        <p:nvPicPr>
          <p:cNvPr id="9" name="Immagine 8"/>
          <p:cNvPicPr>
            <a:picLocks noChangeAspect="1"/>
          </p:cNvPicPr>
          <p:nvPr/>
        </p:nvPicPr>
        <p:blipFill>
          <a:blip r:embed="rId2"/>
          <a:stretch>
            <a:fillRect/>
          </a:stretch>
        </p:blipFill>
        <p:spPr>
          <a:xfrm>
            <a:off x="1679337" y="2337220"/>
            <a:ext cx="5730737" cy="3846909"/>
          </a:xfrm>
          <a:prstGeom prst="rect">
            <a:avLst/>
          </a:prstGeom>
        </p:spPr>
      </p:pic>
    </p:spTree>
    <p:extLst>
      <p:ext uri="{BB962C8B-B14F-4D97-AF65-F5344CB8AC3E}">
        <p14:creationId xmlns:p14="http://schemas.microsoft.com/office/powerpoint/2010/main" val="1111115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928" y="2187253"/>
            <a:ext cx="8334171" cy="4124361"/>
          </a:xfrm>
        </p:spPr>
        <p:txBody>
          <a:bodyPr/>
          <a:lstStyle/>
          <a:p>
            <a:r>
              <a:rPr lang="en-GB" dirty="0" smtClean="0">
                <a:solidFill>
                  <a:srgbClr val="000000"/>
                </a:solidFill>
              </a:rPr>
              <a:t>Methods:  </a:t>
            </a:r>
            <a:r>
              <a:rPr lang="en-US" dirty="0">
                <a:solidFill>
                  <a:srgbClr val="000000"/>
                </a:solidFill>
              </a:rPr>
              <a:t>According to the EULAR Standardized Operating Procedures*</a:t>
            </a:r>
          </a:p>
          <a:p>
            <a:endParaRPr lang="en-GB" dirty="0"/>
          </a:p>
        </p:txBody>
      </p:sp>
      <p:sp>
        <p:nvSpPr>
          <p:cNvPr id="3" name="Title 2"/>
          <p:cNvSpPr>
            <a:spLocks noGrp="1"/>
          </p:cNvSpPr>
          <p:nvPr>
            <p:ph type="title"/>
          </p:nvPr>
        </p:nvSpPr>
        <p:spPr/>
        <p:txBody>
          <a:bodyPr/>
          <a:lstStyle/>
          <a:p>
            <a:r>
              <a:rPr lang="en-US" dirty="0"/>
              <a:t>EULAR recommendations for the use of imaging in the clinical management of osteoarthritis</a:t>
            </a:r>
            <a:endParaRPr lang="en-GB"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2</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05/01/2018</a:t>
            </a:fld>
            <a:endParaRPr lang="en-US" dirty="0"/>
          </a:p>
        </p:txBody>
      </p:sp>
      <p:grpSp>
        <p:nvGrpSpPr>
          <p:cNvPr id="6" name="Group 5"/>
          <p:cNvGrpSpPr/>
          <p:nvPr/>
        </p:nvGrpSpPr>
        <p:grpSpPr>
          <a:xfrm>
            <a:off x="2422372" y="2809824"/>
            <a:ext cx="4224469" cy="3080989"/>
            <a:chOff x="2422372" y="1956836"/>
            <a:chExt cx="4224469" cy="3080989"/>
          </a:xfrm>
        </p:grpSpPr>
        <p:sp>
          <p:nvSpPr>
            <p:cNvPr id="7" name="ZoneTexte 2"/>
            <p:cNvSpPr txBox="1"/>
            <p:nvPr/>
          </p:nvSpPr>
          <p:spPr>
            <a:xfrm>
              <a:off x="3355865" y="1956836"/>
              <a:ext cx="2304256"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smtClean="0">
                  <a:solidFill>
                    <a:prstClr val="white"/>
                  </a:solidFill>
                  <a:ea typeface="+mn-ea"/>
                  <a:cs typeface="+mn-cs"/>
                </a:rPr>
                <a:t>Consensual approach</a:t>
              </a:r>
              <a:endParaRPr lang="en-GB" sz="1600" dirty="0">
                <a:solidFill>
                  <a:prstClr val="white"/>
                </a:solidFill>
                <a:ea typeface="+mn-ea"/>
                <a:cs typeface="+mn-cs"/>
              </a:endParaRPr>
            </a:p>
          </p:txBody>
        </p:sp>
        <p:sp>
          <p:nvSpPr>
            <p:cNvPr id="8" name="ZoneTexte 3"/>
            <p:cNvSpPr txBox="1"/>
            <p:nvPr/>
          </p:nvSpPr>
          <p:spPr>
            <a:xfrm>
              <a:off x="3227696" y="2596908"/>
              <a:ext cx="2627193" cy="584775"/>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fr-FR" sz="1600" dirty="0" err="1" smtClean="0">
                  <a:solidFill>
                    <a:prstClr val="white"/>
                  </a:solidFill>
                  <a:ea typeface="+mn-ea"/>
                  <a:cs typeface="+mn-cs"/>
                </a:rPr>
                <a:t>Define</a:t>
              </a:r>
              <a:r>
                <a:rPr lang="fr-FR" sz="1600" dirty="0" smtClean="0">
                  <a:solidFill>
                    <a:prstClr val="white"/>
                  </a:solidFill>
                  <a:ea typeface="+mn-ea"/>
                  <a:cs typeface="+mn-cs"/>
                </a:rPr>
                <a:t> questions for SLR</a:t>
              </a:r>
            </a:p>
            <a:p>
              <a:pPr eaLnBrk="1" hangingPunct="1">
                <a:spcBef>
                  <a:spcPct val="0"/>
                </a:spcBef>
              </a:pPr>
              <a:r>
                <a:rPr lang="fr-FR" sz="1600" dirty="0" smtClean="0">
                  <a:solidFill>
                    <a:prstClr val="white"/>
                  </a:solidFill>
                  <a:ea typeface="+mn-ea"/>
                  <a:cs typeface="+mn-cs"/>
                </a:rPr>
                <a:t>???????</a:t>
              </a:r>
              <a:endParaRPr lang="fr-FR" sz="1600" dirty="0">
                <a:solidFill>
                  <a:prstClr val="white"/>
                </a:solidFill>
                <a:ea typeface="+mn-ea"/>
                <a:cs typeface="+mn-cs"/>
              </a:endParaRPr>
            </a:p>
          </p:txBody>
        </p:sp>
        <p:sp>
          <p:nvSpPr>
            <p:cNvPr id="9" name="ZoneTexte 4"/>
            <p:cNvSpPr txBox="1"/>
            <p:nvPr/>
          </p:nvSpPr>
          <p:spPr>
            <a:xfrm>
              <a:off x="2944894" y="3273112"/>
              <a:ext cx="3192903"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smtClean="0">
                  <a:solidFill>
                    <a:prstClr val="white"/>
                  </a:solidFill>
                  <a:ea typeface="+mn-ea"/>
                  <a:cs typeface="+mn-cs"/>
                </a:rPr>
                <a:t>Systematic literature research</a:t>
              </a:r>
              <a:endParaRPr lang="en-GB" sz="1600" dirty="0">
                <a:solidFill>
                  <a:prstClr val="white"/>
                </a:solidFill>
                <a:ea typeface="+mn-ea"/>
                <a:cs typeface="+mn-cs"/>
              </a:endParaRPr>
            </a:p>
          </p:txBody>
        </p:sp>
        <p:sp>
          <p:nvSpPr>
            <p:cNvPr id="10" name="ZoneTexte 5"/>
            <p:cNvSpPr txBox="1"/>
            <p:nvPr/>
          </p:nvSpPr>
          <p:spPr>
            <a:xfrm>
              <a:off x="3432845" y="3913183"/>
              <a:ext cx="2304256"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smtClean="0">
                  <a:solidFill>
                    <a:prstClr val="white"/>
                  </a:solidFill>
                  <a:ea typeface="+mn-ea"/>
                  <a:cs typeface="+mn-cs"/>
                </a:rPr>
                <a:t>Consensual approach</a:t>
              </a:r>
              <a:endParaRPr lang="en-GB" sz="1600" dirty="0">
                <a:solidFill>
                  <a:prstClr val="white"/>
                </a:solidFill>
                <a:ea typeface="+mn-ea"/>
                <a:cs typeface="+mn-cs"/>
              </a:endParaRPr>
            </a:p>
          </p:txBody>
        </p:sp>
        <p:sp>
          <p:nvSpPr>
            <p:cNvPr id="11" name="ZoneTexte 6"/>
            <p:cNvSpPr txBox="1"/>
            <p:nvPr/>
          </p:nvSpPr>
          <p:spPr>
            <a:xfrm>
              <a:off x="2422372" y="4617261"/>
              <a:ext cx="4224469" cy="420564"/>
            </a:xfrm>
            <a:prstGeom prst="rect">
              <a:avLst/>
            </a:prstGeom>
            <a:solidFill>
              <a:srgbClr val="002060"/>
            </a:solidFill>
            <a:ln w="25400">
              <a:solidFill>
                <a:srgbClr val="0070C0"/>
              </a:solidFill>
            </a:ln>
          </p:spPr>
          <p:txBody>
            <a:bodyPr wrap="square" rtlCol="0">
              <a:spAutoFit/>
            </a:bodyPr>
            <a:lstStyle/>
            <a:p>
              <a:pPr algn="ctr" eaLnBrk="1" hangingPunct="1">
                <a:spcBef>
                  <a:spcPct val="0"/>
                </a:spcBef>
              </a:pPr>
              <a:r>
                <a:rPr lang="fr-FR" sz="2133" dirty="0">
                  <a:solidFill>
                    <a:prstClr val="white"/>
                  </a:solidFill>
                  <a:ea typeface="+mn-ea"/>
                  <a:cs typeface="+mn-cs"/>
                </a:rPr>
                <a:t>FINAL </a:t>
              </a:r>
              <a:r>
                <a:rPr lang="en-GB" sz="2133" dirty="0" smtClean="0">
                  <a:solidFill>
                    <a:prstClr val="white"/>
                  </a:solidFill>
                  <a:ea typeface="+mn-ea"/>
                  <a:cs typeface="+mn-cs"/>
                </a:rPr>
                <a:t>Recommendations</a:t>
              </a:r>
              <a:endParaRPr lang="en-GB" sz="2133" dirty="0">
                <a:solidFill>
                  <a:prstClr val="white"/>
                </a:solidFill>
                <a:ea typeface="+mn-ea"/>
                <a:cs typeface="+mn-cs"/>
              </a:endParaRPr>
            </a:p>
          </p:txBody>
        </p:sp>
        <p:sp>
          <p:nvSpPr>
            <p:cNvPr id="12" name="Flèche vers le bas 9"/>
            <p:cNvSpPr/>
            <p:nvPr/>
          </p:nvSpPr>
          <p:spPr>
            <a:xfrm>
              <a:off x="4479590" y="2285252"/>
              <a:ext cx="40639" cy="24776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3" name="Flèche vers le bas 10"/>
            <p:cNvSpPr/>
            <p:nvPr/>
          </p:nvSpPr>
          <p:spPr>
            <a:xfrm>
              <a:off x="4493968" y="2981658"/>
              <a:ext cx="40639" cy="24776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4" name="Flèche vers le bas 11"/>
            <p:cNvSpPr/>
            <p:nvPr/>
          </p:nvSpPr>
          <p:spPr>
            <a:xfrm>
              <a:off x="4514009" y="3613252"/>
              <a:ext cx="40639" cy="24776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5" name="Flèche vers le bas 12"/>
            <p:cNvSpPr/>
            <p:nvPr/>
          </p:nvSpPr>
          <p:spPr>
            <a:xfrm>
              <a:off x="4520465" y="4291001"/>
              <a:ext cx="40639" cy="24776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grpSp>
      <p:sp>
        <p:nvSpPr>
          <p:cNvPr id="16" name="ZoneTexte 7"/>
          <p:cNvSpPr txBox="1"/>
          <p:nvPr/>
        </p:nvSpPr>
        <p:spPr>
          <a:xfrm>
            <a:off x="5596114" y="6031437"/>
            <a:ext cx="3438762" cy="256545"/>
          </a:xfrm>
          <a:prstGeom prst="rect">
            <a:avLst/>
          </a:prstGeom>
          <a:noFill/>
        </p:spPr>
        <p:txBody>
          <a:bodyPr wrap="none" rtlCol="0">
            <a:spAutoFit/>
          </a:bodyPr>
          <a:lstStyle/>
          <a:p>
            <a:pPr eaLnBrk="1" hangingPunct="1">
              <a:spcBef>
                <a:spcPct val="0"/>
              </a:spcBef>
            </a:pPr>
            <a:r>
              <a:rPr lang="fr-FR" sz="1067" dirty="0">
                <a:solidFill>
                  <a:srgbClr val="000000"/>
                </a:solidFill>
                <a:ea typeface="+mn-ea"/>
                <a:cs typeface="+mn-cs"/>
              </a:rPr>
              <a:t>* </a:t>
            </a:r>
            <a:r>
              <a:rPr lang="fr-FR" sz="1067" dirty="0" smtClean="0">
                <a:solidFill>
                  <a:srgbClr val="000000"/>
                </a:solidFill>
                <a:ea typeface="+mn-ea"/>
                <a:cs typeface="+mn-cs"/>
              </a:rPr>
              <a:t>van </a:t>
            </a:r>
            <a:r>
              <a:rPr lang="fr-FR" sz="1067" dirty="0">
                <a:solidFill>
                  <a:srgbClr val="000000"/>
                </a:solidFill>
                <a:ea typeface="+mn-ea"/>
                <a:cs typeface="+mn-cs"/>
              </a:rPr>
              <a:t>der </a:t>
            </a:r>
            <a:r>
              <a:rPr lang="fr-FR" sz="1067" dirty="0">
                <a:solidFill>
                  <a:srgbClr val="000000"/>
                </a:solidFill>
                <a:ea typeface="+mn-ea"/>
                <a:cs typeface="+mn-cs"/>
              </a:rPr>
              <a:t>Heijde </a:t>
            </a:r>
            <a:r>
              <a:rPr lang="fr-FR" sz="1067" i="1" dirty="0">
                <a:solidFill>
                  <a:srgbClr val="000000"/>
                </a:solidFill>
                <a:ea typeface="+mn-ea"/>
                <a:cs typeface="+mn-cs"/>
              </a:rPr>
              <a:t>et al </a:t>
            </a:r>
            <a:r>
              <a:rPr lang="fr-FR" sz="1067" dirty="0">
                <a:solidFill>
                  <a:srgbClr val="000000"/>
                </a:solidFill>
                <a:ea typeface="+mn-ea"/>
                <a:cs typeface="+mn-cs"/>
              </a:rPr>
              <a:t>Ann </a:t>
            </a:r>
            <a:r>
              <a:rPr lang="fr-FR" sz="1067" dirty="0" err="1">
                <a:solidFill>
                  <a:srgbClr val="000000"/>
                </a:solidFill>
                <a:ea typeface="+mn-ea"/>
                <a:cs typeface="+mn-cs"/>
              </a:rPr>
              <a:t>Rheum</a:t>
            </a:r>
            <a:r>
              <a:rPr lang="fr-FR" sz="1067" dirty="0">
                <a:solidFill>
                  <a:srgbClr val="000000"/>
                </a:solidFill>
                <a:ea typeface="+mn-ea"/>
                <a:cs typeface="+mn-cs"/>
              </a:rPr>
              <a:t> Dis 2016,75:3-15</a:t>
            </a:r>
          </a:p>
        </p:txBody>
      </p:sp>
    </p:spTree>
    <p:extLst>
      <p:ext uri="{BB962C8B-B14F-4D97-AF65-F5344CB8AC3E}">
        <p14:creationId xmlns:p14="http://schemas.microsoft.com/office/powerpoint/2010/main" val="1067041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Target</a:t>
            </a:r>
            <a:r>
              <a:rPr lang="es-ES" dirty="0" smtClean="0"/>
              <a:t> population/research question</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05/01/2018</a:t>
            </a:fld>
            <a:endParaRPr lang="en-US" dirty="0"/>
          </a:p>
        </p:txBody>
      </p:sp>
      <p:sp>
        <p:nvSpPr>
          <p:cNvPr id="10" name="CasellaDiTesto 9"/>
          <p:cNvSpPr txBox="1"/>
          <p:nvPr/>
        </p:nvSpPr>
        <p:spPr>
          <a:xfrm>
            <a:off x="490538" y="1933275"/>
            <a:ext cx="8352928" cy="4524315"/>
          </a:xfrm>
          <a:prstGeom prst="rect">
            <a:avLst/>
          </a:prstGeom>
          <a:noFill/>
        </p:spPr>
        <p:txBody>
          <a:bodyPr wrap="square" rtlCol="0">
            <a:spAutoFit/>
          </a:bodyPr>
          <a:lstStyle/>
          <a:p>
            <a:pPr eaLnBrk="1" fontAlgn="auto" hangingPunct="1">
              <a:spcBef>
                <a:spcPts val="0"/>
              </a:spcBef>
              <a:spcAft>
                <a:spcPts val="0"/>
              </a:spcAft>
            </a:pPr>
            <a:r>
              <a:rPr lang="en-US" sz="2400" b="0" dirty="0" smtClean="0">
                <a:solidFill>
                  <a:prstClr val="black"/>
                </a:solidFill>
                <a:latin typeface="Calibri"/>
                <a:ea typeface="+mn-ea"/>
                <a:cs typeface="+mn-cs"/>
              </a:rPr>
              <a:t>The aim of the task force was to develop recommendations on the use of imaging of the joints in patients with osteoarthritis (OA) based on evidence from the literature and expert opinion, taking into account: </a:t>
            </a:r>
          </a:p>
          <a:p>
            <a:pPr eaLnBrk="1" fontAlgn="auto" hangingPunct="1">
              <a:spcBef>
                <a:spcPts val="0"/>
              </a:spcBef>
              <a:spcAft>
                <a:spcPts val="0"/>
              </a:spcAft>
            </a:pPr>
            <a:endParaRPr lang="en-US" sz="2400" b="0" dirty="0" smtClean="0">
              <a:solidFill>
                <a:prstClr val="black"/>
              </a:solidFill>
              <a:latin typeface="Calibri"/>
              <a:ea typeface="+mn-ea"/>
              <a:cs typeface="+mn-cs"/>
            </a:endParaRPr>
          </a:p>
          <a:p>
            <a:pPr marL="342900" lvl="0" indent="-342900" eaLnBrk="1" fontAlgn="auto" hangingPunct="1">
              <a:spcBef>
                <a:spcPts val="0"/>
              </a:spcBef>
              <a:spcAft>
                <a:spcPts val="0"/>
              </a:spcAft>
              <a:buClr>
                <a:srgbClr val="073E87"/>
              </a:buClr>
              <a:buFont typeface="Wingdings" panose="05000000000000000000" pitchFamily="2" charset="2"/>
              <a:buChar char="§"/>
            </a:pPr>
            <a:r>
              <a:rPr lang="it-IT" sz="2400" dirty="0" err="1">
                <a:solidFill>
                  <a:prstClr val="black"/>
                </a:solidFill>
                <a:latin typeface="Calibri"/>
                <a:ea typeface="+mn-ea"/>
                <a:cs typeface="+mn-cs"/>
              </a:rPr>
              <a:t>Clinical</a:t>
            </a:r>
            <a:r>
              <a:rPr lang="it-IT" sz="2400" dirty="0">
                <a:solidFill>
                  <a:prstClr val="black"/>
                </a:solidFill>
                <a:latin typeface="Calibri"/>
                <a:ea typeface="+mn-ea"/>
                <a:cs typeface="+mn-cs"/>
              </a:rPr>
              <a:t> and non </a:t>
            </a:r>
            <a:r>
              <a:rPr lang="it-IT" sz="2400" dirty="0" err="1">
                <a:solidFill>
                  <a:prstClr val="black"/>
                </a:solidFill>
                <a:latin typeface="Calibri"/>
                <a:ea typeface="+mn-ea"/>
                <a:cs typeface="+mn-cs"/>
              </a:rPr>
              <a:t>surgical</a:t>
            </a:r>
            <a:r>
              <a:rPr lang="it-IT" sz="2400" dirty="0">
                <a:solidFill>
                  <a:prstClr val="black"/>
                </a:solidFill>
                <a:latin typeface="Calibri"/>
                <a:ea typeface="+mn-ea"/>
                <a:cs typeface="+mn-cs"/>
              </a:rPr>
              <a:t> </a:t>
            </a:r>
            <a:r>
              <a:rPr lang="it-IT" sz="2400" dirty="0" err="1">
                <a:solidFill>
                  <a:prstClr val="black"/>
                </a:solidFill>
                <a:latin typeface="Calibri"/>
                <a:ea typeface="+mn-ea"/>
                <a:cs typeface="+mn-cs"/>
              </a:rPr>
              <a:t>setting</a:t>
            </a:r>
            <a:endParaRPr lang="it-IT" sz="2400" dirty="0">
              <a:solidFill>
                <a:prstClr val="black"/>
              </a:solidFill>
              <a:latin typeface="Calibri"/>
              <a:ea typeface="+mn-ea"/>
              <a:cs typeface="+mn-cs"/>
            </a:endParaRPr>
          </a:p>
          <a:p>
            <a:pPr marL="342900" lvl="0" indent="-342900" eaLnBrk="1" fontAlgn="auto" hangingPunct="1">
              <a:spcBef>
                <a:spcPts val="0"/>
              </a:spcBef>
              <a:spcAft>
                <a:spcPts val="0"/>
              </a:spcAft>
              <a:buClr>
                <a:srgbClr val="073E87"/>
              </a:buClr>
              <a:buFont typeface="Wingdings" panose="05000000000000000000" pitchFamily="2" charset="2"/>
              <a:buChar char="§"/>
            </a:pPr>
            <a:r>
              <a:rPr lang="it-IT" sz="2400" dirty="0" err="1">
                <a:solidFill>
                  <a:prstClr val="black"/>
                </a:solidFill>
                <a:latin typeface="Calibri"/>
                <a:ea typeface="+mn-ea"/>
                <a:cs typeface="+mn-cs"/>
              </a:rPr>
              <a:t>Peripheral</a:t>
            </a:r>
            <a:r>
              <a:rPr lang="it-IT" sz="2400" dirty="0">
                <a:solidFill>
                  <a:prstClr val="black"/>
                </a:solidFill>
                <a:latin typeface="Calibri"/>
                <a:ea typeface="+mn-ea"/>
                <a:cs typeface="+mn-cs"/>
              </a:rPr>
              <a:t> </a:t>
            </a:r>
            <a:r>
              <a:rPr lang="it-IT" sz="2400" dirty="0" err="1">
                <a:solidFill>
                  <a:prstClr val="black"/>
                </a:solidFill>
                <a:latin typeface="Calibri"/>
                <a:ea typeface="+mn-ea"/>
                <a:cs typeface="+mn-cs"/>
              </a:rPr>
              <a:t>joints</a:t>
            </a:r>
            <a:r>
              <a:rPr lang="it-IT" sz="2400" dirty="0">
                <a:solidFill>
                  <a:prstClr val="black"/>
                </a:solidFill>
                <a:latin typeface="Calibri"/>
                <a:ea typeface="+mn-ea"/>
                <a:cs typeface="+mn-cs"/>
              </a:rPr>
              <a:t>  </a:t>
            </a:r>
            <a:r>
              <a:rPr lang="it-IT" sz="2400" b="0" dirty="0">
                <a:solidFill>
                  <a:prstClr val="black"/>
                </a:solidFill>
                <a:latin typeface="Calibri"/>
                <a:ea typeface="+mn-ea"/>
                <a:cs typeface="+mn-cs"/>
              </a:rPr>
              <a:t>(</a:t>
            </a:r>
            <a:r>
              <a:rPr lang="it-IT" sz="2400" b="0" dirty="0" err="1">
                <a:solidFill>
                  <a:prstClr val="black"/>
                </a:solidFill>
                <a:latin typeface="Calibri"/>
                <a:ea typeface="+mn-ea"/>
                <a:cs typeface="+mn-cs"/>
              </a:rPr>
              <a:t>knee</a:t>
            </a:r>
            <a:r>
              <a:rPr lang="it-IT" sz="2400" b="0" dirty="0">
                <a:solidFill>
                  <a:prstClr val="black"/>
                </a:solidFill>
                <a:latin typeface="Calibri"/>
                <a:ea typeface="+mn-ea"/>
                <a:cs typeface="+mn-cs"/>
              </a:rPr>
              <a:t>, hip, </a:t>
            </a:r>
            <a:r>
              <a:rPr lang="it-IT" sz="2400" b="0" dirty="0" err="1">
                <a:solidFill>
                  <a:prstClr val="black"/>
                </a:solidFill>
                <a:latin typeface="Calibri"/>
                <a:ea typeface="+mn-ea"/>
                <a:cs typeface="+mn-cs"/>
              </a:rPr>
              <a:t>hand</a:t>
            </a:r>
            <a:r>
              <a:rPr lang="it-IT" sz="2400" b="0" dirty="0">
                <a:solidFill>
                  <a:prstClr val="black"/>
                </a:solidFill>
                <a:latin typeface="Calibri"/>
                <a:ea typeface="+mn-ea"/>
                <a:cs typeface="+mn-cs"/>
              </a:rPr>
              <a:t>, </a:t>
            </a:r>
            <a:r>
              <a:rPr lang="it-IT" sz="2400" b="0" dirty="0" err="1">
                <a:solidFill>
                  <a:prstClr val="black"/>
                </a:solidFill>
                <a:latin typeface="Calibri"/>
                <a:ea typeface="+mn-ea"/>
                <a:cs typeface="+mn-cs"/>
              </a:rPr>
              <a:t>feet</a:t>
            </a:r>
            <a:r>
              <a:rPr lang="it-IT" sz="2400" b="0" dirty="0">
                <a:solidFill>
                  <a:prstClr val="black"/>
                </a:solidFill>
                <a:latin typeface="Calibri"/>
                <a:ea typeface="+mn-ea"/>
                <a:cs typeface="+mn-cs"/>
              </a:rPr>
              <a:t>)</a:t>
            </a:r>
          </a:p>
          <a:p>
            <a:pPr marL="342900" lvl="0" indent="-342900" eaLnBrk="1" fontAlgn="auto" hangingPunct="1">
              <a:spcBef>
                <a:spcPts val="0"/>
              </a:spcBef>
              <a:spcAft>
                <a:spcPts val="0"/>
              </a:spcAft>
              <a:buClr>
                <a:srgbClr val="073E87"/>
              </a:buClr>
              <a:buFont typeface="Wingdings" panose="05000000000000000000" pitchFamily="2" charset="2"/>
              <a:buChar char="§"/>
            </a:pPr>
            <a:r>
              <a:rPr lang="it-IT" sz="2400" dirty="0" err="1" smtClean="0">
                <a:solidFill>
                  <a:prstClr val="black"/>
                </a:solidFill>
                <a:latin typeface="Calibri"/>
                <a:ea typeface="+mn-ea"/>
                <a:cs typeface="+mn-cs"/>
              </a:rPr>
              <a:t>Imaging</a:t>
            </a:r>
            <a:r>
              <a:rPr lang="it-IT" sz="2400" dirty="0" smtClean="0">
                <a:solidFill>
                  <a:prstClr val="black"/>
                </a:solidFill>
                <a:latin typeface="Calibri"/>
                <a:ea typeface="+mn-ea"/>
                <a:cs typeface="+mn-cs"/>
              </a:rPr>
              <a:t> </a:t>
            </a:r>
            <a:r>
              <a:rPr lang="it-IT" sz="2400" dirty="0" err="1" smtClean="0">
                <a:solidFill>
                  <a:prstClr val="black"/>
                </a:solidFill>
                <a:latin typeface="Calibri"/>
                <a:ea typeface="+mn-ea"/>
                <a:cs typeface="+mn-cs"/>
              </a:rPr>
              <a:t>modalities</a:t>
            </a:r>
            <a:r>
              <a:rPr lang="it-IT" sz="2400" dirty="0" smtClean="0">
                <a:solidFill>
                  <a:prstClr val="black"/>
                </a:solidFill>
                <a:latin typeface="Calibri"/>
                <a:ea typeface="+mn-ea"/>
                <a:cs typeface="+mn-cs"/>
              </a:rPr>
              <a:t>:</a:t>
            </a:r>
            <a:r>
              <a:rPr lang="it-IT" sz="2400" b="0" dirty="0" smtClean="0">
                <a:solidFill>
                  <a:prstClr val="black"/>
                </a:solidFill>
                <a:latin typeface="Calibri"/>
                <a:ea typeface="+mn-ea"/>
                <a:cs typeface="+mn-cs"/>
              </a:rPr>
              <a:t>  </a:t>
            </a:r>
            <a:r>
              <a:rPr lang="it-IT" sz="2400" b="0" dirty="0" err="1">
                <a:solidFill>
                  <a:prstClr val="black"/>
                </a:solidFill>
                <a:latin typeface="Calibri"/>
                <a:ea typeface="+mn-ea"/>
                <a:cs typeface="+mn-cs"/>
              </a:rPr>
              <a:t>conventional</a:t>
            </a:r>
            <a:r>
              <a:rPr lang="it-IT" sz="2400" b="0" dirty="0">
                <a:solidFill>
                  <a:prstClr val="black"/>
                </a:solidFill>
                <a:latin typeface="Calibri"/>
                <a:ea typeface="+mn-ea"/>
                <a:cs typeface="+mn-cs"/>
              </a:rPr>
              <a:t> </a:t>
            </a:r>
            <a:r>
              <a:rPr lang="it-IT" sz="2400" b="0" dirty="0" err="1">
                <a:solidFill>
                  <a:prstClr val="black"/>
                </a:solidFill>
                <a:latin typeface="Calibri"/>
                <a:ea typeface="+mn-ea"/>
                <a:cs typeface="+mn-cs"/>
              </a:rPr>
              <a:t>radiography</a:t>
            </a:r>
            <a:r>
              <a:rPr lang="it-IT" sz="2400" b="0" dirty="0">
                <a:solidFill>
                  <a:prstClr val="black"/>
                </a:solidFill>
                <a:latin typeface="Calibri"/>
                <a:ea typeface="+mn-ea"/>
                <a:cs typeface="+mn-cs"/>
              </a:rPr>
              <a:t> (CR)</a:t>
            </a:r>
          </a:p>
          <a:p>
            <a:pPr marL="2962275" lvl="0" eaLnBrk="1" fontAlgn="auto" hangingPunct="1">
              <a:spcBef>
                <a:spcPts val="0"/>
              </a:spcBef>
              <a:spcAft>
                <a:spcPts val="0"/>
              </a:spcAft>
              <a:buClr>
                <a:srgbClr val="073E87"/>
              </a:buClr>
            </a:pPr>
            <a:r>
              <a:rPr lang="it-IT" sz="2400" b="0" dirty="0" err="1">
                <a:solidFill>
                  <a:prstClr val="black"/>
                </a:solidFill>
                <a:latin typeface="Calibri"/>
                <a:ea typeface="+mn-ea"/>
                <a:cs typeface="+mn-cs"/>
              </a:rPr>
              <a:t>ultrasonography</a:t>
            </a:r>
            <a:r>
              <a:rPr lang="it-IT" sz="2400" b="0" dirty="0">
                <a:solidFill>
                  <a:prstClr val="black"/>
                </a:solidFill>
                <a:latin typeface="Calibri"/>
                <a:ea typeface="+mn-ea"/>
                <a:cs typeface="+mn-cs"/>
              </a:rPr>
              <a:t> (US)</a:t>
            </a:r>
          </a:p>
          <a:p>
            <a:pPr lvl="0" indent="2962275" eaLnBrk="1" fontAlgn="auto" hangingPunct="1">
              <a:spcBef>
                <a:spcPts val="0"/>
              </a:spcBef>
              <a:spcAft>
                <a:spcPts val="0"/>
              </a:spcAft>
              <a:buClr>
                <a:srgbClr val="073E87"/>
              </a:buClr>
            </a:pPr>
            <a:r>
              <a:rPr lang="it-IT" sz="2400" b="0" dirty="0" err="1">
                <a:solidFill>
                  <a:prstClr val="black"/>
                </a:solidFill>
                <a:latin typeface="Calibri"/>
                <a:ea typeface="+mn-ea"/>
                <a:cs typeface="+mn-cs"/>
              </a:rPr>
              <a:t>magnetic</a:t>
            </a:r>
            <a:r>
              <a:rPr lang="it-IT" sz="2400" b="0" dirty="0">
                <a:solidFill>
                  <a:prstClr val="black"/>
                </a:solidFill>
                <a:latin typeface="Calibri"/>
                <a:ea typeface="+mn-ea"/>
                <a:cs typeface="+mn-cs"/>
              </a:rPr>
              <a:t> </a:t>
            </a:r>
            <a:r>
              <a:rPr lang="it-IT" sz="2400" b="0" dirty="0" err="1">
                <a:solidFill>
                  <a:prstClr val="black"/>
                </a:solidFill>
                <a:latin typeface="Calibri"/>
                <a:ea typeface="+mn-ea"/>
                <a:cs typeface="+mn-cs"/>
              </a:rPr>
              <a:t>resonance</a:t>
            </a:r>
            <a:r>
              <a:rPr lang="it-IT" sz="2400" b="0" dirty="0">
                <a:solidFill>
                  <a:prstClr val="black"/>
                </a:solidFill>
                <a:latin typeface="Calibri"/>
                <a:ea typeface="+mn-ea"/>
                <a:cs typeface="+mn-cs"/>
              </a:rPr>
              <a:t> </a:t>
            </a:r>
            <a:r>
              <a:rPr lang="it-IT" sz="2400" b="0" dirty="0" err="1">
                <a:solidFill>
                  <a:prstClr val="black"/>
                </a:solidFill>
                <a:latin typeface="Calibri"/>
                <a:ea typeface="+mn-ea"/>
                <a:cs typeface="+mn-cs"/>
              </a:rPr>
              <a:t>imaging</a:t>
            </a:r>
            <a:r>
              <a:rPr lang="it-IT" sz="2400" b="0" dirty="0">
                <a:solidFill>
                  <a:prstClr val="black"/>
                </a:solidFill>
                <a:latin typeface="Calibri"/>
                <a:ea typeface="+mn-ea"/>
                <a:cs typeface="+mn-cs"/>
              </a:rPr>
              <a:t> (MRI)</a:t>
            </a:r>
          </a:p>
          <a:p>
            <a:pPr lvl="0" indent="2962275" eaLnBrk="1" fontAlgn="auto" hangingPunct="1">
              <a:spcBef>
                <a:spcPts val="0"/>
              </a:spcBef>
              <a:spcAft>
                <a:spcPts val="0"/>
              </a:spcAft>
              <a:buClr>
                <a:srgbClr val="073E87"/>
              </a:buClr>
            </a:pPr>
            <a:r>
              <a:rPr lang="it-IT" sz="2400" b="0" dirty="0">
                <a:solidFill>
                  <a:prstClr val="black"/>
                </a:solidFill>
                <a:latin typeface="Calibri"/>
                <a:ea typeface="+mn-ea"/>
                <a:cs typeface="+mn-cs"/>
              </a:rPr>
              <a:t>computer </a:t>
            </a:r>
            <a:r>
              <a:rPr lang="it-IT" sz="2400" b="0" dirty="0" err="1">
                <a:solidFill>
                  <a:prstClr val="black"/>
                </a:solidFill>
                <a:latin typeface="Calibri"/>
                <a:ea typeface="+mn-ea"/>
                <a:cs typeface="+mn-cs"/>
              </a:rPr>
              <a:t>tomography</a:t>
            </a:r>
            <a:r>
              <a:rPr lang="it-IT" sz="2400" b="0" dirty="0">
                <a:solidFill>
                  <a:prstClr val="black"/>
                </a:solidFill>
                <a:latin typeface="Calibri"/>
                <a:ea typeface="+mn-ea"/>
                <a:cs typeface="+mn-cs"/>
              </a:rPr>
              <a:t> (CT)</a:t>
            </a:r>
          </a:p>
          <a:p>
            <a:pPr lvl="0" indent="2962275" eaLnBrk="1" fontAlgn="auto" hangingPunct="1">
              <a:spcBef>
                <a:spcPts val="0"/>
              </a:spcBef>
              <a:spcAft>
                <a:spcPts val="0"/>
              </a:spcAft>
              <a:buClr>
                <a:srgbClr val="073E87"/>
              </a:buClr>
            </a:pPr>
            <a:r>
              <a:rPr lang="it-IT" sz="2400" b="0" dirty="0" err="1">
                <a:solidFill>
                  <a:prstClr val="black"/>
                </a:solidFill>
                <a:latin typeface="Calibri"/>
                <a:ea typeface="+mn-ea"/>
                <a:cs typeface="+mn-cs"/>
              </a:rPr>
              <a:t>radioisotope</a:t>
            </a:r>
            <a:r>
              <a:rPr lang="it-IT" sz="2400" b="0" dirty="0">
                <a:solidFill>
                  <a:prstClr val="black"/>
                </a:solidFill>
                <a:latin typeface="Calibri"/>
                <a:ea typeface="+mn-ea"/>
                <a:cs typeface="+mn-cs"/>
              </a:rPr>
              <a:t> </a:t>
            </a:r>
            <a:r>
              <a:rPr lang="it-IT" sz="2400" b="0" dirty="0" err="1" smtClean="0">
                <a:solidFill>
                  <a:prstClr val="black"/>
                </a:solidFill>
                <a:latin typeface="Calibri"/>
                <a:ea typeface="+mn-ea"/>
                <a:cs typeface="+mn-cs"/>
              </a:rPr>
              <a:t>scan</a:t>
            </a:r>
            <a:endParaRPr lang="it-IT" sz="2400" b="0" dirty="0">
              <a:solidFill>
                <a:prstClr val="black"/>
              </a:solidFill>
              <a:latin typeface="Calibri"/>
              <a:ea typeface="+mn-ea"/>
              <a:cs typeface="+mn-cs"/>
            </a:endParaRPr>
          </a:p>
        </p:txBody>
      </p:sp>
    </p:spTree>
    <p:extLst>
      <p:ext uri="{BB962C8B-B14F-4D97-AF65-F5344CB8AC3E}">
        <p14:creationId xmlns:p14="http://schemas.microsoft.com/office/powerpoint/2010/main" val="231930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a:t>Slide 2: </a:t>
            </a:r>
            <a:r>
              <a:rPr lang="en-GB" dirty="0"/>
              <a:t>Methods/methodical</a:t>
            </a:r>
            <a:r>
              <a:rPr lang="es-ES" dirty="0"/>
              <a:t> approach</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05/01/2018</a:t>
            </a:fld>
            <a:endParaRPr lang="en-US" dirty="0"/>
          </a:p>
        </p:txBody>
      </p:sp>
      <p:pic>
        <p:nvPicPr>
          <p:cNvPr id="2" name="Immagine 1"/>
          <p:cNvPicPr>
            <a:picLocks noChangeAspect="1"/>
          </p:cNvPicPr>
          <p:nvPr/>
        </p:nvPicPr>
        <p:blipFill>
          <a:blip r:embed="rId2"/>
          <a:stretch>
            <a:fillRect/>
          </a:stretch>
        </p:blipFill>
        <p:spPr>
          <a:xfrm>
            <a:off x="409315" y="1976504"/>
            <a:ext cx="8137239" cy="4502386"/>
          </a:xfrm>
          <a:prstGeom prst="rect">
            <a:avLst/>
          </a:prstGeom>
        </p:spPr>
      </p:pic>
    </p:spTree>
    <p:extLst>
      <p:ext uri="{BB962C8B-B14F-4D97-AF65-F5344CB8AC3E}">
        <p14:creationId xmlns:p14="http://schemas.microsoft.com/office/powerpoint/2010/main" val="916407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Overarching</a:t>
            </a:r>
            <a:r>
              <a:rPr lang="es-ES" dirty="0" smtClean="0"/>
              <a:t> principles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05/01/2018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800" dirty="0"/>
              <a:t>These recommendations pertain to symptomatic osteoarthritis.</a:t>
            </a:r>
          </a:p>
          <a:p>
            <a:r>
              <a:rPr lang="en-US" sz="1800" dirty="0"/>
              <a:t>Imaging abnormalities of osteoarthritis are commonly seen especially with increasing age.</a:t>
            </a:r>
          </a:p>
          <a:p>
            <a:r>
              <a:rPr lang="en-US" sz="1800" dirty="0"/>
              <a:t>Joint symptoms are also common and  increase with age. Symptoms are not always causally related to imaging abnormalities.</a:t>
            </a:r>
          </a:p>
          <a:p>
            <a:r>
              <a:rPr lang="en-US" sz="1800" dirty="0"/>
              <a:t>Full history and examination is always required before considering the need for investigations, including imaging.</a:t>
            </a:r>
          </a:p>
          <a:p>
            <a:r>
              <a:rPr lang="en-US" sz="1800" dirty="0"/>
              <a:t>Modern imaging modalities provide the capability to detect a wide range of soft tissue, bony and cartilage pathology in osteoarthritis. However, the increased information provided has not yet had a major impact on clinical practice</a:t>
            </a:r>
            <a:r>
              <a:rPr lang="en-US" sz="1800" dirty="0" smtClean="0"/>
              <a:t>.</a:t>
            </a:r>
            <a:endParaRPr lang="en-US" sz="1800" dirty="0"/>
          </a:p>
        </p:txBody>
      </p:sp>
    </p:spTree>
    <p:extLst>
      <p:ext uri="{BB962C8B-B14F-4D97-AF65-F5344CB8AC3E}">
        <p14:creationId xmlns:p14="http://schemas.microsoft.com/office/powerpoint/2010/main" val="1266232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smtClean="0"/>
              <a:t>Recommendations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05/01/2018</a:t>
            </a:fld>
            <a:endParaRPr lang="en-US" dirty="0"/>
          </a:p>
        </p:txBody>
      </p:sp>
      <p:sp>
        <p:nvSpPr>
          <p:cNvPr id="8" name="Marcador de contenido 3"/>
          <p:cNvSpPr>
            <a:spLocks noGrp="1"/>
          </p:cNvSpPr>
          <p:nvPr>
            <p:ph idx="1"/>
          </p:nvPr>
        </p:nvSpPr>
        <p:spPr>
          <a:xfrm>
            <a:off x="466928" y="2091717"/>
            <a:ext cx="8334171" cy="4124361"/>
          </a:xfrm>
        </p:spPr>
        <p:txBody>
          <a:bodyPr/>
          <a:lstStyle/>
          <a:p>
            <a:pPr marL="457200" indent="-457200">
              <a:buFont typeface="+mj-lt"/>
              <a:buAutoNum type="arabicPeriod"/>
            </a:pPr>
            <a:r>
              <a:rPr lang="en-US" sz="1800" dirty="0"/>
              <a:t>Imaging is not required to make the diagnosis in patients with typical* presentation of OA. *typical features include: usage-related pain, short duration morning stiffness, age&gt;40, symptoms affecting one or a few joints.</a:t>
            </a:r>
          </a:p>
          <a:p>
            <a:pPr marL="457200" indent="-457200">
              <a:buFont typeface="+mj-lt"/>
              <a:buAutoNum type="arabicPeriod"/>
            </a:pPr>
            <a:r>
              <a:rPr lang="en-US" sz="1800" dirty="0"/>
              <a:t>In atypical presentations imaging is recommended to help confirm the diagnosis of OA and/or make alternative or additional diagnoses.</a:t>
            </a:r>
          </a:p>
          <a:p>
            <a:pPr marL="457200" indent="-457200">
              <a:buFont typeface="+mj-lt"/>
              <a:buAutoNum type="arabicPeriod"/>
            </a:pPr>
            <a:r>
              <a:rPr lang="en-US" sz="1800" dirty="0"/>
              <a:t>Routine imaging in OA follow-up is not recommended.  However, imaging is recommended if there is unexpected rapid progression of symptoms or change in clinical characteristics to determine if this relates to OA severity or an additional diagnosis</a:t>
            </a:r>
            <a:r>
              <a:rPr lang="en-US" sz="1800" dirty="0" smtClean="0"/>
              <a:t>.</a:t>
            </a:r>
            <a:endParaRPr lang="en-US" sz="1800" dirty="0"/>
          </a:p>
        </p:txBody>
      </p:sp>
    </p:spTree>
    <p:extLst>
      <p:ext uri="{BB962C8B-B14F-4D97-AF65-F5344CB8AC3E}">
        <p14:creationId xmlns:p14="http://schemas.microsoft.com/office/powerpoint/2010/main" val="328765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smtClean="0"/>
              <a:t>Recommendations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05/01/2018</a:t>
            </a:fld>
            <a:endParaRPr lang="en-US" dirty="0"/>
          </a:p>
        </p:txBody>
      </p:sp>
      <p:sp>
        <p:nvSpPr>
          <p:cNvPr id="8" name="Marcador de contenido 3"/>
          <p:cNvSpPr>
            <a:spLocks noGrp="1"/>
          </p:cNvSpPr>
          <p:nvPr>
            <p:ph idx="1"/>
          </p:nvPr>
        </p:nvSpPr>
        <p:spPr>
          <a:xfrm>
            <a:off x="466928" y="2091717"/>
            <a:ext cx="8334171" cy="4124361"/>
          </a:xfrm>
        </p:spPr>
        <p:txBody>
          <a:bodyPr/>
          <a:lstStyle/>
          <a:p>
            <a:pPr marL="457200" indent="-457200">
              <a:buFont typeface="+mj-lt"/>
              <a:buAutoNum type="arabicPeriod" startAt="4"/>
            </a:pPr>
            <a:r>
              <a:rPr lang="en-US" sz="1800" dirty="0"/>
              <a:t>If imaging is needed, conventional (plain) radiography should be used before other modalities. To make additional diagnoses, soft tissues are best imaged by US or MRI and bone by CT or MRI. </a:t>
            </a:r>
          </a:p>
          <a:p>
            <a:pPr marL="457200" indent="-457200">
              <a:buFont typeface="+mj-lt"/>
              <a:buAutoNum type="arabicPeriod" startAt="4"/>
            </a:pPr>
            <a:r>
              <a:rPr lang="en-US" sz="1800" dirty="0"/>
              <a:t>Consideration of radiographic views is important for optimizing detection of OA features, in particular for the knee </a:t>
            </a:r>
            <a:r>
              <a:rPr lang="en-US" sz="1800" dirty="0" err="1"/>
              <a:t>weightbearing</a:t>
            </a:r>
            <a:r>
              <a:rPr lang="en-US" sz="1800" dirty="0"/>
              <a:t> and patellofemoral views are recommended</a:t>
            </a:r>
            <a:r>
              <a:rPr lang="en-US" sz="1800" dirty="0" smtClean="0"/>
              <a:t>.</a:t>
            </a:r>
            <a:endParaRPr lang="it-IT" sz="1800" dirty="0"/>
          </a:p>
        </p:txBody>
      </p:sp>
    </p:spTree>
    <p:extLst>
      <p:ext uri="{BB962C8B-B14F-4D97-AF65-F5344CB8AC3E}">
        <p14:creationId xmlns:p14="http://schemas.microsoft.com/office/powerpoint/2010/main" val="2604930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smtClean="0"/>
              <a:t>Recommendations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05/01/2018</a:t>
            </a:fld>
            <a:endParaRPr lang="en-US" dirty="0"/>
          </a:p>
        </p:txBody>
      </p:sp>
      <p:sp>
        <p:nvSpPr>
          <p:cNvPr id="8" name="Marcador de contenido 3"/>
          <p:cNvSpPr>
            <a:spLocks noGrp="1"/>
          </p:cNvSpPr>
          <p:nvPr>
            <p:ph idx="1"/>
          </p:nvPr>
        </p:nvSpPr>
        <p:spPr>
          <a:xfrm>
            <a:off x="466928" y="2091717"/>
            <a:ext cx="8334171" cy="4124361"/>
          </a:xfrm>
        </p:spPr>
        <p:txBody>
          <a:bodyPr/>
          <a:lstStyle/>
          <a:p>
            <a:pPr marL="457200" indent="-457200">
              <a:buFont typeface="+mj-lt"/>
              <a:buAutoNum type="arabicPeriod" startAt="6"/>
            </a:pPr>
            <a:r>
              <a:rPr lang="en-US" sz="1800" dirty="0"/>
              <a:t>According to current evidence, imaging features do not predict non-surgical treatment response and imaging cannot be recommended for this purpose.</a:t>
            </a:r>
          </a:p>
          <a:p>
            <a:pPr marL="457200" indent="-457200">
              <a:buFont typeface="+mj-lt"/>
              <a:buAutoNum type="arabicPeriod" startAt="6"/>
            </a:pPr>
            <a:r>
              <a:rPr lang="en-US" sz="1800" dirty="0"/>
              <a:t>The accuracy of intra-articular injection depends on the joint and on the skills of the practitioner and imaging may improve accuracy. Imaging is particularly recommended for joints that are difficult to access due to factors including site (e.g. hip), degree of deformity and obesity</a:t>
            </a:r>
            <a:r>
              <a:rPr lang="en-US" sz="1800" dirty="0" smtClean="0"/>
              <a:t>.</a:t>
            </a:r>
            <a:endParaRPr lang="en-US" sz="1800" b="1" dirty="0"/>
          </a:p>
        </p:txBody>
      </p:sp>
    </p:spTree>
    <p:extLst>
      <p:ext uri="{BB962C8B-B14F-4D97-AF65-F5344CB8AC3E}">
        <p14:creationId xmlns:p14="http://schemas.microsoft.com/office/powerpoint/2010/main" val="3226637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smtClean="0"/>
              <a:t>Summary </a:t>
            </a:r>
            <a:r>
              <a:rPr lang="es-ES" dirty="0"/>
              <a:t>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05/01/2018</a:t>
            </a:fld>
            <a:endParaRPr lang="en-US" dirty="0"/>
          </a:p>
        </p:txBody>
      </p:sp>
      <p:graphicFrame>
        <p:nvGraphicFramePr>
          <p:cNvPr id="2" name="Tabella 1"/>
          <p:cNvGraphicFramePr>
            <a:graphicFrameLocks noGrp="1"/>
          </p:cNvGraphicFramePr>
          <p:nvPr>
            <p:extLst>
              <p:ext uri="{D42A27DB-BD31-4B8C-83A1-F6EECF244321}">
                <p14:modId xmlns:p14="http://schemas.microsoft.com/office/powerpoint/2010/main" val="2268665012"/>
              </p:ext>
            </p:extLst>
          </p:nvPr>
        </p:nvGraphicFramePr>
        <p:xfrm>
          <a:off x="650543" y="2297753"/>
          <a:ext cx="7620000" cy="4182479"/>
        </p:xfrm>
        <a:graphic>
          <a:graphicData uri="http://schemas.openxmlformats.org/drawingml/2006/table">
            <a:tbl>
              <a:tblPr firstRow="1" bandRow="1">
                <a:tableStyleId>{5C22544A-7EE6-4342-B048-85BDC9FD1C3A}</a:tableStyleId>
              </a:tblPr>
              <a:tblGrid>
                <a:gridCol w="2540000">
                  <a:extLst>
                    <a:ext uri="{9D8B030D-6E8A-4147-A177-3AD203B41FA5}">
                      <a16:colId xmlns:a16="http://schemas.microsoft.com/office/drawing/2014/main" xmlns="" val="2315175578"/>
                    </a:ext>
                  </a:extLst>
                </a:gridCol>
                <a:gridCol w="2540000">
                  <a:extLst>
                    <a:ext uri="{9D8B030D-6E8A-4147-A177-3AD203B41FA5}">
                      <a16:colId xmlns:a16="http://schemas.microsoft.com/office/drawing/2014/main" xmlns="" val="372743909"/>
                    </a:ext>
                  </a:extLst>
                </a:gridCol>
                <a:gridCol w="2540000">
                  <a:extLst>
                    <a:ext uri="{9D8B030D-6E8A-4147-A177-3AD203B41FA5}">
                      <a16:colId xmlns:a16="http://schemas.microsoft.com/office/drawing/2014/main" xmlns="" val="3804549427"/>
                    </a:ext>
                  </a:extLst>
                </a:gridCol>
              </a:tblGrid>
              <a:tr h="506057">
                <a:tc>
                  <a:txBody>
                    <a:bodyPr/>
                    <a:lstStyle/>
                    <a:p>
                      <a:r>
                        <a:rPr lang="it-IT" dirty="0" err="1" smtClean="0"/>
                        <a:t>Recommendation</a:t>
                      </a:r>
                      <a:endParaRPr lang="it-IT" dirty="0"/>
                    </a:p>
                  </a:txBody>
                  <a:tcPr/>
                </a:tc>
                <a:tc>
                  <a:txBody>
                    <a:bodyPr/>
                    <a:lstStyle/>
                    <a:p>
                      <a:r>
                        <a:rPr lang="it-IT" dirty="0" smtClean="0"/>
                        <a:t>Level of </a:t>
                      </a:r>
                      <a:r>
                        <a:rPr lang="it-IT" dirty="0" err="1" smtClean="0"/>
                        <a:t>Evidence</a:t>
                      </a:r>
                      <a:endParaRPr lang="it-IT" dirty="0"/>
                    </a:p>
                  </a:txBody>
                  <a:tcPr/>
                </a:tc>
                <a:tc>
                  <a:txBody>
                    <a:bodyPr/>
                    <a:lstStyle/>
                    <a:p>
                      <a:r>
                        <a:rPr lang="it-IT" dirty="0" smtClean="0"/>
                        <a:t>Level of </a:t>
                      </a:r>
                      <a:r>
                        <a:rPr lang="it-IT" dirty="0" err="1" smtClean="0"/>
                        <a:t>agreement</a:t>
                      </a:r>
                      <a:endParaRPr lang="it-IT" dirty="0" smtClean="0"/>
                    </a:p>
                    <a:p>
                      <a:r>
                        <a:rPr lang="it-IT" dirty="0" err="1" smtClean="0"/>
                        <a:t>Mean</a:t>
                      </a:r>
                      <a:r>
                        <a:rPr lang="it-IT" dirty="0" smtClean="0"/>
                        <a:t> 95% CI</a:t>
                      </a:r>
                      <a:endParaRPr lang="it-IT" dirty="0"/>
                    </a:p>
                  </a:txBody>
                  <a:tcPr/>
                </a:tc>
                <a:extLst>
                  <a:ext uri="{0D108BD9-81ED-4DB2-BD59-A6C34878D82A}">
                    <a16:rowId xmlns:a16="http://schemas.microsoft.com/office/drawing/2014/main" xmlns="" val="1758655399"/>
                  </a:ext>
                </a:extLst>
              </a:tr>
              <a:tr h="506057">
                <a:tc>
                  <a:txBody>
                    <a:bodyPr/>
                    <a:lstStyle/>
                    <a:p>
                      <a:r>
                        <a:rPr lang="it-IT" dirty="0" smtClean="0"/>
                        <a:t>1</a:t>
                      </a:r>
                      <a:endParaRPr lang="it-IT" dirty="0"/>
                    </a:p>
                  </a:txBody>
                  <a:tcPr/>
                </a:tc>
                <a:tc>
                  <a:txBody>
                    <a:bodyPr/>
                    <a:lstStyle/>
                    <a:p>
                      <a:r>
                        <a:rPr lang="it-IT" dirty="0" smtClean="0"/>
                        <a:t>III-IV</a:t>
                      </a:r>
                      <a:endParaRPr lang="it-IT" dirty="0"/>
                    </a:p>
                  </a:txBody>
                  <a:tcPr/>
                </a:tc>
                <a:tc>
                  <a:txBody>
                    <a:bodyPr/>
                    <a:lstStyle/>
                    <a:p>
                      <a:r>
                        <a:rPr lang="it-IT" sz="1800" b="0" i="0" u="none" strike="noStrike" kern="1200" baseline="0" dirty="0" smtClean="0">
                          <a:solidFill>
                            <a:schemeClr val="dk1"/>
                          </a:solidFill>
                          <a:latin typeface="+mn-lt"/>
                          <a:ea typeface="+mn-ea"/>
                          <a:cs typeface="+mn-cs"/>
                        </a:rPr>
                        <a:t>8.7 (7.9 to 9.4)</a:t>
                      </a:r>
                      <a:endParaRPr lang="it-IT" dirty="0"/>
                    </a:p>
                  </a:txBody>
                  <a:tcPr/>
                </a:tc>
                <a:extLst>
                  <a:ext uri="{0D108BD9-81ED-4DB2-BD59-A6C34878D82A}">
                    <a16:rowId xmlns:a16="http://schemas.microsoft.com/office/drawing/2014/main" xmlns="" val="3889804957"/>
                  </a:ext>
                </a:extLst>
              </a:tr>
              <a:tr h="506057">
                <a:tc>
                  <a:txBody>
                    <a:bodyPr/>
                    <a:lstStyle/>
                    <a:p>
                      <a:r>
                        <a:rPr lang="it-IT" dirty="0" smtClean="0"/>
                        <a:t>2</a:t>
                      </a:r>
                      <a:endParaRPr lang="it-IT"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dirty="0" smtClean="0"/>
                        <a:t>IV</a:t>
                      </a:r>
                    </a:p>
                  </a:txBody>
                  <a:tcPr/>
                </a:tc>
                <a:tc>
                  <a:txBody>
                    <a:bodyPr/>
                    <a:lstStyle/>
                    <a:p>
                      <a:r>
                        <a:rPr lang="it-IT" sz="1800" b="0" i="0" u="none" strike="noStrike" kern="1200" baseline="0" dirty="0" smtClean="0">
                          <a:solidFill>
                            <a:schemeClr val="dk1"/>
                          </a:solidFill>
                          <a:latin typeface="+mn-lt"/>
                          <a:ea typeface="+mn-ea"/>
                          <a:cs typeface="+mn-cs"/>
                        </a:rPr>
                        <a:t>9.6 (9.1 to 10)</a:t>
                      </a:r>
                      <a:endParaRPr lang="it-IT" dirty="0"/>
                    </a:p>
                  </a:txBody>
                  <a:tcPr/>
                </a:tc>
                <a:extLst>
                  <a:ext uri="{0D108BD9-81ED-4DB2-BD59-A6C34878D82A}">
                    <a16:rowId xmlns:a16="http://schemas.microsoft.com/office/drawing/2014/main" xmlns="" val="1663376613"/>
                  </a:ext>
                </a:extLst>
              </a:tr>
              <a:tr h="506057">
                <a:tc>
                  <a:txBody>
                    <a:bodyPr/>
                    <a:lstStyle/>
                    <a:p>
                      <a:r>
                        <a:rPr lang="it-IT" dirty="0" smtClean="0"/>
                        <a:t>3</a:t>
                      </a:r>
                      <a:endParaRPr lang="it-IT"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dirty="0" smtClean="0"/>
                        <a:t>III-IV</a:t>
                      </a:r>
                    </a:p>
                  </a:txBody>
                  <a:tcPr/>
                </a:tc>
                <a:tc>
                  <a:txBody>
                    <a:bodyPr/>
                    <a:lstStyle/>
                    <a:p>
                      <a:r>
                        <a:rPr lang="it-IT" sz="1800" b="0" i="0" u="none" strike="noStrike" kern="1200" baseline="0" dirty="0" smtClean="0">
                          <a:solidFill>
                            <a:schemeClr val="dk1"/>
                          </a:solidFill>
                          <a:latin typeface="+mn-lt"/>
                          <a:ea typeface="+mn-ea"/>
                          <a:cs typeface="+mn-cs"/>
                        </a:rPr>
                        <a:t>8.8 (7.9 to 9.7)</a:t>
                      </a:r>
                      <a:endParaRPr lang="it-IT" dirty="0"/>
                    </a:p>
                  </a:txBody>
                  <a:tcPr/>
                </a:tc>
                <a:extLst>
                  <a:ext uri="{0D108BD9-81ED-4DB2-BD59-A6C34878D82A}">
                    <a16:rowId xmlns:a16="http://schemas.microsoft.com/office/drawing/2014/main" xmlns="" val="1361690478"/>
                  </a:ext>
                </a:extLst>
              </a:tr>
              <a:tr h="506057">
                <a:tc>
                  <a:txBody>
                    <a:bodyPr/>
                    <a:lstStyle/>
                    <a:p>
                      <a:r>
                        <a:rPr lang="it-IT" dirty="0" smtClean="0"/>
                        <a:t>4</a:t>
                      </a:r>
                      <a:endParaRPr lang="it-IT"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dirty="0" smtClean="0"/>
                        <a:t>III-IV</a:t>
                      </a:r>
                    </a:p>
                  </a:txBody>
                  <a:tcPr/>
                </a:tc>
                <a:tc>
                  <a:txBody>
                    <a:bodyPr/>
                    <a:lstStyle/>
                    <a:p>
                      <a:r>
                        <a:rPr lang="it-IT" sz="1800" b="0" i="0" u="none" strike="noStrike" kern="1200" baseline="0" dirty="0" smtClean="0">
                          <a:solidFill>
                            <a:schemeClr val="dk1"/>
                          </a:solidFill>
                          <a:latin typeface="+mn-lt"/>
                          <a:ea typeface="+mn-ea"/>
                          <a:cs typeface="+mn-cs"/>
                        </a:rPr>
                        <a:t>8.7 (7.9 to 9.6)</a:t>
                      </a:r>
                      <a:endParaRPr lang="it-IT" dirty="0"/>
                    </a:p>
                  </a:txBody>
                  <a:tcPr/>
                </a:tc>
                <a:extLst>
                  <a:ext uri="{0D108BD9-81ED-4DB2-BD59-A6C34878D82A}">
                    <a16:rowId xmlns:a16="http://schemas.microsoft.com/office/drawing/2014/main" xmlns="" val="4213602013"/>
                  </a:ext>
                </a:extLst>
              </a:tr>
              <a:tr h="506057">
                <a:tc>
                  <a:txBody>
                    <a:bodyPr/>
                    <a:lstStyle/>
                    <a:p>
                      <a:r>
                        <a:rPr lang="it-IT" dirty="0" smtClean="0"/>
                        <a:t>5</a:t>
                      </a:r>
                      <a:endParaRPr lang="it-IT"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dirty="0" smtClean="0"/>
                        <a:t>III</a:t>
                      </a:r>
                    </a:p>
                  </a:txBody>
                  <a:tcPr/>
                </a:tc>
                <a:tc>
                  <a:txBody>
                    <a:bodyPr/>
                    <a:lstStyle/>
                    <a:p>
                      <a:r>
                        <a:rPr lang="it-IT" sz="1800" b="0" i="0" u="none" strike="noStrike" kern="1200" baseline="0" dirty="0" smtClean="0">
                          <a:solidFill>
                            <a:schemeClr val="dk1"/>
                          </a:solidFill>
                          <a:latin typeface="+mn-lt"/>
                          <a:ea typeface="+mn-ea"/>
                          <a:cs typeface="+mn-cs"/>
                        </a:rPr>
                        <a:t>9.4 (8.7 to 9.9)</a:t>
                      </a:r>
                      <a:endParaRPr lang="it-IT" dirty="0"/>
                    </a:p>
                  </a:txBody>
                  <a:tcPr/>
                </a:tc>
                <a:extLst>
                  <a:ext uri="{0D108BD9-81ED-4DB2-BD59-A6C34878D82A}">
                    <a16:rowId xmlns:a16="http://schemas.microsoft.com/office/drawing/2014/main" xmlns="" val="1029258924"/>
                  </a:ext>
                </a:extLst>
              </a:tr>
              <a:tr h="506057">
                <a:tc>
                  <a:txBody>
                    <a:bodyPr/>
                    <a:lstStyle/>
                    <a:p>
                      <a:r>
                        <a:rPr lang="it-IT" dirty="0" smtClean="0"/>
                        <a:t>6</a:t>
                      </a:r>
                      <a:endParaRPr lang="it-IT"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dirty="0" smtClean="0"/>
                        <a:t>II-III</a:t>
                      </a:r>
                    </a:p>
                  </a:txBody>
                  <a:tcPr/>
                </a:tc>
                <a:tc>
                  <a:txBody>
                    <a:bodyPr/>
                    <a:lstStyle/>
                    <a:p>
                      <a:r>
                        <a:rPr lang="it-IT" sz="1800" b="0" i="0" u="none" strike="noStrike" kern="1200" baseline="0" dirty="0" smtClean="0">
                          <a:solidFill>
                            <a:schemeClr val="dk1"/>
                          </a:solidFill>
                          <a:latin typeface="+mn-lt"/>
                          <a:ea typeface="+mn-ea"/>
                          <a:cs typeface="+mn-cs"/>
                        </a:rPr>
                        <a:t>8.7 (7.5 to 9.7)</a:t>
                      </a:r>
                      <a:endParaRPr lang="it-IT" dirty="0"/>
                    </a:p>
                  </a:txBody>
                  <a:tcPr/>
                </a:tc>
                <a:extLst>
                  <a:ext uri="{0D108BD9-81ED-4DB2-BD59-A6C34878D82A}">
                    <a16:rowId xmlns:a16="http://schemas.microsoft.com/office/drawing/2014/main" xmlns="" val="103017867"/>
                  </a:ext>
                </a:extLst>
              </a:tr>
              <a:tr h="506057">
                <a:tc>
                  <a:txBody>
                    <a:bodyPr/>
                    <a:lstStyle/>
                    <a:p>
                      <a:r>
                        <a:rPr lang="it-IT" dirty="0" smtClean="0"/>
                        <a:t>7</a:t>
                      </a:r>
                      <a:endParaRPr lang="it-IT"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dirty="0" smtClean="0"/>
                        <a:t>III-IV</a:t>
                      </a:r>
                    </a:p>
                  </a:txBody>
                  <a:tcPr/>
                </a:tc>
                <a:tc>
                  <a:txBody>
                    <a:bodyPr/>
                    <a:lstStyle/>
                    <a:p>
                      <a:r>
                        <a:rPr lang="it-IT" sz="1800" b="0" i="0" u="none" strike="noStrike" kern="1200" baseline="0" dirty="0" smtClean="0">
                          <a:solidFill>
                            <a:schemeClr val="dk1"/>
                          </a:solidFill>
                          <a:latin typeface="+mn-lt"/>
                          <a:ea typeface="+mn-ea"/>
                          <a:cs typeface="+mn-cs"/>
                        </a:rPr>
                        <a:t>9.4 (8.9 to 9.9)</a:t>
                      </a:r>
                      <a:endParaRPr lang="it-IT" dirty="0"/>
                    </a:p>
                  </a:txBody>
                  <a:tcPr/>
                </a:tc>
                <a:extLst>
                  <a:ext uri="{0D108BD9-81ED-4DB2-BD59-A6C34878D82A}">
                    <a16:rowId xmlns:a16="http://schemas.microsoft.com/office/drawing/2014/main" xmlns="" val="252999503"/>
                  </a:ext>
                </a:extLst>
              </a:tr>
            </a:tbl>
          </a:graphicData>
        </a:graphic>
      </p:graphicFrame>
    </p:spTree>
    <p:extLst>
      <p:ext uri="{BB962C8B-B14F-4D97-AF65-F5344CB8AC3E}">
        <p14:creationId xmlns:p14="http://schemas.microsoft.com/office/powerpoint/2010/main" val="2447569601"/>
      </p:ext>
    </p:extLst>
  </p:cSld>
  <p:clrMapOvr>
    <a:masterClrMapping/>
  </p:clrMapOvr>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DocumentoInternoVidaCaixa_ItemAdded</Name>
    <Synchronization>Default</Synchronization>
    <Type>10001</Type>
    <SequenceNumber>1000</SequenceNumber>
    <Assembly>IntranetCustom, Version=1.0.0.0, Culture=neutral, PublicKeyToken=61ccf9164fa8ad57</Assembly>
    <Class>IntranetCustom.Fields_and_ContentTypes.DocumentoInternoVidaCaixaEventReceiver</Class>
    <Data/>
    <Filter/>
  </Receiver>
  <Receiver>
    <Name>DocumentoInternoVidaCaixa_ItemUpdated</Name>
    <Synchronization>Default</Synchronization>
    <Type>10002</Type>
    <SequenceNumber>1000</SequenceNumber>
    <Assembly>IntranetCustom, Version=1.0.0.0, Culture=neutral, PublicKeyToken=61ccf9164fa8ad57</Assembly>
    <Class>IntranetCustom.Fields_and_ContentTypes.DocumentoInternoVidaCaixaEventReceiver</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enguajeTaxHTField0 xmlns="E98DFCE1-BAE5-447a-BDCA-1BA3A3ADDCB8">
      <Terms xmlns="http://schemas.microsoft.com/office/infopath/2007/PartnerControls"/>
    </LenguajeTaxHTField0>
    <TipoDocumentoTaxHTField0 xmlns="D3B34FE5-AC3B-4a96-82CA-0DBA080F7269">
      <Terms xmlns="http://schemas.microsoft.com/office/infopath/2007/PartnerControls"/>
    </TipoDocumentoTaxHTField0>
    <TaxKeywordTaxHTField xmlns="be301acf-7d88-4206-bc25-f0c1637acb3f">
      <Terms xmlns="http://schemas.microsoft.com/office/infopath/2007/PartnerControls"/>
    </TaxKeywordTaxHTField>
    <ProductoTaxHTField0 xmlns="949D39CD-7166-4d84-B7B3-B133F34511FF">
      <Terms xmlns="http://schemas.microsoft.com/office/infopath/2007/PartnerControls"/>
    </ProductoTaxHTField0>
    <TemaTaxHTField0 xmlns="132FDA8B-444F-45f6-B04C-FDC6AA7FB290">
      <Terms xmlns="http://schemas.microsoft.com/office/infopath/2007/PartnerControls"/>
    </TemaTaxHTField0>
    <DepartamentoTaxHTField0 xmlns="F6190AD9-4581-4372-B2DF-FA9A6D64EB4D">
      <Terms xmlns="http://schemas.microsoft.com/office/infopath/2007/PartnerControls"/>
    </DepartamentoTaxHTField0>
    <TaxCatchAll xmlns="be301acf-7d88-4206-bc25-f0c1637acb3f"/>
    <Description xmlns="http://schemas.microsoft.com/sharepoint/v3" xsi:nil="true"/>
  </documentManagement>
</p:properties>
</file>

<file path=customXml/item4.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LongProperties xmlns="http://schemas.microsoft.com/office/2006/metadata/longProperties"/>
</file>

<file path=customXml/itemProps1.xml><?xml version="1.0" encoding="utf-8"?>
<ds:datastoreItem xmlns:ds="http://schemas.openxmlformats.org/officeDocument/2006/customXml" ds:itemID="{5C789459-8F73-461E-9B34-A3F40E189AD5}">
  <ds:schemaRefs>
    <ds:schemaRef ds:uri="http://schemas.microsoft.com/sharepoint/events"/>
    <ds:schemaRef ds:uri="http://www.w3.org/2000/xmlns/"/>
  </ds:schemaRefs>
</ds:datastoreItem>
</file>

<file path=customXml/itemProps2.xml><?xml version="1.0" encoding="utf-8"?>
<ds:datastoreItem xmlns:ds="http://schemas.openxmlformats.org/officeDocument/2006/customXml" ds:itemID="{0DE97A49-F646-4B69-85FE-92FF14AA03C2}">
  <ds:schemaRefs>
    <ds:schemaRef ds:uri="http://schemas.microsoft.com/sharepoint/v3/contenttype/forms"/>
  </ds:schemaRefs>
</ds:datastoreItem>
</file>

<file path=customXml/itemProps3.xml><?xml version="1.0" encoding="utf-8"?>
<ds:datastoreItem xmlns:ds="http://schemas.openxmlformats.org/officeDocument/2006/customXml" ds:itemID="{211D8D81-60A0-4CDE-8F83-56276C98843F}">
  <ds:schemaRefs>
    <ds:schemaRef ds:uri="D3B34FE5-AC3B-4a96-82CA-0DBA080F7269"/>
    <ds:schemaRef ds:uri="http://schemas.microsoft.com/office/infopath/2007/PartnerControls"/>
    <ds:schemaRef ds:uri="http://schemas.openxmlformats.org/package/2006/metadata/core-properties"/>
    <ds:schemaRef ds:uri="be301acf-7d88-4206-bc25-f0c1637acb3f"/>
    <ds:schemaRef ds:uri="http://purl.org/dc/dcmitype/"/>
    <ds:schemaRef ds:uri="132FDA8B-444F-45f6-B04C-FDC6AA7FB290"/>
    <ds:schemaRef ds:uri="http://purl.org/dc/elements/1.1/"/>
    <ds:schemaRef ds:uri="http://schemas.microsoft.com/office/2006/metadata/properties"/>
    <ds:schemaRef ds:uri="F6190AD9-4581-4372-B2DF-FA9A6D64EB4D"/>
    <ds:schemaRef ds:uri="http://schemas.microsoft.com/office/2006/documentManagement/types"/>
    <ds:schemaRef ds:uri="949D39CD-7166-4d84-B7B3-B133F34511FF"/>
    <ds:schemaRef ds:uri="http://www.w3.org/XML/1998/namespace"/>
    <ds:schemaRef ds:uri="E98DFCE1-BAE5-447a-BDCA-1BA3A3ADDCB8"/>
    <ds:schemaRef ds:uri="http://schemas.microsoft.com/sharepoint/v3"/>
    <ds:schemaRef ds:uri="http://purl.org/dc/terms/"/>
  </ds:schemaRefs>
</ds:datastoreItem>
</file>

<file path=customXml/itemProps4.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8B375BF9-3C35-4C6D-8997-27DCBE2ABBEF}">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169</TotalTime>
  <Words>791</Words>
  <Application>Microsoft Office PowerPoint</Application>
  <PresentationFormat>On-screen Show (4:3)</PresentationFormat>
  <Paragraphs>94</Paragraphs>
  <Slides>12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ＭＳ Ｐゴシック</vt:lpstr>
      <vt:lpstr>Arial</vt:lpstr>
      <vt:lpstr>Calibri</vt:lpstr>
      <vt:lpstr>Times</vt:lpstr>
      <vt:lpstr>Wingdings</vt:lpstr>
      <vt:lpstr>PPT EULAR presentation</vt:lpstr>
      <vt:lpstr>Blank</vt:lpstr>
      <vt:lpstr>EULAR recommendations for the use of imaging in the clinical management of osteoarthritis       </vt:lpstr>
      <vt:lpstr>EULAR recommendations for the use of imaging in the clinical management of osteoarthritis</vt:lpstr>
      <vt:lpstr>Target population/research question</vt:lpstr>
      <vt:lpstr>Slide 2: Methods/methodical approach</vt:lpstr>
      <vt:lpstr>Overarching principles</vt:lpstr>
      <vt:lpstr>Recommendations</vt:lpstr>
      <vt:lpstr>Recommendations</vt:lpstr>
      <vt:lpstr>Recommendations</vt:lpstr>
      <vt:lpstr>Summary Table Oxford Level of Evidence</vt:lpstr>
      <vt:lpstr>Summary of Recommendations</vt:lpstr>
      <vt:lpstr>Summary of Recommendations in lay format </vt:lpstr>
      <vt:lpstr>Acknowledgements</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Jud Patrizia</cp:lastModifiedBy>
  <cp:revision>28</cp:revision>
  <dcterms:created xsi:type="dcterms:W3CDTF">2017-10-10T13:55:03Z</dcterms:created>
  <dcterms:modified xsi:type="dcterms:W3CDTF">2018-01-05T13:27:34Z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ies>
</file>