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6"/>
    <p:sldMasterId id="2147483888" r:id="rId7"/>
  </p:sldMasterIdLst>
  <p:notesMasterIdLst>
    <p:notesMasterId r:id="rId32"/>
  </p:notesMasterIdLst>
  <p:handoutMasterIdLst>
    <p:handoutMasterId r:id="rId33"/>
  </p:handoutMasterIdLst>
  <p:sldIdLst>
    <p:sldId id="271" r:id="rId8"/>
    <p:sldId id="296" r:id="rId9"/>
    <p:sldId id="295" r:id="rId10"/>
    <p:sldId id="283" r:id="rId11"/>
    <p:sldId id="277" r:id="rId12"/>
    <p:sldId id="276" r:id="rId13"/>
    <p:sldId id="278" r:id="rId14"/>
    <p:sldId id="284" r:id="rId15"/>
    <p:sldId id="285" r:id="rId16"/>
    <p:sldId id="286" r:id="rId17"/>
    <p:sldId id="287" r:id="rId18"/>
    <p:sldId id="288" r:id="rId19"/>
    <p:sldId id="289" r:id="rId20"/>
    <p:sldId id="290" r:id="rId21"/>
    <p:sldId id="291" r:id="rId22"/>
    <p:sldId id="292" r:id="rId23"/>
    <p:sldId id="297" r:id="rId24"/>
    <p:sldId id="298" r:id="rId25"/>
    <p:sldId id="279" r:id="rId26"/>
    <p:sldId id="299" r:id="rId27"/>
    <p:sldId id="293" r:id="rId28"/>
    <p:sldId id="280" r:id="rId29"/>
    <p:sldId id="300" r:id="rId30"/>
    <p:sldId id="282" r:id="rId31"/>
  </p:sldIdLst>
  <p:sldSz cx="9144000" cy="6858000" type="screen4x3"/>
  <p:notesSz cx="6797675" cy="9926638"/>
  <p:defaultTextStyle>
    <a:defPPr>
      <a:defRPr lang="es-ES_tradnl"/>
    </a:defPPr>
    <a:lvl1pPr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1pPr>
    <a:lvl2pPr marL="4572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2pPr>
    <a:lvl3pPr marL="9144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3pPr>
    <a:lvl4pPr marL="13716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4pPr>
    <a:lvl5pPr marL="1828800" algn="l" rtl="0" eaLnBrk="0" fontAlgn="base" hangingPunct="0">
      <a:spcBef>
        <a:spcPct val="50000"/>
      </a:spcBef>
      <a:spcAft>
        <a:spcPct val="0"/>
      </a:spcAft>
      <a:defRPr sz="1400" b="1" kern="1200">
        <a:solidFill>
          <a:schemeClr val="bg1"/>
        </a:solidFill>
        <a:latin typeface="Arial" charset="0"/>
        <a:ea typeface="ＭＳ Ｐゴシック" charset="0"/>
        <a:cs typeface="Arial" charset="0"/>
      </a:defRPr>
    </a:lvl5pPr>
    <a:lvl6pPr marL="2286000" algn="l" defTabSz="457200" rtl="0" eaLnBrk="1" latinLnBrk="0" hangingPunct="1">
      <a:defRPr sz="1400" b="1" kern="1200">
        <a:solidFill>
          <a:schemeClr val="bg1"/>
        </a:solidFill>
        <a:latin typeface="Arial" charset="0"/>
        <a:ea typeface="ＭＳ Ｐゴシック" charset="0"/>
        <a:cs typeface="Arial" charset="0"/>
      </a:defRPr>
    </a:lvl6pPr>
    <a:lvl7pPr marL="2743200" algn="l" defTabSz="457200" rtl="0" eaLnBrk="1" latinLnBrk="0" hangingPunct="1">
      <a:defRPr sz="1400" b="1" kern="1200">
        <a:solidFill>
          <a:schemeClr val="bg1"/>
        </a:solidFill>
        <a:latin typeface="Arial" charset="0"/>
        <a:ea typeface="ＭＳ Ｐゴシック" charset="0"/>
        <a:cs typeface="Arial" charset="0"/>
      </a:defRPr>
    </a:lvl7pPr>
    <a:lvl8pPr marL="3200400" algn="l" defTabSz="457200" rtl="0" eaLnBrk="1" latinLnBrk="0" hangingPunct="1">
      <a:defRPr sz="1400" b="1" kern="1200">
        <a:solidFill>
          <a:schemeClr val="bg1"/>
        </a:solidFill>
        <a:latin typeface="Arial" charset="0"/>
        <a:ea typeface="ＭＳ Ｐゴシック" charset="0"/>
        <a:cs typeface="Arial" charset="0"/>
      </a:defRPr>
    </a:lvl8pPr>
    <a:lvl9pPr marL="3657600" algn="l" defTabSz="457200" rtl="0" eaLnBrk="1" latinLnBrk="0" hangingPunct="1">
      <a:defRPr sz="1400" b="1" kern="1200">
        <a:solidFill>
          <a:schemeClr val="bg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47">
          <p15:clr>
            <a:srgbClr val="A4A3A4"/>
          </p15:clr>
        </p15:guide>
        <p15:guide id="2" pos="5544">
          <p15:clr>
            <a:srgbClr val="A4A3A4"/>
          </p15:clr>
        </p15:guide>
      </p15:sldGuideLst>
    </p:ext>
    <p:ext uri="{2D200454-40CA-4A62-9FC3-DE9A4176ACB9}">
      <p15:notesGuideLst xmlns:p15="http://schemas.microsoft.com/office/powerpoint/2012/main">
        <p15:guide id="1" orient="horz" pos="3127">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7A3"/>
    <a:srgbClr val="000000"/>
    <a:srgbClr val="1986CE"/>
    <a:srgbClr val="0056B9"/>
    <a:srgbClr val="063FA9"/>
    <a:srgbClr val="003FA8"/>
    <a:srgbClr val="F8F8F8"/>
    <a:srgbClr val="CECFCF"/>
    <a:srgbClr val="F6BFB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07" autoAdjust="0"/>
    <p:restoredTop sz="94759" autoAdjust="0"/>
  </p:normalViewPr>
  <p:slideViewPr>
    <p:cSldViewPr snapToGrid="0">
      <p:cViewPr varScale="1">
        <p:scale>
          <a:sx n="127" d="100"/>
          <a:sy n="127" d="100"/>
        </p:scale>
        <p:origin x="684" y="120"/>
      </p:cViewPr>
      <p:guideLst>
        <p:guide orient="horz" pos="747"/>
        <p:guide pos="55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4" d="100"/>
          <a:sy n="54" d="100"/>
        </p:scale>
        <p:origin x="-3451" y="-8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35" Type="http://schemas.openxmlformats.org/officeDocument/2006/relationships/viewProps" Target="viewProps.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1" name="Rectangle 3"/>
          <p:cNvSpPr>
            <a:spLocks noGrp="1" noChangeArrowheads="1"/>
          </p:cNvSpPr>
          <p:nvPr>
            <p:ph type="dt" sz="quarter" idx="1"/>
          </p:nvPr>
        </p:nvSpPr>
        <p:spPr bwMode="auto">
          <a:xfrm>
            <a:off x="3851275"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2" name="Rectangle 4"/>
          <p:cNvSpPr>
            <a:spLocks noGrp="1" noChangeArrowheads="1"/>
          </p:cNvSpPr>
          <p:nvPr>
            <p:ph type="ftr" sz="quarter" idx="2"/>
          </p:nvPr>
        </p:nvSpPr>
        <p:spPr bwMode="auto">
          <a:xfrm>
            <a:off x="0"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 dirty="0"/>
          </a:p>
        </p:txBody>
      </p:sp>
      <p:sp>
        <p:nvSpPr>
          <p:cNvPr id="104453" name="Rectangle 5"/>
          <p:cNvSpPr>
            <a:spLocks noGrp="1" noChangeArrowheads="1"/>
          </p:cNvSpPr>
          <p:nvPr>
            <p:ph type="sldNum" sz="quarter" idx="3"/>
          </p:nvPr>
        </p:nvSpPr>
        <p:spPr bwMode="auto">
          <a:xfrm>
            <a:off x="3851275" y="9426575"/>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985E38B0-27C5-3F47-9942-78CA6AAD1B09}" type="slidenum">
              <a:rPr lang="es-ES"/>
              <a:pPr/>
              <a:t>‹#›</a:t>
            </a:fld>
            <a:endParaRPr lang="es-ES" dirty="0"/>
          </a:p>
        </p:txBody>
      </p:sp>
    </p:spTree>
    <p:extLst>
      <p:ext uri="{BB962C8B-B14F-4D97-AF65-F5344CB8AC3E}">
        <p14:creationId xmlns:p14="http://schemas.microsoft.com/office/powerpoint/2010/main" val="894780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67" name="Rectangle 3"/>
          <p:cNvSpPr>
            <a:spLocks noGrp="1" noChangeArrowheads="1"/>
          </p:cNvSpPr>
          <p:nvPr>
            <p:ph type="dt" idx="1"/>
          </p:nvPr>
        </p:nvSpPr>
        <p:spPr bwMode="auto">
          <a:xfrm>
            <a:off x="3852863" y="0"/>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lvl1pPr algn="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39940" name="Rectangle 4"/>
          <p:cNvSpPr>
            <a:spLocks noGrp="1" noRot="1" noChangeAspect="1" noChangeArrowheads="1" noTextEdit="1"/>
          </p:cNvSpPr>
          <p:nvPr>
            <p:ph type="sldImg" idx="2"/>
          </p:nvPr>
        </p:nvSpPr>
        <p:spPr bwMode="auto">
          <a:xfrm>
            <a:off x="919163" y="744538"/>
            <a:ext cx="4964112"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xmlns="" val="1"/>
            </a:ext>
          </a:extLst>
        </p:spPr>
      </p:sp>
      <p:sp>
        <p:nvSpPr>
          <p:cNvPr id="11269" name="Rectangle 5"/>
          <p:cNvSpPr>
            <a:spLocks noGrp="1" noChangeArrowheads="1"/>
          </p:cNvSpPr>
          <p:nvPr>
            <p:ph type="body" sz="quarter" idx="3"/>
          </p:nvPr>
        </p:nvSpPr>
        <p:spPr bwMode="auto">
          <a:xfrm>
            <a:off x="904875" y="4714875"/>
            <a:ext cx="498792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11270" name="Rectangle 6"/>
          <p:cNvSpPr>
            <a:spLocks noGrp="1" noChangeArrowheads="1"/>
          </p:cNvSpPr>
          <p:nvPr>
            <p:ph type="ftr" sz="quarter" idx="4"/>
          </p:nvPr>
        </p:nvSpPr>
        <p:spPr bwMode="auto">
          <a:xfrm>
            <a:off x="0" y="9428163"/>
            <a:ext cx="2944813"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defTabSz="922338">
              <a:spcBef>
                <a:spcPct val="0"/>
              </a:spcBef>
              <a:defRPr sz="1300" b="0">
                <a:solidFill>
                  <a:schemeClr val="tx1"/>
                </a:solidFill>
                <a:latin typeface="Times" pitchFamily="18" charset="0"/>
                <a:ea typeface="+mn-ea"/>
                <a:cs typeface="+mn-cs"/>
              </a:defRPr>
            </a:lvl1pPr>
          </a:lstStyle>
          <a:p>
            <a:pPr>
              <a:defRPr/>
            </a:pPr>
            <a:endParaRPr lang="es-ES_tradnl" dirty="0"/>
          </a:p>
        </p:txBody>
      </p:sp>
      <p:sp>
        <p:nvSpPr>
          <p:cNvPr id="11271" name="Rectangle 7"/>
          <p:cNvSpPr>
            <a:spLocks noGrp="1" noChangeArrowheads="1"/>
          </p:cNvSpPr>
          <p:nvPr>
            <p:ph type="sldNum" sz="quarter" idx="5"/>
          </p:nvPr>
        </p:nvSpPr>
        <p:spPr bwMode="auto">
          <a:xfrm>
            <a:off x="3852863" y="9428163"/>
            <a:ext cx="2944812"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3" tIns="46062" rIns="92123" bIns="46062" numCol="1" anchor="b" anchorCtr="0" compatLnSpc="1">
            <a:prstTxWarp prst="textNoShape">
              <a:avLst/>
            </a:prstTxWarp>
          </a:bodyPr>
          <a:lstStyle>
            <a:lvl1pPr algn="r" defTabSz="922338">
              <a:spcBef>
                <a:spcPct val="0"/>
              </a:spcBef>
              <a:defRPr sz="1300" b="0">
                <a:solidFill>
                  <a:schemeClr val="tx1"/>
                </a:solidFill>
                <a:latin typeface="Times" charset="0"/>
              </a:defRPr>
            </a:lvl1pPr>
          </a:lstStyle>
          <a:p>
            <a:fld id="{777C8E66-A4CA-3644-85C9-53BE1798D601}" type="slidenum">
              <a:rPr lang="es-ES_tradnl"/>
              <a:pPr/>
              <a:t>‹#›</a:t>
            </a:fld>
            <a:endParaRPr lang="es-ES_tradnl" dirty="0"/>
          </a:p>
        </p:txBody>
      </p:sp>
    </p:spTree>
    <p:extLst>
      <p:ext uri="{BB962C8B-B14F-4D97-AF65-F5344CB8AC3E}">
        <p14:creationId xmlns:p14="http://schemas.microsoft.com/office/powerpoint/2010/main" val="71463719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ver">
    <p:spTree>
      <p:nvGrpSpPr>
        <p:cNvPr id="1" name=""/>
        <p:cNvGrpSpPr/>
        <p:nvPr/>
      </p:nvGrpSpPr>
      <p:grpSpPr>
        <a:xfrm>
          <a:off x="0" y="0"/>
          <a:ext cx="0" cy="0"/>
          <a:chOff x="0" y="0"/>
          <a:chExt cx="0" cy="0"/>
        </a:xfrm>
      </p:grpSpPr>
      <p:pic>
        <p:nvPicPr>
          <p:cNvPr id="3"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Marcador de fecha 6"/>
          <p:cNvSpPr>
            <a:spLocks noGrp="1"/>
          </p:cNvSpPr>
          <p:nvPr>
            <p:ph type="dt" sz="half" idx="10"/>
          </p:nvPr>
        </p:nvSpPr>
        <p:spPr/>
        <p:txBody>
          <a:bodyPr/>
          <a:lstStyle>
            <a:lvl1pPr>
              <a:defRPr>
                <a:solidFill>
                  <a:srgbClr val="003FA8"/>
                </a:solidFill>
              </a:defRPr>
            </a:lvl1pPr>
          </a:lstStyle>
          <a:p>
            <a:fld id="{CC6E1000-1FBE-7344-AEE7-008587FEC10F}" type="datetime1">
              <a:rPr lang="es-ES" smtClean="0"/>
              <a:pPr/>
              <a:t>09/08/2018</a:t>
            </a:fld>
            <a:endParaRPr lang="en-US" dirty="0"/>
          </a:p>
        </p:txBody>
      </p:sp>
      <p:sp>
        <p:nvSpPr>
          <p:cNvPr id="9" name="Marcador de número de diapositiva 8"/>
          <p:cNvSpPr>
            <a:spLocks noGrp="1"/>
          </p:cNvSpPr>
          <p:nvPr>
            <p:ph type="sldNum" sz="quarter" idx="12"/>
          </p:nvPr>
        </p:nvSpPr>
        <p:spPr/>
        <p:txBody>
          <a:bodyPr/>
          <a:lstStyle>
            <a:lvl1pPr>
              <a:defRPr>
                <a:solidFill>
                  <a:srgbClr val="003FA8"/>
                </a:solidFill>
              </a:defRPr>
            </a:lvl1pPr>
          </a:lstStyle>
          <a:p>
            <a:fld id="{F096157D-9D44-4342-AEFF-76ADE352FA4A}" type="slidenum">
              <a:rPr lang="en-US" smtClean="0"/>
              <a:pPr/>
              <a:t>‹#›</a:t>
            </a:fld>
            <a:endParaRPr lang="en-US" dirty="0"/>
          </a:p>
        </p:txBody>
      </p:sp>
      <p:sp>
        <p:nvSpPr>
          <p:cNvPr id="11" name="Rectangle 2"/>
          <p:cNvSpPr>
            <a:spLocks noGrp="1" noChangeArrowheads="1"/>
          </p:cNvSpPr>
          <p:nvPr>
            <p:ph type="title"/>
          </p:nvPr>
        </p:nvSpPr>
        <p:spPr bwMode="auto">
          <a:xfrm>
            <a:off x="635989" y="3920452"/>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solidFill>
              </a:defRPr>
            </a:lvl1pPr>
          </a:lstStyle>
          <a:p>
            <a:pPr lvl="0"/>
            <a:r>
              <a:rPr lang="en-US" noProof="0"/>
              <a:t>Click to edit Master title style</a:t>
            </a:r>
            <a:endParaRPr lang="en-GB" noProof="0" dirty="0"/>
          </a:p>
        </p:txBody>
      </p:sp>
      <p:pic>
        <p:nvPicPr>
          <p:cNvPr id="14"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5" name="Agrupar 16"/>
          <p:cNvGrpSpPr/>
          <p:nvPr userDrawn="1"/>
        </p:nvGrpSpPr>
        <p:grpSpPr>
          <a:xfrm>
            <a:off x="641250" y="3619975"/>
            <a:ext cx="1400770" cy="211662"/>
            <a:chOff x="348640" y="2182281"/>
            <a:chExt cx="1400770" cy="211662"/>
          </a:xfrm>
        </p:grpSpPr>
        <p:sp>
          <p:nvSpPr>
            <p:cNvPr id="16" name="Elipse 17"/>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7"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8"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121502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graphics">
    <p:spTree>
      <p:nvGrpSpPr>
        <p:cNvPr id="1" name=""/>
        <p:cNvGrpSpPr/>
        <p:nvPr/>
      </p:nvGrpSpPr>
      <p:grpSpPr>
        <a:xfrm>
          <a:off x="0" y="0"/>
          <a:ext cx="0" cy="0"/>
          <a:chOff x="0" y="0"/>
          <a:chExt cx="0" cy="0"/>
        </a:xfrm>
      </p:grpSpPr>
      <p:sp>
        <p:nvSpPr>
          <p:cNvPr id="3" name="Título 1"/>
          <p:cNvSpPr>
            <a:spLocks noGrp="1"/>
          </p:cNvSpPr>
          <p:nvPr>
            <p:ph type="title" hasCustomPrompt="1"/>
          </p:nvPr>
        </p:nvSpPr>
        <p:spPr>
          <a:xfrm>
            <a:off x="466928" y="315366"/>
            <a:ext cx="8334171" cy="634545"/>
          </a:xfrm>
          <a:prstGeom prst="rect">
            <a:avLst/>
          </a:prstGeom>
        </p:spPr>
        <p:txBody>
          <a:bodyPr/>
          <a:lstStyle>
            <a:lvl1pPr algn="l">
              <a:defRPr sz="2800" b="0">
                <a:solidFill>
                  <a:srgbClr val="0056B9"/>
                </a:solidFill>
              </a:defRPr>
            </a:lvl1pPr>
          </a:lstStyle>
          <a:p>
            <a:r>
              <a:rPr lang="en-GB" noProof="0" dirty="0"/>
              <a:t>Title</a:t>
            </a:r>
          </a:p>
        </p:txBody>
      </p:sp>
      <p:sp>
        <p:nvSpPr>
          <p:cNvPr id="4" name="Content Placeholder 3"/>
          <p:cNvSpPr>
            <a:spLocks noGrp="1" noChangeArrowheads="1"/>
          </p:cNvSpPr>
          <p:nvPr>
            <p:ph idx="1"/>
          </p:nvPr>
        </p:nvSpPr>
        <p:spPr bwMode="auto">
          <a:xfrm>
            <a:off x="466929" y="1207698"/>
            <a:ext cx="8334171" cy="5313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sz="1200">
                <a:solidFill>
                  <a:schemeClr val="bg2">
                    <a:lumMod val="50000"/>
                  </a:schemeClr>
                </a:solidFill>
                <a:latin typeface="Arial" panose="020B0604020202020204" pitchFamily="34" charset="0"/>
                <a:cs typeface="Arial" panose="020B0604020202020204" pitchFamily="34" charset="0"/>
              </a:defRPr>
            </a:lvl1pPr>
          </a:lstStyle>
          <a:p>
            <a:pPr lvl="0"/>
            <a:r>
              <a:rPr lang="en-GB" noProof="0" dirty="0"/>
              <a:t>Click to edit Master text styles</a:t>
            </a:r>
          </a:p>
        </p:txBody>
      </p:sp>
    </p:spTree>
    <p:extLst>
      <p:ext uri="{BB962C8B-B14F-4D97-AF65-F5344CB8AC3E}">
        <p14:creationId xmlns:p14="http://schemas.microsoft.com/office/powerpoint/2010/main" val="25244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8" name="Imagen 7" descr="shutterstock_325069670.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5556" r="5556"/>
          <a:stretch/>
        </p:blipFill>
        <p:spPr>
          <a:xfrm>
            <a:off x="-1" y="0"/>
            <a:ext cx="9144001" cy="6858000"/>
          </a:xfrm>
          <a:prstGeom prst="rect">
            <a:avLst/>
          </a:prstGeom>
        </p:spPr>
      </p:pic>
      <p:sp>
        <p:nvSpPr>
          <p:cNvPr id="11"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6" name="Imagen 5"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12" name="Agrupar 20"/>
          <p:cNvGrpSpPr/>
          <p:nvPr userDrawn="1"/>
        </p:nvGrpSpPr>
        <p:grpSpPr>
          <a:xfrm>
            <a:off x="641250" y="3619975"/>
            <a:ext cx="1400770" cy="211662"/>
            <a:chOff x="348640" y="2182281"/>
            <a:chExt cx="1400770" cy="211662"/>
          </a:xfrm>
        </p:grpSpPr>
        <p:sp>
          <p:nvSpPr>
            <p:cNvPr id="13"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4"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5"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6"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825458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p:spTree>
      <p:nvGrpSpPr>
        <p:cNvPr id="1" name=""/>
        <p:cNvGrpSpPr/>
        <p:nvPr/>
      </p:nvGrpSpPr>
      <p:grpSpPr>
        <a:xfrm>
          <a:off x="0" y="0"/>
          <a:ext cx="0" cy="0"/>
          <a:chOff x="0" y="0"/>
          <a:chExt cx="0" cy="0"/>
        </a:xfrm>
      </p:grpSpPr>
      <p:pic>
        <p:nvPicPr>
          <p:cNvPr id="3" name="Imagen 2" descr="shutterstock_114891403.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736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ver">
    <p:spTree>
      <p:nvGrpSpPr>
        <p:cNvPr id="1" name=""/>
        <p:cNvGrpSpPr/>
        <p:nvPr/>
      </p:nvGrpSpPr>
      <p:grpSpPr>
        <a:xfrm>
          <a:off x="0" y="0"/>
          <a:ext cx="0" cy="0"/>
          <a:chOff x="0" y="0"/>
          <a:chExt cx="0" cy="0"/>
        </a:xfrm>
      </p:grpSpPr>
      <p:pic>
        <p:nvPicPr>
          <p:cNvPr id="11" name="Imagen 2" descr="shutterstock_298779908.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3047442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over">
    <p:spTree>
      <p:nvGrpSpPr>
        <p:cNvPr id="1" name=""/>
        <p:cNvGrpSpPr/>
        <p:nvPr/>
      </p:nvGrpSpPr>
      <p:grpSpPr>
        <a:xfrm>
          <a:off x="0" y="0"/>
          <a:ext cx="0" cy="0"/>
          <a:chOff x="0" y="0"/>
          <a:chExt cx="0" cy="0"/>
        </a:xfrm>
      </p:grpSpPr>
      <p:pic>
        <p:nvPicPr>
          <p:cNvPr id="5" name="Imagen 4" descr="shutterstock_227742202.jp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9" name="Rectangle 2"/>
          <p:cNvSpPr>
            <a:spLocks noGrp="1" noChangeArrowheads="1"/>
          </p:cNvSpPr>
          <p:nvPr>
            <p:ph type="title"/>
          </p:nvPr>
        </p:nvSpPr>
        <p:spPr bwMode="auto">
          <a:xfrm>
            <a:off x="542606" y="3839523"/>
            <a:ext cx="4353563" cy="198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a:defRPr sz="2400" b="0">
                <a:solidFill>
                  <a:schemeClr val="bg2">
                    <a:lumMod val="75000"/>
                  </a:schemeClr>
                </a:solidFill>
              </a:defRPr>
            </a:lvl1pPr>
          </a:lstStyle>
          <a:p>
            <a:pPr lvl="0"/>
            <a:r>
              <a:rPr lang="en-US" noProof="0"/>
              <a:t>Click to edit Master title style</a:t>
            </a:r>
            <a:endParaRPr lang="en-GB" noProof="0" dirty="0"/>
          </a:p>
        </p:txBody>
      </p:sp>
      <p:pic>
        <p:nvPicPr>
          <p:cNvPr id="20" name="Imagen 19" descr="Sin título-1.png"/>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635023" y="1185863"/>
            <a:ext cx="3075496" cy="1762003"/>
          </a:xfrm>
          <a:prstGeom prst="rect">
            <a:avLst/>
          </a:prstGeom>
        </p:spPr>
      </p:pic>
      <p:grpSp>
        <p:nvGrpSpPr>
          <p:cNvPr id="21" name="Agrupar 20"/>
          <p:cNvGrpSpPr/>
          <p:nvPr userDrawn="1"/>
        </p:nvGrpSpPr>
        <p:grpSpPr>
          <a:xfrm>
            <a:off x="641250" y="3619975"/>
            <a:ext cx="1400770" cy="211662"/>
            <a:chOff x="348640" y="2182281"/>
            <a:chExt cx="1400770" cy="211662"/>
          </a:xfrm>
        </p:grpSpPr>
        <p:sp>
          <p:nvSpPr>
            <p:cNvPr id="22" name="Elipse 21"/>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3" name="Elipse 22"/>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4" name="Elipse 23"/>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5" name="Elipse 24"/>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6" name="Elipse 25"/>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extLst>
      <p:ext uri="{BB962C8B-B14F-4D97-AF65-F5344CB8AC3E}">
        <p14:creationId xmlns:p14="http://schemas.microsoft.com/office/powerpoint/2010/main" val="2490284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content">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8" y="2091717"/>
            <a:ext cx="833417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2" cy="634545"/>
          </a:xfrm>
          <a:prstGeom prst="rect">
            <a:avLst/>
          </a:prstGeom>
        </p:spPr>
        <p:txBody>
          <a:bodyPr/>
          <a:lstStyle>
            <a:lvl1pPr>
              <a:defRPr sz="2800" b="0">
                <a:solidFill>
                  <a:srgbClr val="0056B9"/>
                </a:solidFill>
              </a:defRPr>
            </a:lvl1pPr>
          </a:lstStyle>
          <a:p>
            <a:r>
              <a:rPr lang="en-GB" noProof="0" dirty="0"/>
              <a:t>Title</a:t>
            </a:r>
          </a:p>
        </p:txBody>
      </p:sp>
      <p:sp>
        <p:nvSpPr>
          <p:cNvPr id="18"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9"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BA3F73F8-1884-0E40-983C-CDED2351A66E}" type="datetime1">
              <a:rPr lang="es-ES" smtClean="0"/>
              <a:t>09/08/2018</a:t>
            </a:fld>
            <a:endParaRPr lang="en-US" dirty="0"/>
          </a:p>
        </p:txBody>
      </p:sp>
    </p:spTree>
    <p:extLst>
      <p:ext uri="{BB962C8B-B14F-4D97-AF65-F5344CB8AC3E}">
        <p14:creationId xmlns:p14="http://schemas.microsoft.com/office/powerpoint/2010/main" val="2846613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Only picture">
    <p:spTree>
      <p:nvGrpSpPr>
        <p:cNvPr id="1" name=""/>
        <p:cNvGrpSpPr/>
        <p:nvPr/>
      </p:nvGrpSpPr>
      <p:grpSpPr>
        <a:xfrm>
          <a:off x="0" y="0"/>
          <a:ext cx="0" cy="0"/>
          <a:chOff x="0" y="0"/>
          <a:chExt cx="0" cy="0"/>
        </a:xfrm>
      </p:grpSpPr>
      <p:pic>
        <p:nvPicPr>
          <p:cNvPr id="4" name="Imagen 3"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9029" b="13832"/>
          <a:stretch/>
        </p:blipFill>
        <p:spPr>
          <a:xfrm>
            <a:off x="466928" y="1943100"/>
            <a:ext cx="8334172" cy="4285948"/>
          </a:xfrm>
          <a:prstGeom prst="rect">
            <a:avLst/>
          </a:prstGeom>
        </p:spPr>
      </p:pic>
      <p:sp>
        <p:nvSpPr>
          <p:cNvPr id="7"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C169FB8-1BE0-E845-9C2A-AF36E4CC9869}" type="datetime1">
              <a:rPr lang="es-ES" smtClean="0"/>
              <a:t>09/08/2018</a:t>
            </a:fld>
            <a:endParaRPr lang="en-US" dirty="0"/>
          </a:p>
        </p:txBody>
      </p:sp>
    </p:spTree>
    <p:extLst>
      <p:ext uri="{BB962C8B-B14F-4D97-AF65-F5344CB8AC3E}">
        <p14:creationId xmlns:p14="http://schemas.microsoft.com/office/powerpoint/2010/main" val="349985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3844721" cy="4124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9" y="1298730"/>
            <a:ext cx="3838372" cy="634545"/>
          </a:xfrm>
          <a:prstGeom prst="rect">
            <a:avLst/>
          </a:prstGeom>
        </p:spPr>
        <p:txBody>
          <a:bodyPr/>
          <a:lstStyle>
            <a:lvl1pPr>
              <a:defRPr sz="2800" b="0">
                <a:solidFill>
                  <a:srgbClr val="0056B9"/>
                </a:solidFill>
              </a:defRPr>
            </a:lvl1pPr>
          </a:lstStyle>
          <a:p>
            <a:r>
              <a:rPr lang="en-GB" noProof="0" dirty="0"/>
              <a:t>Title</a:t>
            </a:r>
          </a:p>
        </p:txBody>
      </p:sp>
      <p:pic>
        <p:nvPicPr>
          <p:cNvPr id="6" name="Imagen 5"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l="38768" r="3174" b="271"/>
          <a:stretch/>
        </p:blipFill>
        <p:spPr>
          <a:xfrm>
            <a:off x="4620380" y="1441459"/>
            <a:ext cx="4180719" cy="4787589"/>
          </a:xfrm>
          <a:prstGeom prst="rect">
            <a:avLst/>
          </a:prstGeom>
        </p:spPr>
      </p:pic>
      <p:sp>
        <p:nvSpPr>
          <p:cNvPr id="10"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409C76EE-2EB6-5A47-8F28-5B769792FE36}" type="datetime1">
              <a:rPr lang="es-ES" smtClean="0"/>
              <a:t>09/08/2018</a:t>
            </a:fld>
            <a:endParaRPr lang="en-US" dirty="0"/>
          </a:p>
        </p:txBody>
      </p:sp>
    </p:spTree>
    <p:extLst>
      <p:ext uri="{BB962C8B-B14F-4D97-AF65-F5344CB8AC3E}">
        <p14:creationId xmlns:p14="http://schemas.microsoft.com/office/powerpoint/2010/main" val="327122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ext and picture">
    <p:spTree>
      <p:nvGrpSpPr>
        <p:cNvPr id="1" name=""/>
        <p:cNvGrpSpPr/>
        <p:nvPr/>
      </p:nvGrpSpPr>
      <p:grpSpPr>
        <a:xfrm>
          <a:off x="0" y="0"/>
          <a:ext cx="0" cy="0"/>
          <a:chOff x="0" y="0"/>
          <a:chExt cx="0" cy="0"/>
        </a:xfrm>
      </p:grpSpPr>
      <p:sp>
        <p:nvSpPr>
          <p:cNvPr id="8" name="Rectangle 3"/>
          <p:cNvSpPr>
            <a:spLocks noGrp="1" noChangeArrowheads="1"/>
          </p:cNvSpPr>
          <p:nvPr>
            <p:ph idx="1"/>
          </p:nvPr>
        </p:nvSpPr>
        <p:spPr bwMode="auto">
          <a:xfrm>
            <a:off x="466929" y="2091717"/>
            <a:ext cx="8334171" cy="15468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spcAft>
                <a:spcPts val="1200"/>
              </a:spcAft>
              <a:buClr>
                <a:srgbClr val="003FA8"/>
              </a:buClr>
              <a:buFont typeface="Arial"/>
              <a:buChar char="•"/>
              <a:defRPr>
                <a:solidFill>
                  <a:schemeClr val="bg2">
                    <a:lumMod val="50000"/>
                  </a:schemeClr>
                </a:solidFill>
              </a:defRPr>
            </a:lvl1pPr>
          </a:lstStyle>
          <a:p>
            <a:pPr lvl="0"/>
            <a:r>
              <a:rPr lang="en-US" noProof="0"/>
              <a:t>Click to edit Master text styles</a:t>
            </a:r>
          </a:p>
        </p:txBody>
      </p:sp>
      <p:sp>
        <p:nvSpPr>
          <p:cNvPr id="2" name="Título 1"/>
          <p:cNvSpPr>
            <a:spLocks noGrp="1"/>
          </p:cNvSpPr>
          <p:nvPr>
            <p:ph type="title" hasCustomPrompt="1"/>
          </p:nvPr>
        </p:nvSpPr>
        <p:spPr>
          <a:xfrm>
            <a:off x="466928" y="1298730"/>
            <a:ext cx="8334171" cy="634545"/>
          </a:xfrm>
          <a:prstGeom prst="rect">
            <a:avLst/>
          </a:prstGeom>
        </p:spPr>
        <p:txBody>
          <a:bodyPr/>
          <a:lstStyle>
            <a:lvl1pPr>
              <a:defRPr sz="2800" b="0">
                <a:solidFill>
                  <a:srgbClr val="0056B9"/>
                </a:solidFill>
              </a:defRPr>
            </a:lvl1pPr>
          </a:lstStyle>
          <a:p>
            <a:r>
              <a:rPr lang="en-GB" noProof="0" dirty="0"/>
              <a:t>Title</a:t>
            </a:r>
          </a:p>
        </p:txBody>
      </p:sp>
      <p:pic>
        <p:nvPicPr>
          <p:cNvPr id="7" name="Imagen 6" descr="shutterstock_250115626.jpg"/>
          <p:cNvPicPr>
            <a:picLocks noChangeAspect="1"/>
          </p:cNvPicPr>
          <p:nvPr userDrawn="1"/>
        </p:nvPicPr>
        <p:blipFill rotWithShape="1">
          <a:blip r:embed="rId2" cstate="email">
            <a:extLst>
              <a:ext uri="{28A0092B-C50C-407E-A947-70E740481C1C}">
                <a14:useLocalDpi xmlns:a14="http://schemas.microsoft.com/office/drawing/2010/main" val="0"/>
              </a:ext>
            </a:extLst>
          </a:blip>
          <a:srcRect t="17830" b="36232"/>
          <a:stretch/>
        </p:blipFill>
        <p:spPr>
          <a:xfrm>
            <a:off x="466928" y="3676650"/>
            <a:ext cx="8334172" cy="2552398"/>
          </a:xfrm>
          <a:prstGeom prst="rect">
            <a:avLst/>
          </a:prstGeom>
        </p:spPr>
      </p:pic>
      <p:sp>
        <p:nvSpPr>
          <p:cNvPr id="11"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2"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9B3EE45F-8683-D246-A5F0-93394021D3FB}" type="datetime1">
              <a:rPr lang="es-ES" smtClean="0"/>
              <a:t>09/08/2018</a:t>
            </a:fld>
            <a:endParaRPr lang="en-US" dirty="0"/>
          </a:p>
        </p:txBody>
      </p:sp>
    </p:spTree>
    <p:extLst>
      <p:ext uri="{BB962C8B-B14F-4D97-AF65-F5344CB8AC3E}">
        <p14:creationId xmlns:p14="http://schemas.microsoft.com/office/powerpoint/2010/main" val="188472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0" name="AutoShape 7"/>
          <p:cNvSpPr>
            <a:spLocks noChangeArrowheads="1"/>
          </p:cNvSpPr>
          <p:nvPr/>
        </p:nvSpPr>
        <p:spPr bwMode="auto">
          <a:xfrm>
            <a:off x="342900" y="266700"/>
            <a:ext cx="1752600" cy="495300"/>
          </a:xfrm>
          <a:prstGeom prst="flowChartAlternateProcess">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033" name="Rectangle 14"/>
          <p:cNvSpPr>
            <a:spLocks noChangeArrowheads="1"/>
          </p:cNvSpPr>
          <p:nvPr/>
        </p:nvSpPr>
        <p:spPr bwMode="auto">
          <a:xfrm>
            <a:off x="0" y="3071813"/>
            <a:ext cx="9144000" cy="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400" b="1">
                <a:solidFill>
                  <a:schemeClr val="bg1"/>
                </a:solidFill>
                <a:latin typeface="Arial" charset="0"/>
                <a:cs typeface="Arial" charset="0"/>
              </a:defRPr>
            </a:lvl1pPr>
            <a:lvl2pPr marL="742950" indent="-285750">
              <a:defRPr sz="1400" b="1">
                <a:solidFill>
                  <a:schemeClr val="bg1"/>
                </a:solidFill>
                <a:latin typeface="Arial" charset="0"/>
                <a:cs typeface="Arial" charset="0"/>
              </a:defRPr>
            </a:lvl2pPr>
            <a:lvl3pPr marL="1143000" indent="-228600">
              <a:defRPr sz="1400" b="1">
                <a:solidFill>
                  <a:schemeClr val="bg1"/>
                </a:solidFill>
                <a:latin typeface="Arial" charset="0"/>
                <a:cs typeface="Arial" charset="0"/>
              </a:defRPr>
            </a:lvl3pPr>
            <a:lvl4pPr marL="1600200" indent="-228600">
              <a:defRPr sz="1400" b="1">
                <a:solidFill>
                  <a:schemeClr val="bg1"/>
                </a:solidFill>
                <a:latin typeface="Arial" charset="0"/>
                <a:cs typeface="Arial" charset="0"/>
              </a:defRPr>
            </a:lvl4pPr>
            <a:lvl5pPr marL="2057400" indent="-228600">
              <a:defRPr sz="1400" b="1">
                <a:solidFill>
                  <a:schemeClr val="bg1"/>
                </a:solidFill>
                <a:latin typeface="Arial" charset="0"/>
                <a:cs typeface="Arial" charset="0"/>
              </a:defRPr>
            </a:lvl5pPr>
            <a:lvl6pPr marL="2514600" indent="-228600" eaLnBrk="0" fontAlgn="base" hangingPunct="0">
              <a:spcBef>
                <a:spcPct val="50000"/>
              </a:spcBef>
              <a:spcAft>
                <a:spcPct val="0"/>
              </a:spcAft>
              <a:defRPr sz="1400" b="1">
                <a:solidFill>
                  <a:schemeClr val="bg1"/>
                </a:solidFill>
                <a:latin typeface="Arial" charset="0"/>
                <a:cs typeface="Arial" charset="0"/>
              </a:defRPr>
            </a:lvl6pPr>
            <a:lvl7pPr marL="2971800" indent="-228600" eaLnBrk="0" fontAlgn="base" hangingPunct="0">
              <a:spcBef>
                <a:spcPct val="50000"/>
              </a:spcBef>
              <a:spcAft>
                <a:spcPct val="0"/>
              </a:spcAft>
              <a:defRPr sz="1400" b="1">
                <a:solidFill>
                  <a:schemeClr val="bg1"/>
                </a:solidFill>
                <a:latin typeface="Arial" charset="0"/>
                <a:cs typeface="Arial" charset="0"/>
              </a:defRPr>
            </a:lvl7pPr>
            <a:lvl8pPr marL="3429000" indent="-228600" eaLnBrk="0" fontAlgn="base" hangingPunct="0">
              <a:spcBef>
                <a:spcPct val="50000"/>
              </a:spcBef>
              <a:spcAft>
                <a:spcPct val="0"/>
              </a:spcAft>
              <a:defRPr sz="1400" b="1">
                <a:solidFill>
                  <a:schemeClr val="bg1"/>
                </a:solidFill>
                <a:latin typeface="Arial" charset="0"/>
                <a:cs typeface="Arial" charset="0"/>
              </a:defRPr>
            </a:lvl8pPr>
            <a:lvl9pPr marL="3886200" indent="-228600" eaLnBrk="0" fontAlgn="base" hangingPunct="0">
              <a:spcBef>
                <a:spcPct val="50000"/>
              </a:spcBef>
              <a:spcAft>
                <a:spcPct val="0"/>
              </a:spcAft>
              <a:defRPr sz="1400" b="1">
                <a:solidFill>
                  <a:schemeClr val="bg1"/>
                </a:solidFill>
                <a:latin typeface="Arial" charset="0"/>
                <a:cs typeface="Arial" charset="0"/>
              </a:defRPr>
            </a:lvl9pPr>
          </a:lstStyle>
          <a:p>
            <a:pPr>
              <a:defRPr/>
            </a:pPr>
            <a:endParaRPr lang="es-ES" altLang="es-ES" dirty="0">
              <a:ea typeface="+mn-ea"/>
            </a:endParaRPr>
          </a:p>
        </p:txBody>
      </p:sp>
      <p:sp>
        <p:nvSpPr>
          <p:cNvPr id="13" name="Slide Number Placeholder 5"/>
          <p:cNvSpPr>
            <a:spLocks noGrp="1"/>
          </p:cNvSpPr>
          <p:nvPr>
            <p:ph type="sldNum" sz="quarter" idx="4"/>
          </p:nvPr>
        </p:nvSpPr>
        <p:spPr>
          <a:xfrm>
            <a:off x="490538" y="6478890"/>
            <a:ext cx="874712" cy="365125"/>
          </a:xfrm>
          <a:prstGeom prst="rect">
            <a:avLst/>
          </a:prstGeom>
        </p:spPr>
        <p:txBody>
          <a:bodyPr vert="horz" wrap="square" lIns="91440" tIns="45720" rIns="91440" bIns="45720" numCol="1" anchor="ctr" anchorCtr="0" compatLnSpc="1">
            <a:prstTxWarp prst="textNoShape">
              <a:avLst/>
            </a:prstTxWarp>
          </a:bodyPr>
          <a:lstStyle>
            <a:lvl1pPr algn="l">
              <a:defRPr lang="en-US" sz="900" b="0" kern="1200" smtClean="0">
                <a:solidFill>
                  <a:srgbClr val="003FA8"/>
                </a:solidFill>
                <a:latin typeface="Arial"/>
                <a:ea typeface="ＭＳ Ｐゴシック" charset="0"/>
                <a:cs typeface="Arial"/>
              </a:defRPr>
            </a:lvl1pPr>
          </a:lstStyle>
          <a:p>
            <a:fld id="{F096157D-9D44-4342-AEFF-76ADE352FA4A}" type="slidenum">
              <a:rPr lang="tr-TR" smtClean="0"/>
              <a:pPr/>
              <a:t>‹#›</a:t>
            </a:fld>
            <a:endParaRPr lang="tr-TR" dirty="0"/>
          </a:p>
        </p:txBody>
      </p:sp>
      <p:sp>
        <p:nvSpPr>
          <p:cNvPr id="11" name="Date Placeholder 3"/>
          <p:cNvSpPr>
            <a:spLocks noGrp="1"/>
          </p:cNvSpPr>
          <p:nvPr>
            <p:ph type="dt" sz="half" idx="2"/>
          </p:nvPr>
        </p:nvSpPr>
        <p:spPr>
          <a:xfrm>
            <a:off x="7577138" y="6478890"/>
            <a:ext cx="1223962" cy="365125"/>
          </a:xfrm>
          <a:prstGeom prst="rect">
            <a:avLst/>
          </a:prstGeom>
        </p:spPr>
        <p:txBody>
          <a:bodyPr vert="horz" wrap="square" lIns="91440" tIns="45720" rIns="91440" bIns="45720" numCol="1" anchor="ctr" anchorCtr="0" compatLnSpc="1">
            <a:prstTxWarp prst="textNoShape">
              <a:avLst/>
            </a:prstTxWarp>
          </a:bodyPr>
          <a:lstStyle>
            <a:lvl1pPr algn="r">
              <a:defRPr sz="900" b="0">
                <a:solidFill>
                  <a:srgbClr val="003FA8"/>
                </a:solidFill>
                <a:latin typeface="Arial"/>
                <a:cs typeface="Arial"/>
              </a:defRPr>
            </a:lvl1pPr>
          </a:lstStyle>
          <a:p>
            <a:fld id="{C99BF2F7-53DD-304F-938B-FF02BFE4BA3F}" type="datetime1">
              <a:rPr lang="es-ES" smtClean="0"/>
              <a:t>09/08/2018</a:t>
            </a:fld>
            <a:endParaRPr lang="en-US" dirty="0"/>
          </a:p>
        </p:txBody>
      </p:sp>
      <p:pic>
        <p:nvPicPr>
          <p:cNvPr id="2" name="Imagen 1" descr="Logo Eular RGB.png"/>
          <p:cNvPicPr>
            <a:picLocks noChangeAspect="1"/>
          </p:cNvPicPr>
          <p:nvPr/>
        </p:nvPicPr>
        <p:blipFill>
          <a:blip r:embed="rId11" cstate="email">
            <a:extLst>
              <a:ext uri="{28A0092B-C50C-407E-A947-70E740481C1C}">
                <a14:useLocalDpi xmlns:a14="http://schemas.microsoft.com/office/drawing/2010/main" val="0"/>
              </a:ext>
            </a:extLst>
          </a:blip>
          <a:stretch>
            <a:fillRect/>
          </a:stretch>
        </p:blipFill>
        <p:spPr>
          <a:xfrm>
            <a:off x="7203144" y="288589"/>
            <a:ext cx="1597582" cy="912904"/>
          </a:xfrm>
          <a:prstGeom prst="rect">
            <a:avLst/>
          </a:prstGeom>
        </p:spPr>
      </p:pic>
      <p:grpSp>
        <p:nvGrpSpPr>
          <p:cNvPr id="5" name="Agrupar 4"/>
          <p:cNvGrpSpPr/>
          <p:nvPr/>
        </p:nvGrpSpPr>
        <p:grpSpPr>
          <a:xfrm>
            <a:off x="491832" y="1080032"/>
            <a:ext cx="1400770" cy="211662"/>
            <a:chOff x="348640" y="2182281"/>
            <a:chExt cx="1400770" cy="211662"/>
          </a:xfrm>
        </p:grpSpPr>
        <p:sp>
          <p:nvSpPr>
            <p:cNvPr id="4" name="Elipse 3"/>
            <p:cNvSpPr/>
            <p:nvPr userDrawn="1"/>
          </p:nvSpPr>
          <p:spPr bwMode="auto">
            <a:xfrm>
              <a:off x="348640" y="2182281"/>
              <a:ext cx="211662" cy="211662"/>
            </a:xfrm>
            <a:prstGeom prst="ellipse">
              <a:avLst/>
            </a:prstGeom>
            <a:solidFill>
              <a:srgbClr val="063FA9"/>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19" name="Elipse 18"/>
            <p:cNvSpPr/>
            <p:nvPr userDrawn="1"/>
          </p:nvSpPr>
          <p:spPr bwMode="auto">
            <a:xfrm>
              <a:off x="645917" y="2182281"/>
              <a:ext cx="211662" cy="211662"/>
            </a:xfrm>
            <a:prstGeom prst="ellipse">
              <a:avLst/>
            </a:prstGeom>
            <a:solidFill>
              <a:srgbClr val="063FA9">
                <a:alpha val="8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0" name="Elipse 19"/>
            <p:cNvSpPr/>
            <p:nvPr userDrawn="1"/>
          </p:nvSpPr>
          <p:spPr bwMode="auto">
            <a:xfrm>
              <a:off x="943194" y="2182281"/>
              <a:ext cx="211662" cy="211662"/>
            </a:xfrm>
            <a:prstGeom prst="ellipse">
              <a:avLst/>
            </a:prstGeom>
            <a:solidFill>
              <a:srgbClr val="063FA9">
                <a:alpha val="61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1" name="Elipse 20"/>
            <p:cNvSpPr/>
            <p:nvPr userDrawn="1"/>
          </p:nvSpPr>
          <p:spPr bwMode="auto">
            <a:xfrm>
              <a:off x="1240471" y="2182281"/>
              <a:ext cx="211662" cy="211662"/>
            </a:xfrm>
            <a:prstGeom prst="ellipse">
              <a:avLst/>
            </a:prstGeom>
            <a:solidFill>
              <a:srgbClr val="063FA9">
                <a:alpha val="3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sp>
          <p:nvSpPr>
            <p:cNvPr id="22" name="Elipse 21"/>
            <p:cNvSpPr/>
            <p:nvPr userDrawn="1"/>
          </p:nvSpPr>
          <p:spPr bwMode="auto">
            <a:xfrm>
              <a:off x="1537748" y="2182281"/>
              <a:ext cx="211662" cy="211662"/>
            </a:xfrm>
            <a:prstGeom prst="ellipse">
              <a:avLst/>
            </a:prstGeom>
            <a:solidFill>
              <a:srgbClr val="063FA9">
                <a:alpha val="10000"/>
              </a:srgbClr>
            </a:solidFill>
            <a:ln>
              <a:noFill/>
            </a:ln>
            <a:effectLst/>
            <a:ex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00000"/>
                </a:lnSpc>
                <a:spcBef>
                  <a:spcPct val="50000"/>
                </a:spcBef>
                <a:spcAft>
                  <a:spcPct val="0"/>
                </a:spcAft>
                <a:buClrTx/>
                <a:buSzTx/>
                <a:buFontTx/>
                <a:buNone/>
                <a:tabLst/>
              </a:pPr>
              <a:endParaRPr kumimoji="0" lang="es-ES" sz="1400" b="1" i="0" u="none" strike="noStrike" cap="none" normalizeH="0" baseline="0" dirty="0">
                <a:ln>
                  <a:noFill/>
                </a:ln>
                <a:solidFill>
                  <a:schemeClr val="bg1"/>
                </a:solidFill>
                <a:effectLst/>
                <a:latin typeface="Arial" pitchFamily="34" charset="0"/>
              </a:endParaRPr>
            </a:p>
          </p:txBody>
        </p:sp>
      </p:grpSp>
    </p:spTree>
  </p:cSld>
  <p:clrMap bg1="lt1" tx1="dk1" bg2="lt2" tx2="dk2" accent1="accent1" accent2="accent2" accent3="accent3" accent4="accent4" accent5="accent5" accent6="accent6" hlink="hlink" folHlink="folHlink"/>
  <p:sldLayoutIdLst>
    <p:sldLayoutId id="2147483887" r:id="rId1"/>
    <p:sldLayoutId id="2147483853" r:id="rId2"/>
    <p:sldLayoutId id="2147483858" r:id="rId3"/>
    <p:sldLayoutId id="2147483859" r:id="rId4"/>
    <p:sldLayoutId id="2147483860" r:id="rId5"/>
    <p:sldLayoutId id="2147483857" r:id="rId6"/>
    <p:sldLayoutId id="2147483861" r:id="rId7"/>
    <p:sldLayoutId id="2147483862" r:id="rId8"/>
    <p:sldLayoutId id="2147483863" r:id="rId9"/>
  </p:sldLayoutIdLst>
  <p:hf hdr="0" ftr="0"/>
  <p:txStyles>
    <p:titleStyle>
      <a:lvl1pPr algn="l" rtl="0" eaLnBrk="1" fontAlgn="base" hangingPunct="1">
        <a:spcBef>
          <a:spcPct val="0"/>
        </a:spcBef>
        <a:spcAft>
          <a:spcPct val="0"/>
        </a:spcAft>
        <a:defRPr sz="1600" b="1" i="0">
          <a:solidFill>
            <a:srgbClr val="058AD4"/>
          </a:solidFill>
          <a:latin typeface="+mj-lt"/>
          <a:ea typeface="ＭＳ Ｐゴシック" charset="0"/>
          <a:cs typeface="+mj-cs"/>
        </a:defRPr>
      </a:lvl1pPr>
      <a:lvl2pPr algn="l" rtl="0" eaLnBrk="1" fontAlgn="base" hangingPunct="1">
        <a:spcBef>
          <a:spcPct val="0"/>
        </a:spcBef>
        <a:spcAft>
          <a:spcPct val="0"/>
        </a:spcAft>
        <a:defRPr sz="1400" b="1" i="1">
          <a:solidFill>
            <a:srgbClr val="058AD4"/>
          </a:solidFill>
          <a:latin typeface="Arial" pitchFamily="34" charset="0"/>
          <a:ea typeface="ＭＳ Ｐゴシック" charset="0"/>
        </a:defRPr>
      </a:lvl2pPr>
      <a:lvl3pPr algn="l" rtl="0" eaLnBrk="1" fontAlgn="base" hangingPunct="1">
        <a:spcBef>
          <a:spcPct val="0"/>
        </a:spcBef>
        <a:spcAft>
          <a:spcPct val="0"/>
        </a:spcAft>
        <a:defRPr sz="1400" b="1" i="1">
          <a:solidFill>
            <a:srgbClr val="058AD4"/>
          </a:solidFill>
          <a:latin typeface="Arial" pitchFamily="34" charset="0"/>
          <a:ea typeface="ＭＳ Ｐゴシック" charset="0"/>
        </a:defRPr>
      </a:lvl3pPr>
      <a:lvl4pPr algn="l" rtl="0" eaLnBrk="1" fontAlgn="base" hangingPunct="1">
        <a:spcBef>
          <a:spcPct val="0"/>
        </a:spcBef>
        <a:spcAft>
          <a:spcPct val="0"/>
        </a:spcAft>
        <a:defRPr sz="1400" b="1" i="1">
          <a:solidFill>
            <a:srgbClr val="058AD4"/>
          </a:solidFill>
          <a:latin typeface="Arial" pitchFamily="34" charset="0"/>
          <a:ea typeface="ＭＳ Ｐゴシック" charset="0"/>
        </a:defRPr>
      </a:lvl4pPr>
      <a:lvl5pPr algn="l" rtl="0" eaLnBrk="1" fontAlgn="base" hangingPunct="1">
        <a:spcBef>
          <a:spcPct val="0"/>
        </a:spcBef>
        <a:spcAft>
          <a:spcPct val="0"/>
        </a:spcAft>
        <a:defRPr sz="1400" b="1" i="1">
          <a:solidFill>
            <a:srgbClr val="058AD4"/>
          </a:solidFill>
          <a:latin typeface="Arial" pitchFamily="34" charset="0"/>
          <a:ea typeface="ＭＳ Ｐゴシック" charset="0"/>
        </a:defRPr>
      </a:lvl5pPr>
      <a:lvl6pPr marL="457200" algn="l" rtl="0" eaLnBrk="1" fontAlgn="base" hangingPunct="1">
        <a:spcBef>
          <a:spcPct val="0"/>
        </a:spcBef>
        <a:spcAft>
          <a:spcPct val="0"/>
        </a:spcAft>
        <a:defRPr sz="1400" b="1" i="1">
          <a:solidFill>
            <a:srgbClr val="058AD4"/>
          </a:solidFill>
          <a:latin typeface="Arial" pitchFamily="34" charset="0"/>
        </a:defRPr>
      </a:lvl6pPr>
      <a:lvl7pPr marL="914400" algn="l" rtl="0" eaLnBrk="1" fontAlgn="base" hangingPunct="1">
        <a:spcBef>
          <a:spcPct val="0"/>
        </a:spcBef>
        <a:spcAft>
          <a:spcPct val="0"/>
        </a:spcAft>
        <a:defRPr sz="1400" b="1" i="1">
          <a:solidFill>
            <a:srgbClr val="058AD4"/>
          </a:solidFill>
          <a:latin typeface="Arial" pitchFamily="34" charset="0"/>
        </a:defRPr>
      </a:lvl7pPr>
      <a:lvl8pPr marL="1371600" algn="l" rtl="0" eaLnBrk="1" fontAlgn="base" hangingPunct="1">
        <a:spcBef>
          <a:spcPct val="0"/>
        </a:spcBef>
        <a:spcAft>
          <a:spcPct val="0"/>
        </a:spcAft>
        <a:defRPr sz="1400" b="1" i="1">
          <a:solidFill>
            <a:srgbClr val="058AD4"/>
          </a:solidFill>
          <a:latin typeface="Arial" pitchFamily="34" charset="0"/>
        </a:defRPr>
      </a:lvl8pPr>
      <a:lvl9pPr marL="1828800" algn="l" rtl="0" eaLnBrk="1" fontAlgn="base" hangingPunct="1">
        <a:spcBef>
          <a:spcPct val="0"/>
        </a:spcBef>
        <a:spcAft>
          <a:spcPct val="0"/>
        </a:spcAft>
        <a:defRPr sz="1400" b="1" i="1">
          <a:solidFill>
            <a:srgbClr val="058AD4"/>
          </a:solidFill>
          <a:latin typeface="Arial" pitchFamily="34" charset="0"/>
        </a:defRPr>
      </a:lvl9pPr>
    </p:titleStyle>
    <p:bodyStyle>
      <a:lvl1pPr marL="342900" indent="-3429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ＭＳ Ｐゴシック" charset="0"/>
          <a:cs typeface="+mn-cs"/>
        </a:defRPr>
      </a:lvl1pPr>
      <a:lvl2pPr marL="742950" indent="-28575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2pPr>
      <a:lvl3pPr marL="11430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3pPr>
      <a:lvl4pPr marL="16002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4pPr>
      <a:lvl5pPr marL="2057400" indent="-228600" algn="l" rtl="0" eaLnBrk="1" fontAlgn="base" hangingPunct="1">
        <a:spcBef>
          <a:spcPct val="20000"/>
        </a:spcBef>
        <a:spcAft>
          <a:spcPct val="0"/>
        </a:spcAft>
        <a:buFont typeface="Wingdings" charset="2"/>
        <a:buChar char="§"/>
        <a:defRPr sz="1200">
          <a:solidFill>
            <a:schemeClr val="tx1">
              <a:lumMod val="65000"/>
              <a:lumOff val="35000"/>
            </a:schemeClr>
          </a:solidFill>
          <a:latin typeface="+mn-lt"/>
          <a:ea typeface="Arial" charset="0"/>
          <a:cs typeface="+mn-cs"/>
        </a:defRPr>
      </a:lvl5pPr>
      <a:lvl6pPr marL="2514600" indent="-228600" algn="l" rtl="0" eaLnBrk="1" fontAlgn="base" hangingPunct="1">
        <a:spcBef>
          <a:spcPct val="20000"/>
        </a:spcBef>
        <a:spcAft>
          <a:spcPct val="0"/>
        </a:spcAft>
        <a:buChar char="»"/>
        <a:defRPr sz="1200">
          <a:solidFill>
            <a:schemeClr val="tx1"/>
          </a:solidFill>
          <a:latin typeface="+mn-lt"/>
          <a:cs typeface="+mn-cs"/>
        </a:defRPr>
      </a:lvl6pPr>
      <a:lvl7pPr marL="2971800" indent="-228600" algn="l" rtl="0" eaLnBrk="1" fontAlgn="base" hangingPunct="1">
        <a:spcBef>
          <a:spcPct val="20000"/>
        </a:spcBef>
        <a:spcAft>
          <a:spcPct val="0"/>
        </a:spcAft>
        <a:buChar char="»"/>
        <a:defRPr sz="1200">
          <a:solidFill>
            <a:schemeClr val="tx1"/>
          </a:solidFill>
          <a:latin typeface="+mn-lt"/>
          <a:cs typeface="+mn-cs"/>
        </a:defRPr>
      </a:lvl7pPr>
      <a:lvl8pPr marL="3429000" indent="-228600" algn="l" rtl="0" eaLnBrk="1" fontAlgn="base" hangingPunct="1">
        <a:spcBef>
          <a:spcPct val="20000"/>
        </a:spcBef>
        <a:spcAft>
          <a:spcPct val="0"/>
        </a:spcAft>
        <a:buChar char="»"/>
        <a:defRPr sz="1200">
          <a:solidFill>
            <a:schemeClr val="tx1"/>
          </a:solidFill>
          <a:latin typeface="+mn-lt"/>
          <a:cs typeface="+mn-cs"/>
        </a:defRPr>
      </a:lvl8pPr>
      <a:lvl9pPr marL="3886200" indent="-228600" algn="l" rtl="0" eaLnBrk="1" fontAlgn="base" hangingPunct="1">
        <a:spcBef>
          <a:spcPct val="20000"/>
        </a:spcBef>
        <a:spcAft>
          <a:spcPct val="0"/>
        </a:spcAft>
        <a:buChar char="»"/>
        <a:defRPr sz="12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270351"/>
      </p:ext>
    </p:extLst>
  </p:cSld>
  <p:clrMap bg1="lt1" tx1="dk1" bg2="lt2" tx2="dk2" accent1="accent1" accent2="accent2" accent3="accent3" accent4="accent4" accent5="accent5" accent6="accent6" hlink="hlink" folHlink="folHlink"/>
  <p:sldLayoutIdLst>
    <p:sldLayoutId id="21474838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2388" y="4075497"/>
            <a:ext cx="7236542" cy="1981863"/>
          </a:xfrm>
        </p:spPr>
        <p:txBody>
          <a:bodyPr anchor="t"/>
          <a:lstStyle/>
          <a:p>
            <a:r>
              <a:rPr lang="en-GB" dirty="0">
                <a:solidFill>
                  <a:schemeClr val="bg2">
                    <a:lumMod val="50000"/>
                  </a:schemeClr>
                </a:solidFill>
              </a:rPr>
              <a:t>EULAR/</a:t>
            </a:r>
            <a:r>
              <a:rPr lang="en-GB" dirty="0" err="1">
                <a:solidFill>
                  <a:schemeClr val="bg2">
                    <a:lumMod val="50000"/>
                  </a:schemeClr>
                </a:solidFill>
              </a:rPr>
              <a:t>PReS</a:t>
            </a:r>
            <a:r>
              <a:rPr lang="en-GB" dirty="0">
                <a:solidFill>
                  <a:schemeClr val="bg2">
                    <a:lumMod val="50000"/>
                  </a:schemeClr>
                </a:solidFill>
              </a:rPr>
              <a:t> standards and recommendations for the transitional care of young people with juvenile-onset rheumatic diseases</a:t>
            </a:r>
            <a:br>
              <a:rPr lang="en-GB" dirty="0">
                <a:solidFill>
                  <a:schemeClr val="bg2">
                    <a:lumMod val="50000"/>
                  </a:schemeClr>
                </a:solidFill>
              </a:rPr>
            </a:br>
            <a:br>
              <a:rPr lang="en-GB" dirty="0">
                <a:solidFill>
                  <a:schemeClr val="bg2">
                    <a:lumMod val="50000"/>
                  </a:schemeClr>
                </a:solidFill>
              </a:rPr>
            </a:br>
            <a:br>
              <a:rPr lang="en-GB" dirty="0"/>
            </a:br>
            <a:br>
              <a:rPr lang="en-GB" dirty="0">
                <a:solidFill>
                  <a:srgbClr val="FF0000"/>
                </a:solidFill>
              </a:rPr>
            </a:br>
            <a:br>
              <a:rPr lang="en-GB" dirty="0"/>
            </a:br>
            <a:br>
              <a:rPr lang="en-GB" dirty="0"/>
            </a:br>
            <a:endParaRPr lang="en-GB" dirty="0">
              <a:solidFill>
                <a:schemeClr val="tx1"/>
              </a:solidFill>
            </a:endParaRPr>
          </a:p>
        </p:txBody>
      </p:sp>
    </p:spTree>
    <p:extLst>
      <p:ext uri="{BB962C8B-B14F-4D97-AF65-F5344CB8AC3E}">
        <p14:creationId xmlns:p14="http://schemas.microsoft.com/office/powerpoint/2010/main" val="1533290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4.</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Individual transition processes and progress should be carefully documented in the medical records and planned with YP and their families. </a:t>
            </a:r>
          </a:p>
          <a:p>
            <a:pPr lvl="1"/>
            <a:r>
              <a:rPr lang="en-GB" sz="2000" dirty="0">
                <a:solidFill>
                  <a:schemeClr val="tx1"/>
                </a:solidFill>
              </a:rPr>
              <a:t>Ideally, there should be a written transition plan for each YP with </a:t>
            </a:r>
            <a:r>
              <a:rPr lang="en-GB" sz="2000" dirty="0" err="1">
                <a:solidFill>
                  <a:schemeClr val="tx1"/>
                </a:solidFill>
              </a:rPr>
              <a:t>jRMDs</a:t>
            </a:r>
            <a:r>
              <a:rPr lang="en-GB" sz="2000" dirty="0">
                <a:solidFill>
                  <a:schemeClr val="tx1"/>
                </a:solidFill>
              </a:rPr>
              <a:t>.</a:t>
            </a:r>
          </a:p>
          <a:p>
            <a:pPr lvl="1"/>
            <a:r>
              <a:rPr lang="en-GB" sz="2000" dirty="0">
                <a:solidFill>
                  <a:schemeClr val="tx1"/>
                </a:solidFill>
              </a:rPr>
              <a:t>Transition should be recorded in medical records.</a:t>
            </a:r>
            <a:endParaRPr lang="es-ES" sz="2000" dirty="0">
              <a:solidFill>
                <a:schemeClr val="tx1"/>
              </a:solidFill>
            </a:endParaRPr>
          </a:p>
        </p:txBody>
      </p:sp>
    </p:spTree>
    <p:extLst>
      <p:ext uri="{BB962C8B-B14F-4D97-AF65-F5344CB8AC3E}">
        <p14:creationId xmlns:p14="http://schemas.microsoft.com/office/powerpoint/2010/main" val="192002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5.</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Every rheumatology service and clinical network—paediatric and adult—must have a written, agreed, and regularly updated transition policy.</a:t>
            </a:r>
          </a:p>
          <a:p>
            <a:pPr lvl="1"/>
            <a:r>
              <a:rPr lang="en-GB" sz="2000" dirty="0">
                <a:solidFill>
                  <a:schemeClr val="tx1"/>
                </a:solidFill>
              </a:rPr>
              <a:t>Transition policy details how YP will be transitioned from paediatric to adult care.</a:t>
            </a:r>
          </a:p>
          <a:p>
            <a:pPr lvl="1"/>
            <a:r>
              <a:rPr lang="en-GB" sz="2000" dirty="0">
                <a:solidFill>
                  <a:schemeClr val="tx1"/>
                </a:solidFill>
              </a:rPr>
              <a:t>Policy documents on transition services within a hospital or clinic must be updated every five years.</a:t>
            </a:r>
            <a:endParaRPr lang="es-ES" sz="2000" dirty="0">
              <a:solidFill>
                <a:schemeClr val="tx1"/>
              </a:solidFill>
            </a:endParaRPr>
          </a:p>
        </p:txBody>
      </p:sp>
    </p:spTree>
    <p:extLst>
      <p:ext uri="{BB962C8B-B14F-4D97-AF65-F5344CB8AC3E}">
        <p14:creationId xmlns:p14="http://schemas.microsoft.com/office/powerpoint/2010/main" val="893605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6.</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There should be clear written description of the multidisciplinary team (MDT) involved in transitional care, locally and in the clinical network. The MDT should include a designated transition coordinator.</a:t>
            </a:r>
          </a:p>
          <a:p>
            <a:pPr lvl="1"/>
            <a:r>
              <a:rPr lang="en-GB" sz="2000" dirty="0">
                <a:solidFill>
                  <a:schemeClr val="tx1"/>
                </a:solidFill>
              </a:rPr>
              <a:t>The transition team may include doctors, nurses, physical therapists, occupational therapists, and youth or social workers.</a:t>
            </a:r>
          </a:p>
          <a:p>
            <a:pPr lvl="1"/>
            <a:r>
              <a:rPr lang="en-GB" sz="2000" dirty="0">
                <a:solidFill>
                  <a:schemeClr val="tx1"/>
                </a:solidFill>
              </a:rPr>
              <a:t>It is essential that there is a nominated person on the team who takes responsibility as transition co-ordinator.</a:t>
            </a:r>
            <a:endParaRPr lang="es-ES" sz="2000" dirty="0">
              <a:solidFill>
                <a:schemeClr val="tx1"/>
              </a:solidFill>
            </a:endParaRPr>
          </a:p>
        </p:txBody>
      </p:sp>
    </p:spTree>
    <p:extLst>
      <p:ext uri="{BB962C8B-B14F-4D97-AF65-F5344CB8AC3E}">
        <p14:creationId xmlns:p14="http://schemas.microsoft.com/office/powerpoint/2010/main" val="4222931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7.</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Transition services must be YP focused, be developmentally appropriate and address the complexity of YP development.</a:t>
            </a:r>
          </a:p>
          <a:p>
            <a:pPr lvl="1"/>
            <a:r>
              <a:rPr lang="en-GB" sz="2000" dirty="0">
                <a:solidFill>
                  <a:schemeClr val="tx1"/>
                </a:solidFill>
              </a:rPr>
              <a:t>Staff attitude and communication should be tailored to ensure care is age-appropriate.</a:t>
            </a:r>
          </a:p>
          <a:p>
            <a:pPr lvl="1"/>
            <a:r>
              <a:rPr lang="en-GB" sz="2000" dirty="0">
                <a:solidFill>
                  <a:schemeClr val="tx1"/>
                </a:solidFill>
              </a:rPr>
              <a:t>Impact on daily life of YP must be kept to minimum. </a:t>
            </a:r>
          </a:p>
          <a:p>
            <a:pPr lvl="1"/>
            <a:r>
              <a:rPr lang="en-GB" sz="2000" dirty="0">
                <a:solidFill>
                  <a:schemeClr val="tx1"/>
                </a:solidFill>
              </a:rPr>
              <a:t>YP must take control of the management of their diseases, instead on relying on parent or carer.</a:t>
            </a:r>
            <a:endParaRPr lang="es-ES" sz="2000" dirty="0">
              <a:solidFill>
                <a:schemeClr val="tx1"/>
              </a:solidFill>
            </a:endParaRPr>
          </a:p>
        </p:txBody>
      </p:sp>
    </p:spTree>
    <p:extLst>
      <p:ext uri="{BB962C8B-B14F-4D97-AF65-F5344CB8AC3E}">
        <p14:creationId xmlns:p14="http://schemas.microsoft.com/office/powerpoint/2010/main" val="571795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8.</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There must be a transfer document.</a:t>
            </a:r>
          </a:p>
          <a:p>
            <a:pPr lvl="1"/>
            <a:r>
              <a:rPr lang="en-GB" sz="2000" dirty="0">
                <a:solidFill>
                  <a:schemeClr val="tx1"/>
                </a:solidFill>
              </a:rPr>
              <a:t>As a minimum, it should include diagnosis and a summary of past and current treatment and ability to manage pain.</a:t>
            </a:r>
          </a:p>
          <a:p>
            <a:pPr lvl="1"/>
            <a:r>
              <a:rPr lang="en-GB" sz="2000" dirty="0">
                <a:solidFill>
                  <a:schemeClr val="tx1"/>
                </a:solidFill>
              </a:rPr>
              <a:t>Details of any complications or other diseases are also necessary.</a:t>
            </a:r>
          </a:p>
          <a:p>
            <a:pPr lvl="1"/>
            <a:r>
              <a:rPr lang="en-GB" sz="2000" dirty="0">
                <a:solidFill>
                  <a:schemeClr val="tx1"/>
                </a:solidFill>
              </a:rPr>
              <a:t>An overview of educational or work status is recommended.</a:t>
            </a:r>
          </a:p>
          <a:p>
            <a:pPr lvl="1"/>
            <a:endParaRPr lang="es-ES" sz="2000" i="1" dirty="0"/>
          </a:p>
        </p:txBody>
      </p:sp>
    </p:spTree>
    <p:extLst>
      <p:ext uri="{BB962C8B-B14F-4D97-AF65-F5344CB8AC3E}">
        <p14:creationId xmlns:p14="http://schemas.microsoft.com/office/powerpoint/2010/main" val="1857859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9.</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Health care teams involved in transition and adolescent-young adult care must have appropriate training in generic adolescent health and childhood onset RMD.</a:t>
            </a:r>
          </a:p>
          <a:p>
            <a:pPr lvl="1"/>
            <a:r>
              <a:rPr lang="en-GB" sz="2000" dirty="0">
                <a:solidFill>
                  <a:schemeClr val="tx1"/>
                </a:solidFill>
              </a:rPr>
              <a:t>People working on transition must have knowledge about RMD in childhood and understand general health issues for adolescents.</a:t>
            </a:r>
          </a:p>
          <a:p>
            <a:pPr lvl="1"/>
            <a:r>
              <a:rPr lang="en-GB" sz="2000" dirty="0">
                <a:solidFill>
                  <a:schemeClr val="tx1"/>
                </a:solidFill>
              </a:rPr>
              <a:t>Team members should be trained to address emotional, mental or social issues of YP with </a:t>
            </a:r>
            <a:r>
              <a:rPr lang="en-GB" sz="2000" dirty="0" err="1">
                <a:solidFill>
                  <a:schemeClr val="tx1"/>
                </a:solidFill>
              </a:rPr>
              <a:t>jRMD</a:t>
            </a:r>
            <a:r>
              <a:rPr lang="en-GB" sz="2000" dirty="0">
                <a:solidFill>
                  <a:schemeClr val="tx1"/>
                </a:solidFill>
              </a:rPr>
              <a:t>, and should be able to help them to achieve a healthy lifestyle.</a:t>
            </a:r>
            <a:endParaRPr lang="es-ES" sz="2000" dirty="0">
              <a:solidFill>
                <a:schemeClr val="tx1"/>
              </a:solidFill>
            </a:endParaRPr>
          </a:p>
        </p:txBody>
      </p:sp>
    </p:spTree>
    <p:extLst>
      <p:ext uri="{BB962C8B-B14F-4D97-AF65-F5344CB8AC3E}">
        <p14:creationId xmlns:p14="http://schemas.microsoft.com/office/powerpoint/2010/main" val="3357662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10.</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There must be secure funding for dedicated resources to provide uninterrupted clinical care and transition services for YP entering adult care.</a:t>
            </a:r>
          </a:p>
          <a:p>
            <a:pPr lvl="1"/>
            <a:r>
              <a:rPr lang="en-GB" sz="2000" dirty="0">
                <a:solidFill>
                  <a:schemeClr val="tx1"/>
                </a:solidFill>
              </a:rPr>
              <a:t>Health professionals and researchers should work with health service planners to ensure that there is funding to support YP moving from paediatric to adult care.</a:t>
            </a:r>
          </a:p>
          <a:p>
            <a:pPr lvl="1"/>
            <a:endParaRPr lang="es-ES" sz="2000" i="1" dirty="0"/>
          </a:p>
        </p:txBody>
      </p:sp>
    </p:spTree>
    <p:extLst>
      <p:ext uri="{BB962C8B-B14F-4D97-AF65-F5344CB8AC3E}">
        <p14:creationId xmlns:p14="http://schemas.microsoft.com/office/powerpoint/2010/main" val="278998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11.</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There must be a freely accessible electronic-based platform to host the recommendations, standards, and resources for transitional care.</a:t>
            </a:r>
          </a:p>
          <a:p>
            <a:pPr lvl="1"/>
            <a:r>
              <a:rPr lang="en-GB" sz="2000" dirty="0">
                <a:solidFill>
                  <a:schemeClr val="tx1"/>
                </a:solidFill>
              </a:rPr>
              <a:t>Useful resources and trustworthy information about transition should be readily accessible (e.g. EULAR and </a:t>
            </a:r>
            <a:r>
              <a:rPr lang="en-GB" sz="2000" dirty="0" err="1">
                <a:solidFill>
                  <a:schemeClr val="tx1"/>
                </a:solidFill>
              </a:rPr>
              <a:t>PReS</a:t>
            </a:r>
            <a:r>
              <a:rPr lang="en-GB" sz="2000" dirty="0">
                <a:solidFill>
                  <a:schemeClr val="tx1"/>
                </a:solidFill>
              </a:rPr>
              <a:t> websites).</a:t>
            </a:r>
          </a:p>
          <a:p>
            <a:pPr lvl="1"/>
            <a:r>
              <a:rPr lang="en-GB" sz="2000" dirty="0">
                <a:solidFill>
                  <a:schemeClr val="tx1"/>
                </a:solidFill>
              </a:rPr>
              <a:t>These resources are freely available and endorsed by professionals groups and charities.</a:t>
            </a:r>
            <a:endParaRPr lang="es-ES" sz="2000" dirty="0">
              <a:solidFill>
                <a:schemeClr val="tx1"/>
              </a:solidFill>
            </a:endParaRPr>
          </a:p>
        </p:txBody>
      </p:sp>
    </p:spTree>
    <p:extLst>
      <p:ext uri="{BB962C8B-B14F-4D97-AF65-F5344CB8AC3E}">
        <p14:creationId xmlns:p14="http://schemas.microsoft.com/office/powerpoint/2010/main" val="1091986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12.</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Increased evidence-based knowledge and practice is needed to improve outcomes for YP with childhood onset RMD.</a:t>
            </a:r>
          </a:p>
          <a:p>
            <a:pPr lvl="1"/>
            <a:r>
              <a:rPr lang="en-GB" sz="2000" dirty="0">
                <a:solidFill>
                  <a:schemeClr val="tx1"/>
                </a:solidFill>
              </a:rPr>
              <a:t>Research is still needed to help improve the care of YP with </a:t>
            </a:r>
            <a:r>
              <a:rPr lang="en-GB" sz="2000" dirty="0" err="1">
                <a:solidFill>
                  <a:schemeClr val="tx1"/>
                </a:solidFill>
              </a:rPr>
              <a:t>jRMD</a:t>
            </a:r>
            <a:r>
              <a:rPr lang="en-GB" sz="2000" dirty="0">
                <a:solidFill>
                  <a:schemeClr val="tx1"/>
                </a:solidFill>
              </a:rPr>
              <a:t>, including transition, and on how to measure the success of the process.</a:t>
            </a:r>
          </a:p>
        </p:txBody>
      </p:sp>
    </p:spTree>
    <p:extLst>
      <p:ext uri="{BB962C8B-B14F-4D97-AF65-F5344CB8AC3E}">
        <p14:creationId xmlns:p14="http://schemas.microsoft.com/office/powerpoint/2010/main" val="1847726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261048"/>
            <a:ext cx="8334172" cy="634545"/>
          </a:xfrm>
        </p:spPr>
        <p:txBody>
          <a:bodyPr/>
          <a:lstStyle/>
          <a:p>
            <a:r>
              <a:rPr lang="en-GB" dirty="0"/>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19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graphicFrame>
        <p:nvGraphicFramePr>
          <p:cNvPr id="3" name="Tabla 2">
            <a:extLst>
              <a:ext uri="{FF2B5EF4-FFF2-40B4-BE49-F238E27FC236}">
                <a16:creationId xmlns:a16="http://schemas.microsoft.com/office/drawing/2014/main" id="{FA1DAA21-673C-E94F-94F5-D9BD07FA84D0}"/>
              </a:ext>
            </a:extLst>
          </p:cNvPr>
          <p:cNvGraphicFramePr>
            <a:graphicFrameLocks noGrp="1"/>
          </p:cNvGraphicFramePr>
          <p:nvPr>
            <p:extLst>
              <p:ext uri="{D42A27DB-BD31-4B8C-83A1-F6EECF244321}">
                <p14:modId xmlns:p14="http://schemas.microsoft.com/office/powerpoint/2010/main" val="1411839023"/>
              </p:ext>
            </p:extLst>
          </p:nvPr>
        </p:nvGraphicFramePr>
        <p:xfrm>
          <a:off x="376310" y="1819838"/>
          <a:ext cx="8627551" cy="4171001"/>
        </p:xfrm>
        <a:graphic>
          <a:graphicData uri="http://schemas.openxmlformats.org/drawingml/2006/table">
            <a:tbl>
              <a:tblPr firstRow="1" firstCol="1" bandRow="1" bandCol="1">
                <a:tableStyleId>{5C22544A-7EE6-4342-B048-85BDC9FD1C3A}</a:tableStyleId>
              </a:tblPr>
              <a:tblGrid>
                <a:gridCol w="6904175">
                  <a:extLst>
                    <a:ext uri="{9D8B030D-6E8A-4147-A177-3AD203B41FA5}">
                      <a16:colId xmlns:a16="http://schemas.microsoft.com/office/drawing/2014/main" val="3039087435"/>
                    </a:ext>
                  </a:extLst>
                </a:gridCol>
                <a:gridCol w="610194">
                  <a:extLst>
                    <a:ext uri="{9D8B030D-6E8A-4147-A177-3AD203B41FA5}">
                      <a16:colId xmlns:a16="http://schemas.microsoft.com/office/drawing/2014/main" val="1038467429"/>
                    </a:ext>
                  </a:extLst>
                </a:gridCol>
                <a:gridCol w="530087">
                  <a:extLst>
                    <a:ext uri="{9D8B030D-6E8A-4147-A177-3AD203B41FA5}">
                      <a16:colId xmlns:a16="http://schemas.microsoft.com/office/drawing/2014/main" val="3705141540"/>
                    </a:ext>
                  </a:extLst>
                </a:gridCol>
                <a:gridCol w="583095">
                  <a:extLst>
                    <a:ext uri="{9D8B030D-6E8A-4147-A177-3AD203B41FA5}">
                      <a16:colId xmlns:a16="http://schemas.microsoft.com/office/drawing/2014/main" val="2671503490"/>
                    </a:ext>
                  </a:extLst>
                </a:gridCol>
              </a:tblGrid>
              <a:tr h="419606">
                <a:tc>
                  <a:txBody>
                    <a:bodyPr/>
                    <a:lstStyle/>
                    <a:p>
                      <a:pPr>
                        <a:lnSpc>
                          <a:spcPct val="100000"/>
                        </a:lnSpc>
                        <a:spcBef>
                          <a:spcPts val="600"/>
                        </a:spcBef>
                        <a:spcAft>
                          <a:spcPts val="600"/>
                        </a:spcAft>
                      </a:pPr>
                      <a:r>
                        <a:rPr lang="en-GB" sz="1800" b="0" kern="1200" dirty="0">
                          <a:effectLst/>
                        </a:rPr>
                        <a:t>Recommendations</a:t>
                      </a:r>
                      <a:endParaRPr lang="es-ES" sz="1800" b="0"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00000"/>
                        </a:lnSpc>
                        <a:spcBef>
                          <a:spcPts val="600"/>
                        </a:spcBef>
                        <a:spcAft>
                          <a:spcPts val="600"/>
                        </a:spcAft>
                      </a:pPr>
                      <a:r>
                        <a:rPr lang="en-GB" sz="1800" kern="1200" dirty="0">
                          <a:effectLst/>
                        </a:rPr>
                        <a:t>LOE</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00000"/>
                        </a:lnSpc>
                        <a:spcBef>
                          <a:spcPts val="600"/>
                        </a:spcBef>
                        <a:spcAft>
                          <a:spcPts val="600"/>
                        </a:spcAft>
                      </a:pPr>
                      <a:r>
                        <a:rPr lang="en-GB" sz="1800" kern="1200" dirty="0">
                          <a:effectLst/>
                        </a:rPr>
                        <a:t>GR</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00000"/>
                        </a:lnSpc>
                        <a:spcBef>
                          <a:spcPts val="600"/>
                        </a:spcBef>
                        <a:spcAft>
                          <a:spcPts val="600"/>
                        </a:spcAft>
                      </a:pPr>
                      <a:r>
                        <a:rPr lang="en-GB" sz="1800" kern="1200" dirty="0">
                          <a:effectLst/>
                        </a:rPr>
                        <a:t>MA</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4199222640"/>
                  </a:ext>
                </a:extLst>
              </a:tr>
              <a:tr h="979080">
                <a:tc>
                  <a:txBody>
                    <a:bodyPr/>
                    <a:lstStyle/>
                    <a:p>
                      <a:pPr marL="342900" lvl="0" indent="-342900">
                        <a:lnSpc>
                          <a:spcPct val="100000"/>
                        </a:lnSpc>
                        <a:spcBef>
                          <a:spcPts val="600"/>
                        </a:spcBef>
                        <a:spcAft>
                          <a:spcPts val="0"/>
                        </a:spcAft>
                        <a:buFont typeface="+mj-lt"/>
                        <a:buAutoNum type="arabicPeriod"/>
                      </a:pPr>
                      <a:r>
                        <a:rPr lang="en-GB" sz="1400" b="0" kern="1200" dirty="0">
                          <a:effectLst/>
                        </a:rPr>
                        <a:t>Young people (YP) with RMD should have access to high quality, coordinated transitional care, delivered through partnership with health care professionals, YP and their families, to address needs on an individual basis.</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5</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D</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9.6</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1751611343"/>
                  </a:ext>
                </a:extLst>
              </a:tr>
              <a:tr h="652720">
                <a:tc>
                  <a:txBody>
                    <a:bodyPr/>
                    <a:lstStyle/>
                    <a:p>
                      <a:pPr marL="342900" lvl="0" indent="-342900">
                        <a:lnSpc>
                          <a:spcPct val="100000"/>
                        </a:lnSpc>
                        <a:spcBef>
                          <a:spcPts val="600"/>
                        </a:spcBef>
                        <a:spcAft>
                          <a:spcPts val="0"/>
                        </a:spcAft>
                        <a:buFont typeface="+mj-lt"/>
                        <a:buAutoNum type="arabicPeriod" startAt="2"/>
                      </a:pPr>
                      <a:r>
                        <a:rPr lang="en-GB" sz="1400" b="0" kern="1200" dirty="0">
                          <a:effectLst/>
                        </a:rPr>
                        <a:t>The transition process should start as early as possible; in early adolescence or directly after the diagnosis in adolescent-onset disease</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a:solidFill>
                            <a:srgbClr val="000000"/>
                          </a:solidFill>
                          <a:effectLst/>
                        </a:rPr>
                        <a:t>2b</a:t>
                      </a:r>
                      <a:endParaRPr lang="es-E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B</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8.3</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4253080409"/>
                  </a:ext>
                </a:extLst>
              </a:tr>
              <a:tr h="1466875">
                <a:tc>
                  <a:txBody>
                    <a:bodyPr/>
                    <a:lstStyle/>
                    <a:p>
                      <a:pPr marL="342900" lvl="0" indent="-342900">
                        <a:lnSpc>
                          <a:spcPct val="100000"/>
                        </a:lnSpc>
                        <a:spcBef>
                          <a:spcPts val="600"/>
                        </a:spcBef>
                        <a:spcAft>
                          <a:spcPts val="0"/>
                        </a:spcAft>
                        <a:buFont typeface="+mj-lt"/>
                        <a:buAutoNum type="arabicPeriod" startAt="3"/>
                      </a:pPr>
                      <a:r>
                        <a:rPr lang="en-GB" sz="1400" b="0" kern="1200" dirty="0">
                          <a:effectLst/>
                        </a:rPr>
                        <a:t>There must be </a:t>
                      </a:r>
                      <a:r>
                        <a:rPr lang="en-GB" sz="1400" b="0" dirty="0">
                          <a:effectLst/>
                        </a:rPr>
                        <a:t>‘direct’ </a:t>
                      </a:r>
                      <a:r>
                        <a:rPr lang="en-GB" sz="1400" b="0" kern="1200" dirty="0">
                          <a:effectLst/>
                        </a:rPr>
                        <a:t>communication between the key participants (and as a minimum, to include the YP, parent/carer, and a member each of the paediatric and adult rheumatologist teams) during the process of transition. Before and after the actual transfer there should be ‘direct’ contacts between paediatric and adult rheumatologist teams.</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a:solidFill>
                            <a:srgbClr val="000000"/>
                          </a:solidFill>
                          <a:effectLst/>
                        </a:rPr>
                        <a:t>5</a:t>
                      </a:r>
                      <a:endParaRPr lang="es-E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D</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9.3</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3775515328"/>
                  </a:ext>
                </a:extLst>
              </a:tr>
              <a:tr h="652720">
                <a:tc>
                  <a:txBody>
                    <a:bodyPr/>
                    <a:lstStyle/>
                    <a:p>
                      <a:pPr marL="342900" lvl="0" indent="-342900">
                        <a:lnSpc>
                          <a:spcPct val="100000"/>
                        </a:lnSpc>
                        <a:spcBef>
                          <a:spcPts val="600"/>
                        </a:spcBef>
                        <a:spcAft>
                          <a:spcPts val="0"/>
                        </a:spcAft>
                        <a:buFont typeface="+mj-lt"/>
                        <a:buAutoNum type="arabicPeriod" startAt="4"/>
                      </a:pPr>
                      <a:r>
                        <a:rPr lang="en-GB" sz="1400" b="0" kern="1200" dirty="0">
                          <a:effectLst/>
                        </a:rPr>
                        <a:t>Individual transition processes and progress should be carefully documented in the medical records and planned with YP and their families. </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a:solidFill>
                            <a:srgbClr val="000000"/>
                          </a:solidFill>
                          <a:effectLst/>
                        </a:rPr>
                        <a:t>5</a:t>
                      </a:r>
                      <a:endParaRPr lang="es-E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a:solidFill>
                            <a:srgbClr val="000000"/>
                          </a:solidFill>
                          <a:effectLst/>
                        </a:rPr>
                        <a:t>D</a:t>
                      </a:r>
                      <a:endParaRPr lang="es-ES" sz="12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00000"/>
                        </a:lnSpc>
                        <a:spcBef>
                          <a:spcPts val="600"/>
                        </a:spcBef>
                        <a:spcAft>
                          <a:spcPts val="600"/>
                        </a:spcAft>
                      </a:pPr>
                      <a:r>
                        <a:rPr lang="en-GB" sz="1200" b="1" kern="1200" dirty="0">
                          <a:solidFill>
                            <a:srgbClr val="000000"/>
                          </a:solidFill>
                          <a:effectLst/>
                        </a:rPr>
                        <a:t>9.2</a:t>
                      </a:r>
                      <a:endParaRPr lang="es-E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667158748"/>
                  </a:ext>
                </a:extLst>
              </a:tr>
            </a:tbl>
          </a:graphicData>
        </a:graphic>
      </p:graphicFrame>
      <p:sp>
        <p:nvSpPr>
          <p:cNvPr id="4" name="CuadroTexto 3">
            <a:extLst>
              <a:ext uri="{FF2B5EF4-FFF2-40B4-BE49-F238E27FC236}">
                <a16:creationId xmlns:a16="http://schemas.microsoft.com/office/drawing/2014/main" id="{0B529634-4C8D-6640-912F-72B4BD3F5BA8}"/>
              </a:ext>
            </a:extLst>
          </p:cNvPr>
          <p:cNvSpPr txBox="1"/>
          <p:nvPr/>
        </p:nvSpPr>
        <p:spPr>
          <a:xfrm>
            <a:off x="376310" y="6080976"/>
            <a:ext cx="5434501" cy="276999"/>
          </a:xfrm>
          <a:prstGeom prst="rect">
            <a:avLst/>
          </a:prstGeom>
          <a:noFill/>
        </p:spPr>
        <p:txBody>
          <a:bodyPr wrap="none" rtlCol="0">
            <a:spAutoFit/>
          </a:bodyPr>
          <a:lstStyle/>
          <a:p>
            <a:r>
              <a:rPr lang="en-GB" sz="1200" b="0" dirty="0">
                <a:solidFill>
                  <a:srgbClr val="000000"/>
                </a:solidFill>
              </a:rPr>
              <a:t>LOE: level of evidence; GR: grade of recommendation; MA: mean agreement</a:t>
            </a:r>
          </a:p>
        </p:txBody>
      </p:sp>
    </p:spTree>
    <p:extLst>
      <p:ext uri="{BB962C8B-B14F-4D97-AF65-F5344CB8AC3E}">
        <p14:creationId xmlns:p14="http://schemas.microsoft.com/office/powerpoint/2010/main" val="2447569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366970"/>
            <a:ext cx="8334172" cy="634545"/>
          </a:xfrm>
        </p:spPr>
        <p:txBody>
          <a:bodyPr/>
          <a:lstStyle/>
          <a:p>
            <a:r>
              <a:rPr lang="en-GB" dirty="0"/>
              <a:t>Introduction</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r>
              <a:rPr lang="en-GB" sz="1800" dirty="0"/>
              <a:t>Rheumatic and musculoskeletal diseases (RMD) that start in childhood can continue into adulthood, and young people (YP) with continuing disease are at risk of ill health.</a:t>
            </a:r>
          </a:p>
          <a:p>
            <a:r>
              <a:rPr lang="en-GB" sz="1800" dirty="0"/>
              <a:t>Adolescence and young adulthood is an important time in life.</a:t>
            </a:r>
          </a:p>
          <a:p>
            <a:r>
              <a:rPr lang="en-GB" sz="1800" dirty="0"/>
              <a:t>Moving from paediatric to adult care can be difficult for YP; support and education are needed throughout this time.</a:t>
            </a:r>
          </a:p>
          <a:p>
            <a:r>
              <a:rPr lang="en-GB" sz="1800" b="1" dirty="0">
                <a:solidFill>
                  <a:schemeClr val="tx1"/>
                </a:solidFill>
              </a:rPr>
              <a:t>Transition</a:t>
            </a:r>
            <a:r>
              <a:rPr lang="en-GB" sz="1800" dirty="0">
                <a:solidFill>
                  <a:schemeClr val="tx1"/>
                </a:solidFill>
              </a:rPr>
              <a:t> </a:t>
            </a:r>
            <a:r>
              <a:rPr lang="en-GB" sz="1800" dirty="0"/>
              <a:t>encompasses the process by which YP acquire skills and access resources to ensure that their physical, psychological, educational and vocational needs are met during transition to adulthood.</a:t>
            </a:r>
          </a:p>
          <a:p>
            <a:r>
              <a:rPr lang="en-GB" sz="1800" b="1" dirty="0">
                <a:solidFill>
                  <a:schemeClr val="tx1"/>
                </a:solidFill>
              </a:rPr>
              <a:t>Transfer</a:t>
            </a:r>
            <a:r>
              <a:rPr lang="en-GB" sz="1800" dirty="0">
                <a:solidFill>
                  <a:schemeClr val="tx1"/>
                </a:solidFill>
              </a:rPr>
              <a:t> </a:t>
            </a:r>
            <a:r>
              <a:rPr lang="en-GB" sz="1800" dirty="0"/>
              <a:t>is the administrative event in which YP move from paediatric to adult care.</a:t>
            </a:r>
          </a:p>
        </p:txBody>
      </p:sp>
    </p:spTree>
    <p:extLst>
      <p:ext uri="{BB962C8B-B14F-4D97-AF65-F5344CB8AC3E}">
        <p14:creationId xmlns:p14="http://schemas.microsoft.com/office/powerpoint/2010/main" val="1179381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287552"/>
            <a:ext cx="8334172" cy="634545"/>
          </a:xfrm>
        </p:spPr>
        <p:txBody>
          <a:bodyPr/>
          <a:lstStyle/>
          <a:p>
            <a:r>
              <a:rPr lang="en-GB" dirty="0"/>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20</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graphicFrame>
        <p:nvGraphicFramePr>
          <p:cNvPr id="3" name="Tabla 2">
            <a:extLst>
              <a:ext uri="{FF2B5EF4-FFF2-40B4-BE49-F238E27FC236}">
                <a16:creationId xmlns:a16="http://schemas.microsoft.com/office/drawing/2014/main" id="{FA1DAA21-673C-E94F-94F5-D9BD07FA84D0}"/>
              </a:ext>
            </a:extLst>
          </p:cNvPr>
          <p:cNvGraphicFramePr>
            <a:graphicFrameLocks noGrp="1"/>
          </p:cNvGraphicFramePr>
          <p:nvPr>
            <p:extLst>
              <p:ext uri="{D42A27DB-BD31-4B8C-83A1-F6EECF244321}">
                <p14:modId xmlns:p14="http://schemas.microsoft.com/office/powerpoint/2010/main" val="2283658344"/>
              </p:ext>
            </p:extLst>
          </p:nvPr>
        </p:nvGraphicFramePr>
        <p:xfrm>
          <a:off x="490539" y="1954625"/>
          <a:ext cx="8233332" cy="3559368"/>
        </p:xfrm>
        <a:graphic>
          <a:graphicData uri="http://schemas.openxmlformats.org/drawingml/2006/table">
            <a:tbl>
              <a:tblPr firstRow="1" firstCol="1" bandRow="1" bandCol="1">
                <a:tableStyleId>{5C22544A-7EE6-4342-B048-85BDC9FD1C3A}</a:tableStyleId>
              </a:tblPr>
              <a:tblGrid>
                <a:gridCol w="6231537">
                  <a:extLst>
                    <a:ext uri="{9D8B030D-6E8A-4147-A177-3AD203B41FA5}">
                      <a16:colId xmlns:a16="http://schemas.microsoft.com/office/drawing/2014/main" val="3039087435"/>
                    </a:ext>
                  </a:extLst>
                </a:gridCol>
                <a:gridCol w="724929">
                  <a:extLst>
                    <a:ext uri="{9D8B030D-6E8A-4147-A177-3AD203B41FA5}">
                      <a16:colId xmlns:a16="http://schemas.microsoft.com/office/drawing/2014/main" val="1038467429"/>
                    </a:ext>
                  </a:extLst>
                </a:gridCol>
                <a:gridCol w="634314">
                  <a:extLst>
                    <a:ext uri="{9D8B030D-6E8A-4147-A177-3AD203B41FA5}">
                      <a16:colId xmlns:a16="http://schemas.microsoft.com/office/drawing/2014/main" val="3705141540"/>
                    </a:ext>
                  </a:extLst>
                </a:gridCol>
                <a:gridCol w="642552">
                  <a:extLst>
                    <a:ext uri="{9D8B030D-6E8A-4147-A177-3AD203B41FA5}">
                      <a16:colId xmlns:a16="http://schemas.microsoft.com/office/drawing/2014/main" val="2671503490"/>
                    </a:ext>
                  </a:extLst>
                </a:gridCol>
              </a:tblGrid>
              <a:tr h="492013">
                <a:tc>
                  <a:txBody>
                    <a:bodyPr/>
                    <a:lstStyle/>
                    <a:p>
                      <a:pPr>
                        <a:lnSpc>
                          <a:spcPct val="100000"/>
                        </a:lnSpc>
                        <a:spcBef>
                          <a:spcPts val="600"/>
                        </a:spcBef>
                        <a:spcAft>
                          <a:spcPts val="600"/>
                        </a:spcAft>
                      </a:pPr>
                      <a:r>
                        <a:rPr lang="en-GB" sz="1800" b="0" kern="1200" dirty="0">
                          <a:effectLst/>
                        </a:rPr>
                        <a:t>Recommendations</a:t>
                      </a:r>
                      <a:endParaRPr lang="es-ES" sz="1800" b="0"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800" kern="1200" dirty="0">
                          <a:effectLst/>
                        </a:rPr>
                        <a:t>LOE</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800" kern="1200" dirty="0">
                          <a:effectLst/>
                        </a:rPr>
                        <a:t>GR</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800" kern="1200" dirty="0">
                          <a:effectLst/>
                        </a:rPr>
                        <a:t>MA</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4199222640"/>
                  </a:ext>
                </a:extLst>
              </a:tr>
              <a:tr h="720824">
                <a:tc>
                  <a:txBody>
                    <a:bodyPr/>
                    <a:lstStyle/>
                    <a:p>
                      <a:pPr marL="342900" lvl="0" indent="-342900">
                        <a:lnSpc>
                          <a:spcPct val="100000"/>
                        </a:lnSpc>
                        <a:spcBef>
                          <a:spcPts val="600"/>
                        </a:spcBef>
                        <a:spcAft>
                          <a:spcPts val="0"/>
                        </a:spcAft>
                        <a:buFont typeface="+mj-lt"/>
                        <a:buAutoNum type="arabicPeriod" startAt="5"/>
                      </a:pPr>
                      <a:r>
                        <a:rPr lang="en-GB" sz="1400" b="0" kern="1200" dirty="0">
                          <a:effectLst/>
                        </a:rPr>
                        <a:t>Every rheumatology service and clinical network—paediatric and adult—must have a written, agreed, and regularly updated transition policy.</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8.9</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3432164892"/>
                  </a:ext>
                </a:extLst>
              </a:tr>
              <a:tr h="1081236">
                <a:tc>
                  <a:txBody>
                    <a:bodyPr/>
                    <a:lstStyle/>
                    <a:p>
                      <a:pPr marL="342900" lvl="0" indent="-342900">
                        <a:lnSpc>
                          <a:spcPct val="100000"/>
                        </a:lnSpc>
                        <a:spcBef>
                          <a:spcPts val="600"/>
                        </a:spcBef>
                        <a:spcAft>
                          <a:spcPts val="0"/>
                        </a:spcAft>
                        <a:buFont typeface="+mj-lt"/>
                        <a:buAutoNum type="arabicPeriod" startAt="6"/>
                      </a:pPr>
                      <a:r>
                        <a:rPr lang="en-GB" sz="1400" b="0" kern="1200" dirty="0">
                          <a:effectLst/>
                        </a:rPr>
                        <a:t>There should be clear written description of the </a:t>
                      </a:r>
                      <a:r>
                        <a:rPr lang="en-GB" sz="1400" b="0" dirty="0">
                          <a:effectLst/>
                        </a:rPr>
                        <a:t>multidisciplinary team (</a:t>
                      </a:r>
                      <a:r>
                        <a:rPr lang="en-GB" sz="1400" b="0" kern="1200" dirty="0">
                          <a:effectLst/>
                        </a:rPr>
                        <a:t>MDT) involved in transitional care, locally and in the clinical network. The MDT should include a designated transition coordinator.</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8.7</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1281337069"/>
                  </a:ext>
                </a:extLst>
              </a:tr>
              <a:tr h="720824">
                <a:tc>
                  <a:txBody>
                    <a:bodyPr/>
                    <a:lstStyle/>
                    <a:p>
                      <a:pPr marL="342900" lvl="0" indent="-342900">
                        <a:lnSpc>
                          <a:spcPct val="100000"/>
                        </a:lnSpc>
                        <a:spcBef>
                          <a:spcPts val="1200"/>
                        </a:spcBef>
                        <a:spcAft>
                          <a:spcPts val="1800"/>
                        </a:spcAft>
                        <a:buFont typeface="+mj-lt"/>
                        <a:buAutoNum type="arabicPeriod" startAt="7"/>
                      </a:pPr>
                      <a:r>
                        <a:rPr lang="en-GB" sz="1400" b="0" kern="1200" dirty="0">
                          <a:effectLst/>
                        </a:rPr>
                        <a:t>Transition services must be YP focused, </a:t>
                      </a:r>
                      <a:r>
                        <a:rPr lang="en-GB" sz="1400" b="0" dirty="0">
                          <a:effectLst/>
                        </a:rPr>
                        <a:t>be developmentally appropriate </a:t>
                      </a:r>
                      <a:r>
                        <a:rPr lang="en-GB" sz="1400" b="0" kern="1200" dirty="0">
                          <a:effectLst/>
                        </a:rPr>
                        <a:t>and address the complexity of YP development.</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9.4</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767244708"/>
                  </a:ext>
                </a:extLst>
              </a:tr>
              <a:tr h="544471">
                <a:tc>
                  <a:txBody>
                    <a:bodyPr/>
                    <a:lstStyle/>
                    <a:p>
                      <a:pPr marL="342900" lvl="0" indent="-342900">
                        <a:lnSpc>
                          <a:spcPct val="100000"/>
                        </a:lnSpc>
                        <a:spcBef>
                          <a:spcPts val="1200"/>
                        </a:spcBef>
                        <a:spcAft>
                          <a:spcPts val="1200"/>
                        </a:spcAft>
                        <a:buFont typeface="+mj-lt"/>
                        <a:buAutoNum type="arabicPeriod" startAt="8"/>
                      </a:pPr>
                      <a:r>
                        <a:rPr lang="en-GB" sz="1400" b="0" kern="1200" dirty="0">
                          <a:effectLst/>
                        </a:rPr>
                        <a:t>There must be a transfer document. </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a:solidFill>
                            <a:srgbClr val="000000"/>
                          </a:solidFill>
                          <a:effectLst/>
                        </a:rPr>
                        <a:t>5</a:t>
                      </a:r>
                      <a:endParaRPr lang="es-E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9.4</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1912507190"/>
                  </a:ext>
                </a:extLst>
              </a:tr>
            </a:tbl>
          </a:graphicData>
        </a:graphic>
      </p:graphicFrame>
      <p:sp>
        <p:nvSpPr>
          <p:cNvPr id="9" name="CuadroTexto 8">
            <a:extLst>
              <a:ext uri="{FF2B5EF4-FFF2-40B4-BE49-F238E27FC236}">
                <a16:creationId xmlns:a16="http://schemas.microsoft.com/office/drawing/2014/main" id="{0B529634-4C8D-6640-912F-72B4BD3F5BA8}"/>
              </a:ext>
            </a:extLst>
          </p:cNvPr>
          <p:cNvSpPr txBox="1"/>
          <p:nvPr/>
        </p:nvSpPr>
        <p:spPr>
          <a:xfrm>
            <a:off x="376310" y="6080976"/>
            <a:ext cx="5434501" cy="276999"/>
          </a:xfrm>
          <a:prstGeom prst="rect">
            <a:avLst/>
          </a:prstGeom>
          <a:noFill/>
        </p:spPr>
        <p:txBody>
          <a:bodyPr wrap="none" rtlCol="0">
            <a:spAutoFit/>
          </a:bodyPr>
          <a:lstStyle/>
          <a:p>
            <a:r>
              <a:rPr lang="en-GB" sz="1200" b="0" dirty="0">
                <a:solidFill>
                  <a:srgbClr val="000000"/>
                </a:solidFill>
              </a:rPr>
              <a:t>LOE: level of evidence; GR: grade of recommendation; MA: mean agreement</a:t>
            </a:r>
          </a:p>
        </p:txBody>
      </p:sp>
    </p:spTree>
    <p:extLst>
      <p:ext uri="{BB962C8B-B14F-4D97-AF65-F5344CB8AC3E}">
        <p14:creationId xmlns:p14="http://schemas.microsoft.com/office/powerpoint/2010/main" val="370964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 Table Oxford Level of Evidence</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21</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graphicFrame>
        <p:nvGraphicFramePr>
          <p:cNvPr id="3" name="Tabla 2">
            <a:extLst>
              <a:ext uri="{FF2B5EF4-FFF2-40B4-BE49-F238E27FC236}">
                <a16:creationId xmlns:a16="http://schemas.microsoft.com/office/drawing/2014/main" id="{FA1DAA21-673C-E94F-94F5-D9BD07FA84D0}"/>
              </a:ext>
            </a:extLst>
          </p:cNvPr>
          <p:cNvGraphicFramePr>
            <a:graphicFrameLocks noGrp="1"/>
          </p:cNvGraphicFramePr>
          <p:nvPr>
            <p:extLst>
              <p:ext uri="{D42A27DB-BD31-4B8C-83A1-F6EECF244321}">
                <p14:modId xmlns:p14="http://schemas.microsoft.com/office/powerpoint/2010/main" val="3056055909"/>
              </p:ext>
            </p:extLst>
          </p:nvPr>
        </p:nvGraphicFramePr>
        <p:xfrm>
          <a:off x="490538" y="1906890"/>
          <a:ext cx="8261413" cy="3397644"/>
        </p:xfrm>
        <a:graphic>
          <a:graphicData uri="http://schemas.openxmlformats.org/drawingml/2006/table">
            <a:tbl>
              <a:tblPr firstRow="1" firstCol="1" bandRow="1" bandCol="1">
                <a:tableStyleId>{5C22544A-7EE6-4342-B048-85BDC9FD1C3A}</a:tableStyleId>
              </a:tblPr>
              <a:tblGrid>
                <a:gridCol w="6651042">
                  <a:extLst>
                    <a:ext uri="{9D8B030D-6E8A-4147-A177-3AD203B41FA5}">
                      <a16:colId xmlns:a16="http://schemas.microsoft.com/office/drawing/2014/main" val="3039087435"/>
                    </a:ext>
                  </a:extLst>
                </a:gridCol>
                <a:gridCol w="610194">
                  <a:extLst>
                    <a:ext uri="{9D8B030D-6E8A-4147-A177-3AD203B41FA5}">
                      <a16:colId xmlns:a16="http://schemas.microsoft.com/office/drawing/2014/main" val="1038467429"/>
                    </a:ext>
                  </a:extLst>
                </a:gridCol>
                <a:gridCol w="472753">
                  <a:extLst>
                    <a:ext uri="{9D8B030D-6E8A-4147-A177-3AD203B41FA5}">
                      <a16:colId xmlns:a16="http://schemas.microsoft.com/office/drawing/2014/main" val="3705141540"/>
                    </a:ext>
                  </a:extLst>
                </a:gridCol>
                <a:gridCol w="527424">
                  <a:extLst>
                    <a:ext uri="{9D8B030D-6E8A-4147-A177-3AD203B41FA5}">
                      <a16:colId xmlns:a16="http://schemas.microsoft.com/office/drawing/2014/main" val="2671503490"/>
                    </a:ext>
                  </a:extLst>
                </a:gridCol>
              </a:tblGrid>
              <a:tr h="506796">
                <a:tc>
                  <a:txBody>
                    <a:bodyPr/>
                    <a:lstStyle/>
                    <a:p>
                      <a:pPr>
                        <a:lnSpc>
                          <a:spcPct val="100000"/>
                        </a:lnSpc>
                        <a:spcBef>
                          <a:spcPts val="600"/>
                        </a:spcBef>
                        <a:spcAft>
                          <a:spcPts val="600"/>
                        </a:spcAft>
                      </a:pPr>
                      <a:r>
                        <a:rPr lang="en-GB" sz="1800" b="0" kern="1200" dirty="0">
                          <a:effectLst/>
                        </a:rPr>
                        <a:t>Recommendations</a:t>
                      </a:r>
                      <a:endParaRPr lang="es-ES" sz="1400" b="0"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50000"/>
                        </a:lnSpc>
                        <a:spcBef>
                          <a:spcPts val="600"/>
                        </a:spcBef>
                        <a:spcAft>
                          <a:spcPts val="600"/>
                        </a:spcAft>
                      </a:pPr>
                      <a:r>
                        <a:rPr lang="en-GB" sz="1800" kern="1200" dirty="0">
                          <a:effectLst/>
                        </a:rPr>
                        <a:t>LOE</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50000"/>
                        </a:lnSpc>
                        <a:spcBef>
                          <a:spcPts val="600"/>
                        </a:spcBef>
                        <a:spcAft>
                          <a:spcPts val="600"/>
                        </a:spcAft>
                      </a:pPr>
                      <a:r>
                        <a:rPr lang="en-GB" sz="1800" kern="1200" dirty="0">
                          <a:effectLst/>
                        </a:rPr>
                        <a:t>GR</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tc>
                  <a:txBody>
                    <a:bodyPr/>
                    <a:lstStyle/>
                    <a:p>
                      <a:pPr>
                        <a:lnSpc>
                          <a:spcPct val="150000"/>
                        </a:lnSpc>
                        <a:spcBef>
                          <a:spcPts val="600"/>
                        </a:spcBef>
                        <a:spcAft>
                          <a:spcPts val="600"/>
                        </a:spcAft>
                      </a:pPr>
                      <a:r>
                        <a:rPr lang="en-GB" sz="1800" kern="1200" dirty="0">
                          <a:effectLst/>
                        </a:rPr>
                        <a:t>MA</a:t>
                      </a:r>
                      <a:endParaRPr lang="es-ES" sz="1800" b="1" kern="0" dirty="0">
                        <a:effectLst/>
                        <a:latin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4199222640"/>
                  </a:ext>
                </a:extLst>
              </a:tr>
              <a:tr h="722712">
                <a:tc>
                  <a:txBody>
                    <a:bodyPr/>
                    <a:lstStyle/>
                    <a:p>
                      <a:pPr marL="342900" lvl="0" indent="-342900">
                        <a:lnSpc>
                          <a:spcPct val="100000"/>
                        </a:lnSpc>
                        <a:spcBef>
                          <a:spcPts val="1200"/>
                        </a:spcBef>
                        <a:spcAft>
                          <a:spcPts val="1200"/>
                        </a:spcAft>
                        <a:buFont typeface="+mj-lt"/>
                        <a:buAutoNum type="arabicPeriod" startAt="9"/>
                      </a:pPr>
                      <a:r>
                        <a:rPr lang="en-GB" sz="1400" b="0" kern="1200" dirty="0">
                          <a:effectLst/>
                        </a:rPr>
                        <a:t>Health care teams involved in transition and adolescent-young adult care must have appropriate training in generic adolescent care and childhood onset RMD.</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9.5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1995351486"/>
                  </a:ext>
                </a:extLst>
              </a:tr>
              <a:tr h="722712">
                <a:tc>
                  <a:txBody>
                    <a:bodyPr/>
                    <a:lstStyle/>
                    <a:p>
                      <a:pPr marL="342900" lvl="0" indent="-342900">
                        <a:lnSpc>
                          <a:spcPct val="100000"/>
                        </a:lnSpc>
                        <a:spcBef>
                          <a:spcPts val="1200"/>
                        </a:spcBef>
                        <a:spcAft>
                          <a:spcPts val="1200"/>
                        </a:spcAft>
                        <a:buFont typeface="+mj-lt"/>
                        <a:buAutoNum type="arabicPeriod" startAt="10"/>
                        <a:tabLst>
                          <a:tab pos="450215" algn="l"/>
                        </a:tabLst>
                      </a:pPr>
                      <a:r>
                        <a:rPr lang="en-GB" sz="1400" b="0" kern="1200" dirty="0">
                          <a:effectLst/>
                        </a:rPr>
                        <a:t>There must be secure funding for </a:t>
                      </a:r>
                      <a:r>
                        <a:rPr lang="en-GB" sz="1400" b="0" dirty="0">
                          <a:effectLst/>
                        </a:rPr>
                        <a:t>dedicated resources to provide </a:t>
                      </a:r>
                      <a:r>
                        <a:rPr lang="en-GB" sz="1400" b="0" kern="1200" dirty="0">
                          <a:effectLst/>
                        </a:rPr>
                        <a:t>uninterrupted clinical care and transition services for YP entering adult care.</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9.4</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730809210"/>
                  </a:ext>
                </a:extLst>
              </a:tr>
              <a:tr h="722712">
                <a:tc>
                  <a:txBody>
                    <a:bodyPr/>
                    <a:lstStyle/>
                    <a:p>
                      <a:pPr marL="342900" lvl="0" indent="-342900">
                        <a:lnSpc>
                          <a:spcPct val="100000"/>
                        </a:lnSpc>
                        <a:spcBef>
                          <a:spcPts val="1200"/>
                        </a:spcBef>
                        <a:spcAft>
                          <a:spcPts val="1200"/>
                        </a:spcAft>
                        <a:buFont typeface="+mj-lt"/>
                        <a:buAutoNum type="arabicPeriod" startAt="11"/>
                      </a:pPr>
                      <a:r>
                        <a:rPr lang="en-GB" sz="1400" b="0" kern="1200" dirty="0">
                          <a:effectLst/>
                        </a:rPr>
                        <a:t>There must be a freely accessible electronic-based platform to host the recommendations, standards, and resources for transitional care.</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9.4</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3707608373"/>
                  </a:ext>
                </a:extLst>
              </a:tr>
              <a:tr h="722712">
                <a:tc>
                  <a:txBody>
                    <a:bodyPr/>
                    <a:lstStyle/>
                    <a:p>
                      <a:pPr marL="342900" lvl="0" indent="-342900">
                        <a:lnSpc>
                          <a:spcPct val="100000"/>
                        </a:lnSpc>
                        <a:spcBef>
                          <a:spcPts val="1200"/>
                        </a:spcBef>
                        <a:spcAft>
                          <a:spcPts val="1200"/>
                        </a:spcAft>
                        <a:buFont typeface="+mj-lt"/>
                        <a:buAutoNum type="arabicPeriod" startAt="12"/>
                      </a:pPr>
                      <a:r>
                        <a:rPr lang="en-GB" sz="1400" b="0" dirty="0">
                          <a:effectLst/>
                        </a:rPr>
                        <a:t>Increased evidence-based knowledge and practice is needed to improve outcomes for YP with childhood onset RMD</a:t>
                      </a:r>
                      <a:r>
                        <a:rPr lang="en-GB" sz="1400" b="0" kern="1200" dirty="0">
                          <a:effectLst/>
                        </a:rPr>
                        <a:t>.</a:t>
                      </a:r>
                      <a:endParaRPr lang="es-E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D</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tc>
                  <a:txBody>
                    <a:bodyPr/>
                    <a:lstStyle/>
                    <a:p>
                      <a:pPr algn="ctr">
                        <a:lnSpc>
                          <a:spcPct val="150000"/>
                        </a:lnSpc>
                        <a:spcBef>
                          <a:spcPts val="600"/>
                        </a:spcBef>
                        <a:spcAft>
                          <a:spcPts val="600"/>
                        </a:spcAft>
                      </a:pPr>
                      <a:r>
                        <a:rPr lang="en-GB" sz="1400" b="1" kern="1200" dirty="0">
                          <a:solidFill>
                            <a:srgbClr val="000000"/>
                          </a:solidFill>
                          <a:effectLst/>
                        </a:rPr>
                        <a:t>8.5</a:t>
                      </a:r>
                      <a:endParaRPr lang="es-ES"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3953" marR="43953" marT="0" marB="0" anchor="ctr"/>
                </a:tc>
                <a:extLst>
                  <a:ext uri="{0D108BD9-81ED-4DB2-BD59-A6C34878D82A}">
                    <a16:rowId xmlns:a16="http://schemas.microsoft.com/office/drawing/2014/main" val="3549602200"/>
                  </a:ext>
                </a:extLst>
              </a:tr>
            </a:tbl>
          </a:graphicData>
        </a:graphic>
      </p:graphicFrame>
      <p:sp>
        <p:nvSpPr>
          <p:cNvPr id="9" name="CuadroTexto 8">
            <a:extLst>
              <a:ext uri="{FF2B5EF4-FFF2-40B4-BE49-F238E27FC236}">
                <a16:creationId xmlns:a16="http://schemas.microsoft.com/office/drawing/2014/main" id="{0B529634-4C8D-6640-912F-72B4BD3F5BA8}"/>
              </a:ext>
            </a:extLst>
          </p:cNvPr>
          <p:cNvSpPr txBox="1"/>
          <p:nvPr/>
        </p:nvSpPr>
        <p:spPr>
          <a:xfrm>
            <a:off x="376310" y="6080976"/>
            <a:ext cx="5434501" cy="276999"/>
          </a:xfrm>
          <a:prstGeom prst="rect">
            <a:avLst/>
          </a:prstGeom>
          <a:noFill/>
        </p:spPr>
        <p:txBody>
          <a:bodyPr wrap="none" rtlCol="0">
            <a:spAutoFit/>
          </a:bodyPr>
          <a:lstStyle/>
          <a:p>
            <a:r>
              <a:rPr lang="en-GB" sz="1200" b="0" dirty="0">
                <a:solidFill>
                  <a:srgbClr val="000000"/>
                </a:solidFill>
              </a:rPr>
              <a:t>LOE: level of evidence; GR: grade of recommendation; MA: mean agreement</a:t>
            </a:r>
          </a:p>
        </p:txBody>
      </p:sp>
    </p:spTree>
    <p:extLst>
      <p:ext uri="{BB962C8B-B14F-4D97-AF65-F5344CB8AC3E}">
        <p14:creationId xmlns:p14="http://schemas.microsoft.com/office/powerpoint/2010/main" val="1660658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Summary of Recommendations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22</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1805651"/>
            <a:ext cx="8334171" cy="4673239"/>
          </a:xfrm>
        </p:spPr>
        <p:txBody>
          <a:bodyPr/>
          <a:lstStyle/>
          <a:p>
            <a:pPr>
              <a:spcBef>
                <a:spcPts val="0"/>
              </a:spcBef>
              <a:spcAft>
                <a:spcPts val="600"/>
              </a:spcAft>
            </a:pPr>
            <a:r>
              <a:rPr lang="en-GB" sz="1800" dirty="0"/>
              <a:t>Provide high-quality individualized transitional care for YP with RMDs.</a:t>
            </a:r>
          </a:p>
          <a:p>
            <a:pPr>
              <a:spcBef>
                <a:spcPts val="0"/>
              </a:spcBef>
              <a:spcAft>
                <a:spcPts val="600"/>
              </a:spcAft>
            </a:pPr>
            <a:r>
              <a:rPr lang="en-GB" sz="1800" dirty="0"/>
              <a:t>Begin transition as early as possible.</a:t>
            </a:r>
          </a:p>
          <a:p>
            <a:pPr>
              <a:spcBef>
                <a:spcPts val="0"/>
              </a:spcBef>
              <a:spcAft>
                <a:spcPts val="600"/>
              </a:spcAft>
            </a:pPr>
            <a:r>
              <a:rPr lang="en-GB" sz="1800" dirty="0"/>
              <a:t>It is necessary:</a:t>
            </a:r>
          </a:p>
          <a:p>
            <a:pPr lvl="1">
              <a:spcBef>
                <a:spcPts val="0"/>
              </a:spcBef>
              <a:spcAft>
                <a:spcPts val="600"/>
              </a:spcAft>
            </a:pPr>
            <a:r>
              <a:rPr lang="en-GB" sz="1800" dirty="0">
                <a:solidFill>
                  <a:srgbClr val="0057A3"/>
                </a:solidFill>
              </a:rPr>
              <a:t>A written transition policy, with clear description of the multidisciplinary team involved in transitional care, including a transition co-ordinator.</a:t>
            </a:r>
          </a:p>
          <a:p>
            <a:pPr lvl="1">
              <a:spcBef>
                <a:spcPts val="0"/>
              </a:spcBef>
              <a:spcAft>
                <a:spcPts val="600"/>
              </a:spcAft>
            </a:pPr>
            <a:r>
              <a:rPr lang="en-GB" sz="1800" dirty="0">
                <a:solidFill>
                  <a:srgbClr val="0057A3"/>
                </a:solidFill>
              </a:rPr>
              <a:t>Establish direct communication between healthcare professionals, YP and their families.</a:t>
            </a:r>
          </a:p>
          <a:p>
            <a:pPr lvl="1">
              <a:spcBef>
                <a:spcPts val="0"/>
              </a:spcBef>
              <a:spcAft>
                <a:spcPts val="600"/>
              </a:spcAft>
            </a:pPr>
            <a:r>
              <a:rPr lang="en-GB" sz="1800" dirty="0">
                <a:solidFill>
                  <a:srgbClr val="0057A3"/>
                </a:solidFill>
              </a:rPr>
              <a:t>Documentation of the transition process and development of a transfer document.</a:t>
            </a:r>
          </a:p>
          <a:p>
            <a:pPr>
              <a:spcBef>
                <a:spcPts val="0"/>
              </a:spcBef>
              <a:spcAft>
                <a:spcPts val="600"/>
              </a:spcAft>
            </a:pPr>
            <a:r>
              <a:rPr lang="en-GB" sz="1800" dirty="0"/>
              <a:t>Transition services must be YP focused and healthcare teams should be appropriate trained in adolescent care and childhood-onset RMD.</a:t>
            </a:r>
          </a:p>
          <a:p>
            <a:pPr>
              <a:spcBef>
                <a:spcPts val="0"/>
              </a:spcBef>
              <a:spcAft>
                <a:spcPts val="600"/>
              </a:spcAft>
            </a:pPr>
            <a:r>
              <a:rPr lang="en-GB" sz="1800" dirty="0"/>
              <a:t>Funding for transition services is important to provide uninterrupted care.</a:t>
            </a:r>
          </a:p>
          <a:p>
            <a:pPr>
              <a:spcBef>
                <a:spcPts val="0"/>
              </a:spcBef>
              <a:spcAft>
                <a:spcPts val="600"/>
              </a:spcAft>
            </a:pPr>
            <a:r>
              <a:rPr lang="en-GB" sz="1800" dirty="0"/>
              <a:t>Increased evidence-based knowledge and practice is needed to improve outcomes.</a:t>
            </a:r>
          </a:p>
          <a:p>
            <a:pPr>
              <a:spcBef>
                <a:spcPts val="0"/>
              </a:spcBef>
              <a:spcAft>
                <a:spcPts val="600"/>
              </a:spcAft>
            </a:pPr>
            <a:endParaRPr lang="en-GB" sz="1800" dirty="0"/>
          </a:p>
          <a:p>
            <a:endParaRPr lang="en-GB" sz="2000" dirty="0"/>
          </a:p>
        </p:txBody>
      </p:sp>
    </p:spTree>
    <p:extLst>
      <p:ext uri="{BB962C8B-B14F-4D97-AF65-F5344CB8AC3E}">
        <p14:creationId xmlns:p14="http://schemas.microsoft.com/office/powerpoint/2010/main" val="1103840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n-US" sz="2000" dirty="0"/>
              <a:t>Overall, the recommendations say that it is important for young people and their families to work with their doctor and their wider healthcare team to </a:t>
            </a:r>
            <a:r>
              <a:rPr lang="en-US" sz="2000" dirty="0" err="1"/>
              <a:t>minimise</a:t>
            </a:r>
            <a:r>
              <a:rPr lang="en-US" sz="2000" dirty="0"/>
              <a:t> the impact of transition, and to get the best possible support and care. </a:t>
            </a:r>
          </a:p>
          <a:p>
            <a:r>
              <a:rPr lang="en-US" sz="2000" dirty="0"/>
              <a:t>If you or someone in your family has a rheumatic disease from childhood, these recommendations will give you tips about what to expect through adolescence and early adulthood. </a:t>
            </a:r>
            <a:endParaRPr lang="en-GB" sz="2000" dirty="0"/>
          </a:p>
        </p:txBody>
      </p:sp>
      <p:sp>
        <p:nvSpPr>
          <p:cNvPr id="3" name="Título 2"/>
          <p:cNvSpPr>
            <a:spLocks noGrp="1"/>
          </p:cNvSpPr>
          <p:nvPr>
            <p:ph type="title"/>
          </p:nvPr>
        </p:nvSpPr>
        <p:spPr/>
        <p:txBody>
          <a:bodyPr/>
          <a:lstStyle/>
          <a:p>
            <a:r>
              <a:rPr lang="en-GB" dirty="0"/>
              <a:t>Lay summary</a:t>
            </a:r>
          </a:p>
        </p:txBody>
      </p:sp>
      <p:sp>
        <p:nvSpPr>
          <p:cNvPr id="4" name="Marcador de número de diapositiva 3"/>
          <p:cNvSpPr>
            <a:spLocks noGrp="1"/>
          </p:cNvSpPr>
          <p:nvPr>
            <p:ph type="sldNum" sz="quarter" idx="4"/>
          </p:nvPr>
        </p:nvSpPr>
        <p:spPr/>
        <p:txBody>
          <a:bodyPr/>
          <a:lstStyle/>
          <a:p>
            <a:fld id="{F096157D-9D44-4342-AEFF-76ADE352FA4A}" type="slidenum">
              <a:rPr lang="tr-TR" smtClean="0"/>
              <a:pPr/>
              <a:t>23</a:t>
            </a:fld>
            <a:endParaRPr lang="tr-TR" dirty="0"/>
          </a:p>
        </p:txBody>
      </p:sp>
      <p:sp>
        <p:nvSpPr>
          <p:cNvPr id="5" name="Marcador de fecha 4"/>
          <p:cNvSpPr>
            <a:spLocks noGrp="1"/>
          </p:cNvSpPr>
          <p:nvPr>
            <p:ph type="dt" sz="half" idx="2"/>
          </p:nvPr>
        </p:nvSpPr>
        <p:spPr/>
        <p:txBody>
          <a:bodyPr/>
          <a:lstStyle/>
          <a:p>
            <a:fld id="{BA3F73F8-1884-0E40-983C-CDED2351A66E}" type="datetime1">
              <a:rPr lang="es-ES" smtClean="0"/>
              <a:t>09/08/2018</a:t>
            </a:fld>
            <a:endParaRPr lang="en-US" dirty="0"/>
          </a:p>
        </p:txBody>
      </p:sp>
    </p:spTree>
    <p:extLst>
      <p:ext uri="{BB962C8B-B14F-4D97-AF65-F5344CB8AC3E}">
        <p14:creationId xmlns:p14="http://schemas.microsoft.com/office/powerpoint/2010/main" val="2363268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Acknowledgements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24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6" y="1889876"/>
            <a:ext cx="8334171" cy="4589014"/>
          </a:xfrm>
        </p:spPr>
        <p:txBody>
          <a:bodyPr/>
          <a:lstStyle/>
          <a:p>
            <a:r>
              <a:rPr lang="en-GB" sz="1800" noProof="1"/>
              <a:t>EULAR/PReS working group on recommendations for transitional care management for adolescents and young people with rheumatic diseases</a:t>
            </a:r>
          </a:p>
          <a:p>
            <a:pPr lvl="1"/>
            <a:r>
              <a:rPr lang="en-GB" noProof="1">
                <a:solidFill>
                  <a:srgbClr val="1986CE"/>
                </a:solidFill>
              </a:rPr>
              <a:t>Helen E Foster</a:t>
            </a:r>
          </a:p>
          <a:p>
            <a:pPr lvl="1"/>
            <a:r>
              <a:rPr lang="en-GB" noProof="1">
                <a:solidFill>
                  <a:srgbClr val="1986CE"/>
                </a:solidFill>
              </a:rPr>
              <a:t>Kirsten Minden</a:t>
            </a:r>
          </a:p>
          <a:p>
            <a:pPr lvl="1"/>
            <a:r>
              <a:rPr lang="en-GB" noProof="1">
                <a:solidFill>
                  <a:srgbClr val="1986CE"/>
                </a:solidFill>
              </a:rPr>
              <a:t>Loreto Carmona</a:t>
            </a:r>
          </a:p>
          <a:p>
            <a:pPr lvl="1"/>
            <a:r>
              <a:rPr lang="en-GB" noProof="1">
                <a:solidFill>
                  <a:srgbClr val="1986CE"/>
                </a:solidFill>
              </a:rPr>
              <a:t>Daniel Clemente</a:t>
            </a:r>
          </a:p>
          <a:p>
            <a:pPr lvl="1"/>
            <a:r>
              <a:rPr lang="en-GB" noProof="1">
                <a:solidFill>
                  <a:srgbClr val="1986CE"/>
                </a:solidFill>
              </a:rPr>
              <a:t>Leticia Leon </a:t>
            </a:r>
          </a:p>
          <a:p>
            <a:pPr lvl="1"/>
            <a:r>
              <a:rPr lang="en-GB" noProof="1">
                <a:solidFill>
                  <a:srgbClr val="1986CE"/>
                </a:solidFill>
              </a:rPr>
              <a:t>Janet E McDonagh</a:t>
            </a:r>
          </a:p>
          <a:p>
            <a:pPr lvl="1"/>
            <a:r>
              <a:rPr lang="en-GB" noProof="1">
                <a:solidFill>
                  <a:srgbClr val="1986CE"/>
                </a:solidFill>
              </a:rPr>
              <a:t>Sylvia Kamphuis</a:t>
            </a:r>
          </a:p>
          <a:p>
            <a:pPr lvl="1"/>
            <a:r>
              <a:rPr lang="en-GB" noProof="1">
                <a:solidFill>
                  <a:srgbClr val="1986CE"/>
                </a:solidFill>
              </a:rPr>
              <a:t>Karin Berggren</a:t>
            </a:r>
          </a:p>
          <a:p>
            <a:pPr lvl="1"/>
            <a:r>
              <a:rPr lang="en-GB" noProof="1">
                <a:solidFill>
                  <a:srgbClr val="1986CE"/>
                </a:solidFill>
              </a:rPr>
              <a:t>Philomine van Pelt </a:t>
            </a:r>
          </a:p>
          <a:p>
            <a:pPr lvl="1"/>
            <a:r>
              <a:rPr lang="en-GB" noProof="1">
                <a:solidFill>
                  <a:srgbClr val="1986CE"/>
                </a:solidFill>
              </a:rPr>
              <a:t>Carine Wouters</a:t>
            </a:r>
          </a:p>
          <a:p>
            <a:pPr lvl="1"/>
            <a:r>
              <a:rPr lang="en-GB" noProof="1">
                <a:solidFill>
                  <a:srgbClr val="1986CE"/>
                </a:solidFill>
              </a:rPr>
              <a:t>Jennifer Waite-Jones</a:t>
            </a:r>
          </a:p>
          <a:p>
            <a:pPr lvl="1"/>
            <a:r>
              <a:rPr lang="en-GB" noProof="1">
                <a:solidFill>
                  <a:srgbClr val="1986CE"/>
                </a:solidFill>
              </a:rPr>
              <a:t>Rachel Tattersall</a:t>
            </a:r>
          </a:p>
          <a:p>
            <a:endParaRPr lang="en-GB" noProof="1">
              <a:solidFill>
                <a:srgbClr val="1986CE"/>
              </a:solidFill>
            </a:endParaRPr>
          </a:p>
          <a:p>
            <a:pPr lvl="1"/>
            <a:endParaRPr lang="en-GB" noProof="1">
              <a:solidFill>
                <a:srgbClr val="1986CE"/>
              </a:solidFill>
            </a:endParaRPr>
          </a:p>
          <a:p>
            <a:pPr marL="0" indent="0">
              <a:buNone/>
            </a:pPr>
            <a:endParaRPr lang="en-GB" noProof="1">
              <a:solidFill>
                <a:srgbClr val="000000"/>
              </a:solidFill>
            </a:endParaRPr>
          </a:p>
          <a:p>
            <a:pPr lvl="1"/>
            <a:endParaRPr lang="en-GB" noProof="1"/>
          </a:p>
          <a:p>
            <a:endParaRPr lang="en-GB" noProof="1"/>
          </a:p>
        </p:txBody>
      </p:sp>
      <p:sp>
        <p:nvSpPr>
          <p:cNvPr id="2" name="CuadroTexto 1">
            <a:extLst>
              <a:ext uri="{FF2B5EF4-FFF2-40B4-BE49-F238E27FC236}">
                <a16:creationId xmlns:a16="http://schemas.microsoft.com/office/drawing/2014/main" id="{B9A0A897-3378-2D47-B656-DB217D073ECD}"/>
              </a:ext>
            </a:extLst>
          </p:cNvPr>
          <p:cNvSpPr txBox="1"/>
          <p:nvPr/>
        </p:nvSpPr>
        <p:spPr>
          <a:xfrm>
            <a:off x="3674968" y="2700098"/>
            <a:ext cx="2091214" cy="2492990"/>
          </a:xfrm>
          <a:prstGeom prst="rect">
            <a:avLst/>
          </a:prstGeom>
          <a:noFill/>
        </p:spPr>
        <p:txBody>
          <a:bodyPr wrap="none" rtlCol="0">
            <a:spAutoFit/>
          </a:bodyPr>
          <a:lstStyle/>
          <a:p>
            <a:pPr marL="628650" lvl="1" indent="-171450">
              <a:buFont typeface="Wingdings" pitchFamily="2" charset="2"/>
              <a:buChar char="§"/>
            </a:pPr>
            <a:r>
              <a:rPr lang="en-GB" sz="1200" b="0" noProof="1">
                <a:solidFill>
                  <a:srgbClr val="1986CE"/>
                </a:solidFill>
                <a:latin typeface="+mn-lt"/>
              </a:rPr>
              <a:t>Ruth Wyllie</a:t>
            </a:r>
          </a:p>
          <a:p>
            <a:pPr marL="628650" lvl="1" indent="-171450">
              <a:buFont typeface="Wingdings" pitchFamily="2" charset="2"/>
              <a:buChar char="§"/>
            </a:pPr>
            <a:r>
              <a:rPr lang="en-GB" sz="1200" b="0" noProof="1">
                <a:solidFill>
                  <a:srgbClr val="1986CE"/>
                </a:solidFill>
                <a:latin typeface="+mn-lt"/>
              </a:rPr>
              <a:t>Simon R Stones</a:t>
            </a:r>
          </a:p>
          <a:p>
            <a:pPr marL="628650" lvl="1" indent="-171450">
              <a:buFont typeface="Wingdings" pitchFamily="2" charset="2"/>
              <a:buChar char="§"/>
            </a:pPr>
            <a:r>
              <a:rPr lang="en-GB" sz="1200" b="0" noProof="1">
                <a:solidFill>
                  <a:srgbClr val="1986CE"/>
                </a:solidFill>
                <a:latin typeface="+mn-lt"/>
              </a:rPr>
              <a:t>Alberto Martini</a:t>
            </a:r>
          </a:p>
          <a:p>
            <a:pPr marL="628650" lvl="1" indent="-171450">
              <a:buFont typeface="Wingdings" pitchFamily="2" charset="2"/>
              <a:buChar char="§"/>
            </a:pPr>
            <a:r>
              <a:rPr lang="en-GB" sz="1200" b="0" noProof="1">
                <a:solidFill>
                  <a:srgbClr val="1986CE"/>
                </a:solidFill>
                <a:latin typeface="+mn-lt"/>
              </a:rPr>
              <a:t>Tamas Constantin </a:t>
            </a:r>
          </a:p>
          <a:p>
            <a:pPr marL="628650" lvl="1" indent="-171450">
              <a:buFont typeface="Wingdings" pitchFamily="2" charset="2"/>
              <a:buChar char="§"/>
            </a:pPr>
            <a:r>
              <a:rPr lang="en-GB" sz="1200" b="0" noProof="1">
                <a:solidFill>
                  <a:srgbClr val="1986CE"/>
                </a:solidFill>
                <a:latin typeface="+mn-lt"/>
              </a:rPr>
              <a:t>Susanne Schalm</a:t>
            </a:r>
          </a:p>
          <a:p>
            <a:pPr marL="628650" lvl="1" indent="-171450">
              <a:buFont typeface="Wingdings" pitchFamily="2" charset="2"/>
              <a:buChar char="§"/>
            </a:pPr>
            <a:r>
              <a:rPr lang="en-GB" sz="1200" b="0" noProof="1">
                <a:solidFill>
                  <a:srgbClr val="1986CE"/>
                </a:solidFill>
                <a:latin typeface="+mn-lt"/>
              </a:rPr>
              <a:t>Berna Fidanci</a:t>
            </a:r>
          </a:p>
          <a:p>
            <a:pPr marL="628650" lvl="1" indent="-171450">
              <a:buFont typeface="Wingdings" pitchFamily="2" charset="2"/>
              <a:buChar char="§"/>
            </a:pPr>
            <a:r>
              <a:rPr lang="en-GB" sz="1200" b="0" noProof="1">
                <a:solidFill>
                  <a:srgbClr val="1986CE"/>
                </a:solidFill>
                <a:latin typeface="+mn-lt"/>
              </a:rPr>
              <a:t>Burak Erer</a:t>
            </a:r>
          </a:p>
          <a:p>
            <a:pPr marL="628650" lvl="1" indent="-171450">
              <a:buFont typeface="Wingdings" pitchFamily="2" charset="2"/>
              <a:buChar char="§"/>
            </a:pPr>
            <a:r>
              <a:rPr lang="en-GB" sz="1200" b="0" noProof="1">
                <a:solidFill>
                  <a:srgbClr val="1986CE"/>
                </a:solidFill>
                <a:latin typeface="+mn-lt"/>
              </a:rPr>
              <a:t>Erkan Dermikaya</a:t>
            </a:r>
          </a:p>
          <a:p>
            <a:pPr marL="628650" lvl="1" indent="-171450">
              <a:buFont typeface="Wingdings" pitchFamily="2" charset="2"/>
              <a:buChar char="§"/>
            </a:pPr>
            <a:r>
              <a:rPr lang="en-GB" sz="1200" b="0" noProof="1">
                <a:solidFill>
                  <a:srgbClr val="1986CE"/>
                </a:solidFill>
                <a:latin typeface="+mn-lt"/>
              </a:rPr>
              <a:t>Seza Ozen</a:t>
            </a:r>
          </a:p>
        </p:txBody>
      </p:sp>
    </p:spTree>
    <p:extLst>
      <p:ext uri="{BB962C8B-B14F-4D97-AF65-F5344CB8AC3E}">
        <p14:creationId xmlns:p14="http://schemas.microsoft.com/office/powerpoint/2010/main" val="111111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366970"/>
            <a:ext cx="8334172" cy="634545"/>
          </a:xfrm>
        </p:spPr>
        <p:txBody>
          <a:bodyPr/>
          <a:lstStyle/>
          <a:p>
            <a:r>
              <a:rPr lang="en-GB" dirty="0"/>
              <a:t>Objectives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3</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1919627"/>
            <a:ext cx="8334171" cy="4545615"/>
          </a:xfrm>
        </p:spPr>
        <p:txBody>
          <a:bodyPr/>
          <a:lstStyle/>
          <a:p>
            <a:pPr marL="514350" lvl="0" indent="-514350">
              <a:buFont typeface="+mj-lt"/>
              <a:buAutoNum type="romanUcPeriod"/>
            </a:pPr>
            <a:r>
              <a:rPr lang="en-US" sz="2000" dirty="0"/>
              <a:t>Identify processes, strategies and tools for a successful transition in RMD.</a:t>
            </a:r>
            <a:endParaRPr lang="es-ES" sz="2000" dirty="0"/>
          </a:p>
          <a:p>
            <a:pPr marL="514350" lvl="0" indent="-514350">
              <a:spcAft>
                <a:spcPts val="0"/>
              </a:spcAft>
              <a:buFont typeface="+mj-lt"/>
              <a:buAutoNum type="romanUcPeriod"/>
            </a:pPr>
            <a:r>
              <a:rPr lang="en-GB" sz="2000" dirty="0"/>
              <a:t>Increase the profile of transition, optimise delivery of transitional care and improve patient experience within rheumatology</a:t>
            </a:r>
            <a:endParaRPr lang="es-ES" dirty="0"/>
          </a:p>
          <a:p>
            <a:pPr lvl="1">
              <a:spcAft>
                <a:spcPts val="0"/>
              </a:spcAft>
            </a:pPr>
            <a:r>
              <a:rPr lang="en-GB" sz="1800" dirty="0">
                <a:solidFill>
                  <a:schemeClr val="tx1"/>
                </a:solidFill>
              </a:rPr>
              <a:t>to ensure youth friendly and developmentally appropriate care.</a:t>
            </a:r>
            <a:endParaRPr lang="es-ES" sz="1800" dirty="0">
              <a:solidFill>
                <a:schemeClr val="tx1"/>
              </a:solidFill>
            </a:endParaRPr>
          </a:p>
          <a:p>
            <a:pPr lvl="1">
              <a:spcAft>
                <a:spcPts val="0"/>
              </a:spcAft>
            </a:pPr>
            <a:r>
              <a:rPr lang="en-GB" sz="1800" dirty="0">
                <a:solidFill>
                  <a:schemeClr val="tx1"/>
                </a:solidFill>
              </a:rPr>
              <a:t>to improve physical, psychological, social, vocational and illness-related outcomes of YP with juvenile-onset diseases (</a:t>
            </a:r>
            <a:r>
              <a:rPr lang="en-GB" sz="1800" dirty="0" err="1">
                <a:solidFill>
                  <a:schemeClr val="tx1"/>
                </a:solidFill>
              </a:rPr>
              <a:t>jRMD</a:t>
            </a:r>
            <a:r>
              <a:rPr lang="en-GB" sz="1800" dirty="0">
                <a:solidFill>
                  <a:schemeClr val="tx1"/>
                </a:solidFill>
              </a:rPr>
              <a:t>).</a:t>
            </a:r>
            <a:endParaRPr lang="es-ES" sz="1800" dirty="0">
              <a:solidFill>
                <a:schemeClr val="tx1"/>
              </a:solidFill>
            </a:endParaRPr>
          </a:p>
          <a:p>
            <a:pPr lvl="1">
              <a:spcAft>
                <a:spcPts val="0"/>
              </a:spcAft>
            </a:pPr>
            <a:r>
              <a:rPr lang="en-GB" sz="1800" dirty="0">
                <a:solidFill>
                  <a:schemeClr val="tx1"/>
                </a:solidFill>
              </a:rPr>
              <a:t>to facilitate continuity of care within adult rheumatology.</a:t>
            </a:r>
            <a:endParaRPr lang="es-ES" sz="1800" dirty="0">
              <a:solidFill>
                <a:schemeClr val="tx1"/>
              </a:solidFill>
            </a:endParaRPr>
          </a:p>
          <a:p>
            <a:pPr lvl="1">
              <a:spcAft>
                <a:spcPts val="0"/>
              </a:spcAft>
            </a:pPr>
            <a:r>
              <a:rPr lang="en-GB" sz="1800" dirty="0">
                <a:solidFill>
                  <a:schemeClr val="tx1"/>
                </a:solidFill>
              </a:rPr>
              <a:t>to promote evidence based practice in transitional care.</a:t>
            </a:r>
            <a:endParaRPr lang="es-ES" sz="1800" dirty="0">
              <a:solidFill>
                <a:schemeClr val="tx1"/>
              </a:solidFill>
            </a:endParaRPr>
          </a:p>
          <a:p>
            <a:pPr lvl="1">
              <a:spcAft>
                <a:spcPts val="0"/>
              </a:spcAft>
            </a:pPr>
            <a:r>
              <a:rPr lang="en-GB" sz="1800" dirty="0">
                <a:solidFill>
                  <a:schemeClr val="tx1"/>
                </a:solidFill>
              </a:rPr>
              <a:t>to facilitate clinical networks of health care professionals (paediatric and adult) who are engaged, interested and trained in the care of YP.</a:t>
            </a:r>
            <a:br>
              <a:rPr lang="en-US" sz="1800" dirty="0"/>
            </a:br>
            <a:endParaRPr lang="es-ES" sz="1800" dirty="0"/>
          </a:p>
          <a:p>
            <a:endParaRPr lang="en-GB" sz="2000" dirty="0"/>
          </a:p>
        </p:txBody>
      </p:sp>
    </p:spTree>
    <p:extLst>
      <p:ext uri="{BB962C8B-B14F-4D97-AF65-F5344CB8AC3E}">
        <p14:creationId xmlns:p14="http://schemas.microsoft.com/office/powerpoint/2010/main" val="2797799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366970"/>
            <a:ext cx="8334172" cy="634545"/>
          </a:xfrm>
        </p:spPr>
        <p:txBody>
          <a:bodyPr/>
          <a:lstStyle/>
          <a:p>
            <a:r>
              <a:rPr lang="en-GB" dirty="0"/>
              <a:t>Scope and users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4</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1965281"/>
            <a:ext cx="8334171" cy="4387278"/>
          </a:xfrm>
        </p:spPr>
        <p:txBody>
          <a:bodyPr/>
          <a:lstStyle/>
          <a:p>
            <a:pPr>
              <a:spcAft>
                <a:spcPts val="600"/>
              </a:spcAft>
            </a:pPr>
            <a:r>
              <a:rPr lang="en-GB" sz="1600" dirty="0"/>
              <a:t>Adult and paediatric rheumatologists.</a:t>
            </a:r>
          </a:p>
          <a:p>
            <a:pPr>
              <a:spcAft>
                <a:spcPts val="600"/>
              </a:spcAft>
            </a:pPr>
            <a:r>
              <a:rPr lang="en-GB" sz="1600" dirty="0"/>
              <a:t>Other health care professionals: nurses, physiotherapists, occupational therapists, social workers, psychologists, youth workers, primary care and other specialists (e.g., ophthalmology, dermatology, nephrology, orthopaedics) involved in share care and clinical networks.</a:t>
            </a:r>
          </a:p>
          <a:p>
            <a:pPr>
              <a:spcAft>
                <a:spcPts val="600"/>
              </a:spcAft>
            </a:pPr>
            <a:r>
              <a:rPr lang="en-GB" sz="1600" dirty="0"/>
              <a:t>General practitioners and health care professionals working in primary care.</a:t>
            </a:r>
          </a:p>
          <a:p>
            <a:pPr>
              <a:spcAft>
                <a:spcPts val="600"/>
              </a:spcAft>
            </a:pPr>
            <a:r>
              <a:rPr lang="en-GB" sz="1600" dirty="0"/>
              <a:t>YP with RMD and other multisystem diseases, their families and peers.</a:t>
            </a:r>
          </a:p>
          <a:p>
            <a:pPr>
              <a:spcAft>
                <a:spcPts val="600"/>
              </a:spcAft>
            </a:pPr>
            <a:r>
              <a:rPr lang="en-GB" sz="1600" dirty="0"/>
              <a:t>Professional groups or societies working with YP with RMDs.</a:t>
            </a:r>
          </a:p>
          <a:p>
            <a:pPr>
              <a:spcAft>
                <a:spcPts val="600"/>
              </a:spcAft>
            </a:pPr>
            <a:r>
              <a:rPr lang="en-GB" sz="1600" dirty="0"/>
              <a:t>Academics involved in Adolescent and Young Adult health research.</a:t>
            </a:r>
          </a:p>
          <a:p>
            <a:pPr>
              <a:spcAft>
                <a:spcPts val="600"/>
              </a:spcAft>
            </a:pPr>
            <a:r>
              <a:rPr lang="en-GB" sz="1600" dirty="0"/>
              <a:t>In addition, these standards and recommendations are intended to be useful to: educational and vocational services</a:t>
            </a:r>
            <a:r>
              <a:rPr lang="es-ES" sz="1600" dirty="0"/>
              <a:t>, </a:t>
            </a:r>
            <a:r>
              <a:rPr lang="en-GB" sz="1600" dirty="0"/>
              <a:t>employer and careers advisory services</a:t>
            </a:r>
            <a:r>
              <a:rPr lang="es-ES" sz="1600" dirty="0"/>
              <a:t>, </a:t>
            </a:r>
            <a:r>
              <a:rPr lang="en-GB" sz="1600" dirty="0"/>
              <a:t>charities and support organisations</a:t>
            </a:r>
            <a:r>
              <a:rPr lang="es-ES" sz="1600" dirty="0"/>
              <a:t>, </a:t>
            </a:r>
            <a:r>
              <a:rPr lang="en-GB" sz="1600" dirty="0"/>
              <a:t>funders of clinical services</a:t>
            </a:r>
            <a:r>
              <a:rPr lang="es-ES" sz="1600" dirty="0"/>
              <a:t>, </a:t>
            </a:r>
            <a:r>
              <a:rPr lang="en-GB" sz="1600" dirty="0"/>
              <a:t>health policy makers</a:t>
            </a:r>
            <a:r>
              <a:rPr lang="es-ES" sz="1600" dirty="0"/>
              <a:t>, </a:t>
            </a:r>
            <a:r>
              <a:rPr lang="en-GB" sz="1600" dirty="0"/>
              <a:t>research funding bodies</a:t>
            </a:r>
            <a:r>
              <a:rPr lang="es-ES" sz="1600" dirty="0"/>
              <a:t>, and </a:t>
            </a:r>
            <a:r>
              <a:rPr lang="en-GB" sz="1600" dirty="0"/>
              <a:t>organisers of disease/drug registers or cohort studies.</a:t>
            </a:r>
          </a:p>
        </p:txBody>
      </p:sp>
    </p:spTree>
    <p:extLst>
      <p:ext uri="{BB962C8B-B14F-4D97-AF65-F5344CB8AC3E}">
        <p14:creationId xmlns:p14="http://schemas.microsoft.com/office/powerpoint/2010/main" val="231930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466928" y="1323444"/>
            <a:ext cx="8334172" cy="634545"/>
          </a:xfrm>
        </p:spPr>
        <p:txBody>
          <a:bodyPr/>
          <a:lstStyle/>
          <a:p>
            <a:r>
              <a:rPr lang="en-GB" dirty="0"/>
              <a:t>Overarching principles</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5</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6"/>
            <a:ext cx="8334171" cy="4387173"/>
          </a:xfrm>
        </p:spPr>
        <p:txBody>
          <a:bodyPr/>
          <a:lstStyle/>
          <a:p>
            <a:pPr>
              <a:spcAft>
                <a:spcPts val="600"/>
              </a:spcAft>
            </a:pPr>
            <a:r>
              <a:rPr lang="en-GB" sz="2000" dirty="0"/>
              <a:t>Importance of YP focus.</a:t>
            </a:r>
          </a:p>
          <a:p>
            <a:pPr>
              <a:spcAft>
                <a:spcPts val="600"/>
              </a:spcAft>
            </a:pPr>
            <a:r>
              <a:rPr lang="en-GB" sz="2000" dirty="0"/>
              <a:t>Multidisciplinary approach with equity of access, quality of care and flexibility.</a:t>
            </a:r>
          </a:p>
          <a:p>
            <a:pPr>
              <a:spcAft>
                <a:spcPts val="600"/>
              </a:spcAft>
            </a:pPr>
            <a:r>
              <a:rPr lang="en-GB" sz="2000" dirty="0"/>
              <a:t>Acknowledging both the heterogeneity of YP development and potential impact of chronic illness.</a:t>
            </a:r>
          </a:p>
          <a:p>
            <a:pPr>
              <a:spcAft>
                <a:spcPts val="600"/>
              </a:spcAft>
            </a:pPr>
            <a:r>
              <a:rPr lang="en-GB" sz="2000" dirty="0"/>
              <a:t>YP with </a:t>
            </a:r>
            <a:r>
              <a:rPr lang="en-GB" sz="2000" dirty="0" err="1"/>
              <a:t>jRMD</a:t>
            </a:r>
            <a:r>
              <a:rPr lang="en-GB" sz="2000" dirty="0"/>
              <a:t> require more resources and services than YP who do not have chronic illnesses.</a:t>
            </a:r>
          </a:p>
          <a:p>
            <a:pPr lvl="1">
              <a:spcAft>
                <a:spcPts val="600"/>
              </a:spcAft>
            </a:pPr>
            <a:endParaRPr lang="en-GB" sz="2000" dirty="0"/>
          </a:p>
        </p:txBody>
      </p:sp>
    </p:spTree>
    <p:extLst>
      <p:ext uri="{BB962C8B-B14F-4D97-AF65-F5344CB8AC3E}">
        <p14:creationId xmlns:p14="http://schemas.microsoft.com/office/powerpoint/2010/main" val="1266232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èche vers le bas 9"/>
          <p:cNvSpPr/>
          <p:nvPr/>
        </p:nvSpPr>
        <p:spPr>
          <a:xfrm>
            <a:off x="4530812" y="2448739"/>
            <a:ext cx="222420" cy="28902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dirty="0">
              <a:solidFill>
                <a:prstClr val="white"/>
              </a:solidFill>
            </a:endParaRPr>
          </a:p>
        </p:txBody>
      </p:sp>
      <p:sp>
        <p:nvSpPr>
          <p:cNvPr id="19" name="Flèche vers le bas 9">
            <a:extLst>
              <a:ext uri="{FF2B5EF4-FFF2-40B4-BE49-F238E27FC236}">
                <a16:creationId xmlns:a16="http://schemas.microsoft.com/office/drawing/2014/main" id="{21C5AE34-C066-8049-8A86-EA0033E64C50}"/>
              </a:ext>
            </a:extLst>
          </p:cNvPr>
          <p:cNvSpPr/>
          <p:nvPr/>
        </p:nvSpPr>
        <p:spPr>
          <a:xfrm>
            <a:off x="4530812" y="3304254"/>
            <a:ext cx="222420" cy="28902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dirty="0">
              <a:solidFill>
                <a:prstClr val="white"/>
              </a:solidFill>
            </a:endParaRPr>
          </a:p>
        </p:txBody>
      </p:sp>
      <p:sp>
        <p:nvSpPr>
          <p:cNvPr id="20" name="Flèche vers le bas 9">
            <a:extLst>
              <a:ext uri="{FF2B5EF4-FFF2-40B4-BE49-F238E27FC236}">
                <a16:creationId xmlns:a16="http://schemas.microsoft.com/office/drawing/2014/main" id="{C8AA2B89-CD23-DB4C-9448-C77CA81E13D7}"/>
              </a:ext>
            </a:extLst>
          </p:cNvPr>
          <p:cNvSpPr/>
          <p:nvPr/>
        </p:nvSpPr>
        <p:spPr>
          <a:xfrm>
            <a:off x="4530806" y="4368541"/>
            <a:ext cx="222425" cy="267193"/>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dirty="0">
              <a:solidFill>
                <a:prstClr val="white"/>
              </a:solidFill>
            </a:endParaRPr>
          </a:p>
        </p:txBody>
      </p:sp>
      <p:sp>
        <p:nvSpPr>
          <p:cNvPr id="21" name="Flèche vers le bas 9">
            <a:extLst>
              <a:ext uri="{FF2B5EF4-FFF2-40B4-BE49-F238E27FC236}">
                <a16:creationId xmlns:a16="http://schemas.microsoft.com/office/drawing/2014/main" id="{E8AF5CDF-C7C1-C34C-AA5F-E2D4F6254124}"/>
              </a:ext>
            </a:extLst>
          </p:cNvPr>
          <p:cNvSpPr/>
          <p:nvPr/>
        </p:nvSpPr>
        <p:spPr>
          <a:xfrm>
            <a:off x="4530811" y="5194901"/>
            <a:ext cx="222420" cy="28902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spcBef>
                <a:spcPct val="0"/>
              </a:spcBef>
            </a:pPr>
            <a:endParaRPr lang="fr-FR" sz="2133" dirty="0">
              <a:solidFill>
                <a:prstClr val="white"/>
              </a:solidFill>
            </a:endParaRPr>
          </a:p>
        </p:txBody>
      </p:sp>
      <p:sp>
        <p:nvSpPr>
          <p:cNvPr id="5" name="Título 4"/>
          <p:cNvSpPr>
            <a:spLocks noGrp="1"/>
          </p:cNvSpPr>
          <p:nvPr>
            <p:ph type="title"/>
          </p:nvPr>
        </p:nvSpPr>
        <p:spPr/>
        <p:txBody>
          <a:bodyPr/>
          <a:lstStyle/>
          <a:p>
            <a:r>
              <a:rPr lang="en-GB" dirty="0"/>
              <a:t>Methods*</a:t>
            </a:r>
            <a:endParaRPr lang="es-ES" dirty="0"/>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6</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10" name="ZoneTexte 2"/>
          <p:cNvSpPr txBox="1"/>
          <p:nvPr/>
        </p:nvSpPr>
        <p:spPr>
          <a:xfrm>
            <a:off x="854572" y="1871138"/>
            <a:ext cx="7558885" cy="584774"/>
          </a:xfrm>
          <a:prstGeom prst="rect">
            <a:avLst/>
          </a:prstGeom>
          <a:solidFill>
            <a:srgbClr val="002060"/>
          </a:solidFill>
          <a:ln w="25400">
            <a:noFill/>
          </a:ln>
        </p:spPr>
        <p:txBody>
          <a:bodyPr wrap="square" rtlCol="0">
            <a:spAutoFit/>
          </a:bodyPr>
          <a:lstStyle/>
          <a:p>
            <a:pPr algn="ctr" eaLnBrk="1" hangingPunct="1">
              <a:spcBef>
                <a:spcPct val="0"/>
              </a:spcBef>
            </a:pPr>
            <a:r>
              <a:rPr lang="en-GB" sz="1600" dirty="0">
                <a:solidFill>
                  <a:prstClr val="white"/>
                </a:solidFill>
                <a:ea typeface="+mn-ea"/>
                <a:cs typeface="+mn-cs"/>
              </a:rPr>
              <a:t>International expert panel of representatives of patients and multidisciplinary teams in adult and paediatric rheumatology</a:t>
            </a:r>
          </a:p>
        </p:txBody>
      </p:sp>
      <p:sp>
        <p:nvSpPr>
          <p:cNvPr id="11" name="ZoneTexte 4"/>
          <p:cNvSpPr txBox="1"/>
          <p:nvPr/>
        </p:nvSpPr>
        <p:spPr>
          <a:xfrm>
            <a:off x="854572" y="2894145"/>
            <a:ext cx="7558885" cy="412743"/>
          </a:xfrm>
          <a:prstGeom prst="rect">
            <a:avLst/>
          </a:prstGeom>
          <a:solidFill>
            <a:srgbClr val="002060"/>
          </a:solidFill>
          <a:ln w="25400">
            <a:noFill/>
          </a:ln>
        </p:spPr>
        <p:txBody>
          <a:bodyPr wrap="square" rtlCol="0">
            <a:spAutoFit/>
          </a:bodyPr>
          <a:lstStyle/>
          <a:p>
            <a:pPr algn="ctr" eaLnBrk="1" hangingPunct="1">
              <a:spcBef>
                <a:spcPct val="0"/>
              </a:spcBef>
            </a:pPr>
            <a:r>
              <a:rPr lang="en-GB" sz="1600" dirty="0">
                <a:solidFill>
                  <a:prstClr val="white"/>
                </a:solidFill>
                <a:ea typeface="+mn-ea"/>
                <a:cs typeface="+mn-cs"/>
              </a:rPr>
              <a:t>Systematic review of transitional care programmes in rheumatology</a:t>
            </a:r>
          </a:p>
        </p:txBody>
      </p:sp>
      <p:sp>
        <p:nvSpPr>
          <p:cNvPr id="12" name="ZoneTexte 5"/>
          <p:cNvSpPr txBox="1"/>
          <p:nvPr/>
        </p:nvSpPr>
        <p:spPr>
          <a:xfrm>
            <a:off x="840924" y="4859487"/>
            <a:ext cx="7572533" cy="338554"/>
          </a:xfrm>
          <a:prstGeom prst="rect">
            <a:avLst/>
          </a:prstGeom>
          <a:solidFill>
            <a:srgbClr val="002060"/>
          </a:solidFill>
          <a:ln w="25400">
            <a:noFill/>
          </a:ln>
        </p:spPr>
        <p:txBody>
          <a:bodyPr wrap="square" rtlCol="0">
            <a:spAutoFit/>
          </a:bodyPr>
          <a:lstStyle/>
          <a:p>
            <a:pPr algn="ctr" eaLnBrk="1" hangingPunct="1">
              <a:spcBef>
                <a:spcPct val="0"/>
              </a:spcBef>
            </a:pPr>
            <a:r>
              <a:rPr lang="en-GB" sz="1600" dirty="0">
                <a:solidFill>
                  <a:prstClr val="white"/>
                </a:solidFill>
                <a:ea typeface="+mn-ea"/>
                <a:cs typeface="+mn-cs"/>
              </a:rPr>
              <a:t>Consensual approach with Delphi methodology</a:t>
            </a:r>
          </a:p>
        </p:txBody>
      </p:sp>
      <p:sp>
        <p:nvSpPr>
          <p:cNvPr id="13" name="ZoneTexte 6"/>
          <p:cNvSpPr txBox="1"/>
          <p:nvPr/>
        </p:nvSpPr>
        <p:spPr>
          <a:xfrm>
            <a:off x="840924" y="5646737"/>
            <a:ext cx="7572534" cy="400110"/>
          </a:xfrm>
          <a:prstGeom prst="rect">
            <a:avLst/>
          </a:prstGeom>
          <a:solidFill>
            <a:srgbClr val="002060"/>
          </a:solidFill>
          <a:ln w="25400">
            <a:noFill/>
          </a:ln>
        </p:spPr>
        <p:txBody>
          <a:bodyPr wrap="square" rtlCol="0">
            <a:spAutoFit/>
          </a:bodyPr>
          <a:lstStyle/>
          <a:p>
            <a:pPr algn="ctr" eaLnBrk="1" hangingPunct="1">
              <a:spcBef>
                <a:spcPct val="0"/>
              </a:spcBef>
            </a:pPr>
            <a:r>
              <a:rPr lang="fr-FR" sz="2000" dirty="0">
                <a:solidFill>
                  <a:prstClr val="white"/>
                </a:solidFill>
                <a:ea typeface="+mn-ea"/>
                <a:cs typeface="+mn-cs"/>
              </a:rPr>
              <a:t>FINAL </a:t>
            </a:r>
            <a:r>
              <a:rPr lang="en-GB" sz="2000" dirty="0">
                <a:solidFill>
                  <a:prstClr val="white"/>
                </a:solidFill>
                <a:ea typeface="+mn-ea"/>
                <a:cs typeface="+mn-cs"/>
              </a:rPr>
              <a:t>Recommendations, standards and quality indicators</a:t>
            </a:r>
          </a:p>
        </p:txBody>
      </p:sp>
      <p:sp>
        <p:nvSpPr>
          <p:cNvPr id="17" name="ZoneTexte 7"/>
          <p:cNvSpPr txBox="1"/>
          <p:nvPr/>
        </p:nvSpPr>
        <p:spPr>
          <a:xfrm>
            <a:off x="628518" y="6320422"/>
            <a:ext cx="7685353" cy="261610"/>
          </a:xfrm>
          <a:prstGeom prst="rect">
            <a:avLst/>
          </a:prstGeom>
          <a:noFill/>
        </p:spPr>
        <p:txBody>
          <a:bodyPr wrap="square" rtlCol="0">
            <a:spAutoFit/>
          </a:bodyPr>
          <a:lstStyle/>
          <a:p>
            <a:pPr eaLnBrk="1" hangingPunct="1">
              <a:spcBef>
                <a:spcPct val="0"/>
              </a:spcBef>
            </a:pPr>
            <a:r>
              <a:rPr lang="fr-FR" sz="1067" b="0" dirty="0">
                <a:solidFill>
                  <a:srgbClr val="000000"/>
                </a:solidFill>
                <a:ea typeface="+mn-ea"/>
                <a:cs typeface="+mn-cs"/>
              </a:rPr>
              <a:t>* </a:t>
            </a:r>
            <a:r>
              <a:rPr lang="en-US" sz="1100" b="0" dirty="0">
                <a:solidFill>
                  <a:srgbClr val="000000"/>
                </a:solidFill>
              </a:rPr>
              <a:t>According to the EULAR Standardized Operating Procedures (</a:t>
            </a:r>
            <a:r>
              <a:rPr lang="fr-FR" sz="1067" b="0" dirty="0">
                <a:solidFill>
                  <a:srgbClr val="000000"/>
                </a:solidFill>
                <a:ea typeface="+mn-ea"/>
                <a:cs typeface="+mn-cs"/>
              </a:rPr>
              <a:t>van der Heijde </a:t>
            </a:r>
            <a:r>
              <a:rPr lang="fr-FR" sz="1067" b="0" i="1" dirty="0">
                <a:solidFill>
                  <a:srgbClr val="000000"/>
                </a:solidFill>
                <a:ea typeface="+mn-ea"/>
                <a:cs typeface="+mn-cs"/>
              </a:rPr>
              <a:t>et al </a:t>
            </a:r>
            <a:r>
              <a:rPr lang="fr-FR" sz="1067" b="0" dirty="0">
                <a:solidFill>
                  <a:srgbClr val="000000"/>
                </a:solidFill>
                <a:ea typeface="+mn-ea"/>
                <a:cs typeface="+mn-cs"/>
              </a:rPr>
              <a:t>Ann </a:t>
            </a:r>
            <a:r>
              <a:rPr lang="fr-FR" sz="1067" b="0" dirty="0" err="1">
                <a:solidFill>
                  <a:srgbClr val="000000"/>
                </a:solidFill>
                <a:ea typeface="+mn-ea"/>
                <a:cs typeface="+mn-cs"/>
              </a:rPr>
              <a:t>Rheum</a:t>
            </a:r>
            <a:r>
              <a:rPr lang="fr-FR" sz="1067" b="0" dirty="0">
                <a:solidFill>
                  <a:srgbClr val="000000"/>
                </a:solidFill>
                <a:ea typeface="+mn-ea"/>
                <a:cs typeface="+mn-cs"/>
              </a:rPr>
              <a:t> Dis 2016,75:3-15)</a:t>
            </a:r>
          </a:p>
        </p:txBody>
      </p:sp>
      <p:sp>
        <p:nvSpPr>
          <p:cNvPr id="18" name="ZoneTexte 5">
            <a:extLst>
              <a:ext uri="{FF2B5EF4-FFF2-40B4-BE49-F238E27FC236}">
                <a16:creationId xmlns:a16="http://schemas.microsoft.com/office/drawing/2014/main" id="{691C4D46-7F84-5145-84FC-00776C56F395}"/>
              </a:ext>
            </a:extLst>
          </p:cNvPr>
          <p:cNvSpPr txBox="1"/>
          <p:nvPr/>
        </p:nvSpPr>
        <p:spPr>
          <a:xfrm>
            <a:off x="840924" y="3787299"/>
            <a:ext cx="7572533" cy="584775"/>
          </a:xfrm>
          <a:prstGeom prst="rect">
            <a:avLst/>
          </a:prstGeom>
          <a:solidFill>
            <a:srgbClr val="002060"/>
          </a:solidFill>
          <a:ln w="25400">
            <a:noFill/>
          </a:ln>
        </p:spPr>
        <p:txBody>
          <a:bodyPr wrap="square" rtlCol="0">
            <a:spAutoFit/>
          </a:bodyPr>
          <a:lstStyle/>
          <a:p>
            <a:pPr algn="ctr" eaLnBrk="1" hangingPunct="1">
              <a:spcBef>
                <a:spcPct val="0"/>
              </a:spcBef>
            </a:pPr>
            <a:r>
              <a:rPr lang="en-GB" sz="1600" dirty="0">
                <a:solidFill>
                  <a:prstClr val="white"/>
                </a:solidFill>
                <a:ea typeface="+mn-ea"/>
                <a:cs typeface="+mn-cs"/>
              </a:rPr>
              <a:t>Setting the framework, developing the process map of transitional care and generating a draft proposal of recommendations and standards</a:t>
            </a:r>
          </a:p>
        </p:txBody>
      </p:sp>
    </p:spTree>
    <p:extLst>
      <p:ext uri="{BB962C8B-B14F-4D97-AF65-F5344CB8AC3E}">
        <p14:creationId xmlns:p14="http://schemas.microsoft.com/office/powerpoint/2010/main" val="91640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1.</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7</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YP with </a:t>
            </a:r>
            <a:r>
              <a:rPr lang="en-GB" sz="2000" b="1" dirty="0" err="1"/>
              <a:t>jRMDs</a:t>
            </a:r>
            <a:r>
              <a:rPr lang="en-GB" sz="2000" b="1" dirty="0"/>
              <a:t> should have access to high quality, coordinated transitional care, delivered through partnership with health care professionals, YP and their families, to address their needs on an individual basis.</a:t>
            </a:r>
          </a:p>
          <a:p>
            <a:pPr lvl="1"/>
            <a:r>
              <a:rPr lang="en-GB" sz="2000" dirty="0">
                <a:solidFill>
                  <a:schemeClr val="tx1"/>
                </a:solidFill>
              </a:rPr>
              <a:t>Care should be holistic, not just medical treatment.</a:t>
            </a:r>
          </a:p>
          <a:p>
            <a:pPr lvl="1"/>
            <a:r>
              <a:rPr lang="en-GB" sz="2000" dirty="0">
                <a:solidFill>
                  <a:schemeClr val="tx1"/>
                </a:solidFill>
              </a:rPr>
              <a:t>Care should be tailored to each individual’s present and future needs.</a:t>
            </a:r>
            <a:endParaRPr lang="en-GB" sz="2000" i="1" dirty="0">
              <a:solidFill>
                <a:schemeClr val="tx1"/>
              </a:solidFill>
            </a:endParaRPr>
          </a:p>
        </p:txBody>
      </p:sp>
    </p:spTree>
    <p:extLst>
      <p:ext uri="{BB962C8B-B14F-4D97-AF65-F5344CB8AC3E}">
        <p14:creationId xmlns:p14="http://schemas.microsoft.com/office/powerpoint/2010/main" val="3287656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2.</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8</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 transition process should start as early as possible; in early adolescence or directly after the diagnosis in adolescent-onset disease.</a:t>
            </a:r>
          </a:p>
          <a:p>
            <a:pPr lvl="1"/>
            <a:r>
              <a:rPr lang="en-GB" sz="2000" dirty="0">
                <a:solidFill>
                  <a:schemeClr val="tx1"/>
                </a:solidFill>
              </a:rPr>
              <a:t>Ideally, transition should start by the age of 11 years, and no later than 14 years.</a:t>
            </a:r>
          </a:p>
          <a:p>
            <a:pPr lvl="1"/>
            <a:r>
              <a:rPr lang="en-GB" sz="2000" dirty="0">
                <a:solidFill>
                  <a:schemeClr val="tx1"/>
                </a:solidFill>
              </a:rPr>
              <a:t>When diagnosis is made after the age of 14, transition should start as soon as possible.</a:t>
            </a:r>
            <a:endParaRPr lang="es-ES" sz="2000" dirty="0">
              <a:solidFill>
                <a:schemeClr val="tx1"/>
              </a:solidFill>
            </a:endParaRPr>
          </a:p>
        </p:txBody>
      </p:sp>
    </p:spTree>
    <p:extLst>
      <p:ext uri="{BB962C8B-B14F-4D97-AF65-F5344CB8AC3E}">
        <p14:creationId xmlns:p14="http://schemas.microsoft.com/office/powerpoint/2010/main" val="2988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n-GB" dirty="0"/>
              <a:t>Recommendation 3.</a:t>
            </a:r>
          </a:p>
        </p:txBody>
      </p:sp>
      <p:sp>
        <p:nvSpPr>
          <p:cNvPr id="7" name="Marcador de número de diapositiva 6"/>
          <p:cNvSpPr>
            <a:spLocks noGrp="1"/>
          </p:cNvSpPr>
          <p:nvPr>
            <p:ph type="sldNum" sz="quarter" idx="4"/>
          </p:nvPr>
        </p:nvSpPr>
        <p:spPr/>
        <p:txBody>
          <a:bodyPr/>
          <a:lstStyle/>
          <a:p>
            <a:fld id="{F096157D-9D44-4342-AEFF-76ADE352FA4A}" type="slidenum">
              <a:rPr lang="tr-TR" smtClean="0"/>
              <a:pPr/>
              <a:t>9</a:t>
            </a:fld>
            <a:endParaRPr lang="tr-TR" dirty="0"/>
          </a:p>
        </p:txBody>
      </p:sp>
      <p:sp>
        <p:nvSpPr>
          <p:cNvPr id="6" name="Marcador de fecha 5"/>
          <p:cNvSpPr>
            <a:spLocks noGrp="1"/>
          </p:cNvSpPr>
          <p:nvPr>
            <p:ph type="dt" sz="half" idx="2"/>
          </p:nvPr>
        </p:nvSpPr>
        <p:spPr/>
        <p:txBody>
          <a:bodyPr/>
          <a:lstStyle/>
          <a:p>
            <a:fld id="{F6400876-E198-994A-958F-F82423EE1644}" type="datetime1">
              <a:rPr lang="es-ES" smtClean="0"/>
              <a:t>09/08/2018</a:t>
            </a:fld>
            <a:endParaRPr lang="en-US" dirty="0"/>
          </a:p>
        </p:txBody>
      </p:sp>
      <p:sp>
        <p:nvSpPr>
          <p:cNvPr id="8" name="Marcador de contenido 3"/>
          <p:cNvSpPr>
            <a:spLocks noGrp="1"/>
          </p:cNvSpPr>
          <p:nvPr>
            <p:ph idx="1"/>
          </p:nvPr>
        </p:nvSpPr>
        <p:spPr>
          <a:xfrm>
            <a:off x="466928" y="2091717"/>
            <a:ext cx="8334171" cy="4124361"/>
          </a:xfrm>
        </p:spPr>
        <p:txBody>
          <a:bodyPr/>
          <a:lstStyle/>
          <a:p>
            <a:pPr lvl="0"/>
            <a:r>
              <a:rPr lang="en-GB" sz="2000" b="1" dirty="0"/>
              <a:t>There must be ‘direct’ communication between the key participants (and as a minimum, to include the YP, parent/carer, and a member of each of the paediatric and adult rheumatologist teams) during the process of transition. Before and after the actual transfer there should be ‘direct’ contacts between paediatric and adult rheumatologist teams.</a:t>
            </a:r>
          </a:p>
          <a:p>
            <a:pPr lvl="1"/>
            <a:r>
              <a:rPr lang="en-GB" sz="2000" dirty="0">
                <a:solidFill>
                  <a:schemeClr val="tx1"/>
                </a:solidFill>
              </a:rPr>
              <a:t>A network of paediatric and adult rheumatologist ensure early and proactive transition.</a:t>
            </a:r>
          </a:p>
          <a:p>
            <a:pPr lvl="1"/>
            <a:r>
              <a:rPr lang="en-GB" sz="2000" dirty="0">
                <a:solidFill>
                  <a:schemeClr val="tx1"/>
                </a:solidFill>
              </a:rPr>
              <a:t>If meeting in person is not possible, at least two phone calls, before and after transition, are necessary.</a:t>
            </a:r>
            <a:endParaRPr lang="es-ES" sz="2000" dirty="0">
              <a:solidFill>
                <a:schemeClr val="tx1"/>
              </a:solidFill>
            </a:endParaRPr>
          </a:p>
        </p:txBody>
      </p:sp>
    </p:spTree>
    <p:extLst>
      <p:ext uri="{BB962C8B-B14F-4D97-AF65-F5344CB8AC3E}">
        <p14:creationId xmlns:p14="http://schemas.microsoft.com/office/powerpoint/2010/main" val="3933329610"/>
      </p:ext>
    </p:extLst>
  </p:cSld>
  <p:clrMapOvr>
    <a:masterClrMapping/>
  </p:clrMapOvr>
</p:sld>
</file>

<file path=ppt/theme/theme1.xml><?xml version="1.0" encoding="utf-8"?>
<a:theme xmlns:a="http://schemas.openxmlformats.org/drawingml/2006/main" name="PPT EULAR presentation">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2F2F2F"/>
      </a:folHlink>
    </a:clrScheme>
    <a:fontScheme name="1_plantilla presentac VidaCaixa Previsión Social castellano">
      <a:majorFont>
        <a:latin typeface="Arial"/>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spDef>
    <a:lnDef>
      <a:spPr bwMode="auto">
        <a:xfrm>
          <a:off x="0" y="0"/>
          <a:ext cx="1" cy="1"/>
        </a:xfrm>
        <a:custGeom>
          <a:avLst/>
          <a:gdLst/>
          <a:ahLst/>
          <a:cxnLst/>
          <a:rect l="0" t="0" r="0" b="0"/>
          <a:pathLst/>
        </a:custGeom>
        <a:solidFill>
          <a:srgbClr val="3366FF"/>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es-ES_tradnl" sz="1400" b="1" i="0" u="none" strike="noStrike" cap="none" normalizeH="0" baseline="0" smtClean="0">
            <a:ln>
              <a:noFill/>
            </a:ln>
            <a:solidFill>
              <a:schemeClr val="bg1"/>
            </a:solidFill>
            <a:effectLst/>
            <a:latin typeface="Arial" pitchFamily="34" charset="0"/>
          </a:defRPr>
        </a:defPPr>
      </a:lstStyle>
    </a:lnDef>
  </a:objectDefaults>
  <a:extraClrSchemeLst>
    <a:extraClrScheme>
      <a:clrScheme name="1_plantilla presentac VidaCaixa Previsión Social castella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plantilla presentac VidaCaixa Previsión Social castella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plantilla presentac VidaCaixa Previsión Social castella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a:themeElements>
    <a:clrScheme name="EULAR">
      <a:dk1>
        <a:srgbClr val="0057B8"/>
      </a:dk1>
      <a:lt1>
        <a:srgbClr val="FFFFFF"/>
      </a:lt1>
      <a:dk2>
        <a:srgbClr val="5F5F5F"/>
      </a:dk2>
      <a:lt2>
        <a:srgbClr val="B3AFB3"/>
      </a:lt2>
      <a:accent1>
        <a:srgbClr val="28476D"/>
      </a:accent1>
      <a:accent2>
        <a:srgbClr val="8C9AD8"/>
      </a:accent2>
      <a:accent3>
        <a:srgbClr val="005BBF"/>
      </a:accent3>
      <a:accent4>
        <a:srgbClr val="CBE4FF"/>
      </a:accent4>
      <a:accent5>
        <a:srgbClr val="F0F0F0"/>
      </a:accent5>
      <a:accent6>
        <a:srgbClr val="B5B5B5"/>
      </a:accent6>
      <a:hlink>
        <a:srgbClr val="5F5F5F"/>
      </a:hlink>
      <a:folHlink>
        <a:srgbClr val="005B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8A657DCF3FBB4E8FBE0E2468B8B113" ma:contentTypeVersion="8" ma:contentTypeDescription="Create a new document." ma:contentTypeScope="" ma:versionID="552813927a8689c861248bda084e3b1a">
  <xsd:schema xmlns:xsd="http://www.w3.org/2001/XMLSchema" xmlns:xs="http://www.w3.org/2001/XMLSchema" xmlns:p="http://schemas.microsoft.com/office/2006/metadata/properties" xmlns:ns2="1fe62f42-115c-4e23-b11d-d52080b3ae5f" xmlns:ns3="5c339dfd-a95f-4f81-844c-7253b04fe2d8" targetNamespace="http://schemas.microsoft.com/office/2006/metadata/properties" ma:root="true" ma:fieldsID="3da2bce930b2b1bd60b902f3fd4b3128" ns2:_="" ns3:_="">
    <xsd:import namespace="1fe62f42-115c-4e23-b11d-d52080b3ae5f"/>
    <xsd:import namespace="5c339dfd-a95f-4f81-844c-7253b04fe2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62f42-115c-4e23-b11d-d52080b3ae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339dfd-a95f-4f81-844c-7253b04fe2d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ct:contentTypeSchema xmlns:ct="http://schemas.microsoft.com/office/2006/metadata/contentType" xmlns:ma="http://schemas.microsoft.com/office/2006/metadata/properties/metaAttributes" ct:_="" ma:_="" ma:contentTypeName="Intranet Documento Interno" ma:contentTypeID="0x01010032C576AC6C384C259C365B7C19D056D20005F7B64641EEB540B5A9DF4FDA1E4FCE" ma:contentTypeVersion="2" ma:contentTypeDescription="Intranet Documento Interno" ma:contentTypeScope="" ma:versionID="ef9f1d27af694992cc6631efdc50ad12">
  <xsd:schema xmlns:xsd="http://www.w3.org/2001/XMLSchema" xmlns:xs="http://www.w3.org/2001/XMLSchema" xmlns:p="http://schemas.microsoft.com/office/2006/metadata/properties" xmlns:ns1="http://schemas.microsoft.com/sharepoint/v3" xmlns:ns2="F6190AD9-4581-4372-B2DF-FA9A6D64EB4D" xmlns:ns3="949D39CD-7166-4d84-B7B3-B133F34511FF" xmlns:ns4="D3B34FE5-AC3B-4a96-82CA-0DBA080F7269" xmlns:ns5="E98DFCE1-BAE5-447a-BDCA-1BA3A3ADDCB8" xmlns:ns6="132FDA8B-444F-45f6-B04C-FDC6AA7FB290" xmlns:ns7="be301acf-7d88-4206-bc25-f0c1637acb3f" targetNamespace="http://schemas.microsoft.com/office/2006/metadata/properties" ma:root="true" ma:fieldsID="06a94e209e438e3ccee22c7bd3ab2857" ns1:_="" ns2:_="" ns3:_="" ns4:_="" ns5:_="" ns6:_="" ns7:_="">
    <xsd:import namespace="http://schemas.microsoft.com/sharepoint/v3"/>
    <xsd:import namespace="F6190AD9-4581-4372-B2DF-FA9A6D64EB4D"/>
    <xsd:import namespace="949D39CD-7166-4d84-B7B3-B133F34511FF"/>
    <xsd:import namespace="D3B34FE5-AC3B-4a96-82CA-0DBA080F7269"/>
    <xsd:import namespace="E98DFCE1-BAE5-447a-BDCA-1BA3A3ADDCB8"/>
    <xsd:import namespace="132FDA8B-444F-45f6-B04C-FDC6AA7FB290"/>
    <xsd:import namespace="be301acf-7d88-4206-bc25-f0c1637acb3f"/>
    <xsd:element name="properties">
      <xsd:complexType>
        <xsd:sequence>
          <xsd:element name="documentManagement">
            <xsd:complexType>
              <xsd:all>
                <xsd:element ref="ns1:Description" minOccurs="0"/>
                <xsd:element ref="ns2:DepartamentoTaxHTField0" minOccurs="0"/>
                <xsd:element ref="ns3:ProductoTaxHTField0" minOccurs="0"/>
                <xsd:element ref="ns4:TipoDocumentoTaxHTField0" minOccurs="0"/>
                <xsd:element ref="ns5:LenguajeTaxHTField0" minOccurs="0"/>
                <xsd:element ref="ns6:TemaTaxHTField0" minOccurs="0"/>
                <xsd:element ref="ns7:TaxKeywordTaxHTField" minOccurs="0"/>
                <xsd:element ref="ns7:TaxCatchAll" minOccurs="0"/>
                <xsd:element ref="ns7:TaxCatchAllLabel" minOccurs="0"/>
                <xsd:element ref="ns1:AverageRating" minOccurs="0"/>
                <xsd:element ref="ns1:RatingCount" minOccurs="0"/>
                <xsd:element ref="ns7:_dlc_DocId" minOccurs="0"/>
                <xsd:element ref="ns7:_dlc_DocIdUrl" minOccurs="0"/>
                <xsd:element ref="ns7: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scription" ma:index="8" nillable="true" ma:displayName="Descripción" ma:internalName="Description">
      <xsd:simpleType>
        <xsd:restriction base="dms:Note">
          <xsd:maxLength value="150"/>
        </xsd:restriction>
      </xsd:simpleType>
    </xsd:element>
    <xsd:element name="AverageRating" ma:index="23" nillable="true" ma:displayName="Clasificación (0-5)" ma:decimals="2" ma:description="Valor promedio de todas las clasificaciones que se han enviado" ma:internalName="AverageRating" ma:readOnly="true">
      <xsd:simpleType>
        <xsd:restriction base="dms:Number"/>
      </xsd:simpleType>
    </xsd:element>
    <xsd:element name="RatingCount" ma:index="24" nillable="true" ma:displayName="Número de clasificaciones" ma:decimals="0" ma:description="Número de clasificaciones enviado"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6190AD9-4581-4372-B2DF-FA9A6D64EB4D" elementFormDefault="qualified">
    <xsd:import namespace="http://schemas.microsoft.com/office/2006/documentManagement/types"/>
    <xsd:import namespace="http://schemas.microsoft.com/office/infopath/2007/PartnerControls"/>
    <xsd:element name="DepartamentoTaxHTField0" ma:index="10" nillable="true" ma:taxonomy="true" ma:internalName="Departamento_0" ma:taxonomyFieldName="Departamento" ma:displayName="Departamento" ma:default="" ma:fieldId="{93866b3b-a5cd-4f7c-8039-355b7ad00c50}" ma:taxonomyMulti="true" ma:sspId="dae3a36d-f80e-43f9-8a6e-5e975d4c7c75" ma:termSetId="775e99ea-537c-4c77-a14e-7318fdbc26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9D39CD-7166-4d84-B7B3-B133F34511FF" elementFormDefault="qualified">
    <xsd:import namespace="http://schemas.microsoft.com/office/2006/documentManagement/types"/>
    <xsd:import namespace="http://schemas.microsoft.com/office/infopath/2007/PartnerControls"/>
    <xsd:element name="ProductoTaxHTField0" ma:index="12" nillable="true" ma:taxonomy="true" ma:internalName="Producto_0" ma:taxonomyFieldName="Producto" ma:displayName="Producto" ma:default="" ma:fieldId="{a721c8b8-7c93-4cc5-a44f-6de7d17bec20}" ma:sspId="dae3a36d-f80e-43f9-8a6e-5e975d4c7c75" ma:termSetId="747fa720-2bff-4c29-8aaf-ab68603a468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3B34FE5-AC3B-4a96-82CA-0DBA080F7269" elementFormDefault="qualified">
    <xsd:import namespace="http://schemas.microsoft.com/office/2006/documentManagement/types"/>
    <xsd:import namespace="http://schemas.microsoft.com/office/infopath/2007/PartnerControls"/>
    <xsd:element name="TipoDocumentoTaxHTField0" ma:index="14" nillable="true" ma:taxonomy="true" ma:internalName="TipoDocumento_0" ma:taxonomyFieldName="TipoDocumento" ma:displayName="Tipo documento" ma:default="" ma:fieldId="{71a6ff95-022e-483e-9bcc-30da4cf1bab8}" ma:sspId="dae3a36d-f80e-43f9-8a6e-5e975d4c7c75" ma:termSetId="b32d1efd-b03a-44c7-9d8a-42877a79d5b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98DFCE1-BAE5-447a-BDCA-1BA3A3ADDCB8" elementFormDefault="qualified">
    <xsd:import namespace="http://schemas.microsoft.com/office/2006/documentManagement/types"/>
    <xsd:import namespace="http://schemas.microsoft.com/office/infopath/2007/PartnerControls"/>
    <xsd:element name="LenguajeTaxHTField0" ma:index="16" nillable="true" ma:taxonomy="true" ma:internalName="Lenguaje_0" ma:taxonomyFieldName="Lenguaje" ma:displayName="Lenguaje" ma:default="" ma:fieldId="{2ae4c28f-b96e-42d5-a568-480d296cb218}" ma:sspId="dae3a36d-f80e-43f9-8a6e-5e975d4c7c75" ma:termSetId="dc83aefa-cf05-4785-b4f3-b93e543cac8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2FDA8B-444F-45f6-B04C-FDC6AA7FB290" elementFormDefault="qualified">
    <xsd:import namespace="http://schemas.microsoft.com/office/2006/documentManagement/types"/>
    <xsd:import namespace="http://schemas.microsoft.com/office/infopath/2007/PartnerControls"/>
    <xsd:element name="TemaTaxHTField0" ma:index="18" nillable="true" ma:taxonomy="true" ma:internalName="Tema_0" ma:taxonomyFieldName="Tema" ma:displayName="Tema" ma:default="" ma:fieldId="{1eddc28b-cca7-4c1e-b56b-bd4b0fc45fa9}" ma:taxonomyMulti="true" ma:sspId="dae3a36d-f80e-43f9-8a6e-5e975d4c7c75" ma:termSetId="7df00746-8ea2-4f56-9edc-ade760a69689"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e301acf-7d88-4206-bc25-f0c1637acb3f" elementFormDefault="qualified">
    <xsd:import namespace="http://schemas.microsoft.com/office/2006/documentManagement/types"/>
    <xsd:import namespace="http://schemas.microsoft.com/office/infopath/2007/PartnerControls"/>
    <xsd:element name="TaxKeywordTaxHTField" ma:index="20" nillable="true" ma:taxonomy="true" ma:internalName="TaxKeywordTaxHTField" ma:taxonomyFieldName="TaxKeyword" ma:displayName="Palabras clave de empresa" ma:fieldId="{23f27201-bee3-471e-b2e7-b64fd8b7ca38}" ma:taxonomyMulti="true" ma:sspId="dae3a36d-f80e-43f9-8a6e-5e975d4c7c75" ma:termSetId="00000000-0000-0000-0000-000000000000" ma:anchorId="00000000-0000-0000-0000-000000000000" ma:open="true" ma:isKeyword="true">
      <xsd:complexType>
        <xsd:sequence>
          <xsd:element ref="pc:Terms" minOccurs="0" maxOccurs="1"/>
        </xsd:sequence>
      </xsd:complexType>
    </xsd:element>
    <xsd:element name="TaxCatchAll" ma:index="21" nillable="true" ma:displayName="Taxonomy Catch All Column" ma:description="" ma:hidden="true" ma:list="{aac5f80e-1ebf-4f3c-9f71-d730a7ceb3a1}" ma:internalName="TaxCatchAll" ma:showField="CatchAllData"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description="" ma:hidden="true" ma:list="{aac5f80e-1ebf-4f3c-9f71-d730a7ceb3a1}" ma:internalName="TaxCatchAllLabel" ma:readOnly="true" ma:showField="CatchAllDataLabel" ma:web="be301acf-7d88-4206-bc25-f0c1637acb3f">
      <xsd:complexType>
        <xsd:complexContent>
          <xsd:extension base="dms:MultiChoiceLookup">
            <xsd:sequence>
              <xsd:element name="Value" type="dms:Lookup" maxOccurs="unbounded" minOccurs="0" nillable="true"/>
            </xsd:sequence>
          </xsd:extension>
        </xsd:complexContent>
      </xsd:complexType>
    </xsd:element>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LongProperties xmlns="http://schemas.microsoft.com/office/2006/metadata/longProperties"/>
</file>

<file path=customXml/itemProps1.xml><?xml version="1.0" encoding="utf-8"?>
<ds:datastoreItem xmlns:ds="http://schemas.openxmlformats.org/officeDocument/2006/customXml" ds:itemID="{75704B8E-ADBD-46B3-B346-4EB53C34E0C3}"/>
</file>

<file path=customXml/itemProps2.xml><?xml version="1.0" encoding="utf-8"?>
<ds:datastoreItem xmlns:ds="http://schemas.openxmlformats.org/officeDocument/2006/customXml" ds:itemID="{0DE97A49-F646-4B69-85FE-92FF14AA03C2}">
  <ds:schemaRefs>
    <ds:schemaRef ds:uri="http://schemas.microsoft.com/sharepoint/v3/contenttype/forms"/>
  </ds:schemaRefs>
</ds:datastoreItem>
</file>

<file path=customXml/itemProps3.xml><?xml version="1.0" encoding="utf-8"?>
<ds:datastoreItem xmlns:ds="http://schemas.openxmlformats.org/officeDocument/2006/customXml" ds:itemID="{211D8D81-60A0-4CDE-8F83-56276C98843F}">
  <ds:schemaRefs>
    <ds:schemaRef ds:uri="E98DFCE1-BAE5-447a-BDCA-1BA3A3ADDCB8"/>
    <ds:schemaRef ds:uri="132FDA8B-444F-45f6-B04C-FDC6AA7FB290"/>
    <ds:schemaRef ds:uri="http://schemas.microsoft.com/office/2006/metadata/properties"/>
    <ds:schemaRef ds:uri="F6190AD9-4581-4372-B2DF-FA9A6D64EB4D"/>
    <ds:schemaRef ds:uri="http://purl.org/dc/terms/"/>
    <ds:schemaRef ds:uri="http://www.w3.org/XML/1998/namespace"/>
    <ds:schemaRef ds:uri="http://schemas.microsoft.com/office/2006/documentManagement/types"/>
    <ds:schemaRef ds:uri="http://schemas.microsoft.com/office/infopath/2007/PartnerControls"/>
    <ds:schemaRef ds:uri="be301acf-7d88-4206-bc25-f0c1637acb3f"/>
    <ds:schemaRef ds:uri="D3B34FE5-AC3B-4a96-82CA-0DBA080F7269"/>
    <ds:schemaRef ds:uri="http://schemas.openxmlformats.org/package/2006/metadata/core-properties"/>
    <ds:schemaRef ds:uri="http://schemas.microsoft.com/sharepoint/v3"/>
    <ds:schemaRef ds:uri="949D39CD-7166-4d84-B7B3-B133F34511FF"/>
    <ds:schemaRef ds:uri="http://purl.org/dc/dcmitype/"/>
    <ds:schemaRef ds:uri="http://purl.org/dc/elements/1.1/"/>
  </ds:schemaRefs>
</ds:datastoreItem>
</file>

<file path=customXml/itemProps4.xml><?xml version="1.0" encoding="utf-8"?>
<ds:datastoreItem xmlns:ds="http://schemas.openxmlformats.org/officeDocument/2006/customXml" ds:itemID="{FA2325FA-BF53-4D92-8355-0F3E68AA48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190AD9-4581-4372-B2DF-FA9A6D64EB4D"/>
    <ds:schemaRef ds:uri="949D39CD-7166-4d84-B7B3-B133F34511FF"/>
    <ds:schemaRef ds:uri="D3B34FE5-AC3B-4a96-82CA-0DBA080F7269"/>
    <ds:schemaRef ds:uri="E98DFCE1-BAE5-447a-BDCA-1BA3A3ADDCB8"/>
    <ds:schemaRef ds:uri="132FDA8B-444F-45f6-B04C-FDC6AA7FB290"/>
    <ds:schemaRef ds:uri="be301acf-7d88-4206-bc25-f0c1637acb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8B375BF9-3C35-4C6D-8997-27DCBE2ABBEF}">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PPT EULAR presentation</Template>
  <TotalTime>454</TotalTime>
  <Words>1993</Words>
  <Application>Microsoft Office PowerPoint</Application>
  <PresentationFormat>On-screen Show (4:3)</PresentationFormat>
  <Paragraphs>234</Paragraphs>
  <Slides>24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ＭＳ Ｐゴシック</vt:lpstr>
      <vt:lpstr>Arial</vt:lpstr>
      <vt:lpstr>Calibri</vt:lpstr>
      <vt:lpstr>Times</vt:lpstr>
      <vt:lpstr>Times New Roman</vt:lpstr>
      <vt:lpstr>Wingdings</vt:lpstr>
      <vt:lpstr>PPT EULAR presentation</vt:lpstr>
      <vt:lpstr>Blank</vt:lpstr>
      <vt:lpstr>EULAR/PReS standards and recommendations for the transitional care of young people with juvenile-onset rheumatic diseases      </vt:lpstr>
      <vt:lpstr>Introduction</vt:lpstr>
      <vt:lpstr>Objectives</vt:lpstr>
      <vt:lpstr>Scope and users</vt:lpstr>
      <vt:lpstr>Overarching principles</vt:lpstr>
      <vt:lpstr>Methods*</vt:lpstr>
      <vt:lpstr>Recommendation 1.</vt:lpstr>
      <vt:lpstr>Recommendation 2.</vt:lpstr>
      <vt:lpstr>Recommendation 3.</vt:lpstr>
      <vt:lpstr>Recommendation 4.</vt:lpstr>
      <vt:lpstr>Recommendation 5.</vt:lpstr>
      <vt:lpstr>Recommendation 6.</vt:lpstr>
      <vt:lpstr>Recommendation 7.</vt:lpstr>
      <vt:lpstr>Recommendation 8.</vt:lpstr>
      <vt:lpstr>Recommendation 9.</vt:lpstr>
      <vt:lpstr>Recommendation 10.</vt:lpstr>
      <vt:lpstr>Recommendation 11.</vt:lpstr>
      <vt:lpstr>Recommendation 12.</vt:lpstr>
      <vt:lpstr>Summary Table Oxford Level of Evidence</vt:lpstr>
      <vt:lpstr>Summary Table Oxford Level of Evidence</vt:lpstr>
      <vt:lpstr>Summary Table Oxford Level of Evidence</vt:lpstr>
      <vt:lpstr>Summary of Recommendations</vt:lpstr>
      <vt:lpstr>Lay summary</vt:lpstr>
      <vt:lpstr>Acknowledgements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 Patrizia</dc:creator>
  <cp:lastModifiedBy>Patrizia Jud</cp:lastModifiedBy>
  <cp:revision>86</cp:revision>
  <dcterms:created xsi:type="dcterms:W3CDTF">2017-10-10T13:55:03Z</dcterms:created>
  <dcterms:modified xsi:type="dcterms:W3CDTF">2018-08-09T11:47:53Z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RMWZVRDHCRQH-457-297</vt:lpwstr>
  </property>
  <property fmtid="{D5CDD505-2E9C-101B-9397-08002B2CF9AE}" pid="3" name="_dlc_DocIdItemGuid">
    <vt:lpwstr>585317ea-a069-480b-8ac0-03d5a132d1fd</vt:lpwstr>
  </property>
  <property fmtid="{D5CDD505-2E9C-101B-9397-08002B2CF9AE}" pid="4" name="_dlc_DocIdUrl">
    <vt:lpwstr>https://intranetsegurcaixaadeslas/area-trabajo/canal empresas/_layouts/DocIdRedir.aspx?ID=RMWZVRDHCRQH-457-297, RMWZVRDHCRQH-457-297</vt:lpwstr>
  </property>
  <property fmtid="{D5CDD505-2E9C-101B-9397-08002B2CF9AE}" pid="5" name="TaxKeywordTaxHTField">
    <vt:lpwstr/>
  </property>
  <property fmtid="{D5CDD505-2E9C-101B-9397-08002B2CF9AE}" pid="6" name="TaxKeyword">
    <vt:lpwstr/>
  </property>
  <property fmtid="{D5CDD505-2E9C-101B-9397-08002B2CF9AE}" pid="7" name="TipoDocumento">
    <vt:lpwstr/>
  </property>
  <property fmtid="{D5CDD505-2E9C-101B-9397-08002B2CF9AE}" pid="8" name="Producto">
    <vt:lpwstr/>
  </property>
  <property fmtid="{D5CDD505-2E9C-101B-9397-08002B2CF9AE}" pid="9" name="Tema">
    <vt:lpwstr/>
  </property>
  <property fmtid="{D5CDD505-2E9C-101B-9397-08002B2CF9AE}" pid="10" name="Tema_0">
    <vt:lpwstr/>
  </property>
  <property fmtid="{D5CDD505-2E9C-101B-9397-08002B2CF9AE}" pid="11" name="Departamento">
    <vt:lpwstr/>
  </property>
  <property fmtid="{D5CDD505-2E9C-101B-9397-08002B2CF9AE}" pid="12" name="Departamento_0">
    <vt:lpwstr/>
  </property>
  <property fmtid="{D5CDD505-2E9C-101B-9397-08002B2CF9AE}" pid="13" name="Producto_0">
    <vt:lpwstr/>
  </property>
  <property fmtid="{D5CDD505-2E9C-101B-9397-08002B2CF9AE}" pid="14" name="Lenguaje">
    <vt:lpwstr/>
  </property>
  <property fmtid="{D5CDD505-2E9C-101B-9397-08002B2CF9AE}" pid="15" name="TipoDocumento_0">
    <vt:lpwstr/>
  </property>
  <property fmtid="{D5CDD505-2E9C-101B-9397-08002B2CF9AE}" pid="16" name="Lenguaje_0">
    <vt:lpwstr/>
  </property>
  <property fmtid="{D5CDD505-2E9C-101B-9397-08002B2CF9AE}" pid="17" name="TaxCatchAll">
    <vt:lpwstr/>
  </property>
  <property fmtid="{D5CDD505-2E9C-101B-9397-08002B2CF9AE}" pid="18" name="Description">
    <vt:lpwstr/>
  </property>
  <property fmtid="{D5CDD505-2E9C-101B-9397-08002B2CF9AE}" pid="19" name="ContentTypeId">
    <vt:lpwstr>0x010100408A657DCF3FBB4E8FBE0E2468B8B113</vt:lpwstr>
  </property>
  <property fmtid="{D5CDD505-2E9C-101B-9397-08002B2CF9AE}" pid="20" name="Order">
    <vt:r8>4398600</vt:r8>
  </property>
</Properties>
</file>