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6"/>
    <p:sldMasterId id="2147483888" r:id="rId7"/>
  </p:sldMasterIdLst>
  <p:notesMasterIdLst>
    <p:notesMasterId r:id="rId29"/>
  </p:notesMasterIdLst>
  <p:handoutMasterIdLst>
    <p:handoutMasterId r:id="rId30"/>
  </p:handoutMasterIdLst>
  <p:sldIdLst>
    <p:sldId id="271" r:id="rId8"/>
    <p:sldId id="283" r:id="rId9"/>
    <p:sldId id="276" r:id="rId10"/>
    <p:sldId id="285" r:id="rId11"/>
    <p:sldId id="284" r:id="rId12"/>
    <p:sldId id="278" r:id="rId13"/>
    <p:sldId id="306" r:id="rId14"/>
    <p:sldId id="307" r:id="rId15"/>
    <p:sldId id="308" r:id="rId16"/>
    <p:sldId id="309" r:id="rId17"/>
    <p:sldId id="310" r:id="rId18"/>
    <p:sldId id="311" r:id="rId19"/>
    <p:sldId id="312" r:id="rId20"/>
    <p:sldId id="313" r:id="rId21"/>
    <p:sldId id="314" r:id="rId22"/>
    <p:sldId id="289" r:id="rId23"/>
    <p:sldId id="290" r:id="rId24"/>
    <p:sldId id="317" r:id="rId25"/>
    <p:sldId id="316" r:id="rId26"/>
    <p:sldId id="318" r:id="rId27"/>
    <p:sldId id="320" r:id="rId28"/>
  </p:sldIdLst>
  <p:sldSz cx="9144000" cy="6858000" type="screen4x3"/>
  <p:notesSz cx="6797675" cy="9874250"/>
  <p:defaultTextStyle>
    <a:defPPr>
      <a:defRPr lang="es-ES_tradnl"/>
    </a:defPPr>
    <a:lvl1pPr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1pPr>
    <a:lvl2pPr marL="4572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2pPr>
    <a:lvl3pPr marL="9144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3pPr>
    <a:lvl4pPr marL="13716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4pPr>
    <a:lvl5pPr marL="18288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5pPr>
    <a:lvl6pPr marL="2286000" algn="l" defTabSz="457200" rtl="0" eaLnBrk="1" latinLnBrk="0" hangingPunct="1">
      <a:defRPr sz="1400" b="1" kern="1200">
        <a:solidFill>
          <a:schemeClr val="bg1"/>
        </a:solidFill>
        <a:latin typeface="Arial" charset="0"/>
        <a:ea typeface="ＭＳ Ｐゴシック" charset="0"/>
        <a:cs typeface="Arial" charset="0"/>
      </a:defRPr>
    </a:lvl6pPr>
    <a:lvl7pPr marL="2743200" algn="l" defTabSz="457200" rtl="0" eaLnBrk="1" latinLnBrk="0" hangingPunct="1">
      <a:defRPr sz="1400" b="1" kern="1200">
        <a:solidFill>
          <a:schemeClr val="bg1"/>
        </a:solidFill>
        <a:latin typeface="Arial" charset="0"/>
        <a:ea typeface="ＭＳ Ｐゴシック" charset="0"/>
        <a:cs typeface="Arial" charset="0"/>
      </a:defRPr>
    </a:lvl7pPr>
    <a:lvl8pPr marL="3200400" algn="l" defTabSz="457200" rtl="0" eaLnBrk="1" latinLnBrk="0" hangingPunct="1">
      <a:defRPr sz="1400" b="1" kern="1200">
        <a:solidFill>
          <a:schemeClr val="bg1"/>
        </a:solidFill>
        <a:latin typeface="Arial" charset="0"/>
        <a:ea typeface="ＭＳ Ｐゴシック" charset="0"/>
        <a:cs typeface="Arial" charset="0"/>
      </a:defRPr>
    </a:lvl8pPr>
    <a:lvl9pPr marL="3657600" algn="l" defTabSz="457200" rtl="0" eaLnBrk="1" latinLnBrk="0" hangingPunct="1">
      <a:defRPr sz="1400" b="1" kern="1200">
        <a:solidFill>
          <a:schemeClr val="bg1"/>
        </a:solidFill>
        <a:latin typeface="Arial" charset="0"/>
        <a:ea typeface="ＭＳ Ｐゴシック" charset="0"/>
        <a:cs typeface="Arial" charset="0"/>
      </a:defRPr>
    </a:lvl9pPr>
  </p:defaultTextStyle>
  <p:extLst>
    <p:ext uri="{EFAFB233-063F-42B5-8137-9DF3F51BA10A}">
      <p15:sldGuideLst xmlns="" xmlns:p15="http://schemas.microsoft.com/office/powerpoint/2012/main">
        <p15:guide id="1" orient="horz" pos="747">
          <p15:clr>
            <a:srgbClr val="A4A3A4"/>
          </p15:clr>
        </p15:guide>
        <p15:guide id="2" pos="5544">
          <p15:clr>
            <a:srgbClr val="A4A3A4"/>
          </p15:clr>
        </p15:guide>
      </p15:sldGuideLst>
    </p:ext>
    <p:ext uri="{2D200454-40CA-4A62-9FC3-DE9A4176ACB9}">
      <p15:notesGuideLst xmlns="" xmlns:p15="http://schemas.microsoft.com/office/powerpoint/2012/main">
        <p15:guide id="1" orient="horz" pos="3127">
          <p15:clr>
            <a:srgbClr val="A4A3A4"/>
          </p15:clr>
        </p15:guide>
        <p15:guide id="2" pos="2140">
          <p15:clr>
            <a:srgbClr val="A4A3A4"/>
          </p15:clr>
        </p15:guide>
        <p15:guide id="3" orient="horz" pos="311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7A3"/>
    <a:srgbClr val="063FA9"/>
    <a:srgbClr val="003FA8"/>
    <a:srgbClr val="0056B9"/>
    <a:srgbClr val="000000"/>
    <a:srgbClr val="1986CE"/>
    <a:srgbClr val="F8F8F8"/>
    <a:srgbClr val="CECFCF"/>
    <a:srgbClr val="F6BFBF"/>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587" autoAdjust="0"/>
    <p:restoredTop sz="86451" autoAdjust="0"/>
  </p:normalViewPr>
  <p:slideViewPr>
    <p:cSldViewPr snapToGrid="0">
      <p:cViewPr varScale="1">
        <p:scale>
          <a:sx n="115" d="100"/>
          <a:sy n="115" d="100"/>
        </p:scale>
        <p:origin x="-1524" y="-108"/>
      </p:cViewPr>
      <p:guideLst>
        <p:guide orient="horz" pos="747"/>
        <p:guide pos="5544"/>
      </p:guideLst>
    </p:cSldViewPr>
  </p:slideViewPr>
  <p:outlineViewPr>
    <p:cViewPr>
      <p:scale>
        <a:sx n="33" d="100"/>
        <a:sy n="33" d="100"/>
      </p:scale>
      <p:origin x="0" y="-9894"/>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4" d="100"/>
          <a:sy n="54" d="100"/>
        </p:scale>
        <p:origin x="-3451" y="-82"/>
      </p:cViewPr>
      <p:guideLst>
        <p:guide orient="horz" pos="3127"/>
        <p:guide orient="horz" pos="3111"/>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tableStyles" Target="tableStyles.xml"/><Relationship Id="rId7" Type="http://schemas.openxmlformats.org/officeDocument/2006/relationships/slideMaster" Target="slideMasters/slideMaster2.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viewProps" Target="viewProps.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2944813" cy="4958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1" name="Rectangle 3"/>
          <p:cNvSpPr>
            <a:spLocks noGrp="1" noChangeArrowheads="1"/>
          </p:cNvSpPr>
          <p:nvPr>
            <p:ph type="dt" sz="quarter" idx="1"/>
          </p:nvPr>
        </p:nvSpPr>
        <p:spPr bwMode="auto">
          <a:xfrm>
            <a:off x="3851276" y="0"/>
            <a:ext cx="2944813" cy="4958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2" name="Rectangle 4"/>
          <p:cNvSpPr>
            <a:spLocks noGrp="1" noChangeArrowheads="1"/>
          </p:cNvSpPr>
          <p:nvPr>
            <p:ph type="ftr" sz="quarter" idx="2"/>
          </p:nvPr>
        </p:nvSpPr>
        <p:spPr bwMode="auto">
          <a:xfrm>
            <a:off x="0" y="9376826"/>
            <a:ext cx="2944813" cy="4958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3" name="Rectangle 5"/>
          <p:cNvSpPr>
            <a:spLocks noGrp="1" noChangeArrowheads="1"/>
          </p:cNvSpPr>
          <p:nvPr>
            <p:ph type="sldNum" sz="quarter" idx="3"/>
          </p:nvPr>
        </p:nvSpPr>
        <p:spPr bwMode="auto">
          <a:xfrm>
            <a:off x="3851276" y="9376826"/>
            <a:ext cx="2944813" cy="4958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985E38B0-27C5-3F47-9942-78CA6AAD1B09}" type="slidenum">
              <a:rPr lang="es-ES"/>
              <a:pPr/>
              <a:t>‹nr.›</a:t>
            </a:fld>
            <a:endParaRPr lang="es-ES" dirty="0"/>
          </a:p>
        </p:txBody>
      </p:sp>
    </p:spTree>
    <p:extLst>
      <p:ext uri="{BB962C8B-B14F-4D97-AF65-F5344CB8AC3E}">
        <p14:creationId xmlns:p14="http://schemas.microsoft.com/office/powerpoint/2010/main" val="8947800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44813" cy="4958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67" name="Rectangle 3"/>
          <p:cNvSpPr>
            <a:spLocks noGrp="1" noChangeArrowheads="1"/>
          </p:cNvSpPr>
          <p:nvPr>
            <p:ph type="dt" idx="1"/>
          </p:nvPr>
        </p:nvSpPr>
        <p:spPr bwMode="auto">
          <a:xfrm>
            <a:off x="3852864" y="0"/>
            <a:ext cx="2944812" cy="4958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39940" name="Rectangle 4"/>
          <p:cNvSpPr>
            <a:spLocks noGrp="1" noRot="1" noChangeAspect="1" noChangeArrowheads="1" noTextEdit="1"/>
          </p:cNvSpPr>
          <p:nvPr>
            <p:ph type="sldImg" idx="2"/>
          </p:nvPr>
        </p:nvSpPr>
        <p:spPr bwMode="auto">
          <a:xfrm>
            <a:off x="931863" y="739775"/>
            <a:ext cx="4938712" cy="370363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xmlns="" val="1"/>
            </a:ext>
          </a:extLst>
        </p:spPr>
      </p:sp>
      <p:sp>
        <p:nvSpPr>
          <p:cNvPr id="11269" name="Rectangle 5"/>
          <p:cNvSpPr>
            <a:spLocks noGrp="1" noChangeArrowheads="1"/>
          </p:cNvSpPr>
          <p:nvPr>
            <p:ph type="body" sz="quarter" idx="3"/>
          </p:nvPr>
        </p:nvSpPr>
        <p:spPr bwMode="auto">
          <a:xfrm>
            <a:off x="904875" y="4689993"/>
            <a:ext cx="4987925" cy="44436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11270" name="Rectangle 6"/>
          <p:cNvSpPr>
            <a:spLocks noGrp="1" noChangeArrowheads="1"/>
          </p:cNvSpPr>
          <p:nvPr>
            <p:ph type="ftr" sz="quarter" idx="4"/>
          </p:nvPr>
        </p:nvSpPr>
        <p:spPr bwMode="auto">
          <a:xfrm>
            <a:off x="0" y="9378407"/>
            <a:ext cx="2944813" cy="4958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71" name="Rectangle 7"/>
          <p:cNvSpPr>
            <a:spLocks noGrp="1" noChangeArrowheads="1"/>
          </p:cNvSpPr>
          <p:nvPr>
            <p:ph type="sldNum" sz="quarter" idx="5"/>
          </p:nvPr>
        </p:nvSpPr>
        <p:spPr bwMode="auto">
          <a:xfrm>
            <a:off x="3852864" y="9378407"/>
            <a:ext cx="2944812" cy="4958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777C8E66-A4CA-3644-85C9-53BE1798D601}" type="slidenum">
              <a:rPr lang="es-ES_tradnl"/>
              <a:pPr/>
              <a:t>‹nr.›</a:t>
            </a:fld>
            <a:endParaRPr lang="es-ES_tradnl" dirty="0"/>
          </a:p>
        </p:txBody>
      </p:sp>
    </p:spTree>
    <p:extLst>
      <p:ext uri="{BB962C8B-B14F-4D97-AF65-F5344CB8AC3E}">
        <p14:creationId xmlns:p14="http://schemas.microsoft.com/office/powerpoint/2010/main" val="71463719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_Cover">
    <p:spTree>
      <p:nvGrpSpPr>
        <p:cNvPr id="1" name=""/>
        <p:cNvGrpSpPr/>
        <p:nvPr/>
      </p:nvGrpSpPr>
      <p:grpSpPr>
        <a:xfrm>
          <a:off x="0" y="0"/>
          <a:ext cx="0" cy="0"/>
          <a:chOff x="0" y="0"/>
          <a:chExt cx="0" cy="0"/>
        </a:xfrm>
      </p:grpSpPr>
      <p:pic>
        <p:nvPicPr>
          <p:cNvPr id="3"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Marcador de fecha 6"/>
          <p:cNvSpPr>
            <a:spLocks noGrp="1"/>
          </p:cNvSpPr>
          <p:nvPr>
            <p:ph type="dt" sz="half" idx="10"/>
          </p:nvPr>
        </p:nvSpPr>
        <p:spPr/>
        <p:txBody>
          <a:bodyPr/>
          <a:lstStyle>
            <a:lvl1pPr>
              <a:defRPr>
                <a:solidFill>
                  <a:srgbClr val="003FA8"/>
                </a:solidFill>
              </a:defRPr>
            </a:lvl1pPr>
          </a:lstStyle>
          <a:p>
            <a:fld id="{CC6E1000-1FBE-7344-AEE7-008587FEC10F}" type="datetime1">
              <a:rPr lang="es-ES" smtClean="0"/>
              <a:pPr/>
              <a:t>05/04/2018</a:t>
            </a:fld>
            <a:endParaRPr lang="en-US" dirty="0"/>
          </a:p>
        </p:txBody>
      </p:sp>
      <p:sp>
        <p:nvSpPr>
          <p:cNvPr id="9" name="Marcador de número de diapositiva 8"/>
          <p:cNvSpPr>
            <a:spLocks noGrp="1"/>
          </p:cNvSpPr>
          <p:nvPr>
            <p:ph type="sldNum" sz="quarter" idx="12"/>
          </p:nvPr>
        </p:nvSpPr>
        <p:spPr/>
        <p:txBody>
          <a:bodyPr/>
          <a:lstStyle>
            <a:lvl1pPr>
              <a:defRPr>
                <a:solidFill>
                  <a:srgbClr val="003FA8"/>
                </a:solidFill>
              </a:defRPr>
            </a:lvl1pPr>
          </a:lstStyle>
          <a:p>
            <a:fld id="{F096157D-9D44-4342-AEFF-76ADE352FA4A}" type="slidenum">
              <a:rPr lang="en-US" smtClean="0"/>
              <a:pPr/>
              <a:t>‹nr.›</a:t>
            </a:fld>
            <a:endParaRPr lang="en-US" dirty="0"/>
          </a:p>
        </p:txBody>
      </p:sp>
      <p:sp>
        <p:nvSpPr>
          <p:cNvPr id="11" name="Rectangle 2"/>
          <p:cNvSpPr>
            <a:spLocks noGrp="1" noChangeArrowheads="1"/>
          </p:cNvSpPr>
          <p:nvPr>
            <p:ph type="title"/>
          </p:nvPr>
        </p:nvSpPr>
        <p:spPr bwMode="auto">
          <a:xfrm>
            <a:off x="635989" y="3920452"/>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solidFill>
              </a:defRPr>
            </a:lvl1pPr>
          </a:lstStyle>
          <a:p>
            <a:pPr lvl="0"/>
            <a:r>
              <a:rPr lang="en-US" noProof="0"/>
              <a:t>Click to edit Master title style</a:t>
            </a:r>
            <a:endParaRPr lang="en-GB" noProof="0" dirty="0"/>
          </a:p>
        </p:txBody>
      </p:sp>
      <p:pic>
        <p:nvPicPr>
          <p:cNvPr id="14"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5" name="Agrupar 16"/>
          <p:cNvGrpSpPr/>
          <p:nvPr userDrawn="1"/>
        </p:nvGrpSpPr>
        <p:grpSpPr>
          <a:xfrm>
            <a:off x="641250" y="3619975"/>
            <a:ext cx="1400770" cy="211662"/>
            <a:chOff x="348640" y="2182281"/>
            <a:chExt cx="1400770" cy="211662"/>
          </a:xfrm>
        </p:grpSpPr>
        <p:sp>
          <p:nvSpPr>
            <p:cNvPr id="16" name="Elipse 17"/>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7"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8"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121502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g graphics">
    <p:spTree>
      <p:nvGrpSpPr>
        <p:cNvPr id="1" name=""/>
        <p:cNvGrpSpPr/>
        <p:nvPr/>
      </p:nvGrpSpPr>
      <p:grpSpPr>
        <a:xfrm>
          <a:off x="0" y="0"/>
          <a:ext cx="0" cy="0"/>
          <a:chOff x="0" y="0"/>
          <a:chExt cx="0" cy="0"/>
        </a:xfrm>
      </p:grpSpPr>
      <p:sp>
        <p:nvSpPr>
          <p:cNvPr id="3" name="Título 1"/>
          <p:cNvSpPr>
            <a:spLocks noGrp="1"/>
          </p:cNvSpPr>
          <p:nvPr>
            <p:ph type="title" hasCustomPrompt="1"/>
          </p:nvPr>
        </p:nvSpPr>
        <p:spPr>
          <a:xfrm>
            <a:off x="466928" y="315366"/>
            <a:ext cx="8334171" cy="634545"/>
          </a:xfrm>
          <a:prstGeom prst="rect">
            <a:avLst/>
          </a:prstGeom>
        </p:spPr>
        <p:txBody>
          <a:bodyPr/>
          <a:lstStyle>
            <a:lvl1pPr algn="l">
              <a:defRPr sz="2800" b="0">
                <a:solidFill>
                  <a:srgbClr val="0056B9"/>
                </a:solidFill>
              </a:defRPr>
            </a:lvl1pPr>
          </a:lstStyle>
          <a:p>
            <a:r>
              <a:rPr lang="en-GB" noProof="0" dirty="0"/>
              <a:t>Title</a:t>
            </a:r>
          </a:p>
        </p:txBody>
      </p:sp>
      <p:sp>
        <p:nvSpPr>
          <p:cNvPr id="4" name="Content Placeholder 3"/>
          <p:cNvSpPr>
            <a:spLocks noGrp="1" noChangeArrowheads="1"/>
          </p:cNvSpPr>
          <p:nvPr>
            <p:ph idx="1"/>
          </p:nvPr>
        </p:nvSpPr>
        <p:spPr bwMode="auto">
          <a:xfrm>
            <a:off x="466929" y="1207698"/>
            <a:ext cx="8334171" cy="5313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sz="1200">
                <a:solidFill>
                  <a:schemeClr val="bg2">
                    <a:lumMod val="50000"/>
                  </a:schemeClr>
                </a:solidFill>
                <a:latin typeface="Arial" panose="020B0604020202020204" pitchFamily="34" charset="0"/>
                <a:cs typeface="Arial" panose="020B0604020202020204" pitchFamily="34" charset="0"/>
              </a:defRPr>
            </a:lvl1pPr>
          </a:lstStyle>
          <a:p>
            <a:pPr lvl="0"/>
            <a:r>
              <a:rPr lang="en-GB" noProof="0" dirty="0"/>
              <a:t>Click to edit Master text styles</a:t>
            </a:r>
          </a:p>
        </p:txBody>
      </p:sp>
    </p:spTree>
    <p:extLst>
      <p:ext uri="{BB962C8B-B14F-4D97-AF65-F5344CB8AC3E}">
        <p14:creationId xmlns:p14="http://schemas.microsoft.com/office/powerpoint/2010/main" val="252444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8" name="Imagen 7" descr="shutterstock_325069670.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5556" r="5556"/>
          <a:stretch/>
        </p:blipFill>
        <p:spPr>
          <a:xfrm>
            <a:off x="-1" y="0"/>
            <a:ext cx="9144001" cy="6858000"/>
          </a:xfrm>
          <a:prstGeom prst="rect">
            <a:avLst/>
          </a:prstGeom>
        </p:spPr>
      </p:pic>
      <p:sp>
        <p:nvSpPr>
          <p:cNvPr id="11"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6"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2" name="Agrupar 20"/>
          <p:cNvGrpSpPr/>
          <p:nvPr userDrawn="1"/>
        </p:nvGrpSpPr>
        <p:grpSpPr>
          <a:xfrm>
            <a:off x="641250" y="3619975"/>
            <a:ext cx="1400770" cy="211662"/>
            <a:chOff x="348640" y="2182281"/>
            <a:chExt cx="1400770" cy="211662"/>
          </a:xfrm>
        </p:grpSpPr>
        <p:sp>
          <p:nvSpPr>
            <p:cNvPr id="13"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4"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5"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6"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825458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ver">
    <p:spTree>
      <p:nvGrpSpPr>
        <p:cNvPr id="1" name=""/>
        <p:cNvGrpSpPr/>
        <p:nvPr/>
      </p:nvGrpSpPr>
      <p:grpSpPr>
        <a:xfrm>
          <a:off x="0" y="0"/>
          <a:ext cx="0" cy="0"/>
          <a:chOff x="0" y="0"/>
          <a:chExt cx="0" cy="0"/>
        </a:xfrm>
      </p:grpSpPr>
      <p:pic>
        <p:nvPicPr>
          <p:cNvPr id="3" name="Imagen 2" descr="shutterstock_114891403.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73641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over">
    <p:spTree>
      <p:nvGrpSpPr>
        <p:cNvPr id="1" name=""/>
        <p:cNvGrpSpPr/>
        <p:nvPr/>
      </p:nvGrpSpPr>
      <p:grpSpPr>
        <a:xfrm>
          <a:off x="0" y="0"/>
          <a:ext cx="0" cy="0"/>
          <a:chOff x="0" y="0"/>
          <a:chExt cx="0" cy="0"/>
        </a:xfrm>
      </p:grpSpPr>
      <p:pic>
        <p:nvPicPr>
          <p:cNvPr id="11"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3047442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over">
    <p:spTree>
      <p:nvGrpSpPr>
        <p:cNvPr id="1" name=""/>
        <p:cNvGrpSpPr/>
        <p:nvPr/>
      </p:nvGrpSpPr>
      <p:grpSpPr>
        <a:xfrm>
          <a:off x="0" y="0"/>
          <a:ext cx="0" cy="0"/>
          <a:chOff x="0" y="0"/>
          <a:chExt cx="0" cy="0"/>
        </a:xfrm>
      </p:grpSpPr>
      <p:pic>
        <p:nvPicPr>
          <p:cNvPr id="5" name="Imagen 4" descr="shutterstock_227742202.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490284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nd content">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8" y="2091717"/>
            <a:ext cx="833417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2" cy="634545"/>
          </a:xfrm>
          <a:prstGeom prst="rect">
            <a:avLst/>
          </a:prstGeom>
        </p:spPr>
        <p:txBody>
          <a:bodyPr/>
          <a:lstStyle>
            <a:lvl1pPr>
              <a:defRPr sz="2800" b="0">
                <a:solidFill>
                  <a:srgbClr val="0056B9"/>
                </a:solidFill>
              </a:defRPr>
            </a:lvl1pPr>
          </a:lstStyle>
          <a:p>
            <a:r>
              <a:rPr lang="en-GB" noProof="0" dirty="0"/>
              <a:t>Title</a:t>
            </a:r>
          </a:p>
        </p:txBody>
      </p:sp>
      <p:sp>
        <p:nvSpPr>
          <p:cNvPr id="18"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‹nr.›</a:t>
            </a:fld>
            <a:endParaRPr lang="tr-TR" dirty="0"/>
          </a:p>
        </p:txBody>
      </p:sp>
      <p:sp>
        <p:nvSpPr>
          <p:cNvPr id="19"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BA3F73F8-1884-0E40-983C-CDED2351A66E}" type="datetime1">
              <a:rPr lang="es-ES" smtClean="0"/>
              <a:pPr/>
              <a:t>05/04/2018</a:t>
            </a:fld>
            <a:endParaRPr lang="en-US" dirty="0"/>
          </a:p>
        </p:txBody>
      </p:sp>
    </p:spTree>
    <p:extLst>
      <p:ext uri="{BB962C8B-B14F-4D97-AF65-F5344CB8AC3E}">
        <p14:creationId xmlns:p14="http://schemas.microsoft.com/office/powerpoint/2010/main" val="2846613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Only picture">
    <p:spTree>
      <p:nvGrpSpPr>
        <p:cNvPr id="1" name=""/>
        <p:cNvGrpSpPr/>
        <p:nvPr/>
      </p:nvGrpSpPr>
      <p:grpSpPr>
        <a:xfrm>
          <a:off x="0" y="0"/>
          <a:ext cx="0" cy="0"/>
          <a:chOff x="0" y="0"/>
          <a:chExt cx="0" cy="0"/>
        </a:xfrm>
      </p:grpSpPr>
      <p:pic>
        <p:nvPicPr>
          <p:cNvPr id="4" name="Imagen 3"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9029" b="13832"/>
          <a:stretch/>
        </p:blipFill>
        <p:spPr>
          <a:xfrm>
            <a:off x="466928" y="1943100"/>
            <a:ext cx="8334172" cy="4285948"/>
          </a:xfrm>
          <a:prstGeom prst="rect">
            <a:avLst/>
          </a:prstGeom>
        </p:spPr>
      </p:pic>
      <p:sp>
        <p:nvSpPr>
          <p:cNvPr id="7"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‹nr.›</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C169FB8-1BE0-E845-9C2A-AF36E4CC9869}" type="datetime1">
              <a:rPr lang="es-ES" smtClean="0"/>
              <a:pPr/>
              <a:t>05/04/2018</a:t>
            </a:fld>
            <a:endParaRPr lang="en-US" dirty="0"/>
          </a:p>
        </p:txBody>
      </p:sp>
    </p:spTree>
    <p:extLst>
      <p:ext uri="{BB962C8B-B14F-4D97-AF65-F5344CB8AC3E}">
        <p14:creationId xmlns:p14="http://schemas.microsoft.com/office/powerpoint/2010/main" val="3499858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384472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9" y="1298730"/>
            <a:ext cx="3838372" cy="634545"/>
          </a:xfrm>
          <a:prstGeom prst="rect">
            <a:avLst/>
          </a:prstGeom>
        </p:spPr>
        <p:txBody>
          <a:bodyPr/>
          <a:lstStyle>
            <a:lvl1pPr>
              <a:defRPr sz="2800" b="0">
                <a:solidFill>
                  <a:srgbClr val="0056B9"/>
                </a:solidFill>
              </a:defRPr>
            </a:lvl1pPr>
          </a:lstStyle>
          <a:p>
            <a:r>
              <a:rPr lang="en-GB" noProof="0" dirty="0"/>
              <a:t>Title</a:t>
            </a:r>
          </a:p>
        </p:txBody>
      </p:sp>
      <p:pic>
        <p:nvPicPr>
          <p:cNvPr id="6" name="Imagen 5"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38768" r="3174" b="271"/>
          <a:stretch/>
        </p:blipFill>
        <p:spPr>
          <a:xfrm>
            <a:off x="4620380" y="1441459"/>
            <a:ext cx="4180719" cy="4787589"/>
          </a:xfrm>
          <a:prstGeom prst="rect">
            <a:avLst/>
          </a:prstGeom>
        </p:spPr>
      </p:pic>
      <p:sp>
        <p:nvSpPr>
          <p:cNvPr id="10"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‹nr.›</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409C76EE-2EB6-5A47-8F28-5B769792FE36}" type="datetime1">
              <a:rPr lang="es-ES" smtClean="0"/>
              <a:pPr/>
              <a:t>05/04/2018</a:t>
            </a:fld>
            <a:endParaRPr lang="en-US" dirty="0"/>
          </a:p>
        </p:txBody>
      </p:sp>
    </p:spTree>
    <p:extLst>
      <p:ext uri="{BB962C8B-B14F-4D97-AF65-F5344CB8AC3E}">
        <p14:creationId xmlns:p14="http://schemas.microsoft.com/office/powerpoint/2010/main" val="3271224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8334171" cy="15468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pic>
        <p:nvPicPr>
          <p:cNvPr id="7" name="Imagen 6"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17830" b="36232"/>
          <a:stretch/>
        </p:blipFill>
        <p:spPr>
          <a:xfrm>
            <a:off x="466928" y="3676650"/>
            <a:ext cx="8334172" cy="2552398"/>
          </a:xfrm>
          <a:prstGeom prst="rect">
            <a:avLst/>
          </a:prstGeom>
        </p:spPr>
      </p:pic>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‹nr.›</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B3EE45F-8683-D246-A5F0-93394021D3FB}" type="datetime1">
              <a:rPr lang="es-ES" smtClean="0"/>
              <a:pPr/>
              <a:t>05/04/2018</a:t>
            </a:fld>
            <a:endParaRPr lang="en-US" dirty="0"/>
          </a:p>
        </p:txBody>
      </p:sp>
    </p:spTree>
    <p:extLst>
      <p:ext uri="{BB962C8B-B14F-4D97-AF65-F5344CB8AC3E}">
        <p14:creationId xmlns:p14="http://schemas.microsoft.com/office/powerpoint/2010/main" val="1884726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0" name="AutoShape 7"/>
          <p:cNvSpPr>
            <a:spLocks noChangeArrowheads="1"/>
          </p:cNvSpPr>
          <p:nvPr/>
        </p:nvSpPr>
        <p:spPr bwMode="auto">
          <a:xfrm>
            <a:off x="342900" y="266700"/>
            <a:ext cx="1752600" cy="495300"/>
          </a:xfrm>
          <a:prstGeom prst="flowChartAlternateProcess">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033" name="Rectangle 14"/>
          <p:cNvSpPr>
            <a:spLocks noChangeArrowheads="1"/>
          </p:cNvSpPr>
          <p:nvPr/>
        </p:nvSpPr>
        <p:spPr bwMode="auto">
          <a:xfrm>
            <a:off x="0" y="3071813"/>
            <a:ext cx="9144000" cy="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3"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‹nr.›</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C99BF2F7-53DD-304F-938B-FF02BFE4BA3F}" type="datetime1">
              <a:rPr lang="es-ES" smtClean="0"/>
              <a:pPr/>
              <a:t>05/04/2018</a:t>
            </a:fld>
            <a:endParaRPr lang="en-US" dirty="0"/>
          </a:p>
        </p:txBody>
      </p:sp>
      <p:pic>
        <p:nvPicPr>
          <p:cNvPr id="2" name="Imagen 1" descr="Logo Eular RGB.png"/>
          <p:cNvPicPr>
            <a:picLocks noChangeAspect="1"/>
          </p:cNvPicPr>
          <p:nvPr/>
        </p:nvPicPr>
        <p:blipFill>
          <a:blip r:embed="rId11" cstate="email">
            <a:extLst>
              <a:ext uri="{28A0092B-C50C-407E-A947-70E740481C1C}">
                <a14:useLocalDpi xmlns:a14="http://schemas.microsoft.com/office/drawing/2010/main" val="0"/>
              </a:ext>
            </a:extLst>
          </a:blip>
          <a:stretch>
            <a:fillRect/>
          </a:stretch>
        </p:blipFill>
        <p:spPr>
          <a:xfrm>
            <a:off x="7203144" y="288589"/>
            <a:ext cx="1597582" cy="912904"/>
          </a:xfrm>
          <a:prstGeom prst="rect">
            <a:avLst/>
          </a:prstGeom>
        </p:spPr>
      </p:pic>
      <p:grpSp>
        <p:nvGrpSpPr>
          <p:cNvPr id="5" name="Agrupar 4"/>
          <p:cNvGrpSpPr/>
          <p:nvPr/>
        </p:nvGrpSpPr>
        <p:grpSpPr>
          <a:xfrm>
            <a:off x="491832" y="1080032"/>
            <a:ext cx="1400770" cy="211662"/>
            <a:chOff x="348640" y="2182281"/>
            <a:chExt cx="1400770" cy="211662"/>
          </a:xfrm>
        </p:grpSpPr>
        <p:sp>
          <p:nvSpPr>
            <p:cNvPr id="4" name="Elipse 3"/>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1"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2"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cSld>
  <p:clrMap bg1="lt1" tx1="dk1" bg2="lt2" tx2="dk2" accent1="accent1" accent2="accent2" accent3="accent3" accent4="accent4" accent5="accent5" accent6="accent6" hlink="hlink" folHlink="folHlink"/>
  <p:sldLayoutIdLst>
    <p:sldLayoutId id="2147483887" r:id="rId1"/>
    <p:sldLayoutId id="2147483853" r:id="rId2"/>
    <p:sldLayoutId id="2147483858" r:id="rId3"/>
    <p:sldLayoutId id="2147483859" r:id="rId4"/>
    <p:sldLayoutId id="2147483860" r:id="rId5"/>
    <p:sldLayoutId id="2147483857" r:id="rId6"/>
    <p:sldLayoutId id="2147483861" r:id="rId7"/>
    <p:sldLayoutId id="2147483862" r:id="rId8"/>
    <p:sldLayoutId id="2147483863" r:id="rId9"/>
  </p:sldLayoutIdLst>
  <p:hf hdr="0" ftr="0"/>
  <p:txStyles>
    <p:titleStyle>
      <a:lvl1pPr algn="l" rtl="0" eaLnBrk="1" fontAlgn="base" hangingPunct="1">
        <a:spcBef>
          <a:spcPct val="0"/>
        </a:spcBef>
        <a:spcAft>
          <a:spcPct val="0"/>
        </a:spcAft>
        <a:defRPr sz="1600" b="1" i="0">
          <a:solidFill>
            <a:srgbClr val="058AD4"/>
          </a:solidFill>
          <a:latin typeface="+mj-lt"/>
          <a:ea typeface="ＭＳ Ｐゴシック" charset="0"/>
          <a:cs typeface="+mj-cs"/>
        </a:defRPr>
      </a:lvl1pPr>
      <a:lvl2pPr algn="l" rtl="0" eaLnBrk="1" fontAlgn="base" hangingPunct="1">
        <a:spcBef>
          <a:spcPct val="0"/>
        </a:spcBef>
        <a:spcAft>
          <a:spcPct val="0"/>
        </a:spcAft>
        <a:defRPr sz="1400" b="1" i="1">
          <a:solidFill>
            <a:srgbClr val="058AD4"/>
          </a:solidFill>
          <a:latin typeface="Arial" pitchFamily="34" charset="0"/>
          <a:ea typeface="ＭＳ Ｐゴシック" charset="0"/>
        </a:defRPr>
      </a:lvl2pPr>
      <a:lvl3pPr algn="l" rtl="0" eaLnBrk="1" fontAlgn="base" hangingPunct="1">
        <a:spcBef>
          <a:spcPct val="0"/>
        </a:spcBef>
        <a:spcAft>
          <a:spcPct val="0"/>
        </a:spcAft>
        <a:defRPr sz="1400" b="1" i="1">
          <a:solidFill>
            <a:srgbClr val="058AD4"/>
          </a:solidFill>
          <a:latin typeface="Arial" pitchFamily="34" charset="0"/>
          <a:ea typeface="ＭＳ Ｐゴシック" charset="0"/>
        </a:defRPr>
      </a:lvl3pPr>
      <a:lvl4pPr algn="l" rtl="0" eaLnBrk="1" fontAlgn="base" hangingPunct="1">
        <a:spcBef>
          <a:spcPct val="0"/>
        </a:spcBef>
        <a:spcAft>
          <a:spcPct val="0"/>
        </a:spcAft>
        <a:defRPr sz="1400" b="1" i="1">
          <a:solidFill>
            <a:srgbClr val="058AD4"/>
          </a:solidFill>
          <a:latin typeface="Arial" pitchFamily="34" charset="0"/>
          <a:ea typeface="ＭＳ Ｐゴシック" charset="0"/>
        </a:defRPr>
      </a:lvl4pPr>
      <a:lvl5pPr algn="l" rtl="0" eaLnBrk="1" fontAlgn="base" hangingPunct="1">
        <a:spcBef>
          <a:spcPct val="0"/>
        </a:spcBef>
        <a:spcAft>
          <a:spcPct val="0"/>
        </a:spcAft>
        <a:defRPr sz="1400" b="1" i="1">
          <a:solidFill>
            <a:srgbClr val="058AD4"/>
          </a:solidFill>
          <a:latin typeface="Arial" pitchFamily="34" charset="0"/>
          <a:ea typeface="ＭＳ Ｐゴシック" charset="0"/>
        </a:defRPr>
      </a:lvl5pPr>
      <a:lvl6pPr marL="457200" algn="l" rtl="0" eaLnBrk="1" fontAlgn="base" hangingPunct="1">
        <a:spcBef>
          <a:spcPct val="0"/>
        </a:spcBef>
        <a:spcAft>
          <a:spcPct val="0"/>
        </a:spcAft>
        <a:defRPr sz="1400" b="1" i="1">
          <a:solidFill>
            <a:srgbClr val="058AD4"/>
          </a:solidFill>
          <a:latin typeface="Arial" pitchFamily="34" charset="0"/>
        </a:defRPr>
      </a:lvl6pPr>
      <a:lvl7pPr marL="914400" algn="l" rtl="0" eaLnBrk="1" fontAlgn="base" hangingPunct="1">
        <a:spcBef>
          <a:spcPct val="0"/>
        </a:spcBef>
        <a:spcAft>
          <a:spcPct val="0"/>
        </a:spcAft>
        <a:defRPr sz="1400" b="1" i="1">
          <a:solidFill>
            <a:srgbClr val="058AD4"/>
          </a:solidFill>
          <a:latin typeface="Arial" pitchFamily="34" charset="0"/>
        </a:defRPr>
      </a:lvl7pPr>
      <a:lvl8pPr marL="1371600" algn="l" rtl="0" eaLnBrk="1" fontAlgn="base" hangingPunct="1">
        <a:spcBef>
          <a:spcPct val="0"/>
        </a:spcBef>
        <a:spcAft>
          <a:spcPct val="0"/>
        </a:spcAft>
        <a:defRPr sz="1400" b="1" i="1">
          <a:solidFill>
            <a:srgbClr val="058AD4"/>
          </a:solidFill>
          <a:latin typeface="Arial" pitchFamily="34" charset="0"/>
        </a:defRPr>
      </a:lvl8pPr>
      <a:lvl9pPr marL="1828800" algn="l" rtl="0" eaLnBrk="1" fontAlgn="base" hangingPunct="1">
        <a:spcBef>
          <a:spcPct val="0"/>
        </a:spcBef>
        <a:spcAft>
          <a:spcPct val="0"/>
        </a:spcAft>
        <a:defRPr sz="1400" b="1" i="1">
          <a:solidFill>
            <a:srgbClr val="058AD4"/>
          </a:solidFill>
          <a:latin typeface="Arial" pitchFamily="34" charset="0"/>
        </a:defRPr>
      </a:lvl9pPr>
    </p:titleStyle>
    <p:bodyStyle>
      <a:lvl1pPr marL="342900" indent="-3429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ＭＳ Ｐゴシック" charset="0"/>
          <a:cs typeface="+mn-cs"/>
        </a:defRPr>
      </a:lvl1pPr>
      <a:lvl2pPr marL="742950" indent="-28575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2pPr>
      <a:lvl3pPr marL="11430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3pPr>
      <a:lvl4pPr marL="16002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4pPr>
      <a:lvl5pPr marL="20574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5pPr>
      <a:lvl6pPr marL="2514600" indent="-228600" algn="l" rtl="0" eaLnBrk="1" fontAlgn="base" hangingPunct="1">
        <a:spcBef>
          <a:spcPct val="20000"/>
        </a:spcBef>
        <a:spcAft>
          <a:spcPct val="0"/>
        </a:spcAft>
        <a:buChar char="»"/>
        <a:defRPr sz="1200">
          <a:solidFill>
            <a:schemeClr val="tx1"/>
          </a:solidFill>
          <a:latin typeface="+mn-lt"/>
          <a:cs typeface="+mn-cs"/>
        </a:defRPr>
      </a:lvl6pPr>
      <a:lvl7pPr marL="2971800" indent="-228600" algn="l" rtl="0" eaLnBrk="1" fontAlgn="base" hangingPunct="1">
        <a:spcBef>
          <a:spcPct val="20000"/>
        </a:spcBef>
        <a:spcAft>
          <a:spcPct val="0"/>
        </a:spcAft>
        <a:buChar char="»"/>
        <a:defRPr sz="1200">
          <a:solidFill>
            <a:schemeClr val="tx1"/>
          </a:solidFill>
          <a:latin typeface="+mn-lt"/>
          <a:cs typeface="+mn-cs"/>
        </a:defRPr>
      </a:lvl7pPr>
      <a:lvl8pPr marL="3429000" indent="-228600" algn="l" rtl="0" eaLnBrk="1" fontAlgn="base" hangingPunct="1">
        <a:spcBef>
          <a:spcPct val="20000"/>
        </a:spcBef>
        <a:spcAft>
          <a:spcPct val="0"/>
        </a:spcAft>
        <a:buChar char="»"/>
        <a:defRPr sz="1200">
          <a:solidFill>
            <a:schemeClr val="tx1"/>
          </a:solidFill>
          <a:latin typeface="+mn-lt"/>
          <a:cs typeface="+mn-cs"/>
        </a:defRPr>
      </a:lvl8pPr>
      <a:lvl9pPr marL="3886200" indent="-228600" algn="l" rtl="0" eaLnBrk="1" fontAlgn="base" hangingPunct="1">
        <a:spcBef>
          <a:spcPct val="20000"/>
        </a:spcBef>
        <a:spcAft>
          <a:spcPct val="0"/>
        </a:spcAft>
        <a:buChar char="»"/>
        <a:defRPr sz="1200">
          <a:solidFill>
            <a:schemeClr val="tx1"/>
          </a:solidFill>
          <a:latin typeface="+mn-lt"/>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8270351"/>
      </p:ext>
    </p:extLst>
  </p:cSld>
  <p:clrMap bg1="lt1" tx1="dk1" bg2="lt2" tx2="dk2" accent1="accent1" accent2="accent2" accent3="accent3" accent4="accent4" accent5="accent5" accent6="accent6" hlink="hlink" folHlink="folHlink"/>
  <p:sldLayoutIdLst>
    <p:sldLayoutId id="214748388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32388" y="4075497"/>
            <a:ext cx="7236542" cy="1981863"/>
          </a:xfrm>
        </p:spPr>
        <p:txBody>
          <a:bodyPr/>
          <a:lstStyle/>
          <a:p>
            <a:r>
              <a:rPr lang="en-GB" dirty="0">
                <a:solidFill>
                  <a:srgbClr val="003FA8"/>
                </a:solidFill>
              </a:rPr>
              <a:t>EULAR/EFORT recommendations for management of patients older than 50 years with a fragility fracture and prevention of subsequent fractures</a:t>
            </a:r>
            <a:br>
              <a:rPr lang="en-GB" dirty="0">
                <a:solidFill>
                  <a:srgbClr val="003FA8"/>
                </a:solidFill>
              </a:rPr>
            </a:br>
            <a:r>
              <a:rPr lang="en-GB" dirty="0"/>
              <a:t/>
            </a:r>
            <a:br>
              <a:rPr lang="en-GB" dirty="0"/>
            </a:br>
            <a:r>
              <a:rPr lang="en-GB" dirty="0"/>
              <a:t/>
            </a:r>
            <a:br>
              <a:rPr lang="en-GB" dirty="0"/>
            </a:br>
            <a:endParaRPr lang="en-GB" dirty="0">
              <a:solidFill>
                <a:schemeClr val="tx1"/>
              </a:solidFill>
            </a:endParaRPr>
          </a:p>
        </p:txBody>
      </p:sp>
      <p:sp>
        <p:nvSpPr>
          <p:cNvPr id="3" name="Tekstvak 2"/>
          <p:cNvSpPr txBox="1"/>
          <p:nvPr/>
        </p:nvSpPr>
        <p:spPr>
          <a:xfrm>
            <a:off x="6366934" y="6502401"/>
            <a:ext cx="3027680" cy="246221"/>
          </a:xfrm>
          <a:prstGeom prst="rect">
            <a:avLst/>
          </a:prstGeom>
          <a:noFill/>
        </p:spPr>
        <p:txBody>
          <a:bodyPr wrap="square" rtlCol="0">
            <a:spAutoFit/>
          </a:bodyPr>
          <a:lstStyle/>
          <a:p>
            <a:r>
              <a:rPr lang="nl-NL" sz="1000" dirty="0">
                <a:solidFill>
                  <a:srgbClr val="003FA8"/>
                </a:solidFill>
              </a:rPr>
              <a:t>Ann </a:t>
            </a:r>
            <a:r>
              <a:rPr lang="nl-NL" sz="1000" dirty="0" err="1">
                <a:solidFill>
                  <a:srgbClr val="003FA8"/>
                </a:solidFill>
              </a:rPr>
              <a:t>Rheum</a:t>
            </a:r>
            <a:r>
              <a:rPr lang="nl-NL" sz="1000" dirty="0">
                <a:solidFill>
                  <a:srgbClr val="003FA8"/>
                </a:solidFill>
              </a:rPr>
              <a:t> Dis 2016</a:t>
            </a:r>
          </a:p>
        </p:txBody>
      </p:sp>
    </p:spTree>
    <p:extLst>
      <p:ext uri="{BB962C8B-B14F-4D97-AF65-F5344CB8AC3E}">
        <p14:creationId xmlns:p14="http://schemas.microsoft.com/office/powerpoint/2010/main" val="15332900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575302" y="242090"/>
            <a:ext cx="8334172" cy="634545"/>
          </a:xfrm>
        </p:spPr>
        <p:txBody>
          <a:bodyPr/>
          <a:lstStyle/>
          <a:p>
            <a:r>
              <a:rPr lang="en-GB" sz="2000" dirty="0"/>
              <a:t>Recommendations for patients with fragility fractures </a:t>
            </a:r>
            <a:br>
              <a:rPr lang="en-GB" sz="2000" dirty="0"/>
            </a:br>
            <a:r>
              <a:rPr lang="en-GB" sz="2000" dirty="0"/>
              <a:t>50 years and older (5)</a:t>
            </a:r>
            <a:endParaRPr lang="es-ES" sz="2000"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10</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pPr/>
              <a:t>05/04/2018</a:t>
            </a:fld>
            <a:endParaRPr lang="en-US" dirty="0"/>
          </a:p>
        </p:txBody>
      </p:sp>
      <p:sp>
        <p:nvSpPr>
          <p:cNvPr id="2" name="Tijdelijke aanduiding voor inhoud 1"/>
          <p:cNvSpPr>
            <a:spLocks noGrp="1"/>
          </p:cNvSpPr>
          <p:nvPr>
            <p:ph idx="1"/>
          </p:nvPr>
        </p:nvSpPr>
        <p:spPr>
          <a:xfrm>
            <a:off x="480475" y="2430383"/>
            <a:ext cx="8334171" cy="4124361"/>
          </a:xfrm>
        </p:spPr>
        <p:txBody>
          <a:bodyPr/>
          <a:lstStyle/>
          <a:p>
            <a:r>
              <a:rPr lang="nl-NL" sz="2000" dirty="0">
                <a:solidFill>
                  <a:srgbClr val="0057A3"/>
                </a:solidFill>
              </a:rPr>
              <a:t>Evaluation of </a:t>
            </a:r>
            <a:r>
              <a:rPr lang="nl-NL" sz="2000" dirty="0" err="1">
                <a:solidFill>
                  <a:srgbClr val="0057A3"/>
                </a:solidFill>
              </a:rPr>
              <a:t>the</a:t>
            </a:r>
            <a:r>
              <a:rPr lang="nl-NL" sz="2000" dirty="0">
                <a:solidFill>
                  <a:srgbClr val="0057A3"/>
                </a:solidFill>
              </a:rPr>
              <a:t> risk of </a:t>
            </a:r>
            <a:r>
              <a:rPr lang="nl-NL" sz="2000" dirty="0" err="1">
                <a:solidFill>
                  <a:srgbClr val="0057A3"/>
                </a:solidFill>
              </a:rPr>
              <a:t>subsequent</a:t>
            </a:r>
            <a:r>
              <a:rPr lang="nl-NL" sz="2000" dirty="0">
                <a:solidFill>
                  <a:srgbClr val="0057A3"/>
                </a:solidFill>
              </a:rPr>
              <a:t> </a:t>
            </a:r>
            <a:r>
              <a:rPr lang="nl-NL" sz="2000" dirty="0" err="1">
                <a:solidFill>
                  <a:srgbClr val="0057A3"/>
                </a:solidFill>
              </a:rPr>
              <a:t>fractures</a:t>
            </a:r>
            <a:r>
              <a:rPr lang="nl-NL" sz="2000" dirty="0">
                <a:solidFill>
                  <a:srgbClr val="0057A3"/>
                </a:solidFill>
              </a:rPr>
              <a:t> </a:t>
            </a:r>
            <a:r>
              <a:rPr lang="nl-NL" sz="2000" dirty="0" err="1">
                <a:solidFill>
                  <a:srgbClr val="0057A3"/>
                </a:solidFill>
              </a:rPr>
              <a:t>includes</a:t>
            </a:r>
            <a:r>
              <a:rPr lang="nl-NL" sz="2000" dirty="0">
                <a:solidFill>
                  <a:srgbClr val="0057A3"/>
                </a:solidFill>
              </a:rPr>
              <a:t> a review of </a:t>
            </a:r>
            <a:r>
              <a:rPr lang="nl-NL" sz="2000" dirty="0" err="1">
                <a:solidFill>
                  <a:srgbClr val="0057A3"/>
                </a:solidFill>
              </a:rPr>
              <a:t>clinical</a:t>
            </a:r>
            <a:r>
              <a:rPr lang="nl-NL" sz="2000" dirty="0">
                <a:solidFill>
                  <a:srgbClr val="0057A3"/>
                </a:solidFill>
              </a:rPr>
              <a:t> risk factors, DXA of </a:t>
            </a:r>
            <a:r>
              <a:rPr lang="nl-NL" sz="2000" dirty="0" err="1">
                <a:solidFill>
                  <a:srgbClr val="0057A3"/>
                </a:solidFill>
              </a:rPr>
              <a:t>the</a:t>
            </a:r>
            <a:r>
              <a:rPr lang="nl-NL" sz="2000" dirty="0">
                <a:solidFill>
                  <a:srgbClr val="0057A3"/>
                </a:solidFill>
              </a:rPr>
              <a:t> </a:t>
            </a:r>
            <a:r>
              <a:rPr lang="nl-NL" sz="2000" dirty="0" err="1">
                <a:solidFill>
                  <a:srgbClr val="0057A3"/>
                </a:solidFill>
              </a:rPr>
              <a:t>spine</a:t>
            </a:r>
            <a:r>
              <a:rPr lang="nl-NL" sz="2000" dirty="0">
                <a:solidFill>
                  <a:srgbClr val="0057A3"/>
                </a:solidFill>
              </a:rPr>
              <a:t> and hip, imaging of </a:t>
            </a:r>
            <a:r>
              <a:rPr lang="nl-NL" sz="2000" dirty="0" err="1">
                <a:solidFill>
                  <a:srgbClr val="0057A3"/>
                </a:solidFill>
              </a:rPr>
              <a:t>the</a:t>
            </a:r>
            <a:r>
              <a:rPr lang="nl-NL" sz="2000" dirty="0">
                <a:solidFill>
                  <a:srgbClr val="0057A3"/>
                </a:solidFill>
              </a:rPr>
              <a:t> </a:t>
            </a:r>
            <a:r>
              <a:rPr lang="nl-NL" sz="2000" dirty="0" err="1">
                <a:solidFill>
                  <a:srgbClr val="0057A3"/>
                </a:solidFill>
              </a:rPr>
              <a:t>spine</a:t>
            </a:r>
            <a:r>
              <a:rPr lang="nl-NL" sz="2000" dirty="0">
                <a:solidFill>
                  <a:srgbClr val="0057A3"/>
                </a:solidFill>
              </a:rPr>
              <a:t> </a:t>
            </a:r>
            <a:r>
              <a:rPr lang="nl-NL" sz="2000" dirty="0" err="1">
                <a:solidFill>
                  <a:srgbClr val="0057A3"/>
                </a:solidFill>
              </a:rPr>
              <a:t>for</a:t>
            </a:r>
            <a:r>
              <a:rPr lang="nl-NL" sz="2000" dirty="0">
                <a:solidFill>
                  <a:srgbClr val="0057A3"/>
                </a:solidFill>
              </a:rPr>
              <a:t> </a:t>
            </a:r>
            <a:r>
              <a:rPr lang="nl-NL" sz="2000" dirty="0" err="1">
                <a:solidFill>
                  <a:srgbClr val="0057A3"/>
                </a:solidFill>
              </a:rPr>
              <a:t>vertebral</a:t>
            </a:r>
            <a:r>
              <a:rPr lang="nl-NL" sz="2000" dirty="0">
                <a:solidFill>
                  <a:srgbClr val="0057A3"/>
                </a:solidFill>
              </a:rPr>
              <a:t> </a:t>
            </a:r>
            <a:r>
              <a:rPr lang="nl-NL" sz="2000" dirty="0" err="1">
                <a:solidFill>
                  <a:srgbClr val="0057A3"/>
                </a:solidFill>
              </a:rPr>
              <a:t>fractures</a:t>
            </a:r>
            <a:r>
              <a:rPr lang="nl-NL" sz="2000" dirty="0">
                <a:solidFill>
                  <a:srgbClr val="0057A3"/>
                </a:solidFill>
              </a:rPr>
              <a:t> and </a:t>
            </a:r>
            <a:r>
              <a:rPr lang="nl-NL" sz="2000" dirty="0" err="1">
                <a:solidFill>
                  <a:srgbClr val="0057A3"/>
                </a:solidFill>
              </a:rPr>
              <a:t>evaluation</a:t>
            </a:r>
            <a:r>
              <a:rPr lang="nl-NL" sz="2000" dirty="0">
                <a:solidFill>
                  <a:srgbClr val="0057A3"/>
                </a:solidFill>
              </a:rPr>
              <a:t> of </a:t>
            </a:r>
            <a:r>
              <a:rPr lang="nl-NL" sz="2000" dirty="0" err="1">
                <a:solidFill>
                  <a:srgbClr val="0057A3"/>
                </a:solidFill>
              </a:rPr>
              <a:t>fall</a:t>
            </a:r>
            <a:r>
              <a:rPr lang="nl-NL" sz="2000" dirty="0">
                <a:solidFill>
                  <a:srgbClr val="0057A3"/>
                </a:solidFill>
              </a:rPr>
              <a:t> risk and </a:t>
            </a:r>
            <a:r>
              <a:rPr lang="nl-NL" sz="2000" dirty="0" err="1">
                <a:solidFill>
                  <a:srgbClr val="0057A3"/>
                </a:solidFill>
              </a:rPr>
              <a:t>the</a:t>
            </a:r>
            <a:r>
              <a:rPr lang="nl-NL" sz="2000" dirty="0">
                <a:solidFill>
                  <a:srgbClr val="0057A3"/>
                </a:solidFill>
              </a:rPr>
              <a:t> </a:t>
            </a:r>
            <a:r>
              <a:rPr lang="nl-NL" sz="2000" dirty="0" err="1">
                <a:solidFill>
                  <a:srgbClr val="0057A3"/>
                </a:solidFill>
              </a:rPr>
              <a:t>identification</a:t>
            </a:r>
            <a:r>
              <a:rPr lang="nl-NL" sz="2000" dirty="0">
                <a:solidFill>
                  <a:srgbClr val="0057A3"/>
                </a:solidFill>
              </a:rPr>
              <a:t> of </a:t>
            </a:r>
            <a:r>
              <a:rPr lang="nl-NL" sz="2000" dirty="0" err="1">
                <a:solidFill>
                  <a:srgbClr val="0057A3"/>
                </a:solidFill>
              </a:rPr>
              <a:t>secondary</a:t>
            </a:r>
            <a:r>
              <a:rPr lang="nl-NL" sz="2000" dirty="0">
                <a:solidFill>
                  <a:srgbClr val="0057A3"/>
                </a:solidFill>
              </a:rPr>
              <a:t> </a:t>
            </a:r>
            <a:r>
              <a:rPr lang="nl-NL" sz="2000" dirty="0" err="1">
                <a:solidFill>
                  <a:srgbClr val="0057A3"/>
                </a:solidFill>
              </a:rPr>
              <a:t>osteoporosis</a:t>
            </a:r>
            <a:r>
              <a:rPr lang="nl-NL" sz="2000" dirty="0">
                <a:solidFill>
                  <a:srgbClr val="0057A3"/>
                </a:solidFill>
              </a:rPr>
              <a:t>, </a:t>
            </a:r>
            <a:r>
              <a:rPr lang="nl-NL" sz="2000" dirty="0" err="1">
                <a:solidFill>
                  <a:srgbClr val="0057A3"/>
                </a:solidFill>
              </a:rPr>
              <a:t>which</a:t>
            </a:r>
            <a:r>
              <a:rPr lang="nl-NL" sz="2000" dirty="0">
                <a:solidFill>
                  <a:srgbClr val="0057A3"/>
                </a:solidFill>
              </a:rPr>
              <a:t> </a:t>
            </a:r>
            <a:r>
              <a:rPr lang="nl-NL" sz="2000" dirty="0" err="1">
                <a:solidFill>
                  <a:srgbClr val="0057A3"/>
                </a:solidFill>
              </a:rPr>
              <a:t>together</a:t>
            </a:r>
            <a:r>
              <a:rPr lang="nl-NL" sz="2000" dirty="0">
                <a:solidFill>
                  <a:srgbClr val="0057A3"/>
                </a:solidFill>
              </a:rPr>
              <a:t> </a:t>
            </a:r>
            <a:r>
              <a:rPr lang="nl-NL" sz="2000" dirty="0" err="1">
                <a:solidFill>
                  <a:srgbClr val="0057A3"/>
                </a:solidFill>
              </a:rPr>
              <a:t>predict</a:t>
            </a:r>
            <a:r>
              <a:rPr lang="nl-NL" sz="2000" dirty="0">
                <a:solidFill>
                  <a:srgbClr val="0057A3"/>
                </a:solidFill>
              </a:rPr>
              <a:t> </a:t>
            </a:r>
            <a:r>
              <a:rPr lang="nl-NL" sz="2000" dirty="0" err="1">
                <a:solidFill>
                  <a:srgbClr val="0057A3"/>
                </a:solidFill>
              </a:rPr>
              <a:t>subsequent</a:t>
            </a:r>
            <a:r>
              <a:rPr lang="nl-NL" sz="2000" dirty="0">
                <a:solidFill>
                  <a:srgbClr val="0057A3"/>
                </a:solidFill>
              </a:rPr>
              <a:t> </a:t>
            </a:r>
            <a:r>
              <a:rPr lang="nl-NL" sz="2000" dirty="0" err="1">
                <a:solidFill>
                  <a:srgbClr val="0057A3"/>
                </a:solidFill>
              </a:rPr>
              <a:t>fracture</a:t>
            </a:r>
            <a:r>
              <a:rPr lang="nl-NL" sz="2000" dirty="0">
                <a:solidFill>
                  <a:srgbClr val="0057A3"/>
                </a:solidFill>
              </a:rPr>
              <a:t> risk.</a:t>
            </a:r>
            <a:endParaRPr lang="nl-NL" sz="1600" dirty="0"/>
          </a:p>
          <a:p>
            <a:endParaRPr lang="nl-NL" dirty="0" err="1"/>
          </a:p>
        </p:txBody>
      </p:sp>
      <p:graphicFrame>
        <p:nvGraphicFramePr>
          <p:cNvPr id="4" name="Tabel 3"/>
          <p:cNvGraphicFramePr>
            <a:graphicFrameLocks noGrp="1"/>
          </p:cNvGraphicFramePr>
          <p:nvPr>
            <p:extLst>
              <p:ext uri="{D42A27DB-BD31-4B8C-83A1-F6EECF244321}">
                <p14:modId xmlns:p14="http://schemas.microsoft.com/office/powerpoint/2010/main" val="1474924064"/>
              </p:ext>
            </p:extLst>
          </p:nvPr>
        </p:nvGraphicFramePr>
        <p:xfrm>
          <a:off x="1463040" y="4116493"/>
          <a:ext cx="6096000" cy="365760"/>
        </p:xfrm>
        <a:graphic>
          <a:graphicData uri="http://schemas.openxmlformats.org/drawingml/2006/table">
            <a:tbl>
              <a:tblPr firstRow="1" bandRow="1">
                <a:tableStyleId>{5C22544A-7EE6-4342-B048-85BDC9FD1C3A}</a:tableStyleId>
              </a:tblPr>
              <a:tblGrid>
                <a:gridCol w="2032000">
                  <a:extLst>
                    <a:ext uri="{9D8B030D-6E8A-4147-A177-3AD203B41FA5}">
                      <a16:colId xmlns="" xmlns:a16="http://schemas.microsoft.com/office/drawing/2014/main" val="20000"/>
                    </a:ext>
                  </a:extLst>
                </a:gridCol>
                <a:gridCol w="2032000">
                  <a:extLst>
                    <a:ext uri="{9D8B030D-6E8A-4147-A177-3AD203B41FA5}">
                      <a16:colId xmlns="" xmlns:a16="http://schemas.microsoft.com/office/drawing/2014/main" val="20001"/>
                    </a:ext>
                  </a:extLst>
                </a:gridCol>
                <a:gridCol w="2032000">
                  <a:extLst>
                    <a:ext uri="{9D8B030D-6E8A-4147-A177-3AD203B41FA5}">
                      <a16:colId xmlns="" xmlns:a16="http://schemas.microsoft.com/office/drawing/2014/main" val="20002"/>
                    </a:ext>
                  </a:extLst>
                </a:gridCol>
              </a:tblGrid>
              <a:tr h="0">
                <a:tc>
                  <a:txBody>
                    <a:bodyPr/>
                    <a:lstStyle/>
                    <a:p>
                      <a:endParaRPr lang="nl-NL" dirty="0"/>
                    </a:p>
                  </a:txBody>
                  <a:tcPr>
                    <a:noFill/>
                  </a:tcPr>
                </a:tc>
                <a:tc>
                  <a:txBody>
                    <a:bodyPr/>
                    <a:lstStyle/>
                    <a:p>
                      <a:endParaRPr lang="nl-NL" dirty="0"/>
                    </a:p>
                  </a:txBody>
                  <a:tcPr>
                    <a:noFill/>
                  </a:tcPr>
                </a:tc>
                <a:tc>
                  <a:txBody>
                    <a:bodyPr/>
                    <a:lstStyle/>
                    <a:p>
                      <a:endParaRPr lang="nl-NL" dirty="0"/>
                    </a:p>
                  </a:txBody>
                  <a:tcPr>
                    <a:noFill/>
                  </a:tcPr>
                </a:tc>
                <a:extLst>
                  <a:ext uri="{0D108BD9-81ED-4DB2-BD59-A6C34878D82A}">
                    <a16:rowId xmlns="" xmlns:a16="http://schemas.microsoft.com/office/drawing/2014/main" val="10000"/>
                  </a:ext>
                </a:extLst>
              </a:tr>
            </a:tbl>
          </a:graphicData>
        </a:graphic>
      </p:graphicFrame>
      <p:graphicFrame>
        <p:nvGraphicFramePr>
          <p:cNvPr id="9" name="Tabel 8"/>
          <p:cNvGraphicFramePr>
            <a:graphicFrameLocks noGrp="1"/>
          </p:cNvGraphicFramePr>
          <p:nvPr>
            <p:extLst>
              <p:ext uri="{D42A27DB-BD31-4B8C-83A1-F6EECF244321}">
                <p14:modId xmlns:p14="http://schemas.microsoft.com/office/powerpoint/2010/main" val="2114614580"/>
              </p:ext>
            </p:extLst>
          </p:nvPr>
        </p:nvGraphicFramePr>
        <p:xfrm>
          <a:off x="555414" y="4526280"/>
          <a:ext cx="8256693" cy="640080"/>
        </p:xfrm>
        <a:graphic>
          <a:graphicData uri="http://schemas.openxmlformats.org/drawingml/2006/table">
            <a:tbl>
              <a:tblPr firstRow="1" bandRow="1">
                <a:tableStyleId>{5C22544A-7EE6-4342-B048-85BDC9FD1C3A}</a:tableStyleId>
              </a:tblPr>
              <a:tblGrid>
                <a:gridCol w="2752231">
                  <a:extLst>
                    <a:ext uri="{9D8B030D-6E8A-4147-A177-3AD203B41FA5}">
                      <a16:colId xmlns="" xmlns:a16="http://schemas.microsoft.com/office/drawing/2014/main" val="20000"/>
                    </a:ext>
                  </a:extLst>
                </a:gridCol>
                <a:gridCol w="2752231">
                  <a:extLst>
                    <a:ext uri="{9D8B030D-6E8A-4147-A177-3AD203B41FA5}">
                      <a16:colId xmlns="" xmlns:a16="http://schemas.microsoft.com/office/drawing/2014/main" val="20001"/>
                    </a:ext>
                  </a:extLst>
                </a:gridCol>
                <a:gridCol w="2752231">
                  <a:extLst>
                    <a:ext uri="{9D8B030D-6E8A-4147-A177-3AD203B41FA5}">
                      <a16:colId xmlns="" xmlns:a16="http://schemas.microsoft.com/office/drawing/2014/main" val="20002"/>
                    </a:ext>
                  </a:extLst>
                </a:gridCol>
              </a:tblGrid>
              <a:tr h="370840">
                <a:tc>
                  <a:txBody>
                    <a:bodyPr/>
                    <a:lstStyle/>
                    <a:p>
                      <a:r>
                        <a:rPr lang="nl-NL" dirty="0"/>
                        <a:t>Level of </a:t>
                      </a:r>
                      <a:r>
                        <a:rPr lang="nl-NL" dirty="0" err="1"/>
                        <a:t>evidence</a:t>
                      </a:r>
                      <a:r>
                        <a:rPr lang="nl-NL" dirty="0"/>
                        <a:t>:  III</a:t>
                      </a:r>
                    </a:p>
                  </a:txBody>
                  <a:tcPr/>
                </a:tc>
                <a:tc>
                  <a:txBody>
                    <a:bodyPr/>
                    <a:lstStyle/>
                    <a:p>
                      <a:r>
                        <a:rPr lang="nl-NL" dirty="0" err="1"/>
                        <a:t>Strength</a:t>
                      </a:r>
                      <a:r>
                        <a:rPr lang="nl-NL" dirty="0"/>
                        <a:t> of </a:t>
                      </a:r>
                      <a:r>
                        <a:rPr lang="nl-NL" dirty="0" err="1"/>
                        <a:t>recommendation</a:t>
                      </a:r>
                      <a:r>
                        <a:rPr lang="nl-NL" dirty="0"/>
                        <a:t>:  C</a:t>
                      </a:r>
                    </a:p>
                  </a:txBody>
                  <a:tcPr/>
                </a:tc>
                <a:tc>
                  <a:txBody>
                    <a:bodyPr/>
                    <a:lstStyle/>
                    <a:p>
                      <a:r>
                        <a:rPr lang="nl-NL" dirty="0"/>
                        <a:t>Level of agreement: 9,3</a:t>
                      </a:r>
                    </a:p>
                    <a:p>
                      <a:r>
                        <a:rPr lang="nl-NL" dirty="0"/>
                        <a:t>(6-10)</a:t>
                      </a:r>
                    </a:p>
                  </a:txBody>
                  <a:tcPr/>
                </a:tc>
                <a:extLst>
                  <a:ext uri="{0D108BD9-81ED-4DB2-BD59-A6C34878D82A}">
                    <a16:rowId xmlns="" xmlns:a16="http://schemas.microsoft.com/office/drawing/2014/main" val="10000"/>
                  </a:ext>
                </a:extLst>
              </a:tr>
            </a:tbl>
          </a:graphicData>
        </a:graphic>
      </p:graphicFrame>
    </p:spTree>
    <p:extLst>
      <p:ext uri="{BB962C8B-B14F-4D97-AF65-F5344CB8AC3E}">
        <p14:creationId xmlns:p14="http://schemas.microsoft.com/office/powerpoint/2010/main" val="13189545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575302" y="242090"/>
            <a:ext cx="8334172" cy="634545"/>
          </a:xfrm>
        </p:spPr>
        <p:txBody>
          <a:bodyPr/>
          <a:lstStyle/>
          <a:p>
            <a:r>
              <a:rPr lang="en-GB" sz="2000" dirty="0"/>
              <a:t>Recommendations for patients with fragility fractures </a:t>
            </a:r>
            <a:br>
              <a:rPr lang="en-GB" sz="2000" dirty="0"/>
            </a:br>
            <a:r>
              <a:rPr lang="en-GB" sz="2000" dirty="0"/>
              <a:t>50 years and older (6)</a:t>
            </a:r>
            <a:endParaRPr lang="es-ES" sz="2000"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11</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pPr/>
              <a:t>05/04/2018</a:t>
            </a:fld>
            <a:endParaRPr lang="en-US" dirty="0"/>
          </a:p>
        </p:txBody>
      </p:sp>
      <p:sp>
        <p:nvSpPr>
          <p:cNvPr id="2" name="Tijdelijke aanduiding voor inhoud 1"/>
          <p:cNvSpPr>
            <a:spLocks noGrp="1"/>
          </p:cNvSpPr>
          <p:nvPr>
            <p:ph idx="1"/>
          </p:nvPr>
        </p:nvSpPr>
        <p:spPr>
          <a:xfrm>
            <a:off x="480475" y="2430383"/>
            <a:ext cx="8334171" cy="4124361"/>
          </a:xfrm>
        </p:spPr>
        <p:txBody>
          <a:bodyPr/>
          <a:lstStyle/>
          <a:p>
            <a:r>
              <a:rPr lang="nl-NL" sz="2000" dirty="0" err="1">
                <a:solidFill>
                  <a:srgbClr val="0057A3"/>
                </a:solidFill>
              </a:rPr>
              <a:t>Implementation</a:t>
            </a:r>
            <a:r>
              <a:rPr lang="nl-NL" sz="2000" dirty="0">
                <a:solidFill>
                  <a:srgbClr val="0057A3"/>
                </a:solidFill>
              </a:rPr>
              <a:t> </a:t>
            </a:r>
            <a:r>
              <a:rPr lang="nl-NL" sz="2000" dirty="0" err="1">
                <a:solidFill>
                  <a:srgbClr val="0057A3"/>
                </a:solidFill>
              </a:rPr>
              <a:t>requires</a:t>
            </a:r>
            <a:r>
              <a:rPr lang="nl-NL" sz="2000" dirty="0">
                <a:solidFill>
                  <a:srgbClr val="0057A3"/>
                </a:solidFill>
              </a:rPr>
              <a:t> a </a:t>
            </a:r>
            <a:r>
              <a:rPr lang="nl-NL" sz="2000" dirty="0" err="1">
                <a:solidFill>
                  <a:srgbClr val="0057A3"/>
                </a:solidFill>
              </a:rPr>
              <a:t>local</a:t>
            </a:r>
            <a:r>
              <a:rPr lang="nl-NL" sz="2000" dirty="0">
                <a:solidFill>
                  <a:srgbClr val="0057A3"/>
                </a:solidFill>
              </a:rPr>
              <a:t> </a:t>
            </a:r>
            <a:r>
              <a:rPr lang="nl-NL" sz="2000" dirty="0" err="1">
                <a:solidFill>
                  <a:srgbClr val="0057A3"/>
                </a:solidFill>
              </a:rPr>
              <a:t>responsible</a:t>
            </a:r>
            <a:r>
              <a:rPr lang="nl-NL" sz="2000" dirty="0">
                <a:solidFill>
                  <a:srgbClr val="0057A3"/>
                </a:solidFill>
              </a:rPr>
              <a:t> lead, </a:t>
            </a:r>
            <a:r>
              <a:rPr lang="nl-NL" sz="2000" dirty="0" err="1">
                <a:solidFill>
                  <a:srgbClr val="0057A3"/>
                </a:solidFill>
              </a:rPr>
              <a:t>that</a:t>
            </a:r>
            <a:r>
              <a:rPr lang="nl-NL" sz="2000" dirty="0">
                <a:solidFill>
                  <a:srgbClr val="0057A3"/>
                </a:solidFill>
              </a:rPr>
              <a:t> is a person/</a:t>
            </a:r>
            <a:r>
              <a:rPr lang="nl-NL" sz="2000" dirty="0" err="1">
                <a:solidFill>
                  <a:srgbClr val="0057A3"/>
                </a:solidFill>
              </a:rPr>
              <a:t>group</a:t>
            </a:r>
            <a:r>
              <a:rPr lang="nl-NL" sz="2000" dirty="0">
                <a:solidFill>
                  <a:srgbClr val="0057A3"/>
                </a:solidFill>
              </a:rPr>
              <a:t> </a:t>
            </a:r>
            <a:r>
              <a:rPr lang="nl-NL" sz="2000" dirty="0" err="1">
                <a:solidFill>
                  <a:srgbClr val="0057A3"/>
                </a:solidFill>
              </a:rPr>
              <a:t>that</a:t>
            </a:r>
            <a:r>
              <a:rPr lang="nl-NL" sz="2000" dirty="0">
                <a:solidFill>
                  <a:srgbClr val="0057A3"/>
                </a:solidFill>
              </a:rPr>
              <a:t> </a:t>
            </a:r>
            <a:r>
              <a:rPr lang="nl-NL" sz="2000" dirty="0" err="1">
                <a:solidFill>
                  <a:srgbClr val="0057A3"/>
                </a:solidFill>
              </a:rPr>
              <a:t>coordinates</a:t>
            </a:r>
            <a:r>
              <a:rPr lang="nl-NL" sz="2000" dirty="0">
                <a:solidFill>
                  <a:srgbClr val="0057A3"/>
                </a:solidFill>
              </a:rPr>
              <a:t> </a:t>
            </a:r>
            <a:r>
              <a:rPr lang="nl-NL" sz="2000" dirty="0" err="1">
                <a:solidFill>
                  <a:srgbClr val="0057A3"/>
                </a:solidFill>
              </a:rPr>
              <a:t>secondary</a:t>
            </a:r>
            <a:r>
              <a:rPr lang="nl-NL" sz="2000" dirty="0">
                <a:solidFill>
                  <a:srgbClr val="0057A3"/>
                </a:solidFill>
              </a:rPr>
              <a:t> </a:t>
            </a:r>
            <a:r>
              <a:rPr lang="nl-NL" sz="2000" dirty="0" err="1">
                <a:solidFill>
                  <a:srgbClr val="0057A3"/>
                </a:solidFill>
              </a:rPr>
              <a:t>fracture</a:t>
            </a:r>
            <a:r>
              <a:rPr lang="nl-NL" sz="2000" dirty="0">
                <a:solidFill>
                  <a:srgbClr val="0057A3"/>
                </a:solidFill>
              </a:rPr>
              <a:t> prevention </a:t>
            </a:r>
            <a:r>
              <a:rPr lang="nl-NL" sz="2000" dirty="0" err="1">
                <a:solidFill>
                  <a:srgbClr val="0057A3"/>
                </a:solidFill>
              </a:rPr>
              <a:t>based</a:t>
            </a:r>
            <a:r>
              <a:rPr lang="nl-NL" sz="2000" dirty="0">
                <a:solidFill>
                  <a:srgbClr val="0057A3"/>
                </a:solidFill>
              </a:rPr>
              <a:t> on </a:t>
            </a:r>
            <a:r>
              <a:rPr lang="nl-NL" sz="2000" dirty="0" err="1">
                <a:solidFill>
                  <a:srgbClr val="0057A3"/>
                </a:solidFill>
              </a:rPr>
              <a:t>guidelines</a:t>
            </a:r>
            <a:r>
              <a:rPr lang="nl-NL" sz="2000" dirty="0">
                <a:solidFill>
                  <a:srgbClr val="0057A3"/>
                </a:solidFill>
              </a:rPr>
              <a:t>, </a:t>
            </a:r>
            <a:r>
              <a:rPr lang="nl-NL" sz="2000" dirty="0" err="1">
                <a:solidFill>
                  <a:srgbClr val="0057A3"/>
                </a:solidFill>
              </a:rPr>
              <a:t>liaising</a:t>
            </a:r>
            <a:r>
              <a:rPr lang="nl-NL" sz="2000" dirty="0">
                <a:solidFill>
                  <a:srgbClr val="0057A3"/>
                </a:solidFill>
              </a:rPr>
              <a:t> </a:t>
            </a:r>
            <a:r>
              <a:rPr lang="nl-NL" sz="2000" dirty="0" err="1">
                <a:solidFill>
                  <a:srgbClr val="0057A3"/>
                </a:solidFill>
              </a:rPr>
              <a:t>between</a:t>
            </a:r>
            <a:r>
              <a:rPr lang="nl-NL" sz="2000" dirty="0">
                <a:solidFill>
                  <a:srgbClr val="0057A3"/>
                </a:solidFill>
              </a:rPr>
              <a:t> </a:t>
            </a:r>
            <a:r>
              <a:rPr lang="nl-NL" sz="2000" dirty="0" err="1">
                <a:solidFill>
                  <a:srgbClr val="0057A3"/>
                </a:solidFill>
              </a:rPr>
              <a:t>surgeons</a:t>
            </a:r>
            <a:r>
              <a:rPr lang="nl-NL" sz="2000" dirty="0">
                <a:solidFill>
                  <a:srgbClr val="0057A3"/>
                </a:solidFill>
              </a:rPr>
              <a:t>, </a:t>
            </a:r>
            <a:r>
              <a:rPr lang="nl-NL" sz="2000" dirty="0" err="1">
                <a:solidFill>
                  <a:srgbClr val="0057A3"/>
                </a:solidFill>
              </a:rPr>
              <a:t>rheumatologists</a:t>
            </a:r>
            <a:r>
              <a:rPr lang="nl-NL" sz="2000" dirty="0">
                <a:solidFill>
                  <a:srgbClr val="0057A3"/>
                </a:solidFill>
              </a:rPr>
              <a:t>/</a:t>
            </a:r>
            <a:r>
              <a:rPr lang="nl-NL" sz="2000" dirty="0" err="1">
                <a:solidFill>
                  <a:srgbClr val="0057A3"/>
                </a:solidFill>
              </a:rPr>
              <a:t>endocrinologists</a:t>
            </a:r>
            <a:r>
              <a:rPr lang="nl-NL" sz="2000" dirty="0">
                <a:solidFill>
                  <a:srgbClr val="0057A3"/>
                </a:solidFill>
              </a:rPr>
              <a:t>, </a:t>
            </a:r>
            <a:r>
              <a:rPr lang="nl-NL" sz="2000" dirty="0" err="1">
                <a:solidFill>
                  <a:srgbClr val="0057A3"/>
                </a:solidFill>
              </a:rPr>
              <a:t>geriatricians</a:t>
            </a:r>
            <a:r>
              <a:rPr lang="nl-NL" sz="2000" dirty="0">
                <a:solidFill>
                  <a:srgbClr val="0057A3"/>
                </a:solidFill>
              </a:rPr>
              <a:t> in case of </a:t>
            </a:r>
            <a:r>
              <a:rPr lang="nl-NL" sz="2000" dirty="0" err="1">
                <a:solidFill>
                  <a:srgbClr val="0057A3"/>
                </a:solidFill>
              </a:rPr>
              <a:t>elderly</a:t>
            </a:r>
            <a:r>
              <a:rPr lang="nl-NL" sz="2000" dirty="0">
                <a:solidFill>
                  <a:srgbClr val="0057A3"/>
                </a:solidFill>
              </a:rPr>
              <a:t> </a:t>
            </a:r>
            <a:r>
              <a:rPr lang="nl-NL" sz="2000" dirty="0" err="1">
                <a:solidFill>
                  <a:srgbClr val="0057A3"/>
                </a:solidFill>
              </a:rPr>
              <a:t>with</a:t>
            </a:r>
            <a:r>
              <a:rPr lang="nl-NL" sz="2000" dirty="0">
                <a:solidFill>
                  <a:srgbClr val="0057A3"/>
                </a:solidFill>
              </a:rPr>
              <a:t> a hip or </a:t>
            </a:r>
            <a:r>
              <a:rPr lang="nl-NL" sz="2000" dirty="0" err="1">
                <a:solidFill>
                  <a:srgbClr val="0057A3"/>
                </a:solidFill>
              </a:rPr>
              <a:t>other</a:t>
            </a:r>
            <a:r>
              <a:rPr lang="nl-NL" sz="2000" dirty="0">
                <a:solidFill>
                  <a:srgbClr val="0057A3"/>
                </a:solidFill>
              </a:rPr>
              <a:t> major </a:t>
            </a:r>
            <a:r>
              <a:rPr lang="nl-NL" sz="2000" dirty="0" err="1">
                <a:solidFill>
                  <a:srgbClr val="0057A3"/>
                </a:solidFill>
              </a:rPr>
              <a:t>fracture</a:t>
            </a:r>
            <a:r>
              <a:rPr lang="nl-NL" sz="2000" dirty="0">
                <a:solidFill>
                  <a:srgbClr val="0057A3"/>
                </a:solidFill>
              </a:rPr>
              <a:t>, and </a:t>
            </a:r>
            <a:r>
              <a:rPr lang="nl-NL" sz="2000" dirty="0" err="1">
                <a:solidFill>
                  <a:srgbClr val="0057A3"/>
                </a:solidFill>
              </a:rPr>
              <a:t>general</a:t>
            </a:r>
            <a:r>
              <a:rPr lang="nl-NL" sz="2000" dirty="0">
                <a:solidFill>
                  <a:srgbClr val="0057A3"/>
                </a:solidFill>
              </a:rPr>
              <a:t> </a:t>
            </a:r>
            <a:r>
              <a:rPr lang="nl-NL" sz="2000" dirty="0" err="1">
                <a:solidFill>
                  <a:srgbClr val="0057A3"/>
                </a:solidFill>
              </a:rPr>
              <a:t>practitioners</a:t>
            </a:r>
            <a:r>
              <a:rPr lang="nl-NL" sz="2000" dirty="0">
                <a:solidFill>
                  <a:srgbClr val="0057A3"/>
                </a:solidFill>
              </a:rPr>
              <a:t>. </a:t>
            </a:r>
            <a:endParaRPr lang="nl-NL" sz="1600" dirty="0"/>
          </a:p>
          <a:p>
            <a:endParaRPr lang="nl-NL" dirty="0" err="1"/>
          </a:p>
        </p:txBody>
      </p:sp>
      <p:graphicFrame>
        <p:nvGraphicFramePr>
          <p:cNvPr id="4" name="Tabel 3"/>
          <p:cNvGraphicFramePr>
            <a:graphicFrameLocks noGrp="1"/>
          </p:cNvGraphicFramePr>
          <p:nvPr>
            <p:extLst>
              <p:ext uri="{D42A27DB-BD31-4B8C-83A1-F6EECF244321}">
                <p14:modId xmlns:p14="http://schemas.microsoft.com/office/powerpoint/2010/main" val="1438199707"/>
              </p:ext>
            </p:extLst>
          </p:nvPr>
        </p:nvGraphicFramePr>
        <p:xfrm>
          <a:off x="1463040" y="4116493"/>
          <a:ext cx="6096000" cy="365760"/>
        </p:xfrm>
        <a:graphic>
          <a:graphicData uri="http://schemas.openxmlformats.org/drawingml/2006/table">
            <a:tbl>
              <a:tblPr firstRow="1" bandRow="1">
                <a:tableStyleId>{5C22544A-7EE6-4342-B048-85BDC9FD1C3A}</a:tableStyleId>
              </a:tblPr>
              <a:tblGrid>
                <a:gridCol w="2032000">
                  <a:extLst>
                    <a:ext uri="{9D8B030D-6E8A-4147-A177-3AD203B41FA5}">
                      <a16:colId xmlns="" xmlns:a16="http://schemas.microsoft.com/office/drawing/2014/main" val="20000"/>
                    </a:ext>
                  </a:extLst>
                </a:gridCol>
                <a:gridCol w="2032000">
                  <a:extLst>
                    <a:ext uri="{9D8B030D-6E8A-4147-A177-3AD203B41FA5}">
                      <a16:colId xmlns="" xmlns:a16="http://schemas.microsoft.com/office/drawing/2014/main" val="20001"/>
                    </a:ext>
                  </a:extLst>
                </a:gridCol>
                <a:gridCol w="2032000">
                  <a:extLst>
                    <a:ext uri="{9D8B030D-6E8A-4147-A177-3AD203B41FA5}">
                      <a16:colId xmlns="" xmlns:a16="http://schemas.microsoft.com/office/drawing/2014/main" val="20002"/>
                    </a:ext>
                  </a:extLst>
                </a:gridCol>
              </a:tblGrid>
              <a:tr h="0">
                <a:tc>
                  <a:txBody>
                    <a:bodyPr/>
                    <a:lstStyle/>
                    <a:p>
                      <a:endParaRPr lang="nl-NL" dirty="0"/>
                    </a:p>
                  </a:txBody>
                  <a:tcPr>
                    <a:noFill/>
                  </a:tcPr>
                </a:tc>
                <a:tc>
                  <a:txBody>
                    <a:bodyPr/>
                    <a:lstStyle/>
                    <a:p>
                      <a:endParaRPr lang="nl-NL" dirty="0"/>
                    </a:p>
                  </a:txBody>
                  <a:tcPr>
                    <a:noFill/>
                  </a:tcPr>
                </a:tc>
                <a:tc>
                  <a:txBody>
                    <a:bodyPr/>
                    <a:lstStyle/>
                    <a:p>
                      <a:endParaRPr lang="nl-NL" dirty="0"/>
                    </a:p>
                  </a:txBody>
                  <a:tcPr>
                    <a:noFill/>
                  </a:tcPr>
                </a:tc>
                <a:extLst>
                  <a:ext uri="{0D108BD9-81ED-4DB2-BD59-A6C34878D82A}">
                    <a16:rowId xmlns="" xmlns:a16="http://schemas.microsoft.com/office/drawing/2014/main" val="10000"/>
                  </a:ext>
                </a:extLst>
              </a:tr>
            </a:tbl>
          </a:graphicData>
        </a:graphic>
      </p:graphicFrame>
      <p:graphicFrame>
        <p:nvGraphicFramePr>
          <p:cNvPr id="9" name="Tabel 8"/>
          <p:cNvGraphicFramePr>
            <a:graphicFrameLocks noGrp="1"/>
          </p:cNvGraphicFramePr>
          <p:nvPr>
            <p:extLst>
              <p:ext uri="{D42A27DB-BD31-4B8C-83A1-F6EECF244321}">
                <p14:modId xmlns:p14="http://schemas.microsoft.com/office/powerpoint/2010/main" val="1604531294"/>
              </p:ext>
            </p:extLst>
          </p:nvPr>
        </p:nvGraphicFramePr>
        <p:xfrm>
          <a:off x="555414" y="4526280"/>
          <a:ext cx="8256693" cy="640080"/>
        </p:xfrm>
        <a:graphic>
          <a:graphicData uri="http://schemas.openxmlformats.org/drawingml/2006/table">
            <a:tbl>
              <a:tblPr firstRow="1" bandRow="1">
                <a:tableStyleId>{5C22544A-7EE6-4342-B048-85BDC9FD1C3A}</a:tableStyleId>
              </a:tblPr>
              <a:tblGrid>
                <a:gridCol w="2752231">
                  <a:extLst>
                    <a:ext uri="{9D8B030D-6E8A-4147-A177-3AD203B41FA5}">
                      <a16:colId xmlns="" xmlns:a16="http://schemas.microsoft.com/office/drawing/2014/main" val="20000"/>
                    </a:ext>
                  </a:extLst>
                </a:gridCol>
                <a:gridCol w="2752231">
                  <a:extLst>
                    <a:ext uri="{9D8B030D-6E8A-4147-A177-3AD203B41FA5}">
                      <a16:colId xmlns="" xmlns:a16="http://schemas.microsoft.com/office/drawing/2014/main" val="20001"/>
                    </a:ext>
                  </a:extLst>
                </a:gridCol>
                <a:gridCol w="2752231">
                  <a:extLst>
                    <a:ext uri="{9D8B030D-6E8A-4147-A177-3AD203B41FA5}">
                      <a16:colId xmlns="" xmlns:a16="http://schemas.microsoft.com/office/drawing/2014/main" val="20002"/>
                    </a:ext>
                  </a:extLst>
                </a:gridCol>
              </a:tblGrid>
              <a:tr h="370840">
                <a:tc>
                  <a:txBody>
                    <a:bodyPr/>
                    <a:lstStyle/>
                    <a:p>
                      <a:r>
                        <a:rPr lang="nl-NL" dirty="0"/>
                        <a:t>Level of </a:t>
                      </a:r>
                      <a:r>
                        <a:rPr lang="nl-NL" dirty="0" err="1"/>
                        <a:t>evidence</a:t>
                      </a:r>
                      <a:r>
                        <a:rPr lang="nl-NL" dirty="0"/>
                        <a:t>:  IV</a:t>
                      </a:r>
                    </a:p>
                  </a:txBody>
                  <a:tcPr/>
                </a:tc>
                <a:tc>
                  <a:txBody>
                    <a:bodyPr/>
                    <a:lstStyle/>
                    <a:p>
                      <a:r>
                        <a:rPr lang="nl-NL" dirty="0" err="1"/>
                        <a:t>Strength</a:t>
                      </a:r>
                      <a:r>
                        <a:rPr lang="nl-NL" dirty="0"/>
                        <a:t> of </a:t>
                      </a:r>
                      <a:r>
                        <a:rPr lang="nl-NL" dirty="0" err="1"/>
                        <a:t>recommendation</a:t>
                      </a:r>
                      <a:r>
                        <a:rPr lang="nl-NL" dirty="0"/>
                        <a:t>:  D</a:t>
                      </a:r>
                    </a:p>
                  </a:txBody>
                  <a:tcPr/>
                </a:tc>
                <a:tc>
                  <a:txBody>
                    <a:bodyPr/>
                    <a:lstStyle/>
                    <a:p>
                      <a:r>
                        <a:rPr lang="nl-NL" dirty="0"/>
                        <a:t>Level of agreement: 9,1</a:t>
                      </a:r>
                    </a:p>
                    <a:p>
                      <a:r>
                        <a:rPr lang="nl-NL" dirty="0"/>
                        <a:t>(6-10)</a:t>
                      </a:r>
                    </a:p>
                  </a:txBody>
                  <a:tcPr/>
                </a:tc>
                <a:extLst>
                  <a:ext uri="{0D108BD9-81ED-4DB2-BD59-A6C34878D82A}">
                    <a16:rowId xmlns="" xmlns:a16="http://schemas.microsoft.com/office/drawing/2014/main" val="10000"/>
                  </a:ext>
                </a:extLst>
              </a:tr>
            </a:tbl>
          </a:graphicData>
        </a:graphic>
      </p:graphicFrame>
    </p:spTree>
    <p:extLst>
      <p:ext uri="{BB962C8B-B14F-4D97-AF65-F5344CB8AC3E}">
        <p14:creationId xmlns:p14="http://schemas.microsoft.com/office/powerpoint/2010/main" val="12992200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575302" y="242090"/>
            <a:ext cx="8334172" cy="634545"/>
          </a:xfrm>
        </p:spPr>
        <p:txBody>
          <a:bodyPr/>
          <a:lstStyle/>
          <a:p>
            <a:r>
              <a:rPr lang="en-GB" sz="2000" dirty="0"/>
              <a:t>Recommendations for patients with fragility fractures </a:t>
            </a:r>
            <a:br>
              <a:rPr lang="en-GB" sz="2000" dirty="0"/>
            </a:br>
            <a:r>
              <a:rPr lang="en-GB" sz="2000" dirty="0"/>
              <a:t>50 years and older (7)</a:t>
            </a:r>
            <a:endParaRPr lang="es-ES" sz="2000"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12</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pPr/>
              <a:t>05/04/2018</a:t>
            </a:fld>
            <a:endParaRPr lang="en-US" dirty="0"/>
          </a:p>
        </p:txBody>
      </p:sp>
      <p:sp>
        <p:nvSpPr>
          <p:cNvPr id="2" name="Tijdelijke aanduiding voor inhoud 1"/>
          <p:cNvSpPr>
            <a:spLocks noGrp="1"/>
          </p:cNvSpPr>
          <p:nvPr>
            <p:ph idx="1"/>
          </p:nvPr>
        </p:nvSpPr>
        <p:spPr>
          <a:xfrm>
            <a:off x="480475" y="2430383"/>
            <a:ext cx="8334171" cy="4124361"/>
          </a:xfrm>
        </p:spPr>
        <p:txBody>
          <a:bodyPr/>
          <a:lstStyle/>
          <a:p>
            <a:r>
              <a:rPr lang="nl-NL" sz="2000" dirty="0">
                <a:solidFill>
                  <a:srgbClr val="0070C0"/>
                </a:solidFill>
              </a:rPr>
              <a:t>An </a:t>
            </a:r>
            <a:r>
              <a:rPr lang="nl-NL" sz="2000" dirty="0" err="1">
                <a:solidFill>
                  <a:srgbClr val="0070C0"/>
                </a:solidFill>
              </a:rPr>
              <a:t>appropriate</a:t>
            </a:r>
            <a:r>
              <a:rPr lang="nl-NL" sz="2000" dirty="0">
                <a:solidFill>
                  <a:srgbClr val="0070C0"/>
                </a:solidFill>
              </a:rPr>
              <a:t> </a:t>
            </a:r>
            <a:r>
              <a:rPr lang="nl-NL" sz="2000" dirty="0" err="1">
                <a:solidFill>
                  <a:srgbClr val="0070C0"/>
                </a:solidFill>
              </a:rPr>
              <a:t>rehabilitation</a:t>
            </a:r>
            <a:r>
              <a:rPr lang="nl-NL" sz="2000" dirty="0">
                <a:solidFill>
                  <a:srgbClr val="0070C0"/>
                </a:solidFill>
              </a:rPr>
              <a:t> </a:t>
            </a:r>
            <a:r>
              <a:rPr lang="nl-NL" sz="2000" dirty="0" err="1">
                <a:solidFill>
                  <a:srgbClr val="0070C0"/>
                </a:solidFill>
              </a:rPr>
              <a:t>programme</a:t>
            </a:r>
            <a:r>
              <a:rPr lang="nl-NL" sz="2000" dirty="0">
                <a:solidFill>
                  <a:srgbClr val="0070C0"/>
                </a:solidFill>
              </a:rPr>
              <a:t> </a:t>
            </a:r>
            <a:r>
              <a:rPr lang="nl-NL" sz="2000" dirty="0" err="1">
                <a:solidFill>
                  <a:srgbClr val="0070C0"/>
                </a:solidFill>
              </a:rPr>
              <a:t>should</a:t>
            </a:r>
            <a:r>
              <a:rPr lang="nl-NL" sz="2000" dirty="0">
                <a:solidFill>
                  <a:srgbClr val="0070C0"/>
                </a:solidFill>
              </a:rPr>
              <a:t> </a:t>
            </a:r>
            <a:r>
              <a:rPr lang="nl-NL" sz="2000" dirty="0" err="1">
                <a:solidFill>
                  <a:srgbClr val="0070C0"/>
                </a:solidFill>
              </a:rPr>
              <a:t>consist</a:t>
            </a:r>
            <a:r>
              <a:rPr lang="nl-NL" sz="2000" dirty="0">
                <a:solidFill>
                  <a:srgbClr val="0070C0"/>
                </a:solidFill>
              </a:rPr>
              <a:t> of </a:t>
            </a:r>
            <a:r>
              <a:rPr lang="nl-NL" sz="2000" dirty="0" err="1">
                <a:solidFill>
                  <a:srgbClr val="0070C0"/>
                </a:solidFill>
              </a:rPr>
              <a:t>both</a:t>
            </a:r>
            <a:r>
              <a:rPr lang="nl-NL" sz="2000" dirty="0">
                <a:solidFill>
                  <a:srgbClr val="0070C0"/>
                </a:solidFill>
              </a:rPr>
              <a:t> </a:t>
            </a:r>
            <a:r>
              <a:rPr lang="nl-NL" sz="2000" dirty="0" err="1">
                <a:solidFill>
                  <a:srgbClr val="0070C0"/>
                </a:solidFill>
              </a:rPr>
              <a:t>early</a:t>
            </a:r>
            <a:r>
              <a:rPr lang="nl-NL" sz="2000" dirty="0">
                <a:solidFill>
                  <a:srgbClr val="0070C0"/>
                </a:solidFill>
              </a:rPr>
              <a:t> </a:t>
            </a:r>
            <a:r>
              <a:rPr lang="nl-NL" sz="2000" dirty="0" err="1">
                <a:solidFill>
                  <a:srgbClr val="0070C0"/>
                </a:solidFill>
              </a:rPr>
              <a:t>postfracture</a:t>
            </a:r>
            <a:r>
              <a:rPr lang="nl-NL" sz="2000" dirty="0">
                <a:solidFill>
                  <a:srgbClr val="0070C0"/>
                </a:solidFill>
              </a:rPr>
              <a:t> </a:t>
            </a:r>
            <a:r>
              <a:rPr lang="nl-NL" sz="2000" dirty="0" err="1">
                <a:solidFill>
                  <a:srgbClr val="0070C0"/>
                </a:solidFill>
              </a:rPr>
              <a:t>introduction</a:t>
            </a:r>
            <a:r>
              <a:rPr lang="nl-NL" sz="2000" dirty="0">
                <a:solidFill>
                  <a:srgbClr val="0070C0"/>
                </a:solidFill>
              </a:rPr>
              <a:t> of </a:t>
            </a:r>
            <a:r>
              <a:rPr lang="nl-NL" sz="2000" dirty="0" err="1">
                <a:solidFill>
                  <a:srgbClr val="0070C0"/>
                </a:solidFill>
              </a:rPr>
              <a:t>physical</a:t>
            </a:r>
            <a:r>
              <a:rPr lang="nl-NL" sz="2000" dirty="0">
                <a:solidFill>
                  <a:srgbClr val="0070C0"/>
                </a:solidFill>
              </a:rPr>
              <a:t> training and </a:t>
            </a:r>
            <a:r>
              <a:rPr lang="nl-NL" sz="2000" dirty="0" err="1">
                <a:solidFill>
                  <a:srgbClr val="0070C0"/>
                </a:solidFill>
              </a:rPr>
              <a:t>muscle</a:t>
            </a:r>
            <a:r>
              <a:rPr lang="nl-NL" sz="2000" dirty="0">
                <a:solidFill>
                  <a:srgbClr val="0070C0"/>
                </a:solidFill>
              </a:rPr>
              <a:t> </a:t>
            </a:r>
            <a:r>
              <a:rPr lang="nl-NL" sz="2000" dirty="0" err="1">
                <a:solidFill>
                  <a:srgbClr val="0070C0"/>
                </a:solidFill>
              </a:rPr>
              <a:t>strengthening</a:t>
            </a:r>
            <a:r>
              <a:rPr lang="nl-NL" sz="2000" dirty="0">
                <a:solidFill>
                  <a:srgbClr val="0070C0"/>
                </a:solidFill>
              </a:rPr>
              <a:t> and </a:t>
            </a:r>
            <a:r>
              <a:rPr lang="nl-NL" sz="2000" dirty="0" err="1">
                <a:solidFill>
                  <a:srgbClr val="0070C0"/>
                </a:solidFill>
              </a:rPr>
              <a:t>the</a:t>
            </a:r>
            <a:r>
              <a:rPr lang="nl-NL" sz="2000" dirty="0">
                <a:solidFill>
                  <a:srgbClr val="0070C0"/>
                </a:solidFill>
              </a:rPr>
              <a:t> longterm </a:t>
            </a:r>
            <a:r>
              <a:rPr lang="nl-NL" sz="2000" dirty="0" err="1">
                <a:solidFill>
                  <a:srgbClr val="0070C0"/>
                </a:solidFill>
              </a:rPr>
              <a:t>continuation</a:t>
            </a:r>
            <a:r>
              <a:rPr lang="nl-NL" sz="2000" dirty="0">
                <a:solidFill>
                  <a:srgbClr val="0070C0"/>
                </a:solidFill>
              </a:rPr>
              <a:t> of </a:t>
            </a:r>
            <a:r>
              <a:rPr lang="nl-NL" sz="2000" dirty="0" err="1">
                <a:solidFill>
                  <a:srgbClr val="0070C0"/>
                </a:solidFill>
              </a:rPr>
              <a:t>balance</a:t>
            </a:r>
            <a:r>
              <a:rPr lang="nl-NL" sz="2000" dirty="0">
                <a:solidFill>
                  <a:srgbClr val="0070C0"/>
                </a:solidFill>
              </a:rPr>
              <a:t> training and </a:t>
            </a:r>
            <a:r>
              <a:rPr lang="nl-NL" sz="2000" dirty="0" err="1">
                <a:solidFill>
                  <a:srgbClr val="0070C0"/>
                </a:solidFill>
              </a:rPr>
              <a:t>multidimensional</a:t>
            </a:r>
            <a:r>
              <a:rPr lang="nl-NL" sz="2000" dirty="0">
                <a:solidFill>
                  <a:srgbClr val="0070C0"/>
                </a:solidFill>
              </a:rPr>
              <a:t> </a:t>
            </a:r>
            <a:r>
              <a:rPr lang="nl-NL" sz="2000" dirty="0" err="1">
                <a:solidFill>
                  <a:srgbClr val="0070C0"/>
                </a:solidFill>
              </a:rPr>
              <a:t>fall</a:t>
            </a:r>
            <a:r>
              <a:rPr lang="nl-NL" sz="2000" dirty="0">
                <a:solidFill>
                  <a:srgbClr val="0070C0"/>
                </a:solidFill>
              </a:rPr>
              <a:t> prevention.</a:t>
            </a:r>
          </a:p>
        </p:txBody>
      </p:sp>
      <p:graphicFrame>
        <p:nvGraphicFramePr>
          <p:cNvPr id="4" name="Tabel 3"/>
          <p:cNvGraphicFramePr>
            <a:graphicFrameLocks noGrp="1"/>
          </p:cNvGraphicFramePr>
          <p:nvPr>
            <p:extLst>
              <p:ext uri="{D42A27DB-BD31-4B8C-83A1-F6EECF244321}">
                <p14:modId xmlns:p14="http://schemas.microsoft.com/office/powerpoint/2010/main" val="352829201"/>
              </p:ext>
            </p:extLst>
          </p:nvPr>
        </p:nvGraphicFramePr>
        <p:xfrm>
          <a:off x="1463040" y="4116493"/>
          <a:ext cx="6096000" cy="365760"/>
        </p:xfrm>
        <a:graphic>
          <a:graphicData uri="http://schemas.openxmlformats.org/drawingml/2006/table">
            <a:tbl>
              <a:tblPr firstRow="1" bandRow="1">
                <a:tableStyleId>{5C22544A-7EE6-4342-B048-85BDC9FD1C3A}</a:tableStyleId>
              </a:tblPr>
              <a:tblGrid>
                <a:gridCol w="2032000">
                  <a:extLst>
                    <a:ext uri="{9D8B030D-6E8A-4147-A177-3AD203B41FA5}">
                      <a16:colId xmlns="" xmlns:a16="http://schemas.microsoft.com/office/drawing/2014/main" val="20000"/>
                    </a:ext>
                  </a:extLst>
                </a:gridCol>
                <a:gridCol w="2032000">
                  <a:extLst>
                    <a:ext uri="{9D8B030D-6E8A-4147-A177-3AD203B41FA5}">
                      <a16:colId xmlns="" xmlns:a16="http://schemas.microsoft.com/office/drawing/2014/main" val="20001"/>
                    </a:ext>
                  </a:extLst>
                </a:gridCol>
                <a:gridCol w="2032000">
                  <a:extLst>
                    <a:ext uri="{9D8B030D-6E8A-4147-A177-3AD203B41FA5}">
                      <a16:colId xmlns="" xmlns:a16="http://schemas.microsoft.com/office/drawing/2014/main" val="20002"/>
                    </a:ext>
                  </a:extLst>
                </a:gridCol>
              </a:tblGrid>
              <a:tr h="0">
                <a:tc>
                  <a:txBody>
                    <a:bodyPr/>
                    <a:lstStyle/>
                    <a:p>
                      <a:endParaRPr lang="nl-NL" dirty="0"/>
                    </a:p>
                  </a:txBody>
                  <a:tcPr>
                    <a:noFill/>
                  </a:tcPr>
                </a:tc>
                <a:tc>
                  <a:txBody>
                    <a:bodyPr/>
                    <a:lstStyle/>
                    <a:p>
                      <a:endParaRPr lang="nl-NL" dirty="0"/>
                    </a:p>
                  </a:txBody>
                  <a:tcPr>
                    <a:noFill/>
                  </a:tcPr>
                </a:tc>
                <a:tc>
                  <a:txBody>
                    <a:bodyPr/>
                    <a:lstStyle/>
                    <a:p>
                      <a:endParaRPr lang="nl-NL" dirty="0"/>
                    </a:p>
                  </a:txBody>
                  <a:tcPr>
                    <a:noFill/>
                  </a:tcPr>
                </a:tc>
                <a:extLst>
                  <a:ext uri="{0D108BD9-81ED-4DB2-BD59-A6C34878D82A}">
                    <a16:rowId xmlns="" xmlns:a16="http://schemas.microsoft.com/office/drawing/2014/main" val="10000"/>
                  </a:ext>
                </a:extLst>
              </a:tr>
            </a:tbl>
          </a:graphicData>
        </a:graphic>
      </p:graphicFrame>
      <p:graphicFrame>
        <p:nvGraphicFramePr>
          <p:cNvPr id="9" name="Tabel 8"/>
          <p:cNvGraphicFramePr>
            <a:graphicFrameLocks noGrp="1"/>
          </p:cNvGraphicFramePr>
          <p:nvPr>
            <p:extLst>
              <p:ext uri="{D42A27DB-BD31-4B8C-83A1-F6EECF244321}">
                <p14:modId xmlns:p14="http://schemas.microsoft.com/office/powerpoint/2010/main" val="454668294"/>
              </p:ext>
            </p:extLst>
          </p:nvPr>
        </p:nvGraphicFramePr>
        <p:xfrm>
          <a:off x="555414" y="4526280"/>
          <a:ext cx="8256693" cy="640080"/>
        </p:xfrm>
        <a:graphic>
          <a:graphicData uri="http://schemas.openxmlformats.org/drawingml/2006/table">
            <a:tbl>
              <a:tblPr firstRow="1" bandRow="1">
                <a:tableStyleId>{5C22544A-7EE6-4342-B048-85BDC9FD1C3A}</a:tableStyleId>
              </a:tblPr>
              <a:tblGrid>
                <a:gridCol w="2752231">
                  <a:extLst>
                    <a:ext uri="{9D8B030D-6E8A-4147-A177-3AD203B41FA5}">
                      <a16:colId xmlns="" xmlns:a16="http://schemas.microsoft.com/office/drawing/2014/main" val="20000"/>
                    </a:ext>
                  </a:extLst>
                </a:gridCol>
                <a:gridCol w="2752231">
                  <a:extLst>
                    <a:ext uri="{9D8B030D-6E8A-4147-A177-3AD203B41FA5}">
                      <a16:colId xmlns="" xmlns:a16="http://schemas.microsoft.com/office/drawing/2014/main" val="20001"/>
                    </a:ext>
                  </a:extLst>
                </a:gridCol>
                <a:gridCol w="2752231">
                  <a:extLst>
                    <a:ext uri="{9D8B030D-6E8A-4147-A177-3AD203B41FA5}">
                      <a16:colId xmlns="" xmlns:a16="http://schemas.microsoft.com/office/drawing/2014/main" val="20002"/>
                    </a:ext>
                  </a:extLst>
                </a:gridCol>
              </a:tblGrid>
              <a:tr h="370840">
                <a:tc>
                  <a:txBody>
                    <a:bodyPr/>
                    <a:lstStyle/>
                    <a:p>
                      <a:r>
                        <a:rPr lang="nl-NL" dirty="0"/>
                        <a:t>Level of </a:t>
                      </a:r>
                      <a:r>
                        <a:rPr lang="nl-NL" dirty="0" err="1"/>
                        <a:t>evidence</a:t>
                      </a:r>
                      <a:r>
                        <a:rPr lang="nl-NL" dirty="0"/>
                        <a:t>:  IIA</a:t>
                      </a:r>
                    </a:p>
                  </a:txBody>
                  <a:tcPr/>
                </a:tc>
                <a:tc>
                  <a:txBody>
                    <a:bodyPr/>
                    <a:lstStyle/>
                    <a:p>
                      <a:r>
                        <a:rPr lang="nl-NL" dirty="0" err="1"/>
                        <a:t>Strength</a:t>
                      </a:r>
                      <a:r>
                        <a:rPr lang="nl-NL" dirty="0"/>
                        <a:t> of </a:t>
                      </a:r>
                      <a:r>
                        <a:rPr lang="nl-NL" dirty="0" err="1"/>
                        <a:t>recommendation</a:t>
                      </a:r>
                      <a:r>
                        <a:rPr lang="nl-NL" dirty="0"/>
                        <a:t>:  B</a:t>
                      </a:r>
                    </a:p>
                  </a:txBody>
                  <a:tcPr/>
                </a:tc>
                <a:tc>
                  <a:txBody>
                    <a:bodyPr/>
                    <a:lstStyle/>
                    <a:p>
                      <a:r>
                        <a:rPr lang="nl-NL" dirty="0"/>
                        <a:t>Level of agreement: 9,5</a:t>
                      </a:r>
                    </a:p>
                    <a:p>
                      <a:r>
                        <a:rPr lang="nl-NL" dirty="0"/>
                        <a:t>(5-10)</a:t>
                      </a:r>
                    </a:p>
                  </a:txBody>
                  <a:tcPr/>
                </a:tc>
                <a:extLst>
                  <a:ext uri="{0D108BD9-81ED-4DB2-BD59-A6C34878D82A}">
                    <a16:rowId xmlns="" xmlns:a16="http://schemas.microsoft.com/office/drawing/2014/main" val="10000"/>
                  </a:ext>
                </a:extLst>
              </a:tr>
            </a:tbl>
          </a:graphicData>
        </a:graphic>
      </p:graphicFrame>
    </p:spTree>
    <p:extLst>
      <p:ext uri="{BB962C8B-B14F-4D97-AF65-F5344CB8AC3E}">
        <p14:creationId xmlns:p14="http://schemas.microsoft.com/office/powerpoint/2010/main" val="21640174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575302" y="242090"/>
            <a:ext cx="8334172" cy="634545"/>
          </a:xfrm>
        </p:spPr>
        <p:txBody>
          <a:bodyPr/>
          <a:lstStyle/>
          <a:p>
            <a:r>
              <a:rPr lang="en-GB" sz="2000" dirty="0"/>
              <a:t>Recommendations for patients with fragility fractures </a:t>
            </a:r>
            <a:br>
              <a:rPr lang="en-GB" sz="2000" dirty="0"/>
            </a:br>
            <a:r>
              <a:rPr lang="en-GB" sz="2000" dirty="0"/>
              <a:t>50 years and older (8)</a:t>
            </a:r>
            <a:endParaRPr lang="es-ES" sz="2000"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13</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pPr/>
              <a:t>05/04/2018</a:t>
            </a:fld>
            <a:endParaRPr lang="en-US" dirty="0"/>
          </a:p>
        </p:txBody>
      </p:sp>
      <p:sp>
        <p:nvSpPr>
          <p:cNvPr id="2" name="Tijdelijke aanduiding voor inhoud 1"/>
          <p:cNvSpPr>
            <a:spLocks noGrp="1"/>
          </p:cNvSpPr>
          <p:nvPr>
            <p:ph idx="1"/>
          </p:nvPr>
        </p:nvSpPr>
        <p:spPr>
          <a:xfrm>
            <a:off x="480475" y="2430383"/>
            <a:ext cx="8334171" cy="4124361"/>
          </a:xfrm>
        </p:spPr>
        <p:txBody>
          <a:bodyPr/>
          <a:lstStyle/>
          <a:p>
            <a:r>
              <a:rPr lang="nl-NL" sz="2000" dirty="0" err="1" smtClean="0">
                <a:solidFill>
                  <a:srgbClr val="0057A3"/>
                </a:solidFill>
              </a:rPr>
              <a:t>Patients</a:t>
            </a:r>
            <a:r>
              <a:rPr lang="nl-NL" sz="2000" dirty="0" smtClean="0">
                <a:solidFill>
                  <a:srgbClr val="0057A3"/>
                </a:solidFill>
              </a:rPr>
              <a:t> </a:t>
            </a:r>
            <a:r>
              <a:rPr lang="nl-NL" sz="2000" dirty="0" err="1">
                <a:solidFill>
                  <a:srgbClr val="0057A3"/>
                </a:solidFill>
              </a:rPr>
              <a:t>should</a:t>
            </a:r>
            <a:r>
              <a:rPr lang="nl-NL" sz="2000" dirty="0">
                <a:solidFill>
                  <a:srgbClr val="0057A3"/>
                </a:solidFill>
              </a:rPr>
              <a:t> </a:t>
            </a:r>
            <a:r>
              <a:rPr lang="nl-NL" sz="2000" dirty="0" err="1">
                <a:solidFill>
                  <a:srgbClr val="0057A3"/>
                </a:solidFill>
              </a:rPr>
              <a:t>be</a:t>
            </a:r>
            <a:r>
              <a:rPr lang="nl-NL" sz="2000" dirty="0">
                <a:solidFill>
                  <a:srgbClr val="0057A3"/>
                </a:solidFill>
              </a:rPr>
              <a:t> </a:t>
            </a:r>
            <a:r>
              <a:rPr lang="nl-NL" sz="2000" dirty="0" err="1">
                <a:solidFill>
                  <a:srgbClr val="0057A3"/>
                </a:solidFill>
              </a:rPr>
              <a:t>educated</a:t>
            </a:r>
            <a:r>
              <a:rPr lang="nl-NL" sz="2000" dirty="0">
                <a:solidFill>
                  <a:srgbClr val="0057A3"/>
                </a:solidFill>
              </a:rPr>
              <a:t> </a:t>
            </a:r>
            <a:r>
              <a:rPr lang="nl-NL" sz="2000" dirty="0" err="1">
                <a:solidFill>
                  <a:srgbClr val="0057A3"/>
                </a:solidFill>
              </a:rPr>
              <a:t>about</a:t>
            </a:r>
            <a:r>
              <a:rPr lang="nl-NL" sz="2000" dirty="0">
                <a:solidFill>
                  <a:srgbClr val="0057A3"/>
                </a:solidFill>
              </a:rPr>
              <a:t> </a:t>
            </a:r>
            <a:r>
              <a:rPr lang="nl-NL" sz="2000" dirty="0" err="1">
                <a:solidFill>
                  <a:srgbClr val="0057A3"/>
                </a:solidFill>
              </a:rPr>
              <a:t>the</a:t>
            </a:r>
            <a:r>
              <a:rPr lang="nl-NL" sz="2000" dirty="0">
                <a:solidFill>
                  <a:srgbClr val="0057A3"/>
                </a:solidFill>
              </a:rPr>
              <a:t> </a:t>
            </a:r>
            <a:r>
              <a:rPr lang="nl-NL" sz="2000" dirty="0" err="1">
                <a:solidFill>
                  <a:srgbClr val="0057A3"/>
                </a:solidFill>
              </a:rPr>
              <a:t>burden</a:t>
            </a:r>
            <a:r>
              <a:rPr lang="nl-NL" sz="2000" dirty="0">
                <a:solidFill>
                  <a:srgbClr val="0057A3"/>
                </a:solidFill>
              </a:rPr>
              <a:t> of </a:t>
            </a:r>
            <a:r>
              <a:rPr lang="nl-NL" sz="2000" dirty="0" err="1">
                <a:solidFill>
                  <a:srgbClr val="0057A3"/>
                </a:solidFill>
              </a:rPr>
              <a:t>the</a:t>
            </a:r>
            <a:r>
              <a:rPr lang="nl-NL" sz="2000" dirty="0">
                <a:solidFill>
                  <a:srgbClr val="0057A3"/>
                </a:solidFill>
              </a:rPr>
              <a:t> </a:t>
            </a:r>
            <a:r>
              <a:rPr lang="nl-NL" sz="2000" dirty="0" err="1">
                <a:solidFill>
                  <a:srgbClr val="0057A3"/>
                </a:solidFill>
              </a:rPr>
              <a:t>disease</a:t>
            </a:r>
            <a:r>
              <a:rPr lang="nl-NL" sz="2000" dirty="0">
                <a:solidFill>
                  <a:srgbClr val="0057A3"/>
                </a:solidFill>
              </a:rPr>
              <a:t>, risk factors </a:t>
            </a:r>
            <a:r>
              <a:rPr lang="nl-NL" sz="2000" dirty="0" err="1">
                <a:solidFill>
                  <a:srgbClr val="0057A3"/>
                </a:solidFill>
              </a:rPr>
              <a:t>for</a:t>
            </a:r>
            <a:r>
              <a:rPr lang="nl-NL" sz="2000" dirty="0">
                <a:solidFill>
                  <a:srgbClr val="0057A3"/>
                </a:solidFill>
              </a:rPr>
              <a:t> </a:t>
            </a:r>
            <a:r>
              <a:rPr lang="nl-NL" sz="2000" dirty="0" err="1">
                <a:solidFill>
                  <a:srgbClr val="0057A3"/>
                </a:solidFill>
              </a:rPr>
              <a:t>fractures</a:t>
            </a:r>
            <a:r>
              <a:rPr lang="nl-NL" sz="2000" dirty="0">
                <a:solidFill>
                  <a:srgbClr val="0057A3"/>
                </a:solidFill>
              </a:rPr>
              <a:t>, follow-up and </a:t>
            </a:r>
            <a:r>
              <a:rPr lang="nl-NL" sz="2000" dirty="0" err="1">
                <a:solidFill>
                  <a:srgbClr val="0057A3"/>
                </a:solidFill>
              </a:rPr>
              <a:t>duration</a:t>
            </a:r>
            <a:r>
              <a:rPr lang="nl-NL" sz="2000" dirty="0">
                <a:solidFill>
                  <a:srgbClr val="0057A3"/>
                </a:solidFill>
              </a:rPr>
              <a:t> of </a:t>
            </a:r>
            <a:r>
              <a:rPr lang="nl-NL" sz="2000" dirty="0" err="1">
                <a:solidFill>
                  <a:srgbClr val="0057A3"/>
                </a:solidFill>
              </a:rPr>
              <a:t>therapy</a:t>
            </a:r>
            <a:r>
              <a:rPr lang="nl-NL" sz="2000" dirty="0">
                <a:solidFill>
                  <a:srgbClr val="0057A3"/>
                </a:solidFill>
              </a:rPr>
              <a:t>.</a:t>
            </a:r>
          </a:p>
          <a:p>
            <a:endParaRPr lang="nl-NL" sz="1600" dirty="0"/>
          </a:p>
          <a:p>
            <a:endParaRPr lang="nl-NL" dirty="0" err="1"/>
          </a:p>
        </p:txBody>
      </p:sp>
      <p:graphicFrame>
        <p:nvGraphicFramePr>
          <p:cNvPr id="4" name="Tabel 3"/>
          <p:cNvGraphicFramePr>
            <a:graphicFrameLocks noGrp="1"/>
          </p:cNvGraphicFramePr>
          <p:nvPr>
            <p:extLst>
              <p:ext uri="{D42A27DB-BD31-4B8C-83A1-F6EECF244321}">
                <p14:modId xmlns:p14="http://schemas.microsoft.com/office/powerpoint/2010/main" val="3765491612"/>
              </p:ext>
            </p:extLst>
          </p:nvPr>
        </p:nvGraphicFramePr>
        <p:xfrm>
          <a:off x="1463040" y="4116493"/>
          <a:ext cx="6096000" cy="365760"/>
        </p:xfrm>
        <a:graphic>
          <a:graphicData uri="http://schemas.openxmlformats.org/drawingml/2006/table">
            <a:tbl>
              <a:tblPr firstRow="1" bandRow="1">
                <a:tableStyleId>{5C22544A-7EE6-4342-B048-85BDC9FD1C3A}</a:tableStyleId>
              </a:tblPr>
              <a:tblGrid>
                <a:gridCol w="2032000">
                  <a:extLst>
                    <a:ext uri="{9D8B030D-6E8A-4147-A177-3AD203B41FA5}">
                      <a16:colId xmlns="" xmlns:a16="http://schemas.microsoft.com/office/drawing/2014/main" val="20000"/>
                    </a:ext>
                  </a:extLst>
                </a:gridCol>
                <a:gridCol w="2032000">
                  <a:extLst>
                    <a:ext uri="{9D8B030D-6E8A-4147-A177-3AD203B41FA5}">
                      <a16:colId xmlns="" xmlns:a16="http://schemas.microsoft.com/office/drawing/2014/main" val="20001"/>
                    </a:ext>
                  </a:extLst>
                </a:gridCol>
                <a:gridCol w="2032000">
                  <a:extLst>
                    <a:ext uri="{9D8B030D-6E8A-4147-A177-3AD203B41FA5}">
                      <a16:colId xmlns="" xmlns:a16="http://schemas.microsoft.com/office/drawing/2014/main" val="20002"/>
                    </a:ext>
                  </a:extLst>
                </a:gridCol>
              </a:tblGrid>
              <a:tr h="0">
                <a:tc>
                  <a:txBody>
                    <a:bodyPr/>
                    <a:lstStyle/>
                    <a:p>
                      <a:endParaRPr lang="nl-NL" dirty="0"/>
                    </a:p>
                  </a:txBody>
                  <a:tcPr>
                    <a:noFill/>
                  </a:tcPr>
                </a:tc>
                <a:tc>
                  <a:txBody>
                    <a:bodyPr/>
                    <a:lstStyle/>
                    <a:p>
                      <a:endParaRPr lang="nl-NL" dirty="0"/>
                    </a:p>
                  </a:txBody>
                  <a:tcPr>
                    <a:noFill/>
                  </a:tcPr>
                </a:tc>
                <a:tc>
                  <a:txBody>
                    <a:bodyPr/>
                    <a:lstStyle/>
                    <a:p>
                      <a:endParaRPr lang="nl-NL" dirty="0"/>
                    </a:p>
                  </a:txBody>
                  <a:tcPr>
                    <a:noFill/>
                  </a:tcPr>
                </a:tc>
                <a:extLst>
                  <a:ext uri="{0D108BD9-81ED-4DB2-BD59-A6C34878D82A}">
                    <a16:rowId xmlns="" xmlns:a16="http://schemas.microsoft.com/office/drawing/2014/main" val="10000"/>
                  </a:ext>
                </a:extLst>
              </a:tr>
            </a:tbl>
          </a:graphicData>
        </a:graphic>
      </p:graphicFrame>
      <p:graphicFrame>
        <p:nvGraphicFramePr>
          <p:cNvPr id="9" name="Tabel 8"/>
          <p:cNvGraphicFramePr>
            <a:graphicFrameLocks noGrp="1"/>
          </p:cNvGraphicFramePr>
          <p:nvPr>
            <p:extLst>
              <p:ext uri="{D42A27DB-BD31-4B8C-83A1-F6EECF244321}">
                <p14:modId xmlns:p14="http://schemas.microsoft.com/office/powerpoint/2010/main" val="1705106393"/>
              </p:ext>
            </p:extLst>
          </p:nvPr>
        </p:nvGraphicFramePr>
        <p:xfrm>
          <a:off x="555414" y="4526280"/>
          <a:ext cx="8256693" cy="640080"/>
        </p:xfrm>
        <a:graphic>
          <a:graphicData uri="http://schemas.openxmlformats.org/drawingml/2006/table">
            <a:tbl>
              <a:tblPr firstRow="1" bandRow="1">
                <a:tableStyleId>{5C22544A-7EE6-4342-B048-85BDC9FD1C3A}</a:tableStyleId>
              </a:tblPr>
              <a:tblGrid>
                <a:gridCol w="2752231">
                  <a:extLst>
                    <a:ext uri="{9D8B030D-6E8A-4147-A177-3AD203B41FA5}">
                      <a16:colId xmlns="" xmlns:a16="http://schemas.microsoft.com/office/drawing/2014/main" val="20000"/>
                    </a:ext>
                  </a:extLst>
                </a:gridCol>
                <a:gridCol w="2752231">
                  <a:extLst>
                    <a:ext uri="{9D8B030D-6E8A-4147-A177-3AD203B41FA5}">
                      <a16:colId xmlns="" xmlns:a16="http://schemas.microsoft.com/office/drawing/2014/main" val="20001"/>
                    </a:ext>
                  </a:extLst>
                </a:gridCol>
                <a:gridCol w="2752231">
                  <a:extLst>
                    <a:ext uri="{9D8B030D-6E8A-4147-A177-3AD203B41FA5}">
                      <a16:colId xmlns="" xmlns:a16="http://schemas.microsoft.com/office/drawing/2014/main" val="20002"/>
                    </a:ext>
                  </a:extLst>
                </a:gridCol>
              </a:tblGrid>
              <a:tr h="370840">
                <a:tc>
                  <a:txBody>
                    <a:bodyPr/>
                    <a:lstStyle/>
                    <a:p>
                      <a:r>
                        <a:rPr lang="nl-NL" dirty="0"/>
                        <a:t>Level of </a:t>
                      </a:r>
                      <a:r>
                        <a:rPr lang="nl-NL" dirty="0" err="1"/>
                        <a:t>evidence</a:t>
                      </a:r>
                      <a:r>
                        <a:rPr lang="nl-NL" dirty="0"/>
                        <a:t>:  IV</a:t>
                      </a:r>
                    </a:p>
                  </a:txBody>
                  <a:tcPr/>
                </a:tc>
                <a:tc>
                  <a:txBody>
                    <a:bodyPr/>
                    <a:lstStyle/>
                    <a:p>
                      <a:r>
                        <a:rPr lang="nl-NL" dirty="0" err="1"/>
                        <a:t>Strength</a:t>
                      </a:r>
                      <a:r>
                        <a:rPr lang="nl-NL" dirty="0"/>
                        <a:t> of </a:t>
                      </a:r>
                      <a:r>
                        <a:rPr lang="nl-NL" dirty="0" err="1"/>
                        <a:t>recommendation</a:t>
                      </a:r>
                      <a:r>
                        <a:rPr lang="nl-NL" dirty="0"/>
                        <a:t>:  D</a:t>
                      </a:r>
                    </a:p>
                  </a:txBody>
                  <a:tcPr/>
                </a:tc>
                <a:tc>
                  <a:txBody>
                    <a:bodyPr/>
                    <a:lstStyle/>
                    <a:p>
                      <a:r>
                        <a:rPr lang="nl-NL" dirty="0"/>
                        <a:t>Level of agreement: 9,2</a:t>
                      </a:r>
                    </a:p>
                    <a:p>
                      <a:r>
                        <a:rPr lang="nl-NL" dirty="0"/>
                        <a:t>(5-10)</a:t>
                      </a:r>
                    </a:p>
                  </a:txBody>
                  <a:tcPr/>
                </a:tc>
                <a:extLst>
                  <a:ext uri="{0D108BD9-81ED-4DB2-BD59-A6C34878D82A}">
                    <a16:rowId xmlns="" xmlns:a16="http://schemas.microsoft.com/office/drawing/2014/main" val="10000"/>
                  </a:ext>
                </a:extLst>
              </a:tr>
            </a:tbl>
          </a:graphicData>
        </a:graphic>
      </p:graphicFrame>
    </p:spTree>
    <p:extLst>
      <p:ext uri="{BB962C8B-B14F-4D97-AF65-F5344CB8AC3E}">
        <p14:creationId xmlns:p14="http://schemas.microsoft.com/office/powerpoint/2010/main" val="36281109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575302" y="242090"/>
            <a:ext cx="8334172" cy="634545"/>
          </a:xfrm>
        </p:spPr>
        <p:txBody>
          <a:bodyPr/>
          <a:lstStyle/>
          <a:p>
            <a:r>
              <a:rPr lang="en-GB" sz="2000" dirty="0"/>
              <a:t>Recommendations for patients with fragility fractures </a:t>
            </a:r>
            <a:br>
              <a:rPr lang="en-GB" sz="2000" dirty="0"/>
            </a:br>
            <a:r>
              <a:rPr lang="en-GB" sz="2000" dirty="0"/>
              <a:t>50 years and older (9)</a:t>
            </a:r>
            <a:endParaRPr lang="es-ES" sz="2000"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14</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pPr/>
              <a:t>05/04/2018</a:t>
            </a:fld>
            <a:endParaRPr lang="en-US" dirty="0"/>
          </a:p>
        </p:txBody>
      </p:sp>
      <p:sp>
        <p:nvSpPr>
          <p:cNvPr id="2" name="Tijdelijke aanduiding voor inhoud 1"/>
          <p:cNvSpPr>
            <a:spLocks noGrp="1"/>
          </p:cNvSpPr>
          <p:nvPr>
            <p:ph idx="1"/>
          </p:nvPr>
        </p:nvSpPr>
        <p:spPr>
          <a:xfrm>
            <a:off x="480475" y="2430383"/>
            <a:ext cx="8334171" cy="4124361"/>
          </a:xfrm>
        </p:spPr>
        <p:txBody>
          <a:bodyPr/>
          <a:lstStyle/>
          <a:p>
            <a:r>
              <a:rPr lang="nl-NL" sz="2000" dirty="0">
                <a:solidFill>
                  <a:srgbClr val="0057A3"/>
                </a:solidFill>
              </a:rPr>
              <a:t>Non-</a:t>
            </a:r>
            <a:r>
              <a:rPr lang="nl-NL" sz="2000" dirty="0" err="1">
                <a:solidFill>
                  <a:srgbClr val="0057A3"/>
                </a:solidFill>
              </a:rPr>
              <a:t>pharmacological</a:t>
            </a:r>
            <a:r>
              <a:rPr lang="nl-NL" sz="2000" dirty="0">
                <a:solidFill>
                  <a:srgbClr val="0057A3"/>
                </a:solidFill>
              </a:rPr>
              <a:t> treatment is important in </a:t>
            </a:r>
            <a:r>
              <a:rPr lang="nl-NL" sz="2000" dirty="0" err="1">
                <a:solidFill>
                  <a:srgbClr val="0057A3"/>
                </a:solidFill>
              </a:rPr>
              <a:t>the</a:t>
            </a:r>
            <a:r>
              <a:rPr lang="nl-NL" sz="2000" dirty="0">
                <a:solidFill>
                  <a:srgbClr val="0057A3"/>
                </a:solidFill>
              </a:rPr>
              <a:t> prevention of </a:t>
            </a:r>
            <a:r>
              <a:rPr lang="nl-NL" sz="2000" dirty="0" err="1">
                <a:solidFill>
                  <a:srgbClr val="0057A3"/>
                </a:solidFill>
              </a:rPr>
              <a:t>fractures</a:t>
            </a:r>
            <a:r>
              <a:rPr lang="nl-NL" sz="2000" dirty="0">
                <a:solidFill>
                  <a:srgbClr val="0057A3"/>
                </a:solidFill>
              </a:rPr>
              <a:t> in high-risk </a:t>
            </a:r>
            <a:r>
              <a:rPr lang="nl-NL" sz="2000" dirty="0" err="1">
                <a:solidFill>
                  <a:srgbClr val="0057A3"/>
                </a:solidFill>
              </a:rPr>
              <a:t>patients</a:t>
            </a:r>
            <a:r>
              <a:rPr lang="nl-NL" sz="2000" dirty="0">
                <a:solidFill>
                  <a:srgbClr val="0057A3"/>
                </a:solidFill>
              </a:rPr>
              <a:t>: </a:t>
            </a:r>
            <a:r>
              <a:rPr lang="nl-NL" sz="2000" dirty="0" err="1">
                <a:solidFill>
                  <a:srgbClr val="0057A3"/>
                </a:solidFill>
              </a:rPr>
              <a:t>it</a:t>
            </a:r>
            <a:r>
              <a:rPr lang="nl-NL" sz="2000" dirty="0">
                <a:solidFill>
                  <a:srgbClr val="0057A3"/>
                </a:solidFill>
              </a:rPr>
              <a:t> </a:t>
            </a:r>
            <a:r>
              <a:rPr lang="nl-NL" sz="2000" dirty="0" err="1">
                <a:solidFill>
                  <a:srgbClr val="0057A3"/>
                </a:solidFill>
              </a:rPr>
              <a:t>includes</a:t>
            </a:r>
            <a:r>
              <a:rPr lang="nl-NL" sz="2000" dirty="0">
                <a:solidFill>
                  <a:srgbClr val="0057A3"/>
                </a:solidFill>
              </a:rPr>
              <a:t> at </a:t>
            </a:r>
            <a:r>
              <a:rPr lang="nl-NL" sz="2000" dirty="0" err="1">
                <a:solidFill>
                  <a:srgbClr val="0057A3"/>
                </a:solidFill>
              </a:rPr>
              <a:t>least</a:t>
            </a:r>
            <a:r>
              <a:rPr lang="nl-NL" sz="2000" dirty="0">
                <a:solidFill>
                  <a:srgbClr val="0057A3"/>
                </a:solidFill>
              </a:rPr>
              <a:t> </a:t>
            </a:r>
            <a:r>
              <a:rPr lang="nl-NL" sz="2000" dirty="0" err="1">
                <a:solidFill>
                  <a:srgbClr val="0057A3"/>
                </a:solidFill>
              </a:rPr>
              <a:t>an</a:t>
            </a:r>
            <a:r>
              <a:rPr lang="nl-NL" sz="2000" dirty="0">
                <a:solidFill>
                  <a:srgbClr val="0057A3"/>
                </a:solidFill>
              </a:rPr>
              <a:t> adequate intake of calcium and </a:t>
            </a:r>
            <a:r>
              <a:rPr lang="nl-NL" sz="2000" dirty="0" err="1">
                <a:solidFill>
                  <a:srgbClr val="0057A3"/>
                </a:solidFill>
              </a:rPr>
              <a:t>vitamin</a:t>
            </a:r>
            <a:r>
              <a:rPr lang="nl-NL" sz="2000" dirty="0">
                <a:solidFill>
                  <a:srgbClr val="0057A3"/>
                </a:solidFill>
              </a:rPr>
              <a:t> D, </a:t>
            </a:r>
            <a:r>
              <a:rPr lang="nl-NL" sz="2000" dirty="0" smtClean="0">
                <a:solidFill>
                  <a:srgbClr val="0057A3"/>
                </a:solidFill>
              </a:rPr>
              <a:t>stop </a:t>
            </a:r>
            <a:r>
              <a:rPr lang="nl-NL" sz="2000" dirty="0">
                <a:solidFill>
                  <a:srgbClr val="0057A3"/>
                </a:solidFill>
              </a:rPr>
              <a:t>smoking and </a:t>
            </a:r>
            <a:r>
              <a:rPr lang="nl-NL" sz="2000" dirty="0" err="1">
                <a:solidFill>
                  <a:srgbClr val="0057A3"/>
                </a:solidFill>
              </a:rPr>
              <a:t>limitation</a:t>
            </a:r>
            <a:r>
              <a:rPr lang="nl-NL" sz="2000" dirty="0">
                <a:solidFill>
                  <a:srgbClr val="0057A3"/>
                </a:solidFill>
              </a:rPr>
              <a:t> of alcohol intake.</a:t>
            </a:r>
            <a:endParaRPr lang="nl-NL" dirty="0"/>
          </a:p>
        </p:txBody>
      </p:sp>
      <p:graphicFrame>
        <p:nvGraphicFramePr>
          <p:cNvPr id="4" name="Tabel 3"/>
          <p:cNvGraphicFramePr>
            <a:graphicFrameLocks noGrp="1"/>
          </p:cNvGraphicFramePr>
          <p:nvPr>
            <p:extLst>
              <p:ext uri="{D42A27DB-BD31-4B8C-83A1-F6EECF244321}">
                <p14:modId xmlns:p14="http://schemas.microsoft.com/office/powerpoint/2010/main" val="2103331460"/>
              </p:ext>
            </p:extLst>
          </p:nvPr>
        </p:nvGraphicFramePr>
        <p:xfrm>
          <a:off x="1463040" y="4116493"/>
          <a:ext cx="6096000" cy="365760"/>
        </p:xfrm>
        <a:graphic>
          <a:graphicData uri="http://schemas.openxmlformats.org/drawingml/2006/table">
            <a:tbl>
              <a:tblPr firstRow="1" bandRow="1">
                <a:tableStyleId>{5C22544A-7EE6-4342-B048-85BDC9FD1C3A}</a:tableStyleId>
              </a:tblPr>
              <a:tblGrid>
                <a:gridCol w="2032000">
                  <a:extLst>
                    <a:ext uri="{9D8B030D-6E8A-4147-A177-3AD203B41FA5}">
                      <a16:colId xmlns="" xmlns:a16="http://schemas.microsoft.com/office/drawing/2014/main" val="20000"/>
                    </a:ext>
                  </a:extLst>
                </a:gridCol>
                <a:gridCol w="2032000">
                  <a:extLst>
                    <a:ext uri="{9D8B030D-6E8A-4147-A177-3AD203B41FA5}">
                      <a16:colId xmlns="" xmlns:a16="http://schemas.microsoft.com/office/drawing/2014/main" val="20001"/>
                    </a:ext>
                  </a:extLst>
                </a:gridCol>
                <a:gridCol w="2032000">
                  <a:extLst>
                    <a:ext uri="{9D8B030D-6E8A-4147-A177-3AD203B41FA5}">
                      <a16:colId xmlns="" xmlns:a16="http://schemas.microsoft.com/office/drawing/2014/main" val="20002"/>
                    </a:ext>
                  </a:extLst>
                </a:gridCol>
              </a:tblGrid>
              <a:tr h="0">
                <a:tc>
                  <a:txBody>
                    <a:bodyPr/>
                    <a:lstStyle/>
                    <a:p>
                      <a:endParaRPr lang="nl-NL" dirty="0"/>
                    </a:p>
                  </a:txBody>
                  <a:tcPr>
                    <a:noFill/>
                  </a:tcPr>
                </a:tc>
                <a:tc>
                  <a:txBody>
                    <a:bodyPr/>
                    <a:lstStyle/>
                    <a:p>
                      <a:endParaRPr lang="nl-NL" dirty="0"/>
                    </a:p>
                  </a:txBody>
                  <a:tcPr>
                    <a:noFill/>
                  </a:tcPr>
                </a:tc>
                <a:tc>
                  <a:txBody>
                    <a:bodyPr/>
                    <a:lstStyle/>
                    <a:p>
                      <a:endParaRPr lang="nl-NL" dirty="0"/>
                    </a:p>
                  </a:txBody>
                  <a:tcPr>
                    <a:noFill/>
                  </a:tcPr>
                </a:tc>
                <a:extLst>
                  <a:ext uri="{0D108BD9-81ED-4DB2-BD59-A6C34878D82A}">
                    <a16:rowId xmlns="" xmlns:a16="http://schemas.microsoft.com/office/drawing/2014/main" val="10000"/>
                  </a:ext>
                </a:extLst>
              </a:tr>
            </a:tbl>
          </a:graphicData>
        </a:graphic>
      </p:graphicFrame>
      <p:graphicFrame>
        <p:nvGraphicFramePr>
          <p:cNvPr id="9" name="Tabel 8"/>
          <p:cNvGraphicFramePr>
            <a:graphicFrameLocks noGrp="1"/>
          </p:cNvGraphicFramePr>
          <p:nvPr>
            <p:extLst>
              <p:ext uri="{D42A27DB-BD31-4B8C-83A1-F6EECF244321}">
                <p14:modId xmlns:p14="http://schemas.microsoft.com/office/powerpoint/2010/main" val="1069112019"/>
              </p:ext>
            </p:extLst>
          </p:nvPr>
        </p:nvGraphicFramePr>
        <p:xfrm>
          <a:off x="555414" y="4526280"/>
          <a:ext cx="8256693" cy="640080"/>
        </p:xfrm>
        <a:graphic>
          <a:graphicData uri="http://schemas.openxmlformats.org/drawingml/2006/table">
            <a:tbl>
              <a:tblPr firstRow="1" bandRow="1">
                <a:tableStyleId>{5C22544A-7EE6-4342-B048-85BDC9FD1C3A}</a:tableStyleId>
              </a:tblPr>
              <a:tblGrid>
                <a:gridCol w="2752231">
                  <a:extLst>
                    <a:ext uri="{9D8B030D-6E8A-4147-A177-3AD203B41FA5}">
                      <a16:colId xmlns="" xmlns:a16="http://schemas.microsoft.com/office/drawing/2014/main" val="20000"/>
                    </a:ext>
                  </a:extLst>
                </a:gridCol>
                <a:gridCol w="2752231">
                  <a:extLst>
                    <a:ext uri="{9D8B030D-6E8A-4147-A177-3AD203B41FA5}">
                      <a16:colId xmlns="" xmlns:a16="http://schemas.microsoft.com/office/drawing/2014/main" val="20001"/>
                    </a:ext>
                  </a:extLst>
                </a:gridCol>
                <a:gridCol w="2752231">
                  <a:extLst>
                    <a:ext uri="{9D8B030D-6E8A-4147-A177-3AD203B41FA5}">
                      <a16:colId xmlns="" xmlns:a16="http://schemas.microsoft.com/office/drawing/2014/main" val="20002"/>
                    </a:ext>
                  </a:extLst>
                </a:gridCol>
              </a:tblGrid>
              <a:tr h="370840">
                <a:tc>
                  <a:txBody>
                    <a:bodyPr/>
                    <a:lstStyle/>
                    <a:p>
                      <a:r>
                        <a:rPr lang="nl-NL" dirty="0"/>
                        <a:t>Level of </a:t>
                      </a:r>
                      <a:r>
                        <a:rPr lang="nl-NL" dirty="0" err="1"/>
                        <a:t>evidence</a:t>
                      </a:r>
                      <a:r>
                        <a:rPr lang="nl-NL" dirty="0"/>
                        <a:t>:  IV</a:t>
                      </a:r>
                    </a:p>
                  </a:txBody>
                  <a:tcPr/>
                </a:tc>
                <a:tc>
                  <a:txBody>
                    <a:bodyPr/>
                    <a:lstStyle/>
                    <a:p>
                      <a:r>
                        <a:rPr lang="nl-NL" dirty="0" err="1"/>
                        <a:t>Strength</a:t>
                      </a:r>
                      <a:r>
                        <a:rPr lang="nl-NL" dirty="0"/>
                        <a:t> of </a:t>
                      </a:r>
                      <a:r>
                        <a:rPr lang="nl-NL" dirty="0" err="1"/>
                        <a:t>recommendation</a:t>
                      </a:r>
                      <a:r>
                        <a:rPr lang="nl-NL" dirty="0"/>
                        <a:t>:  D</a:t>
                      </a:r>
                    </a:p>
                  </a:txBody>
                  <a:tcPr/>
                </a:tc>
                <a:tc>
                  <a:txBody>
                    <a:bodyPr/>
                    <a:lstStyle/>
                    <a:p>
                      <a:r>
                        <a:rPr lang="nl-NL" dirty="0"/>
                        <a:t>Level of agreement: 9,3</a:t>
                      </a:r>
                    </a:p>
                    <a:p>
                      <a:r>
                        <a:rPr lang="nl-NL" dirty="0"/>
                        <a:t>(6-10)</a:t>
                      </a:r>
                    </a:p>
                  </a:txBody>
                  <a:tcPr/>
                </a:tc>
                <a:extLst>
                  <a:ext uri="{0D108BD9-81ED-4DB2-BD59-A6C34878D82A}">
                    <a16:rowId xmlns="" xmlns:a16="http://schemas.microsoft.com/office/drawing/2014/main" val="10000"/>
                  </a:ext>
                </a:extLst>
              </a:tr>
            </a:tbl>
          </a:graphicData>
        </a:graphic>
      </p:graphicFrame>
    </p:spTree>
    <p:extLst>
      <p:ext uri="{BB962C8B-B14F-4D97-AF65-F5344CB8AC3E}">
        <p14:creationId xmlns:p14="http://schemas.microsoft.com/office/powerpoint/2010/main" val="27281468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575302" y="242090"/>
            <a:ext cx="8334172" cy="634545"/>
          </a:xfrm>
        </p:spPr>
        <p:txBody>
          <a:bodyPr/>
          <a:lstStyle/>
          <a:p>
            <a:r>
              <a:rPr lang="en-GB" sz="2000" dirty="0"/>
              <a:t>Recommendations for patients with fragility fractures </a:t>
            </a:r>
            <a:br>
              <a:rPr lang="en-GB" sz="2000" dirty="0"/>
            </a:br>
            <a:r>
              <a:rPr lang="en-GB" sz="2000" dirty="0"/>
              <a:t>50 years and older (10)</a:t>
            </a:r>
            <a:endParaRPr lang="es-ES" sz="2000"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15</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pPr/>
              <a:t>05/04/2018</a:t>
            </a:fld>
            <a:endParaRPr lang="en-US" dirty="0"/>
          </a:p>
        </p:txBody>
      </p:sp>
      <p:sp>
        <p:nvSpPr>
          <p:cNvPr id="2" name="Tijdelijke aanduiding voor inhoud 1"/>
          <p:cNvSpPr>
            <a:spLocks noGrp="1"/>
          </p:cNvSpPr>
          <p:nvPr>
            <p:ph idx="1"/>
          </p:nvPr>
        </p:nvSpPr>
        <p:spPr>
          <a:xfrm>
            <a:off x="480475" y="2430383"/>
            <a:ext cx="8334171" cy="4124361"/>
          </a:xfrm>
        </p:spPr>
        <p:txBody>
          <a:bodyPr/>
          <a:lstStyle/>
          <a:p>
            <a:r>
              <a:rPr lang="nl-NL" sz="2000" dirty="0" err="1">
                <a:solidFill>
                  <a:srgbClr val="0057A3"/>
                </a:solidFill>
              </a:rPr>
              <a:t>Pharmacological</a:t>
            </a:r>
            <a:r>
              <a:rPr lang="nl-NL" sz="2000" dirty="0">
                <a:solidFill>
                  <a:srgbClr val="0057A3"/>
                </a:solidFill>
              </a:rPr>
              <a:t> treatment </a:t>
            </a:r>
            <a:r>
              <a:rPr lang="nl-NL" sz="2000" dirty="0" err="1">
                <a:solidFill>
                  <a:srgbClr val="0057A3"/>
                </a:solidFill>
              </a:rPr>
              <a:t>should</a:t>
            </a:r>
            <a:r>
              <a:rPr lang="nl-NL" sz="2000" dirty="0">
                <a:solidFill>
                  <a:srgbClr val="0057A3"/>
                </a:solidFill>
              </a:rPr>
              <a:t> </a:t>
            </a:r>
            <a:r>
              <a:rPr lang="nl-NL" sz="2000" dirty="0" err="1">
                <a:solidFill>
                  <a:srgbClr val="0057A3"/>
                </a:solidFill>
              </a:rPr>
              <a:t>preferably</a:t>
            </a:r>
            <a:r>
              <a:rPr lang="nl-NL" sz="2000" dirty="0">
                <a:solidFill>
                  <a:srgbClr val="0057A3"/>
                </a:solidFill>
              </a:rPr>
              <a:t> </a:t>
            </a:r>
            <a:r>
              <a:rPr lang="nl-NL" sz="2000" dirty="0" err="1" smtClean="0">
                <a:solidFill>
                  <a:srgbClr val="0057A3"/>
                </a:solidFill>
              </a:rPr>
              <a:t>be</a:t>
            </a:r>
            <a:r>
              <a:rPr lang="nl-NL" sz="2000" dirty="0" smtClean="0">
                <a:solidFill>
                  <a:srgbClr val="0057A3"/>
                </a:solidFill>
              </a:rPr>
              <a:t> </a:t>
            </a:r>
            <a:r>
              <a:rPr lang="nl-NL" sz="2000" dirty="0" err="1" smtClean="0">
                <a:solidFill>
                  <a:srgbClr val="0057A3"/>
                </a:solidFill>
              </a:rPr>
              <a:t>based</a:t>
            </a:r>
            <a:r>
              <a:rPr lang="nl-NL" sz="2000" dirty="0" smtClean="0">
                <a:solidFill>
                  <a:srgbClr val="0057A3"/>
                </a:solidFill>
              </a:rPr>
              <a:t> on drugs </a:t>
            </a:r>
            <a:r>
              <a:rPr lang="nl-NL" sz="2000" dirty="0" err="1">
                <a:solidFill>
                  <a:srgbClr val="0057A3"/>
                </a:solidFill>
              </a:rPr>
              <a:t>that</a:t>
            </a:r>
            <a:r>
              <a:rPr lang="nl-NL" sz="2000" dirty="0">
                <a:solidFill>
                  <a:srgbClr val="0057A3"/>
                </a:solidFill>
              </a:rPr>
              <a:t> have been </a:t>
            </a:r>
            <a:r>
              <a:rPr lang="nl-NL" sz="2000" dirty="0" err="1" smtClean="0">
                <a:solidFill>
                  <a:srgbClr val="0057A3"/>
                </a:solidFill>
              </a:rPr>
              <a:t>demonstrated</a:t>
            </a:r>
            <a:r>
              <a:rPr lang="nl-NL" sz="2000" dirty="0" smtClean="0">
                <a:solidFill>
                  <a:srgbClr val="0057A3"/>
                </a:solidFill>
              </a:rPr>
              <a:t> </a:t>
            </a:r>
            <a:r>
              <a:rPr lang="nl-NL" sz="2000" dirty="0" err="1">
                <a:solidFill>
                  <a:srgbClr val="0057A3"/>
                </a:solidFill>
              </a:rPr>
              <a:t>to</a:t>
            </a:r>
            <a:r>
              <a:rPr lang="nl-NL" sz="2000" dirty="0">
                <a:solidFill>
                  <a:srgbClr val="0057A3"/>
                </a:solidFill>
              </a:rPr>
              <a:t> </a:t>
            </a:r>
            <a:r>
              <a:rPr lang="nl-NL" sz="2000" dirty="0" err="1">
                <a:solidFill>
                  <a:srgbClr val="0057A3"/>
                </a:solidFill>
              </a:rPr>
              <a:t>reduce</a:t>
            </a:r>
            <a:r>
              <a:rPr lang="nl-NL" sz="2000" dirty="0">
                <a:solidFill>
                  <a:srgbClr val="0057A3"/>
                </a:solidFill>
              </a:rPr>
              <a:t> </a:t>
            </a:r>
            <a:r>
              <a:rPr lang="nl-NL" sz="2000" dirty="0" err="1">
                <a:solidFill>
                  <a:srgbClr val="0057A3"/>
                </a:solidFill>
              </a:rPr>
              <a:t>the</a:t>
            </a:r>
            <a:r>
              <a:rPr lang="nl-NL" sz="2000" dirty="0">
                <a:solidFill>
                  <a:srgbClr val="0057A3"/>
                </a:solidFill>
              </a:rPr>
              <a:t> risk of </a:t>
            </a:r>
            <a:r>
              <a:rPr lang="nl-NL" sz="2000" dirty="0" err="1">
                <a:solidFill>
                  <a:srgbClr val="0057A3"/>
                </a:solidFill>
              </a:rPr>
              <a:t>vertebral</a:t>
            </a:r>
            <a:r>
              <a:rPr lang="nl-NL" sz="2000" dirty="0">
                <a:solidFill>
                  <a:srgbClr val="0057A3"/>
                </a:solidFill>
              </a:rPr>
              <a:t>, non-</a:t>
            </a:r>
            <a:r>
              <a:rPr lang="nl-NL" sz="2000" dirty="0" err="1">
                <a:solidFill>
                  <a:srgbClr val="0057A3"/>
                </a:solidFill>
              </a:rPr>
              <a:t>vertebral</a:t>
            </a:r>
            <a:r>
              <a:rPr lang="nl-NL" sz="2000" dirty="0">
                <a:solidFill>
                  <a:srgbClr val="0057A3"/>
                </a:solidFill>
              </a:rPr>
              <a:t> and </a:t>
            </a:r>
            <a:r>
              <a:rPr lang="nl-NL" sz="2000" dirty="0" err="1">
                <a:solidFill>
                  <a:srgbClr val="0057A3"/>
                </a:solidFill>
              </a:rPr>
              <a:t>hipfractures</a:t>
            </a:r>
            <a:r>
              <a:rPr lang="nl-NL" sz="2000" dirty="0">
                <a:solidFill>
                  <a:srgbClr val="0057A3"/>
                </a:solidFill>
              </a:rPr>
              <a:t>, </a:t>
            </a:r>
            <a:r>
              <a:rPr lang="nl-NL" sz="2000" dirty="0" err="1">
                <a:solidFill>
                  <a:srgbClr val="0057A3"/>
                </a:solidFill>
              </a:rPr>
              <a:t>and</a:t>
            </a:r>
            <a:r>
              <a:rPr lang="nl-NL" sz="2000" dirty="0">
                <a:solidFill>
                  <a:srgbClr val="0057A3"/>
                </a:solidFill>
              </a:rPr>
              <a:t> </a:t>
            </a:r>
            <a:r>
              <a:rPr lang="nl-NL" sz="2000" dirty="0" err="1" smtClean="0">
                <a:solidFill>
                  <a:srgbClr val="0057A3"/>
                </a:solidFill>
              </a:rPr>
              <a:t>patients</a:t>
            </a:r>
            <a:r>
              <a:rPr lang="nl-NL" sz="2000" dirty="0" smtClean="0">
                <a:solidFill>
                  <a:srgbClr val="0057A3"/>
                </a:solidFill>
              </a:rPr>
              <a:t> </a:t>
            </a:r>
            <a:r>
              <a:rPr lang="nl-NL" sz="2000" dirty="0" err="1" smtClean="0">
                <a:solidFill>
                  <a:srgbClr val="0057A3"/>
                </a:solidFill>
              </a:rPr>
              <a:t>should</a:t>
            </a:r>
            <a:r>
              <a:rPr lang="nl-NL" sz="2000" dirty="0" smtClean="0">
                <a:solidFill>
                  <a:srgbClr val="0057A3"/>
                </a:solidFill>
              </a:rPr>
              <a:t> </a:t>
            </a:r>
            <a:r>
              <a:rPr lang="nl-NL" sz="2000" dirty="0" err="1">
                <a:solidFill>
                  <a:srgbClr val="0057A3"/>
                </a:solidFill>
              </a:rPr>
              <a:t>be</a:t>
            </a:r>
            <a:r>
              <a:rPr lang="nl-NL" sz="2000" dirty="0">
                <a:solidFill>
                  <a:srgbClr val="0057A3"/>
                </a:solidFill>
              </a:rPr>
              <a:t> </a:t>
            </a:r>
            <a:r>
              <a:rPr lang="nl-NL" sz="2000" dirty="0" err="1">
                <a:solidFill>
                  <a:srgbClr val="0057A3"/>
                </a:solidFill>
              </a:rPr>
              <a:t>regularly</a:t>
            </a:r>
            <a:r>
              <a:rPr lang="nl-NL" sz="2000" dirty="0">
                <a:solidFill>
                  <a:srgbClr val="0057A3"/>
                </a:solidFill>
              </a:rPr>
              <a:t> </a:t>
            </a:r>
            <a:r>
              <a:rPr lang="nl-NL" sz="2000" dirty="0" err="1">
                <a:solidFill>
                  <a:srgbClr val="0057A3"/>
                </a:solidFill>
              </a:rPr>
              <a:t>monitored</a:t>
            </a:r>
            <a:r>
              <a:rPr lang="nl-NL" sz="2000" dirty="0">
                <a:solidFill>
                  <a:srgbClr val="0057A3"/>
                </a:solidFill>
              </a:rPr>
              <a:t> </a:t>
            </a:r>
            <a:r>
              <a:rPr lang="nl-NL" sz="2000" dirty="0" err="1">
                <a:solidFill>
                  <a:srgbClr val="0057A3"/>
                </a:solidFill>
              </a:rPr>
              <a:t>for</a:t>
            </a:r>
            <a:r>
              <a:rPr lang="nl-NL" sz="2000" dirty="0">
                <a:solidFill>
                  <a:srgbClr val="0057A3"/>
                </a:solidFill>
              </a:rPr>
              <a:t> </a:t>
            </a:r>
            <a:r>
              <a:rPr lang="nl-NL" sz="2000" dirty="0" err="1">
                <a:solidFill>
                  <a:srgbClr val="0057A3"/>
                </a:solidFill>
              </a:rPr>
              <a:t>tolerance</a:t>
            </a:r>
            <a:r>
              <a:rPr lang="nl-NL" sz="2000" dirty="0">
                <a:solidFill>
                  <a:srgbClr val="0057A3"/>
                </a:solidFill>
              </a:rPr>
              <a:t> and </a:t>
            </a:r>
            <a:r>
              <a:rPr lang="nl-NL" sz="2000" dirty="0" err="1">
                <a:solidFill>
                  <a:srgbClr val="0057A3"/>
                </a:solidFill>
              </a:rPr>
              <a:t>adherence</a:t>
            </a:r>
            <a:r>
              <a:rPr lang="nl-NL" sz="2000" dirty="0">
                <a:solidFill>
                  <a:srgbClr val="0057A3"/>
                </a:solidFill>
              </a:rPr>
              <a:t>.</a:t>
            </a:r>
            <a:endParaRPr lang="nl-NL" dirty="0"/>
          </a:p>
        </p:txBody>
      </p:sp>
      <p:graphicFrame>
        <p:nvGraphicFramePr>
          <p:cNvPr id="4" name="Tabel 3"/>
          <p:cNvGraphicFramePr>
            <a:graphicFrameLocks noGrp="1"/>
          </p:cNvGraphicFramePr>
          <p:nvPr>
            <p:extLst>
              <p:ext uri="{D42A27DB-BD31-4B8C-83A1-F6EECF244321}">
                <p14:modId xmlns:p14="http://schemas.microsoft.com/office/powerpoint/2010/main" val="3983903913"/>
              </p:ext>
            </p:extLst>
          </p:nvPr>
        </p:nvGraphicFramePr>
        <p:xfrm>
          <a:off x="1463040" y="4116493"/>
          <a:ext cx="6096000" cy="365760"/>
        </p:xfrm>
        <a:graphic>
          <a:graphicData uri="http://schemas.openxmlformats.org/drawingml/2006/table">
            <a:tbl>
              <a:tblPr firstRow="1" bandRow="1">
                <a:tableStyleId>{5C22544A-7EE6-4342-B048-85BDC9FD1C3A}</a:tableStyleId>
              </a:tblPr>
              <a:tblGrid>
                <a:gridCol w="2032000">
                  <a:extLst>
                    <a:ext uri="{9D8B030D-6E8A-4147-A177-3AD203B41FA5}">
                      <a16:colId xmlns="" xmlns:a16="http://schemas.microsoft.com/office/drawing/2014/main" val="20000"/>
                    </a:ext>
                  </a:extLst>
                </a:gridCol>
                <a:gridCol w="2032000">
                  <a:extLst>
                    <a:ext uri="{9D8B030D-6E8A-4147-A177-3AD203B41FA5}">
                      <a16:colId xmlns="" xmlns:a16="http://schemas.microsoft.com/office/drawing/2014/main" val="20001"/>
                    </a:ext>
                  </a:extLst>
                </a:gridCol>
                <a:gridCol w="2032000">
                  <a:extLst>
                    <a:ext uri="{9D8B030D-6E8A-4147-A177-3AD203B41FA5}">
                      <a16:colId xmlns="" xmlns:a16="http://schemas.microsoft.com/office/drawing/2014/main" val="20002"/>
                    </a:ext>
                  </a:extLst>
                </a:gridCol>
              </a:tblGrid>
              <a:tr h="0">
                <a:tc>
                  <a:txBody>
                    <a:bodyPr/>
                    <a:lstStyle/>
                    <a:p>
                      <a:endParaRPr lang="nl-NL" dirty="0"/>
                    </a:p>
                  </a:txBody>
                  <a:tcPr>
                    <a:noFill/>
                  </a:tcPr>
                </a:tc>
                <a:tc>
                  <a:txBody>
                    <a:bodyPr/>
                    <a:lstStyle/>
                    <a:p>
                      <a:endParaRPr lang="nl-NL" dirty="0"/>
                    </a:p>
                  </a:txBody>
                  <a:tcPr>
                    <a:noFill/>
                  </a:tcPr>
                </a:tc>
                <a:tc>
                  <a:txBody>
                    <a:bodyPr/>
                    <a:lstStyle/>
                    <a:p>
                      <a:endParaRPr lang="nl-NL" dirty="0"/>
                    </a:p>
                  </a:txBody>
                  <a:tcPr>
                    <a:noFill/>
                  </a:tcPr>
                </a:tc>
                <a:extLst>
                  <a:ext uri="{0D108BD9-81ED-4DB2-BD59-A6C34878D82A}">
                    <a16:rowId xmlns="" xmlns:a16="http://schemas.microsoft.com/office/drawing/2014/main" val="10000"/>
                  </a:ext>
                </a:extLst>
              </a:tr>
            </a:tbl>
          </a:graphicData>
        </a:graphic>
      </p:graphicFrame>
      <p:graphicFrame>
        <p:nvGraphicFramePr>
          <p:cNvPr id="9" name="Tabel 8"/>
          <p:cNvGraphicFramePr>
            <a:graphicFrameLocks noGrp="1"/>
          </p:cNvGraphicFramePr>
          <p:nvPr>
            <p:extLst>
              <p:ext uri="{D42A27DB-BD31-4B8C-83A1-F6EECF244321}">
                <p14:modId xmlns:p14="http://schemas.microsoft.com/office/powerpoint/2010/main" val="2847706674"/>
              </p:ext>
            </p:extLst>
          </p:nvPr>
        </p:nvGraphicFramePr>
        <p:xfrm>
          <a:off x="555414" y="4526280"/>
          <a:ext cx="8256693" cy="640080"/>
        </p:xfrm>
        <a:graphic>
          <a:graphicData uri="http://schemas.openxmlformats.org/drawingml/2006/table">
            <a:tbl>
              <a:tblPr firstRow="1" bandRow="1">
                <a:tableStyleId>{5C22544A-7EE6-4342-B048-85BDC9FD1C3A}</a:tableStyleId>
              </a:tblPr>
              <a:tblGrid>
                <a:gridCol w="2752231">
                  <a:extLst>
                    <a:ext uri="{9D8B030D-6E8A-4147-A177-3AD203B41FA5}">
                      <a16:colId xmlns="" xmlns:a16="http://schemas.microsoft.com/office/drawing/2014/main" val="20000"/>
                    </a:ext>
                  </a:extLst>
                </a:gridCol>
                <a:gridCol w="2752231">
                  <a:extLst>
                    <a:ext uri="{9D8B030D-6E8A-4147-A177-3AD203B41FA5}">
                      <a16:colId xmlns="" xmlns:a16="http://schemas.microsoft.com/office/drawing/2014/main" val="20001"/>
                    </a:ext>
                  </a:extLst>
                </a:gridCol>
                <a:gridCol w="2752231">
                  <a:extLst>
                    <a:ext uri="{9D8B030D-6E8A-4147-A177-3AD203B41FA5}">
                      <a16:colId xmlns="" xmlns:a16="http://schemas.microsoft.com/office/drawing/2014/main" val="20002"/>
                    </a:ext>
                  </a:extLst>
                </a:gridCol>
              </a:tblGrid>
              <a:tr h="370840">
                <a:tc>
                  <a:txBody>
                    <a:bodyPr/>
                    <a:lstStyle/>
                    <a:p>
                      <a:r>
                        <a:rPr lang="nl-NL" dirty="0"/>
                        <a:t>Level of </a:t>
                      </a:r>
                      <a:r>
                        <a:rPr lang="nl-NL" dirty="0" err="1"/>
                        <a:t>evidence</a:t>
                      </a:r>
                      <a:r>
                        <a:rPr lang="nl-NL" dirty="0"/>
                        <a:t>:  IB</a:t>
                      </a:r>
                    </a:p>
                  </a:txBody>
                  <a:tcPr/>
                </a:tc>
                <a:tc>
                  <a:txBody>
                    <a:bodyPr/>
                    <a:lstStyle/>
                    <a:p>
                      <a:r>
                        <a:rPr lang="nl-NL" dirty="0" err="1"/>
                        <a:t>Strength</a:t>
                      </a:r>
                      <a:r>
                        <a:rPr lang="nl-NL" dirty="0"/>
                        <a:t> of </a:t>
                      </a:r>
                      <a:r>
                        <a:rPr lang="nl-NL" dirty="0" err="1"/>
                        <a:t>recommendation</a:t>
                      </a:r>
                      <a:r>
                        <a:rPr lang="nl-NL" dirty="0"/>
                        <a:t>:  A</a:t>
                      </a:r>
                    </a:p>
                  </a:txBody>
                  <a:tcPr/>
                </a:tc>
                <a:tc>
                  <a:txBody>
                    <a:bodyPr/>
                    <a:lstStyle/>
                    <a:p>
                      <a:r>
                        <a:rPr lang="nl-NL" dirty="0"/>
                        <a:t>Level of agreement: 9,9</a:t>
                      </a:r>
                    </a:p>
                    <a:p>
                      <a:r>
                        <a:rPr lang="nl-NL" dirty="0"/>
                        <a:t>(9-10)</a:t>
                      </a:r>
                    </a:p>
                  </a:txBody>
                  <a:tcPr/>
                </a:tc>
                <a:extLst>
                  <a:ext uri="{0D108BD9-81ED-4DB2-BD59-A6C34878D82A}">
                    <a16:rowId xmlns="" xmlns:a16="http://schemas.microsoft.com/office/drawing/2014/main" val="10000"/>
                  </a:ext>
                </a:extLst>
              </a:tr>
            </a:tbl>
          </a:graphicData>
        </a:graphic>
      </p:graphicFrame>
    </p:spTree>
    <p:extLst>
      <p:ext uri="{BB962C8B-B14F-4D97-AF65-F5344CB8AC3E}">
        <p14:creationId xmlns:p14="http://schemas.microsoft.com/office/powerpoint/2010/main" val="8918779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endParaRPr lang="es-ES"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16</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pPr/>
              <a:t>05/04/2018</a:t>
            </a:fld>
            <a:endParaRPr lang="en-US" dirty="0"/>
          </a:p>
        </p:txBody>
      </p:sp>
      <p:pic>
        <p:nvPicPr>
          <p:cNvPr id="5122" name="Picture 2"/>
          <p:cNvPicPr>
            <a:picLocks noGrp="1" noChangeAspect="1" noChangeArrowheads="1"/>
          </p:cNvPicPr>
          <p:nvPr>
            <p:ph idx="1"/>
          </p:nvPr>
        </p:nvPicPr>
        <p:blipFill>
          <a:blip r:embed="rId2" cstate="email">
            <a:extLst>
              <a:ext uri="{28A0092B-C50C-407E-A947-70E740481C1C}">
                <a14:useLocalDpi xmlns:a14="http://schemas.microsoft.com/office/drawing/2010/main" val="0"/>
              </a:ext>
            </a:extLst>
          </a:blip>
          <a:srcRect/>
          <a:stretch>
            <a:fillRect/>
          </a:stretch>
        </p:blipFill>
        <p:spPr bwMode="auto">
          <a:xfrm>
            <a:off x="325119" y="578005"/>
            <a:ext cx="6594567" cy="57618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551345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Marcador de número de diapositiva 6"/>
          <p:cNvSpPr>
            <a:spLocks noGrp="1"/>
          </p:cNvSpPr>
          <p:nvPr>
            <p:ph type="sldNum" sz="quarter" idx="4"/>
          </p:nvPr>
        </p:nvSpPr>
        <p:spPr/>
        <p:txBody>
          <a:bodyPr/>
          <a:lstStyle/>
          <a:p>
            <a:fld id="{F096157D-9D44-4342-AEFF-76ADE352FA4A}" type="slidenum">
              <a:rPr lang="tr-TR" smtClean="0"/>
              <a:pPr/>
              <a:t>17</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pPr/>
              <a:t>05/04/2018</a:t>
            </a:fld>
            <a:endParaRPr lang="en-US" dirty="0"/>
          </a:p>
        </p:txBody>
      </p:sp>
      <p:sp>
        <p:nvSpPr>
          <p:cNvPr id="8" name="Marcador de contenido 3"/>
          <p:cNvSpPr>
            <a:spLocks noGrp="1"/>
          </p:cNvSpPr>
          <p:nvPr>
            <p:ph idx="1"/>
          </p:nvPr>
        </p:nvSpPr>
        <p:spPr>
          <a:xfrm>
            <a:off x="0" y="0"/>
            <a:ext cx="8334171" cy="4124361"/>
          </a:xfrm>
        </p:spPr>
        <p:txBody>
          <a:bodyPr/>
          <a:lstStyle/>
          <a:p>
            <a:endParaRPr lang="en-GB" sz="1800" b="1" dirty="0"/>
          </a:p>
          <a:p>
            <a:r>
              <a:rPr lang="en-GB" sz="1800" b="1" dirty="0"/>
              <a:t>Table 3. Research </a:t>
            </a:r>
            <a:r>
              <a:rPr lang="en-GB" sz="1800" b="1" dirty="0" smtClean="0"/>
              <a:t>agenda (part 1)</a:t>
            </a:r>
            <a:endParaRPr lang="nl-NL" sz="1800" dirty="0"/>
          </a:p>
          <a:p>
            <a:pPr lvl="0"/>
            <a:r>
              <a:rPr lang="en-US" sz="1800" dirty="0"/>
              <a:t>Factors and interventions that  improve the clinical condition of patients with a recent fracture before surgery.</a:t>
            </a:r>
            <a:r>
              <a:rPr lang="nl-NL" sz="1800" dirty="0"/>
              <a:t> </a:t>
            </a:r>
          </a:p>
          <a:p>
            <a:pPr lvl="0"/>
            <a:r>
              <a:rPr lang="en-US" sz="1800" dirty="0"/>
              <a:t>Effects of </a:t>
            </a:r>
            <a:r>
              <a:rPr lang="en-US" sz="1800" dirty="0" err="1"/>
              <a:t>orthogeriatric</a:t>
            </a:r>
            <a:r>
              <a:rPr lang="en-US" sz="1800" dirty="0"/>
              <a:t> assessment on mortality and morbidity in elderly patients with major  fractures.</a:t>
            </a:r>
            <a:r>
              <a:rPr lang="nl-NL" sz="1800" dirty="0"/>
              <a:t> </a:t>
            </a:r>
          </a:p>
          <a:p>
            <a:pPr lvl="0"/>
            <a:r>
              <a:rPr lang="en-US" sz="1800" dirty="0"/>
              <a:t>Prevention and treatment of delirium.</a:t>
            </a:r>
            <a:r>
              <a:rPr lang="nl-NL" sz="1800" dirty="0"/>
              <a:t> </a:t>
            </a:r>
          </a:p>
          <a:p>
            <a:pPr lvl="0"/>
            <a:r>
              <a:rPr lang="en-GB" sz="1800" dirty="0"/>
              <a:t>Evaluation of the best post-fracture rehabilitation strategies for fragility  fractures: intensity, duration and content.</a:t>
            </a:r>
            <a:endParaRPr lang="nl-NL" sz="1800" dirty="0"/>
          </a:p>
          <a:p>
            <a:pPr lvl="0"/>
            <a:r>
              <a:rPr lang="en-US" sz="1800" dirty="0"/>
              <a:t>Effects of a complex biopsychosocial interventions on early and long term rehabilitation effects.</a:t>
            </a:r>
            <a:endParaRPr lang="nl-NL" sz="1800" dirty="0"/>
          </a:p>
          <a:p>
            <a:pPr lvl="0"/>
            <a:r>
              <a:rPr lang="en-GB" sz="1800" dirty="0"/>
              <a:t>Role of muscle loss, sarcopenia and nutrition on recovery following hip fracture, and the role of physical and pharmacologic approaches in managing these deficits.</a:t>
            </a:r>
            <a:endParaRPr lang="nl-NL" sz="1800" dirty="0"/>
          </a:p>
          <a:p>
            <a:pPr lvl="0"/>
            <a:r>
              <a:rPr lang="en-US" sz="1800" dirty="0"/>
              <a:t>Initiatives for multi-disciplinary collaboration for secondary fracture prevention.</a:t>
            </a:r>
            <a:endParaRPr lang="nl-NL" sz="1800" dirty="0"/>
          </a:p>
          <a:p>
            <a:endParaRPr lang="en-GB" sz="1800" dirty="0"/>
          </a:p>
        </p:txBody>
      </p:sp>
      <p:pic>
        <p:nvPicPr>
          <p:cNvPr id="1026" name="Picture 2"/>
          <p:cNvPicPr>
            <a:picLocks noChangeAspect="1" noChangeArrowheads="1"/>
          </p:cNvPicPr>
          <p:nvPr/>
        </p:nvPicPr>
        <p:blipFill>
          <a:blip r:embed="rId2"/>
          <a:srcRect/>
          <a:stretch>
            <a:fillRect/>
          </a:stretch>
        </p:blipFill>
        <p:spPr bwMode="auto">
          <a:xfrm>
            <a:off x="7916863" y="504594"/>
            <a:ext cx="1227137" cy="756515"/>
          </a:xfrm>
          <a:prstGeom prst="rect">
            <a:avLst/>
          </a:prstGeom>
          <a:noFill/>
          <a:ln w="9525">
            <a:noFill/>
            <a:miter lim="800000"/>
            <a:headEnd/>
            <a:tailEnd/>
          </a:ln>
          <a:effectLst/>
        </p:spPr>
      </p:pic>
    </p:spTree>
    <p:extLst>
      <p:ext uri="{BB962C8B-B14F-4D97-AF65-F5344CB8AC3E}">
        <p14:creationId xmlns:p14="http://schemas.microsoft.com/office/powerpoint/2010/main" val="18736326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arcador de número de diapositiva 6"/>
          <p:cNvSpPr>
            <a:spLocks noGrp="1"/>
          </p:cNvSpPr>
          <p:nvPr>
            <p:ph type="sldNum" sz="quarter" idx="4"/>
          </p:nvPr>
        </p:nvSpPr>
        <p:spPr/>
        <p:txBody>
          <a:bodyPr/>
          <a:lstStyle/>
          <a:p>
            <a:fld id="{F096157D-9D44-4342-AEFF-76ADE352FA4A}" type="slidenum">
              <a:rPr lang="tr-TR" smtClean="0"/>
              <a:pPr/>
              <a:t>18</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pPr/>
              <a:t>05/04/2018</a:t>
            </a:fld>
            <a:endParaRPr lang="en-US" dirty="0"/>
          </a:p>
        </p:txBody>
      </p:sp>
      <p:sp>
        <p:nvSpPr>
          <p:cNvPr id="8" name="Marcador de contenido 3"/>
          <p:cNvSpPr>
            <a:spLocks noGrp="1"/>
          </p:cNvSpPr>
          <p:nvPr>
            <p:ph idx="1"/>
          </p:nvPr>
        </p:nvSpPr>
        <p:spPr>
          <a:xfrm>
            <a:off x="0" y="0"/>
            <a:ext cx="8334171" cy="4124361"/>
          </a:xfrm>
        </p:spPr>
        <p:txBody>
          <a:bodyPr/>
          <a:lstStyle/>
          <a:p>
            <a:endParaRPr lang="en-GB" sz="1800" b="1" dirty="0"/>
          </a:p>
          <a:p>
            <a:r>
              <a:rPr lang="en-GB" sz="1800" b="1" dirty="0"/>
              <a:t>Table 3. Research </a:t>
            </a:r>
            <a:r>
              <a:rPr lang="en-GB" sz="1800" b="1" dirty="0" smtClean="0"/>
              <a:t>agenda (part 2)</a:t>
            </a:r>
            <a:endParaRPr lang="nl-NL" sz="1800" dirty="0"/>
          </a:p>
          <a:p>
            <a:pPr lvl="0"/>
            <a:r>
              <a:rPr lang="en-US" sz="1800" dirty="0"/>
              <a:t>What is the long-term effect of FLS and its implementation </a:t>
            </a:r>
            <a:r>
              <a:rPr lang="en-US" sz="1800" dirty="0" smtClean="0"/>
              <a:t>the adherence to </a:t>
            </a:r>
            <a:r>
              <a:rPr lang="en-US" sz="1800" dirty="0" err="1" smtClean="0"/>
              <a:t>to</a:t>
            </a:r>
            <a:r>
              <a:rPr lang="en-US" sz="1800" dirty="0" smtClean="0"/>
              <a:t> </a:t>
            </a:r>
            <a:r>
              <a:rPr lang="en-US" sz="1800" dirty="0"/>
              <a:t>therapy and reduction of fractures, morbidity and mortality? </a:t>
            </a:r>
            <a:r>
              <a:rPr lang="nl-NL" sz="1800" dirty="0"/>
              <a:t> </a:t>
            </a:r>
          </a:p>
          <a:p>
            <a:pPr lvl="0"/>
            <a:r>
              <a:rPr lang="en-GB" sz="1800" dirty="0"/>
              <a:t>‘Real world’ cost-effectiveness of </a:t>
            </a:r>
            <a:r>
              <a:rPr lang="en-GB" sz="1800" dirty="0" err="1"/>
              <a:t>orthogeriatric</a:t>
            </a:r>
            <a:r>
              <a:rPr lang="en-GB" sz="1800" dirty="0"/>
              <a:t> care and for FLS.</a:t>
            </a:r>
            <a:endParaRPr lang="nl-NL" sz="1800" dirty="0"/>
          </a:p>
          <a:p>
            <a:pPr lvl="0"/>
            <a:r>
              <a:rPr lang="en-US" sz="1800" dirty="0"/>
              <a:t>Subsequent fracture prevention of individuals who are not able to visit the FLS, </a:t>
            </a:r>
            <a:r>
              <a:rPr lang="en-US" sz="1800" dirty="0" err="1"/>
              <a:t>e.g</a:t>
            </a:r>
            <a:r>
              <a:rPr lang="en-US" sz="1800" dirty="0"/>
              <a:t> hip fracture patients. </a:t>
            </a:r>
            <a:r>
              <a:rPr lang="nl-NL" sz="1800" dirty="0"/>
              <a:t> </a:t>
            </a:r>
          </a:p>
          <a:p>
            <a:pPr lvl="0"/>
            <a:r>
              <a:rPr lang="en-US" sz="1800" dirty="0"/>
              <a:t>Optimal timing of start and duration of anti-osteoporotic drugs.</a:t>
            </a:r>
            <a:r>
              <a:rPr lang="nl-NL" sz="1800" dirty="0"/>
              <a:t> </a:t>
            </a:r>
          </a:p>
          <a:p>
            <a:pPr lvl="0"/>
            <a:r>
              <a:rPr lang="en-GB" sz="1800" dirty="0"/>
              <a:t>Benefits of combining exercise, nutrition, pharmacologic and other intervention strategies.</a:t>
            </a:r>
            <a:endParaRPr lang="nl-NL" sz="1800" dirty="0"/>
          </a:p>
          <a:p>
            <a:pPr lvl="0"/>
            <a:r>
              <a:rPr lang="en-GB" sz="1800" dirty="0"/>
              <a:t>Optimize strategies for early fall prevention in patients with fragility fractures.</a:t>
            </a:r>
            <a:endParaRPr lang="nl-NL" sz="1800" dirty="0"/>
          </a:p>
          <a:p>
            <a:pPr lvl="0"/>
            <a:r>
              <a:rPr lang="en-GB" sz="1800" dirty="0"/>
              <a:t>E</a:t>
            </a:r>
            <a:r>
              <a:rPr lang="en-US" sz="1800" dirty="0" err="1"/>
              <a:t>ffects</a:t>
            </a:r>
            <a:r>
              <a:rPr lang="en-US" sz="1800" dirty="0"/>
              <a:t> of drugs (</a:t>
            </a:r>
            <a:r>
              <a:rPr lang="en-US" sz="1800" dirty="0" smtClean="0"/>
              <a:t>anti-</a:t>
            </a:r>
            <a:r>
              <a:rPr lang="en-US" sz="1800" dirty="0" err="1" smtClean="0"/>
              <a:t>resorptive</a:t>
            </a:r>
            <a:r>
              <a:rPr lang="en-US" sz="1800" dirty="0" smtClean="0"/>
              <a:t>, </a:t>
            </a:r>
            <a:r>
              <a:rPr lang="en-US" sz="1800" dirty="0" err="1" smtClean="0"/>
              <a:t>osteo</a:t>
            </a:r>
            <a:r>
              <a:rPr lang="en-US" sz="1800" dirty="0" smtClean="0"/>
              <a:t>-anabolic </a:t>
            </a:r>
            <a:r>
              <a:rPr lang="en-US" sz="1800" dirty="0"/>
              <a:t>drugs, biologics, NSAIDS ) on fracture healing (delayed or non-union) and on atypical femoral fractures.</a:t>
            </a:r>
            <a:r>
              <a:rPr lang="nl-NL" sz="1800" dirty="0"/>
              <a:t> </a:t>
            </a:r>
          </a:p>
          <a:p>
            <a:pPr lvl="0"/>
            <a:r>
              <a:rPr lang="en-GB" sz="1800" dirty="0"/>
              <a:t>Implementation of recommendations.</a:t>
            </a:r>
            <a:endParaRPr lang="nl-NL" sz="1800" dirty="0"/>
          </a:p>
          <a:p>
            <a:endParaRPr lang="en-GB" sz="1800" dirty="0"/>
          </a:p>
        </p:txBody>
      </p:sp>
      <p:pic>
        <p:nvPicPr>
          <p:cNvPr id="1026" name="Picture 2"/>
          <p:cNvPicPr>
            <a:picLocks noChangeAspect="1" noChangeArrowheads="1"/>
          </p:cNvPicPr>
          <p:nvPr/>
        </p:nvPicPr>
        <p:blipFill>
          <a:blip r:embed="rId2"/>
          <a:srcRect/>
          <a:stretch>
            <a:fillRect/>
          </a:stretch>
        </p:blipFill>
        <p:spPr bwMode="auto">
          <a:xfrm>
            <a:off x="7916863" y="504594"/>
            <a:ext cx="1227137" cy="756515"/>
          </a:xfrm>
          <a:prstGeom prst="rect">
            <a:avLst/>
          </a:prstGeom>
          <a:noFill/>
          <a:ln w="9525">
            <a:noFill/>
            <a:miter lim="800000"/>
            <a:headEnd/>
            <a:tailEnd/>
          </a:ln>
          <a:effectLst/>
        </p:spPr>
      </p:pic>
    </p:spTree>
    <p:extLst>
      <p:ext uri="{BB962C8B-B14F-4D97-AF65-F5344CB8AC3E}">
        <p14:creationId xmlns:p14="http://schemas.microsoft.com/office/powerpoint/2010/main" val="21239408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r>
              <a:rPr lang="en-GB" sz="1800" dirty="0" smtClean="0">
                <a:solidFill>
                  <a:srgbClr val="063FA9"/>
                </a:solidFill>
              </a:rPr>
              <a:t>In the target population, patients </a:t>
            </a:r>
            <a:r>
              <a:rPr lang="en-GB" sz="1800" dirty="0">
                <a:solidFill>
                  <a:srgbClr val="063FA9"/>
                </a:solidFill>
              </a:rPr>
              <a:t>older than 50 years with a fragility </a:t>
            </a:r>
            <a:r>
              <a:rPr lang="en-GB" sz="1800" dirty="0" smtClean="0">
                <a:solidFill>
                  <a:srgbClr val="063FA9"/>
                </a:solidFill>
              </a:rPr>
              <a:t>fracture,</a:t>
            </a:r>
            <a:r>
              <a:rPr lang="en-GB" sz="1800" dirty="0">
                <a:solidFill>
                  <a:srgbClr val="063FA9"/>
                </a:solidFill>
              </a:rPr>
              <a:t> optimal care </a:t>
            </a:r>
            <a:r>
              <a:rPr lang="en-GB" sz="1800" dirty="0" smtClean="0">
                <a:solidFill>
                  <a:srgbClr val="063FA9"/>
                </a:solidFill>
              </a:rPr>
              <a:t>before, during and directly after the operation, have all an </a:t>
            </a:r>
            <a:r>
              <a:rPr lang="en-GB" sz="1800" dirty="0">
                <a:solidFill>
                  <a:srgbClr val="063FA9"/>
                </a:solidFill>
              </a:rPr>
              <a:t>important effect on clinical outcome. </a:t>
            </a:r>
            <a:endParaRPr lang="en-GB" sz="1800" dirty="0" smtClean="0">
              <a:solidFill>
                <a:srgbClr val="063FA9"/>
              </a:solidFill>
            </a:endParaRPr>
          </a:p>
          <a:p>
            <a:r>
              <a:rPr lang="en-GB" sz="1800" dirty="0" smtClean="0">
                <a:solidFill>
                  <a:srgbClr val="063FA9"/>
                </a:solidFill>
              </a:rPr>
              <a:t>As </a:t>
            </a:r>
            <a:r>
              <a:rPr lang="en-GB" sz="1800" dirty="0">
                <a:solidFill>
                  <a:srgbClr val="063FA9"/>
                </a:solidFill>
              </a:rPr>
              <a:t>a consequence, it is very likely that limited mobility and a poor quality </a:t>
            </a:r>
            <a:r>
              <a:rPr lang="en-GB" sz="1800" dirty="0" smtClean="0">
                <a:solidFill>
                  <a:srgbClr val="063FA9"/>
                </a:solidFill>
              </a:rPr>
              <a:t>of life remaining after the operation, may </a:t>
            </a:r>
            <a:r>
              <a:rPr lang="en-GB" sz="1800" dirty="0">
                <a:solidFill>
                  <a:srgbClr val="063FA9"/>
                </a:solidFill>
              </a:rPr>
              <a:t>be associated with an elevated risk of future fractures</a:t>
            </a:r>
            <a:r>
              <a:rPr lang="en-GB" sz="1800" dirty="0" smtClean="0">
                <a:solidFill>
                  <a:srgbClr val="063FA9"/>
                </a:solidFill>
              </a:rPr>
              <a:t>.</a:t>
            </a:r>
            <a:r>
              <a:rPr lang="en-GB" sz="1800" dirty="0">
                <a:solidFill>
                  <a:srgbClr val="063FA9"/>
                </a:solidFill>
              </a:rPr>
              <a:t> </a:t>
            </a:r>
            <a:endParaRPr lang="en-GB" sz="1800" dirty="0" smtClean="0">
              <a:solidFill>
                <a:srgbClr val="063FA9"/>
              </a:solidFill>
            </a:endParaRPr>
          </a:p>
          <a:p>
            <a:r>
              <a:rPr lang="en-GB" sz="1800" dirty="0" smtClean="0">
                <a:solidFill>
                  <a:srgbClr val="0057A3"/>
                </a:solidFill>
              </a:rPr>
              <a:t>Optimal </a:t>
            </a:r>
            <a:r>
              <a:rPr lang="en-GB" sz="1800" dirty="0">
                <a:solidFill>
                  <a:srgbClr val="0057A3"/>
                </a:solidFill>
              </a:rPr>
              <a:t>acute fracture care </a:t>
            </a:r>
            <a:r>
              <a:rPr lang="en-GB" sz="1800" dirty="0" smtClean="0">
                <a:solidFill>
                  <a:srgbClr val="0057A3"/>
                </a:solidFill>
              </a:rPr>
              <a:t>(operation or plaster) is </a:t>
            </a:r>
            <a:r>
              <a:rPr lang="en-GB" sz="1800" dirty="0">
                <a:solidFill>
                  <a:srgbClr val="0057A3"/>
                </a:solidFill>
              </a:rPr>
              <a:t>dependant on the type of fracture and the age, presence or absence of comorbidity and the needs of the patient.</a:t>
            </a:r>
            <a:r>
              <a:rPr lang="nl-NL" sz="1800" dirty="0">
                <a:solidFill>
                  <a:srgbClr val="0057A3"/>
                </a:solidFill>
              </a:rPr>
              <a:t> </a:t>
            </a:r>
          </a:p>
          <a:p>
            <a:r>
              <a:rPr lang="en-GB" sz="1800" dirty="0" smtClean="0">
                <a:solidFill>
                  <a:srgbClr val="0057A3"/>
                </a:solidFill>
              </a:rPr>
              <a:t>Especially </a:t>
            </a:r>
            <a:r>
              <a:rPr lang="en-GB" sz="1800" dirty="0">
                <a:solidFill>
                  <a:srgbClr val="0057A3"/>
                </a:solidFill>
              </a:rPr>
              <a:t>in the frail elderly person with a major fracture, </a:t>
            </a:r>
            <a:r>
              <a:rPr lang="en-GB" sz="1800" dirty="0" err="1" smtClean="0">
                <a:solidFill>
                  <a:srgbClr val="0057A3"/>
                </a:solidFill>
              </a:rPr>
              <a:t>e.g</a:t>
            </a:r>
            <a:r>
              <a:rPr lang="en-GB" sz="1800" dirty="0" smtClean="0">
                <a:solidFill>
                  <a:srgbClr val="0057A3"/>
                </a:solidFill>
              </a:rPr>
              <a:t> a hip or pelvic fracture, an </a:t>
            </a:r>
            <a:r>
              <a:rPr lang="en-GB" sz="1800" dirty="0" err="1">
                <a:solidFill>
                  <a:srgbClr val="0057A3"/>
                </a:solidFill>
              </a:rPr>
              <a:t>orthogeriatric</a:t>
            </a:r>
            <a:r>
              <a:rPr lang="en-GB" sz="1800" dirty="0">
                <a:solidFill>
                  <a:srgbClr val="0057A3"/>
                </a:solidFill>
              </a:rPr>
              <a:t> and multidisciplinary </a:t>
            </a:r>
            <a:r>
              <a:rPr lang="en-GB" sz="1800" dirty="0" smtClean="0">
                <a:solidFill>
                  <a:srgbClr val="0057A3"/>
                </a:solidFill>
              </a:rPr>
              <a:t>approach is </a:t>
            </a:r>
            <a:r>
              <a:rPr lang="en-GB" sz="1800" dirty="0">
                <a:solidFill>
                  <a:srgbClr val="0057A3"/>
                </a:solidFill>
              </a:rPr>
              <a:t>warranted</a:t>
            </a:r>
            <a:r>
              <a:rPr lang="en-GB" sz="1800" dirty="0" smtClean="0">
                <a:solidFill>
                  <a:srgbClr val="0057A3"/>
                </a:solidFill>
              </a:rPr>
              <a:t>. In an </a:t>
            </a:r>
            <a:r>
              <a:rPr lang="en-GB" sz="1800" dirty="0" err="1" smtClean="0">
                <a:solidFill>
                  <a:srgbClr val="0057A3"/>
                </a:solidFill>
              </a:rPr>
              <a:t>orthogeriatric</a:t>
            </a:r>
            <a:r>
              <a:rPr lang="en-GB" sz="1800" dirty="0" smtClean="0">
                <a:solidFill>
                  <a:srgbClr val="0057A3"/>
                </a:solidFill>
              </a:rPr>
              <a:t> ward, a geriatrician collaborates with an orthopaedic surgeon, and with trained nurses in both specialties.  </a:t>
            </a:r>
            <a:endParaRPr lang="nl-NL" sz="1800" dirty="0">
              <a:solidFill>
                <a:srgbClr val="0057A3"/>
              </a:solidFill>
            </a:endParaRPr>
          </a:p>
          <a:p>
            <a:endParaRPr lang="en-GB" dirty="0">
              <a:solidFill>
                <a:srgbClr val="063FA9"/>
              </a:solidFill>
            </a:endParaRPr>
          </a:p>
          <a:p>
            <a:pPr marL="0" indent="0">
              <a:buNone/>
            </a:pPr>
            <a:r>
              <a:rPr lang="en-GB" dirty="0" smtClean="0">
                <a:solidFill>
                  <a:srgbClr val="063FA9"/>
                </a:solidFill>
              </a:rPr>
              <a:t> </a:t>
            </a:r>
            <a:endParaRPr lang="en-GB" dirty="0">
              <a:solidFill>
                <a:srgbClr val="003FA8"/>
              </a:solidFill>
            </a:endParaRPr>
          </a:p>
          <a:p>
            <a:endParaRPr lang="nl-NL" dirty="0"/>
          </a:p>
        </p:txBody>
      </p:sp>
      <p:sp>
        <p:nvSpPr>
          <p:cNvPr id="3" name="Titel 2"/>
          <p:cNvSpPr>
            <a:spLocks noGrp="1"/>
          </p:cNvSpPr>
          <p:nvPr>
            <p:ph type="title"/>
          </p:nvPr>
        </p:nvSpPr>
        <p:spPr/>
        <p:txBody>
          <a:bodyPr/>
          <a:lstStyle/>
          <a:p>
            <a:r>
              <a:rPr lang="nl-NL" sz="2400" dirty="0" err="1" smtClean="0"/>
              <a:t>Lay</a:t>
            </a:r>
            <a:r>
              <a:rPr lang="nl-NL" sz="2400" dirty="0" smtClean="0"/>
              <a:t> Summary (1), </a:t>
            </a:r>
            <a:r>
              <a:rPr lang="nl-NL" sz="2400" dirty="0" err="1" smtClean="0"/>
              <a:t>the</a:t>
            </a:r>
            <a:r>
              <a:rPr lang="nl-NL" sz="2400" dirty="0" smtClean="0"/>
              <a:t> </a:t>
            </a:r>
            <a:r>
              <a:rPr lang="nl-NL" sz="2400" dirty="0" err="1" smtClean="0"/>
              <a:t>surgical</a:t>
            </a:r>
            <a:r>
              <a:rPr lang="nl-NL" sz="2400" dirty="0" smtClean="0"/>
              <a:t> part. </a:t>
            </a:r>
            <a:endParaRPr lang="nl-NL" sz="2400" dirty="0"/>
          </a:p>
        </p:txBody>
      </p:sp>
      <p:sp>
        <p:nvSpPr>
          <p:cNvPr id="4" name="Tijdelijke aanduiding voor dianummer 3"/>
          <p:cNvSpPr>
            <a:spLocks noGrp="1"/>
          </p:cNvSpPr>
          <p:nvPr>
            <p:ph type="sldNum" sz="quarter" idx="4"/>
          </p:nvPr>
        </p:nvSpPr>
        <p:spPr>
          <a:xfrm>
            <a:off x="490537" y="6478890"/>
            <a:ext cx="927201" cy="365125"/>
          </a:xfrm>
        </p:spPr>
        <p:txBody>
          <a:bodyPr/>
          <a:lstStyle/>
          <a:p>
            <a:fld id="{F096157D-9D44-4342-AEFF-76ADE352FA4A}" type="slidenum">
              <a:rPr lang="tr-TR" smtClean="0"/>
              <a:pPr/>
              <a:t>19</a:t>
            </a:fld>
            <a:endParaRPr lang="tr-TR" dirty="0"/>
          </a:p>
        </p:txBody>
      </p:sp>
      <p:sp>
        <p:nvSpPr>
          <p:cNvPr id="5" name="Tijdelijke aanduiding voor datum 4"/>
          <p:cNvSpPr>
            <a:spLocks noGrp="1"/>
          </p:cNvSpPr>
          <p:nvPr>
            <p:ph type="dt" sz="half" idx="2"/>
          </p:nvPr>
        </p:nvSpPr>
        <p:spPr/>
        <p:txBody>
          <a:bodyPr/>
          <a:lstStyle/>
          <a:p>
            <a:fld id="{BA3F73F8-1884-0E40-983C-CDED2351A66E}" type="datetime1">
              <a:rPr lang="es-ES" smtClean="0"/>
              <a:pPr/>
              <a:t>05/04/2018</a:t>
            </a:fld>
            <a:endParaRPr lang="en-US" dirty="0"/>
          </a:p>
        </p:txBody>
      </p:sp>
    </p:spTree>
    <p:extLst>
      <p:ext uri="{BB962C8B-B14F-4D97-AF65-F5344CB8AC3E}">
        <p14:creationId xmlns:p14="http://schemas.microsoft.com/office/powerpoint/2010/main" val="15762362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507568" y="1420650"/>
            <a:ext cx="8334172" cy="634545"/>
          </a:xfrm>
        </p:spPr>
        <p:txBody>
          <a:bodyPr/>
          <a:lstStyle/>
          <a:p>
            <a:r>
              <a:rPr lang="en-GB" dirty="0"/>
              <a:t> </a:t>
            </a:r>
            <a:endParaRPr lang="es-ES" sz="2400"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pPr/>
              <a:t>05/04/2018</a:t>
            </a:fld>
            <a:endParaRPr lang="en-US" dirty="0"/>
          </a:p>
        </p:txBody>
      </p:sp>
      <p:sp>
        <p:nvSpPr>
          <p:cNvPr id="8" name="Marcador de contenido 3"/>
          <p:cNvSpPr>
            <a:spLocks noGrp="1"/>
          </p:cNvSpPr>
          <p:nvPr>
            <p:ph idx="1"/>
          </p:nvPr>
        </p:nvSpPr>
        <p:spPr>
          <a:xfrm>
            <a:off x="500794" y="2010437"/>
            <a:ext cx="8334171" cy="4124361"/>
          </a:xfrm>
        </p:spPr>
        <p:txBody>
          <a:bodyPr/>
          <a:lstStyle/>
          <a:p>
            <a:r>
              <a:rPr lang="en-GB" sz="1800" dirty="0">
                <a:solidFill>
                  <a:srgbClr val="063FA9"/>
                </a:solidFill>
                <a:latin typeface="+mj-lt"/>
              </a:rPr>
              <a:t>Target population: patients older than 50 years with a fragility fracture</a:t>
            </a:r>
            <a:endParaRPr lang="en-GB" sz="1800" dirty="0">
              <a:solidFill>
                <a:srgbClr val="003FA8"/>
              </a:solidFill>
              <a:latin typeface="+mj-lt"/>
            </a:endParaRPr>
          </a:p>
          <a:p>
            <a:r>
              <a:rPr lang="en-GB" sz="1800" dirty="0">
                <a:solidFill>
                  <a:srgbClr val="003FA8"/>
                </a:solidFill>
                <a:latin typeface="+mj-lt"/>
              </a:rPr>
              <a:t>Primary research question: how to prevent subsequent fractures in patients older than 50 years with a fragility fracture? </a:t>
            </a:r>
          </a:p>
          <a:p>
            <a:r>
              <a:rPr lang="en-GB" sz="1800" dirty="0">
                <a:solidFill>
                  <a:srgbClr val="063FA9"/>
                </a:solidFill>
                <a:latin typeface="+mj-lt"/>
              </a:rPr>
              <a:t>Background: this set of recommendations is based on an initiative of The European League Against Rheumatism (EULAR) and the European Federation of National Associations of Orthopaedics and </a:t>
            </a:r>
            <a:r>
              <a:rPr lang="en-GB" sz="1800" dirty="0" err="1">
                <a:solidFill>
                  <a:srgbClr val="063FA9"/>
                </a:solidFill>
                <a:latin typeface="+mj-lt"/>
              </a:rPr>
              <a:t>Traumatology</a:t>
            </a:r>
            <a:r>
              <a:rPr lang="en-GB" sz="1800" dirty="0">
                <a:solidFill>
                  <a:srgbClr val="063FA9"/>
                </a:solidFill>
                <a:latin typeface="+mj-lt"/>
              </a:rPr>
              <a:t> (EFORT).</a:t>
            </a:r>
          </a:p>
          <a:p>
            <a:pPr marL="0" indent="0">
              <a:buNone/>
            </a:pPr>
            <a:endParaRPr lang="en-GB" dirty="0"/>
          </a:p>
        </p:txBody>
      </p:sp>
    </p:spTree>
    <p:extLst>
      <p:ext uri="{BB962C8B-B14F-4D97-AF65-F5344CB8AC3E}">
        <p14:creationId xmlns:p14="http://schemas.microsoft.com/office/powerpoint/2010/main" val="2319304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r>
              <a:rPr lang="en-GB" sz="1600" dirty="0" smtClean="0">
                <a:solidFill>
                  <a:srgbClr val="063FA9"/>
                </a:solidFill>
              </a:rPr>
              <a:t>For the </a:t>
            </a:r>
            <a:r>
              <a:rPr lang="en-GB" sz="1600" dirty="0">
                <a:solidFill>
                  <a:srgbClr val="063FA9"/>
                </a:solidFill>
              </a:rPr>
              <a:t>prevention of subsequent fractures, </a:t>
            </a:r>
            <a:r>
              <a:rPr lang="en-GB" sz="1600" dirty="0" smtClean="0">
                <a:solidFill>
                  <a:srgbClr val="063FA9"/>
                </a:solidFill>
              </a:rPr>
              <a:t>after an initial fracture, it </a:t>
            </a:r>
            <a:r>
              <a:rPr lang="en-GB" sz="1600" dirty="0">
                <a:solidFill>
                  <a:srgbClr val="063FA9"/>
                </a:solidFill>
              </a:rPr>
              <a:t>is important that in all patients 50 years and over, fracture risk should be investigated systematically. </a:t>
            </a:r>
            <a:endParaRPr lang="en-GB" sz="1600" dirty="0" smtClean="0">
              <a:solidFill>
                <a:srgbClr val="063FA9"/>
              </a:solidFill>
            </a:endParaRPr>
          </a:p>
          <a:p>
            <a:r>
              <a:rPr lang="nl-NL" sz="1600" dirty="0" smtClean="0">
                <a:solidFill>
                  <a:srgbClr val="0057A3"/>
                </a:solidFill>
              </a:rPr>
              <a:t>Evaluation </a:t>
            </a:r>
            <a:r>
              <a:rPr lang="nl-NL" sz="1600" dirty="0">
                <a:solidFill>
                  <a:srgbClr val="0057A3"/>
                </a:solidFill>
              </a:rPr>
              <a:t>of </a:t>
            </a:r>
            <a:r>
              <a:rPr lang="nl-NL" sz="1600" dirty="0" err="1">
                <a:solidFill>
                  <a:srgbClr val="0057A3"/>
                </a:solidFill>
              </a:rPr>
              <a:t>the</a:t>
            </a:r>
            <a:r>
              <a:rPr lang="nl-NL" sz="1600" dirty="0">
                <a:solidFill>
                  <a:srgbClr val="0057A3"/>
                </a:solidFill>
              </a:rPr>
              <a:t> risk of </a:t>
            </a:r>
            <a:r>
              <a:rPr lang="nl-NL" sz="1600" dirty="0" err="1">
                <a:solidFill>
                  <a:srgbClr val="0057A3"/>
                </a:solidFill>
              </a:rPr>
              <a:t>subsequent</a:t>
            </a:r>
            <a:r>
              <a:rPr lang="nl-NL" sz="1600" dirty="0">
                <a:solidFill>
                  <a:srgbClr val="0057A3"/>
                </a:solidFill>
              </a:rPr>
              <a:t> </a:t>
            </a:r>
            <a:r>
              <a:rPr lang="nl-NL" sz="1600" dirty="0" err="1">
                <a:solidFill>
                  <a:srgbClr val="0057A3"/>
                </a:solidFill>
              </a:rPr>
              <a:t>fractures</a:t>
            </a:r>
            <a:r>
              <a:rPr lang="nl-NL" sz="1600" dirty="0">
                <a:solidFill>
                  <a:srgbClr val="0057A3"/>
                </a:solidFill>
              </a:rPr>
              <a:t> </a:t>
            </a:r>
            <a:r>
              <a:rPr lang="nl-NL" sz="1600" dirty="0" err="1" smtClean="0">
                <a:solidFill>
                  <a:srgbClr val="0057A3"/>
                </a:solidFill>
              </a:rPr>
              <a:t>includes</a:t>
            </a:r>
            <a:r>
              <a:rPr lang="nl-NL" sz="1600" dirty="0" smtClean="0">
                <a:solidFill>
                  <a:srgbClr val="0057A3"/>
                </a:solidFill>
              </a:rPr>
              <a:t>: a) a  </a:t>
            </a:r>
            <a:r>
              <a:rPr lang="nl-NL" sz="1600" dirty="0">
                <a:solidFill>
                  <a:srgbClr val="0057A3"/>
                </a:solidFill>
              </a:rPr>
              <a:t>review of </a:t>
            </a:r>
            <a:r>
              <a:rPr lang="nl-NL" sz="1600" dirty="0" err="1">
                <a:solidFill>
                  <a:srgbClr val="0057A3"/>
                </a:solidFill>
              </a:rPr>
              <a:t>clinical</a:t>
            </a:r>
            <a:r>
              <a:rPr lang="nl-NL" sz="1600" dirty="0">
                <a:solidFill>
                  <a:srgbClr val="0057A3"/>
                </a:solidFill>
              </a:rPr>
              <a:t> risk factors, </a:t>
            </a:r>
            <a:r>
              <a:rPr lang="nl-NL" sz="1600" dirty="0" err="1" smtClean="0">
                <a:solidFill>
                  <a:srgbClr val="0057A3"/>
                </a:solidFill>
              </a:rPr>
              <a:t>such</a:t>
            </a:r>
            <a:r>
              <a:rPr lang="nl-NL" sz="1600" dirty="0" smtClean="0">
                <a:solidFill>
                  <a:srgbClr val="0057A3"/>
                </a:solidFill>
              </a:rPr>
              <a:t> as </a:t>
            </a:r>
            <a:r>
              <a:rPr lang="nl-NL" sz="1600" dirty="0" err="1" smtClean="0">
                <a:solidFill>
                  <a:srgbClr val="0057A3"/>
                </a:solidFill>
              </a:rPr>
              <a:t>age</a:t>
            </a:r>
            <a:r>
              <a:rPr lang="nl-NL" sz="1600" dirty="0" smtClean="0">
                <a:solidFill>
                  <a:srgbClr val="0057A3"/>
                </a:solidFill>
              </a:rPr>
              <a:t>, low BMI, </a:t>
            </a:r>
            <a:r>
              <a:rPr lang="nl-NL" sz="1600" dirty="0" err="1" smtClean="0">
                <a:solidFill>
                  <a:srgbClr val="0057A3"/>
                </a:solidFill>
              </a:rPr>
              <a:t>familary</a:t>
            </a:r>
            <a:r>
              <a:rPr lang="nl-NL" sz="1600" dirty="0" smtClean="0">
                <a:solidFill>
                  <a:srgbClr val="0057A3"/>
                </a:solidFill>
              </a:rPr>
              <a:t> </a:t>
            </a:r>
            <a:r>
              <a:rPr lang="nl-NL" sz="1600" dirty="0" err="1" smtClean="0">
                <a:solidFill>
                  <a:srgbClr val="0057A3"/>
                </a:solidFill>
              </a:rPr>
              <a:t>osteoporosis</a:t>
            </a:r>
            <a:r>
              <a:rPr lang="nl-NL" sz="1600" dirty="0" smtClean="0">
                <a:solidFill>
                  <a:srgbClr val="0057A3"/>
                </a:solidFill>
              </a:rPr>
              <a:t>, </a:t>
            </a:r>
            <a:r>
              <a:rPr lang="nl-NL" sz="1600" dirty="0" err="1" smtClean="0">
                <a:solidFill>
                  <a:srgbClr val="0057A3"/>
                </a:solidFill>
              </a:rPr>
              <a:t>earlier</a:t>
            </a:r>
            <a:r>
              <a:rPr lang="nl-NL" sz="1600" dirty="0" smtClean="0">
                <a:solidFill>
                  <a:srgbClr val="0057A3"/>
                </a:solidFill>
              </a:rPr>
              <a:t> </a:t>
            </a:r>
            <a:r>
              <a:rPr lang="nl-NL" sz="1600" dirty="0" err="1" smtClean="0">
                <a:solidFill>
                  <a:srgbClr val="0057A3"/>
                </a:solidFill>
              </a:rPr>
              <a:t>fractures</a:t>
            </a:r>
            <a:r>
              <a:rPr lang="nl-NL" sz="1600" dirty="0" smtClean="0">
                <a:solidFill>
                  <a:srgbClr val="0057A3"/>
                </a:solidFill>
              </a:rPr>
              <a:t>, smoking </a:t>
            </a:r>
            <a:r>
              <a:rPr lang="nl-NL" sz="1600" dirty="0" err="1" smtClean="0">
                <a:solidFill>
                  <a:srgbClr val="0057A3"/>
                </a:solidFill>
              </a:rPr>
              <a:t>and</a:t>
            </a:r>
            <a:r>
              <a:rPr lang="nl-NL" sz="1600" dirty="0" smtClean="0">
                <a:solidFill>
                  <a:srgbClr val="0057A3"/>
                </a:solidFill>
              </a:rPr>
              <a:t> </a:t>
            </a:r>
            <a:r>
              <a:rPr lang="nl-NL" sz="1600" dirty="0" err="1" smtClean="0">
                <a:solidFill>
                  <a:srgbClr val="0057A3"/>
                </a:solidFill>
              </a:rPr>
              <a:t>immobility</a:t>
            </a:r>
            <a:r>
              <a:rPr lang="nl-NL" sz="1600" dirty="0" smtClean="0">
                <a:solidFill>
                  <a:srgbClr val="0057A3"/>
                </a:solidFill>
              </a:rPr>
              <a:t>; b) Bone </a:t>
            </a:r>
            <a:r>
              <a:rPr lang="nl-NL" sz="1600" dirty="0" err="1" smtClean="0">
                <a:solidFill>
                  <a:srgbClr val="0057A3"/>
                </a:solidFill>
              </a:rPr>
              <a:t>mineral</a:t>
            </a:r>
            <a:r>
              <a:rPr lang="nl-NL" sz="1600" dirty="0" smtClean="0">
                <a:solidFill>
                  <a:srgbClr val="0057A3"/>
                </a:solidFill>
              </a:rPr>
              <a:t> </a:t>
            </a:r>
            <a:r>
              <a:rPr lang="nl-NL" sz="1600" dirty="0" err="1" smtClean="0">
                <a:solidFill>
                  <a:srgbClr val="0057A3"/>
                </a:solidFill>
              </a:rPr>
              <a:t>density</a:t>
            </a:r>
            <a:r>
              <a:rPr lang="nl-NL" sz="1600" dirty="0" smtClean="0">
                <a:solidFill>
                  <a:srgbClr val="0057A3"/>
                </a:solidFill>
              </a:rPr>
              <a:t> </a:t>
            </a:r>
            <a:r>
              <a:rPr lang="nl-NL" sz="1600" dirty="0" err="1" smtClean="0">
                <a:solidFill>
                  <a:srgbClr val="0057A3"/>
                </a:solidFill>
              </a:rPr>
              <a:t>measurement</a:t>
            </a:r>
            <a:r>
              <a:rPr lang="nl-NL" sz="1600" dirty="0" smtClean="0">
                <a:solidFill>
                  <a:srgbClr val="0057A3"/>
                </a:solidFill>
              </a:rPr>
              <a:t> (DXA) of </a:t>
            </a:r>
            <a:r>
              <a:rPr lang="nl-NL" sz="1600" dirty="0" err="1">
                <a:solidFill>
                  <a:srgbClr val="0057A3"/>
                </a:solidFill>
              </a:rPr>
              <a:t>the</a:t>
            </a:r>
            <a:r>
              <a:rPr lang="nl-NL" sz="1600" dirty="0">
                <a:solidFill>
                  <a:srgbClr val="0057A3"/>
                </a:solidFill>
              </a:rPr>
              <a:t> </a:t>
            </a:r>
            <a:r>
              <a:rPr lang="nl-NL" sz="1600" dirty="0" err="1">
                <a:solidFill>
                  <a:srgbClr val="0057A3"/>
                </a:solidFill>
              </a:rPr>
              <a:t>spine</a:t>
            </a:r>
            <a:r>
              <a:rPr lang="nl-NL" sz="1600" dirty="0">
                <a:solidFill>
                  <a:srgbClr val="0057A3"/>
                </a:solidFill>
              </a:rPr>
              <a:t> </a:t>
            </a:r>
            <a:r>
              <a:rPr lang="nl-NL" sz="1600" dirty="0" err="1">
                <a:solidFill>
                  <a:srgbClr val="0057A3"/>
                </a:solidFill>
              </a:rPr>
              <a:t>and</a:t>
            </a:r>
            <a:r>
              <a:rPr lang="nl-NL" sz="1600" dirty="0">
                <a:solidFill>
                  <a:srgbClr val="0057A3"/>
                </a:solidFill>
              </a:rPr>
              <a:t> </a:t>
            </a:r>
            <a:r>
              <a:rPr lang="nl-NL" sz="1600" dirty="0" smtClean="0">
                <a:solidFill>
                  <a:srgbClr val="0057A3"/>
                </a:solidFill>
              </a:rPr>
              <a:t>hip; c) imaging </a:t>
            </a:r>
            <a:r>
              <a:rPr lang="nl-NL" sz="1600" dirty="0">
                <a:solidFill>
                  <a:srgbClr val="0057A3"/>
                </a:solidFill>
              </a:rPr>
              <a:t>of </a:t>
            </a:r>
            <a:r>
              <a:rPr lang="nl-NL" sz="1600" dirty="0" err="1">
                <a:solidFill>
                  <a:srgbClr val="0057A3"/>
                </a:solidFill>
              </a:rPr>
              <a:t>the</a:t>
            </a:r>
            <a:r>
              <a:rPr lang="nl-NL" sz="1600" dirty="0">
                <a:solidFill>
                  <a:srgbClr val="0057A3"/>
                </a:solidFill>
              </a:rPr>
              <a:t> </a:t>
            </a:r>
            <a:r>
              <a:rPr lang="nl-NL" sz="1600" dirty="0" err="1">
                <a:solidFill>
                  <a:srgbClr val="0057A3"/>
                </a:solidFill>
              </a:rPr>
              <a:t>spine</a:t>
            </a:r>
            <a:r>
              <a:rPr lang="nl-NL" sz="1600" dirty="0">
                <a:solidFill>
                  <a:srgbClr val="0057A3"/>
                </a:solidFill>
              </a:rPr>
              <a:t> </a:t>
            </a:r>
            <a:r>
              <a:rPr lang="nl-NL" sz="1600" dirty="0" err="1">
                <a:solidFill>
                  <a:srgbClr val="0057A3"/>
                </a:solidFill>
              </a:rPr>
              <a:t>for</a:t>
            </a:r>
            <a:r>
              <a:rPr lang="nl-NL" sz="1600" dirty="0">
                <a:solidFill>
                  <a:srgbClr val="0057A3"/>
                </a:solidFill>
              </a:rPr>
              <a:t> </a:t>
            </a:r>
            <a:r>
              <a:rPr lang="nl-NL" sz="1600" dirty="0" err="1">
                <a:solidFill>
                  <a:srgbClr val="0057A3"/>
                </a:solidFill>
              </a:rPr>
              <a:t>vertebral</a:t>
            </a:r>
            <a:r>
              <a:rPr lang="nl-NL" sz="1600" dirty="0">
                <a:solidFill>
                  <a:srgbClr val="0057A3"/>
                </a:solidFill>
              </a:rPr>
              <a:t> </a:t>
            </a:r>
            <a:r>
              <a:rPr lang="nl-NL" sz="1600" dirty="0" err="1">
                <a:solidFill>
                  <a:srgbClr val="0057A3"/>
                </a:solidFill>
              </a:rPr>
              <a:t>fractures</a:t>
            </a:r>
            <a:r>
              <a:rPr lang="nl-NL" sz="1600" dirty="0">
                <a:solidFill>
                  <a:srgbClr val="0057A3"/>
                </a:solidFill>
              </a:rPr>
              <a:t> </a:t>
            </a:r>
            <a:r>
              <a:rPr lang="nl-NL" sz="1600" dirty="0" smtClean="0">
                <a:solidFill>
                  <a:srgbClr val="0057A3"/>
                </a:solidFill>
              </a:rPr>
              <a:t>(VFA); d) </a:t>
            </a:r>
            <a:r>
              <a:rPr lang="nl-NL" sz="1600" dirty="0" err="1">
                <a:solidFill>
                  <a:srgbClr val="0057A3"/>
                </a:solidFill>
              </a:rPr>
              <a:t>evaluation</a:t>
            </a:r>
            <a:r>
              <a:rPr lang="nl-NL" sz="1600" dirty="0">
                <a:solidFill>
                  <a:srgbClr val="0057A3"/>
                </a:solidFill>
              </a:rPr>
              <a:t> of </a:t>
            </a:r>
            <a:r>
              <a:rPr lang="nl-NL" sz="1600" dirty="0" err="1">
                <a:solidFill>
                  <a:srgbClr val="0057A3"/>
                </a:solidFill>
              </a:rPr>
              <a:t>fall</a:t>
            </a:r>
            <a:r>
              <a:rPr lang="nl-NL" sz="1600" dirty="0">
                <a:solidFill>
                  <a:srgbClr val="0057A3"/>
                </a:solidFill>
              </a:rPr>
              <a:t> </a:t>
            </a:r>
            <a:r>
              <a:rPr lang="nl-NL" sz="1600" dirty="0" smtClean="0">
                <a:solidFill>
                  <a:srgbClr val="0057A3"/>
                </a:solidFill>
              </a:rPr>
              <a:t>risk; e) </a:t>
            </a:r>
            <a:r>
              <a:rPr lang="nl-NL" sz="1600" dirty="0" err="1" smtClean="0">
                <a:solidFill>
                  <a:srgbClr val="0057A3"/>
                </a:solidFill>
              </a:rPr>
              <a:t>the</a:t>
            </a:r>
            <a:r>
              <a:rPr lang="nl-NL" sz="1600" dirty="0" smtClean="0">
                <a:solidFill>
                  <a:srgbClr val="0057A3"/>
                </a:solidFill>
              </a:rPr>
              <a:t> </a:t>
            </a:r>
            <a:r>
              <a:rPr lang="nl-NL" sz="1600" dirty="0" err="1">
                <a:solidFill>
                  <a:srgbClr val="0057A3"/>
                </a:solidFill>
              </a:rPr>
              <a:t>identification</a:t>
            </a:r>
            <a:r>
              <a:rPr lang="nl-NL" sz="1600" dirty="0">
                <a:solidFill>
                  <a:srgbClr val="0057A3"/>
                </a:solidFill>
              </a:rPr>
              <a:t> of </a:t>
            </a:r>
            <a:r>
              <a:rPr lang="nl-NL" sz="1600" dirty="0" err="1" smtClean="0">
                <a:solidFill>
                  <a:srgbClr val="0057A3"/>
                </a:solidFill>
              </a:rPr>
              <a:t>other</a:t>
            </a:r>
            <a:r>
              <a:rPr lang="nl-NL" sz="1600" dirty="0" smtClean="0">
                <a:solidFill>
                  <a:srgbClr val="0057A3"/>
                </a:solidFill>
              </a:rPr>
              <a:t> </a:t>
            </a:r>
            <a:r>
              <a:rPr lang="nl-NL" sz="1600" dirty="0" err="1" smtClean="0">
                <a:solidFill>
                  <a:srgbClr val="0057A3"/>
                </a:solidFill>
              </a:rPr>
              <a:t>diseases</a:t>
            </a:r>
            <a:r>
              <a:rPr lang="nl-NL" sz="1600" dirty="0" smtClean="0">
                <a:solidFill>
                  <a:srgbClr val="0057A3"/>
                </a:solidFill>
              </a:rPr>
              <a:t> </a:t>
            </a:r>
            <a:r>
              <a:rPr lang="nl-NL" sz="1600" dirty="0" err="1" smtClean="0">
                <a:solidFill>
                  <a:srgbClr val="0057A3"/>
                </a:solidFill>
              </a:rPr>
              <a:t>that</a:t>
            </a:r>
            <a:r>
              <a:rPr lang="nl-NL" sz="1600" dirty="0" smtClean="0">
                <a:solidFill>
                  <a:srgbClr val="0057A3"/>
                </a:solidFill>
              </a:rPr>
              <a:t> affect </a:t>
            </a:r>
            <a:r>
              <a:rPr lang="nl-NL" sz="1600" dirty="0" err="1" smtClean="0">
                <a:solidFill>
                  <a:srgbClr val="0057A3"/>
                </a:solidFill>
              </a:rPr>
              <a:t>bone</a:t>
            </a:r>
            <a:r>
              <a:rPr lang="nl-NL" sz="1600" dirty="0" smtClean="0">
                <a:solidFill>
                  <a:srgbClr val="0057A3"/>
                </a:solidFill>
              </a:rPr>
              <a:t> </a:t>
            </a:r>
            <a:r>
              <a:rPr lang="nl-NL" sz="1600" dirty="0" err="1" smtClean="0">
                <a:solidFill>
                  <a:srgbClr val="0057A3"/>
                </a:solidFill>
              </a:rPr>
              <a:t>strength</a:t>
            </a:r>
            <a:r>
              <a:rPr lang="nl-NL" sz="1600" dirty="0" smtClean="0">
                <a:solidFill>
                  <a:srgbClr val="0057A3"/>
                </a:solidFill>
              </a:rPr>
              <a:t> (</a:t>
            </a:r>
            <a:r>
              <a:rPr lang="nl-NL" sz="1600" dirty="0" err="1" smtClean="0">
                <a:solidFill>
                  <a:srgbClr val="0057A3"/>
                </a:solidFill>
              </a:rPr>
              <a:t>secondary</a:t>
            </a:r>
            <a:r>
              <a:rPr lang="nl-NL" sz="1600" dirty="0" smtClean="0">
                <a:solidFill>
                  <a:srgbClr val="0057A3"/>
                </a:solidFill>
              </a:rPr>
              <a:t> </a:t>
            </a:r>
            <a:r>
              <a:rPr lang="nl-NL" sz="1600" dirty="0" err="1" smtClean="0">
                <a:solidFill>
                  <a:srgbClr val="0057A3"/>
                </a:solidFill>
              </a:rPr>
              <a:t>osteoporosis</a:t>
            </a:r>
            <a:r>
              <a:rPr lang="nl-NL" sz="1600" dirty="0" smtClean="0">
                <a:solidFill>
                  <a:srgbClr val="0057A3"/>
                </a:solidFill>
              </a:rPr>
              <a:t>). </a:t>
            </a:r>
            <a:r>
              <a:rPr lang="nl-NL" sz="1600" dirty="0" err="1" smtClean="0">
                <a:solidFill>
                  <a:srgbClr val="0057A3"/>
                </a:solidFill>
              </a:rPr>
              <a:t>All</a:t>
            </a:r>
            <a:r>
              <a:rPr lang="nl-NL" sz="1600" dirty="0" smtClean="0">
                <a:solidFill>
                  <a:srgbClr val="0057A3"/>
                </a:solidFill>
              </a:rPr>
              <a:t> these factors </a:t>
            </a:r>
            <a:r>
              <a:rPr lang="nl-NL" sz="1600" dirty="0" err="1" smtClean="0">
                <a:solidFill>
                  <a:srgbClr val="0057A3"/>
                </a:solidFill>
              </a:rPr>
              <a:t>together</a:t>
            </a:r>
            <a:r>
              <a:rPr lang="nl-NL" sz="1600" dirty="0" smtClean="0">
                <a:solidFill>
                  <a:srgbClr val="0057A3"/>
                </a:solidFill>
              </a:rPr>
              <a:t> </a:t>
            </a:r>
            <a:r>
              <a:rPr lang="nl-NL" sz="1600" dirty="0" err="1">
                <a:solidFill>
                  <a:srgbClr val="0057A3"/>
                </a:solidFill>
              </a:rPr>
              <a:t>predict</a:t>
            </a:r>
            <a:r>
              <a:rPr lang="nl-NL" sz="1600" dirty="0">
                <a:solidFill>
                  <a:srgbClr val="0057A3"/>
                </a:solidFill>
              </a:rPr>
              <a:t> </a:t>
            </a:r>
            <a:r>
              <a:rPr lang="nl-NL" sz="1600" dirty="0" err="1" smtClean="0">
                <a:solidFill>
                  <a:srgbClr val="0057A3"/>
                </a:solidFill>
              </a:rPr>
              <a:t>the</a:t>
            </a:r>
            <a:r>
              <a:rPr lang="nl-NL" sz="1600" dirty="0" smtClean="0">
                <a:solidFill>
                  <a:srgbClr val="0057A3"/>
                </a:solidFill>
              </a:rPr>
              <a:t> </a:t>
            </a:r>
            <a:r>
              <a:rPr lang="nl-NL" sz="1600" dirty="0" err="1" smtClean="0">
                <a:solidFill>
                  <a:srgbClr val="0057A3"/>
                </a:solidFill>
              </a:rPr>
              <a:t>subsequent</a:t>
            </a:r>
            <a:r>
              <a:rPr lang="nl-NL" sz="1600" dirty="0" smtClean="0">
                <a:solidFill>
                  <a:srgbClr val="0057A3"/>
                </a:solidFill>
              </a:rPr>
              <a:t> </a:t>
            </a:r>
            <a:r>
              <a:rPr lang="nl-NL" sz="1600" dirty="0" err="1">
                <a:solidFill>
                  <a:srgbClr val="0057A3"/>
                </a:solidFill>
              </a:rPr>
              <a:t>fracture</a:t>
            </a:r>
            <a:r>
              <a:rPr lang="nl-NL" sz="1600" dirty="0">
                <a:solidFill>
                  <a:srgbClr val="0057A3"/>
                </a:solidFill>
              </a:rPr>
              <a:t> risk</a:t>
            </a:r>
            <a:r>
              <a:rPr lang="nl-NL" sz="1600" dirty="0" smtClean="0">
                <a:solidFill>
                  <a:srgbClr val="0057A3"/>
                </a:solidFill>
              </a:rPr>
              <a:t>.</a:t>
            </a:r>
          </a:p>
          <a:p>
            <a:r>
              <a:rPr lang="nl-NL" sz="1600" dirty="0">
                <a:solidFill>
                  <a:srgbClr val="0057A3"/>
                </a:solidFill>
              </a:rPr>
              <a:t>Non-</a:t>
            </a:r>
            <a:r>
              <a:rPr lang="nl-NL" sz="1600" dirty="0" err="1">
                <a:solidFill>
                  <a:srgbClr val="0057A3"/>
                </a:solidFill>
              </a:rPr>
              <a:t>pharmacological</a:t>
            </a:r>
            <a:r>
              <a:rPr lang="nl-NL" sz="1600" dirty="0">
                <a:solidFill>
                  <a:srgbClr val="0057A3"/>
                </a:solidFill>
              </a:rPr>
              <a:t> treatment is important in </a:t>
            </a:r>
            <a:r>
              <a:rPr lang="nl-NL" sz="1600" dirty="0" err="1">
                <a:solidFill>
                  <a:srgbClr val="0057A3"/>
                </a:solidFill>
              </a:rPr>
              <a:t>the</a:t>
            </a:r>
            <a:r>
              <a:rPr lang="nl-NL" sz="1600" dirty="0">
                <a:solidFill>
                  <a:srgbClr val="0057A3"/>
                </a:solidFill>
              </a:rPr>
              <a:t> prevention of </a:t>
            </a:r>
            <a:r>
              <a:rPr lang="nl-NL" sz="1600" dirty="0" err="1" smtClean="0">
                <a:solidFill>
                  <a:srgbClr val="0057A3"/>
                </a:solidFill>
              </a:rPr>
              <a:t>subsequent</a:t>
            </a:r>
            <a:r>
              <a:rPr lang="nl-NL" sz="1600" dirty="0" smtClean="0">
                <a:solidFill>
                  <a:srgbClr val="0057A3"/>
                </a:solidFill>
              </a:rPr>
              <a:t> </a:t>
            </a:r>
            <a:r>
              <a:rPr lang="nl-NL" sz="1600" dirty="0" err="1" smtClean="0">
                <a:solidFill>
                  <a:srgbClr val="0057A3"/>
                </a:solidFill>
              </a:rPr>
              <a:t>fractures</a:t>
            </a:r>
            <a:r>
              <a:rPr lang="nl-NL" sz="1600" dirty="0" smtClean="0">
                <a:solidFill>
                  <a:srgbClr val="0057A3"/>
                </a:solidFill>
              </a:rPr>
              <a:t>:  </a:t>
            </a:r>
            <a:r>
              <a:rPr lang="nl-NL" sz="1600" dirty="0" err="1">
                <a:solidFill>
                  <a:srgbClr val="0057A3"/>
                </a:solidFill>
              </a:rPr>
              <a:t>it</a:t>
            </a:r>
            <a:r>
              <a:rPr lang="nl-NL" sz="1600" dirty="0">
                <a:solidFill>
                  <a:srgbClr val="0057A3"/>
                </a:solidFill>
              </a:rPr>
              <a:t> </a:t>
            </a:r>
            <a:r>
              <a:rPr lang="nl-NL" sz="1600" dirty="0" err="1">
                <a:solidFill>
                  <a:srgbClr val="0057A3"/>
                </a:solidFill>
              </a:rPr>
              <a:t>includes</a:t>
            </a:r>
            <a:r>
              <a:rPr lang="nl-NL" sz="1600" dirty="0">
                <a:solidFill>
                  <a:srgbClr val="0057A3"/>
                </a:solidFill>
              </a:rPr>
              <a:t> at </a:t>
            </a:r>
            <a:r>
              <a:rPr lang="nl-NL" sz="1600" dirty="0" err="1">
                <a:solidFill>
                  <a:srgbClr val="0057A3"/>
                </a:solidFill>
              </a:rPr>
              <a:t>least</a:t>
            </a:r>
            <a:r>
              <a:rPr lang="nl-NL" sz="1600" dirty="0">
                <a:solidFill>
                  <a:srgbClr val="0057A3"/>
                </a:solidFill>
              </a:rPr>
              <a:t> </a:t>
            </a:r>
            <a:r>
              <a:rPr lang="nl-NL" sz="1600" dirty="0" err="1">
                <a:solidFill>
                  <a:srgbClr val="0057A3"/>
                </a:solidFill>
              </a:rPr>
              <a:t>an</a:t>
            </a:r>
            <a:r>
              <a:rPr lang="nl-NL" sz="1600" dirty="0">
                <a:solidFill>
                  <a:srgbClr val="0057A3"/>
                </a:solidFill>
              </a:rPr>
              <a:t> adequate intake of calcium </a:t>
            </a:r>
            <a:r>
              <a:rPr lang="nl-NL" sz="1600" dirty="0" err="1">
                <a:solidFill>
                  <a:srgbClr val="0057A3"/>
                </a:solidFill>
              </a:rPr>
              <a:t>and</a:t>
            </a:r>
            <a:r>
              <a:rPr lang="nl-NL" sz="1600" dirty="0">
                <a:solidFill>
                  <a:srgbClr val="0057A3"/>
                </a:solidFill>
              </a:rPr>
              <a:t> </a:t>
            </a:r>
            <a:r>
              <a:rPr lang="nl-NL" sz="1600" dirty="0" err="1">
                <a:solidFill>
                  <a:srgbClr val="0057A3"/>
                </a:solidFill>
              </a:rPr>
              <a:t>vitamin</a:t>
            </a:r>
            <a:r>
              <a:rPr lang="nl-NL" sz="1600" dirty="0">
                <a:solidFill>
                  <a:srgbClr val="0057A3"/>
                </a:solidFill>
              </a:rPr>
              <a:t> D, </a:t>
            </a:r>
            <a:r>
              <a:rPr lang="nl-NL" sz="1600" dirty="0" smtClean="0">
                <a:solidFill>
                  <a:srgbClr val="0057A3"/>
                </a:solidFill>
              </a:rPr>
              <a:t>prevention of </a:t>
            </a:r>
            <a:r>
              <a:rPr lang="nl-NL" sz="1600" dirty="0" err="1" smtClean="0">
                <a:solidFill>
                  <a:srgbClr val="0057A3"/>
                </a:solidFill>
              </a:rPr>
              <a:t>falls</a:t>
            </a:r>
            <a:r>
              <a:rPr lang="nl-NL" sz="1600" dirty="0" smtClean="0">
                <a:solidFill>
                  <a:srgbClr val="0057A3"/>
                </a:solidFill>
              </a:rPr>
              <a:t>, stop </a:t>
            </a:r>
            <a:r>
              <a:rPr lang="nl-NL" sz="1600" dirty="0">
                <a:solidFill>
                  <a:srgbClr val="0057A3"/>
                </a:solidFill>
              </a:rPr>
              <a:t>smoking </a:t>
            </a:r>
            <a:r>
              <a:rPr lang="nl-NL" sz="1600" dirty="0" err="1">
                <a:solidFill>
                  <a:srgbClr val="0057A3"/>
                </a:solidFill>
              </a:rPr>
              <a:t>and</a:t>
            </a:r>
            <a:r>
              <a:rPr lang="nl-NL" sz="1600" dirty="0">
                <a:solidFill>
                  <a:srgbClr val="0057A3"/>
                </a:solidFill>
              </a:rPr>
              <a:t> </a:t>
            </a:r>
            <a:r>
              <a:rPr lang="nl-NL" sz="1600" dirty="0" err="1">
                <a:solidFill>
                  <a:srgbClr val="0057A3"/>
                </a:solidFill>
              </a:rPr>
              <a:t>limitation</a:t>
            </a:r>
            <a:r>
              <a:rPr lang="nl-NL" sz="1600" dirty="0">
                <a:solidFill>
                  <a:srgbClr val="0057A3"/>
                </a:solidFill>
              </a:rPr>
              <a:t> of alcohol intake</a:t>
            </a:r>
            <a:r>
              <a:rPr lang="nl-NL" sz="1600" dirty="0" smtClean="0">
                <a:solidFill>
                  <a:srgbClr val="0057A3"/>
                </a:solidFill>
              </a:rPr>
              <a:t>.</a:t>
            </a:r>
          </a:p>
          <a:p>
            <a:r>
              <a:rPr lang="nl-NL" sz="1600" dirty="0" err="1" smtClean="0">
                <a:solidFill>
                  <a:srgbClr val="0057A3"/>
                </a:solidFill>
              </a:rPr>
              <a:t>Pharmacological</a:t>
            </a:r>
            <a:r>
              <a:rPr lang="nl-NL" sz="1600" dirty="0" smtClean="0">
                <a:solidFill>
                  <a:srgbClr val="0057A3"/>
                </a:solidFill>
              </a:rPr>
              <a:t> treatment </a:t>
            </a:r>
            <a:r>
              <a:rPr lang="nl-NL" sz="1600" dirty="0" err="1" smtClean="0">
                <a:solidFill>
                  <a:srgbClr val="0057A3"/>
                </a:solidFill>
              </a:rPr>
              <a:t>should</a:t>
            </a:r>
            <a:r>
              <a:rPr lang="nl-NL" sz="1600" dirty="0" smtClean="0">
                <a:solidFill>
                  <a:srgbClr val="0057A3"/>
                </a:solidFill>
              </a:rPr>
              <a:t> </a:t>
            </a:r>
            <a:r>
              <a:rPr lang="nl-NL" sz="1600" dirty="0" err="1" smtClean="0">
                <a:solidFill>
                  <a:srgbClr val="0057A3"/>
                </a:solidFill>
              </a:rPr>
              <a:t>be</a:t>
            </a:r>
            <a:r>
              <a:rPr lang="nl-NL" sz="1600" dirty="0" smtClean="0">
                <a:solidFill>
                  <a:srgbClr val="0057A3"/>
                </a:solidFill>
              </a:rPr>
              <a:t> </a:t>
            </a:r>
            <a:r>
              <a:rPr lang="nl-NL" sz="1600" dirty="0" err="1" smtClean="0">
                <a:solidFill>
                  <a:srgbClr val="0057A3"/>
                </a:solidFill>
              </a:rPr>
              <a:t>used</a:t>
            </a:r>
            <a:r>
              <a:rPr lang="nl-NL" sz="1600" dirty="0" smtClean="0">
                <a:solidFill>
                  <a:srgbClr val="0057A3"/>
                </a:solidFill>
              </a:rPr>
              <a:t> at </a:t>
            </a:r>
            <a:r>
              <a:rPr lang="nl-NL" sz="1600" dirty="0" err="1" smtClean="0">
                <a:solidFill>
                  <a:srgbClr val="0057A3"/>
                </a:solidFill>
              </a:rPr>
              <a:t>least</a:t>
            </a:r>
            <a:r>
              <a:rPr lang="nl-NL" sz="1600" dirty="0" smtClean="0">
                <a:solidFill>
                  <a:srgbClr val="0057A3"/>
                </a:solidFill>
              </a:rPr>
              <a:t> 5 </a:t>
            </a:r>
            <a:r>
              <a:rPr lang="nl-NL" sz="1600" dirty="0" err="1" smtClean="0">
                <a:solidFill>
                  <a:srgbClr val="0057A3"/>
                </a:solidFill>
              </a:rPr>
              <a:t>years</a:t>
            </a:r>
            <a:r>
              <a:rPr lang="nl-NL" sz="1600" dirty="0" smtClean="0">
                <a:solidFill>
                  <a:srgbClr val="0057A3"/>
                </a:solidFill>
              </a:rPr>
              <a:t>. The first </a:t>
            </a:r>
            <a:r>
              <a:rPr lang="nl-NL" sz="1600" dirty="0" err="1" smtClean="0">
                <a:solidFill>
                  <a:srgbClr val="0057A3"/>
                </a:solidFill>
              </a:rPr>
              <a:t>choice</a:t>
            </a:r>
            <a:r>
              <a:rPr lang="nl-NL" sz="1600" dirty="0" smtClean="0">
                <a:solidFill>
                  <a:srgbClr val="0057A3"/>
                </a:solidFill>
              </a:rPr>
              <a:t> are drugs </a:t>
            </a:r>
            <a:r>
              <a:rPr lang="nl-NL" sz="1600" dirty="0" err="1" smtClean="0">
                <a:solidFill>
                  <a:srgbClr val="0057A3"/>
                </a:solidFill>
              </a:rPr>
              <a:t>that</a:t>
            </a:r>
            <a:r>
              <a:rPr lang="nl-NL" sz="1600" dirty="0" smtClean="0">
                <a:solidFill>
                  <a:srgbClr val="0057A3"/>
                </a:solidFill>
              </a:rPr>
              <a:t> have been </a:t>
            </a:r>
            <a:r>
              <a:rPr lang="nl-NL" sz="1600" dirty="0" err="1" smtClean="0">
                <a:solidFill>
                  <a:srgbClr val="0057A3"/>
                </a:solidFill>
              </a:rPr>
              <a:t>demonstrated</a:t>
            </a:r>
            <a:r>
              <a:rPr lang="nl-NL" sz="1600" dirty="0" smtClean="0">
                <a:solidFill>
                  <a:srgbClr val="0057A3"/>
                </a:solidFill>
              </a:rPr>
              <a:t> </a:t>
            </a:r>
            <a:r>
              <a:rPr lang="nl-NL" sz="1600" dirty="0" err="1" smtClean="0">
                <a:solidFill>
                  <a:srgbClr val="0057A3"/>
                </a:solidFill>
              </a:rPr>
              <a:t>to</a:t>
            </a:r>
            <a:r>
              <a:rPr lang="nl-NL" sz="1600" dirty="0" smtClean="0">
                <a:solidFill>
                  <a:srgbClr val="0057A3"/>
                </a:solidFill>
              </a:rPr>
              <a:t> </a:t>
            </a:r>
            <a:r>
              <a:rPr lang="nl-NL" sz="1600" dirty="0" err="1" smtClean="0">
                <a:solidFill>
                  <a:srgbClr val="0057A3"/>
                </a:solidFill>
              </a:rPr>
              <a:t>reduce</a:t>
            </a:r>
            <a:r>
              <a:rPr lang="nl-NL" sz="1600" dirty="0" smtClean="0">
                <a:solidFill>
                  <a:srgbClr val="0057A3"/>
                </a:solidFill>
              </a:rPr>
              <a:t> </a:t>
            </a:r>
            <a:r>
              <a:rPr lang="nl-NL" sz="1600" dirty="0" err="1" smtClean="0">
                <a:solidFill>
                  <a:srgbClr val="0057A3"/>
                </a:solidFill>
              </a:rPr>
              <a:t>vertebral</a:t>
            </a:r>
            <a:r>
              <a:rPr lang="nl-NL" sz="1600" dirty="0" smtClean="0">
                <a:solidFill>
                  <a:srgbClr val="0057A3"/>
                </a:solidFill>
              </a:rPr>
              <a:t>- </a:t>
            </a:r>
            <a:r>
              <a:rPr lang="nl-NL" sz="1600" dirty="0" err="1" smtClean="0">
                <a:solidFill>
                  <a:srgbClr val="0057A3"/>
                </a:solidFill>
              </a:rPr>
              <a:t>and</a:t>
            </a:r>
            <a:r>
              <a:rPr lang="nl-NL" sz="1600" dirty="0" smtClean="0">
                <a:solidFill>
                  <a:srgbClr val="0057A3"/>
                </a:solidFill>
              </a:rPr>
              <a:t> </a:t>
            </a:r>
            <a:r>
              <a:rPr lang="nl-NL" sz="1600" dirty="0" err="1" smtClean="0">
                <a:solidFill>
                  <a:srgbClr val="0057A3"/>
                </a:solidFill>
              </a:rPr>
              <a:t>nonvertebral</a:t>
            </a:r>
            <a:r>
              <a:rPr lang="nl-NL" sz="1600" dirty="0" smtClean="0">
                <a:solidFill>
                  <a:srgbClr val="0057A3"/>
                </a:solidFill>
              </a:rPr>
              <a:t> </a:t>
            </a:r>
            <a:r>
              <a:rPr lang="nl-NL" sz="1600" dirty="0" err="1" smtClean="0">
                <a:solidFill>
                  <a:srgbClr val="0057A3"/>
                </a:solidFill>
              </a:rPr>
              <a:t>fractures</a:t>
            </a:r>
            <a:r>
              <a:rPr lang="nl-NL" sz="1600" dirty="0" smtClean="0">
                <a:solidFill>
                  <a:srgbClr val="0057A3"/>
                </a:solidFill>
              </a:rPr>
              <a:t>, </a:t>
            </a:r>
            <a:r>
              <a:rPr lang="nl-NL" sz="1600" dirty="0" err="1" smtClean="0">
                <a:solidFill>
                  <a:srgbClr val="0057A3"/>
                </a:solidFill>
              </a:rPr>
              <a:t>including</a:t>
            </a:r>
            <a:r>
              <a:rPr lang="nl-NL" sz="1600" dirty="0" smtClean="0">
                <a:solidFill>
                  <a:srgbClr val="0057A3"/>
                </a:solidFill>
              </a:rPr>
              <a:t> </a:t>
            </a:r>
            <a:r>
              <a:rPr lang="nl-NL" sz="1600" dirty="0" err="1" smtClean="0">
                <a:solidFill>
                  <a:srgbClr val="0057A3"/>
                </a:solidFill>
              </a:rPr>
              <a:t>hipfractures</a:t>
            </a:r>
            <a:r>
              <a:rPr lang="nl-NL" sz="1600" dirty="0" smtClean="0">
                <a:solidFill>
                  <a:srgbClr val="0057A3"/>
                </a:solidFill>
              </a:rPr>
              <a:t>: </a:t>
            </a:r>
            <a:r>
              <a:rPr lang="nl-NL" sz="1600" dirty="0" err="1" smtClean="0">
                <a:solidFill>
                  <a:srgbClr val="0057A3"/>
                </a:solidFill>
              </a:rPr>
              <a:t>weekly</a:t>
            </a:r>
            <a:r>
              <a:rPr lang="nl-NL" sz="1600" dirty="0" smtClean="0">
                <a:solidFill>
                  <a:srgbClr val="0057A3"/>
                </a:solidFill>
              </a:rPr>
              <a:t> </a:t>
            </a:r>
            <a:r>
              <a:rPr lang="nl-NL" sz="1600" dirty="0" err="1" smtClean="0">
                <a:solidFill>
                  <a:srgbClr val="0057A3"/>
                </a:solidFill>
              </a:rPr>
              <a:t>oral</a:t>
            </a:r>
            <a:r>
              <a:rPr lang="nl-NL" sz="1600" dirty="0" smtClean="0">
                <a:solidFill>
                  <a:srgbClr val="0057A3"/>
                </a:solidFill>
              </a:rPr>
              <a:t> </a:t>
            </a:r>
            <a:r>
              <a:rPr lang="nl-NL" sz="1600" dirty="0" err="1" smtClean="0">
                <a:solidFill>
                  <a:srgbClr val="0057A3"/>
                </a:solidFill>
              </a:rPr>
              <a:t>alendronate</a:t>
            </a:r>
            <a:r>
              <a:rPr lang="nl-NL" sz="1600" dirty="0" smtClean="0">
                <a:solidFill>
                  <a:srgbClr val="0057A3"/>
                </a:solidFill>
              </a:rPr>
              <a:t> </a:t>
            </a:r>
            <a:r>
              <a:rPr lang="nl-NL" sz="1600" dirty="0" err="1" smtClean="0">
                <a:solidFill>
                  <a:srgbClr val="0057A3"/>
                </a:solidFill>
              </a:rPr>
              <a:t>and</a:t>
            </a:r>
            <a:r>
              <a:rPr lang="nl-NL" sz="1600" dirty="0" smtClean="0">
                <a:solidFill>
                  <a:srgbClr val="0057A3"/>
                </a:solidFill>
              </a:rPr>
              <a:t> </a:t>
            </a:r>
            <a:r>
              <a:rPr lang="nl-NL" sz="1600" dirty="0" err="1" smtClean="0">
                <a:solidFill>
                  <a:srgbClr val="0057A3"/>
                </a:solidFill>
              </a:rPr>
              <a:t>risedronate</a:t>
            </a:r>
            <a:r>
              <a:rPr lang="nl-NL" sz="1600" dirty="0" smtClean="0">
                <a:solidFill>
                  <a:srgbClr val="0057A3"/>
                </a:solidFill>
              </a:rPr>
              <a:t>, </a:t>
            </a:r>
            <a:r>
              <a:rPr lang="nl-NL" sz="1600" dirty="0" err="1" smtClean="0">
                <a:solidFill>
                  <a:srgbClr val="0057A3"/>
                </a:solidFill>
              </a:rPr>
              <a:t>zoledronic</a:t>
            </a:r>
            <a:r>
              <a:rPr lang="nl-NL" sz="1600" dirty="0" smtClean="0">
                <a:solidFill>
                  <a:srgbClr val="0057A3"/>
                </a:solidFill>
              </a:rPr>
              <a:t> acid (</a:t>
            </a:r>
            <a:r>
              <a:rPr lang="nl-NL" sz="1600" dirty="0" err="1" smtClean="0">
                <a:solidFill>
                  <a:srgbClr val="0057A3"/>
                </a:solidFill>
              </a:rPr>
              <a:t>intravenous</a:t>
            </a:r>
            <a:r>
              <a:rPr lang="nl-NL" sz="1600" dirty="0" smtClean="0">
                <a:solidFill>
                  <a:srgbClr val="0057A3"/>
                </a:solidFill>
              </a:rPr>
              <a:t> </a:t>
            </a:r>
            <a:r>
              <a:rPr lang="nl-NL" sz="1600" dirty="0" err="1" smtClean="0">
                <a:solidFill>
                  <a:srgbClr val="0057A3"/>
                </a:solidFill>
              </a:rPr>
              <a:t>once</a:t>
            </a:r>
            <a:r>
              <a:rPr lang="nl-NL" sz="1600" dirty="0" smtClean="0">
                <a:solidFill>
                  <a:srgbClr val="0057A3"/>
                </a:solidFill>
              </a:rPr>
              <a:t> a </a:t>
            </a:r>
            <a:r>
              <a:rPr lang="nl-NL" sz="1600" dirty="0" err="1" smtClean="0">
                <a:solidFill>
                  <a:srgbClr val="0057A3"/>
                </a:solidFill>
              </a:rPr>
              <a:t>year</a:t>
            </a:r>
            <a:r>
              <a:rPr lang="nl-NL" sz="1600" dirty="0" smtClean="0">
                <a:solidFill>
                  <a:srgbClr val="0057A3"/>
                </a:solidFill>
              </a:rPr>
              <a:t>), or </a:t>
            </a:r>
            <a:r>
              <a:rPr lang="nl-NL" sz="1600" dirty="0" err="1" smtClean="0">
                <a:solidFill>
                  <a:srgbClr val="0057A3"/>
                </a:solidFill>
              </a:rPr>
              <a:t>denosumab</a:t>
            </a:r>
            <a:r>
              <a:rPr lang="nl-NL" sz="1600" dirty="0" smtClean="0">
                <a:solidFill>
                  <a:srgbClr val="0057A3"/>
                </a:solidFill>
              </a:rPr>
              <a:t> (</a:t>
            </a:r>
            <a:r>
              <a:rPr lang="nl-NL" sz="1600" dirty="0" err="1" smtClean="0">
                <a:solidFill>
                  <a:srgbClr val="0057A3"/>
                </a:solidFill>
              </a:rPr>
              <a:t>subcutaneous</a:t>
            </a:r>
            <a:r>
              <a:rPr lang="nl-NL" sz="1600" dirty="0" smtClean="0">
                <a:solidFill>
                  <a:srgbClr val="0057A3"/>
                </a:solidFill>
              </a:rPr>
              <a:t>, </a:t>
            </a:r>
            <a:r>
              <a:rPr lang="nl-NL" sz="1600" dirty="0" err="1" smtClean="0">
                <a:solidFill>
                  <a:srgbClr val="0057A3"/>
                </a:solidFill>
              </a:rPr>
              <a:t>twice</a:t>
            </a:r>
            <a:r>
              <a:rPr lang="nl-NL" sz="1600" dirty="0" smtClean="0">
                <a:solidFill>
                  <a:srgbClr val="0057A3"/>
                </a:solidFill>
              </a:rPr>
              <a:t> a </a:t>
            </a:r>
            <a:r>
              <a:rPr lang="nl-NL" sz="1600" dirty="0" err="1" smtClean="0">
                <a:solidFill>
                  <a:srgbClr val="0057A3"/>
                </a:solidFill>
              </a:rPr>
              <a:t>year</a:t>
            </a:r>
            <a:r>
              <a:rPr lang="nl-NL" sz="1600" dirty="0" smtClean="0">
                <a:solidFill>
                  <a:srgbClr val="0057A3"/>
                </a:solidFill>
              </a:rPr>
              <a:t>)</a:t>
            </a:r>
            <a:endParaRPr lang="nl-NL" sz="1600" dirty="0"/>
          </a:p>
          <a:p>
            <a:endParaRPr lang="nl-NL" sz="1600" dirty="0"/>
          </a:p>
          <a:p>
            <a:endParaRPr lang="en-GB" sz="1600" dirty="0" smtClean="0">
              <a:solidFill>
                <a:srgbClr val="063FA9"/>
              </a:solidFill>
            </a:endParaRPr>
          </a:p>
          <a:p>
            <a:endParaRPr lang="en-GB" sz="1600" dirty="0">
              <a:solidFill>
                <a:srgbClr val="063FA9"/>
              </a:solidFill>
            </a:endParaRPr>
          </a:p>
          <a:p>
            <a:endParaRPr lang="nl-NL" dirty="0"/>
          </a:p>
        </p:txBody>
      </p:sp>
      <p:sp>
        <p:nvSpPr>
          <p:cNvPr id="3" name="Titel 2"/>
          <p:cNvSpPr>
            <a:spLocks noGrp="1"/>
          </p:cNvSpPr>
          <p:nvPr>
            <p:ph type="title"/>
          </p:nvPr>
        </p:nvSpPr>
        <p:spPr/>
        <p:txBody>
          <a:bodyPr/>
          <a:lstStyle/>
          <a:p>
            <a:r>
              <a:rPr lang="nl-NL" sz="2000" dirty="0" err="1" smtClean="0"/>
              <a:t>Lay</a:t>
            </a:r>
            <a:r>
              <a:rPr lang="nl-NL" sz="2000" dirty="0" smtClean="0"/>
              <a:t> summary (2), prevention of </a:t>
            </a:r>
            <a:r>
              <a:rPr lang="nl-NL" sz="2000" dirty="0" err="1" smtClean="0"/>
              <a:t>subsequent</a:t>
            </a:r>
            <a:r>
              <a:rPr lang="nl-NL" sz="2000" dirty="0" smtClean="0"/>
              <a:t> </a:t>
            </a:r>
            <a:r>
              <a:rPr lang="nl-NL" sz="2000" dirty="0" err="1" smtClean="0"/>
              <a:t>fractures</a:t>
            </a:r>
            <a:endParaRPr lang="nl-NL" sz="2000" dirty="0"/>
          </a:p>
        </p:txBody>
      </p:sp>
      <p:sp>
        <p:nvSpPr>
          <p:cNvPr id="4" name="Tijdelijke aanduiding voor dianummer 3"/>
          <p:cNvSpPr>
            <a:spLocks noGrp="1"/>
          </p:cNvSpPr>
          <p:nvPr>
            <p:ph type="sldNum" sz="quarter" idx="4"/>
          </p:nvPr>
        </p:nvSpPr>
        <p:spPr/>
        <p:txBody>
          <a:bodyPr/>
          <a:lstStyle/>
          <a:p>
            <a:fld id="{F096157D-9D44-4342-AEFF-76ADE352FA4A}" type="slidenum">
              <a:rPr lang="tr-TR" smtClean="0"/>
              <a:pPr/>
              <a:t>20</a:t>
            </a:fld>
            <a:endParaRPr lang="tr-TR" dirty="0"/>
          </a:p>
        </p:txBody>
      </p:sp>
      <p:sp>
        <p:nvSpPr>
          <p:cNvPr id="5" name="Tijdelijke aanduiding voor datum 4"/>
          <p:cNvSpPr>
            <a:spLocks noGrp="1"/>
          </p:cNvSpPr>
          <p:nvPr>
            <p:ph type="dt" sz="half" idx="2"/>
          </p:nvPr>
        </p:nvSpPr>
        <p:spPr/>
        <p:txBody>
          <a:bodyPr/>
          <a:lstStyle/>
          <a:p>
            <a:fld id="{BA3F73F8-1884-0E40-983C-CDED2351A66E}" type="datetime1">
              <a:rPr lang="es-ES" smtClean="0"/>
              <a:pPr/>
              <a:t>05/04/2018</a:t>
            </a:fld>
            <a:endParaRPr lang="en-US" dirty="0"/>
          </a:p>
        </p:txBody>
      </p:sp>
    </p:spTree>
    <p:extLst>
      <p:ext uri="{BB962C8B-B14F-4D97-AF65-F5344CB8AC3E}">
        <p14:creationId xmlns:p14="http://schemas.microsoft.com/office/powerpoint/2010/main" val="12814608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err="1"/>
              <a:t>Slide</a:t>
            </a:r>
            <a:r>
              <a:rPr lang="es-ES" dirty="0"/>
              <a:t> 18: </a:t>
            </a:r>
            <a:r>
              <a:rPr lang="en-GB" dirty="0"/>
              <a:t>Acknowledgements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21</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pPr/>
              <a:t>05/04/2018</a:t>
            </a:fld>
            <a:endParaRPr lang="en-US" dirty="0"/>
          </a:p>
        </p:txBody>
      </p:sp>
      <p:sp>
        <p:nvSpPr>
          <p:cNvPr id="8" name="Marcador de contenido 3"/>
          <p:cNvSpPr>
            <a:spLocks noGrp="1"/>
          </p:cNvSpPr>
          <p:nvPr>
            <p:ph idx="1"/>
          </p:nvPr>
        </p:nvSpPr>
        <p:spPr>
          <a:xfrm>
            <a:off x="466928" y="2091717"/>
            <a:ext cx="8334171" cy="4124361"/>
          </a:xfrm>
        </p:spPr>
        <p:txBody>
          <a:bodyPr/>
          <a:lstStyle/>
          <a:p>
            <a:r>
              <a:rPr lang="en-GB" sz="1800" dirty="0">
                <a:solidFill>
                  <a:srgbClr val="063FA9"/>
                </a:solidFill>
              </a:rPr>
              <a:t>This set of recommendations were initiated by both The European League Against Rheumatism (EULAR) and the European Federation of National Associations of Orthopaedics and Traumatology (EFORT).</a:t>
            </a:r>
          </a:p>
          <a:p>
            <a:endParaRPr lang="en-GB" dirty="0"/>
          </a:p>
        </p:txBody>
      </p:sp>
    </p:spTree>
    <p:extLst>
      <p:ext uri="{BB962C8B-B14F-4D97-AF65-F5344CB8AC3E}">
        <p14:creationId xmlns:p14="http://schemas.microsoft.com/office/powerpoint/2010/main" val="1382022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a:t>Slide 2: </a:t>
            </a:r>
            <a:r>
              <a:rPr lang="en-GB" dirty="0"/>
              <a:t>Methods/methodical</a:t>
            </a:r>
            <a:r>
              <a:rPr lang="es-ES" dirty="0"/>
              <a:t> approach</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3</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pPr/>
              <a:t>05/04/2018</a:t>
            </a:fld>
            <a:endParaRPr lang="en-US" dirty="0"/>
          </a:p>
        </p:txBody>
      </p:sp>
      <p:sp>
        <p:nvSpPr>
          <p:cNvPr id="8" name="Marcador de contenido 3"/>
          <p:cNvSpPr>
            <a:spLocks noGrp="1"/>
          </p:cNvSpPr>
          <p:nvPr>
            <p:ph idx="1"/>
          </p:nvPr>
        </p:nvSpPr>
        <p:spPr>
          <a:xfrm>
            <a:off x="466928" y="2091717"/>
            <a:ext cx="8334171" cy="4124361"/>
          </a:xfrm>
        </p:spPr>
        <p:txBody>
          <a:bodyPr/>
          <a:lstStyle/>
          <a:p>
            <a:r>
              <a:rPr lang="en-GB" dirty="0">
                <a:solidFill>
                  <a:srgbClr val="000000"/>
                </a:solidFill>
              </a:rPr>
              <a:t>Methods:  </a:t>
            </a:r>
            <a:r>
              <a:rPr lang="en-US" dirty="0">
                <a:solidFill>
                  <a:srgbClr val="000000"/>
                </a:solidFill>
              </a:rPr>
              <a:t>According to the EULAR Standardized Operating Procedures*</a:t>
            </a:r>
          </a:p>
          <a:p>
            <a:endParaRPr lang="en-GB" dirty="0"/>
          </a:p>
        </p:txBody>
      </p:sp>
      <p:grpSp>
        <p:nvGrpSpPr>
          <p:cNvPr id="9" name="Group 8"/>
          <p:cNvGrpSpPr/>
          <p:nvPr/>
        </p:nvGrpSpPr>
        <p:grpSpPr>
          <a:xfrm>
            <a:off x="2422372" y="2789352"/>
            <a:ext cx="4224469" cy="2794381"/>
            <a:chOff x="2422372" y="2243444"/>
            <a:chExt cx="4224469" cy="2794381"/>
          </a:xfrm>
        </p:grpSpPr>
        <p:sp>
          <p:nvSpPr>
            <p:cNvPr id="10" name="ZoneTexte 2"/>
            <p:cNvSpPr txBox="1"/>
            <p:nvPr/>
          </p:nvSpPr>
          <p:spPr>
            <a:xfrm>
              <a:off x="3355865" y="2243444"/>
              <a:ext cx="2304256" cy="338554"/>
            </a:xfrm>
            <a:prstGeom prst="rect">
              <a:avLst/>
            </a:prstGeom>
            <a:solidFill>
              <a:srgbClr val="002060"/>
            </a:solidFill>
            <a:ln w="25400">
              <a:solidFill>
                <a:srgbClr val="0070C0"/>
              </a:solidFill>
            </a:ln>
          </p:spPr>
          <p:txBody>
            <a:bodyPr wrap="square" rtlCol="0">
              <a:spAutoFit/>
            </a:bodyPr>
            <a:lstStyle/>
            <a:p>
              <a:pPr eaLnBrk="1" hangingPunct="1">
                <a:spcBef>
                  <a:spcPct val="0"/>
                </a:spcBef>
              </a:pPr>
              <a:r>
                <a:rPr lang="en-GB" sz="1600" dirty="0">
                  <a:solidFill>
                    <a:prstClr val="white"/>
                  </a:solidFill>
                  <a:ea typeface="+mn-ea"/>
                  <a:cs typeface="+mn-cs"/>
                </a:rPr>
                <a:t>Consensual approach</a:t>
              </a:r>
            </a:p>
          </p:txBody>
        </p:sp>
        <p:sp>
          <p:nvSpPr>
            <p:cNvPr id="11" name="ZoneTexte 4"/>
            <p:cNvSpPr txBox="1"/>
            <p:nvPr/>
          </p:nvSpPr>
          <p:spPr>
            <a:xfrm>
              <a:off x="2944894" y="3075222"/>
              <a:ext cx="3192903" cy="338554"/>
            </a:xfrm>
            <a:prstGeom prst="rect">
              <a:avLst/>
            </a:prstGeom>
            <a:solidFill>
              <a:srgbClr val="002060"/>
            </a:solidFill>
            <a:ln w="25400">
              <a:solidFill>
                <a:srgbClr val="0070C0"/>
              </a:solidFill>
            </a:ln>
          </p:spPr>
          <p:txBody>
            <a:bodyPr wrap="square" rtlCol="0">
              <a:spAutoFit/>
            </a:bodyPr>
            <a:lstStyle/>
            <a:p>
              <a:pPr eaLnBrk="1" hangingPunct="1">
                <a:spcBef>
                  <a:spcPct val="0"/>
                </a:spcBef>
              </a:pPr>
              <a:r>
                <a:rPr lang="en-GB" sz="1600" dirty="0">
                  <a:solidFill>
                    <a:prstClr val="white"/>
                  </a:solidFill>
                  <a:ea typeface="+mn-ea"/>
                  <a:cs typeface="+mn-cs"/>
                </a:rPr>
                <a:t>Systematic literature research</a:t>
              </a:r>
            </a:p>
          </p:txBody>
        </p:sp>
        <p:sp>
          <p:nvSpPr>
            <p:cNvPr id="12" name="ZoneTexte 5"/>
            <p:cNvSpPr txBox="1"/>
            <p:nvPr/>
          </p:nvSpPr>
          <p:spPr>
            <a:xfrm>
              <a:off x="3432845" y="3879063"/>
              <a:ext cx="2304256" cy="338554"/>
            </a:xfrm>
            <a:prstGeom prst="rect">
              <a:avLst/>
            </a:prstGeom>
            <a:solidFill>
              <a:srgbClr val="002060"/>
            </a:solidFill>
            <a:ln w="25400">
              <a:solidFill>
                <a:srgbClr val="0070C0"/>
              </a:solidFill>
            </a:ln>
          </p:spPr>
          <p:txBody>
            <a:bodyPr wrap="square" rtlCol="0">
              <a:spAutoFit/>
            </a:bodyPr>
            <a:lstStyle/>
            <a:p>
              <a:pPr eaLnBrk="1" hangingPunct="1">
                <a:spcBef>
                  <a:spcPct val="0"/>
                </a:spcBef>
              </a:pPr>
              <a:r>
                <a:rPr lang="en-GB" sz="1600" dirty="0">
                  <a:solidFill>
                    <a:prstClr val="white"/>
                  </a:solidFill>
                  <a:ea typeface="+mn-ea"/>
                  <a:cs typeface="+mn-cs"/>
                </a:rPr>
                <a:t>Consensual approach</a:t>
              </a:r>
            </a:p>
          </p:txBody>
        </p:sp>
        <p:sp>
          <p:nvSpPr>
            <p:cNvPr id="13" name="ZoneTexte 6"/>
            <p:cNvSpPr txBox="1"/>
            <p:nvPr/>
          </p:nvSpPr>
          <p:spPr>
            <a:xfrm>
              <a:off x="2422372" y="4617261"/>
              <a:ext cx="4224469" cy="420564"/>
            </a:xfrm>
            <a:prstGeom prst="rect">
              <a:avLst/>
            </a:prstGeom>
            <a:solidFill>
              <a:srgbClr val="002060"/>
            </a:solidFill>
            <a:ln w="25400">
              <a:solidFill>
                <a:srgbClr val="0070C0"/>
              </a:solidFill>
            </a:ln>
          </p:spPr>
          <p:txBody>
            <a:bodyPr wrap="square" rtlCol="0">
              <a:spAutoFit/>
            </a:bodyPr>
            <a:lstStyle/>
            <a:p>
              <a:pPr algn="ctr" eaLnBrk="1" hangingPunct="1">
                <a:spcBef>
                  <a:spcPct val="0"/>
                </a:spcBef>
              </a:pPr>
              <a:r>
                <a:rPr lang="fr-FR" sz="2133" dirty="0">
                  <a:solidFill>
                    <a:prstClr val="white"/>
                  </a:solidFill>
                  <a:ea typeface="+mn-ea"/>
                  <a:cs typeface="+mn-cs"/>
                </a:rPr>
                <a:t>FINAL </a:t>
              </a:r>
              <a:r>
                <a:rPr lang="en-GB" sz="2133" dirty="0">
                  <a:solidFill>
                    <a:prstClr val="white"/>
                  </a:solidFill>
                  <a:ea typeface="+mn-ea"/>
                  <a:cs typeface="+mn-cs"/>
                </a:rPr>
                <a:t>Recommendations</a:t>
              </a:r>
            </a:p>
          </p:txBody>
        </p:sp>
        <p:sp>
          <p:nvSpPr>
            <p:cNvPr id="14" name="Flèche vers le bas 9"/>
            <p:cNvSpPr/>
            <p:nvPr/>
          </p:nvSpPr>
          <p:spPr>
            <a:xfrm>
              <a:off x="4479590" y="2646924"/>
              <a:ext cx="45719" cy="37703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pPr>
              <a:endParaRPr lang="fr-FR" sz="2133">
                <a:solidFill>
                  <a:prstClr val="white"/>
                </a:solidFill>
              </a:endParaRPr>
            </a:p>
          </p:txBody>
        </p:sp>
        <p:sp>
          <p:nvSpPr>
            <p:cNvPr id="15" name="Flèche vers le bas 11"/>
            <p:cNvSpPr/>
            <p:nvPr/>
          </p:nvSpPr>
          <p:spPr>
            <a:xfrm>
              <a:off x="4514009" y="3463124"/>
              <a:ext cx="45719" cy="3934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pPr>
              <a:endParaRPr lang="fr-FR" sz="2133">
                <a:solidFill>
                  <a:prstClr val="white"/>
                </a:solidFill>
              </a:endParaRPr>
            </a:p>
          </p:txBody>
        </p:sp>
        <p:sp>
          <p:nvSpPr>
            <p:cNvPr id="16" name="Flèche vers le bas 12"/>
            <p:cNvSpPr/>
            <p:nvPr/>
          </p:nvSpPr>
          <p:spPr>
            <a:xfrm>
              <a:off x="4520465" y="4277353"/>
              <a:ext cx="45719" cy="3262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pPr>
              <a:endParaRPr lang="fr-FR" sz="2133">
                <a:solidFill>
                  <a:prstClr val="white"/>
                </a:solidFill>
              </a:endParaRPr>
            </a:p>
          </p:txBody>
        </p:sp>
      </p:grpSp>
      <p:sp>
        <p:nvSpPr>
          <p:cNvPr id="17" name="ZoneTexte 7"/>
          <p:cNvSpPr txBox="1"/>
          <p:nvPr/>
        </p:nvSpPr>
        <p:spPr>
          <a:xfrm>
            <a:off x="5596114" y="6031437"/>
            <a:ext cx="3438762" cy="256545"/>
          </a:xfrm>
          <a:prstGeom prst="rect">
            <a:avLst/>
          </a:prstGeom>
          <a:noFill/>
        </p:spPr>
        <p:txBody>
          <a:bodyPr wrap="none" rtlCol="0">
            <a:spAutoFit/>
          </a:bodyPr>
          <a:lstStyle/>
          <a:p>
            <a:pPr eaLnBrk="1" hangingPunct="1">
              <a:spcBef>
                <a:spcPct val="0"/>
              </a:spcBef>
            </a:pPr>
            <a:r>
              <a:rPr lang="fr-FR" sz="1067" dirty="0">
                <a:solidFill>
                  <a:srgbClr val="000000"/>
                </a:solidFill>
                <a:ea typeface="+mn-ea"/>
                <a:cs typeface="+mn-cs"/>
              </a:rPr>
              <a:t>* van der Heijde </a:t>
            </a:r>
            <a:r>
              <a:rPr lang="fr-FR" sz="1067" i="1" dirty="0">
                <a:solidFill>
                  <a:srgbClr val="000000"/>
                </a:solidFill>
                <a:ea typeface="+mn-ea"/>
                <a:cs typeface="+mn-cs"/>
              </a:rPr>
              <a:t>et al </a:t>
            </a:r>
            <a:r>
              <a:rPr lang="fr-FR" sz="1067" dirty="0">
                <a:solidFill>
                  <a:srgbClr val="000000"/>
                </a:solidFill>
                <a:ea typeface="+mn-ea"/>
                <a:cs typeface="+mn-cs"/>
              </a:rPr>
              <a:t>Ann </a:t>
            </a:r>
            <a:r>
              <a:rPr lang="fr-FR" sz="1067" dirty="0" err="1">
                <a:solidFill>
                  <a:srgbClr val="000000"/>
                </a:solidFill>
                <a:ea typeface="+mn-ea"/>
                <a:cs typeface="+mn-cs"/>
              </a:rPr>
              <a:t>Rheum</a:t>
            </a:r>
            <a:r>
              <a:rPr lang="fr-FR" sz="1067" dirty="0">
                <a:solidFill>
                  <a:srgbClr val="000000"/>
                </a:solidFill>
                <a:ea typeface="+mn-ea"/>
                <a:cs typeface="+mn-cs"/>
              </a:rPr>
              <a:t> Dis 2016,75:3-15</a:t>
            </a:r>
          </a:p>
        </p:txBody>
      </p:sp>
    </p:spTree>
    <p:extLst>
      <p:ext uri="{BB962C8B-B14F-4D97-AF65-F5344CB8AC3E}">
        <p14:creationId xmlns:p14="http://schemas.microsoft.com/office/powerpoint/2010/main" val="9164074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Overarching</a:t>
            </a:r>
            <a:r>
              <a:rPr lang="es-ES" dirty="0"/>
              <a:t> </a:t>
            </a:r>
            <a:r>
              <a:rPr lang="es-ES" dirty="0" err="1"/>
              <a:t>principles</a:t>
            </a:r>
            <a:r>
              <a:rPr lang="es-ES" dirty="0"/>
              <a:t> (</a:t>
            </a:r>
            <a:r>
              <a:rPr lang="es-ES" dirty="0" err="1"/>
              <a:t>part</a:t>
            </a:r>
            <a:r>
              <a:rPr lang="es-ES" dirty="0"/>
              <a:t> </a:t>
            </a:r>
            <a:r>
              <a:rPr lang="es-ES" dirty="0" err="1"/>
              <a:t>one</a:t>
            </a:r>
            <a:r>
              <a:rPr lang="es-ES" dirty="0"/>
              <a:t>)</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4</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pPr/>
              <a:t>05/04/2018</a:t>
            </a:fld>
            <a:endParaRPr lang="en-US" dirty="0"/>
          </a:p>
        </p:txBody>
      </p:sp>
      <p:sp>
        <p:nvSpPr>
          <p:cNvPr id="8" name="Marcador de contenido 3"/>
          <p:cNvSpPr>
            <a:spLocks noGrp="1"/>
          </p:cNvSpPr>
          <p:nvPr>
            <p:ph idx="1"/>
          </p:nvPr>
        </p:nvSpPr>
        <p:spPr>
          <a:xfrm>
            <a:off x="466928" y="2091717"/>
            <a:ext cx="8334171" cy="4124361"/>
          </a:xfrm>
        </p:spPr>
        <p:txBody>
          <a:bodyPr/>
          <a:lstStyle/>
          <a:p>
            <a:r>
              <a:rPr lang="en-GB" sz="1800" dirty="0">
                <a:solidFill>
                  <a:srgbClr val="0057A3"/>
                </a:solidFill>
              </a:rPr>
              <a:t>First, although both in the acute care phase after the fracture and in the subsequent prevention of secondary fractures, many different medical specialties can be involved, the critical point is not who is taking care of the patient, but that all patients receive optimal care. Obviously, a structured collaboration between health care workers is a prerequisite, reflected in several of our recommendations.</a:t>
            </a:r>
            <a:endParaRPr lang="nl-NL" sz="1800" dirty="0">
              <a:solidFill>
                <a:srgbClr val="0057A3"/>
              </a:solidFill>
            </a:endParaRPr>
          </a:p>
          <a:p>
            <a:r>
              <a:rPr lang="en-GB" sz="1800" dirty="0">
                <a:solidFill>
                  <a:srgbClr val="0057A3"/>
                </a:solidFill>
              </a:rPr>
              <a:t>Second, optimal acute fracture care is dependant on the type of fracture and the age, presence or absence of comorbidity and the needs of the patient.</a:t>
            </a:r>
            <a:r>
              <a:rPr lang="nl-NL" sz="1800" dirty="0">
                <a:solidFill>
                  <a:srgbClr val="0057A3"/>
                </a:solidFill>
              </a:rPr>
              <a:t> </a:t>
            </a:r>
          </a:p>
          <a:p>
            <a:r>
              <a:rPr lang="en-GB" sz="1800" dirty="0">
                <a:solidFill>
                  <a:srgbClr val="0057A3"/>
                </a:solidFill>
              </a:rPr>
              <a:t>Third, especially in the frail elderly person with a major fracture, an </a:t>
            </a:r>
            <a:r>
              <a:rPr lang="en-GB" sz="1800" dirty="0" err="1">
                <a:solidFill>
                  <a:srgbClr val="0057A3"/>
                </a:solidFill>
              </a:rPr>
              <a:t>orthogeriatric</a:t>
            </a:r>
            <a:r>
              <a:rPr lang="en-GB" sz="1800" dirty="0">
                <a:solidFill>
                  <a:srgbClr val="0057A3"/>
                </a:solidFill>
              </a:rPr>
              <a:t> and multidisciplinary approach is warranted.</a:t>
            </a:r>
            <a:endParaRPr lang="nl-NL" sz="1800" dirty="0">
              <a:solidFill>
                <a:srgbClr val="0057A3"/>
              </a:solidFill>
            </a:endParaRPr>
          </a:p>
          <a:p>
            <a:endParaRPr lang="nl-NL" sz="1600" dirty="0">
              <a:solidFill>
                <a:srgbClr val="0056B9"/>
              </a:solidFill>
            </a:endParaRPr>
          </a:p>
        </p:txBody>
      </p:sp>
    </p:spTree>
    <p:extLst>
      <p:ext uri="{BB962C8B-B14F-4D97-AF65-F5344CB8AC3E}">
        <p14:creationId xmlns:p14="http://schemas.microsoft.com/office/powerpoint/2010/main" val="36923109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 Overarching</a:t>
            </a:r>
            <a:r>
              <a:rPr lang="es-ES" dirty="0"/>
              <a:t> </a:t>
            </a:r>
            <a:r>
              <a:rPr lang="es-ES" dirty="0" err="1"/>
              <a:t>principles</a:t>
            </a:r>
            <a:r>
              <a:rPr lang="es-ES" dirty="0"/>
              <a:t> (</a:t>
            </a:r>
            <a:r>
              <a:rPr lang="es-ES" dirty="0" err="1"/>
              <a:t>part</a:t>
            </a:r>
            <a:r>
              <a:rPr lang="es-ES" dirty="0"/>
              <a:t> </a:t>
            </a:r>
            <a:r>
              <a:rPr lang="es-ES" dirty="0" err="1"/>
              <a:t>two</a:t>
            </a:r>
            <a:r>
              <a:rPr lang="es-ES" dirty="0"/>
              <a:t>)</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5</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pPr/>
              <a:t>05/04/2018</a:t>
            </a:fld>
            <a:endParaRPr lang="en-US" dirty="0"/>
          </a:p>
        </p:txBody>
      </p:sp>
      <p:sp>
        <p:nvSpPr>
          <p:cNvPr id="8" name="Marcador de contenido 3"/>
          <p:cNvSpPr>
            <a:spLocks noGrp="1"/>
          </p:cNvSpPr>
          <p:nvPr>
            <p:ph idx="1"/>
          </p:nvPr>
        </p:nvSpPr>
        <p:spPr>
          <a:xfrm>
            <a:off x="466928" y="2240730"/>
            <a:ext cx="8334171" cy="4124361"/>
          </a:xfrm>
        </p:spPr>
        <p:txBody>
          <a:bodyPr/>
          <a:lstStyle/>
          <a:p>
            <a:r>
              <a:rPr lang="en-GB" sz="1800" dirty="0">
                <a:solidFill>
                  <a:srgbClr val="063FA9"/>
                </a:solidFill>
              </a:rPr>
              <a:t>Fourth, optimal care in the preoperative, operative and postoperative phases all have an important effect on clinical outcome. As a consequence, it is very likely that limited mobility and a poor quality of life in the postoperative phase may be associated with an elevated risk of future fractures.</a:t>
            </a:r>
          </a:p>
          <a:p>
            <a:r>
              <a:rPr lang="en-GB" sz="1800" dirty="0">
                <a:solidFill>
                  <a:srgbClr val="063FA9"/>
                </a:solidFill>
              </a:rPr>
              <a:t>Fifth, for prevention of subsequent fractures, it is important that in all patients fracture risk should be investigated systematically.  </a:t>
            </a:r>
          </a:p>
          <a:p>
            <a:r>
              <a:rPr lang="en-GB" sz="1800" dirty="0">
                <a:solidFill>
                  <a:srgbClr val="063FA9"/>
                </a:solidFill>
              </a:rPr>
              <a:t>Sixth, for subsequent prevention of fractures in high-risk patients, not only </a:t>
            </a:r>
            <a:r>
              <a:rPr lang="en-GB" sz="1800" dirty="0" smtClean="0">
                <a:solidFill>
                  <a:srgbClr val="063FA9"/>
                </a:solidFill>
              </a:rPr>
              <a:t> </a:t>
            </a:r>
            <a:r>
              <a:rPr lang="en-GB" sz="1800" dirty="0">
                <a:solidFill>
                  <a:srgbClr val="063FA9"/>
                </a:solidFill>
              </a:rPr>
              <a:t>effective and safe drugs </a:t>
            </a:r>
            <a:r>
              <a:rPr lang="en-GB" sz="1800" dirty="0" smtClean="0">
                <a:solidFill>
                  <a:srgbClr val="063FA9"/>
                </a:solidFill>
              </a:rPr>
              <a:t>should be </a:t>
            </a:r>
            <a:r>
              <a:rPr lang="en-GB" sz="1800" dirty="0">
                <a:solidFill>
                  <a:srgbClr val="063FA9"/>
                </a:solidFill>
              </a:rPr>
              <a:t>prescribed, </a:t>
            </a:r>
            <a:r>
              <a:rPr lang="en-GB" sz="1800" dirty="0" smtClean="0">
                <a:solidFill>
                  <a:srgbClr val="063FA9"/>
                </a:solidFill>
              </a:rPr>
              <a:t>but non-pharmacological </a:t>
            </a:r>
            <a:r>
              <a:rPr lang="en-GB" sz="1800" dirty="0">
                <a:solidFill>
                  <a:srgbClr val="063FA9"/>
                </a:solidFill>
              </a:rPr>
              <a:t>treatment options and patient education also need to be considered.</a:t>
            </a:r>
            <a:endParaRPr lang="nl-NL" sz="1800" dirty="0">
              <a:solidFill>
                <a:srgbClr val="063FA9"/>
              </a:solidFill>
            </a:endParaRPr>
          </a:p>
        </p:txBody>
      </p:sp>
    </p:spTree>
    <p:extLst>
      <p:ext uri="{BB962C8B-B14F-4D97-AF65-F5344CB8AC3E}">
        <p14:creationId xmlns:p14="http://schemas.microsoft.com/office/powerpoint/2010/main" val="36923109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575302" y="242090"/>
            <a:ext cx="8334172" cy="634545"/>
          </a:xfrm>
        </p:spPr>
        <p:txBody>
          <a:bodyPr/>
          <a:lstStyle/>
          <a:p>
            <a:r>
              <a:rPr lang="en-GB" sz="2000" dirty="0"/>
              <a:t>Recommendations for patients with fragility fractures </a:t>
            </a:r>
            <a:br>
              <a:rPr lang="en-GB" sz="2000" dirty="0"/>
            </a:br>
            <a:r>
              <a:rPr lang="en-GB" sz="2000" dirty="0"/>
              <a:t>50 years and older (1)</a:t>
            </a:r>
            <a:endParaRPr lang="es-ES" sz="2000"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6</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pPr/>
              <a:t>05/04/2018</a:t>
            </a:fld>
            <a:endParaRPr lang="en-US" dirty="0"/>
          </a:p>
        </p:txBody>
      </p:sp>
      <p:sp>
        <p:nvSpPr>
          <p:cNvPr id="2" name="Tijdelijke aanduiding voor inhoud 1"/>
          <p:cNvSpPr>
            <a:spLocks noGrp="1"/>
          </p:cNvSpPr>
          <p:nvPr>
            <p:ph idx="1"/>
          </p:nvPr>
        </p:nvSpPr>
        <p:spPr>
          <a:xfrm>
            <a:off x="480475" y="2430383"/>
            <a:ext cx="8334171" cy="4124361"/>
          </a:xfrm>
        </p:spPr>
        <p:txBody>
          <a:bodyPr/>
          <a:lstStyle/>
          <a:p>
            <a:r>
              <a:rPr lang="nl-NL" sz="2000" dirty="0" err="1">
                <a:solidFill>
                  <a:srgbClr val="0057A3"/>
                </a:solidFill>
              </a:rPr>
              <a:t>Fragility</a:t>
            </a:r>
            <a:r>
              <a:rPr lang="nl-NL" sz="2000" dirty="0">
                <a:solidFill>
                  <a:srgbClr val="0057A3"/>
                </a:solidFill>
              </a:rPr>
              <a:t> </a:t>
            </a:r>
            <a:r>
              <a:rPr lang="nl-NL" sz="2000" dirty="0" err="1">
                <a:solidFill>
                  <a:srgbClr val="0057A3"/>
                </a:solidFill>
              </a:rPr>
              <a:t>fractures</a:t>
            </a:r>
            <a:r>
              <a:rPr lang="nl-NL" sz="2000" dirty="0">
                <a:solidFill>
                  <a:srgbClr val="0057A3"/>
                </a:solidFill>
              </a:rPr>
              <a:t> </a:t>
            </a:r>
            <a:r>
              <a:rPr lang="nl-NL" sz="2000" dirty="0" err="1">
                <a:solidFill>
                  <a:srgbClr val="0057A3"/>
                </a:solidFill>
              </a:rPr>
              <a:t>should</a:t>
            </a:r>
            <a:r>
              <a:rPr lang="nl-NL" sz="2000" dirty="0">
                <a:solidFill>
                  <a:srgbClr val="0057A3"/>
                </a:solidFill>
              </a:rPr>
              <a:t> </a:t>
            </a:r>
            <a:r>
              <a:rPr lang="nl-NL" sz="2000" dirty="0" err="1">
                <a:solidFill>
                  <a:srgbClr val="0057A3"/>
                </a:solidFill>
              </a:rPr>
              <a:t>be</a:t>
            </a:r>
            <a:r>
              <a:rPr lang="nl-NL" sz="2000" dirty="0">
                <a:solidFill>
                  <a:srgbClr val="0057A3"/>
                </a:solidFill>
              </a:rPr>
              <a:t> </a:t>
            </a:r>
            <a:r>
              <a:rPr lang="nl-NL" sz="2000" dirty="0" err="1">
                <a:solidFill>
                  <a:srgbClr val="0057A3"/>
                </a:solidFill>
              </a:rPr>
              <a:t>managed</a:t>
            </a:r>
            <a:r>
              <a:rPr lang="nl-NL" sz="2000" dirty="0">
                <a:solidFill>
                  <a:srgbClr val="0057A3"/>
                </a:solidFill>
              </a:rPr>
              <a:t> in </a:t>
            </a:r>
            <a:r>
              <a:rPr lang="nl-NL" sz="2000" dirty="0" err="1">
                <a:solidFill>
                  <a:srgbClr val="0057A3"/>
                </a:solidFill>
              </a:rPr>
              <a:t>the</a:t>
            </a:r>
            <a:r>
              <a:rPr lang="nl-NL" sz="2000" dirty="0">
                <a:solidFill>
                  <a:srgbClr val="0057A3"/>
                </a:solidFill>
              </a:rPr>
              <a:t> context of a </a:t>
            </a:r>
            <a:r>
              <a:rPr lang="nl-NL" sz="2000" dirty="0" err="1">
                <a:solidFill>
                  <a:srgbClr val="0057A3"/>
                </a:solidFill>
              </a:rPr>
              <a:t>multidisciplinary</a:t>
            </a:r>
            <a:r>
              <a:rPr lang="nl-NL" sz="2000" dirty="0">
                <a:solidFill>
                  <a:srgbClr val="0057A3"/>
                </a:solidFill>
              </a:rPr>
              <a:t> </a:t>
            </a:r>
            <a:r>
              <a:rPr lang="nl-NL" sz="2000" dirty="0" err="1">
                <a:solidFill>
                  <a:srgbClr val="0057A3"/>
                </a:solidFill>
              </a:rPr>
              <a:t>clinical</a:t>
            </a:r>
            <a:r>
              <a:rPr lang="nl-NL" sz="2000" dirty="0">
                <a:solidFill>
                  <a:srgbClr val="0057A3"/>
                </a:solidFill>
              </a:rPr>
              <a:t> system, </a:t>
            </a:r>
            <a:r>
              <a:rPr lang="nl-NL" sz="2000" dirty="0" err="1">
                <a:solidFill>
                  <a:srgbClr val="0057A3"/>
                </a:solidFill>
              </a:rPr>
              <a:t>guarenteeing</a:t>
            </a:r>
            <a:r>
              <a:rPr lang="nl-NL" sz="2000" dirty="0">
                <a:solidFill>
                  <a:srgbClr val="0057A3"/>
                </a:solidFill>
              </a:rPr>
              <a:t> adequate </a:t>
            </a:r>
            <a:r>
              <a:rPr lang="nl-NL" sz="2000" dirty="0" err="1">
                <a:solidFill>
                  <a:srgbClr val="0057A3"/>
                </a:solidFill>
              </a:rPr>
              <a:t>preoperative</a:t>
            </a:r>
            <a:r>
              <a:rPr lang="nl-NL" sz="2000" dirty="0">
                <a:solidFill>
                  <a:srgbClr val="0057A3"/>
                </a:solidFill>
              </a:rPr>
              <a:t> </a:t>
            </a:r>
            <a:r>
              <a:rPr lang="nl-NL" sz="2000" dirty="0" err="1">
                <a:solidFill>
                  <a:srgbClr val="0057A3"/>
                </a:solidFill>
              </a:rPr>
              <a:t>assesment</a:t>
            </a:r>
            <a:r>
              <a:rPr lang="nl-NL" sz="2000" dirty="0">
                <a:solidFill>
                  <a:srgbClr val="0057A3"/>
                </a:solidFill>
              </a:rPr>
              <a:t> and </a:t>
            </a:r>
            <a:r>
              <a:rPr lang="nl-NL" sz="2000" dirty="0" err="1">
                <a:solidFill>
                  <a:srgbClr val="0057A3"/>
                </a:solidFill>
              </a:rPr>
              <a:t>preparation</a:t>
            </a:r>
            <a:r>
              <a:rPr lang="nl-NL" sz="2000" dirty="0">
                <a:solidFill>
                  <a:srgbClr val="0057A3"/>
                </a:solidFill>
              </a:rPr>
              <a:t> of </a:t>
            </a:r>
            <a:r>
              <a:rPr lang="nl-NL" sz="2000" dirty="0" err="1">
                <a:solidFill>
                  <a:srgbClr val="0057A3"/>
                </a:solidFill>
              </a:rPr>
              <a:t>patients</a:t>
            </a:r>
            <a:r>
              <a:rPr lang="nl-NL" sz="2000" dirty="0">
                <a:solidFill>
                  <a:srgbClr val="0057A3"/>
                </a:solidFill>
              </a:rPr>
              <a:t>, </a:t>
            </a:r>
            <a:r>
              <a:rPr lang="nl-NL" sz="2000" dirty="0" err="1">
                <a:solidFill>
                  <a:srgbClr val="0057A3"/>
                </a:solidFill>
              </a:rPr>
              <a:t>including</a:t>
            </a:r>
            <a:r>
              <a:rPr lang="nl-NL" sz="2000" dirty="0">
                <a:solidFill>
                  <a:srgbClr val="0057A3"/>
                </a:solidFill>
              </a:rPr>
              <a:t> adequate </a:t>
            </a:r>
            <a:r>
              <a:rPr lang="nl-NL" sz="2000" dirty="0" err="1">
                <a:solidFill>
                  <a:srgbClr val="0057A3"/>
                </a:solidFill>
              </a:rPr>
              <a:t>pain</a:t>
            </a:r>
            <a:r>
              <a:rPr lang="nl-NL" sz="2000" dirty="0">
                <a:solidFill>
                  <a:srgbClr val="0057A3"/>
                </a:solidFill>
              </a:rPr>
              <a:t> </a:t>
            </a:r>
            <a:r>
              <a:rPr lang="nl-NL" sz="2000" dirty="0" err="1">
                <a:solidFill>
                  <a:srgbClr val="0057A3"/>
                </a:solidFill>
              </a:rPr>
              <a:t>relief</a:t>
            </a:r>
            <a:r>
              <a:rPr lang="nl-NL" sz="2000" dirty="0">
                <a:solidFill>
                  <a:srgbClr val="0057A3"/>
                </a:solidFill>
              </a:rPr>
              <a:t>, </a:t>
            </a:r>
            <a:r>
              <a:rPr lang="nl-NL" sz="2000" dirty="0" err="1">
                <a:solidFill>
                  <a:srgbClr val="0057A3"/>
                </a:solidFill>
              </a:rPr>
              <a:t>appropriate</a:t>
            </a:r>
            <a:r>
              <a:rPr lang="nl-NL" sz="2000" dirty="0">
                <a:solidFill>
                  <a:srgbClr val="0057A3"/>
                </a:solidFill>
              </a:rPr>
              <a:t> </a:t>
            </a:r>
            <a:r>
              <a:rPr lang="nl-NL" sz="2000" dirty="0" err="1">
                <a:solidFill>
                  <a:srgbClr val="0057A3"/>
                </a:solidFill>
              </a:rPr>
              <a:t>pain</a:t>
            </a:r>
            <a:r>
              <a:rPr lang="nl-NL" sz="2000" dirty="0">
                <a:solidFill>
                  <a:srgbClr val="0057A3"/>
                </a:solidFill>
              </a:rPr>
              <a:t> </a:t>
            </a:r>
            <a:r>
              <a:rPr lang="nl-NL" sz="2000" dirty="0" err="1">
                <a:solidFill>
                  <a:srgbClr val="0057A3"/>
                </a:solidFill>
              </a:rPr>
              <a:t>relief</a:t>
            </a:r>
            <a:r>
              <a:rPr lang="nl-NL" sz="2000" dirty="0">
                <a:solidFill>
                  <a:srgbClr val="0057A3"/>
                </a:solidFill>
              </a:rPr>
              <a:t> and </a:t>
            </a:r>
            <a:r>
              <a:rPr lang="nl-NL" sz="2000" dirty="0" err="1">
                <a:solidFill>
                  <a:srgbClr val="0057A3"/>
                </a:solidFill>
              </a:rPr>
              <a:t>surgery</a:t>
            </a:r>
            <a:r>
              <a:rPr lang="nl-NL" sz="2000" dirty="0">
                <a:solidFill>
                  <a:srgbClr val="0057A3"/>
                </a:solidFill>
              </a:rPr>
              <a:t> </a:t>
            </a:r>
            <a:r>
              <a:rPr lang="nl-NL" sz="2000" dirty="0" err="1">
                <a:solidFill>
                  <a:srgbClr val="0057A3"/>
                </a:solidFill>
              </a:rPr>
              <a:t>within</a:t>
            </a:r>
            <a:r>
              <a:rPr lang="nl-NL" sz="2000" dirty="0">
                <a:solidFill>
                  <a:srgbClr val="0057A3"/>
                </a:solidFill>
              </a:rPr>
              <a:t> 48 </a:t>
            </a:r>
            <a:r>
              <a:rPr lang="nl-NL" sz="2000" dirty="0" err="1">
                <a:solidFill>
                  <a:srgbClr val="0057A3"/>
                </a:solidFill>
              </a:rPr>
              <a:t>hours</a:t>
            </a:r>
            <a:r>
              <a:rPr lang="nl-NL" sz="2000" dirty="0">
                <a:solidFill>
                  <a:srgbClr val="0057A3"/>
                </a:solidFill>
              </a:rPr>
              <a:t> of </a:t>
            </a:r>
            <a:r>
              <a:rPr lang="nl-NL" sz="2000" dirty="0" err="1">
                <a:solidFill>
                  <a:srgbClr val="0057A3"/>
                </a:solidFill>
              </a:rPr>
              <a:t>injury</a:t>
            </a:r>
            <a:r>
              <a:rPr lang="nl-NL" sz="2000" dirty="0">
                <a:solidFill>
                  <a:srgbClr val="0057A3"/>
                </a:solidFill>
              </a:rPr>
              <a:t>.</a:t>
            </a:r>
          </a:p>
          <a:p>
            <a:endParaRPr lang="nl-NL" sz="1600" dirty="0"/>
          </a:p>
          <a:p>
            <a:endParaRPr lang="nl-NL" dirty="0" err="1"/>
          </a:p>
        </p:txBody>
      </p:sp>
      <p:graphicFrame>
        <p:nvGraphicFramePr>
          <p:cNvPr id="4" name="Tabel 3"/>
          <p:cNvGraphicFramePr>
            <a:graphicFrameLocks noGrp="1"/>
          </p:cNvGraphicFramePr>
          <p:nvPr>
            <p:extLst>
              <p:ext uri="{D42A27DB-BD31-4B8C-83A1-F6EECF244321}">
                <p14:modId xmlns:p14="http://schemas.microsoft.com/office/powerpoint/2010/main" val="4026699821"/>
              </p:ext>
            </p:extLst>
          </p:nvPr>
        </p:nvGraphicFramePr>
        <p:xfrm>
          <a:off x="1463040" y="4116493"/>
          <a:ext cx="6096000" cy="365760"/>
        </p:xfrm>
        <a:graphic>
          <a:graphicData uri="http://schemas.openxmlformats.org/drawingml/2006/table">
            <a:tbl>
              <a:tblPr firstRow="1" bandRow="1">
                <a:tableStyleId>{5C22544A-7EE6-4342-B048-85BDC9FD1C3A}</a:tableStyleId>
              </a:tblPr>
              <a:tblGrid>
                <a:gridCol w="2032000">
                  <a:extLst>
                    <a:ext uri="{9D8B030D-6E8A-4147-A177-3AD203B41FA5}">
                      <a16:colId xmlns="" xmlns:a16="http://schemas.microsoft.com/office/drawing/2014/main" val="20000"/>
                    </a:ext>
                  </a:extLst>
                </a:gridCol>
                <a:gridCol w="2032000">
                  <a:extLst>
                    <a:ext uri="{9D8B030D-6E8A-4147-A177-3AD203B41FA5}">
                      <a16:colId xmlns="" xmlns:a16="http://schemas.microsoft.com/office/drawing/2014/main" val="20001"/>
                    </a:ext>
                  </a:extLst>
                </a:gridCol>
                <a:gridCol w="2032000">
                  <a:extLst>
                    <a:ext uri="{9D8B030D-6E8A-4147-A177-3AD203B41FA5}">
                      <a16:colId xmlns="" xmlns:a16="http://schemas.microsoft.com/office/drawing/2014/main" val="20002"/>
                    </a:ext>
                  </a:extLst>
                </a:gridCol>
              </a:tblGrid>
              <a:tr h="0">
                <a:tc>
                  <a:txBody>
                    <a:bodyPr/>
                    <a:lstStyle/>
                    <a:p>
                      <a:endParaRPr lang="nl-NL" dirty="0"/>
                    </a:p>
                  </a:txBody>
                  <a:tcPr>
                    <a:noFill/>
                  </a:tcPr>
                </a:tc>
                <a:tc>
                  <a:txBody>
                    <a:bodyPr/>
                    <a:lstStyle/>
                    <a:p>
                      <a:endParaRPr lang="nl-NL" dirty="0"/>
                    </a:p>
                  </a:txBody>
                  <a:tcPr>
                    <a:noFill/>
                  </a:tcPr>
                </a:tc>
                <a:tc>
                  <a:txBody>
                    <a:bodyPr/>
                    <a:lstStyle/>
                    <a:p>
                      <a:endParaRPr lang="nl-NL" dirty="0"/>
                    </a:p>
                  </a:txBody>
                  <a:tcPr>
                    <a:noFill/>
                  </a:tcPr>
                </a:tc>
                <a:extLst>
                  <a:ext uri="{0D108BD9-81ED-4DB2-BD59-A6C34878D82A}">
                    <a16:rowId xmlns="" xmlns:a16="http://schemas.microsoft.com/office/drawing/2014/main" val="10000"/>
                  </a:ext>
                </a:extLst>
              </a:tr>
            </a:tbl>
          </a:graphicData>
        </a:graphic>
      </p:graphicFrame>
      <p:graphicFrame>
        <p:nvGraphicFramePr>
          <p:cNvPr id="9" name="Tabel 8"/>
          <p:cNvGraphicFramePr>
            <a:graphicFrameLocks noGrp="1"/>
          </p:cNvGraphicFramePr>
          <p:nvPr>
            <p:extLst>
              <p:ext uri="{D42A27DB-BD31-4B8C-83A1-F6EECF244321}">
                <p14:modId xmlns:p14="http://schemas.microsoft.com/office/powerpoint/2010/main" val="1731920671"/>
              </p:ext>
            </p:extLst>
          </p:nvPr>
        </p:nvGraphicFramePr>
        <p:xfrm>
          <a:off x="555414" y="4526280"/>
          <a:ext cx="8256693" cy="640080"/>
        </p:xfrm>
        <a:graphic>
          <a:graphicData uri="http://schemas.openxmlformats.org/drawingml/2006/table">
            <a:tbl>
              <a:tblPr firstRow="1" bandRow="1">
                <a:tableStyleId>{5C22544A-7EE6-4342-B048-85BDC9FD1C3A}</a:tableStyleId>
              </a:tblPr>
              <a:tblGrid>
                <a:gridCol w="2752231">
                  <a:extLst>
                    <a:ext uri="{9D8B030D-6E8A-4147-A177-3AD203B41FA5}">
                      <a16:colId xmlns="" xmlns:a16="http://schemas.microsoft.com/office/drawing/2014/main" val="20000"/>
                    </a:ext>
                  </a:extLst>
                </a:gridCol>
                <a:gridCol w="2752231">
                  <a:extLst>
                    <a:ext uri="{9D8B030D-6E8A-4147-A177-3AD203B41FA5}">
                      <a16:colId xmlns="" xmlns:a16="http://schemas.microsoft.com/office/drawing/2014/main" val="20001"/>
                    </a:ext>
                  </a:extLst>
                </a:gridCol>
                <a:gridCol w="2752231">
                  <a:extLst>
                    <a:ext uri="{9D8B030D-6E8A-4147-A177-3AD203B41FA5}">
                      <a16:colId xmlns="" xmlns:a16="http://schemas.microsoft.com/office/drawing/2014/main" val="20002"/>
                    </a:ext>
                  </a:extLst>
                </a:gridCol>
              </a:tblGrid>
              <a:tr h="370840">
                <a:tc>
                  <a:txBody>
                    <a:bodyPr/>
                    <a:lstStyle/>
                    <a:p>
                      <a:r>
                        <a:rPr lang="nl-NL" dirty="0"/>
                        <a:t>Level of </a:t>
                      </a:r>
                      <a:r>
                        <a:rPr lang="nl-NL" dirty="0" err="1"/>
                        <a:t>evidence</a:t>
                      </a:r>
                      <a:r>
                        <a:rPr lang="nl-NL" dirty="0"/>
                        <a:t>:  IIA</a:t>
                      </a:r>
                    </a:p>
                  </a:txBody>
                  <a:tcPr/>
                </a:tc>
                <a:tc>
                  <a:txBody>
                    <a:bodyPr/>
                    <a:lstStyle/>
                    <a:p>
                      <a:r>
                        <a:rPr lang="nl-NL" dirty="0" err="1"/>
                        <a:t>Strength</a:t>
                      </a:r>
                      <a:r>
                        <a:rPr lang="nl-NL" dirty="0"/>
                        <a:t> of </a:t>
                      </a:r>
                      <a:r>
                        <a:rPr lang="nl-NL" dirty="0" err="1"/>
                        <a:t>recommendation</a:t>
                      </a:r>
                      <a:r>
                        <a:rPr lang="nl-NL" dirty="0"/>
                        <a:t>:  B</a:t>
                      </a:r>
                    </a:p>
                  </a:txBody>
                  <a:tcPr/>
                </a:tc>
                <a:tc>
                  <a:txBody>
                    <a:bodyPr/>
                    <a:lstStyle/>
                    <a:p>
                      <a:r>
                        <a:rPr lang="nl-NL" dirty="0"/>
                        <a:t>Level of agreement: 9,8</a:t>
                      </a:r>
                    </a:p>
                    <a:p>
                      <a:r>
                        <a:rPr lang="nl-NL" dirty="0"/>
                        <a:t>(8-10)</a:t>
                      </a:r>
                    </a:p>
                  </a:txBody>
                  <a:tcPr/>
                </a:tc>
                <a:extLst>
                  <a:ext uri="{0D108BD9-81ED-4DB2-BD59-A6C34878D82A}">
                    <a16:rowId xmlns="" xmlns:a16="http://schemas.microsoft.com/office/drawing/2014/main" val="10000"/>
                  </a:ext>
                </a:extLst>
              </a:tr>
            </a:tbl>
          </a:graphicData>
        </a:graphic>
      </p:graphicFrame>
    </p:spTree>
    <p:extLst>
      <p:ext uri="{BB962C8B-B14F-4D97-AF65-F5344CB8AC3E}">
        <p14:creationId xmlns:p14="http://schemas.microsoft.com/office/powerpoint/2010/main" val="32876566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575302" y="242090"/>
            <a:ext cx="8334172" cy="634545"/>
          </a:xfrm>
        </p:spPr>
        <p:txBody>
          <a:bodyPr/>
          <a:lstStyle/>
          <a:p>
            <a:r>
              <a:rPr lang="en-GB" sz="2000" dirty="0"/>
              <a:t>Recommendations for patients with fragility fractures </a:t>
            </a:r>
            <a:br>
              <a:rPr lang="en-GB" sz="2000" dirty="0"/>
            </a:br>
            <a:r>
              <a:rPr lang="en-GB" sz="2000" dirty="0"/>
              <a:t>50 years and older (2)</a:t>
            </a:r>
            <a:endParaRPr lang="es-ES" sz="2000"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7</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pPr/>
              <a:t>05/04/2018</a:t>
            </a:fld>
            <a:endParaRPr lang="en-US" dirty="0"/>
          </a:p>
        </p:txBody>
      </p:sp>
      <p:sp>
        <p:nvSpPr>
          <p:cNvPr id="2" name="Tijdelijke aanduiding voor inhoud 1"/>
          <p:cNvSpPr>
            <a:spLocks noGrp="1"/>
          </p:cNvSpPr>
          <p:nvPr>
            <p:ph idx="1"/>
          </p:nvPr>
        </p:nvSpPr>
        <p:spPr>
          <a:xfrm>
            <a:off x="480475" y="2430383"/>
            <a:ext cx="8334171" cy="4124361"/>
          </a:xfrm>
        </p:spPr>
        <p:txBody>
          <a:bodyPr/>
          <a:lstStyle/>
          <a:p>
            <a:r>
              <a:rPr lang="nl-NL" sz="2000" dirty="0" err="1">
                <a:solidFill>
                  <a:srgbClr val="0057A3"/>
                </a:solidFill>
              </a:rPr>
              <a:t>To</a:t>
            </a:r>
            <a:r>
              <a:rPr lang="nl-NL" sz="2000" dirty="0">
                <a:solidFill>
                  <a:srgbClr val="0057A3"/>
                </a:solidFill>
              </a:rPr>
              <a:t> </a:t>
            </a:r>
            <a:r>
              <a:rPr lang="nl-NL" sz="2000" dirty="0" err="1">
                <a:solidFill>
                  <a:srgbClr val="0057A3"/>
                </a:solidFill>
              </a:rPr>
              <a:t>improve</a:t>
            </a:r>
            <a:r>
              <a:rPr lang="nl-NL" sz="2000" dirty="0">
                <a:solidFill>
                  <a:srgbClr val="0057A3"/>
                </a:solidFill>
              </a:rPr>
              <a:t> </a:t>
            </a:r>
            <a:r>
              <a:rPr lang="nl-NL" sz="2000" dirty="0" err="1">
                <a:solidFill>
                  <a:srgbClr val="0057A3"/>
                </a:solidFill>
              </a:rPr>
              <a:t>functional</a:t>
            </a:r>
            <a:r>
              <a:rPr lang="nl-NL" sz="2000" dirty="0">
                <a:solidFill>
                  <a:srgbClr val="0057A3"/>
                </a:solidFill>
              </a:rPr>
              <a:t> </a:t>
            </a:r>
            <a:r>
              <a:rPr lang="nl-NL" sz="2000" dirty="0" err="1">
                <a:solidFill>
                  <a:srgbClr val="0057A3"/>
                </a:solidFill>
              </a:rPr>
              <a:t>outcome</a:t>
            </a:r>
            <a:r>
              <a:rPr lang="nl-NL" sz="2000" dirty="0">
                <a:solidFill>
                  <a:srgbClr val="0057A3"/>
                </a:solidFill>
              </a:rPr>
              <a:t>, and </a:t>
            </a:r>
            <a:r>
              <a:rPr lang="nl-NL" sz="2000" dirty="0" err="1">
                <a:solidFill>
                  <a:srgbClr val="0057A3"/>
                </a:solidFill>
              </a:rPr>
              <a:t>to</a:t>
            </a:r>
            <a:r>
              <a:rPr lang="nl-NL" sz="2000" dirty="0">
                <a:solidFill>
                  <a:srgbClr val="0057A3"/>
                </a:solidFill>
              </a:rPr>
              <a:t> </a:t>
            </a:r>
            <a:r>
              <a:rPr lang="nl-NL" sz="2000" dirty="0" err="1">
                <a:solidFill>
                  <a:srgbClr val="0057A3"/>
                </a:solidFill>
              </a:rPr>
              <a:t>reduce</a:t>
            </a:r>
            <a:r>
              <a:rPr lang="nl-NL" sz="2000" dirty="0">
                <a:solidFill>
                  <a:srgbClr val="0057A3"/>
                </a:solidFill>
              </a:rPr>
              <a:t> </a:t>
            </a:r>
            <a:r>
              <a:rPr lang="nl-NL" sz="2000" dirty="0" err="1">
                <a:solidFill>
                  <a:srgbClr val="0057A3"/>
                </a:solidFill>
              </a:rPr>
              <a:t>length</a:t>
            </a:r>
            <a:r>
              <a:rPr lang="nl-NL" sz="2000" dirty="0">
                <a:solidFill>
                  <a:srgbClr val="0057A3"/>
                </a:solidFill>
              </a:rPr>
              <a:t> of </a:t>
            </a:r>
            <a:r>
              <a:rPr lang="nl-NL" sz="2000" dirty="0" err="1">
                <a:solidFill>
                  <a:srgbClr val="0057A3"/>
                </a:solidFill>
              </a:rPr>
              <a:t>hospital</a:t>
            </a:r>
            <a:r>
              <a:rPr lang="nl-NL" sz="2000" dirty="0">
                <a:solidFill>
                  <a:srgbClr val="0057A3"/>
                </a:solidFill>
              </a:rPr>
              <a:t> </a:t>
            </a:r>
            <a:r>
              <a:rPr lang="nl-NL" sz="2000" dirty="0" err="1">
                <a:solidFill>
                  <a:srgbClr val="0057A3"/>
                </a:solidFill>
              </a:rPr>
              <a:t>stay</a:t>
            </a:r>
            <a:r>
              <a:rPr lang="nl-NL" sz="2000" dirty="0">
                <a:solidFill>
                  <a:srgbClr val="0057A3"/>
                </a:solidFill>
              </a:rPr>
              <a:t> and </a:t>
            </a:r>
            <a:r>
              <a:rPr lang="nl-NL" sz="2000" dirty="0" err="1">
                <a:solidFill>
                  <a:srgbClr val="0057A3"/>
                </a:solidFill>
              </a:rPr>
              <a:t>mortality</a:t>
            </a:r>
            <a:r>
              <a:rPr lang="nl-NL" sz="2000" dirty="0">
                <a:solidFill>
                  <a:srgbClr val="0057A3"/>
                </a:solidFill>
              </a:rPr>
              <a:t>, </a:t>
            </a:r>
            <a:r>
              <a:rPr lang="nl-NL" sz="2000" dirty="0" err="1">
                <a:solidFill>
                  <a:srgbClr val="0057A3"/>
                </a:solidFill>
              </a:rPr>
              <a:t>orthogeriatric</a:t>
            </a:r>
            <a:r>
              <a:rPr lang="nl-NL" sz="2000" dirty="0">
                <a:solidFill>
                  <a:srgbClr val="0057A3"/>
                </a:solidFill>
              </a:rPr>
              <a:t> </a:t>
            </a:r>
            <a:r>
              <a:rPr lang="nl-NL" sz="2000" dirty="0" smtClean="0">
                <a:solidFill>
                  <a:srgbClr val="0057A3"/>
                </a:solidFill>
              </a:rPr>
              <a:t>co-management </a:t>
            </a:r>
            <a:r>
              <a:rPr lang="nl-NL" sz="2000" dirty="0" err="1">
                <a:solidFill>
                  <a:srgbClr val="0057A3"/>
                </a:solidFill>
              </a:rPr>
              <a:t>should</a:t>
            </a:r>
            <a:r>
              <a:rPr lang="nl-NL" sz="2000" dirty="0">
                <a:solidFill>
                  <a:srgbClr val="0057A3"/>
                </a:solidFill>
              </a:rPr>
              <a:t> </a:t>
            </a:r>
            <a:r>
              <a:rPr lang="nl-NL" sz="2000" dirty="0" err="1">
                <a:solidFill>
                  <a:srgbClr val="0057A3"/>
                </a:solidFill>
              </a:rPr>
              <a:t>be</a:t>
            </a:r>
            <a:r>
              <a:rPr lang="nl-NL" sz="2000" dirty="0">
                <a:solidFill>
                  <a:srgbClr val="0057A3"/>
                </a:solidFill>
              </a:rPr>
              <a:t> </a:t>
            </a:r>
            <a:r>
              <a:rPr lang="nl-NL" sz="2000" dirty="0" err="1">
                <a:solidFill>
                  <a:srgbClr val="0057A3"/>
                </a:solidFill>
              </a:rPr>
              <a:t>provided</a:t>
            </a:r>
            <a:r>
              <a:rPr lang="nl-NL" sz="2000" dirty="0">
                <a:solidFill>
                  <a:srgbClr val="0057A3"/>
                </a:solidFill>
              </a:rPr>
              <a:t>, </a:t>
            </a:r>
            <a:r>
              <a:rPr lang="nl-NL" sz="2000" dirty="0" err="1">
                <a:solidFill>
                  <a:srgbClr val="0057A3"/>
                </a:solidFill>
              </a:rPr>
              <a:t>especially</a:t>
            </a:r>
            <a:r>
              <a:rPr lang="nl-NL" sz="2000" dirty="0">
                <a:solidFill>
                  <a:srgbClr val="0057A3"/>
                </a:solidFill>
              </a:rPr>
              <a:t> in </a:t>
            </a:r>
            <a:r>
              <a:rPr lang="nl-NL" sz="2000" dirty="0" err="1">
                <a:solidFill>
                  <a:srgbClr val="0057A3"/>
                </a:solidFill>
              </a:rPr>
              <a:t>elderly</a:t>
            </a:r>
            <a:r>
              <a:rPr lang="nl-NL" sz="2000" dirty="0">
                <a:solidFill>
                  <a:srgbClr val="0057A3"/>
                </a:solidFill>
              </a:rPr>
              <a:t> </a:t>
            </a:r>
            <a:r>
              <a:rPr lang="nl-NL" sz="2000" dirty="0" err="1">
                <a:solidFill>
                  <a:srgbClr val="0057A3"/>
                </a:solidFill>
              </a:rPr>
              <a:t>patients</a:t>
            </a:r>
            <a:r>
              <a:rPr lang="nl-NL" sz="2000" dirty="0">
                <a:solidFill>
                  <a:srgbClr val="0057A3"/>
                </a:solidFill>
              </a:rPr>
              <a:t> </a:t>
            </a:r>
            <a:r>
              <a:rPr lang="nl-NL" sz="2000" dirty="0" err="1">
                <a:solidFill>
                  <a:srgbClr val="0057A3"/>
                </a:solidFill>
              </a:rPr>
              <a:t>with</a:t>
            </a:r>
            <a:r>
              <a:rPr lang="nl-NL" sz="2000" dirty="0">
                <a:solidFill>
                  <a:srgbClr val="0057A3"/>
                </a:solidFill>
              </a:rPr>
              <a:t> hip </a:t>
            </a:r>
            <a:r>
              <a:rPr lang="nl-NL" sz="2000" dirty="0" err="1">
                <a:solidFill>
                  <a:srgbClr val="0057A3"/>
                </a:solidFill>
              </a:rPr>
              <a:t>fracture</a:t>
            </a:r>
            <a:r>
              <a:rPr lang="nl-NL" sz="2000" dirty="0">
                <a:solidFill>
                  <a:srgbClr val="0057A3"/>
                </a:solidFill>
              </a:rPr>
              <a:t>.</a:t>
            </a:r>
            <a:endParaRPr lang="nl-NL" dirty="0"/>
          </a:p>
        </p:txBody>
      </p:sp>
      <p:graphicFrame>
        <p:nvGraphicFramePr>
          <p:cNvPr id="4" name="Tabel 3"/>
          <p:cNvGraphicFramePr>
            <a:graphicFrameLocks noGrp="1"/>
          </p:cNvGraphicFramePr>
          <p:nvPr>
            <p:extLst>
              <p:ext uri="{D42A27DB-BD31-4B8C-83A1-F6EECF244321}">
                <p14:modId xmlns:p14="http://schemas.microsoft.com/office/powerpoint/2010/main" val="3151635999"/>
              </p:ext>
            </p:extLst>
          </p:nvPr>
        </p:nvGraphicFramePr>
        <p:xfrm>
          <a:off x="1463040" y="4116493"/>
          <a:ext cx="6096000" cy="365760"/>
        </p:xfrm>
        <a:graphic>
          <a:graphicData uri="http://schemas.openxmlformats.org/drawingml/2006/table">
            <a:tbl>
              <a:tblPr firstRow="1" bandRow="1">
                <a:tableStyleId>{5C22544A-7EE6-4342-B048-85BDC9FD1C3A}</a:tableStyleId>
              </a:tblPr>
              <a:tblGrid>
                <a:gridCol w="2032000">
                  <a:extLst>
                    <a:ext uri="{9D8B030D-6E8A-4147-A177-3AD203B41FA5}">
                      <a16:colId xmlns="" xmlns:a16="http://schemas.microsoft.com/office/drawing/2014/main" val="20000"/>
                    </a:ext>
                  </a:extLst>
                </a:gridCol>
                <a:gridCol w="2032000">
                  <a:extLst>
                    <a:ext uri="{9D8B030D-6E8A-4147-A177-3AD203B41FA5}">
                      <a16:colId xmlns="" xmlns:a16="http://schemas.microsoft.com/office/drawing/2014/main" val="20001"/>
                    </a:ext>
                  </a:extLst>
                </a:gridCol>
                <a:gridCol w="2032000">
                  <a:extLst>
                    <a:ext uri="{9D8B030D-6E8A-4147-A177-3AD203B41FA5}">
                      <a16:colId xmlns="" xmlns:a16="http://schemas.microsoft.com/office/drawing/2014/main" val="20002"/>
                    </a:ext>
                  </a:extLst>
                </a:gridCol>
              </a:tblGrid>
              <a:tr h="0">
                <a:tc>
                  <a:txBody>
                    <a:bodyPr/>
                    <a:lstStyle/>
                    <a:p>
                      <a:endParaRPr lang="nl-NL" dirty="0"/>
                    </a:p>
                  </a:txBody>
                  <a:tcPr>
                    <a:noFill/>
                  </a:tcPr>
                </a:tc>
                <a:tc>
                  <a:txBody>
                    <a:bodyPr/>
                    <a:lstStyle/>
                    <a:p>
                      <a:endParaRPr lang="nl-NL" dirty="0"/>
                    </a:p>
                  </a:txBody>
                  <a:tcPr>
                    <a:noFill/>
                  </a:tcPr>
                </a:tc>
                <a:tc>
                  <a:txBody>
                    <a:bodyPr/>
                    <a:lstStyle/>
                    <a:p>
                      <a:endParaRPr lang="nl-NL" dirty="0"/>
                    </a:p>
                  </a:txBody>
                  <a:tcPr>
                    <a:noFill/>
                  </a:tcPr>
                </a:tc>
                <a:extLst>
                  <a:ext uri="{0D108BD9-81ED-4DB2-BD59-A6C34878D82A}">
                    <a16:rowId xmlns="" xmlns:a16="http://schemas.microsoft.com/office/drawing/2014/main" val="10000"/>
                  </a:ext>
                </a:extLst>
              </a:tr>
            </a:tbl>
          </a:graphicData>
        </a:graphic>
      </p:graphicFrame>
      <p:graphicFrame>
        <p:nvGraphicFramePr>
          <p:cNvPr id="9" name="Tabel 8"/>
          <p:cNvGraphicFramePr>
            <a:graphicFrameLocks noGrp="1"/>
          </p:cNvGraphicFramePr>
          <p:nvPr>
            <p:extLst>
              <p:ext uri="{D42A27DB-BD31-4B8C-83A1-F6EECF244321}">
                <p14:modId xmlns:p14="http://schemas.microsoft.com/office/powerpoint/2010/main" val="3827082825"/>
              </p:ext>
            </p:extLst>
          </p:nvPr>
        </p:nvGraphicFramePr>
        <p:xfrm>
          <a:off x="555414" y="4526280"/>
          <a:ext cx="8256693" cy="640080"/>
        </p:xfrm>
        <a:graphic>
          <a:graphicData uri="http://schemas.openxmlformats.org/drawingml/2006/table">
            <a:tbl>
              <a:tblPr firstRow="1" bandRow="1">
                <a:tableStyleId>{5C22544A-7EE6-4342-B048-85BDC9FD1C3A}</a:tableStyleId>
              </a:tblPr>
              <a:tblGrid>
                <a:gridCol w="2752231">
                  <a:extLst>
                    <a:ext uri="{9D8B030D-6E8A-4147-A177-3AD203B41FA5}">
                      <a16:colId xmlns="" xmlns:a16="http://schemas.microsoft.com/office/drawing/2014/main" val="20000"/>
                    </a:ext>
                  </a:extLst>
                </a:gridCol>
                <a:gridCol w="2752231">
                  <a:extLst>
                    <a:ext uri="{9D8B030D-6E8A-4147-A177-3AD203B41FA5}">
                      <a16:colId xmlns="" xmlns:a16="http://schemas.microsoft.com/office/drawing/2014/main" val="20001"/>
                    </a:ext>
                  </a:extLst>
                </a:gridCol>
                <a:gridCol w="2752231">
                  <a:extLst>
                    <a:ext uri="{9D8B030D-6E8A-4147-A177-3AD203B41FA5}">
                      <a16:colId xmlns="" xmlns:a16="http://schemas.microsoft.com/office/drawing/2014/main" val="20002"/>
                    </a:ext>
                  </a:extLst>
                </a:gridCol>
              </a:tblGrid>
              <a:tr h="370840">
                <a:tc>
                  <a:txBody>
                    <a:bodyPr/>
                    <a:lstStyle/>
                    <a:p>
                      <a:r>
                        <a:rPr lang="nl-NL" dirty="0"/>
                        <a:t>Level of </a:t>
                      </a:r>
                      <a:r>
                        <a:rPr lang="nl-NL" dirty="0" err="1"/>
                        <a:t>evidence</a:t>
                      </a:r>
                      <a:r>
                        <a:rPr lang="nl-NL" dirty="0"/>
                        <a:t>:  IA</a:t>
                      </a:r>
                    </a:p>
                  </a:txBody>
                  <a:tcPr/>
                </a:tc>
                <a:tc>
                  <a:txBody>
                    <a:bodyPr/>
                    <a:lstStyle/>
                    <a:p>
                      <a:r>
                        <a:rPr lang="nl-NL" dirty="0" err="1"/>
                        <a:t>Strength</a:t>
                      </a:r>
                      <a:r>
                        <a:rPr lang="nl-NL" dirty="0"/>
                        <a:t> of </a:t>
                      </a:r>
                      <a:r>
                        <a:rPr lang="nl-NL" dirty="0" err="1"/>
                        <a:t>recommendation</a:t>
                      </a:r>
                      <a:r>
                        <a:rPr lang="nl-NL" dirty="0"/>
                        <a:t>:  A</a:t>
                      </a:r>
                    </a:p>
                  </a:txBody>
                  <a:tcPr/>
                </a:tc>
                <a:tc>
                  <a:txBody>
                    <a:bodyPr/>
                    <a:lstStyle/>
                    <a:p>
                      <a:r>
                        <a:rPr lang="nl-NL" dirty="0"/>
                        <a:t>Level of agreement: 9,2</a:t>
                      </a:r>
                    </a:p>
                    <a:p>
                      <a:r>
                        <a:rPr lang="nl-NL" dirty="0"/>
                        <a:t>(0-10)</a:t>
                      </a:r>
                    </a:p>
                  </a:txBody>
                  <a:tcPr/>
                </a:tc>
                <a:extLst>
                  <a:ext uri="{0D108BD9-81ED-4DB2-BD59-A6C34878D82A}">
                    <a16:rowId xmlns="" xmlns:a16="http://schemas.microsoft.com/office/drawing/2014/main" val="10000"/>
                  </a:ext>
                </a:extLst>
              </a:tr>
            </a:tbl>
          </a:graphicData>
        </a:graphic>
      </p:graphicFrame>
    </p:spTree>
    <p:extLst>
      <p:ext uri="{BB962C8B-B14F-4D97-AF65-F5344CB8AC3E}">
        <p14:creationId xmlns:p14="http://schemas.microsoft.com/office/powerpoint/2010/main" val="28407058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575302" y="242090"/>
            <a:ext cx="8334172" cy="634545"/>
          </a:xfrm>
        </p:spPr>
        <p:txBody>
          <a:bodyPr/>
          <a:lstStyle/>
          <a:p>
            <a:r>
              <a:rPr lang="en-GB" sz="2000" dirty="0"/>
              <a:t>Recommendations for patients with fragility fractures </a:t>
            </a:r>
            <a:br>
              <a:rPr lang="en-GB" sz="2000" dirty="0"/>
            </a:br>
            <a:r>
              <a:rPr lang="en-GB" sz="2000" dirty="0"/>
              <a:t>50 years and older (3)</a:t>
            </a:r>
            <a:endParaRPr lang="es-ES" sz="2000"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8</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pPr/>
              <a:t>05/04/2018</a:t>
            </a:fld>
            <a:endParaRPr lang="en-US" dirty="0"/>
          </a:p>
        </p:txBody>
      </p:sp>
      <p:sp>
        <p:nvSpPr>
          <p:cNvPr id="2" name="Tijdelijke aanduiding voor inhoud 1"/>
          <p:cNvSpPr>
            <a:spLocks noGrp="1"/>
          </p:cNvSpPr>
          <p:nvPr>
            <p:ph idx="1"/>
          </p:nvPr>
        </p:nvSpPr>
        <p:spPr>
          <a:xfrm>
            <a:off x="480475" y="2430383"/>
            <a:ext cx="8334171" cy="4124361"/>
          </a:xfrm>
        </p:spPr>
        <p:txBody>
          <a:bodyPr/>
          <a:lstStyle/>
          <a:p>
            <a:r>
              <a:rPr lang="nl-NL" sz="2000" dirty="0" err="1">
                <a:solidFill>
                  <a:srgbClr val="0057A3"/>
                </a:solidFill>
              </a:rPr>
              <a:t>Appropriate</a:t>
            </a:r>
            <a:r>
              <a:rPr lang="nl-NL" sz="2000" dirty="0">
                <a:solidFill>
                  <a:srgbClr val="0057A3"/>
                </a:solidFill>
              </a:rPr>
              <a:t> treatment of </a:t>
            </a:r>
            <a:r>
              <a:rPr lang="nl-NL" sz="2000" dirty="0" err="1">
                <a:solidFill>
                  <a:srgbClr val="0057A3"/>
                </a:solidFill>
              </a:rPr>
              <a:t>the</a:t>
            </a:r>
            <a:r>
              <a:rPr lang="nl-NL" sz="2000" dirty="0">
                <a:solidFill>
                  <a:srgbClr val="0057A3"/>
                </a:solidFill>
              </a:rPr>
              <a:t> </a:t>
            </a:r>
            <a:r>
              <a:rPr lang="nl-NL" sz="2000" dirty="0" err="1">
                <a:solidFill>
                  <a:srgbClr val="0057A3"/>
                </a:solidFill>
              </a:rPr>
              <a:t>fractures</a:t>
            </a:r>
            <a:r>
              <a:rPr lang="nl-NL" sz="2000" dirty="0">
                <a:solidFill>
                  <a:srgbClr val="0057A3"/>
                </a:solidFill>
              </a:rPr>
              <a:t> in these, </a:t>
            </a:r>
            <a:r>
              <a:rPr lang="nl-NL" sz="2000" dirty="0" err="1">
                <a:solidFill>
                  <a:srgbClr val="0057A3"/>
                </a:solidFill>
              </a:rPr>
              <a:t>often</a:t>
            </a:r>
            <a:r>
              <a:rPr lang="nl-NL" sz="2000" dirty="0">
                <a:solidFill>
                  <a:srgbClr val="0057A3"/>
                </a:solidFill>
              </a:rPr>
              <a:t> </a:t>
            </a:r>
            <a:r>
              <a:rPr lang="nl-NL" sz="2000" dirty="0" err="1">
                <a:solidFill>
                  <a:srgbClr val="0057A3"/>
                </a:solidFill>
              </a:rPr>
              <a:t>elderly</a:t>
            </a:r>
            <a:r>
              <a:rPr lang="nl-NL" sz="2000" dirty="0">
                <a:solidFill>
                  <a:srgbClr val="0057A3"/>
                </a:solidFill>
              </a:rPr>
              <a:t> </a:t>
            </a:r>
            <a:r>
              <a:rPr lang="nl-NL" sz="2000" dirty="0" err="1">
                <a:solidFill>
                  <a:srgbClr val="0057A3"/>
                </a:solidFill>
              </a:rPr>
              <a:t>and</a:t>
            </a:r>
            <a:r>
              <a:rPr lang="nl-NL" sz="2000" dirty="0">
                <a:solidFill>
                  <a:srgbClr val="0057A3"/>
                </a:solidFill>
              </a:rPr>
              <a:t> </a:t>
            </a:r>
            <a:r>
              <a:rPr lang="nl-NL" sz="2000" dirty="0" err="1" smtClean="0">
                <a:solidFill>
                  <a:srgbClr val="0057A3"/>
                </a:solidFill>
              </a:rPr>
              <a:t>multimorbid</a:t>
            </a:r>
            <a:r>
              <a:rPr lang="nl-NL" sz="2000" dirty="0" smtClean="0">
                <a:solidFill>
                  <a:srgbClr val="0057A3"/>
                </a:solidFill>
              </a:rPr>
              <a:t>, </a:t>
            </a:r>
            <a:r>
              <a:rPr lang="nl-NL" sz="2000" dirty="0" err="1">
                <a:solidFill>
                  <a:srgbClr val="0057A3"/>
                </a:solidFill>
              </a:rPr>
              <a:t>patients</a:t>
            </a:r>
            <a:r>
              <a:rPr lang="nl-NL" sz="2000" dirty="0">
                <a:solidFill>
                  <a:srgbClr val="0057A3"/>
                </a:solidFill>
              </a:rPr>
              <a:t> </a:t>
            </a:r>
            <a:r>
              <a:rPr lang="nl-NL" sz="2000" dirty="0" err="1">
                <a:solidFill>
                  <a:srgbClr val="0057A3"/>
                </a:solidFill>
              </a:rPr>
              <a:t>with</a:t>
            </a:r>
            <a:r>
              <a:rPr lang="nl-NL" sz="2000" dirty="0">
                <a:solidFill>
                  <a:srgbClr val="0057A3"/>
                </a:solidFill>
              </a:rPr>
              <a:t> </a:t>
            </a:r>
            <a:r>
              <a:rPr lang="nl-NL" sz="2000" dirty="0" err="1">
                <a:solidFill>
                  <a:srgbClr val="0057A3"/>
                </a:solidFill>
              </a:rPr>
              <a:t>frail</a:t>
            </a:r>
            <a:r>
              <a:rPr lang="nl-NL" sz="2000" dirty="0">
                <a:solidFill>
                  <a:srgbClr val="0057A3"/>
                </a:solidFill>
              </a:rPr>
              <a:t> </a:t>
            </a:r>
            <a:r>
              <a:rPr lang="nl-NL" sz="2000" dirty="0" err="1">
                <a:solidFill>
                  <a:srgbClr val="0057A3"/>
                </a:solidFill>
              </a:rPr>
              <a:t>bones</a:t>
            </a:r>
            <a:r>
              <a:rPr lang="nl-NL" sz="2000" dirty="0">
                <a:solidFill>
                  <a:srgbClr val="0057A3"/>
                </a:solidFill>
              </a:rPr>
              <a:t>, </a:t>
            </a:r>
            <a:r>
              <a:rPr lang="nl-NL" sz="2000" dirty="0" err="1">
                <a:solidFill>
                  <a:srgbClr val="0057A3"/>
                </a:solidFill>
              </a:rPr>
              <a:t>requires</a:t>
            </a:r>
            <a:r>
              <a:rPr lang="nl-NL" sz="2000" dirty="0">
                <a:solidFill>
                  <a:srgbClr val="0057A3"/>
                </a:solidFill>
              </a:rPr>
              <a:t> a </a:t>
            </a:r>
            <a:r>
              <a:rPr lang="nl-NL" sz="2000" dirty="0" err="1">
                <a:solidFill>
                  <a:srgbClr val="0057A3"/>
                </a:solidFill>
              </a:rPr>
              <a:t>balanced</a:t>
            </a:r>
            <a:r>
              <a:rPr lang="nl-NL" sz="2000" dirty="0">
                <a:solidFill>
                  <a:srgbClr val="0057A3"/>
                </a:solidFill>
              </a:rPr>
              <a:t> approach </a:t>
            </a:r>
            <a:r>
              <a:rPr lang="nl-NL" sz="2000" dirty="0" err="1">
                <a:solidFill>
                  <a:srgbClr val="0057A3"/>
                </a:solidFill>
              </a:rPr>
              <a:t>with</a:t>
            </a:r>
            <a:r>
              <a:rPr lang="nl-NL" sz="2000" dirty="0">
                <a:solidFill>
                  <a:srgbClr val="0057A3"/>
                </a:solidFill>
              </a:rPr>
              <a:t> </a:t>
            </a:r>
            <a:r>
              <a:rPr lang="nl-NL" sz="2000" dirty="0" err="1">
                <a:solidFill>
                  <a:srgbClr val="0057A3"/>
                </a:solidFill>
              </a:rPr>
              <a:t>regard</a:t>
            </a:r>
            <a:r>
              <a:rPr lang="nl-NL" sz="2000" dirty="0">
                <a:solidFill>
                  <a:srgbClr val="0057A3"/>
                </a:solidFill>
              </a:rPr>
              <a:t> </a:t>
            </a:r>
            <a:r>
              <a:rPr lang="nl-NL" sz="2000" dirty="0" err="1">
                <a:solidFill>
                  <a:srgbClr val="0057A3"/>
                </a:solidFill>
              </a:rPr>
              <a:t>to</a:t>
            </a:r>
            <a:r>
              <a:rPr lang="nl-NL" sz="2000" dirty="0">
                <a:solidFill>
                  <a:srgbClr val="0057A3"/>
                </a:solidFill>
              </a:rPr>
              <a:t> </a:t>
            </a:r>
            <a:r>
              <a:rPr lang="nl-NL" sz="2000" dirty="0" err="1">
                <a:solidFill>
                  <a:srgbClr val="0057A3"/>
                </a:solidFill>
              </a:rPr>
              <a:t>operative</a:t>
            </a:r>
            <a:r>
              <a:rPr lang="nl-NL" sz="2000" dirty="0">
                <a:solidFill>
                  <a:srgbClr val="0057A3"/>
                </a:solidFill>
              </a:rPr>
              <a:t> versus </a:t>
            </a:r>
            <a:r>
              <a:rPr lang="nl-NL" sz="2000" dirty="0" err="1">
                <a:solidFill>
                  <a:srgbClr val="0057A3"/>
                </a:solidFill>
              </a:rPr>
              <a:t>nonoperative</a:t>
            </a:r>
            <a:r>
              <a:rPr lang="nl-NL" sz="2000" dirty="0">
                <a:solidFill>
                  <a:srgbClr val="0057A3"/>
                </a:solidFill>
              </a:rPr>
              <a:t> treatment and </a:t>
            </a:r>
            <a:r>
              <a:rPr lang="nl-NL" sz="2000" dirty="0" err="1">
                <a:solidFill>
                  <a:srgbClr val="0057A3"/>
                </a:solidFill>
              </a:rPr>
              <a:t>careful</a:t>
            </a:r>
            <a:r>
              <a:rPr lang="nl-NL" sz="2000" dirty="0">
                <a:solidFill>
                  <a:srgbClr val="0057A3"/>
                </a:solidFill>
              </a:rPr>
              <a:t> </a:t>
            </a:r>
            <a:r>
              <a:rPr lang="nl-NL" sz="2000" dirty="0" err="1">
                <a:solidFill>
                  <a:srgbClr val="0057A3"/>
                </a:solidFill>
              </a:rPr>
              <a:t>selection</a:t>
            </a:r>
            <a:r>
              <a:rPr lang="nl-NL" sz="2000" dirty="0">
                <a:solidFill>
                  <a:srgbClr val="0057A3"/>
                </a:solidFill>
              </a:rPr>
              <a:t> of </a:t>
            </a:r>
            <a:r>
              <a:rPr lang="nl-NL" sz="2000" dirty="0" err="1">
                <a:solidFill>
                  <a:srgbClr val="0057A3"/>
                </a:solidFill>
              </a:rPr>
              <a:t>fixation</a:t>
            </a:r>
            <a:r>
              <a:rPr lang="nl-NL" sz="2000" dirty="0">
                <a:solidFill>
                  <a:srgbClr val="0057A3"/>
                </a:solidFill>
              </a:rPr>
              <a:t> </a:t>
            </a:r>
            <a:r>
              <a:rPr lang="nl-NL" sz="2000" dirty="0" err="1">
                <a:solidFill>
                  <a:srgbClr val="0057A3"/>
                </a:solidFill>
              </a:rPr>
              <a:t>devices</a:t>
            </a:r>
            <a:r>
              <a:rPr lang="nl-NL" sz="2000" dirty="0">
                <a:solidFill>
                  <a:srgbClr val="0057A3"/>
                </a:solidFill>
              </a:rPr>
              <a:t> and </a:t>
            </a:r>
            <a:r>
              <a:rPr lang="nl-NL" sz="2000" dirty="0" err="1">
                <a:solidFill>
                  <a:srgbClr val="0057A3"/>
                </a:solidFill>
              </a:rPr>
              <a:t>techniques</a:t>
            </a:r>
            <a:r>
              <a:rPr lang="nl-NL" sz="2000" dirty="0">
                <a:solidFill>
                  <a:srgbClr val="0057A3"/>
                </a:solidFill>
              </a:rPr>
              <a:t>. </a:t>
            </a:r>
          </a:p>
        </p:txBody>
      </p:sp>
      <p:graphicFrame>
        <p:nvGraphicFramePr>
          <p:cNvPr id="4" name="Tabel 3"/>
          <p:cNvGraphicFramePr>
            <a:graphicFrameLocks noGrp="1"/>
          </p:cNvGraphicFramePr>
          <p:nvPr>
            <p:extLst>
              <p:ext uri="{D42A27DB-BD31-4B8C-83A1-F6EECF244321}">
                <p14:modId xmlns:p14="http://schemas.microsoft.com/office/powerpoint/2010/main" val="3515026923"/>
              </p:ext>
            </p:extLst>
          </p:nvPr>
        </p:nvGraphicFramePr>
        <p:xfrm>
          <a:off x="1463040" y="4116493"/>
          <a:ext cx="6096000" cy="365760"/>
        </p:xfrm>
        <a:graphic>
          <a:graphicData uri="http://schemas.openxmlformats.org/drawingml/2006/table">
            <a:tbl>
              <a:tblPr firstRow="1" bandRow="1">
                <a:tableStyleId>{5C22544A-7EE6-4342-B048-85BDC9FD1C3A}</a:tableStyleId>
              </a:tblPr>
              <a:tblGrid>
                <a:gridCol w="2032000">
                  <a:extLst>
                    <a:ext uri="{9D8B030D-6E8A-4147-A177-3AD203B41FA5}">
                      <a16:colId xmlns="" xmlns:a16="http://schemas.microsoft.com/office/drawing/2014/main" val="20000"/>
                    </a:ext>
                  </a:extLst>
                </a:gridCol>
                <a:gridCol w="2032000">
                  <a:extLst>
                    <a:ext uri="{9D8B030D-6E8A-4147-A177-3AD203B41FA5}">
                      <a16:colId xmlns="" xmlns:a16="http://schemas.microsoft.com/office/drawing/2014/main" val="20001"/>
                    </a:ext>
                  </a:extLst>
                </a:gridCol>
                <a:gridCol w="2032000">
                  <a:extLst>
                    <a:ext uri="{9D8B030D-6E8A-4147-A177-3AD203B41FA5}">
                      <a16:colId xmlns="" xmlns:a16="http://schemas.microsoft.com/office/drawing/2014/main" val="20002"/>
                    </a:ext>
                  </a:extLst>
                </a:gridCol>
              </a:tblGrid>
              <a:tr h="0">
                <a:tc>
                  <a:txBody>
                    <a:bodyPr/>
                    <a:lstStyle/>
                    <a:p>
                      <a:endParaRPr lang="nl-NL" dirty="0"/>
                    </a:p>
                  </a:txBody>
                  <a:tcPr>
                    <a:noFill/>
                  </a:tcPr>
                </a:tc>
                <a:tc>
                  <a:txBody>
                    <a:bodyPr/>
                    <a:lstStyle/>
                    <a:p>
                      <a:endParaRPr lang="nl-NL" dirty="0"/>
                    </a:p>
                  </a:txBody>
                  <a:tcPr>
                    <a:noFill/>
                  </a:tcPr>
                </a:tc>
                <a:tc>
                  <a:txBody>
                    <a:bodyPr/>
                    <a:lstStyle/>
                    <a:p>
                      <a:endParaRPr lang="nl-NL" dirty="0"/>
                    </a:p>
                  </a:txBody>
                  <a:tcPr>
                    <a:noFill/>
                  </a:tcPr>
                </a:tc>
                <a:extLst>
                  <a:ext uri="{0D108BD9-81ED-4DB2-BD59-A6C34878D82A}">
                    <a16:rowId xmlns="" xmlns:a16="http://schemas.microsoft.com/office/drawing/2014/main" val="10000"/>
                  </a:ext>
                </a:extLst>
              </a:tr>
            </a:tbl>
          </a:graphicData>
        </a:graphic>
      </p:graphicFrame>
      <p:graphicFrame>
        <p:nvGraphicFramePr>
          <p:cNvPr id="9" name="Tabel 8"/>
          <p:cNvGraphicFramePr>
            <a:graphicFrameLocks noGrp="1"/>
          </p:cNvGraphicFramePr>
          <p:nvPr>
            <p:extLst>
              <p:ext uri="{D42A27DB-BD31-4B8C-83A1-F6EECF244321}">
                <p14:modId xmlns:p14="http://schemas.microsoft.com/office/powerpoint/2010/main" val="3908786410"/>
              </p:ext>
            </p:extLst>
          </p:nvPr>
        </p:nvGraphicFramePr>
        <p:xfrm>
          <a:off x="555414" y="4526280"/>
          <a:ext cx="8256693" cy="640080"/>
        </p:xfrm>
        <a:graphic>
          <a:graphicData uri="http://schemas.openxmlformats.org/drawingml/2006/table">
            <a:tbl>
              <a:tblPr firstRow="1" bandRow="1">
                <a:tableStyleId>{5C22544A-7EE6-4342-B048-85BDC9FD1C3A}</a:tableStyleId>
              </a:tblPr>
              <a:tblGrid>
                <a:gridCol w="2752231">
                  <a:extLst>
                    <a:ext uri="{9D8B030D-6E8A-4147-A177-3AD203B41FA5}">
                      <a16:colId xmlns="" xmlns:a16="http://schemas.microsoft.com/office/drawing/2014/main" val="20000"/>
                    </a:ext>
                  </a:extLst>
                </a:gridCol>
                <a:gridCol w="2752231">
                  <a:extLst>
                    <a:ext uri="{9D8B030D-6E8A-4147-A177-3AD203B41FA5}">
                      <a16:colId xmlns="" xmlns:a16="http://schemas.microsoft.com/office/drawing/2014/main" val="20001"/>
                    </a:ext>
                  </a:extLst>
                </a:gridCol>
                <a:gridCol w="2752231">
                  <a:extLst>
                    <a:ext uri="{9D8B030D-6E8A-4147-A177-3AD203B41FA5}">
                      <a16:colId xmlns="" xmlns:a16="http://schemas.microsoft.com/office/drawing/2014/main" val="20002"/>
                    </a:ext>
                  </a:extLst>
                </a:gridCol>
              </a:tblGrid>
              <a:tr h="370840">
                <a:tc>
                  <a:txBody>
                    <a:bodyPr/>
                    <a:lstStyle/>
                    <a:p>
                      <a:r>
                        <a:rPr lang="nl-NL" dirty="0"/>
                        <a:t>Level of </a:t>
                      </a:r>
                      <a:r>
                        <a:rPr lang="nl-NL" dirty="0" err="1"/>
                        <a:t>evidence</a:t>
                      </a:r>
                      <a:r>
                        <a:rPr lang="nl-NL" dirty="0"/>
                        <a:t>:  III</a:t>
                      </a:r>
                    </a:p>
                  </a:txBody>
                  <a:tcPr/>
                </a:tc>
                <a:tc>
                  <a:txBody>
                    <a:bodyPr/>
                    <a:lstStyle/>
                    <a:p>
                      <a:r>
                        <a:rPr lang="nl-NL" dirty="0" err="1"/>
                        <a:t>Strength</a:t>
                      </a:r>
                      <a:r>
                        <a:rPr lang="nl-NL" dirty="0"/>
                        <a:t> of </a:t>
                      </a:r>
                      <a:r>
                        <a:rPr lang="nl-NL" dirty="0" err="1"/>
                        <a:t>recommendation</a:t>
                      </a:r>
                      <a:r>
                        <a:rPr lang="nl-NL" dirty="0"/>
                        <a:t>:  C</a:t>
                      </a:r>
                    </a:p>
                  </a:txBody>
                  <a:tcPr/>
                </a:tc>
                <a:tc>
                  <a:txBody>
                    <a:bodyPr/>
                    <a:lstStyle/>
                    <a:p>
                      <a:r>
                        <a:rPr lang="nl-NL" dirty="0"/>
                        <a:t>Level of agreement: 9,3</a:t>
                      </a:r>
                    </a:p>
                    <a:p>
                      <a:r>
                        <a:rPr lang="nl-NL" dirty="0"/>
                        <a:t>(7-10)</a:t>
                      </a:r>
                    </a:p>
                  </a:txBody>
                  <a:tcPr/>
                </a:tc>
                <a:extLst>
                  <a:ext uri="{0D108BD9-81ED-4DB2-BD59-A6C34878D82A}">
                    <a16:rowId xmlns="" xmlns:a16="http://schemas.microsoft.com/office/drawing/2014/main" val="10000"/>
                  </a:ext>
                </a:extLst>
              </a:tr>
            </a:tbl>
          </a:graphicData>
        </a:graphic>
      </p:graphicFrame>
    </p:spTree>
    <p:extLst>
      <p:ext uri="{BB962C8B-B14F-4D97-AF65-F5344CB8AC3E}">
        <p14:creationId xmlns:p14="http://schemas.microsoft.com/office/powerpoint/2010/main" val="18325786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575302" y="242090"/>
            <a:ext cx="8334172" cy="634545"/>
          </a:xfrm>
        </p:spPr>
        <p:txBody>
          <a:bodyPr/>
          <a:lstStyle/>
          <a:p>
            <a:r>
              <a:rPr lang="en-GB" sz="2000" dirty="0"/>
              <a:t>Recommendations for patients with fragility fractures </a:t>
            </a:r>
            <a:br>
              <a:rPr lang="en-GB" sz="2000" dirty="0"/>
            </a:br>
            <a:r>
              <a:rPr lang="en-GB" sz="2000" dirty="0"/>
              <a:t>50 years and older (4)</a:t>
            </a:r>
            <a:endParaRPr lang="es-ES" sz="2000"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9</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pPr/>
              <a:t>05/04/2018</a:t>
            </a:fld>
            <a:endParaRPr lang="en-US" dirty="0"/>
          </a:p>
        </p:txBody>
      </p:sp>
      <p:sp>
        <p:nvSpPr>
          <p:cNvPr id="2" name="Tijdelijke aanduiding voor inhoud 1"/>
          <p:cNvSpPr>
            <a:spLocks noGrp="1"/>
          </p:cNvSpPr>
          <p:nvPr>
            <p:ph idx="1"/>
          </p:nvPr>
        </p:nvSpPr>
        <p:spPr>
          <a:xfrm>
            <a:off x="480475" y="2430383"/>
            <a:ext cx="8334171" cy="4124361"/>
          </a:xfrm>
        </p:spPr>
        <p:txBody>
          <a:bodyPr/>
          <a:lstStyle/>
          <a:p>
            <a:r>
              <a:rPr lang="nl-NL" sz="2000" dirty="0" err="1">
                <a:solidFill>
                  <a:srgbClr val="0057A3"/>
                </a:solidFill>
              </a:rPr>
              <a:t>Each</a:t>
            </a:r>
            <a:r>
              <a:rPr lang="nl-NL" sz="2000" dirty="0">
                <a:solidFill>
                  <a:srgbClr val="0057A3"/>
                </a:solidFill>
              </a:rPr>
              <a:t> </a:t>
            </a:r>
            <a:r>
              <a:rPr lang="nl-NL" sz="2000" dirty="0" err="1">
                <a:solidFill>
                  <a:srgbClr val="0057A3"/>
                </a:solidFill>
              </a:rPr>
              <a:t>patient</a:t>
            </a:r>
            <a:r>
              <a:rPr lang="nl-NL" sz="2000" dirty="0">
                <a:solidFill>
                  <a:srgbClr val="0057A3"/>
                </a:solidFill>
              </a:rPr>
              <a:t> </a:t>
            </a:r>
            <a:r>
              <a:rPr lang="nl-NL" sz="2000" dirty="0" err="1">
                <a:solidFill>
                  <a:srgbClr val="0057A3"/>
                </a:solidFill>
              </a:rPr>
              <a:t>aged</a:t>
            </a:r>
            <a:r>
              <a:rPr lang="nl-NL" sz="2000" dirty="0">
                <a:solidFill>
                  <a:srgbClr val="0057A3"/>
                </a:solidFill>
              </a:rPr>
              <a:t> 50 </a:t>
            </a:r>
            <a:r>
              <a:rPr lang="nl-NL" sz="2000" dirty="0" err="1">
                <a:solidFill>
                  <a:srgbClr val="0057A3"/>
                </a:solidFill>
              </a:rPr>
              <a:t>years</a:t>
            </a:r>
            <a:r>
              <a:rPr lang="nl-NL" sz="2000" dirty="0">
                <a:solidFill>
                  <a:srgbClr val="0057A3"/>
                </a:solidFill>
              </a:rPr>
              <a:t> and over </a:t>
            </a:r>
            <a:r>
              <a:rPr lang="nl-NL" sz="2000" dirty="0" err="1">
                <a:solidFill>
                  <a:srgbClr val="0057A3"/>
                </a:solidFill>
              </a:rPr>
              <a:t>with</a:t>
            </a:r>
            <a:r>
              <a:rPr lang="nl-NL" sz="2000" dirty="0">
                <a:solidFill>
                  <a:srgbClr val="0057A3"/>
                </a:solidFill>
              </a:rPr>
              <a:t> a recent </a:t>
            </a:r>
            <a:r>
              <a:rPr lang="nl-NL" sz="2000" dirty="0" err="1">
                <a:solidFill>
                  <a:srgbClr val="0057A3"/>
                </a:solidFill>
              </a:rPr>
              <a:t>fracture</a:t>
            </a:r>
            <a:r>
              <a:rPr lang="nl-NL" sz="2000" dirty="0">
                <a:solidFill>
                  <a:srgbClr val="0057A3"/>
                </a:solidFill>
              </a:rPr>
              <a:t> </a:t>
            </a:r>
            <a:r>
              <a:rPr lang="nl-NL" sz="2000" dirty="0" err="1">
                <a:solidFill>
                  <a:srgbClr val="0057A3"/>
                </a:solidFill>
              </a:rPr>
              <a:t>should</a:t>
            </a:r>
            <a:r>
              <a:rPr lang="nl-NL" sz="2000" dirty="0">
                <a:solidFill>
                  <a:srgbClr val="0057A3"/>
                </a:solidFill>
              </a:rPr>
              <a:t> </a:t>
            </a:r>
            <a:r>
              <a:rPr lang="nl-NL" sz="2000" dirty="0" err="1">
                <a:solidFill>
                  <a:srgbClr val="0057A3"/>
                </a:solidFill>
              </a:rPr>
              <a:t>be</a:t>
            </a:r>
            <a:r>
              <a:rPr lang="nl-NL" sz="2000" dirty="0">
                <a:solidFill>
                  <a:srgbClr val="0057A3"/>
                </a:solidFill>
              </a:rPr>
              <a:t> </a:t>
            </a:r>
            <a:r>
              <a:rPr lang="nl-NL" sz="2000" dirty="0" err="1">
                <a:solidFill>
                  <a:srgbClr val="0057A3"/>
                </a:solidFill>
              </a:rPr>
              <a:t>evaluated</a:t>
            </a:r>
            <a:r>
              <a:rPr lang="nl-NL" sz="2000" dirty="0">
                <a:solidFill>
                  <a:srgbClr val="0057A3"/>
                </a:solidFill>
              </a:rPr>
              <a:t> </a:t>
            </a:r>
            <a:r>
              <a:rPr lang="nl-NL" sz="2000" dirty="0" err="1">
                <a:solidFill>
                  <a:srgbClr val="0057A3"/>
                </a:solidFill>
              </a:rPr>
              <a:t>systemically</a:t>
            </a:r>
            <a:r>
              <a:rPr lang="nl-NL" sz="2000" dirty="0">
                <a:solidFill>
                  <a:srgbClr val="0057A3"/>
                </a:solidFill>
              </a:rPr>
              <a:t> </a:t>
            </a:r>
            <a:r>
              <a:rPr lang="nl-NL" sz="2000" dirty="0" err="1">
                <a:solidFill>
                  <a:srgbClr val="0057A3"/>
                </a:solidFill>
              </a:rPr>
              <a:t>for</a:t>
            </a:r>
            <a:r>
              <a:rPr lang="nl-NL" sz="2000" dirty="0">
                <a:solidFill>
                  <a:srgbClr val="0057A3"/>
                </a:solidFill>
              </a:rPr>
              <a:t> </a:t>
            </a:r>
            <a:r>
              <a:rPr lang="nl-NL" sz="2000" dirty="0" err="1">
                <a:solidFill>
                  <a:srgbClr val="0057A3"/>
                </a:solidFill>
              </a:rPr>
              <a:t>the</a:t>
            </a:r>
            <a:r>
              <a:rPr lang="nl-NL" sz="2000" dirty="0">
                <a:solidFill>
                  <a:srgbClr val="0057A3"/>
                </a:solidFill>
              </a:rPr>
              <a:t> risk of </a:t>
            </a:r>
            <a:r>
              <a:rPr lang="nl-NL" sz="2000" dirty="0" err="1">
                <a:solidFill>
                  <a:srgbClr val="0057A3"/>
                </a:solidFill>
              </a:rPr>
              <a:t>subsequent</a:t>
            </a:r>
            <a:r>
              <a:rPr lang="nl-NL" sz="2000" dirty="0">
                <a:solidFill>
                  <a:srgbClr val="0057A3"/>
                </a:solidFill>
              </a:rPr>
              <a:t> </a:t>
            </a:r>
            <a:r>
              <a:rPr lang="nl-NL" sz="2000" dirty="0" err="1">
                <a:solidFill>
                  <a:srgbClr val="0057A3"/>
                </a:solidFill>
              </a:rPr>
              <a:t>fractures</a:t>
            </a:r>
            <a:r>
              <a:rPr lang="nl-NL" sz="2000" dirty="0">
                <a:solidFill>
                  <a:srgbClr val="0057A3"/>
                </a:solidFill>
              </a:rPr>
              <a:t>.</a:t>
            </a:r>
          </a:p>
          <a:p>
            <a:endParaRPr lang="nl-NL" sz="1600" dirty="0"/>
          </a:p>
          <a:p>
            <a:endParaRPr lang="nl-NL" dirty="0" err="1"/>
          </a:p>
        </p:txBody>
      </p:sp>
      <p:graphicFrame>
        <p:nvGraphicFramePr>
          <p:cNvPr id="4" name="Tabel 3"/>
          <p:cNvGraphicFramePr>
            <a:graphicFrameLocks noGrp="1"/>
          </p:cNvGraphicFramePr>
          <p:nvPr>
            <p:extLst>
              <p:ext uri="{D42A27DB-BD31-4B8C-83A1-F6EECF244321}">
                <p14:modId xmlns:p14="http://schemas.microsoft.com/office/powerpoint/2010/main" val="1202982457"/>
              </p:ext>
            </p:extLst>
          </p:nvPr>
        </p:nvGraphicFramePr>
        <p:xfrm>
          <a:off x="1463040" y="4116493"/>
          <a:ext cx="6096000" cy="365760"/>
        </p:xfrm>
        <a:graphic>
          <a:graphicData uri="http://schemas.openxmlformats.org/drawingml/2006/table">
            <a:tbl>
              <a:tblPr firstRow="1" bandRow="1">
                <a:tableStyleId>{5C22544A-7EE6-4342-B048-85BDC9FD1C3A}</a:tableStyleId>
              </a:tblPr>
              <a:tblGrid>
                <a:gridCol w="2032000">
                  <a:extLst>
                    <a:ext uri="{9D8B030D-6E8A-4147-A177-3AD203B41FA5}">
                      <a16:colId xmlns="" xmlns:a16="http://schemas.microsoft.com/office/drawing/2014/main" val="20000"/>
                    </a:ext>
                  </a:extLst>
                </a:gridCol>
                <a:gridCol w="2032000">
                  <a:extLst>
                    <a:ext uri="{9D8B030D-6E8A-4147-A177-3AD203B41FA5}">
                      <a16:colId xmlns="" xmlns:a16="http://schemas.microsoft.com/office/drawing/2014/main" val="20001"/>
                    </a:ext>
                  </a:extLst>
                </a:gridCol>
                <a:gridCol w="2032000">
                  <a:extLst>
                    <a:ext uri="{9D8B030D-6E8A-4147-A177-3AD203B41FA5}">
                      <a16:colId xmlns="" xmlns:a16="http://schemas.microsoft.com/office/drawing/2014/main" val="20002"/>
                    </a:ext>
                  </a:extLst>
                </a:gridCol>
              </a:tblGrid>
              <a:tr h="0">
                <a:tc>
                  <a:txBody>
                    <a:bodyPr/>
                    <a:lstStyle/>
                    <a:p>
                      <a:endParaRPr lang="nl-NL" dirty="0"/>
                    </a:p>
                  </a:txBody>
                  <a:tcPr>
                    <a:noFill/>
                  </a:tcPr>
                </a:tc>
                <a:tc>
                  <a:txBody>
                    <a:bodyPr/>
                    <a:lstStyle/>
                    <a:p>
                      <a:endParaRPr lang="nl-NL" dirty="0"/>
                    </a:p>
                  </a:txBody>
                  <a:tcPr>
                    <a:noFill/>
                  </a:tcPr>
                </a:tc>
                <a:tc>
                  <a:txBody>
                    <a:bodyPr/>
                    <a:lstStyle/>
                    <a:p>
                      <a:endParaRPr lang="nl-NL" dirty="0"/>
                    </a:p>
                  </a:txBody>
                  <a:tcPr>
                    <a:noFill/>
                  </a:tcPr>
                </a:tc>
                <a:extLst>
                  <a:ext uri="{0D108BD9-81ED-4DB2-BD59-A6C34878D82A}">
                    <a16:rowId xmlns="" xmlns:a16="http://schemas.microsoft.com/office/drawing/2014/main" val="10000"/>
                  </a:ext>
                </a:extLst>
              </a:tr>
            </a:tbl>
          </a:graphicData>
        </a:graphic>
      </p:graphicFrame>
      <p:graphicFrame>
        <p:nvGraphicFramePr>
          <p:cNvPr id="9" name="Tabel 8"/>
          <p:cNvGraphicFramePr>
            <a:graphicFrameLocks noGrp="1"/>
          </p:cNvGraphicFramePr>
          <p:nvPr>
            <p:extLst>
              <p:ext uri="{D42A27DB-BD31-4B8C-83A1-F6EECF244321}">
                <p14:modId xmlns:p14="http://schemas.microsoft.com/office/powerpoint/2010/main" val="483484892"/>
              </p:ext>
            </p:extLst>
          </p:nvPr>
        </p:nvGraphicFramePr>
        <p:xfrm>
          <a:off x="555414" y="4526280"/>
          <a:ext cx="8256693" cy="640080"/>
        </p:xfrm>
        <a:graphic>
          <a:graphicData uri="http://schemas.openxmlformats.org/drawingml/2006/table">
            <a:tbl>
              <a:tblPr firstRow="1" bandRow="1">
                <a:tableStyleId>{5C22544A-7EE6-4342-B048-85BDC9FD1C3A}</a:tableStyleId>
              </a:tblPr>
              <a:tblGrid>
                <a:gridCol w="2752231">
                  <a:extLst>
                    <a:ext uri="{9D8B030D-6E8A-4147-A177-3AD203B41FA5}">
                      <a16:colId xmlns="" xmlns:a16="http://schemas.microsoft.com/office/drawing/2014/main" val="20000"/>
                    </a:ext>
                  </a:extLst>
                </a:gridCol>
                <a:gridCol w="2752231">
                  <a:extLst>
                    <a:ext uri="{9D8B030D-6E8A-4147-A177-3AD203B41FA5}">
                      <a16:colId xmlns="" xmlns:a16="http://schemas.microsoft.com/office/drawing/2014/main" val="20001"/>
                    </a:ext>
                  </a:extLst>
                </a:gridCol>
                <a:gridCol w="2752231">
                  <a:extLst>
                    <a:ext uri="{9D8B030D-6E8A-4147-A177-3AD203B41FA5}">
                      <a16:colId xmlns="" xmlns:a16="http://schemas.microsoft.com/office/drawing/2014/main" val="20002"/>
                    </a:ext>
                  </a:extLst>
                </a:gridCol>
              </a:tblGrid>
              <a:tr h="370840">
                <a:tc>
                  <a:txBody>
                    <a:bodyPr/>
                    <a:lstStyle/>
                    <a:p>
                      <a:r>
                        <a:rPr lang="nl-NL" dirty="0"/>
                        <a:t>Level of </a:t>
                      </a:r>
                      <a:r>
                        <a:rPr lang="nl-NL" dirty="0" err="1"/>
                        <a:t>evidence</a:t>
                      </a:r>
                      <a:r>
                        <a:rPr lang="nl-NL" dirty="0"/>
                        <a:t>:  IA</a:t>
                      </a:r>
                    </a:p>
                  </a:txBody>
                  <a:tcPr/>
                </a:tc>
                <a:tc>
                  <a:txBody>
                    <a:bodyPr/>
                    <a:lstStyle/>
                    <a:p>
                      <a:r>
                        <a:rPr lang="nl-NL" dirty="0" err="1"/>
                        <a:t>Strength</a:t>
                      </a:r>
                      <a:r>
                        <a:rPr lang="nl-NL" dirty="0"/>
                        <a:t> of </a:t>
                      </a:r>
                      <a:r>
                        <a:rPr lang="nl-NL" dirty="0" err="1"/>
                        <a:t>recommendation</a:t>
                      </a:r>
                      <a:r>
                        <a:rPr lang="nl-NL" dirty="0"/>
                        <a:t>:  A</a:t>
                      </a:r>
                    </a:p>
                  </a:txBody>
                  <a:tcPr/>
                </a:tc>
                <a:tc>
                  <a:txBody>
                    <a:bodyPr/>
                    <a:lstStyle/>
                    <a:p>
                      <a:r>
                        <a:rPr lang="nl-NL" dirty="0"/>
                        <a:t>Level of agreement: 9,5</a:t>
                      </a:r>
                    </a:p>
                    <a:p>
                      <a:r>
                        <a:rPr lang="nl-NL" dirty="0"/>
                        <a:t>(5-10)</a:t>
                      </a:r>
                    </a:p>
                  </a:txBody>
                  <a:tcPr/>
                </a:tc>
                <a:extLst>
                  <a:ext uri="{0D108BD9-81ED-4DB2-BD59-A6C34878D82A}">
                    <a16:rowId xmlns="" xmlns:a16="http://schemas.microsoft.com/office/drawing/2014/main" val="10000"/>
                  </a:ext>
                </a:extLst>
              </a:tr>
            </a:tbl>
          </a:graphicData>
        </a:graphic>
      </p:graphicFrame>
    </p:spTree>
    <p:extLst>
      <p:ext uri="{BB962C8B-B14F-4D97-AF65-F5344CB8AC3E}">
        <p14:creationId xmlns:p14="http://schemas.microsoft.com/office/powerpoint/2010/main" val="3058992589"/>
      </p:ext>
    </p:extLst>
  </p:cSld>
  <p:clrMapOvr>
    <a:masterClrMapping/>
  </p:clrMapOvr>
  <p:timing>
    <p:tnLst>
      <p:par>
        <p:cTn id="1" dur="indefinite" restart="never" nodeType="tmRoot"/>
      </p:par>
    </p:tnLst>
  </p:timing>
</p:sld>
</file>

<file path=ppt/theme/theme1.xml><?xml version="1.0" encoding="utf-8"?>
<a:theme xmlns:a="http://schemas.openxmlformats.org/drawingml/2006/main" name="PPT EULAR presentation">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2F2F2F"/>
      </a:folHlink>
    </a:clrScheme>
    <a:fontScheme name="1_plantilla presentac VidaCaixa Previsión Social castellano">
      <a:majorFont>
        <a:latin typeface="Arial"/>
        <a:ea typeface=""/>
        <a:cs typeface=""/>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lnDef>
  </a:objectDefaults>
  <a:extraClrSchemeLst>
    <a:extraClrScheme>
      <a:clrScheme name="1_plantilla presentac VidaCaixa Previsión Social castellan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lank">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005B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LongProperties xmlns="http://schemas.microsoft.com/office/2006/metadata/longProperties"/>
</file>

<file path=customXml/item2.xml><?xml version="1.0" encoding="utf-8"?>
<?mso-contentType ?>
<spe:Receivers xmlns:spe="http://schemas.microsoft.com/sharepoint/events">
  <Receiver>
    <Name>DocumentoInternoVidaCaixa_ItemAdded</Name>
    <Synchronization>Default</Synchronization>
    <Type>10001</Type>
    <SequenceNumber>1000</SequenceNumber>
    <Assembly>IntranetCustom, Version=1.0.0.0, Culture=neutral, PublicKeyToken=61ccf9164fa8ad57</Assembly>
    <Class>IntranetCustom.Fields_and_ContentTypes.DocumentoInternoVidaCaixaEventReceiver</Class>
    <Data/>
    <Filter/>
  </Receiver>
  <Receiver>
    <Name>DocumentoInternoVidaCaixa_ItemUpdated</Name>
    <Synchronization>Default</Synchronization>
    <Type>10002</Type>
    <SequenceNumber>1000</SequenceNumber>
    <Assembly>IntranetCustom, Version=1.0.0.0, Culture=neutral, PublicKeyToken=61ccf9164fa8ad57</Assembly>
    <Class>IntranetCustom.Fields_and_ContentTypes.DocumentoInternoVidaCaixaEventReceiver</Class>
    <Data/>
    <Filter/>
  </Receiver>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LenguajeTaxHTField0 xmlns="E98DFCE1-BAE5-447a-BDCA-1BA3A3ADDCB8">
      <Terms xmlns="http://schemas.microsoft.com/office/infopath/2007/PartnerControls"/>
    </LenguajeTaxHTField0>
    <TipoDocumentoTaxHTField0 xmlns="D3B34FE5-AC3B-4a96-82CA-0DBA080F7269">
      <Terms xmlns="http://schemas.microsoft.com/office/infopath/2007/PartnerControls"/>
    </TipoDocumentoTaxHTField0>
    <TaxKeywordTaxHTField xmlns="be301acf-7d88-4206-bc25-f0c1637acb3f">
      <Terms xmlns="http://schemas.microsoft.com/office/infopath/2007/PartnerControls"/>
    </TaxKeywordTaxHTField>
    <ProductoTaxHTField0 xmlns="949D39CD-7166-4d84-B7B3-B133F34511FF">
      <Terms xmlns="http://schemas.microsoft.com/office/infopath/2007/PartnerControls"/>
    </ProductoTaxHTField0>
    <TemaTaxHTField0 xmlns="132FDA8B-444F-45f6-B04C-FDC6AA7FB290">
      <Terms xmlns="http://schemas.microsoft.com/office/infopath/2007/PartnerControls"/>
    </TemaTaxHTField0>
    <DepartamentoTaxHTField0 xmlns="F6190AD9-4581-4372-B2DF-FA9A6D64EB4D">
      <Terms xmlns="http://schemas.microsoft.com/office/infopath/2007/PartnerControls"/>
    </DepartamentoTaxHTField0>
    <TaxCatchAll xmlns="be301acf-7d88-4206-bc25-f0c1637acb3f"/>
    <Description xmlns="http://schemas.microsoft.com/sharepoint/v3" xsi:nil="true"/>
  </documentManagement>
</p:properties>
</file>

<file path=customXml/item5.xml><?xml version="1.0" encoding="utf-8"?>
<ct:contentTypeSchema xmlns:ct="http://schemas.microsoft.com/office/2006/metadata/contentType" xmlns:ma="http://schemas.microsoft.com/office/2006/metadata/properties/metaAttributes" ct:_="" ma:_="" ma:contentTypeName="Intranet Documento Interno" ma:contentTypeID="0x01010032C576AC6C384C259C365B7C19D056D20005F7B64641EEB540B5A9DF4FDA1E4FCE" ma:contentTypeVersion="2" ma:contentTypeDescription="Intranet Documento Interno" ma:contentTypeScope="" ma:versionID="ef9f1d27af694992cc6631efdc50ad12">
  <xsd:schema xmlns:xsd="http://www.w3.org/2001/XMLSchema" xmlns:xs="http://www.w3.org/2001/XMLSchema" xmlns:p="http://schemas.microsoft.com/office/2006/metadata/properties" xmlns:ns1="http://schemas.microsoft.com/sharepoint/v3" xmlns:ns2="F6190AD9-4581-4372-B2DF-FA9A6D64EB4D" xmlns:ns3="949D39CD-7166-4d84-B7B3-B133F34511FF" xmlns:ns4="D3B34FE5-AC3B-4a96-82CA-0DBA080F7269" xmlns:ns5="E98DFCE1-BAE5-447a-BDCA-1BA3A3ADDCB8" xmlns:ns6="132FDA8B-444F-45f6-B04C-FDC6AA7FB290" xmlns:ns7="be301acf-7d88-4206-bc25-f0c1637acb3f" targetNamespace="http://schemas.microsoft.com/office/2006/metadata/properties" ma:root="true" ma:fieldsID="06a94e209e438e3ccee22c7bd3ab2857" ns1:_="" ns2:_="" ns3:_="" ns4:_="" ns5:_="" ns6:_="" ns7:_="">
    <xsd:import namespace="http://schemas.microsoft.com/sharepoint/v3"/>
    <xsd:import namespace="F6190AD9-4581-4372-B2DF-FA9A6D64EB4D"/>
    <xsd:import namespace="949D39CD-7166-4d84-B7B3-B133F34511FF"/>
    <xsd:import namespace="D3B34FE5-AC3B-4a96-82CA-0DBA080F7269"/>
    <xsd:import namespace="E98DFCE1-BAE5-447a-BDCA-1BA3A3ADDCB8"/>
    <xsd:import namespace="132FDA8B-444F-45f6-B04C-FDC6AA7FB290"/>
    <xsd:import namespace="be301acf-7d88-4206-bc25-f0c1637acb3f"/>
    <xsd:element name="properties">
      <xsd:complexType>
        <xsd:sequence>
          <xsd:element name="documentManagement">
            <xsd:complexType>
              <xsd:all>
                <xsd:element ref="ns1:Description" minOccurs="0"/>
                <xsd:element ref="ns2:DepartamentoTaxHTField0" minOccurs="0"/>
                <xsd:element ref="ns3:ProductoTaxHTField0" minOccurs="0"/>
                <xsd:element ref="ns4:TipoDocumentoTaxHTField0" minOccurs="0"/>
                <xsd:element ref="ns5:LenguajeTaxHTField0" minOccurs="0"/>
                <xsd:element ref="ns6:TemaTaxHTField0" minOccurs="0"/>
                <xsd:element ref="ns7:TaxKeywordTaxHTField" minOccurs="0"/>
                <xsd:element ref="ns7:TaxCatchAll" minOccurs="0"/>
                <xsd:element ref="ns7:TaxCatchAllLabel" minOccurs="0"/>
                <xsd:element ref="ns1:AverageRating" minOccurs="0"/>
                <xsd:element ref="ns1:RatingCount" minOccurs="0"/>
                <xsd:element ref="ns7:_dlc_DocId" minOccurs="0"/>
                <xsd:element ref="ns7:_dlc_DocIdUrl" minOccurs="0"/>
                <xsd:element ref="ns7: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escription" ma:index="8" nillable="true" ma:displayName="Descripción" ma:internalName="Description">
      <xsd:simpleType>
        <xsd:restriction base="dms:Note">
          <xsd:maxLength value="150"/>
        </xsd:restriction>
      </xsd:simpleType>
    </xsd:element>
    <xsd:element name="AverageRating" ma:index="23" nillable="true" ma:displayName="Clasificación (0-5)" ma:decimals="2" ma:description="Valor promedio de todas las clasificaciones que se han enviado" ma:internalName="AverageRating" ma:readOnly="true">
      <xsd:simpleType>
        <xsd:restriction base="dms:Number"/>
      </xsd:simpleType>
    </xsd:element>
    <xsd:element name="RatingCount" ma:index="24" nillable="true" ma:displayName="Número de clasificaciones" ma:decimals="0" ma:description="Número de clasificaciones enviado" ma:internalName="RatingCount" ma:readOnly="true">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F6190AD9-4581-4372-B2DF-FA9A6D64EB4D" elementFormDefault="qualified">
    <xsd:import namespace="http://schemas.microsoft.com/office/2006/documentManagement/types"/>
    <xsd:import namespace="http://schemas.microsoft.com/office/infopath/2007/PartnerControls"/>
    <xsd:element name="DepartamentoTaxHTField0" ma:index="10" nillable="true" ma:taxonomy="true" ma:internalName="Departamento_0" ma:taxonomyFieldName="Departamento" ma:displayName="Departamento" ma:default="" ma:fieldId="{93866b3b-a5cd-4f7c-8039-355b7ad00c50}" ma:taxonomyMulti="true" ma:sspId="dae3a36d-f80e-43f9-8a6e-5e975d4c7c75" ma:termSetId="775e99ea-537c-4c77-a14e-7318fdbc265d"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49D39CD-7166-4d84-B7B3-B133F34511FF" elementFormDefault="qualified">
    <xsd:import namespace="http://schemas.microsoft.com/office/2006/documentManagement/types"/>
    <xsd:import namespace="http://schemas.microsoft.com/office/infopath/2007/PartnerControls"/>
    <xsd:element name="ProductoTaxHTField0" ma:index="12" nillable="true" ma:taxonomy="true" ma:internalName="Producto_0" ma:taxonomyFieldName="Producto" ma:displayName="Producto" ma:default="" ma:fieldId="{a721c8b8-7c93-4cc5-a44f-6de7d17bec20}" ma:sspId="dae3a36d-f80e-43f9-8a6e-5e975d4c7c75" ma:termSetId="747fa720-2bff-4c29-8aaf-ab68603a4684"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3B34FE5-AC3B-4a96-82CA-0DBA080F7269" elementFormDefault="qualified">
    <xsd:import namespace="http://schemas.microsoft.com/office/2006/documentManagement/types"/>
    <xsd:import namespace="http://schemas.microsoft.com/office/infopath/2007/PartnerControls"/>
    <xsd:element name="TipoDocumentoTaxHTField0" ma:index="14" nillable="true" ma:taxonomy="true" ma:internalName="TipoDocumento_0" ma:taxonomyFieldName="TipoDocumento" ma:displayName="Tipo documento" ma:default="" ma:fieldId="{71a6ff95-022e-483e-9bcc-30da4cf1bab8}" ma:sspId="dae3a36d-f80e-43f9-8a6e-5e975d4c7c75" ma:termSetId="b32d1efd-b03a-44c7-9d8a-42877a79d5bf"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98DFCE1-BAE5-447a-BDCA-1BA3A3ADDCB8" elementFormDefault="qualified">
    <xsd:import namespace="http://schemas.microsoft.com/office/2006/documentManagement/types"/>
    <xsd:import namespace="http://schemas.microsoft.com/office/infopath/2007/PartnerControls"/>
    <xsd:element name="LenguajeTaxHTField0" ma:index="16" nillable="true" ma:taxonomy="true" ma:internalName="Lenguaje_0" ma:taxonomyFieldName="Lenguaje" ma:displayName="Lenguaje" ma:default="" ma:fieldId="{2ae4c28f-b96e-42d5-a568-480d296cb218}" ma:sspId="dae3a36d-f80e-43f9-8a6e-5e975d4c7c75" ma:termSetId="dc83aefa-cf05-4785-b4f3-b93e543cac83"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32FDA8B-444F-45f6-B04C-FDC6AA7FB290" elementFormDefault="qualified">
    <xsd:import namespace="http://schemas.microsoft.com/office/2006/documentManagement/types"/>
    <xsd:import namespace="http://schemas.microsoft.com/office/infopath/2007/PartnerControls"/>
    <xsd:element name="TemaTaxHTField0" ma:index="18" nillable="true" ma:taxonomy="true" ma:internalName="Tema_0" ma:taxonomyFieldName="Tema" ma:displayName="Tema" ma:default="" ma:fieldId="{1eddc28b-cca7-4c1e-b56b-bd4b0fc45fa9}" ma:taxonomyMulti="true" ma:sspId="dae3a36d-f80e-43f9-8a6e-5e975d4c7c75" ma:termSetId="7df00746-8ea2-4f56-9edc-ade760a69689"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e301acf-7d88-4206-bc25-f0c1637acb3f" elementFormDefault="qualified">
    <xsd:import namespace="http://schemas.microsoft.com/office/2006/documentManagement/types"/>
    <xsd:import namespace="http://schemas.microsoft.com/office/infopath/2007/PartnerControls"/>
    <xsd:element name="TaxKeywordTaxHTField" ma:index="20" nillable="true" ma:taxonomy="true" ma:internalName="TaxKeywordTaxHTField" ma:taxonomyFieldName="TaxKeyword" ma:displayName="Palabras clave de empresa" ma:fieldId="{23f27201-bee3-471e-b2e7-b64fd8b7ca38}" ma:taxonomyMulti="true" ma:sspId="dae3a36d-f80e-43f9-8a6e-5e975d4c7c75" ma:termSetId="00000000-0000-0000-0000-000000000000" ma:anchorId="00000000-0000-0000-0000-000000000000" ma:open="true" ma:isKeyword="true">
      <xsd:complexType>
        <xsd:sequence>
          <xsd:element ref="pc:Terms" minOccurs="0" maxOccurs="1"/>
        </xsd:sequence>
      </xsd:complexType>
    </xsd:element>
    <xsd:element name="TaxCatchAll" ma:index="21" nillable="true" ma:displayName="Taxonomy Catch All Column" ma:description="" ma:hidden="true" ma:list="{aac5f80e-1ebf-4f3c-9f71-d730a7ceb3a1}" ma:internalName="TaxCatchAll" ma:showField="CatchAllData" ma:web="be301acf-7d88-4206-bc25-f0c1637acb3f">
      <xsd:complexType>
        <xsd:complexContent>
          <xsd:extension base="dms:MultiChoiceLookup">
            <xsd:sequence>
              <xsd:element name="Value" type="dms:Lookup" maxOccurs="unbounded" minOccurs="0" nillable="true"/>
            </xsd:sequence>
          </xsd:extension>
        </xsd:complexContent>
      </xsd:complexType>
    </xsd:element>
    <xsd:element name="TaxCatchAllLabel" ma:index="22" nillable="true" ma:displayName="Taxonomy Catch All Column1" ma:description="" ma:hidden="true" ma:list="{aac5f80e-1ebf-4f3c-9f71-d730a7ceb3a1}" ma:internalName="TaxCatchAllLabel" ma:readOnly="true" ma:showField="CatchAllDataLabel" ma:web="be301acf-7d88-4206-bc25-f0c1637acb3f">
      <xsd:complexType>
        <xsd:complexContent>
          <xsd:extension base="dms:MultiChoiceLookup">
            <xsd:sequence>
              <xsd:element name="Value" type="dms:Lookup" maxOccurs="unbounded" minOccurs="0" nillable="true"/>
            </xsd:sequence>
          </xsd:extension>
        </xsd:complexContent>
      </xsd:complexType>
    </xsd:element>
    <xsd:element name="_dlc_DocId" ma:index="25" nillable="true" ma:displayName="Valor de Id. de documento" ma:description="El valor del identificador de documento asignado a este elemento." ma:internalName="_dlc_DocId" ma:readOnly="true">
      <xsd:simpleType>
        <xsd:restriction base="dms:Text"/>
      </xsd:simpleType>
    </xsd:element>
    <xsd:element name="_dlc_DocIdUrl" ma:index="26" nillable="true" ma:displayName="Id. de documento" ma:description="Vínculo permanente a este documento."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7"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B375BF9-3C35-4C6D-8997-27DCBE2ABBEF}">
  <ds:schemaRefs>
    <ds:schemaRef ds:uri="http://schemas.microsoft.com/office/2006/metadata/longProperties"/>
  </ds:schemaRefs>
</ds:datastoreItem>
</file>

<file path=customXml/itemProps2.xml><?xml version="1.0" encoding="utf-8"?>
<ds:datastoreItem xmlns:ds="http://schemas.openxmlformats.org/officeDocument/2006/customXml" ds:itemID="{5C789459-8F73-461E-9B34-A3F40E189AD5}">
  <ds:schemaRefs>
    <ds:schemaRef ds:uri="http://schemas.microsoft.com/sharepoint/events"/>
  </ds:schemaRefs>
</ds:datastoreItem>
</file>

<file path=customXml/itemProps3.xml><?xml version="1.0" encoding="utf-8"?>
<ds:datastoreItem xmlns:ds="http://schemas.openxmlformats.org/officeDocument/2006/customXml" ds:itemID="{0DE97A49-F646-4B69-85FE-92FF14AA03C2}">
  <ds:schemaRefs>
    <ds:schemaRef ds:uri="http://schemas.microsoft.com/sharepoint/v3/contenttype/forms"/>
  </ds:schemaRefs>
</ds:datastoreItem>
</file>

<file path=customXml/itemProps4.xml><?xml version="1.0" encoding="utf-8"?>
<ds:datastoreItem xmlns:ds="http://schemas.openxmlformats.org/officeDocument/2006/customXml" ds:itemID="{211D8D81-60A0-4CDE-8F83-56276C98843F}">
  <ds:schemaRefs>
    <ds:schemaRef ds:uri="http://www.w3.org/XML/1998/namespace"/>
    <ds:schemaRef ds:uri="http://purl.org/dc/terms/"/>
    <ds:schemaRef ds:uri="http://schemas.openxmlformats.org/package/2006/metadata/core-properties"/>
    <ds:schemaRef ds:uri="http://schemas.microsoft.com/office/2006/metadata/properties"/>
    <ds:schemaRef ds:uri="http://schemas.microsoft.com/office/infopath/2007/PartnerControls"/>
    <ds:schemaRef ds:uri="D3B34FE5-AC3B-4a96-82CA-0DBA080F7269"/>
    <ds:schemaRef ds:uri="http://schemas.microsoft.com/office/2006/documentManagement/types"/>
    <ds:schemaRef ds:uri="http://schemas.microsoft.com/sharepoint/v3"/>
    <ds:schemaRef ds:uri="be301acf-7d88-4206-bc25-f0c1637acb3f"/>
    <ds:schemaRef ds:uri="http://purl.org/dc/dcmitype/"/>
    <ds:schemaRef ds:uri="http://purl.org/dc/elements/1.1/"/>
    <ds:schemaRef ds:uri="132FDA8B-444F-45f6-B04C-FDC6AA7FB290"/>
    <ds:schemaRef ds:uri="E98DFCE1-BAE5-447a-BDCA-1BA3A3ADDCB8"/>
    <ds:schemaRef ds:uri="949D39CD-7166-4d84-B7B3-B133F34511FF"/>
    <ds:schemaRef ds:uri="F6190AD9-4581-4372-B2DF-FA9A6D64EB4D"/>
  </ds:schemaRefs>
</ds:datastoreItem>
</file>

<file path=customXml/itemProps5.xml><?xml version="1.0" encoding="utf-8"?>
<ds:datastoreItem xmlns:ds="http://schemas.openxmlformats.org/officeDocument/2006/customXml" ds:itemID="{FA2325FA-BF53-4D92-8355-0F3E68AA48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6190AD9-4581-4372-B2DF-FA9A6D64EB4D"/>
    <ds:schemaRef ds:uri="949D39CD-7166-4d84-B7B3-B133F34511FF"/>
    <ds:schemaRef ds:uri="D3B34FE5-AC3B-4a96-82CA-0DBA080F7269"/>
    <ds:schemaRef ds:uri="E98DFCE1-BAE5-447a-BDCA-1BA3A3ADDCB8"/>
    <ds:schemaRef ds:uri="132FDA8B-444F-45f6-B04C-FDC6AA7FB290"/>
    <ds:schemaRef ds:uri="be301acf-7d88-4206-bc25-f0c1637acb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PPT EULAR presentation</Template>
  <TotalTime>103</TotalTime>
  <Words>1456</Words>
  <Application>Microsoft Office PowerPoint</Application>
  <PresentationFormat>Diavoorstelling (4:3)</PresentationFormat>
  <Paragraphs>156</Paragraphs>
  <Slides>21</Slides>
  <Notes>0</Notes>
  <HiddenSlides>0</HiddenSlides>
  <MMClips>0</MMClips>
  <ScaleCrop>false</ScaleCrop>
  <HeadingPairs>
    <vt:vector size="4" baseType="variant">
      <vt:variant>
        <vt:lpstr>Thema</vt:lpstr>
      </vt:variant>
      <vt:variant>
        <vt:i4>2</vt:i4>
      </vt:variant>
      <vt:variant>
        <vt:lpstr>Diatitels</vt:lpstr>
      </vt:variant>
      <vt:variant>
        <vt:i4>21</vt:i4>
      </vt:variant>
    </vt:vector>
  </HeadingPairs>
  <TitlesOfParts>
    <vt:vector size="23" baseType="lpstr">
      <vt:lpstr>PPT EULAR presentation</vt:lpstr>
      <vt:lpstr>Blank</vt:lpstr>
      <vt:lpstr>EULAR/EFORT recommendations for management of patients older than 50 years with a fragility fracture and prevention of subsequent fractures   </vt:lpstr>
      <vt:lpstr> </vt:lpstr>
      <vt:lpstr>Slide 2: Methods/methodical approach</vt:lpstr>
      <vt:lpstr>Overarching principles (part one)</vt:lpstr>
      <vt:lpstr> Overarching principles (part two)</vt:lpstr>
      <vt:lpstr>Recommendations for patients with fragility fractures  50 years and older (1)</vt:lpstr>
      <vt:lpstr>Recommendations for patients with fragility fractures  50 years and older (2)</vt:lpstr>
      <vt:lpstr>Recommendations for patients with fragility fractures  50 years and older (3)</vt:lpstr>
      <vt:lpstr>Recommendations for patients with fragility fractures  50 years and older (4)</vt:lpstr>
      <vt:lpstr>Recommendations for patients with fragility fractures  50 years and older (5)</vt:lpstr>
      <vt:lpstr>Recommendations for patients with fragility fractures  50 years and older (6)</vt:lpstr>
      <vt:lpstr>Recommendations for patients with fragility fractures  50 years and older (7)</vt:lpstr>
      <vt:lpstr>Recommendations for patients with fragility fractures  50 years and older (8)</vt:lpstr>
      <vt:lpstr>Recommendations for patients with fragility fractures  50 years and older (9)</vt:lpstr>
      <vt:lpstr>Recommendations for patients with fragility fractures  50 years and older (10)</vt:lpstr>
      <vt:lpstr>PowerPoint-presentatie</vt:lpstr>
      <vt:lpstr>PowerPoint-presentatie</vt:lpstr>
      <vt:lpstr>PowerPoint-presentatie</vt:lpstr>
      <vt:lpstr>Lay Summary (1), the surgical part. </vt:lpstr>
      <vt:lpstr>Lay summary (2), prevention of subsequent fractures</vt:lpstr>
      <vt:lpstr>Slide 18: Acknowledgements</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Jud Patrizia</dc:creator>
  <cp:lastModifiedBy>Lems, WF</cp:lastModifiedBy>
  <cp:revision>41</cp:revision>
  <cp:lastPrinted>2018-04-04T09:39:37Z</cp:lastPrinted>
  <dcterms:created xsi:type="dcterms:W3CDTF">2017-10-10T13:55:03Z</dcterms:created>
  <dcterms:modified xsi:type="dcterms:W3CDTF">2018-04-05T15:35:52Z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RMWZVRDHCRQH-457-297</vt:lpwstr>
  </property>
  <property fmtid="{D5CDD505-2E9C-101B-9397-08002B2CF9AE}" pid="3" name="_dlc_DocIdItemGuid">
    <vt:lpwstr>585317ea-a069-480b-8ac0-03d5a132d1fd</vt:lpwstr>
  </property>
  <property fmtid="{D5CDD505-2E9C-101B-9397-08002B2CF9AE}" pid="4" name="_dlc_DocIdUrl">
    <vt:lpwstr>https://intranetsegurcaixaadeslas/area-trabajo/canal empresas/_layouts/DocIdRedir.aspx?ID=RMWZVRDHCRQH-457-297, RMWZVRDHCRQH-457-297</vt:lpwstr>
  </property>
  <property fmtid="{D5CDD505-2E9C-101B-9397-08002B2CF9AE}" pid="5" name="TaxKeywordTaxHTField">
    <vt:lpwstr/>
  </property>
  <property fmtid="{D5CDD505-2E9C-101B-9397-08002B2CF9AE}" pid="6" name="TaxKeyword">
    <vt:lpwstr/>
  </property>
  <property fmtid="{D5CDD505-2E9C-101B-9397-08002B2CF9AE}" pid="7" name="TipoDocumento">
    <vt:lpwstr/>
  </property>
  <property fmtid="{D5CDD505-2E9C-101B-9397-08002B2CF9AE}" pid="8" name="Producto">
    <vt:lpwstr/>
  </property>
  <property fmtid="{D5CDD505-2E9C-101B-9397-08002B2CF9AE}" pid="9" name="Tema">
    <vt:lpwstr/>
  </property>
  <property fmtid="{D5CDD505-2E9C-101B-9397-08002B2CF9AE}" pid="10" name="Tema_0">
    <vt:lpwstr/>
  </property>
  <property fmtid="{D5CDD505-2E9C-101B-9397-08002B2CF9AE}" pid="11" name="Departamento">
    <vt:lpwstr/>
  </property>
  <property fmtid="{D5CDD505-2E9C-101B-9397-08002B2CF9AE}" pid="12" name="Departamento_0">
    <vt:lpwstr/>
  </property>
  <property fmtid="{D5CDD505-2E9C-101B-9397-08002B2CF9AE}" pid="13" name="Producto_0">
    <vt:lpwstr/>
  </property>
  <property fmtid="{D5CDD505-2E9C-101B-9397-08002B2CF9AE}" pid="14" name="Lenguaje">
    <vt:lpwstr/>
  </property>
  <property fmtid="{D5CDD505-2E9C-101B-9397-08002B2CF9AE}" pid="15" name="TipoDocumento_0">
    <vt:lpwstr/>
  </property>
  <property fmtid="{D5CDD505-2E9C-101B-9397-08002B2CF9AE}" pid="16" name="Lenguaje_0">
    <vt:lpwstr/>
  </property>
  <property fmtid="{D5CDD505-2E9C-101B-9397-08002B2CF9AE}" pid="17" name="TaxCatchAll">
    <vt:lpwstr/>
  </property>
  <property fmtid="{D5CDD505-2E9C-101B-9397-08002B2CF9AE}" pid="18" name="Description">
    <vt:lpwstr/>
  </property>
</Properties>
</file>