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8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9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0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11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12.xml" ContentType="application/vnd.openxmlformats-officedocument.them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3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81" r:id="rId2"/>
    <p:sldMasterId id="2147483790" r:id="rId3"/>
    <p:sldMasterId id="2147483802" r:id="rId4"/>
    <p:sldMasterId id="2147483814" r:id="rId5"/>
    <p:sldMasterId id="2147483769" r:id="rId6"/>
    <p:sldMasterId id="2147483757" r:id="rId7"/>
    <p:sldMasterId id="2147483672" r:id="rId8"/>
    <p:sldMasterId id="2147483660" r:id="rId9"/>
    <p:sldMasterId id="2147483687" r:id="rId10"/>
    <p:sldMasterId id="2147483745" r:id="rId11"/>
    <p:sldMasterId id="2147483733" r:id="rId12"/>
    <p:sldMasterId id="2147483826" r:id="rId13"/>
    <p:sldMasterId id="2147483836" r:id="rId14"/>
  </p:sldMasterIdLst>
  <p:notesMasterIdLst>
    <p:notesMasterId r:id="rId24"/>
  </p:notesMasterIdLst>
  <p:handoutMasterIdLst>
    <p:handoutMasterId r:id="rId25"/>
  </p:handoutMasterIdLst>
  <p:sldIdLst>
    <p:sldId id="330" r:id="rId15"/>
    <p:sldId id="313" r:id="rId16"/>
    <p:sldId id="332" r:id="rId17"/>
    <p:sldId id="333" r:id="rId18"/>
    <p:sldId id="334" r:id="rId19"/>
    <p:sldId id="335" r:id="rId20"/>
    <p:sldId id="336" r:id="rId21"/>
    <p:sldId id="337" r:id="rId22"/>
    <p:sldId id="338" r:id="rId23"/>
  </p:sldIdLst>
  <p:sldSz cx="10287000" cy="6858000" type="35mm"/>
  <p:notesSz cx="6735763" cy="98694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CC0066"/>
    <a:srgbClr val="990033"/>
    <a:srgbClr val="328E41"/>
    <a:srgbClr val="669900"/>
    <a:srgbClr val="660033"/>
    <a:srgbClr val="EAEAEA"/>
    <a:srgbClr val="FF9933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426" y="-10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fr-FR" smtClean="0"/>
              <a:t>EULAR</a:t>
            </a:r>
            <a:endParaRPr lang="fr-F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023" y="0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fr-FR" smtClean="0"/>
              <a:t>June 2018</a:t>
            </a:r>
            <a:endParaRPr lang="fr-F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962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EULAR points to consider for reporting/screening and preventing comorbidities in chronic inflammatory rheumatic diseases in daily practice</a:t>
            </a:r>
            <a:endParaRPr lang="fr-F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023" y="9373962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CBD698A-96F0-41E4-931E-90BE9624B4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595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fr-FR" smtClean="0"/>
              <a:t>EULAR</a:t>
            </a: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023" y="0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fr-FR" smtClean="0"/>
              <a:t>June 2018</a:t>
            </a: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2138" y="739775"/>
            <a:ext cx="555307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416" y="4688562"/>
            <a:ext cx="5388931" cy="444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3962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EULAR points to consider for reporting/screening and preventing comorbidities in chronic inflammatory rheumatic diseases in daily practice</a:t>
            </a: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023" y="9373962"/>
            <a:ext cx="2918136" cy="49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9CB26F6-F574-437C-B459-7E365F14CF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3906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EULAR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June 2018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EULAR points to consider for reporting/screening and preventing comorbidities in chronic inflammatory rheumatic diseases in daily practice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9CB26F6-F574-437C-B459-7E365F14CF14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2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3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4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4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4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12/04/2018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smtClean="0"/>
              <a:pPr/>
              <a:t>‹N°›</a:t>
            </a:fld>
            <a:endParaRPr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5488" y="3920461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785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10287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658509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80210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0784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72339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7330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6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5" y="274646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86098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68313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24000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9658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8955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5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75410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87518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75446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3804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72108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9039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48947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42526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34059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1544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62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792361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10191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26680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98099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58078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9759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3505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70329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12/04/2018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smtClean="0"/>
              <a:pPr/>
              <a:t>‹N°›</a:t>
            </a:fld>
            <a:endParaRPr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5488" y="3920461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785587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10287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31474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33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205411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495608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00221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8" y="2091722"/>
            <a:ext cx="9375942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4" y="1298739"/>
            <a:ext cx="9375944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812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525294" y="1943100"/>
            <a:ext cx="9375944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6131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300" y="2091722"/>
            <a:ext cx="432531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6" y="1298739"/>
            <a:ext cx="4318169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5197933" y="1441459"/>
            <a:ext cx="470330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6117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8" y="2091726"/>
            <a:ext cx="9375942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525294" y="3676650"/>
            <a:ext cx="9375944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4038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12/04/2018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smtClean="0"/>
              <a:pPr/>
              <a:t>‹N°›</a:t>
            </a:fld>
            <a:endParaRPr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5488" y="3920453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1" y="1185864"/>
            <a:ext cx="3459933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489631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10287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3" y="3839524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1" y="1185864"/>
            <a:ext cx="3459933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25383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3" y="3839524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1" y="1185864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15147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3" y="3839524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1" y="1185864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291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525294" y="1943100"/>
            <a:ext cx="9375944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7077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3" y="3839524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1" y="1185864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4712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5" y="2091718"/>
            <a:ext cx="9375942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4" y="1298731"/>
            <a:ext cx="9375944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1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1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9191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525294" y="1943100"/>
            <a:ext cx="9375944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525295" y="1298731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1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1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725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6" y="2091718"/>
            <a:ext cx="432531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5" y="1298731"/>
            <a:ext cx="4318169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5197928" y="1441459"/>
            <a:ext cx="470330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1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1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3805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6" y="2091718"/>
            <a:ext cx="9375942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5" y="1298731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525294" y="3676650"/>
            <a:ext cx="9375944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1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1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8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300" y="2091722"/>
            <a:ext cx="432531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6" y="1298739"/>
            <a:ext cx="4318169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5197933" y="1441459"/>
            <a:ext cx="470330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49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8" y="2091726"/>
            <a:ext cx="9375942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525294" y="3676650"/>
            <a:ext cx="9375944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98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713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558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48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10287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314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521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391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85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0280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18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2817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672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581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362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6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330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3917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234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49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3842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425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4758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0869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6699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7019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86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49560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074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6021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8093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9560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4741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212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7114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7933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6978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27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0437" y="3839532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0022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8133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7587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5340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176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4931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163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517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1883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6573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8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525294" y="1943100"/>
            <a:ext cx="9375944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613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40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1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989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110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6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0491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3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8485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97541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3720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322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6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4897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04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300" y="2091722"/>
            <a:ext cx="432531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6" y="1298739"/>
            <a:ext cx="4318169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5197933" y="1441459"/>
            <a:ext cx="470330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8611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4975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4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4" y="274644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3185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3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5449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5223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1374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4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47427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1110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7786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44903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2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5298" y="2091726"/>
            <a:ext cx="9375942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25298" y="1298739"/>
            <a:ext cx="937594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525294" y="3676650"/>
            <a:ext cx="9375944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/>
              <a:pPr/>
              <a:t>‹N°›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pPr/>
              <a:t>12/04/2018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403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4181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14934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6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5" y="274646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7058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3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01993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1211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7131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4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9901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304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86412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11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12/04/2018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smtClean="0"/>
              <a:pPr/>
              <a:t>‹N°›</a:t>
            </a:fld>
            <a:endParaRPr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5488" y="3920461"/>
            <a:ext cx="4897758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02" y="1185865"/>
            <a:ext cx="3459933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721406" y="3619975"/>
            <a:ext cx="1575866" cy="432792"/>
            <a:chOff x="348640" y="2182281"/>
            <a:chExt cx="1400770" cy="43279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145640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8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82412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43331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67199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58075" y="274646"/>
            <a:ext cx="23145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5" y="274646"/>
            <a:ext cx="679132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26282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1525" y="2130433"/>
            <a:ext cx="874395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22583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54264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8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772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4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19700" y="1600206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48306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91963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6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2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21.xml"/><Relationship Id="rId11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4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4.xml"/><Relationship Id="rId3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33.xml"/><Relationship Id="rId2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31.xml"/><Relationship Id="rId10" Type="http://schemas.openxmlformats.org/officeDocument/2006/relationships/theme" Target="../theme/theme13.xml"/><Relationship Id="rId4" Type="http://schemas.openxmlformats.org/officeDocument/2006/relationships/slideLayout" Target="../slideLayouts/slideLayout130.xml"/><Relationship Id="rId9" Type="http://schemas.openxmlformats.org/officeDocument/2006/relationships/slideLayout" Target="../slideLayouts/slideLayout13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8.xml"/><Relationship Id="rId7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7.xml"/><Relationship Id="rId1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4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0.xml"/><Relationship Id="rId10" Type="http://schemas.openxmlformats.org/officeDocument/2006/relationships/theme" Target="../theme/theme14.xml"/><Relationship Id="rId4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85766" y="351532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5" y="291793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F096157D-9D44-4342-AEFF-76ADE352FA4A}" type="slidenum">
              <a:rPr lang="tr-TR"/>
              <a:pPr eaLnBrk="0" hangingPunct="0">
                <a:spcBef>
                  <a:spcPct val="50000"/>
                </a:spcBef>
              </a:pPr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C99BF2F7-53DD-304F-938B-FF02BFE4BA3F}" type="datetime1">
              <a:rPr lang="es-ES" smtClean="0">
                <a:ea typeface="ＭＳ Ｐゴシック" charset="0"/>
              </a:rPr>
              <a:pPr eaLnBrk="0" hangingPunct="0">
                <a:spcBef>
                  <a:spcPct val="50000"/>
                </a:spcBef>
              </a:pPr>
              <a:t>12/04/2018</a:t>
            </a:fld>
            <a:endParaRPr lang="en-US" dirty="0">
              <a:ea typeface="ＭＳ Ｐゴシック" charset="0"/>
            </a:endParaRPr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37" y="288589"/>
            <a:ext cx="1797280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553311" y="1080032"/>
            <a:ext cx="1575866" cy="432792"/>
            <a:chOff x="348640" y="2182281"/>
            <a:chExt cx="1400770" cy="43279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813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1B2C-A4E4-4DD5-90DE-71FEDD341539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8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F4346-E77C-43CE-B5DA-BA682F98A3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24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0F7A5-4C20-4A24-927F-723C06E6B2F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2FA26-A993-4C0F-BDD7-616FAFBC62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46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CA1D-AB24-4F60-8907-EAFA7F5A83C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B7501-0A85-4083-AE7C-FBF9F4657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828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85766" y="351532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5" y="291793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F096157D-9D44-4342-AEFF-76ADE352FA4A}" type="slidenum">
              <a:rPr lang="tr-TR"/>
              <a:pPr eaLnBrk="0" hangingPunct="0">
                <a:spcBef>
                  <a:spcPct val="50000"/>
                </a:spcBef>
              </a:pPr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C99BF2F7-53DD-304F-938B-FF02BFE4BA3F}" type="datetime1">
              <a:rPr lang="es-ES" smtClean="0">
                <a:ea typeface="ＭＳ Ｐゴシック" charset="0"/>
              </a:rPr>
              <a:pPr eaLnBrk="0" hangingPunct="0">
                <a:spcBef>
                  <a:spcPct val="50000"/>
                </a:spcBef>
              </a:pPr>
              <a:t>12/04/2018</a:t>
            </a:fld>
            <a:endParaRPr lang="en-US" dirty="0">
              <a:ea typeface="ＭＳ Ｐゴシック" charset="0"/>
            </a:endParaRPr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37" y="288589"/>
            <a:ext cx="1797280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553311" y="1080032"/>
            <a:ext cx="1575866" cy="432792"/>
            <a:chOff x="348640" y="2182281"/>
            <a:chExt cx="1400770" cy="43279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813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85763" y="351532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2917925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1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F096157D-9D44-4342-AEFF-76ADE352FA4A}" type="slidenum">
              <a:rPr lang="tr-TR"/>
              <a:pPr eaLnBrk="0" hangingPunct="0">
                <a:spcBef>
                  <a:spcPct val="50000"/>
                </a:spcBef>
              </a:pPr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1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C99BF2F7-53DD-304F-938B-FF02BFE4BA3F}" type="datetime1">
              <a:rPr lang="es-ES" smtClean="0">
                <a:ea typeface="ＭＳ Ｐゴシック" charset="0"/>
              </a:rPr>
              <a:pPr eaLnBrk="0" hangingPunct="0">
                <a:spcBef>
                  <a:spcPct val="50000"/>
                </a:spcBef>
              </a:pPr>
              <a:t>12/04/2018</a:t>
            </a:fld>
            <a:endParaRPr lang="en-US" dirty="0">
              <a:ea typeface="ＭＳ Ｐゴシック" charset="0"/>
            </a:endParaRPr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37" y="288589"/>
            <a:ext cx="1797280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553311" y="1080032"/>
            <a:ext cx="1575866" cy="432792"/>
            <a:chOff x="348640" y="2182281"/>
            <a:chExt cx="1400770" cy="43279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36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85766" y="351532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5" y="291793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endParaRPr lang="es-ES" altLang="es-ES" dirty="0">
              <a:solidFill>
                <a:srgbClr val="FFFFFF"/>
              </a:solidFill>
              <a:ea typeface="ＭＳ Ｐゴシック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855" y="6478899"/>
            <a:ext cx="984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F096157D-9D44-4342-AEFF-76ADE352FA4A}" type="slidenum">
              <a:rPr lang="tr-TR"/>
              <a:pPr eaLnBrk="0" hangingPunct="0">
                <a:spcBef>
                  <a:spcPct val="50000"/>
                </a:spcBef>
              </a:pPr>
              <a:t>‹N°›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524280" y="6478899"/>
            <a:ext cx="137695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pPr eaLnBrk="0" hangingPunct="0">
              <a:spcBef>
                <a:spcPct val="50000"/>
              </a:spcBef>
            </a:pPr>
            <a:fld id="{C99BF2F7-53DD-304F-938B-FF02BFE4BA3F}" type="datetime1">
              <a:rPr lang="es-ES" smtClean="0">
                <a:ea typeface="ＭＳ Ｐゴシック" charset="0"/>
              </a:rPr>
              <a:pPr eaLnBrk="0" hangingPunct="0">
                <a:spcBef>
                  <a:spcPct val="50000"/>
                </a:spcBef>
              </a:pPr>
              <a:t>12/04/2018</a:t>
            </a:fld>
            <a:endParaRPr lang="en-US" dirty="0">
              <a:ea typeface="ＭＳ Ｐゴシック" charset="0"/>
            </a:endParaRPr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37" y="288589"/>
            <a:ext cx="1797280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553311" y="1080032"/>
            <a:ext cx="1575866" cy="432792"/>
            <a:chOff x="348640" y="2182281"/>
            <a:chExt cx="1400770" cy="43279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43279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43279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43279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43279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43279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s-ES" sz="1400" dirty="0">
                <a:solidFill>
                  <a:srgbClr val="FFFFFF"/>
                </a:solidFill>
                <a:latin typeface="Arial" pitchFamily="34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922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1C5E8-AE2A-4C45-8AEF-2F0E7617F117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ED650-B0A5-4F2E-AF85-DA7D56578D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27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5237-BC1F-4593-80F9-DB338CD5D92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013E-778C-45A2-B986-A6E370B5F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73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8EF3-6845-4CD9-BF21-E4BBA9F747EE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B79DC-A189-4CFF-A911-F69D7B71B4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06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9AFC-F7C3-456B-BCC8-EE5ABA15BF5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6377B-94C4-455C-88C4-F00DBBFD10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54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3D024-9328-4665-86E3-690556AE4724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6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4141-351F-4D42-ACA3-2E43C80D0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09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09D0-0E5E-4FA8-9943-BDD62DD6E4DD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8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344D-1D3B-4670-9503-22D957A613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56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4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57D1-90EC-4B2D-9DC0-FCC570DF11F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514725" y="6356358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372350" y="6356358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1EBB-297E-4B45-94A9-81506F00C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96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55068" y="3789040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EULAR points to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consider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for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reporting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/screening and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preventing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selected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comorbidities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in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chronic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inflammatory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rheumatic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diseases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in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daily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practice : a EULAR initiative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uLnTx/>
                <a:uFillTx/>
              </a:rPr>
              <a:t>*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683008" y="6396334"/>
            <a:ext cx="4618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5">
                    <a:lumMod val="25000"/>
                  </a:schemeClr>
                </a:solidFill>
              </a:rPr>
              <a:t>*</a:t>
            </a:r>
            <a:r>
              <a:rPr lang="fr-FR" sz="1600" b="0" dirty="0" smtClean="0">
                <a:solidFill>
                  <a:schemeClr val="accent5">
                    <a:lumMod val="25000"/>
                  </a:schemeClr>
                </a:solidFill>
              </a:rPr>
              <a:t>Baillet A, </a:t>
            </a:r>
            <a:r>
              <a:rPr lang="fr-FR" sz="1600" b="0" i="1" dirty="0" smtClean="0">
                <a:solidFill>
                  <a:schemeClr val="accent5">
                    <a:lumMod val="25000"/>
                  </a:schemeClr>
                </a:solidFill>
              </a:rPr>
              <a:t>et al</a:t>
            </a:r>
            <a:r>
              <a:rPr lang="fr-FR" sz="1600" b="0" dirty="0" smtClean="0">
                <a:solidFill>
                  <a:schemeClr val="accent5">
                    <a:lumMod val="25000"/>
                  </a:schemeClr>
                </a:solidFill>
              </a:rPr>
              <a:t>. Ann </a:t>
            </a:r>
            <a:r>
              <a:rPr lang="fr-FR" sz="1600" b="0" dirty="0" err="1" smtClean="0">
                <a:solidFill>
                  <a:schemeClr val="accent5">
                    <a:lumMod val="25000"/>
                  </a:schemeClr>
                </a:solidFill>
              </a:rPr>
              <a:t>Rheum</a:t>
            </a:r>
            <a:r>
              <a:rPr lang="fr-FR" sz="1600" b="0" dirty="0" smtClean="0">
                <a:solidFill>
                  <a:schemeClr val="accent5">
                    <a:lumMod val="25000"/>
                  </a:schemeClr>
                </a:solidFill>
              </a:rPr>
              <a:t> Dis. 2016;</a:t>
            </a:r>
            <a:r>
              <a:rPr lang="fr-FR" sz="1600" b="0" u="sng" dirty="0" smtClean="0">
                <a:solidFill>
                  <a:schemeClr val="accent5">
                    <a:lumMod val="25000"/>
                  </a:schemeClr>
                </a:solidFill>
              </a:rPr>
              <a:t>75</a:t>
            </a:r>
            <a:r>
              <a:rPr lang="fr-FR" sz="1600" b="0" dirty="0" smtClean="0">
                <a:solidFill>
                  <a:schemeClr val="accent5">
                    <a:lumMod val="25000"/>
                  </a:schemeClr>
                </a:solidFill>
              </a:rPr>
              <a:t>:965-73</a:t>
            </a:r>
            <a:endParaRPr lang="fr-FR" sz="1600" b="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/>
              <a:pPr/>
              <a:t>2</a:t>
            </a:fld>
            <a:endParaRPr lang="tr-TR" dirty="0"/>
          </a:p>
        </p:txBody>
      </p:sp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498157" y="113375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Target</a:t>
            </a:r>
            <a:r>
              <a:rPr kumimoji="0" lang="fr-FR" sz="2800" i="0" u="none" strike="noStrike" kern="0" cap="none" spc="0" normalizeH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population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59124" y="2132856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Rheumatoid </a:t>
            </a:r>
            <a:r>
              <a:rPr kumimoji="0" lang="fr-FR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arthritis</a:t>
            </a:r>
            <a:endParaRPr kumimoji="0" lang="fr-FR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Spondyloarthritis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Connective tissue </a:t>
            </a:r>
            <a:r>
              <a:rPr lang="fr-FR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disorders</a:t>
            </a:r>
            <a:endParaRPr lang="fr-FR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Crystal arthropathies</a:t>
            </a: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Polyarticular</a:t>
            </a:r>
            <a:r>
              <a:rPr lang="fr-FR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osteoarthritis</a:t>
            </a:r>
            <a:endParaRPr lang="fr-FR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tabLst/>
              <a:defRPr/>
            </a:pPr>
            <a:endParaRPr kumimoji="0" lang="fr-FR" b="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05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pPr/>
              <a:t>12/04/2018</a:t>
            </a:fld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67376" y="772515"/>
            <a:ext cx="5774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Choice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of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selected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comorbidities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043586" y="1412776"/>
            <a:ext cx="84249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Cardiovascular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diseases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related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to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atherosclerosis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: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kumimoji="0" lang="fr-FR" sz="12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Myocardial</a:t>
            </a:r>
            <a:r>
              <a:rPr kumimoji="0" lang="fr-FR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2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infarction</a:t>
            </a:r>
            <a:endParaRPr kumimoji="0" lang="fr-FR" sz="120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Angina</a:t>
            </a:r>
            <a:endParaRPr lang="fr-FR" sz="12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kumimoji="0" lang="fr-FR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Stroke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Transient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ischeamic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attack</a:t>
            </a:r>
            <a:endParaRPr lang="fr-FR" sz="12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kumimoji="0" lang="fr-FR" sz="12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Heart</a:t>
            </a:r>
            <a:r>
              <a:rPr kumimoji="0" lang="fr-FR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2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failure</a:t>
            </a:r>
            <a:endParaRPr kumimoji="0" lang="fr-FR" sz="120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Lower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limb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peripheral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arterial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</a:t>
            </a:r>
            <a:endParaRPr kumimoji="0" lang="fr-FR" sz="120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Malignancies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L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ymphoma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Skin cancer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Lung cancer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Colon cancer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Breast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cancer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Prostate cancer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Cervical cancer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Infections: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erious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infections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Chronic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viral infections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Tuberculosis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Non-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tuberculosis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opportunistic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infections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Gastro-intestinal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Gastroduodenal</a:t>
            </a:r>
            <a:r>
              <a:rPr lang="fr-FR" sz="12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ulcers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2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Diverticulis</a:t>
            </a: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Osteoporosis</a:t>
            </a:r>
            <a:endParaRPr lang="fr-FR" sz="14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Depression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84513" y="908720"/>
            <a:ext cx="4143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Overarching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principles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17229"/>
              </p:ext>
            </p:extLst>
          </p:nvPr>
        </p:nvGraphicFramePr>
        <p:xfrm>
          <a:off x="679004" y="1916832"/>
          <a:ext cx="9145016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  <a:gridCol w="1800200"/>
              </a:tblGrid>
              <a:tr h="370840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Overarching</a:t>
                      </a:r>
                      <a:r>
                        <a:rPr lang="fr-FR" sz="14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principles</a:t>
                      </a:r>
                      <a:endParaRPr lang="fr-FR" sz="14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Mean</a:t>
                      </a:r>
                      <a:r>
                        <a:rPr lang="fr-FR" sz="14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(SD) </a:t>
                      </a:r>
                      <a:r>
                        <a:rPr lang="fr-FR" sz="14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level</a:t>
                      </a:r>
                      <a:r>
                        <a:rPr lang="fr-FR" sz="14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Agreement*</a:t>
                      </a:r>
                      <a:endParaRPr lang="fr-FR" sz="14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8288" indent="-268288"/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A.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Comorbidities</a:t>
                      </a:r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such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as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cardiovascular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malignancies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infections,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osteoporosis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peptic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ulcer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carefully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assessed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managed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 patients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with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chronic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inflammatory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rheumatic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diseases</a:t>
                      </a:r>
                      <a:endParaRPr lang="fr-FR" sz="14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9.8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(0.5)</a:t>
                      </a:r>
                      <a:endParaRPr lang="fr-FR" sz="14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B. All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clinicians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health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professionals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such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as nurses,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treating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general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practitioners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rheumatologists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patients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through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self-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administered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questionnaires and self-management programmes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play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 key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role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 the screening and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detection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comorbidities</a:t>
                      </a:r>
                      <a:endParaRPr lang="fr-FR" sz="14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9.5 (0.9)</a:t>
                      </a:r>
                      <a:endParaRPr lang="fr-FR" sz="14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8288" indent="-268288"/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C.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Comorbidities</a:t>
                      </a:r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subject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to a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systematic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standardised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periodical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review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e.g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 at least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every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5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years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) for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those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with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chronic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inflammatory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rheumatic</a:t>
                      </a:r>
                      <a:r>
                        <a:rPr lang="fr-FR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</a:t>
                      </a:r>
                      <a:endParaRPr lang="fr-FR" sz="14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9.4 (0.8)</a:t>
                      </a:r>
                    </a:p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4020" y="4941168"/>
            <a:ext cx="76835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5">
                    <a:lumMod val="10000"/>
                  </a:schemeClr>
                </a:solidFill>
              </a:rPr>
              <a:t>*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Agreement of the participants on a 0-10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scale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where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 0 = I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disagree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 and 10 = I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4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400" b="0" i="1" dirty="0" err="1">
                <a:solidFill>
                  <a:schemeClr val="accent5">
                    <a:lumMod val="10000"/>
                  </a:schemeClr>
                </a:solidFill>
              </a:rPr>
              <a:t>agree</a:t>
            </a:r>
            <a:endParaRPr lang="fr-FR" sz="1400" b="0" i="1" dirty="0">
              <a:solidFill>
                <a:schemeClr val="accent5">
                  <a:lumMod val="10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09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84513" y="908720"/>
            <a:ext cx="4143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kern="0" dirty="0" smtClean="0">
                <a:solidFill>
                  <a:srgbClr val="990033"/>
                </a:solidFill>
              </a:rPr>
              <a:t>Points to </a:t>
            </a:r>
            <a:r>
              <a:rPr lang="fr-FR" sz="2800" kern="0" dirty="0" err="1" smtClean="0">
                <a:solidFill>
                  <a:srgbClr val="990033"/>
                </a:solidFill>
              </a:rPr>
              <a:t>consider</a:t>
            </a:r>
            <a:r>
              <a:rPr lang="fr-FR" sz="2800" kern="0" dirty="0" smtClean="0">
                <a:solidFill>
                  <a:srgbClr val="990033"/>
                </a:solidFill>
              </a:rPr>
              <a:t> (1/3)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32629"/>
              </p:ext>
            </p:extLst>
          </p:nvPr>
        </p:nvGraphicFramePr>
        <p:xfrm>
          <a:off x="287500" y="1517306"/>
          <a:ext cx="9937106" cy="4476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320"/>
                <a:gridCol w="1540595"/>
                <a:gridCol w="1728191"/>
              </a:tblGrid>
              <a:tr h="370840">
                <a:tc grid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Points to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consider</a:t>
                      </a:r>
                      <a:endParaRPr lang="fr-FR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evidence</a:t>
                      </a: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Mean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(SD)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level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Agreement</a:t>
                      </a:r>
                      <a:r>
                        <a:rPr lang="fr-FR" sz="1200" b="1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 **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Cardiovascular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diseases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myocardial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infarction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pectoris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angina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stroke,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transient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ischaemic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attack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  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heart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failure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lower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limb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peripheral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arterial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9.7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(0.5)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Cardiovascular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risk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factors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such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as smoking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status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body mass index,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hypertension, 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hypercholesterolaemia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renal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insufficiency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HEART-SCORE index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1b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9.5 (0.9)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2271"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3.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Current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cardiovascular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treatments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such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as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antihypertensive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therapy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antiplatelet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therapy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diabetes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insulin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or non-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insulin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therapies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lipid-lowering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agents and anticoagulants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9.6 (0.7)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Malignancies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4.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malignancies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9.6 (0.8)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5. Screening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procedures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for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malignancy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mammography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pap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smear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visit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to a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dermatologist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feacal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occult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blood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test,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colonoscopy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) and for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malignancy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risk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factors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breat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or colon cancer and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personal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inflammatory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bowel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disease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)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1b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8.9 (1.4)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0972" y="6096450"/>
            <a:ext cx="8160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5">
                    <a:lumMod val="10000"/>
                  </a:schemeClr>
                </a:solidFill>
              </a:rPr>
              <a:t>*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Level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of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evidence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(Oxford)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from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1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very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high to 5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experts’opinion</a:t>
            </a:r>
            <a:endParaRPr lang="fr-FR" sz="1200" b="0" i="1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fr-FR" sz="1200" dirty="0">
                <a:solidFill>
                  <a:schemeClr val="accent5">
                    <a:lumMod val="10000"/>
                  </a:schemeClr>
                </a:solidFill>
              </a:rPr>
              <a:t>**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Agreement of the participants on a 0-10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scale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where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0 = I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disagree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and 10 = I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agree</a:t>
            </a:r>
            <a:endParaRPr lang="fr-FR" sz="1200" b="0" i="1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84513" y="908720"/>
            <a:ext cx="4143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Points to </a:t>
            </a: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consider</a:t>
            </a: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(2/3)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94436"/>
              </p:ext>
            </p:extLst>
          </p:nvPr>
        </p:nvGraphicFramePr>
        <p:xfrm>
          <a:off x="287500" y="1628800"/>
          <a:ext cx="9937106" cy="429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320"/>
                <a:gridCol w="1540595"/>
                <a:gridCol w="1728191"/>
              </a:tblGrid>
              <a:tr h="370840">
                <a:tc gridSpan="3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Points to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consider</a:t>
                      </a:r>
                      <a:endParaRPr lang="fr-FR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evidence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Mean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(SD)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level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agreement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Infections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6.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tuberculosis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prior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results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chest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X-ray,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tuberculin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skin test,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interferon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-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sym typeface="Symbol"/>
                        </a:rPr>
                        <a:t> release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  <a:sym typeface="Symbol"/>
                        </a:rPr>
                        <a:t>assay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sym typeface="Symbol"/>
                        </a:rPr>
                        <a:t> and BCG vaccination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2a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9.8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(0.5)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7.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serious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infections,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opportunistic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infections and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chronic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viral infections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9.6 (0.5)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2271">
                <a:tc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8. Vaccination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status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for infections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influenza, </a:t>
                      </a:r>
                      <a:r>
                        <a:rPr lang="fr-FR" sz="1200" i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Streptococcus </a:t>
                      </a:r>
                      <a:r>
                        <a:rPr lang="fr-FR" sz="1200" i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pneumoniae</a:t>
                      </a:r>
                      <a:r>
                        <a:rPr lang="fr-FR" sz="1200" i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herpes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zoster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human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papillomavirus,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poliomyelitis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diphtheria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tetanus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hepatitis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B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1b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9.5 (0.7)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Peptic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ulcer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gastroscopy-proven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peptic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ulcer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9.1 (0.9)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8288" indent="-268288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10.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Risk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factors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for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peptic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ulcer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such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as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age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&gt;65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years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proton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pump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inhibitor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intake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personal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complicated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ulcer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i="1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Helicobacter </a:t>
                      </a:r>
                      <a:r>
                        <a:rPr lang="fr-FR" sz="1200" i="1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pylori</a:t>
                      </a:r>
                      <a:r>
                        <a:rPr lang="fr-FR" sz="1200" i="1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infection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current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use of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aspirin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non-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steroidal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anti-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inflammatory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drugs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corticosteroids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anticoagulants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9.1 (0.9)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74436" y="615601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5">
                    <a:lumMod val="10000"/>
                  </a:schemeClr>
                </a:solidFill>
              </a:rPr>
              <a:t>*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Level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of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evidence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(Oxford)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from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1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very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high to 5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experts’opinion</a:t>
            </a:r>
            <a:endParaRPr lang="fr-FR" sz="1200" b="0" i="1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fr-FR" sz="1200" dirty="0">
                <a:solidFill>
                  <a:schemeClr val="accent5">
                    <a:lumMod val="10000"/>
                  </a:schemeClr>
                </a:solidFill>
              </a:rPr>
              <a:t>**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Agreement of the participants on a 0-10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scale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where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0 = I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disagree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and 10 = I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agree</a:t>
            </a:r>
            <a:endParaRPr lang="fr-FR" sz="1200" b="0" i="1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9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84512" y="908720"/>
            <a:ext cx="4143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Points to</a:t>
            </a:r>
            <a:r>
              <a:rPr kumimoji="0" lang="fr-FR" sz="2800" i="0" u="none" strike="noStrike" kern="0" cap="none" spc="0" normalizeH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</a:t>
            </a:r>
            <a:r>
              <a:rPr kumimoji="0" lang="fr-FR" sz="2800" i="0" u="none" strike="noStrike" kern="0" cap="none" spc="0" normalizeH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consider</a:t>
            </a:r>
            <a:r>
              <a:rPr kumimoji="0" lang="fr-FR" sz="2800" i="0" u="none" strike="noStrike" kern="0" cap="none" spc="0" normalizeH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 (3/3)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042350"/>
              </p:ext>
            </p:extLst>
          </p:nvPr>
        </p:nvGraphicFramePr>
        <p:xfrm>
          <a:off x="287500" y="1628800"/>
          <a:ext cx="9937106" cy="4303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320"/>
                <a:gridCol w="1540595"/>
                <a:gridCol w="1728191"/>
              </a:tblGrid>
              <a:tr h="370840">
                <a:tc grid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rgbClr val="CC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Points to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consider</a:t>
                      </a:r>
                      <a:endParaRPr lang="fr-FR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fr-FR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evidence</a:t>
                      </a: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Mean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(SD) </a:t>
                      </a:r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level</a:t>
                      </a:r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Agreement**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Osteoporosis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11.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osteoporotic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fracture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9.5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(0.7)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76213" indent="-176213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12.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Risk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factors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for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osteoporosis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body mass index &lt;19,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physical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inactivity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glucocorticoid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exposure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alcohol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intake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family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femoral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neck fracture,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secondary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osteoporosis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bone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mineral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density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collected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the FRAX global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risk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calculated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where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applicable.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2b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9.0 (1.2)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12271">
                <a:tc>
                  <a:txBody>
                    <a:bodyPr/>
                    <a:lstStyle/>
                    <a:p>
                      <a:pPr marL="268288" marR="0" indent="-2682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13.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Current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or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prior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osteoporosis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treatments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including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calcium/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vitamin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D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supplementation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biphosphonates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strontium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ranelate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raloxifene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teriparatide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denosumab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9.5 (0.7)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endParaRPr lang="fr-FR" sz="1200" b="1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8288" indent="-268288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14.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History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of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,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current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and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prior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screening for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documented</a:t>
                      </a:r>
                      <a:r>
                        <a:rPr lang="fr-FR" sz="12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9.0 (1.2)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0F0F0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68288" indent="-268288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15.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Current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treatments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for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depression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should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be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fr-FR" sz="120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collected</a:t>
                      </a:r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. 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</a:rPr>
                        <a:t>5</a:t>
                      </a:r>
                      <a:endParaRPr lang="fr-FR" sz="1200" dirty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0F0F0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9.2 (0.9)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18964" y="6093296"/>
            <a:ext cx="833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5">
                    <a:lumMod val="10000"/>
                  </a:schemeClr>
                </a:solidFill>
              </a:rPr>
              <a:t>*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Level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of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evidence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(Oxford)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from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1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very</a:t>
            </a:r>
            <a:r>
              <a:rPr lang="fr-FR" sz="1200" b="0" i="1" dirty="0">
                <a:solidFill>
                  <a:schemeClr val="accent5">
                    <a:lumMod val="10000"/>
                  </a:schemeClr>
                </a:solidFill>
              </a:rPr>
              <a:t> high to 5 = </a:t>
            </a:r>
            <a:r>
              <a:rPr lang="fr-FR" sz="1200" b="0" i="1" dirty="0" err="1">
                <a:solidFill>
                  <a:schemeClr val="accent5">
                    <a:lumMod val="10000"/>
                  </a:schemeClr>
                </a:solidFill>
              </a:rPr>
              <a:t>experts’opinion</a:t>
            </a:r>
            <a:endParaRPr lang="fr-FR" sz="1200" b="0" i="1" dirty="0">
              <a:solidFill>
                <a:schemeClr val="accent5">
                  <a:lumMod val="10000"/>
                </a:schemeClr>
              </a:solidFill>
            </a:endParaRPr>
          </a:p>
          <a:p>
            <a:r>
              <a:rPr lang="fr-FR" sz="1200" dirty="0" smtClean="0">
                <a:solidFill>
                  <a:schemeClr val="accent5">
                    <a:lumMod val="10000"/>
                  </a:schemeClr>
                </a:solidFill>
              </a:rPr>
              <a:t>**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Agreement of the participants on a 0-10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scale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where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 0 = I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disagree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 and 10 = I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fully</a:t>
            </a:r>
            <a:r>
              <a:rPr lang="fr-FR" sz="1200" b="0" i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200" b="0" i="1" dirty="0" err="1" smtClean="0">
                <a:solidFill>
                  <a:schemeClr val="accent5">
                    <a:lumMod val="10000"/>
                  </a:schemeClr>
                </a:solidFill>
              </a:rPr>
              <a:t>agree</a:t>
            </a:r>
            <a:endParaRPr lang="fr-FR" sz="1200" b="0" i="1" dirty="0" smtClean="0">
              <a:solidFill>
                <a:schemeClr val="accent5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67236" y="908720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Summary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kern="0" dirty="0" smtClean="0">
                <a:solidFill>
                  <a:srgbClr val="990033"/>
                </a:solidFill>
              </a:rPr>
              <a:t>(Scientific format)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14220" y="1988840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The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consensus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process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led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to 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3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overarching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principles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and 15 points to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consider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related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to the six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comorbidities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with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600" i="0" u="none" strike="noStrike" kern="0" cap="none" spc="0" normalizeH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tree</a:t>
            </a:r>
            <a:r>
              <a:rPr kumimoji="0" lang="fr-FR" sz="1600" i="0" u="none" strike="noStrike" kern="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sections: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fr-FR" sz="16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+mj-lt"/>
              <a:buAutoNum type="arabicPeriod"/>
              <a:defRPr/>
            </a:pPr>
            <a:r>
              <a:rPr lang="fr-FR" sz="1800" kern="0" dirty="0" err="1" smtClean="0">
                <a:solidFill>
                  <a:srgbClr val="0070C0"/>
                </a:solidFill>
              </a:rPr>
              <a:t>Reporting</a:t>
            </a:r>
            <a:r>
              <a:rPr lang="fr-FR" sz="1600" kern="0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fr-FR" sz="16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6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occurrence of the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comorbidity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current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treatments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b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fr-FR" sz="16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+mj-lt"/>
              <a:buAutoNum type="arabicPeriod"/>
              <a:defRPr/>
            </a:pPr>
            <a:r>
              <a:rPr lang="fr-FR" sz="1800" kern="0" dirty="0" smtClean="0">
                <a:solidFill>
                  <a:srgbClr val="0070C0"/>
                </a:solidFill>
              </a:rPr>
              <a:t>Screening</a:t>
            </a:r>
            <a:r>
              <a:rPr lang="fr-FR" sz="18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smtClean="0">
                <a:solidFill>
                  <a:schemeClr val="accent3"/>
                </a:solidFill>
              </a:rPr>
              <a:t>for </a:t>
            </a:r>
            <a:r>
              <a:rPr lang="fr-FR" sz="1600" kern="0" dirty="0" err="1" smtClean="0">
                <a:solidFill>
                  <a:schemeClr val="accent3"/>
                </a:solidFill>
              </a:rPr>
              <a:t>disease</a:t>
            </a:r>
            <a:r>
              <a:rPr lang="fr-FR" sz="1600" kern="0" dirty="0" smtClean="0">
                <a:solidFill>
                  <a:schemeClr val="accent3"/>
                </a:solidFill>
              </a:rPr>
              <a:t> 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fr-FR" sz="16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6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mammography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fr-FR" sz="1600" kern="0" dirty="0" smtClean="0">
                <a:solidFill>
                  <a:schemeClr val="accent3"/>
                </a:solidFill>
              </a:rPr>
              <a:t>or for </a:t>
            </a:r>
            <a:r>
              <a:rPr lang="fr-FR" sz="1600" kern="0" dirty="0" err="1" smtClean="0">
                <a:solidFill>
                  <a:schemeClr val="accent3"/>
                </a:solidFill>
              </a:rPr>
              <a:t>risk</a:t>
            </a:r>
            <a:r>
              <a:rPr lang="fr-FR" sz="1600" kern="0" dirty="0" smtClean="0">
                <a:solidFill>
                  <a:schemeClr val="accent3"/>
                </a:solidFill>
              </a:rPr>
              <a:t> </a:t>
            </a:r>
            <a:r>
              <a:rPr lang="fr-FR" sz="1600" kern="0" dirty="0" err="1" smtClean="0">
                <a:solidFill>
                  <a:schemeClr val="accent3"/>
                </a:solidFill>
              </a:rPr>
              <a:t>factors</a:t>
            </a:r>
            <a:r>
              <a:rPr lang="fr-FR" sz="1600" kern="0" dirty="0" smtClean="0">
                <a:solidFill>
                  <a:schemeClr val="accent3"/>
                </a:solidFill>
              </a:rPr>
              <a:t> 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fr-FR" sz="16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smoking)</a:t>
            </a:r>
            <a:b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fr-FR" sz="16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+mj-lt"/>
              <a:buAutoNum type="arabicPeriod"/>
              <a:defRPr/>
            </a:pPr>
            <a:r>
              <a:rPr lang="fr-FR" sz="1800" kern="0" dirty="0" err="1" smtClean="0">
                <a:solidFill>
                  <a:srgbClr val="0070C0"/>
                </a:solidFill>
              </a:rPr>
              <a:t>Prevention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fr-FR" sz="16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6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vaccination)</a:t>
            </a:r>
            <a:r>
              <a:rPr lang="fr-FR" sz="1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fr-FR" sz="16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kumimoji="0" lang="fr-FR" sz="160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six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comorbidities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were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the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following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b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fr-FR" sz="8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Cardiovascular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related</a:t>
            </a: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atherosclerosis</a:t>
            </a:r>
            <a:endParaRPr lang="fr-FR" sz="16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alignancies</a:t>
            </a:r>
            <a:endParaRPr lang="fr-FR" sz="16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Infections</a:t>
            </a:r>
            <a:endParaRPr lang="fr-FR" sz="16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Gastro-intestinal </a:t>
            </a: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endParaRPr lang="fr-FR" sz="16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Osteoporosis</a:t>
            </a:r>
            <a:endParaRPr lang="fr-FR" sz="16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6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Depression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defRPr/>
            </a:pP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defRPr/>
            </a:pPr>
            <a:endParaRPr lang="fr-FR" sz="12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52321" y="55694"/>
            <a:ext cx="9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EULAR points to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</a:p>
          <a:p>
            <a:pPr algn="ctr"/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reporting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/screening/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preventing</a:t>
            </a:r>
            <a:r>
              <a:rPr lang="fr-FR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000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comorbidities</a:t>
            </a:r>
            <a:endParaRPr lang="fr-FR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58516" y="1988840"/>
            <a:ext cx="84249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Patients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with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chronic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inflammatory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rheumatic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conditions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might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suffer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from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other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medical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conditions (</a:t>
            </a:r>
            <a:r>
              <a:rPr kumimoji="0" lang="fr-FR" sz="140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e.g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. hypertension,…)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called</a:t>
            </a:r>
            <a:r>
              <a:rPr kumimoji="0" lang="fr-FR" sz="140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 </a:t>
            </a:r>
            <a:r>
              <a:rPr kumimoji="0" lang="fr-FR" sz="140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comorbidities</a:t>
            </a:r>
            <a:r>
              <a:rPr lang="fr-FR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fr-FR" sz="1400" kern="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kumimoji="0" lang="fr-FR" sz="1400" i="0" u="none" strike="noStrike" kern="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Comorbidities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 patients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with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chronic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inflammatory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rheumatic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are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frequently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neglected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This </a:t>
            </a:r>
            <a:r>
              <a:rPr lang="fr-FR" sz="1400" kern="0" dirty="0" smtClean="0">
                <a:solidFill>
                  <a:schemeClr val="tx1">
                    <a:lumMod val="75000"/>
                  </a:schemeClr>
                </a:solidFill>
              </a:rPr>
              <a:t>EULAR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initiative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focused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on the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following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comorbidities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Cardiovascular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M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alignancies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Infections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Gastro-intestinal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endParaRPr lang="fr-FR" sz="14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Osteoporosis</a:t>
            </a:r>
            <a:endParaRPr lang="fr-FR" sz="14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Depression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This </a:t>
            </a:r>
            <a:r>
              <a:rPr lang="fr-FR" sz="1400" kern="0" dirty="0" smtClean="0">
                <a:solidFill>
                  <a:schemeClr val="tx1">
                    <a:lumMod val="75000"/>
                  </a:schemeClr>
                </a:solidFill>
              </a:rPr>
              <a:t>EULAR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initiative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aimed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improve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reporting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fr-FR" sz="14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occurrence of the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comorbidity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and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current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treatments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endParaRPr lang="fr-FR" sz="1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screening for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fr-FR" sz="14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4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mammography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to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detect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breast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cancer) or for a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risk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factor (</a:t>
            </a:r>
            <a:r>
              <a:rPr lang="fr-FR" sz="14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4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smoking for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cardiovascular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1400" kern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and lung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cancer) </a:t>
            </a:r>
          </a:p>
          <a:p>
            <a:pPr marL="1257300" lvl="2" indent="-342900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Font typeface="Wingdings" panose="05000000000000000000" pitchFamily="2" charset="2"/>
              <a:buChar char="Ø"/>
              <a:defRPr/>
            </a:pP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prevention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(</a:t>
            </a:r>
            <a:r>
              <a:rPr lang="fr-FR" sz="1400" i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e.g</a:t>
            </a:r>
            <a:r>
              <a:rPr lang="fr-FR" sz="1400" i="1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vaccinations to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prevent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infection </a:t>
            </a:r>
            <a:r>
              <a:rPr lang="fr-FR" sz="1400" kern="0" dirty="0" err="1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diseases</a:t>
            </a:r>
            <a:r>
              <a:rPr lang="fr-FR" sz="1400" kern="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defRPr/>
            </a:pPr>
            <a:endParaRPr lang="fr-FR" sz="12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defRPr/>
            </a:pPr>
            <a:endParaRPr lang="fr-FR" sz="1200" kern="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767236" y="908720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</a:rPr>
              <a:t>Summary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kern="0" dirty="0" smtClean="0">
                <a:solidFill>
                  <a:srgbClr val="990033"/>
                </a:solidFill>
              </a:rPr>
              <a:t>(Lay format)</a:t>
            </a:r>
            <a:endParaRPr kumimoji="0" lang="fr-FR" sz="2800" i="0" u="none" strike="noStrike" kern="0" cap="none" spc="0" normalizeH="0" baseline="0" noProof="0" dirty="0" smtClean="0">
              <a:ln>
                <a:noFill/>
              </a:ln>
              <a:solidFill>
                <a:srgbClr val="99003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929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_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UL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DIAPO (MASQUE)</Template>
  <TotalTime>753</TotalTime>
  <Words>1024</Words>
  <Application>Microsoft Office PowerPoint</Application>
  <PresentationFormat>Diapositives 35 mm</PresentationFormat>
  <Paragraphs>170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14</vt:i4>
      </vt:variant>
      <vt:variant>
        <vt:lpstr>Titres des diapositives</vt:lpstr>
      </vt:variant>
      <vt:variant>
        <vt:i4>9</vt:i4>
      </vt:variant>
    </vt:vector>
  </HeadingPairs>
  <TitlesOfParts>
    <vt:vector size="23" baseType="lpstr">
      <vt:lpstr>PPT EULAR presentation</vt:lpstr>
      <vt:lpstr>1_PPT EULAR presentation</vt:lpstr>
      <vt:lpstr>EULAR</vt:lpstr>
      <vt:lpstr>7_Conception personnalisée</vt:lpstr>
      <vt:lpstr>8_Conception personnalisée</vt:lpstr>
      <vt:lpstr>6_Conception personnalisée</vt:lpstr>
      <vt:lpstr>5_Conception personnalisée</vt:lpstr>
      <vt:lpstr>1_Conception personnalisée</vt:lpstr>
      <vt:lpstr>Conception personnalisée</vt:lpstr>
      <vt:lpstr>2_Conception personnalisée</vt:lpstr>
      <vt:lpstr>4_Conception personnalisée</vt:lpstr>
      <vt:lpstr>3_Conception personnalisée</vt:lpstr>
      <vt:lpstr>2_PPT EULAR presentation</vt:lpstr>
      <vt:lpstr>3_PPT EULAR presentation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GH09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DONABEDIAN Beatrice</dc:creator>
  <cp:lastModifiedBy>DONABEDIAN Beatrice</cp:lastModifiedBy>
  <cp:revision>183</cp:revision>
  <cp:lastPrinted>2018-04-10T17:18:57Z</cp:lastPrinted>
  <dcterms:created xsi:type="dcterms:W3CDTF">2015-06-01T12:45:35Z</dcterms:created>
  <dcterms:modified xsi:type="dcterms:W3CDTF">2018-04-12T09:08:45Z</dcterms:modified>
</cp:coreProperties>
</file>