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26"/>
  </p:notesMasterIdLst>
  <p:handoutMasterIdLst>
    <p:handoutMasterId r:id="rId27"/>
  </p:handoutMasterIdLst>
  <p:sldIdLst>
    <p:sldId id="284" r:id="rId8"/>
    <p:sldId id="283" r:id="rId9"/>
    <p:sldId id="276" r:id="rId10"/>
    <p:sldId id="288" r:id="rId11"/>
    <p:sldId id="305" r:id="rId12"/>
    <p:sldId id="304" r:id="rId13"/>
    <p:sldId id="310" r:id="rId14"/>
    <p:sldId id="290" r:id="rId15"/>
    <p:sldId id="292" r:id="rId16"/>
    <p:sldId id="295" r:id="rId17"/>
    <p:sldId id="296" r:id="rId18"/>
    <p:sldId id="311" r:id="rId19"/>
    <p:sldId id="279" r:id="rId20"/>
    <p:sldId id="306" r:id="rId21"/>
    <p:sldId id="280" r:id="rId22"/>
    <p:sldId id="312" r:id="rId23"/>
    <p:sldId id="314" r:id="rId24"/>
    <p:sldId id="282" r:id="rId25"/>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 xmlns:p15="http://schemas.microsoft.com/office/powerpoint/2012/main">
        <p15:guide id="1" orient="horz" pos="747">
          <p15:clr>
            <a:srgbClr val="A4A3A4"/>
          </p15:clr>
        </p15:guide>
        <p15:guide id="2" pos="5544">
          <p15:clr>
            <a:srgbClr val="A4A3A4"/>
          </p15:clr>
        </p15:guide>
      </p15:sldGuideLst>
    </p:ext>
    <p:ext uri="{2D200454-40CA-4A62-9FC3-DE9A4176ACB9}">
      <p15:notesGuideLst xmlns=""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56B9"/>
    <a:srgbClr val="063FA9"/>
    <a:srgbClr val="0057A3"/>
    <a:srgbClr val="003FA8"/>
    <a:srgbClr val="1986CE"/>
    <a:srgbClr val="F8F8F8"/>
    <a:srgbClr val="CECFCF"/>
    <a:srgbClr val="F6BFB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0" autoAdjust="0"/>
    <p:restoredTop sz="94759" autoAdjust="0"/>
  </p:normalViewPr>
  <p:slideViewPr>
    <p:cSldViewPr snapToGrid="0">
      <p:cViewPr varScale="1">
        <p:scale>
          <a:sx n="109" d="100"/>
          <a:sy n="109" d="100"/>
        </p:scale>
        <p:origin x="-680" y="-104"/>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customXml" Target="../customXml/item5.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9" Type="http://schemas.openxmlformats.org/officeDocument/2006/relationships/slide" Target="slides/slide2.xml"/><Relationship Id="rId6" Type="http://schemas.openxmlformats.org/officeDocument/2006/relationships/slideMaster" Target="slideMasters/slideMaster1.xml"/><Relationship Id="rId7" Type="http://schemas.openxmlformats.org/officeDocument/2006/relationships/slideMaster" Target="slideMasters/slideMaster2.xml"/><Relationship Id="rId8" Type="http://schemas.openxmlformats.org/officeDocument/2006/relationships/slide" Target="slides/slide1.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43"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07/04/2018</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57346" name="Rectangle 2"/>
          <p:cNvSpPr>
            <a:spLocks noGrp="1" noChangeArrowheads="1"/>
          </p:cNvSpPr>
          <p:nvPr>
            <p:ph type="ctrTitle"/>
          </p:nvPr>
        </p:nvSpPr>
        <p:spPr>
          <a:xfrm>
            <a:off x="685800" y="2286005"/>
            <a:ext cx="7772400" cy="584775"/>
          </a:xfrm>
          <a:prstGeom prst="rect">
            <a:avLst/>
          </a:prstGeom>
        </p:spPr>
        <p:txBody>
          <a:bodyPr/>
          <a:lstStyle>
            <a:lvl1pPr>
              <a:defRPr/>
            </a:lvl1pPr>
          </a:lstStyle>
          <a:p>
            <a:r>
              <a:rPr lang="en-US"/>
              <a:t>Click to edit Master title style</a:t>
            </a:r>
          </a:p>
        </p:txBody>
      </p:sp>
      <p:sp>
        <p:nvSpPr>
          <p:cNvPr id="57347" name="Rectangle 3"/>
          <p:cNvSpPr>
            <a:spLocks noGrp="1" noChangeArrowheads="1"/>
          </p:cNvSpPr>
          <p:nvPr>
            <p:ph type="subTitle" idx="1"/>
          </p:nvPr>
        </p:nvSpPr>
        <p:spPr>
          <a:xfrm>
            <a:off x="1371600" y="3886200"/>
            <a:ext cx="6400800" cy="1752600"/>
          </a:xfrm>
          <a:prstGeom prst="rect">
            <a:avLst/>
          </a:prstGeom>
        </p:spPr>
        <p:txBody>
          <a:bodyPr/>
          <a:lstStyle>
            <a:lvl1pPr marL="0" indent="0" algn="ctr">
              <a:buFont typeface="Verdana" pitchFamily="34" charset="0"/>
              <a:buNone/>
              <a:defRPr/>
            </a:lvl1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3CA382F2-CA51-314A-8C5B-6538238604AD}" type="slidenum">
              <a:rPr lang="en-US"/>
              <a:pPr>
                <a:defRPr/>
              </a:pPr>
              <a:t>‹#›</a:t>
            </a:fld>
            <a:endParaRPr lang="en-US"/>
          </a:p>
        </p:txBody>
      </p:sp>
    </p:spTree>
    <p:extLst>
      <p:ext uri="{BB962C8B-B14F-4D97-AF65-F5344CB8AC3E}">
        <p14:creationId xmlns:p14="http://schemas.microsoft.com/office/powerpoint/2010/main" val="904006401"/>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42CA0381-835D-0B42-8768-62C9881A6F73}" type="slidenum">
              <a:rPr lang="en-US"/>
              <a:pPr>
                <a:defRPr/>
              </a:pPr>
              <a:t>‹#›</a:t>
            </a:fld>
            <a:endParaRPr lang="en-US"/>
          </a:p>
        </p:txBody>
      </p:sp>
    </p:spTree>
    <p:extLst>
      <p:ext uri="{BB962C8B-B14F-4D97-AF65-F5344CB8AC3E}">
        <p14:creationId xmlns:p14="http://schemas.microsoft.com/office/powerpoint/2010/main" val="212163488"/>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07/04/2018</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07/04/2018</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07/04/2018</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07/04/2018</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07/04/2018</a:t>
            </a:fld>
            <a:endParaRPr lang="en-US" dirty="0"/>
          </a:p>
        </p:txBody>
      </p:sp>
      <p:pic>
        <p:nvPicPr>
          <p:cNvPr id="2" name="Imagen 1" descr="Logo Eular RGB.png"/>
          <p:cNvPicPr>
            <a:picLocks noChangeAspect="1"/>
          </p:cNvPicPr>
          <p:nvPr/>
        </p:nvPicPr>
        <p:blipFill>
          <a:blip r:embed="rId13"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 id="2147483891" r:id="rId10"/>
    <p:sldLayoutId id="2147483892" r:id="rId11"/>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569713" y="6581001"/>
            <a:ext cx="3737417" cy="276999"/>
          </a:xfrm>
          <a:prstGeom prst="rect">
            <a:avLst/>
          </a:prstGeom>
        </p:spPr>
        <p:txBody>
          <a:bodyPr wrap="square">
            <a:spAutoFit/>
          </a:bodyPr>
          <a:lstStyle/>
          <a:p>
            <a:r>
              <a:rPr lang="fr-FR" sz="1200" b="0" i="1" dirty="0">
                <a:solidFill>
                  <a:srgbClr val="28476D"/>
                </a:solidFill>
              </a:rPr>
              <a:t>Combe </a:t>
            </a:r>
            <a:r>
              <a:rPr lang="fr-FR" sz="1200" b="0" i="1" dirty="0" smtClean="0">
                <a:solidFill>
                  <a:srgbClr val="28476D"/>
                </a:solidFill>
              </a:rPr>
              <a:t>B et al Ann </a:t>
            </a:r>
            <a:r>
              <a:rPr lang="fr-FR" sz="1200" b="0" i="1" dirty="0" err="1">
                <a:solidFill>
                  <a:srgbClr val="28476D"/>
                </a:solidFill>
              </a:rPr>
              <a:t>Rheum</a:t>
            </a:r>
            <a:r>
              <a:rPr lang="fr-FR" sz="1200" b="0" i="1" dirty="0">
                <a:solidFill>
                  <a:srgbClr val="28476D"/>
                </a:solidFill>
              </a:rPr>
              <a:t> Dis. </a:t>
            </a:r>
            <a:r>
              <a:rPr lang="fr-FR" sz="1200" b="0" i="1" dirty="0" smtClean="0">
                <a:solidFill>
                  <a:srgbClr val="28476D"/>
                </a:solidFill>
              </a:rPr>
              <a:t>2017;76:</a:t>
            </a:r>
            <a:r>
              <a:rPr lang="fr-FR" sz="1200" b="0" i="1" dirty="0">
                <a:solidFill>
                  <a:srgbClr val="28476D"/>
                </a:solidFill>
              </a:rPr>
              <a:t>948-959. </a:t>
            </a:r>
            <a:r>
              <a:rPr lang="fr-FR" sz="1200" i="1" dirty="0">
                <a:solidFill>
                  <a:srgbClr val="28476D"/>
                </a:solidFill>
              </a:rPr>
              <a:t> </a:t>
            </a:r>
          </a:p>
        </p:txBody>
      </p:sp>
      <p:sp>
        <p:nvSpPr>
          <p:cNvPr id="4" name="Rectangle 3"/>
          <p:cNvSpPr/>
          <p:nvPr/>
        </p:nvSpPr>
        <p:spPr>
          <a:xfrm>
            <a:off x="2274456" y="3359849"/>
            <a:ext cx="6869544" cy="1384995"/>
          </a:xfrm>
          <a:prstGeom prst="rect">
            <a:avLst/>
          </a:prstGeom>
        </p:spPr>
        <p:txBody>
          <a:bodyPr wrap="square">
            <a:spAutoFit/>
          </a:bodyPr>
          <a:lstStyle/>
          <a:p>
            <a:r>
              <a:rPr lang="en-GB" sz="2800" b="0" dirty="0">
                <a:solidFill>
                  <a:srgbClr val="0056B9"/>
                </a:solidFill>
                <a:latin typeface="Verdana" charset="0"/>
                <a:ea typeface="MS PGothic" charset="0"/>
              </a:rPr>
              <a:t>2016 update of the EULAR </a:t>
            </a:r>
            <a:r>
              <a:rPr lang="en-GB" sz="2800" b="0" dirty="0" smtClean="0">
                <a:solidFill>
                  <a:srgbClr val="0056B9"/>
                </a:solidFill>
                <a:latin typeface="Verdana" charset="0"/>
                <a:ea typeface="MS PGothic" charset="0"/>
              </a:rPr>
              <a:t>recommendations for </a:t>
            </a:r>
            <a:r>
              <a:rPr lang="en-GB" sz="2800" b="0" dirty="0">
                <a:solidFill>
                  <a:srgbClr val="0056B9"/>
                </a:solidFill>
                <a:latin typeface="Verdana" charset="0"/>
                <a:ea typeface="MS PGothic" charset="0"/>
              </a:rPr>
              <a:t>management </a:t>
            </a:r>
            <a:r>
              <a:rPr lang="en-GB" sz="2800" b="0" dirty="0" smtClean="0">
                <a:solidFill>
                  <a:srgbClr val="0056B9"/>
                </a:solidFill>
                <a:latin typeface="Verdana" charset="0"/>
                <a:ea typeface="MS PGothic" charset="0"/>
              </a:rPr>
              <a:t>of </a:t>
            </a:r>
            <a:r>
              <a:rPr lang="en-GB" sz="2800" b="0" dirty="0">
                <a:solidFill>
                  <a:srgbClr val="0056B9"/>
                </a:solidFill>
                <a:latin typeface="Verdana" charset="0"/>
                <a:ea typeface="MS PGothic" charset="0"/>
              </a:rPr>
              <a:t>early arthritis</a:t>
            </a:r>
            <a:r>
              <a:rPr lang="fr-FR" sz="2800" b="0" dirty="0">
                <a:solidFill>
                  <a:srgbClr val="0056B9"/>
                </a:solidFill>
                <a:latin typeface="Verdana" charset="0"/>
                <a:ea typeface="MS PGothic" charset="0"/>
              </a:rPr>
              <a:t> </a:t>
            </a:r>
            <a:endParaRPr lang="fr-FR" sz="2800" b="0" dirty="0">
              <a:solidFill>
                <a:srgbClr val="0056B9"/>
              </a:solidFill>
            </a:endParaRPr>
          </a:p>
        </p:txBody>
      </p:sp>
    </p:spTree>
    <p:extLst>
      <p:ext uri="{BB962C8B-B14F-4D97-AF65-F5344CB8AC3E}">
        <p14:creationId xmlns:p14="http://schemas.microsoft.com/office/powerpoint/2010/main" val="153329000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3016250" y="785813"/>
            <a:ext cx="310991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b="1"/>
              <a:t>Recommendations</a:t>
            </a:r>
            <a:endParaRPr lang="fr-FR"/>
          </a:p>
        </p:txBody>
      </p:sp>
      <p:graphicFrame>
        <p:nvGraphicFramePr>
          <p:cNvPr id="4" name="Tableau 3"/>
          <p:cNvGraphicFramePr>
            <a:graphicFrameLocks noGrp="1"/>
          </p:cNvGraphicFramePr>
          <p:nvPr>
            <p:extLst>
              <p:ext uri="{D42A27DB-BD31-4B8C-83A1-F6EECF244321}">
                <p14:modId xmlns:p14="http://schemas.microsoft.com/office/powerpoint/2010/main" val="3226800606"/>
              </p:ext>
            </p:extLst>
          </p:nvPr>
        </p:nvGraphicFramePr>
        <p:xfrm>
          <a:off x="338590" y="2267506"/>
          <a:ext cx="8460969" cy="1798320"/>
        </p:xfrm>
        <a:graphic>
          <a:graphicData uri="http://schemas.openxmlformats.org/drawingml/2006/table">
            <a:tbl>
              <a:tblPr/>
              <a:tblGrid>
                <a:gridCol w="725803"/>
                <a:gridCol w="7735166"/>
              </a:tblGrid>
              <a:tr h="13684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rgbClr val="000066"/>
                          </a:solidFill>
                          <a:effectLst/>
                          <a:latin typeface="Verdana"/>
                          <a:ea typeface="MS PGothic" charset="0"/>
                          <a:cs typeface="Verdana"/>
                        </a:rPr>
                        <a:t>9</a:t>
                      </a:r>
                    </a:p>
                  </a:txBody>
                  <a:tcPr anchor="ctr" horzOverflow="overflow">
                    <a:lnL>
                      <a:noFill/>
                    </a:lnL>
                    <a:lnR>
                      <a:noFill/>
                    </a:lnR>
                    <a:lnT>
                      <a:noFill/>
                    </a:lnT>
                    <a:lnB>
                      <a:noFill/>
                    </a:lnB>
                    <a:lnTlToBr>
                      <a:noFill/>
                    </a:lnTlToBr>
                    <a:lnBlToTr>
                      <a:noFill/>
                    </a:lnBlToTr>
                    <a:solidFill>
                      <a:srgbClr val="AEC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66"/>
                          </a:solidFill>
                          <a:effectLst/>
                          <a:latin typeface="Verdana"/>
                          <a:ea typeface="MS PGothic" charset="0"/>
                          <a:cs typeface="Verdana"/>
                        </a:rPr>
                        <a:t>Monitoring </a:t>
                      </a:r>
                      <a:r>
                        <a:rPr kumimoji="0" lang="en-US" sz="1600" b="0" i="0" u="none" strike="noStrike" cap="none" normalizeH="0" baseline="0" dirty="0">
                          <a:ln>
                            <a:noFill/>
                          </a:ln>
                          <a:solidFill>
                            <a:srgbClr val="000066"/>
                          </a:solidFill>
                          <a:effectLst/>
                          <a:latin typeface="Verdana"/>
                          <a:ea typeface="MS PGothic" charset="0"/>
                          <a:cs typeface="Verdana"/>
                        </a:rPr>
                        <a:t>of disease activity should include tender and swollen joint counts, patient</a:t>
                      </a:r>
                      <a:r>
                        <a:rPr kumimoji="0" lang="ja-JP" altLang="en-US" sz="1600" b="0" i="0" u="none" strike="noStrike" cap="none" normalizeH="0" baseline="0" dirty="0">
                          <a:ln>
                            <a:noFill/>
                          </a:ln>
                          <a:solidFill>
                            <a:srgbClr val="000066"/>
                          </a:solidFill>
                          <a:effectLst/>
                          <a:latin typeface="Verdana"/>
                          <a:ea typeface="MS PGothic" charset="0"/>
                          <a:cs typeface="Verdana"/>
                        </a:rPr>
                        <a:t>’</a:t>
                      </a:r>
                      <a:r>
                        <a:rPr kumimoji="0" lang="en-US" altLang="ja-JP" sz="1600" b="0" i="0" u="none" strike="noStrike" cap="none" normalizeH="0" baseline="0" dirty="0">
                          <a:ln>
                            <a:noFill/>
                          </a:ln>
                          <a:solidFill>
                            <a:srgbClr val="000066"/>
                          </a:solidFill>
                          <a:effectLst/>
                          <a:latin typeface="Verdana"/>
                          <a:ea typeface="MS PGothic" charset="0"/>
                          <a:cs typeface="Verdana"/>
                        </a:rPr>
                        <a:t>s and physician</a:t>
                      </a:r>
                      <a:r>
                        <a:rPr kumimoji="0" lang="ja-JP" altLang="en-US" sz="1600" b="0" i="0" u="none" strike="noStrike" cap="none" normalizeH="0" baseline="0" dirty="0">
                          <a:ln>
                            <a:noFill/>
                          </a:ln>
                          <a:solidFill>
                            <a:srgbClr val="000066"/>
                          </a:solidFill>
                          <a:effectLst/>
                          <a:latin typeface="Verdana"/>
                          <a:ea typeface="MS PGothic" charset="0"/>
                          <a:cs typeface="Verdana"/>
                        </a:rPr>
                        <a:t>’</a:t>
                      </a:r>
                      <a:r>
                        <a:rPr kumimoji="0" lang="en-US" altLang="ja-JP" sz="1600" b="0" i="0" u="none" strike="noStrike" cap="none" normalizeH="0" baseline="0" dirty="0">
                          <a:ln>
                            <a:noFill/>
                          </a:ln>
                          <a:solidFill>
                            <a:srgbClr val="000066"/>
                          </a:solidFill>
                          <a:effectLst/>
                          <a:latin typeface="Verdana"/>
                          <a:ea typeface="MS PGothic" charset="0"/>
                          <a:cs typeface="Verdana"/>
                        </a:rPr>
                        <a:t>s global assessments, ESR and CRP, usually by applying a composite measure. Arthritis activity should be assessed at one to three month intervals until the treatment target has been reached. Radiographic and patient reported outcome measures, such as functional assessments can be used to complement disease activity monitoring. </a:t>
                      </a:r>
                      <a:endParaRPr kumimoji="0" lang="fr-FR" sz="1600" b="1" i="0" u="none" strike="noStrike" cap="none" normalizeH="0" baseline="0" dirty="0">
                        <a:ln>
                          <a:noFill/>
                        </a:ln>
                        <a:solidFill>
                          <a:srgbClr val="000066"/>
                        </a:solidFill>
                        <a:effectLst/>
                        <a:latin typeface="Verdana"/>
                        <a:ea typeface="MS PGothic" charset="0"/>
                        <a:cs typeface="Verdana"/>
                      </a:endParaRPr>
                    </a:p>
                  </a:txBody>
                  <a:tcPr anchor="ctr" horzOverflow="overflow">
                    <a:lnL>
                      <a:noFill/>
                    </a:lnL>
                    <a:lnR>
                      <a:noFill/>
                    </a:lnR>
                    <a:lnT>
                      <a:noFill/>
                    </a:lnT>
                    <a:lnB>
                      <a:noFill/>
                    </a:lnB>
                    <a:lnTlToBr>
                      <a:noFill/>
                    </a:lnTlToBr>
                    <a:lnBlToTr>
                      <a:noFill/>
                    </a:lnBlToTr>
                    <a:solidFill>
                      <a:srgbClr val="AECFFF"/>
                    </a:solidFill>
                  </a:tcPr>
                </a:tc>
              </a:tr>
            </a:tbl>
          </a:graphicData>
        </a:graphic>
      </p:graphicFrame>
      <p:sp>
        <p:nvSpPr>
          <p:cNvPr id="2" name="Rectangle 1"/>
          <p:cNvSpPr/>
          <p:nvPr/>
        </p:nvSpPr>
        <p:spPr>
          <a:xfrm>
            <a:off x="2091057" y="927686"/>
            <a:ext cx="4795278" cy="523220"/>
          </a:xfrm>
          <a:prstGeom prst="rect">
            <a:avLst/>
          </a:prstGeom>
        </p:spPr>
        <p:txBody>
          <a:bodyPr wrap="none">
            <a:spAutoFit/>
          </a:bodyPr>
          <a:lstStyle/>
          <a:p>
            <a:r>
              <a:rPr lang="en-GB" sz="2800" b="0" dirty="0">
                <a:solidFill>
                  <a:srgbClr val="0056B9"/>
                </a:solidFill>
              </a:rPr>
              <a:t>Individual</a:t>
            </a:r>
            <a:r>
              <a:rPr lang="es-ES" sz="2800" b="0" dirty="0">
                <a:solidFill>
                  <a:srgbClr val="0056B9"/>
                </a:solidFill>
              </a:rPr>
              <a:t> </a:t>
            </a:r>
            <a:r>
              <a:rPr lang="es-ES" sz="2800" b="0" dirty="0" err="1">
                <a:solidFill>
                  <a:srgbClr val="0056B9"/>
                </a:solidFill>
              </a:rPr>
              <a:t>Recommendations</a:t>
            </a:r>
            <a:endParaRPr lang="fr-FR" sz="2800" b="0" dirty="0">
              <a:solidFill>
                <a:srgbClr val="0056B9"/>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2189202595"/>
              </p:ext>
            </p:extLst>
          </p:nvPr>
        </p:nvGraphicFramePr>
        <p:xfrm>
          <a:off x="340189" y="4673389"/>
          <a:ext cx="8455521" cy="1066800"/>
        </p:xfrm>
        <a:graphic>
          <a:graphicData uri="http://schemas.openxmlformats.org/drawingml/2006/table">
            <a:tbl>
              <a:tblPr/>
              <a:tblGrid>
                <a:gridCol w="788020"/>
                <a:gridCol w="7667501"/>
              </a:tblGrid>
              <a:tr h="1066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rgbClr val="EFEFEF"/>
                          </a:solidFill>
                          <a:effectLst/>
                          <a:latin typeface="Verdana" charset="0"/>
                          <a:ea typeface="MS PGothic" charset="0"/>
                          <a:cs typeface="MS PGothic" charset="0"/>
                        </a:rPr>
                        <a:t>10</a:t>
                      </a:r>
                      <a:endParaRPr kumimoji="0" lang="fr-FR" sz="1600" b="1" i="0" u="none" strike="noStrike" cap="none" normalizeH="0" baseline="0" dirty="0">
                        <a:ln>
                          <a:noFill/>
                        </a:ln>
                        <a:solidFill>
                          <a:srgbClr val="000033"/>
                        </a:solidFill>
                        <a:effectLst/>
                        <a:latin typeface="Verdana" charset="0"/>
                        <a:ea typeface="MS PGothic" charset="0"/>
                        <a:cs typeface="MS PGothic" charset="0"/>
                      </a:endParaRPr>
                    </a:p>
                  </a:txBody>
                  <a:tcPr anchor="ctr" horzOverflow="overflow">
                    <a:lnL>
                      <a:noFill/>
                    </a:lnL>
                    <a:lnR>
                      <a:noFill/>
                    </a:lnR>
                    <a:lnT>
                      <a:noFill/>
                    </a:lnT>
                    <a:lnB>
                      <a:noFill/>
                    </a:lnB>
                    <a:lnTlToBr>
                      <a:noFill/>
                    </a:lnTlToBr>
                    <a:lnBlToTr>
                      <a:noFill/>
                    </a:lnBlToTr>
                    <a:solidFill>
                      <a:srgbClr val="0066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EFEFEF"/>
                          </a:solidFill>
                          <a:effectLst/>
                          <a:latin typeface="Verdana" charset="0"/>
                          <a:ea typeface="MS PGothic" charset="0"/>
                          <a:cs typeface="MS PGothic" charset="0"/>
                        </a:rPr>
                        <a:t>Non</a:t>
                      </a:r>
                      <a:r>
                        <a:rPr kumimoji="0" lang="en-US" sz="1600" b="1" i="0" u="none" strike="noStrike" cap="none" normalizeH="0" baseline="0" dirty="0">
                          <a:ln>
                            <a:noFill/>
                          </a:ln>
                          <a:solidFill>
                            <a:srgbClr val="EFEFEF"/>
                          </a:solidFill>
                          <a:effectLst/>
                          <a:latin typeface="Verdana" charset="0"/>
                          <a:ea typeface="MS PGothic" charset="0"/>
                          <a:cs typeface="MS PGothic" charset="0"/>
                        </a:rPr>
                        <a:t>-pharmacological interventions, such as dynamic exercises and occupational therapy, should be considered as adjuncts to drug treatment in patients with early arthritis. </a:t>
                      </a:r>
                      <a:endParaRPr kumimoji="0" lang="fr-FR" sz="1600" b="1" i="0" u="none" strike="noStrike" cap="none" normalizeH="0" baseline="0" dirty="0">
                        <a:ln>
                          <a:noFill/>
                        </a:ln>
                        <a:solidFill>
                          <a:srgbClr val="EFEFEF"/>
                        </a:solidFill>
                        <a:effectLst/>
                        <a:latin typeface="Verdana" charset="0"/>
                        <a:ea typeface="MS PGothic" charset="0"/>
                        <a:cs typeface="MS PGothic" charset="0"/>
                      </a:endParaRPr>
                    </a:p>
                  </a:txBody>
                  <a:tcPr anchor="ctr" horzOverflow="overflow">
                    <a:lnL>
                      <a:noFill/>
                    </a:lnL>
                    <a:lnR>
                      <a:noFill/>
                    </a:lnR>
                    <a:lnT>
                      <a:noFill/>
                    </a:lnT>
                    <a:lnB>
                      <a:noFill/>
                    </a:lnB>
                    <a:lnTlToBr>
                      <a:noFill/>
                    </a:lnTlToBr>
                    <a:lnBlToTr>
                      <a:noFill/>
                    </a:lnBlToTr>
                    <a:solidFill>
                      <a:srgbClr val="0066CC"/>
                    </a:solidFill>
                  </a:tcPr>
                </a:tc>
              </a:tr>
            </a:tbl>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7" name="Rectangle 1"/>
          <p:cNvSpPr>
            <a:spLocks noChangeArrowheads="1"/>
          </p:cNvSpPr>
          <p:nvPr/>
        </p:nvSpPr>
        <p:spPr bwMode="auto">
          <a:xfrm>
            <a:off x="3016250" y="865188"/>
            <a:ext cx="310991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b="1"/>
              <a:t>Recommendations</a:t>
            </a:r>
            <a:endParaRPr lang="fr-FR"/>
          </a:p>
        </p:txBody>
      </p:sp>
      <p:graphicFrame>
        <p:nvGraphicFramePr>
          <p:cNvPr id="3" name="Tableau 2"/>
          <p:cNvGraphicFramePr>
            <a:graphicFrameLocks noGrp="1"/>
          </p:cNvGraphicFramePr>
          <p:nvPr>
            <p:extLst>
              <p:ext uri="{D42A27DB-BD31-4B8C-83A1-F6EECF244321}">
                <p14:modId xmlns:p14="http://schemas.microsoft.com/office/powerpoint/2010/main" val="2974742348"/>
              </p:ext>
            </p:extLst>
          </p:nvPr>
        </p:nvGraphicFramePr>
        <p:xfrm>
          <a:off x="492126" y="2045765"/>
          <a:ext cx="8228055" cy="1387475"/>
        </p:xfrm>
        <a:graphic>
          <a:graphicData uri="http://schemas.openxmlformats.org/drawingml/2006/table">
            <a:tbl>
              <a:tblPr/>
              <a:tblGrid>
                <a:gridCol w="617537"/>
                <a:gridCol w="7610518"/>
              </a:tblGrid>
              <a:tr h="1387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rgbClr val="000066"/>
                          </a:solidFill>
                          <a:effectLst/>
                          <a:latin typeface="Verdana" charset="0"/>
                          <a:ea typeface="MS PGothic" charset="0"/>
                          <a:cs typeface="MS PGothic" charset="0"/>
                        </a:rPr>
                        <a:t>11</a:t>
                      </a:r>
                    </a:p>
                  </a:txBody>
                  <a:tcPr anchor="ctr" horzOverflow="overflow">
                    <a:lnL>
                      <a:noFill/>
                    </a:lnL>
                    <a:lnR>
                      <a:noFill/>
                    </a:lnR>
                    <a:lnT>
                      <a:noFill/>
                    </a:lnT>
                    <a:lnB>
                      <a:noFill/>
                    </a:lnB>
                    <a:lnTlToBr>
                      <a:noFill/>
                    </a:lnTlToBr>
                    <a:lnBlToTr>
                      <a:noFill/>
                    </a:lnBlToTr>
                    <a:solidFill>
                      <a:srgbClr val="AEC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000066"/>
                          </a:solidFill>
                          <a:effectLst/>
                          <a:latin typeface="Verdana" charset="0"/>
                          <a:ea typeface="MS PGothic" charset="0"/>
                          <a:cs typeface="MS PGothic" charset="0"/>
                        </a:rPr>
                        <a:t>In patients with early arthritis smoking cessation, dental care, weight control, assessment of vaccination status and management of comorbidities should be part of overall patient care.</a:t>
                      </a:r>
                      <a:endParaRPr kumimoji="0" lang="fr-FR" sz="1600" b="1" i="0" u="none" strike="noStrike" cap="none" normalizeH="0" baseline="0" dirty="0">
                        <a:ln>
                          <a:noFill/>
                        </a:ln>
                        <a:solidFill>
                          <a:srgbClr val="000066"/>
                        </a:solidFill>
                        <a:effectLst/>
                        <a:latin typeface="Verdana" charset="0"/>
                        <a:ea typeface="MS PGothic" charset="0"/>
                        <a:cs typeface="MS PGothic" charset="0"/>
                      </a:endParaRPr>
                    </a:p>
                  </a:txBody>
                  <a:tcPr anchor="ctr" horzOverflow="overflow">
                    <a:lnL>
                      <a:noFill/>
                    </a:lnL>
                    <a:lnR>
                      <a:noFill/>
                    </a:lnR>
                    <a:lnT>
                      <a:noFill/>
                    </a:lnT>
                    <a:lnB>
                      <a:noFill/>
                    </a:lnB>
                    <a:lnTlToBr>
                      <a:noFill/>
                    </a:lnTlToBr>
                    <a:lnBlToTr>
                      <a:noFill/>
                    </a:lnBlToTr>
                    <a:solidFill>
                      <a:srgbClr val="AECFFF"/>
                    </a:solidFill>
                  </a:tcPr>
                </a:tc>
              </a:tr>
            </a:tbl>
          </a:graphicData>
        </a:graphic>
      </p:graphicFrame>
      <p:graphicFrame>
        <p:nvGraphicFramePr>
          <p:cNvPr id="4" name="Tableau 3"/>
          <p:cNvGraphicFramePr>
            <a:graphicFrameLocks noGrp="1"/>
          </p:cNvGraphicFramePr>
          <p:nvPr>
            <p:extLst>
              <p:ext uri="{D42A27DB-BD31-4B8C-83A1-F6EECF244321}">
                <p14:modId xmlns:p14="http://schemas.microsoft.com/office/powerpoint/2010/main" val="2802174940"/>
              </p:ext>
            </p:extLst>
          </p:nvPr>
        </p:nvGraphicFramePr>
        <p:xfrm>
          <a:off x="453586" y="4110012"/>
          <a:ext cx="8277936" cy="1554162"/>
        </p:xfrm>
        <a:graphic>
          <a:graphicData uri="http://schemas.openxmlformats.org/drawingml/2006/table">
            <a:tbl>
              <a:tblPr/>
              <a:tblGrid>
                <a:gridCol w="771470"/>
                <a:gridCol w="7506466"/>
              </a:tblGrid>
              <a:tr h="15541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rgbClr val="000066"/>
                          </a:solidFill>
                          <a:effectLst/>
                          <a:latin typeface="Verdana" charset="0"/>
                          <a:ea typeface="MS PGothic" charset="0"/>
                          <a:cs typeface="MS PGothic" charset="0"/>
                        </a:rPr>
                        <a:t>12</a:t>
                      </a:r>
                    </a:p>
                  </a:txBody>
                  <a:tcPr marT="45638" marB="45638" anchor="ctr" horzOverflow="overflow">
                    <a:lnL>
                      <a:noFill/>
                    </a:lnL>
                    <a:lnR>
                      <a:noFill/>
                    </a:lnR>
                    <a:lnT>
                      <a:noFill/>
                    </a:lnT>
                    <a:lnB>
                      <a:noFill/>
                    </a:lnB>
                    <a:lnTlToBr>
                      <a:noFill/>
                    </a:lnTlToBr>
                    <a:lnBlToTr>
                      <a:noFill/>
                    </a:lnBlToTr>
                    <a:solidFill>
                      <a:srgbClr val="E5F5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000066"/>
                          </a:solidFill>
                          <a:effectLst/>
                          <a:latin typeface="Verdana" charset="0"/>
                          <a:ea typeface="MS PGothic" charset="0"/>
                          <a:cs typeface="MS PGothic" charset="0"/>
                        </a:rPr>
                        <a:t>Patient information concerning the disease, its outcome (including comorbidities) and its treatment is important. Education programs aimed at coping with pain, disability, maintenance of ability to work and social participation may be used as adjunct interventions.</a:t>
                      </a:r>
                      <a:endParaRPr kumimoji="0" lang="fr-FR" sz="1600" b="1" i="0" u="none" strike="noStrike" cap="none" normalizeH="0" baseline="0" dirty="0">
                        <a:ln>
                          <a:noFill/>
                        </a:ln>
                        <a:solidFill>
                          <a:srgbClr val="000066"/>
                        </a:solidFill>
                        <a:effectLst/>
                        <a:latin typeface="Verdana" charset="0"/>
                        <a:ea typeface="MS PGothic" charset="0"/>
                        <a:cs typeface="MS PGothic" charset="0"/>
                      </a:endParaRPr>
                    </a:p>
                  </a:txBody>
                  <a:tcPr marT="45638" marB="45638" anchor="ctr" horzOverflow="overflow">
                    <a:lnL>
                      <a:noFill/>
                    </a:lnL>
                    <a:lnR>
                      <a:noFill/>
                    </a:lnR>
                    <a:lnT>
                      <a:noFill/>
                    </a:lnT>
                    <a:lnB>
                      <a:noFill/>
                    </a:lnB>
                    <a:lnTlToBr>
                      <a:noFill/>
                    </a:lnTlToBr>
                    <a:lnBlToTr>
                      <a:noFill/>
                    </a:lnBlToTr>
                    <a:solidFill>
                      <a:srgbClr val="E5F5FF"/>
                    </a:solidFill>
                  </a:tcPr>
                </a:tc>
              </a:tr>
            </a:tbl>
          </a:graphicData>
        </a:graphic>
      </p:graphicFrame>
      <p:sp>
        <p:nvSpPr>
          <p:cNvPr id="5" name="Rectangle 4"/>
          <p:cNvSpPr/>
          <p:nvPr/>
        </p:nvSpPr>
        <p:spPr>
          <a:xfrm>
            <a:off x="2351869" y="836964"/>
            <a:ext cx="4795278" cy="523220"/>
          </a:xfrm>
          <a:prstGeom prst="rect">
            <a:avLst/>
          </a:prstGeom>
        </p:spPr>
        <p:txBody>
          <a:bodyPr wrap="none">
            <a:spAutoFit/>
          </a:bodyPr>
          <a:lstStyle/>
          <a:p>
            <a:r>
              <a:rPr lang="en-GB" sz="2800" b="0" dirty="0">
                <a:solidFill>
                  <a:srgbClr val="0056B9"/>
                </a:solidFill>
              </a:rPr>
              <a:t>Individual</a:t>
            </a:r>
            <a:r>
              <a:rPr lang="es-ES" sz="2800" b="0" dirty="0">
                <a:solidFill>
                  <a:srgbClr val="0056B9"/>
                </a:solidFill>
              </a:rPr>
              <a:t> </a:t>
            </a:r>
            <a:r>
              <a:rPr lang="es-ES" sz="2800" b="0" dirty="0" err="1">
                <a:solidFill>
                  <a:srgbClr val="0056B9"/>
                </a:solidFill>
              </a:rPr>
              <a:t>Recommendations</a:t>
            </a:r>
            <a:endParaRPr lang="fr-FR" sz="2800" b="0" dirty="0">
              <a:solidFill>
                <a:srgbClr val="0056B9"/>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 de texte 2"/>
          <p:cNvSpPr txBox="1">
            <a:spLocks noChangeArrowheads="1"/>
          </p:cNvSpPr>
          <p:nvPr/>
        </p:nvSpPr>
        <p:spPr bwMode="auto">
          <a:xfrm>
            <a:off x="2886773" y="861391"/>
            <a:ext cx="2998422" cy="778201"/>
          </a:xfrm>
          <a:prstGeom prst="rect">
            <a:avLst/>
          </a:prstGeom>
          <a:solidFill>
            <a:schemeClr val="accent4">
              <a:lumMod val="75000"/>
              <a:lumOff val="25000"/>
            </a:schemeClr>
          </a:solidFill>
          <a:ln w="6350">
            <a:solidFill>
              <a:srgbClr val="000000"/>
            </a:solidFill>
            <a:miter lim="800000"/>
            <a:headEnd/>
            <a:tailEnd/>
          </a:ln>
          <a:effectLst>
            <a:innerShdw blurRad="114300">
              <a:prstClr val="black"/>
            </a:innerShdw>
          </a:effectLst>
          <a:scene3d>
            <a:camera prst="orthographicFront"/>
            <a:lightRig rig="threePt" dir="t"/>
          </a:scene3d>
          <a:sp3d>
            <a:bevelT w="165100" prst="coolSlant"/>
          </a:sp3d>
        </p:spPr>
        <p:txBody>
          <a:bodyPr anchor="ctr"/>
          <a:lstStyle/>
          <a:p>
            <a:pPr algn="ctr">
              <a:spcBef>
                <a:spcPct val="0"/>
              </a:spcBef>
              <a:defRPr/>
            </a:pPr>
            <a:r>
              <a:rPr lang="en-US" altLang="fr-FR" dirty="0">
                <a:solidFill>
                  <a:srgbClr val="00162E"/>
                </a:solidFill>
                <a:latin typeface="Verdana"/>
                <a:ea typeface="MS PGothic" pitchFamily="34" charset="-128"/>
                <a:cs typeface="Times New Roman" panose="02020603050405020304" pitchFamily="18" charset="0"/>
              </a:rPr>
              <a:t>Early arthritis</a:t>
            </a:r>
            <a:r>
              <a:rPr lang="en-US" altLang="fr-FR" dirty="0">
                <a:solidFill>
                  <a:srgbClr val="00162E"/>
                </a:solidFill>
                <a:latin typeface="Verdana"/>
                <a:ea typeface="MS PGothic" pitchFamily="34" charset="-128"/>
                <a:cs typeface="MS PGothic" charset="0"/>
              </a:rPr>
              <a:t> a</a:t>
            </a:r>
            <a:r>
              <a:rPr lang="en-US" altLang="fr-FR" dirty="0">
                <a:solidFill>
                  <a:srgbClr val="00162E"/>
                </a:solidFill>
                <a:latin typeface="Verdana"/>
                <a:ea typeface="MS PGothic" pitchFamily="34" charset="-128"/>
                <a:cs typeface="Times New Roman" panose="02020603050405020304" pitchFamily="18" charset="0"/>
              </a:rPr>
              <a:t>t risk of persistency/</a:t>
            </a:r>
            <a:r>
              <a:rPr lang="en-US" altLang="fr-FR" dirty="0" err="1">
                <a:solidFill>
                  <a:srgbClr val="00162E"/>
                </a:solidFill>
                <a:latin typeface="Verdana"/>
                <a:ea typeface="MS PGothic" pitchFamily="34" charset="-128"/>
                <a:cs typeface="Times New Roman" panose="02020603050405020304" pitchFamily="18" charset="0"/>
              </a:rPr>
              <a:t>erosiveness</a:t>
            </a:r>
            <a:endParaRPr lang="en-US" altLang="fr-FR" dirty="0">
              <a:solidFill>
                <a:srgbClr val="00162E"/>
              </a:solidFill>
              <a:latin typeface="Verdana"/>
              <a:ea typeface="MS PGothic" pitchFamily="34" charset="-128"/>
              <a:cs typeface="MS PGothic" charset="0"/>
            </a:endParaRPr>
          </a:p>
        </p:txBody>
      </p:sp>
      <p:sp>
        <p:nvSpPr>
          <p:cNvPr id="3" name="Zone de texte 5"/>
          <p:cNvSpPr txBox="1">
            <a:spLocks noChangeArrowheads="1"/>
          </p:cNvSpPr>
          <p:nvPr/>
        </p:nvSpPr>
        <p:spPr bwMode="auto">
          <a:xfrm>
            <a:off x="3523091" y="3961269"/>
            <a:ext cx="2158337" cy="563781"/>
          </a:xfrm>
          <a:prstGeom prst="rect">
            <a:avLst/>
          </a:prstGeom>
          <a:solidFill>
            <a:srgbClr val="AECFFF"/>
          </a:solidFill>
          <a:ln w="6350">
            <a:solidFill>
              <a:srgbClr val="000000"/>
            </a:solidFill>
            <a:miter lim="800000"/>
            <a:headEnd/>
            <a:tailEnd/>
          </a:ln>
          <a:effectLst>
            <a:innerShdw blurRad="114300">
              <a:prstClr val="black"/>
            </a:innerShdw>
          </a:effectLst>
          <a:scene3d>
            <a:camera prst="orthographicFront"/>
            <a:lightRig rig="threePt" dir="t"/>
          </a:scene3d>
          <a:sp3d>
            <a:bevelT w="165100" prst="coolSlant"/>
          </a:sp3d>
        </p:spPr>
        <p:txBody>
          <a:bodyPr/>
          <a:lstStyle/>
          <a:p>
            <a:pPr algn="ctr">
              <a:spcBef>
                <a:spcPct val="0"/>
              </a:spcBef>
              <a:defRPr/>
            </a:pPr>
            <a:r>
              <a:rPr lang="en-US" altLang="fr-FR" dirty="0">
                <a:solidFill>
                  <a:srgbClr val="000066"/>
                </a:solidFill>
                <a:latin typeface="Calibri" panose="020F0502020204030204" pitchFamily="34" charset="0"/>
                <a:ea typeface="MS PGothic" pitchFamily="34" charset="-128"/>
                <a:cs typeface="Times New Roman" panose="02020603050405020304" pitchFamily="18" charset="0"/>
              </a:rPr>
              <a:t>Achieve remission*</a:t>
            </a:r>
          </a:p>
          <a:p>
            <a:pPr algn="ctr">
              <a:spcBef>
                <a:spcPct val="0"/>
              </a:spcBef>
              <a:defRPr/>
            </a:pPr>
            <a:r>
              <a:rPr lang="en-US" altLang="fr-FR" dirty="0">
                <a:solidFill>
                  <a:srgbClr val="000066"/>
                </a:solidFill>
                <a:latin typeface="Calibri" panose="020F0502020204030204" pitchFamily="34" charset="0"/>
                <a:ea typeface="MS PGothic" pitchFamily="34" charset="-128"/>
                <a:cs typeface="Times New Roman" panose="02020603050405020304" pitchFamily="18" charset="0"/>
              </a:rPr>
              <a:t> within 6 months</a:t>
            </a:r>
            <a:endParaRPr lang="en-US" altLang="fr-FR" dirty="0">
              <a:solidFill>
                <a:srgbClr val="000066"/>
              </a:solidFill>
              <a:latin typeface="Verdana" pitchFamily="34" charset="0"/>
              <a:ea typeface="MS PGothic" pitchFamily="34" charset="-128"/>
              <a:cs typeface="MS PGothic" charset="0"/>
            </a:endParaRPr>
          </a:p>
        </p:txBody>
      </p:sp>
      <p:sp>
        <p:nvSpPr>
          <p:cNvPr id="4" name="Zone de texte 9"/>
          <p:cNvSpPr txBox="1">
            <a:spLocks noChangeArrowheads="1"/>
          </p:cNvSpPr>
          <p:nvPr/>
        </p:nvSpPr>
        <p:spPr bwMode="auto">
          <a:xfrm>
            <a:off x="3270899" y="3256723"/>
            <a:ext cx="3092739" cy="437650"/>
          </a:xfrm>
          <a:prstGeom prst="rect">
            <a:avLst/>
          </a:prstGeom>
          <a:noFill/>
          <a:ln w="6350">
            <a:noFill/>
            <a:miter lim="800000"/>
            <a:headEnd/>
            <a:tailEnd/>
          </a:ln>
          <a:effectLst>
            <a:innerShdw blurRad="114300">
              <a:prstClr val="black"/>
            </a:innerShdw>
          </a:effectLst>
          <a:scene3d>
            <a:camera prst="orthographicFront"/>
            <a:lightRig rig="threePt" dir="t"/>
          </a:scene3d>
          <a:sp3d>
            <a:bevelT w="165100" prst="coolSlant"/>
          </a:sp3d>
        </p:spPr>
        <p:txBody>
          <a:bodyPr/>
          <a:lstStyle/>
          <a:p>
            <a:pPr algn="ctr">
              <a:spcBef>
                <a:spcPct val="0"/>
              </a:spcBef>
              <a:defRPr/>
            </a:pPr>
            <a:r>
              <a:rPr lang="en-US" altLang="fr-FR" sz="1100" dirty="0">
                <a:solidFill>
                  <a:srgbClr val="000066"/>
                </a:solidFill>
                <a:latin typeface="Calibri" panose="020F0502020204030204" pitchFamily="34" charset="0"/>
                <a:ea typeface="MS PGothic" pitchFamily="34" charset="-128"/>
                <a:cs typeface="Times New Roman" panose="02020603050405020304" pitchFamily="18" charset="0"/>
              </a:rPr>
              <a:t>Close monitoring of disease activity           </a:t>
            </a:r>
          </a:p>
          <a:p>
            <a:pPr algn="ctr">
              <a:spcBef>
                <a:spcPct val="0"/>
              </a:spcBef>
              <a:defRPr/>
            </a:pPr>
            <a:r>
              <a:rPr lang="en-US" altLang="fr-FR" sz="1100" dirty="0">
                <a:solidFill>
                  <a:srgbClr val="000066"/>
                </a:solidFill>
                <a:latin typeface="Calibri" panose="020F0502020204030204" pitchFamily="34" charset="0"/>
                <a:ea typeface="MS PGothic" pitchFamily="34" charset="-128"/>
                <a:cs typeface="Times New Roman" panose="02020603050405020304" pitchFamily="18" charset="0"/>
              </a:rPr>
              <a:t>every 1-3 months</a:t>
            </a:r>
            <a:endParaRPr lang="en-US" altLang="fr-FR" sz="1100" dirty="0">
              <a:solidFill>
                <a:srgbClr val="000066"/>
              </a:solidFill>
              <a:latin typeface="Verdana" pitchFamily="34" charset="0"/>
              <a:ea typeface="MS PGothic" pitchFamily="34" charset="-128"/>
              <a:cs typeface="MS PGothic" charset="0"/>
            </a:endParaRPr>
          </a:p>
          <a:p>
            <a:pPr algn="ctr">
              <a:spcBef>
                <a:spcPct val="0"/>
              </a:spcBef>
              <a:defRPr/>
            </a:pPr>
            <a:endParaRPr lang="en-US" altLang="fr-FR" sz="1100" dirty="0">
              <a:solidFill>
                <a:srgbClr val="000066"/>
              </a:solidFill>
              <a:latin typeface="Verdana" pitchFamily="34" charset="0"/>
              <a:ea typeface="MS PGothic" pitchFamily="34" charset="-128"/>
              <a:cs typeface="MS PGothic" charset="0"/>
            </a:endParaRPr>
          </a:p>
        </p:txBody>
      </p:sp>
      <p:sp>
        <p:nvSpPr>
          <p:cNvPr id="45067" name="Zone de texte 19"/>
          <p:cNvSpPr txBox="1">
            <a:spLocks noChangeArrowheads="1"/>
          </p:cNvSpPr>
          <p:nvPr/>
        </p:nvSpPr>
        <p:spPr bwMode="auto">
          <a:xfrm>
            <a:off x="152400" y="1930400"/>
            <a:ext cx="1525588" cy="2457450"/>
          </a:xfrm>
          <a:prstGeom prst="rect">
            <a:avLst/>
          </a:prstGeom>
          <a:solidFill>
            <a:srgbClr val="FFFFFF"/>
          </a:solidFill>
          <a:ln w="12700">
            <a:solidFill>
              <a:srgbClr val="000000"/>
            </a:solidFill>
            <a:miter lim="800000"/>
            <a:headEnd/>
            <a:tailEnd/>
          </a:ln>
        </p:spPr>
        <p:txBody>
          <a:bodyPr/>
          <a:lstStyle>
            <a:lvl1pPr>
              <a:defRPr sz="2200">
                <a:solidFill>
                  <a:schemeClr val="tx1"/>
                </a:solidFill>
                <a:latin typeface="Verdana" charset="0"/>
                <a:ea typeface="MS PGothic" charset="0"/>
                <a:cs typeface="MS PGothic" charset="0"/>
              </a:defRPr>
            </a:lvl1pPr>
            <a:lvl2pPr marL="742950" indent="-285750">
              <a:defRPr sz="2200">
                <a:solidFill>
                  <a:schemeClr val="tx1"/>
                </a:solidFill>
                <a:latin typeface="Verdana" charset="0"/>
                <a:ea typeface="MS PGothic" charset="0"/>
                <a:cs typeface="MS PGothic" charset="0"/>
              </a:defRPr>
            </a:lvl2pPr>
            <a:lvl3pPr marL="1143000" indent="-228600">
              <a:defRPr sz="2200">
                <a:solidFill>
                  <a:schemeClr val="tx1"/>
                </a:solidFill>
                <a:latin typeface="Verdana" charset="0"/>
                <a:ea typeface="MS PGothic" charset="0"/>
                <a:cs typeface="MS PGothic" charset="0"/>
              </a:defRPr>
            </a:lvl3pPr>
            <a:lvl4pPr marL="1600200" indent="-228600">
              <a:defRPr sz="2200">
                <a:solidFill>
                  <a:schemeClr val="tx1"/>
                </a:solidFill>
                <a:latin typeface="Verdana" charset="0"/>
                <a:ea typeface="MS PGothic" charset="0"/>
                <a:cs typeface="MS PGothic" charset="0"/>
              </a:defRPr>
            </a:lvl4pPr>
            <a:lvl5pPr marL="2057400" indent="-228600">
              <a:defRPr sz="22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2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2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2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200">
                <a:solidFill>
                  <a:schemeClr val="tx1"/>
                </a:solidFill>
                <a:latin typeface="Verdana" charset="0"/>
                <a:ea typeface="MS PGothic" charset="0"/>
                <a:cs typeface="MS PGothic" charset="0"/>
              </a:defRPr>
            </a:lvl9pPr>
          </a:lstStyle>
          <a:p>
            <a:pPr>
              <a:spcBef>
                <a:spcPct val="0"/>
              </a:spcBef>
            </a:pPr>
            <a:endParaRPr lang="en-US" sz="1400" b="0" smtClean="0">
              <a:solidFill>
                <a:srgbClr val="000066"/>
              </a:solidFill>
              <a:latin typeface="Calibri" charset="0"/>
              <a:cs typeface="Times New Roman" charset="0"/>
            </a:endParaRPr>
          </a:p>
          <a:p>
            <a:pPr>
              <a:spcBef>
                <a:spcPct val="0"/>
              </a:spcBef>
            </a:pPr>
            <a:r>
              <a:rPr lang="en-US" sz="1400" b="0" smtClean="0">
                <a:solidFill>
                  <a:srgbClr val="000066"/>
                </a:solidFill>
                <a:latin typeface="Calibri" charset="0"/>
                <a:cs typeface="Times New Roman" charset="0"/>
              </a:rPr>
              <a:t>Information</a:t>
            </a:r>
            <a:endParaRPr lang="en-US" sz="1400" b="0" smtClean="0">
              <a:solidFill>
                <a:srgbClr val="000066"/>
              </a:solidFill>
              <a:cs typeface="Times New Roman" charset="0"/>
            </a:endParaRPr>
          </a:p>
          <a:p>
            <a:pPr>
              <a:spcBef>
                <a:spcPct val="0"/>
              </a:spcBef>
            </a:pPr>
            <a:r>
              <a:rPr lang="en-US" sz="1400" b="0" smtClean="0">
                <a:solidFill>
                  <a:srgbClr val="000066"/>
                </a:solidFill>
                <a:latin typeface="Calibri" charset="0"/>
                <a:cs typeface="Times New Roman" charset="0"/>
              </a:rPr>
              <a:t>Education</a:t>
            </a:r>
            <a:endParaRPr lang="en-US" sz="1400" b="0" smtClean="0">
              <a:solidFill>
                <a:srgbClr val="000066"/>
              </a:solidFill>
              <a:cs typeface="Times New Roman" charset="0"/>
            </a:endParaRPr>
          </a:p>
          <a:p>
            <a:pPr>
              <a:spcBef>
                <a:spcPct val="0"/>
              </a:spcBef>
            </a:pPr>
            <a:r>
              <a:rPr lang="en-US" sz="1400" b="0" smtClean="0">
                <a:solidFill>
                  <a:srgbClr val="000066"/>
                </a:solidFill>
                <a:latin typeface="Calibri" charset="0"/>
                <a:cs typeface="Times New Roman" charset="0"/>
              </a:rPr>
              <a:t>NSAIDs</a:t>
            </a:r>
            <a:endParaRPr lang="en-US" sz="1400" b="0" smtClean="0">
              <a:solidFill>
                <a:srgbClr val="000066"/>
              </a:solidFill>
              <a:cs typeface="Times New Roman" charset="0"/>
            </a:endParaRPr>
          </a:p>
          <a:p>
            <a:pPr>
              <a:spcBef>
                <a:spcPct val="0"/>
              </a:spcBef>
            </a:pPr>
            <a:r>
              <a:rPr lang="en-US" sz="1400" b="0" smtClean="0">
                <a:solidFill>
                  <a:srgbClr val="000066"/>
                </a:solidFill>
                <a:latin typeface="Calibri" charset="0"/>
                <a:cs typeface="Times New Roman" charset="0"/>
              </a:rPr>
              <a:t>Dynamic exercises</a:t>
            </a:r>
            <a:endParaRPr lang="en-US" sz="1400" b="0" smtClean="0">
              <a:solidFill>
                <a:srgbClr val="000066"/>
              </a:solidFill>
              <a:cs typeface="Times New Roman" charset="0"/>
            </a:endParaRPr>
          </a:p>
          <a:p>
            <a:pPr>
              <a:spcBef>
                <a:spcPct val="0"/>
              </a:spcBef>
            </a:pPr>
            <a:r>
              <a:rPr lang="en-US" sz="1400" b="0" smtClean="0">
                <a:solidFill>
                  <a:srgbClr val="000066"/>
                </a:solidFill>
                <a:latin typeface="Calibri" charset="0"/>
                <a:cs typeface="Times New Roman" charset="0"/>
              </a:rPr>
              <a:t>Occupational    therapy</a:t>
            </a:r>
            <a:endParaRPr lang="en-US" sz="1400" b="0" smtClean="0">
              <a:solidFill>
                <a:srgbClr val="000066"/>
              </a:solidFill>
              <a:cs typeface="Times New Roman" charset="0"/>
            </a:endParaRPr>
          </a:p>
          <a:p>
            <a:pPr>
              <a:spcBef>
                <a:spcPct val="0"/>
              </a:spcBef>
            </a:pPr>
            <a:r>
              <a:rPr lang="en-US" sz="1400" b="0" smtClean="0">
                <a:solidFill>
                  <a:srgbClr val="000066"/>
                </a:solidFill>
                <a:latin typeface="Calibri" charset="0"/>
                <a:cs typeface="Times New Roman" charset="0"/>
              </a:rPr>
              <a:t>Prevention**</a:t>
            </a:r>
          </a:p>
          <a:p>
            <a:pPr>
              <a:spcBef>
                <a:spcPct val="0"/>
              </a:spcBef>
            </a:pPr>
            <a:r>
              <a:rPr lang="en-US" sz="1400" b="0" smtClean="0">
                <a:solidFill>
                  <a:srgbClr val="000066"/>
                </a:solidFill>
                <a:latin typeface="Calibri" charset="0"/>
                <a:cs typeface="Times New Roman" charset="0"/>
              </a:rPr>
              <a:t> </a:t>
            </a:r>
            <a:r>
              <a:rPr lang="en-US" sz="1200" b="0" smtClean="0">
                <a:solidFill>
                  <a:srgbClr val="000066"/>
                </a:solidFill>
                <a:latin typeface="Calibri" charset="0"/>
                <a:cs typeface="Times New Roman" charset="0"/>
              </a:rPr>
              <a:t>e.g.: management of comorbidities</a:t>
            </a:r>
            <a:endParaRPr lang="en-US" sz="1200" b="0" smtClean="0">
              <a:solidFill>
                <a:srgbClr val="000066"/>
              </a:solidFill>
              <a:cs typeface="Times New Roman" charset="0"/>
            </a:endParaRPr>
          </a:p>
          <a:p>
            <a:pPr>
              <a:spcBef>
                <a:spcPct val="0"/>
              </a:spcBef>
            </a:pPr>
            <a:endParaRPr lang="en-US" sz="1400" b="0" smtClean="0">
              <a:solidFill>
                <a:srgbClr val="000066"/>
              </a:solidFill>
              <a:cs typeface="Times New Roman" charset="0"/>
            </a:endParaRPr>
          </a:p>
        </p:txBody>
      </p:sp>
      <p:sp>
        <p:nvSpPr>
          <p:cNvPr id="7" name="Text Box 23"/>
          <p:cNvSpPr txBox="1">
            <a:spLocks noChangeArrowheads="1"/>
          </p:cNvSpPr>
          <p:nvPr/>
        </p:nvSpPr>
        <p:spPr bwMode="auto">
          <a:xfrm>
            <a:off x="1020445" y="1186291"/>
            <a:ext cx="1722162" cy="674687"/>
          </a:xfrm>
          <a:prstGeom prst="rect">
            <a:avLst/>
          </a:prstGeom>
          <a:noFill/>
          <a:ln>
            <a:noFill/>
          </a:ln>
          <a:scene3d>
            <a:camera prst="orthographicFront"/>
            <a:lightRig rig="threePt" dir="t"/>
          </a:scene3d>
          <a:sp3d>
            <a:bevelT w="165100" prst="coolSlant"/>
          </a:sp3d>
        </p:spPr>
        <p:txBody>
          <a:bodyPr anchor="ctr"/>
          <a:lstStyle/>
          <a:p>
            <a:pPr>
              <a:spcBef>
                <a:spcPct val="0"/>
              </a:spcBef>
              <a:defRPr/>
            </a:pPr>
            <a:r>
              <a:rPr lang="en-US" altLang="fr-FR" sz="1100" b="0" dirty="0">
                <a:solidFill>
                  <a:srgbClr val="000066"/>
                </a:solidFill>
                <a:latin typeface="Calibri" panose="020F0502020204030204" pitchFamily="34" charset="0"/>
                <a:ea typeface="MS PGothic" pitchFamily="34" charset="-128"/>
                <a:cs typeface="Times New Roman" panose="02020603050405020304" pitchFamily="18" charset="0"/>
              </a:rPr>
              <a:t>No contra-indication</a:t>
            </a:r>
            <a:endParaRPr lang="en-US" altLang="fr-FR" sz="1100" b="0" dirty="0">
              <a:solidFill>
                <a:srgbClr val="000066"/>
              </a:solidFill>
              <a:latin typeface="Verdana" pitchFamily="34" charset="0"/>
              <a:ea typeface="MS PGothic" pitchFamily="34" charset="-128"/>
              <a:cs typeface="MS PGothic" charset="0"/>
            </a:endParaRPr>
          </a:p>
          <a:p>
            <a:pPr>
              <a:spcBef>
                <a:spcPct val="0"/>
              </a:spcBef>
              <a:defRPr/>
            </a:pPr>
            <a:r>
              <a:rPr lang="en-US" altLang="fr-FR" sz="1100" b="0" dirty="0">
                <a:solidFill>
                  <a:srgbClr val="000066"/>
                </a:solidFill>
                <a:latin typeface="Calibri" panose="020F0502020204030204" pitchFamily="34" charset="0"/>
                <a:ea typeface="MS PGothic" pitchFamily="34" charset="-128"/>
                <a:cs typeface="Times New Roman" panose="02020603050405020304" pitchFamily="18" charset="0"/>
              </a:rPr>
              <a:t>for methotrexate</a:t>
            </a:r>
            <a:endParaRPr lang="en-US" altLang="fr-FR" sz="1100" b="0" dirty="0">
              <a:solidFill>
                <a:srgbClr val="000066"/>
              </a:solidFill>
              <a:latin typeface="Verdana" pitchFamily="34" charset="0"/>
              <a:ea typeface="MS PGothic" pitchFamily="34" charset="-128"/>
              <a:cs typeface="MS PGothic" charset="0"/>
            </a:endParaRPr>
          </a:p>
        </p:txBody>
      </p:sp>
      <p:sp>
        <p:nvSpPr>
          <p:cNvPr id="9" name="Zone de texte 36"/>
          <p:cNvSpPr>
            <a:spLocks noChangeArrowheads="1"/>
          </p:cNvSpPr>
          <p:nvPr/>
        </p:nvSpPr>
        <p:spPr bwMode="auto">
          <a:xfrm>
            <a:off x="1718766" y="2115999"/>
            <a:ext cx="1452052" cy="785595"/>
          </a:xfrm>
          <a:prstGeom prst="flowChartAlternateProcess">
            <a:avLst/>
          </a:prstGeom>
          <a:solidFill>
            <a:schemeClr val="accent4">
              <a:lumMod val="25000"/>
              <a:lumOff val="75000"/>
            </a:schemeClr>
          </a:solidFill>
          <a:ln w="6350">
            <a:solidFill>
              <a:srgbClr val="000000"/>
            </a:solidFill>
            <a:miter lim="800000"/>
            <a:headEnd/>
            <a:tailEnd/>
          </a:ln>
          <a:effectLst>
            <a:innerShdw blurRad="114300">
              <a:prstClr val="black"/>
            </a:innerShdw>
          </a:effectLst>
          <a:scene3d>
            <a:camera prst="orthographicFront"/>
            <a:lightRig rig="threePt" dir="t"/>
          </a:scene3d>
          <a:sp3d>
            <a:bevelT w="165100" prst="coolSlant"/>
          </a:sp3d>
        </p:spPr>
        <p:txBody>
          <a:bodyPr/>
          <a:lstStyle/>
          <a:p>
            <a:pPr algn="ctr">
              <a:spcBef>
                <a:spcPct val="0"/>
              </a:spcBef>
              <a:defRPr/>
            </a:pPr>
            <a:r>
              <a:rPr lang="en-US" altLang="fr-FR" dirty="0">
                <a:solidFill>
                  <a:srgbClr val="000066"/>
                </a:solidFill>
                <a:latin typeface="Calibri" panose="020F0502020204030204" pitchFamily="34" charset="0"/>
                <a:ea typeface="MS PGothic" pitchFamily="34" charset="-128"/>
                <a:cs typeface="Times New Roman" panose="02020603050405020304" pitchFamily="18" charset="0"/>
              </a:rPr>
              <a:t>Methotrexate with dose optimization</a:t>
            </a:r>
            <a:endParaRPr lang="en-US" altLang="fr-FR" dirty="0">
              <a:solidFill>
                <a:srgbClr val="000066"/>
              </a:solidFill>
              <a:latin typeface="Verdana" pitchFamily="34" charset="0"/>
              <a:ea typeface="MS PGothic" pitchFamily="34" charset="-128"/>
              <a:cs typeface="MS PGothic" charset="0"/>
            </a:endParaRPr>
          </a:p>
        </p:txBody>
      </p:sp>
      <p:sp>
        <p:nvSpPr>
          <p:cNvPr id="45076" name="Text Box 24"/>
          <p:cNvSpPr txBox="1">
            <a:spLocks noChangeArrowheads="1"/>
          </p:cNvSpPr>
          <p:nvPr/>
        </p:nvSpPr>
        <p:spPr bwMode="auto">
          <a:xfrm>
            <a:off x="6708775" y="1273175"/>
            <a:ext cx="13747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200">
                <a:solidFill>
                  <a:schemeClr val="tx1"/>
                </a:solidFill>
                <a:latin typeface="Verdana" charset="0"/>
                <a:ea typeface="MS PGothic" charset="0"/>
                <a:cs typeface="MS PGothic" charset="0"/>
              </a:defRPr>
            </a:lvl1pPr>
            <a:lvl2pPr marL="742950" indent="-285750">
              <a:defRPr sz="2200">
                <a:solidFill>
                  <a:schemeClr val="tx1"/>
                </a:solidFill>
                <a:latin typeface="Verdana" charset="0"/>
                <a:ea typeface="MS PGothic" charset="0"/>
                <a:cs typeface="MS PGothic" charset="0"/>
              </a:defRPr>
            </a:lvl2pPr>
            <a:lvl3pPr marL="1143000" indent="-228600">
              <a:defRPr sz="2200">
                <a:solidFill>
                  <a:schemeClr val="tx1"/>
                </a:solidFill>
                <a:latin typeface="Verdana" charset="0"/>
                <a:ea typeface="MS PGothic" charset="0"/>
                <a:cs typeface="MS PGothic" charset="0"/>
              </a:defRPr>
            </a:lvl3pPr>
            <a:lvl4pPr marL="1600200" indent="-228600">
              <a:defRPr sz="2200">
                <a:solidFill>
                  <a:schemeClr val="tx1"/>
                </a:solidFill>
                <a:latin typeface="Verdana" charset="0"/>
                <a:ea typeface="MS PGothic" charset="0"/>
                <a:cs typeface="MS PGothic" charset="0"/>
              </a:defRPr>
            </a:lvl4pPr>
            <a:lvl5pPr marL="2057400" indent="-228600">
              <a:defRPr sz="22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2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2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2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200">
                <a:solidFill>
                  <a:schemeClr val="tx1"/>
                </a:solidFill>
                <a:latin typeface="Verdana" charset="0"/>
                <a:ea typeface="MS PGothic" charset="0"/>
                <a:cs typeface="MS PGothic" charset="0"/>
              </a:defRPr>
            </a:lvl9pPr>
          </a:lstStyle>
          <a:p>
            <a:pPr>
              <a:spcBef>
                <a:spcPct val="0"/>
              </a:spcBef>
            </a:pPr>
            <a:r>
              <a:rPr lang="en-US" sz="1100" b="0" smtClean="0">
                <a:solidFill>
                  <a:srgbClr val="000066"/>
                </a:solidFill>
                <a:latin typeface="Calibri" charset="0"/>
                <a:cs typeface="Times New Roman" charset="0"/>
              </a:rPr>
              <a:t>Contra-indication</a:t>
            </a:r>
            <a:endParaRPr lang="en-US" sz="1100" b="0" smtClean="0">
              <a:solidFill>
                <a:srgbClr val="000066"/>
              </a:solidFill>
              <a:cs typeface="Times New Roman" charset="0"/>
            </a:endParaRPr>
          </a:p>
          <a:p>
            <a:pPr>
              <a:spcBef>
                <a:spcPct val="0"/>
              </a:spcBef>
            </a:pPr>
            <a:r>
              <a:rPr lang="en-US" sz="1100" b="0" smtClean="0">
                <a:solidFill>
                  <a:srgbClr val="000066"/>
                </a:solidFill>
                <a:latin typeface="Calibri" charset="0"/>
                <a:cs typeface="Times New Roman" charset="0"/>
              </a:rPr>
              <a:t>for methotrexate</a:t>
            </a:r>
            <a:endParaRPr lang="en-US" sz="1100" b="0" smtClean="0">
              <a:solidFill>
                <a:srgbClr val="000066"/>
              </a:solidFill>
              <a:cs typeface="Times New Roman" charset="0"/>
            </a:endParaRPr>
          </a:p>
        </p:txBody>
      </p:sp>
      <p:sp>
        <p:nvSpPr>
          <p:cNvPr id="11" name="Zone de texte 38"/>
          <p:cNvSpPr>
            <a:spLocks noChangeArrowheads="1"/>
          </p:cNvSpPr>
          <p:nvPr/>
        </p:nvSpPr>
        <p:spPr bwMode="auto">
          <a:xfrm>
            <a:off x="3896084" y="2146926"/>
            <a:ext cx="1574884" cy="785595"/>
          </a:xfrm>
          <a:prstGeom prst="flowChartAlternateProcess">
            <a:avLst/>
          </a:prstGeom>
          <a:solidFill>
            <a:schemeClr val="accent4">
              <a:lumMod val="10000"/>
              <a:lumOff val="90000"/>
            </a:schemeClr>
          </a:solidFill>
          <a:ln w="6350">
            <a:solidFill>
              <a:srgbClr val="000000"/>
            </a:solidFill>
            <a:miter lim="800000"/>
            <a:headEnd/>
            <a:tailEnd/>
          </a:ln>
          <a:effectLst>
            <a:innerShdw blurRad="114300">
              <a:prstClr val="black"/>
            </a:innerShdw>
          </a:effectLst>
          <a:scene3d>
            <a:camera prst="orthographicFront"/>
            <a:lightRig rig="threePt" dir="t"/>
          </a:scene3d>
          <a:sp3d>
            <a:bevelT w="165100" prst="coolSlant"/>
          </a:sp3d>
        </p:spPr>
        <p:txBody>
          <a:bodyPr/>
          <a:lstStyle>
            <a:lvl1pPr>
              <a:defRPr sz="2200">
                <a:solidFill>
                  <a:schemeClr val="tx1"/>
                </a:solidFill>
                <a:latin typeface="Verdana" charset="0"/>
                <a:ea typeface="MS PGothic" charset="0"/>
                <a:cs typeface="MS PGothic" charset="0"/>
              </a:defRPr>
            </a:lvl1pPr>
            <a:lvl2pPr marL="742950" indent="-285750">
              <a:defRPr sz="2200">
                <a:solidFill>
                  <a:schemeClr val="tx1"/>
                </a:solidFill>
                <a:latin typeface="Verdana" charset="0"/>
                <a:ea typeface="MS PGothic" charset="0"/>
                <a:cs typeface="MS PGothic" charset="0"/>
              </a:defRPr>
            </a:lvl2pPr>
            <a:lvl3pPr marL="1143000" indent="-228600">
              <a:defRPr sz="2200">
                <a:solidFill>
                  <a:schemeClr val="tx1"/>
                </a:solidFill>
                <a:latin typeface="Verdana" charset="0"/>
                <a:ea typeface="MS PGothic" charset="0"/>
                <a:cs typeface="MS PGothic" charset="0"/>
              </a:defRPr>
            </a:lvl3pPr>
            <a:lvl4pPr marL="1600200" indent="-228600">
              <a:defRPr sz="2200">
                <a:solidFill>
                  <a:schemeClr val="tx1"/>
                </a:solidFill>
                <a:latin typeface="Verdana" charset="0"/>
                <a:ea typeface="MS PGothic" charset="0"/>
                <a:cs typeface="MS PGothic" charset="0"/>
              </a:defRPr>
            </a:lvl4pPr>
            <a:lvl5pPr marL="2057400" indent="-228600">
              <a:defRPr sz="22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2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2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2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200">
                <a:solidFill>
                  <a:schemeClr val="tx1"/>
                </a:solidFill>
                <a:latin typeface="Verdana" charset="0"/>
                <a:ea typeface="MS PGothic" charset="0"/>
                <a:cs typeface="MS PGothic" charset="0"/>
              </a:defRPr>
            </a:lvl9pPr>
          </a:lstStyle>
          <a:p>
            <a:pPr algn="ctr">
              <a:spcBef>
                <a:spcPct val="0"/>
              </a:spcBef>
              <a:defRPr/>
            </a:pPr>
            <a:r>
              <a:rPr lang="en-US" sz="1400" dirty="0" smtClean="0">
                <a:solidFill>
                  <a:srgbClr val="000066"/>
                </a:solidFill>
                <a:latin typeface="Calibri" charset="0"/>
                <a:cs typeface="Times New Roman" charset="0"/>
              </a:rPr>
              <a:t>Short term low dose </a:t>
            </a:r>
            <a:r>
              <a:rPr lang="en-US" sz="1400" dirty="0" err="1" smtClean="0">
                <a:solidFill>
                  <a:srgbClr val="000066"/>
                </a:solidFill>
                <a:latin typeface="Calibri" charset="0"/>
                <a:cs typeface="Times New Roman" charset="0"/>
              </a:rPr>
              <a:t>glucocorticoïds</a:t>
            </a:r>
            <a:endParaRPr lang="en-US" sz="1400" dirty="0" smtClean="0">
              <a:solidFill>
                <a:srgbClr val="000066"/>
              </a:solidFill>
            </a:endParaRPr>
          </a:p>
        </p:txBody>
      </p:sp>
      <p:sp>
        <p:nvSpPr>
          <p:cNvPr id="12" name="Zone de texte 39"/>
          <p:cNvSpPr>
            <a:spLocks noChangeArrowheads="1"/>
          </p:cNvSpPr>
          <p:nvPr/>
        </p:nvSpPr>
        <p:spPr bwMode="auto">
          <a:xfrm>
            <a:off x="6352074" y="2218004"/>
            <a:ext cx="2252655" cy="785595"/>
          </a:xfrm>
          <a:prstGeom prst="flowChartAlternateProcess">
            <a:avLst/>
          </a:prstGeom>
          <a:solidFill>
            <a:schemeClr val="accent5">
              <a:lumMod val="40000"/>
              <a:lumOff val="60000"/>
            </a:schemeClr>
          </a:solidFill>
          <a:ln w="6350">
            <a:solidFill>
              <a:srgbClr val="000000"/>
            </a:solidFill>
            <a:miter lim="800000"/>
            <a:headEnd/>
            <a:tailEnd/>
          </a:ln>
          <a:effectLst>
            <a:innerShdw blurRad="114300">
              <a:prstClr val="black"/>
            </a:innerShdw>
          </a:effectLst>
          <a:scene3d>
            <a:camera prst="orthographicFront"/>
            <a:lightRig rig="threePt" dir="t"/>
          </a:scene3d>
          <a:sp3d>
            <a:bevelT w="165100" prst="coolSlant"/>
          </a:sp3d>
        </p:spPr>
        <p:txBody>
          <a:bodyPr/>
          <a:lstStyle/>
          <a:p>
            <a:pPr algn="ctr">
              <a:spcBef>
                <a:spcPct val="0"/>
              </a:spcBef>
              <a:defRPr/>
            </a:pPr>
            <a:r>
              <a:rPr lang="en-US" altLang="fr-FR" b="0" dirty="0" err="1">
                <a:solidFill>
                  <a:srgbClr val="000066"/>
                </a:solidFill>
                <a:latin typeface="Calibri" panose="020F0502020204030204" pitchFamily="34" charset="0"/>
                <a:ea typeface="MS PGothic" pitchFamily="34" charset="-128"/>
                <a:cs typeface="Times New Roman" panose="02020603050405020304" pitchFamily="18" charset="0"/>
              </a:rPr>
              <a:t>Leflunomide</a:t>
            </a:r>
            <a:r>
              <a:rPr lang="en-US" altLang="fr-FR" b="0" dirty="0">
                <a:solidFill>
                  <a:srgbClr val="000066"/>
                </a:solidFill>
                <a:latin typeface="Calibri" panose="020F0502020204030204" pitchFamily="34" charset="0"/>
                <a:ea typeface="MS PGothic" pitchFamily="34" charset="-128"/>
                <a:cs typeface="Times New Roman" panose="02020603050405020304" pitchFamily="18" charset="0"/>
              </a:rPr>
              <a:t> or sulfasalazine or DMARDs combination</a:t>
            </a:r>
            <a:endParaRPr lang="en-US" altLang="fr-FR" b="0" dirty="0">
              <a:solidFill>
                <a:srgbClr val="000066"/>
              </a:solidFill>
              <a:latin typeface="Verdana" pitchFamily="34" charset="0"/>
              <a:ea typeface="MS PGothic" pitchFamily="34" charset="-128"/>
              <a:cs typeface="MS PGothic" charset="0"/>
            </a:endParaRPr>
          </a:p>
        </p:txBody>
      </p:sp>
      <p:sp>
        <p:nvSpPr>
          <p:cNvPr id="15" name="Text Box 10"/>
          <p:cNvSpPr txBox="1">
            <a:spLocks noChangeArrowheads="1"/>
          </p:cNvSpPr>
          <p:nvPr/>
        </p:nvSpPr>
        <p:spPr bwMode="auto">
          <a:xfrm>
            <a:off x="2383897" y="4004192"/>
            <a:ext cx="563711" cy="293906"/>
          </a:xfrm>
          <a:prstGeom prst="rect">
            <a:avLst/>
          </a:prstGeom>
          <a:noFill/>
          <a:ln w="12700">
            <a:noFill/>
            <a:miter lim="800000"/>
            <a:headEnd/>
            <a:tailEnd/>
          </a:ln>
          <a:effectLst>
            <a:innerShdw blurRad="114300">
              <a:prstClr val="black"/>
            </a:innerShdw>
          </a:effectLst>
          <a:scene3d>
            <a:camera prst="orthographicFront"/>
            <a:lightRig rig="threePt" dir="t"/>
          </a:scene3d>
          <a:sp3d>
            <a:bevelT w="165100" prst="coolSlant"/>
          </a:sp3d>
        </p:spPr>
        <p:txBody>
          <a:bodyPr/>
          <a:lstStyle/>
          <a:p>
            <a:pPr>
              <a:spcBef>
                <a:spcPct val="0"/>
              </a:spcBef>
              <a:defRPr/>
            </a:pPr>
            <a:r>
              <a:rPr lang="en-US" altLang="fr-FR">
                <a:solidFill>
                  <a:srgbClr val="000066"/>
                </a:solidFill>
                <a:latin typeface="Calibri" panose="020F0502020204030204" pitchFamily="34" charset="0"/>
                <a:ea typeface="MS PGothic" pitchFamily="34" charset="-128"/>
                <a:cs typeface="Times New Roman" panose="02020603050405020304" pitchFamily="18" charset="0"/>
              </a:rPr>
              <a:t>YES</a:t>
            </a:r>
            <a:endParaRPr lang="en-US" altLang="fr-FR">
              <a:solidFill>
                <a:srgbClr val="000066"/>
              </a:solidFill>
              <a:latin typeface="Verdana" pitchFamily="34" charset="0"/>
              <a:ea typeface="MS PGothic" pitchFamily="34" charset="-128"/>
              <a:cs typeface="MS PGothic" charset="0"/>
            </a:endParaRPr>
          </a:p>
        </p:txBody>
      </p:sp>
      <p:sp>
        <p:nvSpPr>
          <p:cNvPr id="16" name="Text Box 6"/>
          <p:cNvSpPr txBox="1">
            <a:spLocks noChangeArrowheads="1"/>
          </p:cNvSpPr>
          <p:nvPr/>
        </p:nvSpPr>
        <p:spPr bwMode="auto">
          <a:xfrm>
            <a:off x="6316868" y="4028870"/>
            <a:ext cx="574679" cy="293906"/>
          </a:xfrm>
          <a:prstGeom prst="rect">
            <a:avLst/>
          </a:prstGeom>
          <a:noFill/>
          <a:ln w="9525">
            <a:noFill/>
            <a:miter lim="800000"/>
            <a:headEnd/>
            <a:tailEnd/>
          </a:ln>
          <a:effectLst>
            <a:innerShdw blurRad="114300">
              <a:prstClr val="black"/>
            </a:innerShdw>
          </a:effectLst>
          <a:scene3d>
            <a:camera prst="orthographicFront"/>
            <a:lightRig rig="threePt" dir="t"/>
          </a:scene3d>
          <a:sp3d>
            <a:bevelT w="165100" prst="coolSlant"/>
          </a:sp3d>
        </p:spPr>
        <p:txBody>
          <a:bodyPr/>
          <a:lstStyle/>
          <a:p>
            <a:pPr>
              <a:spcBef>
                <a:spcPct val="0"/>
              </a:spcBef>
              <a:defRPr/>
            </a:pPr>
            <a:r>
              <a:rPr lang="en-US" altLang="fr-FR" dirty="0">
                <a:solidFill>
                  <a:srgbClr val="000066"/>
                </a:solidFill>
                <a:latin typeface="Calibri" panose="020F0502020204030204" pitchFamily="34" charset="0"/>
                <a:ea typeface="MS PGothic" pitchFamily="34" charset="-128"/>
                <a:cs typeface="Times New Roman" panose="02020603050405020304" pitchFamily="18" charset="0"/>
              </a:rPr>
              <a:t>NO</a:t>
            </a:r>
            <a:endParaRPr lang="en-US" altLang="fr-FR" dirty="0">
              <a:solidFill>
                <a:srgbClr val="000066"/>
              </a:solidFill>
              <a:latin typeface="Verdana" pitchFamily="34" charset="0"/>
              <a:ea typeface="MS PGothic" pitchFamily="34" charset="-128"/>
              <a:cs typeface="MS PGothic" charset="0"/>
            </a:endParaRPr>
          </a:p>
        </p:txBody>
      </p:sp>
      <p:cxnSp>
        <p:nvCxnSpPr>
          <p:cNvPr id="17" name="Connecteur droit avec flèche 16"/>
          <p:cNvCxnSpPr/>
          <p:nvPr/>
        </p:nvCxnSpPr>
        <p:spPr>
          <a:xfrm>
            <a:off x="5777533" y="4229298"/>
            <a:ext cx="443230" cy="6350"/>
          </a:xfrm>
          <a:prstGeom prst="straightConnector1">
            <a:avLst/>
          </a:prstGeom>
          <a:ln>
            <a:tailEnd type="triangle"/>
          </a:ln>
          <a:effectLst>
            <a:innerShdw blurRad="114300">
              <a:prstClr val="black"/>
            </a:innerShdw>
          </a:effectLst>
          <a:scene3d>
            <a:camera prst="orthographicFront"/>
            <a:lightRig rig="threePt" dir="t"/>
          </a:scene3d>
          <a:sp3d>
            <a:bevelT w="165100" prst="coolSlant"/>
          </a:sp3d>
        </p:spPr>
        <p:style>
          <a:lnRef idx="1">
            <a:schemeClr val="dk1"/>
          </a:lnRef>
          <a:fillRef idx="0">
            <a:schemeClr val="dk1"/>
          </a:fillRef>
          <a:effectRef idx="0">
            <a:schemeClr val="dk1"/>
          </a:effectRef>
          <a:fontRef idx="minor">
            <a:schemeClr val="tx1"/>
          </a:fontRef>
        </p:style>
      </p:cxnSp>
      <p:sp>
        <p:nvSpPr>
          <p:cNvPr id="19" name="Text Box 7"/>
          <p:cNvSpPr txBox="1">
            <a:spLocks noChangeArrowheads="1"/>
          </p:cNvSpPr>
          <p:nvPr/>
        </p:nvSpPr>
        <p:spPr bwMode="auto">
          <a:xfrm>
            <a:off x="6343291" y="4725884"/>
            <a:ext cx="1092329" cy="802231"/>
          </a:xfrm>
          <a:prstGeom prst="rect">
            <a:avLst/>
          </a:prstGeom>
          <a:solidFill>
            <a:srgbClr val="AECFFF"/>
          </a:solidFill>
          <a:ln w="9525">
            <a:solidFill>
              <a:srgbClr val="000000"/>
            </a:solidFill>
            <a:miter lim="800000"/>
            <a:headEnd/>
            <a:tailEnd/>
          </a:ln>
          <a:effectLst>
            <a:innerShdw blurRad="114300">
              <a:prstClr val="black"/>
            </a:innerShdw>
          </a:effectLst>
          <a:scene3d>
            <a:camera prst="orthographicFront"/>
            <a:lightRig rig="threePt" dir="t"/>
          </a:scene3d>
          <a:sp3d>
            <a:bevelT w="165100" prst="coolSlant"/>
          </a:sp3d>
        </p:spPr>
        <p:txBody>
          <a:bodyPr/>
          <a:lstStyle/>
          <a:p>
            <a:pPr algn="ctr">
              <a:spcBef>
                <a:spcPct val="0"/>
              </a:spcBef>
              <a:defRPr/>
            </a:pPr>
            <a:r>
              <a:rPr lang="en-US" altLang="fr-FR" dirty="0">
                <a:solidFill>
                  <a:srgbClr val="000066"/>
                </a:solidFill>
                <a:latin typeface="Calibri" panose="020F0502020204030204" pitchFamily="34" charset="0"/>
                <a:ea typeface="MS PGothic" pitchFamily="34" charset="-128"/>
                <a:cs typeface="Times New Roman" panose="02020603050405020304" pitchFamily="18" charset="0"/>
              </a:rPr>
              <a:t>Adapt treatment strategy</a:t>
            </a:r>
            <a:endParaRPr lang="en-US" altLang="fr-FR" dirty="0">
              <a:solidFill>
                <a:srgbClr val="000066"/>
              </a:solidFill>
              <a:latin typeface="Verdana" pitchFamily="34" charset="0"/>
              <a:ea typeface="MS PGothic" pitchFamily="34" charset="-128"/>
              <a:cs typeface="MS PGothic" charset="0"/>
            </a:endParaRPr>
          </a:p>
        </p:txBody>
      </p:sp>
      <p:cxnSp>
        <p:nvCxnSpPr>
          <p:cNvPr id="21" name="Connecteur droit avec flèche 20"/>
          <p:cNvCxnSpPr/>
          <p:nvPr/>
        </p:nvCxnSpPr>
        <p:spPr>
          <a:xfrm flipH="1" flipV="1">
            <a:off x="2956256" y="4182960"/>
            <a:ext cx="429895" cy="12700"/>
          </a:xfrm>
          <a:prstGeom prst="straightConnector1">
            <a:avLst/>
          </a:prstGeom>
          <a:ln>
            <a:tailEnd type="triangle"/>
          </a:ln>
          <a:effectLst>
            <a:innerShdw blurRad="114300">
              <a:prstClr val="black"/>
            </a:innerShdw>
          </a:effectLst>
          <a:scene3d>
            <a:camera prst="orthographicFront"/>
            <a:lightRig rig="threePt" dir="t"/>
          </a:scene3d>
          <a:sp3d>
            <a:bevelT w="165100" prst="coolSlant"/>
          </a:sp3d>
        </p:spPr>
        <p:style>
          <a:lnRef idx="1">
            <a:schemeClr val="dk1"/>
          </a:lnRef>
          <a:fillRef idx="0">
            <a:schemeClr val="dk1"/>
          </a:fillRef>
          <a:effectRef idx="0">
            <a:schemeClr val="dk1"/>
          </a:effectRef>
          <a:fontRef idx="minor">
            <a:schemeClr val="tx1"/>
          </a:fontRef>
        </p:style>
      </p:cxnSp>
      <p:sp>
        <p:nvSpPr>
          <p:cNvPr id="22" name="Text Box 12"/>
          <p:cNvSpPr txBox="1">
            <a:spLocks noChangeArrowheads="1"/>
          </p:cNvSpPr>
          <p:nvPr/>
        </p:nvSpPr>
        <p:spPr bwMode="auto">
          <a:xfrm>
            <a:off x="1855279" y="4925303"/>
            <a:ext cx="1092329" cy="317935"/>
          </a:xfrm>
          <a:prstGeom prst="rect">
            <a:avLst/>
          </a:prstGeom>
          <a:solidFill>
            <a:schemeClr val="accent2">
              <a:lumMod val="20000"/>
              <a:lumOff val="80000"/>
            </a:schemeClr>
          </a:solidFill>
          <a:ln w="9525">
            <a:solidFill>
              <a:srgbClr val="000000"/>
            </a:solidFill>
            <a:miter lim="800000"/>
            <a:headEnd/>
            <a:tailEnd/>
          </a:ln>
          <a:effectLst>
            <a:innerShdw blurRad="114300">
              <a:prstClr val="black"/>
            </a:innerShdw>
          </a:effectLst>
          <a:scene3d>
            <a:camera prst="orthographicFront"/>
            <a:lightRig rig="threePt" dir="t"/>
          </a:scene3d>
          <a:sp3d>
            <a:bevelT w="165100" prst="coolSlant"/>
          </a:sp3d>
        </p:spPr>
        <p:txBody>
          <a:bodyPr/>
          <a:lstStyle/>
          <a:p>
            <a:pPr algn="ctr">
              <a:spcBef>
                <a:spcPct val="0"/>
              </a:spcBef>
              <a:defRPr/>
            </a:pPr>
            <a:r>
              <a:rPr lang="en-US" altLang="fr-FR">
                <a:solidFill>
                  <a:srgbClr val="000066"/>
                </a:solidFill>
                <a:latin typeface="Calibri" panose="020F0502020204030204" pitchFamily="34" charset="0"/>
                <a:ea typeface="MS PGothic" pitchFamily="34" charset="-128"/>
                <a:cs typeface="Times New Roman" panose="02020603050405020304" pitchFamily="18" charset="0"/>
              </a:rPr>
              <a:t>Continue</a:t>
            </a:r>
            <a:endParaRPr lang="en-US" altLang="fr-FR">
              <a:solidFill>
                <a:srgbClr val="000066"/>
              </a:solidFill>
              <a:latin typeface="Verdana" pitchFamily="34" charset="0"/>
              <a:ea typeface="MS PGothic" pitchFamily="34" charset="-128"/>
              <a:cs typeface="MS PGothic" charset="0"/>
            </a:endParaRPr>
          </a:p>
        </p:txBody>
      </p:sp>
      <p:sp>
        <p:nvSpPr>
          <p:cNvPr id="64555" name="Zone de texte 56"/>
          <p:cNvSpPr txBox="1">
            <a:spLocks noChangeArrowheads="1"/>
          </p:cNvSpPr>
          <p:nvPr/>
        </p:nvSpPr>
        <p:spPr bwMode="auto">
          <a:xfrm>
            <a:off x="0" y="5357813"/>
            <a:ext cx="84359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200">
                <a:solidFill>
                  <a:schemeClr val="tx1"/>
                </a:solidFill>
                <a:latin typeface="Verdana" charset="0"/>
                <a:ea typeface="MS PGothic" charset="0"/>
                <a:cs typeface="MS PGothic" charset="0"/>
              </a:defRPr>
            </a:lvl1pPr>
            <a:lvl2pPr marL="742950" indent="-285750">
              <a:defRPr sz="2200">
                <a:solidFill>
                  <a:schemeClr val="tx1"/>
                </a:solidFill>
                <a:latin typeface="Verdana" charset="0"/>
                <a:ea typeface="MS PGothic" charset="0"/>
                <a:cs typeface="MS PGothic" charset="0"/>
              </a:defRPr>
            </a:lvl2pPr>
            <a:lvl3pPr marL="1143000" indent="-228600">
              <a:defRPr sz="2200">
                <a:solidFill>
                  <a:schemeClr val="tx1"/>
                </a:solidFill>
                <a:latin typeface="Verdana" charset="0"/>
                <a:ea typeface="MS PGothic" charset="0"/>
                <a:cs typeface="MS PGothic" charset="0"/>
              </a:defRPr>
            </a:lvl3pPr>
            <a:lvl4pPr marL="1600200" indent="-228600">
              <a:defRPr sz="2200">
                <a:solidFill>
                  <a:schemeClr val="tx1"/>
                </a:solidFill>
                <a:latin typeface="Verdana" charset="0"/>
                <a:ea typeface="MS PGothic" charset="0"/>
                <a:cs typeface="MS PGothic" charset="0"/>
              </a:defRPr>
            </a:lvl4pPr>
            <a:lvl5pPr marL="2057400" indent="-228600">
              <a:defRPr sz="22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2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2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2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200">
                <a:solidFill>
                  <a:schemeClr val="tx1"/>
                </a:solidFill>
                <a:latin typeface="Verdana" charset="0"/>
                <a:ea typeface="MS PGothic" charset="0"/>
                <a:cs typeface="MS PGothic" charset="0"/>
              </a:defRPr>
            </a:lvl9pPr>
          </a:lstStyle>
          <a:p>
            <a:pPr>
              <a:spcBef>
                <a:spcPct val="0"/>
              </a:spcBef>
              <a:defRPr/>
            </a:pPr>
            <a:endParaRPr lang="en-US" sz="1050" b="0" dirty="0" smtClean="0">
              <a:solidFill>
                <a:srgbClr val="000066"/>
              </a:solidFill>
              <a:latin typeface="Calibri" charset="0"/>
              <a:cs typeface="Times New Roman" charset="0"/>
            </a:endParaRPr>
          </a:p>
          <a:p>
            <a:pPr>
              <a:spcBef>
                <a:spcPct val="0"/>
              </a:spcBef>
              <a:defRPr/>
            </a:pPr>
            <a:r>
              <a:rPr lang="en-US" sz="1050" b="0" baseline="30000" dirty="0">
                <a:solidFill>
                  <a:srgbClr val="000066"/>
                </a:solidFill>
                <a:latin typeface="Calibri"/>
                <a:cs typeface="Calibri"/>
              </a:rPr>
              <a:t>§ </a:t>
            </a:r>
            <a:r>
              <a:rPr lang="en-US" sz="1050" b="0" dirty="0">
                <a:solidFill>
                  <a:srgbClr val="000066"/>
                </a:solidFill>
                <a:latin typeface="Calibri"/>
                <a:cs typeface="Calibri"/>
              </a:rPr>
              <a:t>combination with </a:t>
            </a:r>
            <a:r>
              <a:rPr lang="en-US" sz="1050" b="0" dirty="0" err="1">
                <a:solidFill>
                  <a:srgbClr val="000066"/>
                </a:solidFill>
                <a:latin typeface="Calibri"/>
                <a:cs typeface="Calibri"/>
              </a:rPr>
              <a:t>glucocorticoïds</a:t>
            </a:r>
            <a:r>
              <a:rPr lang="en-US" sz="1050" b="0" dirty="0">
                <a:solidFill>
                  <a:srgbClr val="000066"/>
                </a:solidFill>
                <a:latin typeface="Calibri"/>
                <a:cs typeface="Calibri"/>
              </a:rPr>
              <a:t> </a:t>
            </a:r>
            <a:r>
              <a:rPr lang="en-US" sz="1050" b="0" dirty="0" smtClean="0">
                <a:solidFill>
                  <a:srgbClr val="000066"/>
                </a:solidFill>
                <a:latin typeface="Calibri"/>
                <a:cs typeface="Calibri"/>
              </a:rPr>
              <a:t>preferred</a:t>
            </a:r>
          </a:p>
          <a:p>
            <a:pPr>
              <a:spcBef>
                <a:spcPct val="0"/>
              </a:spcBef>
              <a:defRPr/>
            </a:pPr>
            <a:endParaRPr lang="en-US" sz="1050" b="0" dirty="0">
              <a:solidFill>
                <a:srgbClr val="000066"/>
              </a:solidFill>
              <a:latin typeface="Calibri"/>
              <a:cs typeface="Calibri"/>
            </a:endParaRPr>
          </a:p>
          <a:p>
            <a:pPr>
              <a:spcBef>
                <a:spcPct val="0"/>
              </a:spcBef>
              <a:defRPr/>
            </a:pPr>
            <a:r>
              <a:rPr lang="en-US" sz="1050" b="0" dirty="0" smtClean="0">
                <a:solidFill>
                  <a:srgbClr val="000066"/>
                </a:solidFill>
                <a:latin typeface="Calibri"/>
                <a:cs typeface="Calibri"/>
              </a:rPr>
              <a:t>*</a:t>
            </a:r>
            <a:r>
              <a:rPr lang="en-US" sz="1050" b="0" dirty="0">
                <a:solidFill>
                  <a:srgbClr val="000066"/>
                </a:solidFill>
                <a:latin typeface="Calibri" charset="0"/>
                <a:cs typeface="Times New Roman" charset="0"/>
              </a:rPr>
              <a:t>Low disease activity could be an alternative target in rare occasions</a:t>
            </a:r>
            <a:r>
              <a:rPr lang="en-US" sz="1000" b="0" dirty="0" smtClean="0">
                <a:solidFill>
                  <a:srgbClr val="000066"/>
                </a:solidFill>
                <a:latin typeface="Calibri" charset="0"/>
                <a:cs typeface="Times New Roman" charset="0"/>
              </a:rPr>
              <a:t>.</a:t>
            </a:r>
            <a:endParaRPr lang="en-US" sz="1050" b="0" dirty="0" smtClean="0">
              <a:solidFill>
                <a:srgbClr val="000066"/>
              </a:solidFill>
              <a:latin typeface="Calibri" charset="0"/>
              <a:cs typeface="Times New Roman" charset="0"/>
            </a:endParaRPr>
          </a:p>
          <a:p>
            <a:pPr marL="171450" indent="-171450">
              <a:spcBef>
                <a:spcPct val="0"/>
              </a:spcBef>
              <a:buFontTx/>
              <a:buChar char="•"/>
              <a:defRPr/>
            </a:pPr>
            <a:endParaRPr lang="en-US" sz="1100" b="0" dirty="0" smtClean="0">
              <a:solidFill>
                <a:srgbClr val="000066"/>
              </a:solidFill>
              <a:latin typeface="Calibri"/>
              <a:cs typeface="Calibri"/>
            </a:endParaRPr>
          </a:p>
          <a:p>
            <a:pPr>
              <a:spcBef>
                <a:spcPct val="0"/>
              </a:spcBef>
              <a:defRPr/>
            </a:pPr>
            <a:r>
              <a:rPr lang="en-US" sz="1100" b="0" dirty="0" smtClean="0">
                <a:solidFill>
                  <a:srgbClr val="000066"/>
                </a:solidFill>
                <a:latin typeface="Calibri"/>
                <a:cs typeface="Calibri"/>
              </a:rPr>
              <a:t>** should also include: weight loss, smoking cessation, dental care and vaccination</a:t>
            </a:r>
          </a:p>
          <a:p>
            <a:pPr>
              <a:spcBef>
                <a:spcPct val="0"/>
              </a:spcBef>
              <a:defRPr/>
            </a:pPr>
            <a:endParaRPr lang="en-US" sz="800" b="0" dirty="0" smtClean="0">
              <a:solidFill>
                <a:srgbClr val="000066"/>
              </a:solidFill>
            </a:endParaRPr>
          </a:p>
          <a:p>
            <a:pPr>
              <a:spcBef>
                <a:spcPct val="0"/>
              </a:spcBef>
              <a:defRPr/>
            </a:pPr>
            <a:r>
              <a:rPr lang="en-US" sz="1000" b="0" dirty="0" smtClean="0">
                <a:solidFill>
                  <a:srgbClr val="000066"/>
                </a:solidFill>
                <a:latin typeface="Calibri" charset="0"/>
                <a:cs typeface="Times New Roman" charset="0"/>
              </a:rPr>
              <a:t>DMARDs: Disease Modifying Anti-Rheumatic Drugs.</a:t>
            </a:r>
          </a:p>
          <a:p>
            <a:pPr>
              <a:spcBef>
                <a:spcPct val="0"/>
              </a:spcBef>
              <a:defRPr/>
            </a:pPr>
            <a:r>
              <a:rPr lang="en-US" sz="1000" b="0" dirty="0" smtClean="0">
                <a:solidFill>
                  <a:srgbClr val="000066"/>
                </a:solidFill>
                <a:latin typeface="Calibri" charset="0"/>
                <a:cs typeface="Times New Roman" charset="0"/>
              </a:rPr>
              <a:t>NSAIDs : Non Steroidal Anti-inflammatory Drugs</a:t>
            </a:r>
            <a:endParaRPr lang="en-US" sz="2400" b="0" dirty="0" smtClean="0">
              <a:solidFill>
                <a:srgbClr val="000066"/>
              </a:solidFill>
            </a:endParaRPr>
          </a:p>
        </p:txBody>
      </p:sp>
      <p:sp>
        <p:nvSpPr>
          <p:cNvPr id="24" name="Text Box 16"/>
          <p:cNvSpPr txBox="1">
            <a:spLocks noChangeArrowheads="1"/>
          </p:cNvSpPr>
          <p:nvPr/>
        </p:nvSpPr>
        <p:spPr bwMode="auto">
          <a:xfrm>
            <a:off x="3232955" y="2169679"/>
            <a:ext cx="598960" cy="914853"/>
          </a:xfrm>
          <a:prstGeom prst="rect">
            <a:avLst/>
          </a:prstGeom>
          <a:noFill/>
          <a:ln>
            <a:noFill/>
          </a:ln>
          <a:effectLst>
            <a:innerShdw blurRad="114300">
              <a:prstClr val="black"/>
            </a:innerShdw>
          </a:effectLst>
          <a:scene3d>
            <a:camera prst="orthographicFront"/>
            <a:lightRig rig="threePt" dir="t"/>
          </a:scene3d>
          <a:sp3d>
            <a:bevelT w="165100" prst="coolSlant"/>
          </a:sp3d>
        </p:spPr>
        <p:txBody>
          <a:bodyPr/>
          <a:lstStyle/>
          <a:p>
            <a:pPr algn="ctr">
              <a:spcBef>
                <a:spcPct val="0"/>
              </a:spcBef>
              <a:defRPr/>
            </a:pPr>
            <a:r>
              <a:rPr lang="en-US" altLang="fr-FR" sz="1600" dirty="0">
                <a:solidFill>
                  <a:srgbClr val="000066"/>
                </a:solidFill>
                <a:latin typeface="Verdana" pitchFamily="34" charset="0"/>
                <a:ea typeface="MS PGothic" pitchFamily="34" charset="-128"/>
                <a:cs typeface="MS PGothic" charset="0"/>
              </a:rPr>
              <a:t>  +</a:t>
            </a:r>
            <a:r>
              <a:rPr lang="en-US" altLang="fr-FR" sz="1200" b="0" baseline="30000" dirty="0">
                <a:solidFill>
                  <a:srgbClr val="000066"/>
                </a:solidFill>
                <a:latin typeface="Verdana" pitchFamily="34" charset="0"/>
                <a:ea typeface="MS PGothic" pitchFamily="34" charset="-128"/>
                <a:cs typeface="MS PGothic" charset="0"/>
              </a:rPr>
              <a:t>§</a:t>
            </a:r>
            <a:r>
              <a:rPr lang="en-US" altLang="fr-FR" dirty="0">
                <a:solidFill>
                  <a:srgbClr val="000066"/>
                </a:solidFill>
                <a:latin typeface="Verdana" pitchFamily="34" charset="0"/>
                <a:ea typeface="MS PGothic" pitchFamily="34" charset="-128"/>
                <a:cs typeface="MS PGothic" charset="0"/>
              </a:rPr>
              <a:t>   </a:t>
            </a:r>
          </a:p>
          <a:p>
            <a:pPr algn="ctr">
              <a:spcBef>
                <a:spcPct val="0"/>
              </a:spcBef>
              <a:defRPr/>
            </a:pPr>
            <a:endParaRPr lang="en-US" altLang="fr-FR" dirty="0">
              <a:solidFill>
                <a:srgbClr val="000066"/>
              </a:solidFill>
              <a:latin typeface="Verdana" pitchFamily="34" charset="0"/>
              <a:ea typeface="MS PGothic" pitchFamily="34" charset="-128"/>
              <a:cs typeface="MS PGothic" charset="0"/>
            </a:endParaRPr>
          </a:p>
        </p:txBody>
      </p:sp>
      <p:sp>
        <p:nvSpPr>
          <p:cNvPr id="25" name="Text Box 17"/>
          <p:cNvSpPr txBox="1">
            <a:spLocks noChangeArrowheads="1"/>
          </p:cNvSpPr>
          <p:nvPr/>
        </p:nvSpPr>
        <p:spPr bwMode="auto">
          <a:xfrm>
            <a:off x="5517444" y="2193252"/>
            <a:ext cx="804334" cy="698718"/>
          </a:xfrm>
          <a:prstGeom prst="rect">
            <a:avLst/>
          </a:prstGeom>
          <a:noFill/>
          <a:ln>
            <a:noFill/>
          </a:ln>
          <a:effectLst>
            <a:innerShdw blurRad="114300">
              <a:prstClr val="black"/>
            </a:innerShdw>
          </a:effectLst>
          <a:scene3d>
            <a:camera prst="orthographicFront"/>
            <a:lightRig rig="threePt" dir="t"/>
          </a:scene3d>
          <a:sp3d>
            <a:bevelT w="165100" prst="coolSlant"/>
          </a:sp3d>
        </p:spPr>
        <p:txBody>
          <a:bodyPr/>
          <a:lstStyle/>
          <a:p>
            <a:pPr algn="ctr">
              <a:spcBef>
                <a:spcPct val="0"/>
              </a:spcBef>
              <a:defRPr/>
            </a:pPr>
            <a:r>
              <a:rPr lang="en-US" altLang="fr-FR" sz="1600" dirty="0">
                <a:solidFill>
                  <a:srgbClr val="000066"/>
                </a:solidFill>
                <a:latin typeface="Verdana" pitchFamily="34" charset="0"/>
                <a:ea typeface="MS PGothic" pitchFamily="34" charset="-128"/>
                <a:cs typeface="MS PGothic" charset="0"/>
              </a:rPr>
              <a:t>  +</a:t>
            </a:r>
            <a:r>
              <a:rPr lang="en-US" altLang="fr-FR" sz="1200" b="0" baseline="30000" dirty="0">
                <a:solidFill>
                  <a:srgbClr val="000066"/>
                </a:solidFill>
                <a:latin typeface="Verdana" pitchFamily="34" charset="0"/>
                <a:ea typeface="MS PGothic" pitchFamily="34" charset="-128"/>
                <a:cs typeface="MS PGothic" charset="0"/>
              </a:rPr>
              <a:t>§</a:t>
            </a:r>
            <a:r>
              <a:rPr lang="en-US" altLang="fr-FR" sz="1600" dirty="0">
                <a:solidFill>
                  <a:srgbClr val="000066"/>
                </a:solidFill>
                <a:latin typeface="Verdana" pitchFamily="34" charset="0"/>
                <a:ea typeface="MS PGothic" pitchFamily="34" charset="-128"/>
                <a:cs typeface="MS PGothic" charset="0"/>
              </a:rPr>
              <a:t>   </a:t>
            </a:r>
            <a:endParaRPr lang="en-US" altLang="fr-FR" dirty="0">
              <a:solidFill>
                <a:srgbClr val="000066"/>
              </a:solidFill>
              <a:latin typeface="Verdana" pitchFamily="34" charset="0"/>
              <a:ea typeface="MS PGothic" pitchFamily="34" charset="-128"/>
              <a:cs typeface="MS PGothic" charset="0"/>
            </a:endParaRPr>
          </a:p>
          <a:p>
            <a:pPr algn="ctr">
              <a:spcBef>
                <a:spcPct val="0"/>
              </a:spcBef>
              <a:defRPr/>
            </a:pPr>
            <a:endParaRPr lang="en-US" altLang="fr-FR" dirty="0">
              <a:solidFill>
                <a:srgbClr val="000066"/>
              </a:solidFill>
              <a:latin typeface="Verdana" pitchFamily="34" charset="0"/>
              <a:ea typeface="MS PGothic" pitchFamily="34" charset="-128"/>
              <a:cs typeface="MS PGothic" charset="0"/>
            </a:endParaRPr>
          </a:p>
        </p:txBody>
      </p:sp>
      <p:sp>
        <p:nvSpPr>
          <p:cNvPr id="63534" name="Rectangle 31"/>
          <p:cNvSpPr>
            <a:spLocks noChangeArrowheads="1"/>
          </p:cNvSpPr>
          <p:nvPr/>
        </p:nvSpPr>
        <p:spPr bwMode="auto">
          <a:xfrm>
            <a:off x="2016125" y="2538413"/>
            <a:ext cx="9144000" cy="457200"/>
          </a:xfrm>
          <a:prstGeom prst="rect">
            <a:avLst/>
          </a:prstGeom>
          <a:noFill/>
          <a:ln>
            <a:noFill/>
          </a:ln>
          <a:effectLst>
            <a:prstShdw prst="shdw17" dist="17961" dir="2700000">
              <a:srgbClr val="999999">
                <a:alpha val="74997"/>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chemeClr val="tx1"/>
                </a:solidFill>
                <a:miter lim="800000"/>
                <a:headEnd/>
                <a:tailEnd/>
              </a14:hiddenLine>
            </a:ext>
          </a:extLst>
        </p:spPr>
        <p:txBody>
          <a:bodyPr wrap="none" anchor="ctr">
            <a:spAutoFit/>
          </a:bodyPr>
          <a:lstStyle/>
          <a:p>
            <a:pPr>
              <a:spcBef>
                <a:spcPct val="0"/>
              </a:spcBef>
            </a:pPr>
            <a:endParaRPr lang="fr-FR" sz="600" b="0" smtClean="0">
              <a:solidFill>
                <a:srgbClr val="000066"/>
              </a:solidFill>
              <a:latin typeface="Verdana" charset="0"/>
              <a:ea typeface="MS PGothic" charset="0"/>
              <a:cs typeface="MS PGothic" charset="0"/>
            </a:endParaRPr>
          </a:p>
          <a:p>
            <a:pPr>
              <a:spcBef>
                <a:spcPct val="0"/>
              </a:spcBef>
            </a:pPr>
            <a:r>
              <a:rPr lang="fr-FR" sz="2200" b="0" smtClean="0">
                <a:solidFill>
                  <a:srgbClr val="000066"/>
                </a:solidFill>
                <a:latin typeface="Verdana" charset="0"/>
                <a:ea typeface="MS PGothic" charset="0"/>
                <a:cs typeface="MS PGothic" charset="0"/>
              </a:rPr>
              <a:t/>
            </a:r>
            <a:br>
              <a:rPr lang="fr-FR" sz="2200" b="0" smtClean="0">
                <a:solidFill>
                  <a:srgbClr val="000066"/>
                </a:solidFill>
                <a:latin typeface="Verdana" charset="0"/>
                <a:ea typeface="MS PGothic" charset="0"/>
                <a:cs typeface="MS PGothic" charset="0"/>
              </a:rPr>
            </a:br>
            <a:endParaRPr lang="fr-FR" sz="2200" b="0" smtClean="0">
              <a:solidFill>
                <a:srgbClr val="000066"/>
              </a:solidFill>
              <a:latin typeface="Verdana" charset="0"/>
              <a:ea typeface="MS PGothic" charset="0"/>
              <a:cs typeface="MS PGothic" charset="0"/>
            </a:endParaRPr>
          </a:p>
          <a:p>
            <a:pPr>
              <a:spcBef>
                <a:spcPct val="0"/>
              </a:spcBef>
            </a:pPr>
            <a:endParaRPr lang="fr-FR" sz="2200" b="0" smtClean="0">
              <a:solidFill>
                <a:srgbClr val="000066"/>
              </a:solidFill>
              <a:latin typeface="Verdana" charset="0"/>
              <a:ea typeface="MS PGothic" charset="0"/>
              <a:cs typeface="MS PGothic" charset="0"/>
            </a:endParaRPr>
          </a:p>
        </p:txBody>
      </p:sp>
      <p:sp>
        <p:nvSpPr>
          <p:cNvPr id="45106" name="Ellipse 4"/>
          <p:cNvSpPr>
            <a:spLocks noChangeArrowheads="1"/>
          </p:cNvSpPr>
          <p:nvPr/>
        </p:nvSpPr>
        <p:spPr bwMode="auto">
          <a:xfrm>
            <a:off x="3532188" y="3194050"/>
            <a:ext cx="2376487" cy="487363"/>
          </a:xfrm>
          <a:prstGeom prst="ellipse">
            <a:avLst/>
          </a:prstGeom>
          <a:noFill/>
          <a:ln w="12700">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pPr>
              <a:spcBef>
                <a:spcPct val="0"/>
              </a:spcBef>
            </a:pPr>
            <a:endParaRPr lang="fr-FR" sz="2400" b="0" smtClean="0">
              <a:solidFill>
                <a:srgbClr val="000066"/>
              </a:solidFill>
              <a:latin typeface="Verdana" charset="0"/>
              <a:ea typeface="MS PGothic" charset="0"/>
              <a:cs typeface="MS PGothic" charset="0"/>
            </a:endParaRPr>
          </a:p>
        </p:txBody>
      </p:sp>
      <p:cxnSp>
        <p:nvCxnSpPr>
          <p:cNvPr id="45107" name="Connecteur droit avec flèche 9"/>
          <p:cNvCxnSpPr>
            <a:cxnSpLocks noChangeShapeType="1"/>
          </p:cNvCxnSpPr>
          <p:nvPr/>
        </p:nvCxnSpPr>
        <p:spPr bwMode="auto">
          <a:xfrm>
            <a:off x="2813050" y="2952750"/>
            <a:ext cx="914400" cy="914400"/>
          </a:xfrm>
          <a:prstGeom prst="straightConnector1">
            <a:avLst/>
          </a:prstGeom>
          <a:noFill/>
          <a:ln w="127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5108" name="Connecteur droit avec flèche 19"/>
          <p:cNvCxnSpPr>
            <a:cxnSpLocks noChangeShapeType="1"/>
          </p:cNvCxnSpPr>
          <p:nvPr/>
        </p:nvCxnSpPr>
        <p:spPr bwMode="auto">
          <a:xfrm flipH="1">
            <a:off x="5597525" y="3084513"/>
            <a:ext cx="1238250" cy="782637"/>
          </a:xfrm>
          <a:prstGeom prst="straightConnector1">
            <a:avLst/>
          </a:prstGeom>
          <a:noFill/>
          <a:ln w="127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5109" name="Connecteur droit avec flèche 27"/>
          <p:cNvCxnSpPr>
            <a:cxnSpLocks noChangeShapeType="1"/>
          </p:cNvCxnSpPr>
          <p:nvPr/>
        </p:nvCxnSpPr>
        <p:spPr bwMode="auto">
          <a:xfrm>
            <a:off x="2622550" y="4322763"/>
            <a:ext cx="0" cy="522287"/>
          </a:xfrm>
          <a:prstGeom prst="straightConnector1">
            <a:avLst/>
          </a:prstGeom>
          <a:noFill/>
          <a:ln w="127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5110" name="Connecteur droit avec flèche 29"/>
          <p:cNvCxnSpPr>
            <a:cxnSpLocks noChangeShapeType="1"/>
          </p:cNvCxnSpPr>
          <p:nvPr/>
        </p:nvCxnSpPr>
        <p:spPr bwMode="auto">
          <a:xfrm>
            <a:off x="6604000" y="4322763"/>
            <a:ext cx="0" cy="342900"/>
          </a:xfrm>
          <a:prstGeom prst="straightConnector1">
            <a:avLst/>
          </a:prstGeom>
          <a:noFill/>
          <a:ln w="127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5111" name="Connecteur en angle 64544"/>
          <p:cNvCxnSpPr>
            <a:cxnSpLocks noChangeShapeType="1"/>
          </p:cNvCxnSpPr>
          <p:nvPr/>
        </p:nvCxnSpPr>
        <p:spPr bwMode="auto">
          <a:xfrm rot="5400000">
            <a:off x="2330450" y="1490663"/>
            <a:ext cx="679450" cy="571500"/>
          </a:xfrm>
          <a:prstGeom prst="bentConnector3">
            <a:avLst>
              <a:gd name="adj1" fmla="val -9097"/>
            </a:avLst>
          </a:prstGeom>
          <a:noFill/>
          <a:ln w="127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45112" name="Connecteur en angle 64551"/>
          <p:cNvCxnSpPr>
            <a:cxnSpLocks noChangeShapeType="1"/>
          </p:cNvCxnSpPr>
          <p:nvPr/>
        </p:nvCxnSpPr>
        <p:spPr bwMode="auto">
          <a:xfrm>
            <a:off x="5932488" y="1273175"/>
            <a:ext cx="671512" cy="931863"/>
          </a:xfrm>
          <a:prstGeom prst="bentConnector2">
            <a:avLst/>
          </a:prstGeom>
          <a:noFill/>
          <a:ln w="12700">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51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353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507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511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4555">
                                            <p:txEl>
                                              <p:pRg st="1" end="1"/>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nodeType="clickEffect">
                                  <p:stCondLst>
                                    <p:cond delay="0"/>
                                  </p:stCondLst>
                                  <p:childTnLst>
                                    <p:set>
                                      <p:cBhvr>
                                        <p:cTn id="30" dur="1" fill="hold">
                                          <p:stCondLst>
                                            <p:cond delay="0"/>
                                          </p:stCondLst>
                                        </p:cTn>
                                        <p:tgtEl>
                                          <p:spTgt spid="45107"/>
                                        </p:tgtEl>
                                        <p:attrNameLst>
                                          <p:attrName>style.visibility</p:attrName>
                                        </p:attrNameLst>
                                      </p:cBhvr>
                                      <p:to>
                                        <p:strVal val="visible"/>
                                      </p:to>
                                    </p:set>
                                    <p:animEffect transition="in" filter="blinds(horizontal)">
                                      <p:cBhvr>
                                        <p:cTn id="31" dur="500"/>
                                        <p:tgtEl>
                                          <p:spTgt spid="45107"/>
                                        </p:tgtEl>
                                      </p:cBhvr>
                                    </p:animEffect>
                                  </p:childTnLst>
                                </p:cTn>
                              </p:par>
                              <p:par>
                                <p:cTn id="32" presetID="3" presetClass="entr" presetSubtype="10" fill="hold" nodeType="withEffect">
                                  <p:stCondLst>
                                    <p:cond delay="0"/>
                                  </p:stCondLst>
                                  <p:childTnLst>
                                    <p:set>
                                      <p:cBhvr>
                                        <p:cTn id="33" dur="1" fill="hold">
                                          <p:stCondLst>
                                            <p:cond delay="0"/>
                                          </p:stCondLst>
                                        </p:cTn>
                                        <p:tgtEl>
                                          <p:spTgt spid="45108"/>
                                        </p:tgtEl>
                                        <p:attrNameLst>
                                          <p:attrName>style.visibility</p:attrName>
                                        </p:attrNameLst>
                                      </p:cBhvr>
                                      <p:to>
                                        <p:strVal val="visible"/>
                                      </p:to>
                                    </p:set>
                                    <p:animEffect transition="in" filter="blinds(horizontal)">
                                      <p:cBhvr>
                                        <p:cTn id="34" dur="500"/>
                                        <p:tgtEl>
                                          <p:spTgt spid="45108"/>
                                        </p:tgtEl>
                                      </p:cBhvr>
                                    </p:animEffect>
                                  </p:childTnLst>
                                </p:cTn>
                              </p:par>
                              <p:par>
                                <p:cTn id="35" presetID="3" presetClass="entr" presetSubtype="10" fill="hold" nodeType="with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blinds(horizontal)">
                                      <p:cBhvr>
                                        <p:cTn id="37" dur="500"/>
                                        <p:tgtEl>
                                          <p:spTgt spid="4"/>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45106"/>
                                        </p:tgtEl>
                                        <p:attrNameLst>
                                          <p:attrName>style.visibility</p:attrName>
                                        </p:attrNameLst>
                                      </p:cBhvr>
                                      <p:to>
                                        <p:strVal val="visible"/>
                                      </p:to>
                                    </p:set>
                                    <p:animEffect transition="in" filter="blinds(horizontal)">
                                      <p:cBhvr>
                                        <p:cTn id="40" dur="500"/>
                                        <p:tgtEl>
                                          <p:spTgt spid="45106"/>
                                        </p:tgtEl>
                                      </p:cBhvr>
                                    </p:animEffect>
                                  </p:childTnLst>
                                </p:cTn>
                              </p:par>
                              <p:par>
                                <p:cTn id="41" presetID="3" presetClass="entr" presetSubtype="10" fill="hold" nodeType="withEffect">
                                  <p:stCondLst>
                                    <p:cond delay="0"/>
                                  </p:stCondLst>
                                  <p:childTnLst>
                                    <p:set>
                                      <p:cBhvr>
                                        <p:cTn id="42" dur="1" fill="hold">
                                          <p:stCondLst>
                                            <p:cond delay="0"/>
                                          </p:stCondLst>
                                        </p:cTn>
                                        <p:tgtEl>
                                          <p:spTgt spid="3"/>
                                        </p:tgtEl>
                                        <p:attrNameLst>
                                          <p:attrName>style.visibility</p:attrName>
                                        </p:attrNameLst>
                                      </p:cBhvr>
                                      <p:to>
                                        <p:strVal val="visible"/>
                                      </p:to>
                                    </p:set>
                                    <p:animEffect transition="in" filter="blinds(horizontal)">
                                      <p:cBhvr>
                                        <p:cTn id="43" dur="500"/>
                                        <p:tgtEl>
                                          <p:spTgt spid="3"/>
                                        </p:tgtEl>
                                      </p:cBhvr>
                                    </p:animEffect>
                                  </p:childTnLst>
                                </p:cTn>
                              </p:par>
                              <p:par>
                                <p:cTn id="44" presetID="3" presetClass="entr" presetSubtype="10" fill="hold" nodeType="withEffect">
                                  <p:stCondLst>
                                    <p:cond delay="0"/>
                                  </p:stCondLst>
                                  <p:childTnLst>
                                    <p:set>
                                      <p:cBhvr>
                                        <p:cTn id="45" dur="1" fill="hold">
                                          <p:stCondLst>
                                            <p:cond delay="0"/>
                                          </p:stCondLst>
                                        </p:cTn>
                                        <p:tgtEl>
                                          <p:spTgt spid="45110"/>
                                        </p:tgtEl>
                                        <p:attrNameLst>
                                          <p:attrName>style.visibility</p:attrName>
                                        </p:attrNameLst>
                                      </p:cBhvr>
                                      <p:to>
                                        <p:strVal val="visible"/>
                                      </p:to>
                                    </p:set>
                                    <p:animEffect transition="in" filter="blinds(horizontal)">
                                      <p:cBhvr>
                                        <p:cTn id="46" dur="500"/>
                                        <p:tgtEl>
                                          <p:spTgt spid="45110"/>
                                        </p:tgtEl>
                                      </p:cBhvr>
                                    </p:animEffect>
                                  </p:childTnLst>
                                </p:cTn>
                              </p:par>
                              <p:par>
                                <p:cTn id="47" presetID="3" presetClass="entr" presetSubtype="10" fill="hold" nodeType="with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blinds(horizontal)">
                                      <p:cBhvr>
                                        <p:cTn id="49" dur="500"/>
                                        <p:tgtEl>
                                          <p:spTgt spid="19"/>
                                        </p:tgtEl>
                                      </p:cBhvr>
                                    </p:animEffect>
                                  </p:childTnLst>
                                </p:cTn>
                              </p:par>
                              <p:par>
                                <p:cTn id="50" presetID="3" presetClass="entr" presetSubtype="10" fill="hold" nodeType="with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linds(horizontal)">
                                      <p:cBhvr>
                                        <p:cTn id="52" dur="500"/>
                                        <p:tgtEl>
                                          <p:spTgt spid="17"/>
                                        </p:tgtEl>
                                      </p:cBhvr>
                                    </p:animEffect>
                                  </p:childTnLst>
                                </p:cTn>
                              </p:par>
                              <p:par>
                                <p:cTn id="53" presetID="3" presetClass="entr" presetSubtype="10" fill="hold" nodeType="with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blinds(horizontal)">
                                      <p:cBhvr>
                                        <p:cTn id="55" dur="500"/>
                                        <p:tgtEl>
                                          <p:spTgt spid="16"/>
                                        </p:tgtEl>
                                      </p:cBhvr>
                                    </p:animEffect>
                                  </p:childTnLst>
                                </p:cTn>
                              </p:par>
                              <p:par>
                                <p:cTn id="56" presetID="1" presetClass="entr" presetSubtype="0" fill="hold" nodeType="withEffect">
                                  <p:stCondLst>
                                    <p:cond delay="0"/>
                                  </p:stCondLst>
                                  <p:childTnLst>
                                    <p:set>
                                      <p:cBhvr>
                                        <p:cTn id="57" dur="1" fill="hold">
                                          <p:stCondLst>
                                            <p:cond delay="0"/>
                                          </p:stCondLst>
                                        </p:cTn>
                                        <p:tgtEl>
                                          <p:spTgt spid="64555">
                                            <p:txEl>
                                              <p:pRg st="3" end="3"/>
                                            </p:txEl>
                                          </p:spTgt>
                                        </p:tgtEl>
                                        <p:attrNameLst>
                                          <p:attrName>style.visibility</p:attrName>
                                        </p:attrNameLst>
                                      </p:cBhvr>
                                      <p:to>
                                        <p:strVal val="visible"/>
                                      </p:to>
                                    </p:se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blinds(horizontal)">
                                      <p:cBhvr>
                                        <p:cTn id="62" dur="500"/>
                                        <p:tgtEl>
                                          <p:spTgt spid="21"/>
                                        </p:tgtEl>
                                      </p:cBhvr>
                                    </p:animEffect>
                                  </p:childTnLst>
                                </p:cTn>
                              </p:par>
                              <p:par>
                                <p:cTn id="63" presetID="3" presetClass="entr" presetSubtype="10" fill="hold" nodeType="withEffect">
                                  <p:stCondLst>
                                    <p:cond delay="0"/>
                                  </p:stCondLst>
                                  <p:childTnLst>
                                    <p:set>
                                      <p:cBhvr>
                                        <p:cTn id="64" dur="1" fill="hold">
                                          <p:stCondLst>
                                            <p:cond delay="0"/>
                                          </p:stCondLst>
                                        </p:cTn>
                                        <p:tgtEl>
                                          <p:spTgt spid="15"/>
                                        </p:tgtEl>
                                        <p:attrNameLst>
                                          <p:attrName>style.visibility</p:attrName>
                                        </p:attrNameLst>
                                      </p:cBhvr>
                                      <p:to>
                                        <p:strVal val="visible"/>
                                      </p:to>
                                    </p:set>
                                    <p:animEffect transition="in" filter="blinds(horizontal)">
                                      <p:cBhvr>
                                        <p:cTn id="65" dur="500"/>
                                        <p:tgtEl>
                                          <p:spTgt spid="15"/>
                                        </p:tgtEl>
                                      </p:cBhvr>
                                    </p:animEffect>
                                  </p:childTnLst>
                                </p:cTn>
                              </p:par>
                              <p:par>
                                <p:cTn id="66" presetID="3" presetClass="entr" presetSubtype="10" fill="hold" nodeType="withEffect">
                                  <p:stCondLst>
                                    <p:cond delay="0"/>
                                  </p:stCondLst>
                                  <p:childTnLst>
                                    <p:set>
                                      <p:cBhvr>
                                        <p:cTn id="67" dur="1" fill="hold">
                                          <p:stCondLst>
                                            <p:cond delay="0"/>
                                          </p:stCondLst>
                                        </p:cTn>
                                        <p:tgtEl>
                                          <p:spTgt spid="45109"/>
                                        </p:tgtEl>
                                        <p:attrNameLst>
                                          <p:attrName>style.visibility</p:attrName>
                                        </p:attrNameLst>
                                      </p:cBhvr>
                                      <p:to>
                                        <p:strVal val="visible"/>
                                      </p:to>
                                    </p:set>
                                    <p:animEffect transition="in" filter="blinds(horizontal)">
                                      <p:cBhvr>
                                        <p:cTn id="68" dur="500"/>
                                        <p:tgtEl>
                                          <p:spTgt spid="45109"/>
                                        </p:tgtEl>
                                      </p:cBhvr>
                                    </p:animEffect>
                                  </p:childTnLst>
                                </p:cTn>
                              </p:par>
                              <p:par>
                                <p:cTn id="69" presetID="3" presetClass="entr" presetSubtype="10" fill="hold" nodeType="with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blinds(horizontal)">
                                      <p:cBhvr>
                                        <p:cTn id="71" dur="500"/>
                                        <p:tgtEl>
                                          <p:spTgt spid="22"/>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 presetClass="entr" presetSubtype="0" fill="hold" grpId="0" nodeType="clickEffect">
                                  <p:stCondLst>
                                    <p:cond delay="0"/>
                                  </p:stCondLst>
                                  <p:childTnLst>
                                    <p:set>
                                      <p:cBhvr>
                                        <p:cTn id="75" dur="1" fill="hold">
                                          <p:stCondLst>
                                            <p:cond delay="0"/>
                                          </p:stCondLst>
                                        </p:cTn>
                                        <p:tgtEl>
                                          <p:spTgt spid="64555">
                                            <p:txEl>
                                              <p:pRg st="1" end="1"/>
                                            </p:txEl>
                                          </p:spTgt>
                                        </p:tgtEl>
                                        <p:attrNameLst>
                                          <p:attrName>style.visibility</p:attrName>
                                        </p:attrNameLst>
                                      </p:cBhvr>
                                      <p:to>
                                        <p:strVal val="visible"/>
                                      </p:to>
                                    </p:set>
                                  </p:childTnLst>
                                </p:cTn>
                              </p:par>
                              <p:par>
                                <p:cTn id="76" presetID="1" presetClass="entr" presetSubtype="0" fill="hold" grpId="0" nodeType="withEffect">
                                  <p:stCondLst>
                                    <p:cond delay="0"/>
                                  </p:stCondLst>
                                  <p:childTnLst>
                                    <p:set>
                                      <p:cBhvr>
                                        <p:cTn id="77" dur="1" fill="hold">
                                          <p:stCondLst>
                                            <p:cond delay="0"/>
                                          </p:stCondLst>
                                        </p:cTn>
                                        <p:tgtEl>
                                          <p:spTgt spid="64555">
                                            <p:txEl>
                                              <p:pRg st="3" end="3"/>
                                            </p:txEl>
                                          </p:spTgt>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64555">
                                            <p:txEl>
                                              <p:pRg st="5" end="5"/>
                                            </p:txEl>
                                          </p:spTgt>
                                        </p:tgtEl>
                                        <p:attrNameLst>
                                          <p:attrName>style.visibility</p:attrName>
                                        </p:attrNameLst>
                                      </p:cBhvr>
                                      <p:to>
                                        <p:strVal val="visible"/>
                                      </p:to>
                                    </p:set>
                                  </p:childTnLst>
                                </p:cTn>
                              </p:par>
                              <p:par>
                                <p:cTn id="80" presetID="1" presetClass="entr" presetSubtype="0" fill="hold" grpId="0" nodeType="withEffect">
                                  <p:stCondLst>
                                    <p:cond delay="0"/>
                                  </p:stCondLst>
                                  <p:childTnLst>
                                    <p:set>
                                      <p:cBhvr>
                                        <p:cTn id="81" dur="1" fill="hold">
                                          <p:stCondLst>
                                            <p:cond delay="0"/>
                                          </p:stCondLst>
                                        </p:cTn>
                                        <p:tgtEl>
                                          <p:spTgt spid="64555">
                                            <p:txEl>
                                              <p:pRg st="7" end="7"/>
                                            </p:txEl>
                                          </p:spTgt>
                                        </p:tgtEl>
                                        <p:attrNameLst>
                                          <p:attrName>style.visibility</p:attrName>
                                        </p:attrNameLst>
                                      </p:cBhvr>
                                      <p:to>
                                        <p:strVal val="visible"/>
                                      </p:to>
                                    </p:set>
                                  </p:childTnLst>
                                </p:cTn>
                              </p:par>
                              <p:par>
                                <p:cTn id="82" presetID="1" presetClass="entr" presetSubtype="0" fill="hold" grpId="0" nodeType="withEffect">
                                  <p:stCondLst>
                                    <p:cond delay="0"/>
                                  </p:stCondLst>
                                  <p:childTnLst>
                                    <p:set>
                                      <p:cBhvr>
                                        <p:cTn id="83" dur="1" fill="hold">
                                          <p:stCondLst>
                                            <p:cond delay="0"/>
                                          </p:stCondLst>
                                        </p:cTn>
                                        <p:tgtEl>
                                          <p:spTgt spid="64555">
                                            <p:txEl>
                                              <p:pRg st="8" end="8"/>
                                            </p:txEl>
                                          </p:spTgt>
                                        </p:tgtEl>
                                        <p:attrNameLst>
                                          <p:attrName>style.visibility</p:attrName>
                                        </p:attrNameLst>
                                      </p:cBhvr>
                                      <p:to>
                                        <p:strVal val="visible"/>
                                      </p:to>
                                    </p:set>
                                  </p:childTnLst>
                                </p:cTn>
                              </p:par>
                              <p:par>
                                <p:cTn id="84" presetID="1" presetClass="entr" presetSubtype="0" fill="hold" grpId="0" nodeType="withEffect">
                                  <p:stCondLst>
                                    <p:cond delay="0"/>
                                  </p:stCondLst>
                                  <p:childTnLst>
                                    <p:set>
                                      <p:cBhvr>
                                        <p:cTn id="85" dur="1" fill="hold">
                                          <p:stCondLst>
                                            <p:cond delay="0"/>
                                          </p:stCondLst>
                                        </p:cTn>
                                        <p:tgtEl>
                                          <p:spTgt spid="450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7" grpId="0" animBg="1"/>
      <p:bldP spid="45076" grpId="0"/>
      <p:bldP spid="64555" grpId="0" build="allAtOnce"/>
      <p:bldP spid="63534" grpId="0"/>
      <p:bldP spid="4510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1656653" y="969864"/>
            <a:ext cx="8334172" cy="634545"/>
          </a:xfrm>
        </p:spPr>
        <p:txBody>
          <a:bodyPr/>
          <a:lstStyle/>
          <a:p>
            <a:r>
              <a:rPr lang="es-ES" sz="2400" dirty="0" err="1" smtClean="0"/>
              <a:t>Summary</a:t>
            </a:r>
            <a:r>
              <a:rPr lang="es-ES" sz="2400" dirty="0" smtClean="0"/>
              <a:t> </a:t>
            </a:r>
            <a:r>
              <a:rPr lang="es-ES" sz="2400" dirty="0"/>
              <a:t>Table Oxford Level of Evidence</a:t>
            </a:r>
          </a:p>
        </p:txBody>
      </p:sp>
      <p:graphicFrame>
        <p:nvGraphicFramePr>
          <p:cNvPr id="2" name="Espace réservé du contenu 1"/>
          <p:cNvGraphicFramePr>
            <a:graphicFrameLocks noGrp="1"/>
          </p:cNvGraphicFramePr>
          <p:nvPr>
            <p:ph idx="1"/>
            <p:extLst>
              <p:ext uri="{D42A27DB-BD31-4B8C-83A1-F6EECF244321}">
                <p14:modId xmlns:p14="http://schemas.microsoft.com/office/powerpoint/2010/main" val="2256103827"/>
              </p:ext>
            </p:extLst>
          </p:nvPr>
        </p:nvGraphicFramePr>
        <p:xfrm>
          <a:off x="302955" y="1780945"/>
          <a:ext cx="8471090" cy="4575129"/>
        </p:xfrm>
        <a:graphic>
          <a:graphicData uri="http://schemas.openxmlformats.org/drawingml/2006/table">
            <a:tbl>
              <a:tblPr firstRow="1" bandRow="1">
                <a:tableStyleId>{35758FB7-9AC5-4552-8A53-C91805E547FA}</a:tableStyleId>
              </a:tblPr>
              <a:tblGrid>
                <a:gridCol w="2694120"/>
                <a:gridCol w="2071740"/>
                <a:gridCol w="2390469"/>
                <a:gridCol w="1314761"/>
              </a:tblGrid>
              <a:tr h="354782">
                <a:tc>
                  <a:txBody>
                    <a:bodyPr/>
                    <a:lstStyle/>
                    <a:p>
                      <a:r>
                        <a:rPr lang="fr-FR" dirty="0" err="1" smtClean="0">
                          <a:solidFill>
                            <a:srgbClr val="0056B9"/>
                          </a:solidFill>
                        </a:rPr>
                        <a:t>Recommendation</a:t>
                      </a:r>
                      <a:endParaRPr lang="fr-FR" dirty="0">
                        <a:solidFill>
                          <a:srgbClr val="0056B9"/>
                        </a:solidFill>
                      </a:endParaRPr>
                    </a:p>
                  </a:txBody>
                  <a:tcPr/>
                </a:tc>
                <a:tc>
                  <a:txBody>
                    <a:bodyPr/>
                    <a:lstStyle/>
                    <a:p>
                      <a:pPr algn="ctr">
                        <a:spcAft>
                          <a:spcPts val="0"/>
                        </a:spcAft>
                      </a:pPr>
                      <a:r>
                        <a:rPr lang="en-GB" sz="1600" dirty="0" err="1">
                          <a:solidFill>
                            <a:srgbClr val="0056B9"/>
                          </a:solidFill>
                          <a:effectLst/>
                          <a:latin typeface="Times New Roman"/>
                          <a:ea typeface="Times New Roman"/>
                          <a:cs typeface="Times New Roman"/>
                        </a:rPr>
                        <a:t>LoE</a:t>
                      </a:r>
                      <a:r>
                        <a:rPr lang="en-GB" sz="1600" dirty="0">
                          <a:solidFill>
                            <a:srgbClr val="0056B9"/>
                          </a:solidFill>
                          <a:effectLst/>
                          <a:latin typeface="Times New Roman"/>
                          <a:ea typeface="Times New Roman"/>
                          <a:cs typeface="Times New Roman"/>
                        </a:rPr>
                        <a:t>*</a:t>
                      </a:r>
                      <a:endParaRPr lang="fr-FR" sz="1600" dirty="0">
                        <a:solidFill>
                          <a:srgbClr val="0056B9"/>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600" dirty="0" err="1">
                          <a:solidFill>
                            <a:srgbClr val="0056B9"/>
                          </a:solidFill>
                          <a:effectLst/>
                          <a:latin typeface="Times New Roman"/>
                          <a:ea typeface="Times New Roman"/>
                          <a:cs typeface="Times New Roman"/>
                        </a:rPr>
                        <a:t>GoR</a:t>
                      </a:r>
                      <a:r>
                        <a:rPr lang="en-GB" sz="1600" dirty="0">
                          <a:solidFill>
                            <a:srgbClr val="0056B9"/>
                          </a:solidFill>
                          <a:effectLst/>
                          <a:latin typeface="Times New Roman"/>
                          <a:ea typeface="Times New Roman"/>
                          <a:cs typeface="Times New Roman"/>
                        </a:rPr>
                        <a:t>*</a:t>
                      </a:r>
                      <a:endParaRPr lang="fr-FR" sz="1600" dirty="0">
                        <a:solidFill>
                          <a:srgbClr val="0056B9"/>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600" dirty="0" err="1">
                          <a:solidFill>
                            <a:srgbClr val="0056B9"/>
                          </a:solidFill>
                          <a:effectLst/>
                          <a:latin typeface="Times New Roman"/>
                          <a:ea typeface="Times New Roman"/>
                          <a:cs typeface="Times New Roman"/>
                        </a:rPr>
                        <a:t>LoA</a:t>
                      </a:r>
                      <a:r>
                        <a:rPr lang="en-GB" sz="1600" dirty="0">
                          <a:solidFill>
                            <a:srgbClr val="0056B9"/>
                          </a:solidFill>
                          <a:effectLst/>
                          <a:latin typeface="Times New Roman"/>
                          <a:ea typeface="Times New Roman"/>
                          <a:cs typeface="Times New Roman"/>
                        </a:rPr>
                        <a:t>*</a:t>
                      </a:r>
                      <a:endParaRPr lang="fr-FR" sz="1600" dirty="0">
                        <a:solidFill>
                          <a:srgbClr val="0056B9"/>
                        </a:solidFill>
                        <a:effectLst/>
                        <a:latin typeface="Times New Roman"/>
                        <a:ea typeface="Times New Roman"/>
                        <a:cs typeface="Times New Roman"/>
                      </a:endParaRPr>
                    </a:p>
                  </a:txBody>
                  <a:tcPr marL="44450" marR="44450" marT="0" marB="0" anchor="b"/>
                </a:tc>
              </a:tr>
              <a:tr h="33559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1. Early </a:t>
                      </a:r>
                      <a:r>
                        <a:rPr lang="en-GB" sz="1400" dirty="0">
                          <a:solidFill>
                            <a:schemeClr val="accent4">
                              <a:lumMod val="25000"/>
                            </a:schemeClr>
                          </a:solidFill>
                          <a:effectLst/>
                          <a:latin typeface="Times New Roman"/>
                          <a:ea typeface="Times New Roman"/>
                          <a:cs typeface="Times New Roman"/>
                        </a:rPr>
                        <a:t>referral</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Ib</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B</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9.43</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r>
              <a:tr h="33559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2. Clinical </a:t>
                      </a:r>
                      <a:r>
                        <a:rPr lang="en-GB" sz="1400" dirty="0">
                          <a:solidFill>
                            <a:schemeClr val="accent4">
                              <a:lumMod val="25000"/>
                            </a:schemeClr>
                          </a:solidFill>
                          <a:effectLst/>
                          <a:latin typeface="Times New Roman"/>
                          <a:ea typeface="Times New Roman"/>
                          <a:cs typeface="Times New Roman"/>
                        </a:rPr>
                        <a:t>examination</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err="1">
                          <a:solidFill>
                            <a:schemeClr val="accent4">
                              <a:lumMod val="25000"/>
                            </a:schemeClr>
                          </a:solidFill>
                          <a:effectLst/>
                          <a:latin typeface="Times New Roman"/>
                          <a:ea typeface="Times New Roman"/>
                          <a:cs typeface="Times New Roman"/>
                        </a:rPr>
                        <a:t>IIb</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C</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9.48</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r>
              <a:tr h="33559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3. Prognosis</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err="1">
                          <a:solidFill>
                            <a:schemeClr val="accent4">
                              <a:lumMod val="25000"/>
                            </a:schemeClr>
                          </a:solidFill>
                          <a:effectLst/>
                          <a:latin typeface="Times New Roman"/>
                          <a:ea typeface="Times New Roman"/>
                          <a:cs typeface="Times New Roman"/>
                        </a:rPr>
                        <a:t>IIb</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C</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9.83</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r>
              <a:tr h="33559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4. Early </a:t>
                      </a:r>
                      <a:r>
                        <a:rPr lang="en-GB" sz="1400" dirty="0">
                          <a:solidFill>
                            <a:schemeClr val="accent4">
                              <a:lumMod val="25000"/>
                            </a:schemeClr>
                          </a:solidFill>
                          <a:effectLst/>
                          <a:latin typeface="Times New Roman"/>
                          <a:ea typeface="Times New Roman"/>
                          <a:cs typeface="Times New Roman"/>
                        </a:rPr>
                        <a:t>treatment start</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Ia</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A</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9.35</a:t>
                      </a:r>
                      <a:endParaRPr lang="fr-FR" sz="1400">
                        <a:solidFill>
                          <a:schemeClr val="accent4">
                            <a:lumMod val="25000"/>
                          </a:schemeClr>
                        </a:solidFill>
                        <a:effectLst/>
                        <a:latin typeface="Times New Roman"/>
                        <a:ea typeface="Times New Roman"/>
                        <a:cs typeface="Times New Roman"/>
                      </a:endParaRPr>
                    </a:p>
                  </a:txBody>
                  <a:tcPr marL="44450" marR="44450" marT="0" marB="0" anchor="b"/>
                </a:tc>
              </a:tr>
              <a:tr h="33559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5. MTX</a:t>
                      </a:r>
                      <a:r>
                        <a:rPr lang="en-GB" sz="1400" dirty="0">
                          <a:solidFill>
                            <a:schemeClr val="accent4">
                              <a:lumMod val="25000"/>
                            </a:schemeClr>
                          </a:solidFill>
                          <a:effectLst/>
                          <a:latin typeface="Times New Roman"/>
                          <a:ea typeface="Times New Roman"/>
                          <a:cs typeface="Times New Roman"/>
                        </a:rPr>
                        <a:t>, the anchor drug</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err="1">
                          <a:solidFill>
                            <a:schemeClr val="accent4">
                              <a:lumMod val="25000"/>
                            </a:schemeClr>
                          </a:solidFill>
                          <a:effectLst/>
                          <a:latin typeface="Times New Roman"/>
                          <a:ea typeface="Times New Roman"/>
                          <a:cs typeface="Times New Roman"/>
                        </a:rPr>
                        <a:t>Ia</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A</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9.52</a:t>
                      </a:r>
                      <a:endParaRPr lang="fr-FR" sz="1400">
                        <a:solidFill>
                          <a:schemeClr val="accent4">
                            <a:lumMod val="25000"/>
                          </a:schemeClr>
                        </a:solidFill>
                        <a:effectLst/>
                        <a:latin typeface="Times New Roman"/>
                        <a:ea typeface="Times New Roman"/>
                        <a:cs typeface="Times New Roman"/>
                      </a:endParaRPr>
                    </a:p>
                  </a:txBody>
                  <a:tcPr marL="44450" marR="44450" marT="0" marB="0" anchor="b"/>
                </a:tc>
              </a:tr>
              <a:tr h="33559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6. NSAIDs</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IV</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D</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9.00</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r>
              <a:tr h="33559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7. Glucocorticoids</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Ia</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A</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9.00</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r>
              <a:tr h="41391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8. Remission </a:t>
                      </a:r>
                      <a:r>
                        <a:rPr lang="en-GB" sz="1400" dirty="0">
                          <a:solidFill>
                            <a:schemeClr val="accent4">
                              <a:lumMod val="25000"/>
                            </a:schemeClr>
                          </a:solidFill>
                          <a:effectLst/>
                          <a:latin typeface="Times New Roman"/>
                          <a:ea typeface="Times New Roman"/>
                          <a:cs typeface="Times New Roman"/>
                        </a:rPr>
                        <a:t>and treatment strategies</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err="1">
                          <a:solidFill>
                            <a:schemeClr val="accent4">
                              <a:lumMod val="25000"/>
                            </a:schemeClr>
                          </a:solidFill>
                          <a:effectLst/>
                          <a:latin typeface="Times New Roman"/>
                          <a:ea typeface="Times New Roman"/>
                          <a:cs typeface="Times New Roman"/>
                        </a:rPr>
                        <a:t>Ib</a:t>
                      </a:r>
                      <a:r>
                        <a:rPr lang="en-GB" sz="1400" dirty="0" smtClean="0">
                          <a:solidFill>
                            <a:schemeClr val="accent4">
                              <a:lumMod val="25000"/>
                            </a:schemeClr>
                          </a:solidFill>
                          <a:effectLst/>
                          <a:latin typeface="Times New Roman"/>
                          <a:ea typeface="Times New Roman"/>
                          <a:cs typeface="Times New Roman"/>
                        </a:rPr>
                        <a:t>, IV</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A</a:t>
                      </a:r>
                      <a:r>
                        <a:rPr lang="en-GB" sz="1400" dirty="0" smtClean="0">
                          <a:solidFill>
                            <a:schemeClr val="accent4">
                              <a:lumMod val="25000"/>
                            </a:schemeClr>
                          </a:solidFill>
                          <a:effectLst/>
                          <a:latin typeface="Times New Roman"/>
                          <a:ea typeface="Times New Roman"/>
                          <a:cs typeface="Times New Roman"/>
                        </a:rPr>
                        <a:t>, D</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9.52</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r>
              <a:tr h="33559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9. Regular </a:t>
                      </a:r>
                      <a:r>
                        <a:rPr lang="en-GB" sz="1400" dirty="0">
                          <a:solidFill>
                            <a:schemeClr val="accent4">
                              <a:lumMod val="25000"/>
                            </a:schemeClr>
                          </a:solidFill>
                          <a:effectLst/>
                          <a:latin typeface="Times New Roman"/>
                          <a:ea typeface="Times New Roman"/>
                          <a:cs typeface="Times New Roman"/>
                        </a:rPr>
                        <a:t>monitoring</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err="1">
                          <a:solidFill>
                            <a:schemeClr val="accent4">
                              <a:lumMod val="25000"/>
                            </a:schemeClr>
                          </a:solidFill>
                          <a:effectLst/>
                          <a:latin typeface="Times New Roman"/>
                          <a:ea typeface="Times New Roman"/>
                          <a:cs typeface="Times New Roman"/>
                        </a:rPr>
                        <a:t>Ia,IV</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A</a:t>
                      </a:r>
                      <a:r>
                        <a:rPr lang="en-GB" sz="1400" dirty="0" smtClean="0">
                          <a:solidFill>
                            <a:schemeClr val="accent4">
                              <a:lumMod val="25000"/>
                            </a:schemeClr>
                          </a:solidFill>
                          <a:effectLst/>
                          <a:latin typeface="Times New Roman"/>
                          <a:ea typeface="Times New Roman"/>
                          <a:cs typeface="Times New Roman"/>
                        </a:rPr>
                        <a:t>, D</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9.13</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r>
              <a:tr h="41391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10.</a:t>
                      </a:r>
                      <a:r>
                        <a:rPr lang="en-GB" sz="1400" baseline="0" dirty="0" smtClean="0">
                          <a:solidFill>
                            <a:schemeClr val="accent4">
                              <a:lumMod val="25000"/>
                            </a:schemeClr>
                          </a:solidFill>
                          <a:effectLst/>
                          <a:latin typeface="Times New Roman"/>
                          <a:ea typeface="Times New Roman"/>
                          <a:cs typeface="Times New Roman"/>
                        </a:rPr>
                        <a:t> </a:t>
                      </a:r>
                      <a:r>
                        <a:rPr lang="en-GB" sz="1400" dirty="0" smtClean="0">
                          <a:solidFill>
                            <a:schemeClr val="accent4">
                              <a:lumMod val="25000"/>
                            </a:schemeClr>
                          </a:solidFill>
                          <a:effectLst/>
                          <a:latin typeface="Times New Roman"/>
                          <a:ea typeface="Times New Roman"/>
                          <a:cs typeface="Times New Roman"/>
                        </a:rPr>
                        <a:t>Non</a:t>
                      </a:r>
                      <a:r>
                        <a:rPr lang="en-GB" sz="1400" dirty="0">
                          <a:solidFill>
                            <a:schemeClr val="accent4">
                              <a:lumMod val="25000"/>
                            </a:schemeClr>
                          </a:solidFill>
                          <a:effectLst/>
                          <a:latin typeface="Times New Roman"/>
                          <a:ea typeface="Times New Roman"/>
                          <a:cs typeface="Times New Roman"/>
                        </a:rPr>
                        <a:t>-pharmaceutical interventions</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1a</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B</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8.96</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r>
              <a:tr h="33559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11. Prevention</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IIb,IV</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C,D$</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8.96</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r>
              <a:tr h="335593">
                <a:tc>
                  <a:txBody>
                    <a:bodyPr/>
                    <a:lstStyle/>
                    <a:p>
                      <a:pPr>
                        <a:spcAft>
                          <a:spcPts val="0"/>
                        </a:spcAft>
                      </a:pPr>
                      <a:r>
                        <a:rPr lang="en-GB" sz="1400" dirty="0" smtClean="0">
                          <a:solidFill>
                            <a:schemeClr val="accent4">
                              <a:lumMod val="25000"/>
                            </a:schemeClr>
                          </a:solidFill>
                          <a:effectLst/>
                          <a:latin typeface="Times New Roman"/>
                          <a:ea typeface="Times New Roman"/>
                          <a:cs typeface="Times New Roman"/>
                        </a:rPr>
                        <a:t>12. Patient </a:t>
                      </a:r>
                      <a:r>
                        <a:rPr lang="en-GB" sz="1400" dirty="0">
                          <a:solidFill>
                            <a:schemeClr val="accent4">
                              <a:lumMod val="25000"/>
                            </a:schemeClr>
                          </a:solidFill>
                          <a:effectLst/>
                          <a:latin typeface="Times New Roman"/>
                          <a:ea typeface="Times New Roman"/>
                          <a:cs typeface="Times New Roman"/>
                        </a:rPr>
                        <a:t>information</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err="1">
                          <a:solidFill>
                            <a:schemeClr val="accent4">
                              <a:lumMod val="25000"/>
                            </a:schemeClr>
                          </a:solidFill>
                          <a:effectLst/>
                          <a:latin typeface="Times New Roman"/>
                          <a:ea typeface="Times New Roman"/>
                          <a:cs typeface="Times New Roman"/>
                        </a:rPr>
                        <a:t>Ia,Ib</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a:solidFill>
                            <a:schemeClr val="accent4">
                              <a:lumMod val="25000"/>
                            </a:schemeClr>
                          </a:solidFill>
                          <a:effectLst/>
                          <a:latin typeface="Times New Roman"/>
                          <a:ea typeface="Times New Roman"/>
                          <a:cs typeface="Times New Roman"/>
                        </a:rPr>
                        <a:t>B</a:t>
                      </a:r>
                      <a:endParaRPr lang="fr-FR" sz="1400">
                        <a:solidFill>
                          <a:schemeClr val="accent4">
                            <a:lumMod val="25000"/>
                          </a:schemeClr>
                        </a:solidFill>
                        <a:effectLst/>
                        <a:latin typeface="Times New Roman"/>
                        <a:ea typeface="Times New Roman"/>
                        <a:cs typeface="Times New Roman"/>
                      </a:endParaRPr>
                    </a:p>
                  </a:txBody>
                  <a:tcPr marL="44450" marR="44450" marT="0" marB="0" anchor="b"/>
                </a:tc>
                <a:tc>
                  <a:txBody>
                    <a:bodyPr/>
                    <a:lstStyle/>
                    <a:p>
                      <a:pPr algn="ctr">
                        <a:spcAft>
                          <a:spcPts val="0"/>
                        </a:spcAft>
                      </a:pPr>
                      <a:r>
                        <a:rPr lang="en-GB" sz="1400" dirty="0">
                          <a:solidFill>
                            <a:schemeClr val="accent4">
                              <a:lumMod val="25000"/>
                            </a:schemeClr>
                          </a:solidFill>
                          <a:effectLst/>
                          <a:latin typeface="Times New Roman"/>
                          <a:ea typeface="Times New Roman"/>
                          <a:cs typeface="Times New Roman"/>
                        </a:rPr>
                        <a:t>9.35</a:t>
                      </a:r>
                      <a:endParaRPr lang="fr-FR" sz="1400" dirty="0">
                        <a:solidFill>
                          <a:schemeClr val="accent4">
                            <a:lumMod val="25000"/>
                          </a:schemeClr>
                        </a:solidFill>
                        <a:effectLst/>
                        <a:latin typeface="Times New Roman"/>
                        <a:ea typeface="Times New Roman"/>
                        <a:cs typeface="Times New Roman"/>
                      </a:endParaRPr>
                    </a:p>
                  </a:txBody>
                  <a:tcPr marL="44450" marR="44450" marT="0" marB="0" anchor="b"/>
                </a:tc>
              </a:tr>
            </a:tbl>
          </a:graphicData>
        </a:graphic>
      </p:graphicFrame>
      <p:sp>
        <p:nvSpPr>
          <p:cNvPr id="3" name="Rectangle 2"/>
          <p:cNvSpPr/>
          <p:nvPr/>
        </p:nvSpPr>
        <p:spPr>
          <a:xfrm>
            <a:off x="328444" y="6581001"/>
            <a:ext cx="8815556" cy="276999"/>
          </a:xfrm>
          <a:prstGeom prst="rect">
            <a:avLst/>
          </a:prstGeom>
        </p:spPr>
        <p:txBody>
          <a:bodyPr wrap="square">
            <a:spAutoFit/>
          </a:bodyPr>
          <a:lstStyle/>
          <a:p>
            <a:r>
              <a:rPr lang="fr-FR" sz="1200" b="0" baseline="30000" dirty="0" smtClean="0">
                <a:solidFill>
                  <a:srgbClr val="000000"/>
                </a:solidFill>
              </a:rPr>
              <a:t>*</a:t>
            </a:r>
            <a:r>
              <a:rPr lang="fr-FR" sz="1200" b="0" dirty="0" smtClean="0">
                <a:solidFill>
                  <a:srgbClr val="000000"/>
                </a:solidFill>
              </a:rPr>
              <a:t> </a:t>
            </a:r>
            <a:r>
              <a:rPr lang="fr-FR" sz="1200" b="0" dirty="0" err="1">
                <a:solidFill>
                  <a:srgbClr val="000000"/>
                </a:solidFill>
              </a:rPr>
              <a:t>category</a:t>
            </a:r>
            <a:r>
              <a:rPr lang="fr-FR" sz="1200" b="0" dirty="0">
                <a:solidFill>
                  <a:srgbClr val="000000"/>
                </a:solidFill>
              </a:rPr>
              <a:t> of </a:t>
            </a:r>
            <a:r>
              <a:rPr lang="fr-FR" sz="1200" b="0" dirty="0" err="1">
                <a:solidFill>
                  <a:srgbClr val="000000"/>
                </a:solidFill>
              </a:rPr>
              <a:t>evidence</a:t>
            </a:r>
            <a:r>
              <a:rPr lang="fr-FR" sz="1200" b="0" dirty="0">
                <a:solidFill>
                  <a:srgbClr val="000000"/>
                </a:solidFill>
              </a:rPr>
              <a:t>; </a:t>
            </a:r>
            <a:r>
              <a:rPr lang="fr-FR" sz="1200" b="0" dirty="0" err="1" smtClean="0">
                <a:solidFill>
                  <a:srgbClr val="000000"/>
                </a:solidFill>
              </a:rPr>
              <a:t>strenght</a:t>
            </a:r>
            <a:r>
              <a:rPr lang="fr-FR" sz="1200" b="0" dirty="0" smtClean="0">
                <a:solidFill>
                  <a:srgbClr val="000000"/>
                </a:solidFill>
              </a:rPr>
              <a:t> </a:t>
            </a:r>
            <a:r>
              <a:rPr lang="fr-FR" sz="1200" b="0" dirty="0">
                <a:solidFill>
                  <a:srgbClr val="000000"/>
                </a:solidFill>
              </a:rPr>
              <a:t>of the </a:t>
            </a:r>
            <a:r>
              <a:rPr lang="fr-FR" sz="1200" b="0" dirty="0" err="1">
                <a:solidFill>
                  <a:srgbClr val="000000"/>
                </a:solidFill>
              </a:rPr>
              <a:t>recommendation</a:t>
            </a:r>
            <a:r>
              <a:rPr lang="fr-FR" sz="1200" b="0" dirty="0" smtClean="0">
                <a:solidFill>
                  <a:srgbClr val="000000"/>
                </a:solidFill>
              </a:rPr>
              <a:t>; </a:t>
            </a:r>
            <a:r>
              <a:rPr lang="fr-FR" sz="1200" b="0" dirty="0">
                <a:solidFill>
                  <a:srgbClr val="000000"/>
                </a:solidFill>
              </a:rPr>
              <a:t>level of agreement in the </a:t>
            </a:r>
            <a:r>
              <a:rPr lang="fr-FR" sz="1200" b="0" dirty="0" err="1">
                <a:solidFill>
                  <a:srgbClr val="000000"/>
                </a:solidFill>
              </a:rPr>
              <a:t>committee</a:t>
            </a:r>
            <a:r>
              <a:rPr lang="fr-FR" sz="1200" b="0" dirty="0">
                <a:solidFill>
                  <a:srgbClr val="000000"/>
                </a:solidFill>
              </a:rPr>
              <a:t>(0-10)</a:t>
            </a:r>
            <a:endParaRPr lang="fr-FR" sz="1200" b="0" dirty="0">
              <a:solidFill>
                <a:srgbClr val="000000"/>
              </a:solidFill>
            </a:endParaRPr>
          </a:p>
        </p:txBody>
      </p:sp>
    </p:spTree>
    <p:extLst>
      <p:ext uri="{BB962C8B-B14F-4D97-AF65-F5344CB8AC3E}">
        <p14:creationId xmlns:p14="http://schemas.microsoft.com/office/powerpoint/2010/main" val="244756960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2063269" y="937553"/>
            <a:ext cx="5429044" cy="634545"/>
          </a:xfrm>
        </p:spPr>
        <p:txBody>
          <a:bodyPr/>
          <a:lstStyle/>
          <a:p>
            <a:r>
              <a:rPr lang="es-ES" dirty="0" err="1" smtClean="0"/>
              <a:t>Summary</a:t>
            </a:r>
            <a:r>
              <a:rPr lang="es-ES" dirty="0" smtClean="0"/>
              <a:t> </a:t>
            </a:r>
            <a:r>
              <a:rPr lang="es-ES" dirty="0"/>
              <a:t>of </a:t>
            </a:r>
            <a:r>
              <a:rPr lang="es-ES" dirty="0" err="1" smtClean="0"/>
              <a:t>Recommendations</a:t>
            </a:r>
            <a:endParaRPr lang="es-ES" dirty="0"/>
          </a:p>
        </p:txBody>
      </p:sp>
      <p:sp>
        <p:nvSpPr>
          <p:cNvPr id="6" name="Marcador de fecha 5"/>
          <p:cNvSpPr>
            <a:spLocks noGrp="1"/>
          </p:cNvSpPr>
          <p:nvPr>
            <p:ph type="dt" sz="half" idx="2"/>
          </p:nvPr>
        </p:nvSpPr>
        <p:spPr/>
        <p:txBody>
          <a:bodyPr/>
          <a:lstStyle/>
          <a:p>
            <a:fld id="{F6400876-E198-994A-958F-F82423EE1644}" type="datetime1">
              <a:rPr lang="es-ES" smtClean="0"/>
              <a:t>07/04/2018</a:t>
            </a:fld>
            <a:endParaRPr lang="en-US" dirty="0"/>
          </a:p>
        </p:txBody>
      </p:sp>
      <p:sp>
        <p:nvSpPr>
          <p:cNvPr id="8" name="Marcador de contenido 3"/>
          <p:cNvSpPr>
            <a:spLocks noGrp="1"/>
          </p:cNvSpPr>
          <p:nvPr>
            <p:ph idx="1"/>
          </p:nvPr>
        </p:nvSpPr>
        <p:spPr>
          <a:xfrm>
            <a:off x="209738" y="1998511"/>
            <a:ext cx="8934262" cy="4124361"/>
          </a:xfrm>
        </p:spPr>
        <p:txBody>
          <a:bodyPr/>
          <a:lstStyle/>
          <a:p>
            <a:pPr lvl="0">
              <a:buFont typeface="+mj-lt"/>
              <a:buAutoNum type="arabicPeriod"/>
            </a:pPr>
            <a:r>
              <a:rPr lang="en-GB" sz="1400" b="1" dirty="0">
                <a:solidFill>
                  <a:schemeClr val="accent4">
                    <a:lumMod val="10000"/>
                  </a:schemeClr>
                </a:solidFill>
              </a:rPr>
              <a:t>Patients presenting arthritis (any joint swelling, associated with pain or stiffness) should be referred to, and seen by, a rheumatologist, within six weeks after the onset of </a:t>
            </a:r>
            <a:r>
              <a:rPr lang="en-GB" sz="1400" b="1" dirty="0" smtClean="0">
                <a:solidFill>
                  <a:schemeClr val="accent4">
                    <a:lumMod val="10000"/>
                  </a:schemeClr>
                </a:solidFill>
              </a:rPr>
              <a:t>symptoms.</a:t>
            </a:r>
          </a:p>
          <a:p>
            <a:pPr lvl="0">
              <a:buFont typeface="+mj-lt"/>
              <a:buAutoNum type="arabicPeriod"/>
            </a:pPr>
            <a:r>
              <a:rPr lang="en-GB" sz="1400" b="1" dirty="0" smtClean="0">
                <a:solidFill>
                  <a:schemeClr val="accent4">
                    <a:lumMod val="10000"/>
                  </a:schemeClr>
                </a:solidFill>
              </a:rPr>
              <a:t>Clinical </a:t>
            </a:r>
            <a:r>
              <a:rPr lang="en-GB" sz="1400" b="1" dirty="0">
                <a:solidFill>
                  <a:schemeClr val="accent4">
                    <a:lumMod val="10000"/>
                  </a:schemeClr>
                </a:solidFill>
              </a:rPr>
              <a:t>examination is the method of choice for detecting arthritis, which may be </a:t>
            </a:r>
            <a:r>
              <a:rPr lang="en-GB" sz="1400" b="1" dirty="0">
                <a:solidFill>
                  <a:schemeClr val="accent4">
                    <a:lumMod val="10000"/>
                  </a:schemeClr>
                </a:solidFill>
              </a:rPr>
              <a:t>confirmed </a:t>
            </a:r>
            <a:r>
              <a:rPr lang="en-GB" sz="1400" b="1" dirty="0">
                <a:solidFill>
                  <a:schemeClr val="accent4">
                    <a:lumMod val="10000"/>
                  </a:schemeClr>
                </a:solidFill>
              </a:rPr>
              <a:t>by ultrasonography. </a:t>
            </a:r>
            <a:endParaRPr lang="fr-FR" sz="1400" b="1" dirty="0" smtClean="0">
              <a:solidFill>
                <a:schemeClr val="accent4">
                  <a:lumMod val="10000"/>
                </a:schemeClr>
              </a:solidFill>
            </a:endParaRPr>
          </a:p>
          <a:p>
            <a:pPr lvl="0">
              <a:buFont typeface="+mj-lt"/>
              <a:buAutoNum type="arabicPeriod"/>
            </a:pPr>
            <a:r>
              <a:rPr lang="en-GB" sz="1400" b="1" dirty="0" smtClean="0">
                <a:solidFill>
                  <a:schemeClr val="accent4">
                    <a:lumMod val="10000"/>
                  </a:schemeClr>
                </a:solidFill>
              </a:rPr>
              <a:t>If </a:t>
            </a:r>
            <a:r>
              <a:rPr lang="en-GB" sz="1400" b="1" dirty="0">
                <a:solidFill>
                  <a:schemeClr val="accent4">
                    <a:lumMod val="10000"/>
                  </a:schemeClr>
                </a:solidFill>
              </a:rPr>
              <a:t>a definite diagnosis cannot be reached and the patient has early undifferentiated arthritis, risk factors for persistent and/or erosive disease, including number of swollen joints, acute phase reactants, rheumatoid factor, ACPA and imaging findings, should be considered in management </a:t>
            </a:r>
            <a:r>
              <a:rPr lang="en-GB" sz="1400" b="1" dirty="0" smtClean="0">
                <a:solidFill>
                  <a:schemeClr val="accent4">
                    <a:lumMod val="10000"/>
                  </a:schemeClr>
                </a:solidFill>
              </a:rPr>
              <a:t>decisions.</a:t>
            </a:r>
            <a:endParaRPr lang="fr-FR" sz="1400" b="1" dirty="0" smtClean="0">
              <a:solidFill>
                <a:schemeClr val="accent4">
                  <a:lumMod val="10000"/>
                </a:schemeClr>
              </a:solidFill>
            </a:endParaRPr>
          </a:p>
          <a:p>
            <a:pPr lvl="0">
              <a:buFont typeface="+mj-lt"/>
              <a:buAutoNum type="arabicPeriod"/>
            </a:pPr>
            <a:r>
              <a:rPr lang="en-GB" sz="1400" b="1" dirty="0" smtClean="0">
                <a:solidFill>
                  <a:schemeClr val="accent4">
                    <a:lumMod val="10000"/>
                  </a:schemeClr>
                </a:solidFill>
              </a:rPr>
              <a:t>Patients </a:t>
            </a:r>
            <a:r>
              <a:rPr lang="en-GB" sz="1400" b="1" dirty="0">
                <a:solidFill>
                  <a:schemeClr val="accent4">
                    <a:lumMod val="10000"/>
                  </a:schemeClr>
                </a:solidFill>
              </a:rPr>
              <a:t>at risk of persistent arthritis should be started on DMARDs as early as possible (ideally within 3 months), even if they do not fulfil classification criteria for an inflammatory rheumatologic disease. </a:t>
            </a:r>
            <a:endParaRPr lang="fr-FR" sz="1400" b="1" dirty="0" smtClean="0">
              <a:solidFill>
                <a:schemeClr val="accent4">
                  <a:lumMod val="10000"/>
                </a:schemeClr>
              </a:solidFill>
            </a:endParaRPr>
          </a:p>
          <a:p>
            <a:pPr lvl="0">
              <a:buFont typeface="+mj-lt"/>
              <a:buAutoNum type="arabicPeriod"/>
            </a:pPr>
            <a:r>
              <a:rPr lang="en-GB" sz="1400" b="1" dirty="0" smtClean="0">
                <a:solidFill>
                  <a:schemeClr val="accent4">
                    <a:lumMod val="10000"/>
                  </a:schemeClr>
                </a:solidFill>
              </a:rPr>
              <a:t>Among </a:t>
            </a:r>
            <a:r>
              <a:rPr lang="en-GB" sz="1400" b="1" dirty="0">
                <a:solidFill>
                  <a:schemeClr val="accent4">
                    <a:lumMod val="10000"/>
                  </a:schemeClr>
                </a:solidFill>
              </a:rPr>
              <a:t>the DMARDs, methotrexate is considered to be the anchor drug and, unless contraindicated, should be part of the first treatment strategy in patients at risk of persistent disease. </a:t>
            </a:r>
            <a:endParaRPr lang="fr-FR" sz="1400" b="1" dirty="0" smtClean="0">
              <a:solidFill>
                <a:schemeClr val="accent4">
                  <a:lumMod val="10000"/>
                </a:schemeClr>
              </a:solidFill>
            </a:endParaRPr>
          </a:p>
          <a:p>
            <a:pPr lvl="0">
              <a:buFont typeface="+mj-lt"/>
              <a:buAutoNum type="arabicPeriod"/>
            </a:pPr>
            <a:r>
              <a:rPr lang="en-GB" sz="1400" b="1" dirty="0" smtClean="0">
                <a:solidFill>
                  <a:schemeClr val="accent4">
                    <a:lumMod val="10000"/>
                  </a:schemeClr>
                </a:solidFill>
              </a:rPr>
              <a:t>NSAIDs </a:t>
            </a:r>
            <a:r>
              <a:rPr lang="en-GB" sz="1400" b="1" dirty="0">
                <a:solidFill>
                  <a:schemeClr val="accent4">
                    <a:lumMod val="10000"/>
                  </a:schemeClr>
                </a:solidFill>
              </a:rPr>
              <a:t>are effective symptomatic therapies but should be used at the minimum effective dose for the shortest time possible, after evaluation of gastrointestinal, renal, and cardiovascular risks. </a:t>
            </a:r>
            <a:endParaRPr lang="en-GB" sz="1400" b="1" dirty="0">
              <a:solidFill>
                <a:schemeClr val="accent4">
                  <a:lumMod val="10000"/>
                </a:schemeClr>
              </a:solidFill>
            </a:endParaRPr>
          </a:p>
        </p:txBody>
      </p:sp>
    </p:spTree>
    <p:extLst>
      <p:ext uri="{BB962C8B-B14F-4D97-AF65-F5344CB8AC3E}">
        <p14:creationId xmlns:p14="http://schemas.microsoft.com/office/powerpoint/2010/main" val="239355628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2063269" y="937553"/>
            <a:ext cx="5429044" cy="634545"/>
          </a:xfrm>
        </p:spPr>
        <p:txBody>
          <a:bodyPr/>
          <a:lstStyle/>
          <a:p>
            <a:r>
              <a:rPr lang="es-ES" dirty="0" err="1" smtClean="0"/>
              <a:t>Summary</a:t>
            </a:r>
            <a:r>
              <a:rPr lang="es-ES" dirty="0" smtClean="0"/>
              <a:t> </a:t>
            </a:r>
            <a:r>
              <a:rPr lang="es-ES" dirty="0"/>
              <a:t>of </a:t>
            </a:r>
            <a:r>
              <a:rPr lang="es-ES" dirty="0" err="1" smtClean="0"/>
              <a:t>Recommendations</a:t>
            </a:r>
            <a:endParaRPr lang="es-ES" dirty="0"/>
          </a:p>
        </p:txBody>
      </p:sp>
      <p:sp>
        <p:nvSpPr>
          <p:cNvPr id="6" name="Marcador de fecha 5"/>
          <p:cNvSpPr>
            <a:spLocks noGrp="1"/>
          </p:cNvSpPr>
          <p:nvPr>
            <p:ph type="dt" sz="half" idx="2"/>
          </p:nvPr>
        </p:nvSpPr>
        <p:spPr/>
        <p:txBody>
          <a:bodyPr/>
          <a:lstStyle/>
          <a:p>
            <a:fld id="{F6400876-E198-994A-958F-F82423EE1644}" type="datetime1">
              <a:rPr lang="es-ES" smtClean="0"/>
              <a:t>07/04/2018</a:t>
            </a:fld>
            <a:endParaRPr lang="en-US" dirty="0"/>
          </a:p>
        </p:txBody>
      </p:sp>
      <p:sp>
        <p:nvSpPr>
          <p:cNvPr id="8" name="Marcador de contenido 3"/>
          <p:cNvSpPr>
            <a:spLocks noGrp="1"/>
          </p:cNvSpPr>
          <p:nvPr>
            <p:ph idx="1"/>
          </p:nvPr>
        </p:nvSpPr>
        <p:spPr>
          <a:xfrm>
            <a:off x="151478" y="1637333"/>
            <a:ext cx="8992522" cy="4124361"/>
          </a:xfrm>
        </p:spPr>
        <p:txBody>
          <a:bodyPr/>
          <a:lstStyle/>
          <a:p>
            <a:pPr lvl="0">
              <a:buFont typeface="+mj-lt"/>
              <a:buAutoNum type="arabicPeriod" startAt="7"/>
            </a:pPr>
            <a:r>
              <a:rPr lang="en-GB" sz="1400" b="1" dirty="0">
                <a:solidFill>
                  <a:srgbClr val="00162E"/>
                </a:solidFill>
              </a:rPr>
              <a:t>Systemic glucocorticoids reduce pain, swelling and structural progression, but in view of their cumulative side effects, they should be used at the lowest dose necessary as temporary (less than 6 months) adjunctive treatment. Intra-articular glucocorticoid injections should be considered for the relief of local symptoms of inflammation. </a:t>
            </a:r>
            <a:endParaRPr lang="fr-FR" sz="1400" b="1" dirty="0" smtClean="0">
              <a:solidFill>
                <a:srgbClr val="00162E"/>
              </a:solidFill>
            </a:endParaRPr>
          </a:p>
          <a:p>
            <a:pPr lvl="0">
              <a:buFont typeface="+mj-lt"/>
              <a:buAutoNum type="arabicPeriod" startAt="7"/>
            </a:pPr>
            <a:r>
              <a:rPr lang="en-GB" sz="1400" b="1" dirty="0" smtClean="0">
                <a:solidFill>
                  <a:srgbClr val="00162E"/>
                </a:solidFill>
              </a:rPr>
              <a:t>The </a:t>
            </a:r>
            <a:r>
              <a:rPr lang="en-GB" sz="1400" b="1" dirty="0">
                <a:solidFill>
                  <a:srgbClr val="00162E"/>
                </a:solidFill>
              </a:rPr>
              <a:t>main goal of DMARD treatment is to achieve clinical remission, and regular monitoring of disease activity, adverse events and comorbidities should guide decisions on choice and changes in treatment strategies to reach this target. </a:t>
            </a:r>
            <a:endParaRPr lang="fr-FR" sz="1400" b="1" dirty="0" smtClean="0">
              <a:solidFill>
                <a:srgbClr val="00162E"/>
              </a:solidFill>
            </a:endParaRPr>
          </a:p>
          <a:p>
            <a:pPr lvl="0">
              <a:buFont typeface="+mj-lt"/>
              <a:buAutoNum type="arabicPeriod" startAt="7"/>
            </a:pPr>
            <a:r>
              <a:rPr lang="en-GB" sz="1400" b="1" dirty="0" smtClean="0">
                <a:solidFill>
                  <a:srgbClr val="00162E"/>
                </a:solidFill>
              </a:rPr>
              <a:t>Monitoring </a:t>
            </a:r>
            <a:r>
              <a:rPr lang="en-GB" sz="1400" b="1" dirty="0">
                <a:solidFill>
                  <a:srgbClr val="00162E"/>
                </a:solidFill>
              </a:rPr>
              <a:t>of disease activity should include tender and swollen joint counts, patient and physician global assessments, ESR and CRP, usually by applying a composite measure. Arthritis activity should be assessed at one to three month intervals until the treatment target has been reached. Radiographic and patient-reported outcome measures, such as functional assessments, can be used to complement disease activity monitoring.</a:t>
            </a:r>
            <a:r>
              <a:rPr lang="en-GB" sz="1400" b="1" dirty="0">
                <a:solidFill>
                  <a:srgbClr val="00162E"/>
                </a:solidFill>
              </a:rPr>
              <a:t> </a:t>
            </a:r>
            <a:endParaRPr lang="fr-FR" sz="1400" b="1" dirty="0" smtClean="0">
              <a:solidFill>
                <a:srgbClr val="00162E"/>
              </a:solidFill>
            </a:endParaRPr>
          </a:p>
          <a:p>
            <a:pPr lvl="0">
              <a:buFont typeface="+mj-lt"/>
              <a:buAutoNum type="arabicPeriod" startAt="7"/>
            </a:pPr>
            <a:r>
              <a:rPr lang="en-GB" sz="1400" b="1" dirty="0" smtClean="0">
                <a:solidFill>
                  <a:srgbClr val="00162E"/>
                </a:solidFill>
              </a:rPr>
              <a:t>Non</a:t>
            </a:r>
            <a:r>
              <a:rPr lang="en-GB" sz="1400" b="1" dirty="0">
                <a:solidFill>
                  <a:srgbClr val="00162E"/>
                </a:solidFill>
              </a:rPr>
              <a:t>-pharmacological interventions, such as dynamic exercises and occupational therapy, should be considered as adjuncts to drug treatment in patients with early arthritis.</a:t>
            </a:r>
            <a:r>
              <a:rPr lang="en-GB" sz="1400" b="1" dirty="0">
                <a:solidFill>
                  <a:srgbClr val="00162E"/>
                </a:solidFill>
              </a:rPr>
              <a:t> </a:t>
            </a:r>
            <a:endParaRPr lang="fr-FR" sz="1400" b="1" dirty="0" smtClean="0">
              <a:solidFill>
                <a:srgbClr val="00162E"/>
              </a:solidFill>
            </a:endParaRPr>
          </a:p>
          <a:p>
            <a:pPr lvl="0">
              <a:buFont typeface="+mj-lt"/>
              <a:buAutoNum type="arabicPeriod" startAt="7"/>
            </a:pPr>
            <a:r>
              <a:rPr lang="en-GB" sz="1400" b="1" dirty="0" smtClean="0">
                <a:solidFill>
                  <a:srgbClr val="00162E"/>
                </a:solidFill>
              </a:rPr>
              <a:t>In </a:t>
            </a:r>
            <a:r>
              <a:rPr lang="en-GB" sz="1400" b="1" dirty="0">
                <a:solidFill>
                  <a:srgbClr val="00162E"/>
                </a:solidFill>
              </a:rPr>
              <a:t>patients with early arthritis smoking cessation, dental care, weight control, assessment of vaccination status and management of comorbidities should be part of overall patient </a:t>
            </a:r>
            <a:r>
              <a:rPr lang="en-GB" sz="1400" b="1" dirty="0" smtClean="0">
                <a:solidFill>
                  <a:srgbClr val="00162E"/>
                </a:solidFill>
              </a:rPr>
              <a:t>care.</a:t>
            </a:r>
            <a:endParaRPr lang="fr-FR" sz="1400" b="1" dirty="0" smtClean="0">
              <a:solidFill>
                <a:srgbClr val="00162E"/>
              </a:solidFill>
            </a:endParaRPr>
          </a:p>
          <a:p>
            <a:pPr lvl="0">
              <a:buFont typeface="+mj-lt"/>
              <a:buAutoNum type="arabicPeriod" startAt="7"/>
            </a:pPr>
            <a:r>
              <a:rPr lang="en-GB" sz="1400" b="1" dirty="0" smtClean="0">
                <a:solidFill>
                  <a:srgbClr val="00162E"/>
                </a:solidFill>
              </a:rPr>
              <a:t>Patient </a:t>
            </a:r>
            <a:r>
              <a:rPr lang="en-GB" sz="1400" b="1" dirty="0">
                <a:solidFill>
                  <a:srgbClr val="00162E"/>
                </a:solidFill>
              </a:rPr>
              <a:t>information concerning the disease, its outcome (including comorbidities) and its treatment is important. Education programs aimed at coping with pain, disability, maintenance of ability to work and social participation may be used as adjunct interventions.</a:t>
            </a:r>
            <a:endParaRPr lang="fr-FR" sz="1400" b="1" dirty="0">
              <a:solidFill>
                <a:srgbClr val="00162E"/>
              </a:solidFill>
            </a:endParaRPr>
          </a:p>
          <a:p>
            <a:endParaRPr lang="en-GB" sz="1100" dirty="0">
              <a:solidFill>
                <a:srgbClr val="00162E"/>
              </a:solidFill>
            </a:endParaRPr>
          </a:p>
        </p:txBody>
      </p:sp>
    </p:spTree>
    <p:extLst>
      <p:ext uri="{BB962C8B-B14F-4D97-AF65-F5344CB8AC3E}">
        <p14:creationId xmlns:p14="http://schemas.microsoft.com/office/powerpoint/2010/main" val="110384066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1623571" y="1264709"/>
            <a:ext cx="8334172" cy="634545"/>
          </a:xfrm>
        </p:spPr>
        <p:txBody>
          <a:bodyPr/>
          <a:lstStyle/>
          <a:p>
            <a:r>
              <a:rPr lang="en-GB" sz="2400" dirty="0" smtClean="0"/>
              <a:t>Summary</a:t>
            </a:r>
            <a:r>
              <a:rPr lang="es-ES" sz="2400" dirty="0" smtClean="0"/>
              <a:t> </a:t>
            </a:r>
            <a:r>
              <a:rPr lang="es-ES" sz="2400" dirty="0"/>
              <a:t>of </a:t>
            </a:r>
            <a:r>
              <a:rPr lang="es-ES" sz="2400" dirty="0" err="1"/>
              <a:t>Recommendations</a:t>
            </a:r>
            <a:r>
              <a:rPr lang="es-ES" sz="2400" dirty="0"/>
              <a:t> </a:t>
            </a:r>
            <a:r>
              <a:rPr lang="es-ES" sz="2400" dirty="0" smtClean="0"/>
              <a:t>in</a:t>
            </a:r>
            <a:r>
              <a:rPr lang="es-ES" sz="2400" dirty="0"/>
              <a:t> </a:t>
            </a:r>
            <a:r>
              <a:rPr lang="es-ES" sz="2400" dirty="0" smtClean="0"/>
              <a:t>lay </a:t>
            </a:r>
            <a:r>
              <a:rPr lang="es-ES" sz="2400" dirty="0"/>
              <a:t>format </a:t>
            </a:r>
          </a:p>
        </p:txBody>
      </p:sp>
      <p:sp>
        <p:nvSpPr>
          <p:cNvPr id="6" name="Marcador de fecha 5"/>
          <p:cNvSpPr>
            <a:spLocks noGrp="1"/>
          </p:cNvSpPr>
          <p:nvPr>
            <p:ph type="dt" sz="half" idx="2"/>
          </p:nvPr>
        </p:nvSpPr>
        <p:spPr/>
        <p:txBody>
          <a:bodyPr/>
          <a:lstStyle/>
          <a:p>
            <a:fld id="{F6400876-E198-994A-958F-F82423EE1644}" type="datetime1">
              <a:rPr lang="es-ES" smtClean="0"/>
              <a:t>07/04/2018</a:t>
            </a:fld>
            <a:endParaRPr lang="en-US" dirty="0"/>
          </a:p>
        </p:txBody>
      </p:sp>
      <p:sp>
        <p:nvSpPr>
          <p:cNvPr id="8" name="Marcador de contenido 3"/>
          <p:cNvSpPr>
            <a:spLocks noGrp="1"/>
          </p:cNvSpPr>
          <p:nvPr>
            <p:ph idx="1"/>
          </p:nvPr>
        </p:nvSpPr>
        <p:spPr>
          <a:xfrm>
            <a:off x="420320" y="2091718"/>
            <a:ext cx="8334171" cy="4124361"/>
          </a:xfrm>
        </p:spPr>
        <p:txBody>
          <a:bodyPr/>
          <a:lstStyle/>
          <a:p>
            <a:pPr lvl="0">
              <a:buFont typeface="+mj-lt"/>
              <a:buAutoNum type="arabicPeriod"/>
            </a:pPr>
            <a:r>
              <a:rPr lang="en-US" sz="1600" b="1" dirty="0">
                <a:solidFill>
                  <a:schemeClr val="accent4">
                    <a:lumMod val="10000"/>
                  </a:schemeClr>
                </a:solidFill>
              </a:rPr>
              <a:t>People with any joint swelling causing pain or stiffness should be referred to, and seen by, a rheumatologist, within 6 weeks of their symptoms starting</a:t>
            </a:r>
            <a:r>
              <a:rPr lang="en-US" sz="1600" b="1" dirty="0" smtClean="0">
                <a:solidFill>
                  <a:schemeClr val="accent4">
                    <a:lumMod val="10000"/>
                  </a:schemeClr>
                </a:solidFill>
              </a:rPr>
              <a:t>. </a:t>
            </a:r>
          </a:p>
          <a:p>
            <a:pPr lvl="0">
              <a:buFont typeface="+mj-lt"/>
              <a:buAutoNum type="arabicPeriod"/>
            </a:pPr>
            <a:r>
              <a:rPr lang="en-US" sz="1600" b="1" dirty="0" smtClean="0">
                <a:solidFill>
                  <a:schemeClr val="accent4">
                    <a:lumMod val="10000"/>
                  </a:schemeClr>
                </a:solidFill>
              </a:rPr>
              <a:t>The </a:t>
            </a:r>
            <a:r>
              <a:rPr lang="en-US" sz="1600" b="1" dirty="0">
                <a:solidFill>
                  <a:schemeClr val="accent4">
                    <a:lumMod val="10000"/>
                  </a:schemeClr>
                </a:solidFill>
              </a:rPr>
              <a:t>preferred way to detect arthritis is for a rheumatologist to examine your joints. This may be confirmed with an ultrasound </a:t>
            </a:r>
            <a:r>
              <a:rPr lang="en-US" sz="1600" b="1" dirty="0" smtClean="0">
                <a:solidFill>
                  <a:schemeClr val="accent4">
                    <a:lumMod val="10000"/>
                  </a:schemeClr>
                </a:solidFill>
              </a:rPr>
              <a:t>scan</a:t>
            </a:r>
            <a:endParaRPr lang="en-US" sz="1600" b="1" dirty="0">
              <a:solidFill>
                <a:schemeClr val="accent4">
                  <a:lumMod val="10000"/>
                </a:schemeClr>
              </a:solidFill>
            </a:endParaRPr>
          </a:p>
          <a:p>
            <a:pPr lvl="0">
              <a:buFont typeface="+mj-lt"/>
              <a:buAutoNum type="arabicPeriod"/>
            </a:pPr>
            <a:r>
              <a:rPr lang="en-US" sz="1600" b="1" dirty="0" smtClean="0">
                <a:solidFill>
                  <a:schemeClr val="accent4">
                    <a:lumMod val="10000"/>
                  </a:schemeClr>
                </a:solidFill>
              </a:rPr>
              <a:t>If </a:t>
            </a:r>
            <a:r>
              <a:rPr lang="en-US" sz="1600" b="1" dirty="0">
                <a:solidFill>
                  <a:schemeClr val="accent4">
                    <a:lumMod val="10000"/>
                  </a:schemeClr>
                </a:solidFill>
              </a:rPr>
              <a:t>a definite diagnosis cannot be reached, risk factors should be considered in management </a:t>
            </a:r>
            <a:r>
              <a:rPr lang="en-US" sz="1600" b="1" dirty="0" smtClean="0">
                <a:solidFill>
                  <a:schemeClr val="accent4">
                    <a:lumMod val="10000"/>
                  </a:schemeClr>
                </a:solidFill>
              </a:rPr>
              <a:t>decisions.</a:t>
            </a:r>
            <a:endParaRPr lang="en-US" sz="1600" b="1" dirty="0">
              <a:solidFill>
                <a:schemeClr val="accent4">
                  <a:lumMod val="10000"/>
                </a:schemeClr>
              </a:solidFill>
            </a:endParaRPr>
          </a:p>
          <a:p>
            <a:pPr lvl="0">
              <a:buFont typeface="+mj-lt"/>
              <a:buAutoNum type="arabicPeriod"/>
            </a:pPr>
            <a:r>
              <a:rPr lang="fr-FR" sz="1600" b="1" dirty="0" smtClean="0">
                <a:solidFill>
                  <a:schemeClr val="accent4">
                    <a:lumMod val="10000"/>
                  </a:schemeClr>
                </a:solidFill>
              </a:rPr>
              <a:t>People </a:t>
            </a:r>
            <a:r>
              <a:rPr lang="fr-FR" sz="1600" b="1" dirty="0" err="1">
                <a:solidFill>
                  <a:schemeClr val="accent4">
                    <a:lumMod val="10000"/>
                  </a:schemeClr>
                </a:solidFill>
              </a:rPr>
              <a:t>at</a:t>
            </a:r>
            <a:r>
              <a:rPr lang="fr-FR" sz="1600" b="1" dirty="0">
                <a:solidFill>
                  <a:schemeClr val="accent4">
                    <a:lumMod val="10000"/>
                  </a:schemeClr>
                </a:solidFill>
              </a:rPr>
              <a:t> </a:t>
            </a:r>
            <a:r>
              <a:rPr lang="fr-FR" sz="1600" b="1" dirty="0" err="1">
                <a:solidFill>
                  <a:schemeClr val="accent4">
                    <a:lumMod val="10000"/>
                  </a:schemeClr>
                </a:solidFill>
              </a:rPr>
              <a:t>risk</a:t>
            </a:r>
            <a:r>
              <a:rPr lang="fr-FR" sz="1600" b="1" dirty="0">
                <a:solidFill>
                  <a:schemeClr val="accent4">
                    <a:lumMod val="10000"/>
                  </a:schemeClr>
                </a:solidFill>
              </a:rPr>
              <a:t> of persistent </a:t>
            </a:r>
            <a:r>
              <a:rPr lang="fr-FR" sz="1600" b="1" dirty="0" err="1">
                <a:solidFill>
                  <a:schemeClr val="accent4">
                    <a:lumMod val="10000"/>
                  </a:schemeClr>
                </a:solidFill>
              </a:rPr>
              <a:t>arthritis</a:t>
            </a:r>
            <a:r>
              <a:rPr lang="fr-FR" sz="1600" b="1" dirty="0">
                <a:solidFill>
                  <a:schemeClr val="accent4">
                    <a:lumMod val="10000"/>
                  </a:schemeClr>
                </a:solidFill>
              </a:rPr>
              <a:t> </a:t>
            </a:r>
            <a:r>
              <a:rPr lang="fr-FR" sz="1600" b="1" dirty="0" err="1">
                <a:solidFill>
                  <a:schemeClr val="accent4">
                    <a:lumMod val="10000"/>
                  </a:schemeClr>
                </a:solidFill>
              </a:rPr>
              <a:t>should</a:t>
            </a:r>
            <a:r>
              <a:rPr lang="fr-FR" sz="1600" b="1" dirty="0">
                <a:solidFill>
                  <a:schemeClr val="accent4">
                    <a:lumMod val="10000"/>
                  </a:schemeClr>
                </a:solidFill>
              </a:rPr>
              <a:t> </a:t>
            </a:r>
            <a:r>
              <a:rPr lang="fr-FR" sz="1600" b="1" dirty="0" err="1">
                <a:solidFill>
                  <a:schemeClr val="accent4">
                    <a:lumMod val="10000"/>
                  </a:schemeClr>
                </a:solidFill>
              </a:rPr>
              <a:t>be</a:t>
            </a:r>
            <a:r>
              <a:rPr lang="fr-FR" sz="1600" b="1" dirty="0">
                <a:solidFill>
                  <a:schemeClr val="accent4">
                    <a:lumMod val="10000"/>
                  </a:schemeClr>
                </a:solidFill>
              </a:rPr>
              <a:t> </a:t>
            </a:r>
            <a:r>
              <a:rPr lang="fr-FR" sz="1600" b="1" dirty="0" err="1">
                <a:solidFill>
                  <a:schemeClr val="accent4">
                    <a:lumMod val="10000"/>
                  </a:schemeClr>
                </a:solidFill>
              </a:rPr>
              <a:t>started</a:t>
            </a:r>
            <a:r>
              <a:rPr lang="fr-FR" sz="1600" b="1" dirty="0">
                <a:solidFill>
                  <a:schemeClr val="accent4">
                    <a:lumMod val="10000"/>
                  </a:schemeClr>
                </a:solidFill>
              </a:rPr>
              <a:t> on </a:t>
            </a:r>
            <a:r>
              <a:rPr lang="fr-FR" sz="1600" b="1" dirty="0" err="1">
                <a:solidFill>
                  <a:schemeClr val="accent4">
                    <a:lumMod val="10000"/>
                  </a:schemeClr>
                </a:solidFill>
              </a:rPr>
              <a:t>DMARDs</a:t>
            </a:r>
            <a:r>
              <a:rPr lang="fr-FR" sz="1600" b="1" dirty="0">
                <a:solidFill>
                  <a:schemeClr val="accent4">
                    <a:lumMod val="10000"/>
                  </a:schemeClr>
                </a:solidFill>
              </a:rPr>
              <a:t> as </a:t>
            </a:r>
            <a:r>
              <a:rPr lang="fr-FR" sz="1600" b="1" dirty="0" err="1">
                <a:solidFill>
                  <a:schemeClr val="accent4">
                    <a:lumMod val="10000"/>
                  </a:schemeClr>
                </a:solidFill>
              </a:rPr>
              <a:t>early</a:t>
            </a:r>
            <a:r>
              <a:rPr lang="fr-FR" sz="1600" b="1" dirty="0">
                <a:solidFill>
                  <a:schemeClr val="accent4">
                    <a:lumMod val="10000"/>
                  </a:schemeClr>
                </a:solidFill>
              </a:rPr>
              <a:t> as possible (</a:t>
            </a:r>
            <a:r>
              <a:rPr lang="fr-FR" sz="1600" b="1" dirty="0" err="1">
                <a:solidFill>
                  <a:schemeClr val="accent4">
                    <a:lumMod val="10000"/>
                  </a:schemeClr>
                </a:solidFill>
              </a:rPr>
              <a:t>ideally</a:t>
            </a:r>
            <a:r>
              <a:rPr lang="fr-FR" sz="1600" b="1" dirty="0">
                <a:solidFill>
                  <a:schemeClr val="accent4">
                    <a:lumMod val="10000"/>
                  </a:schemeClr>
                </a:solidFill>
              </a:rPr>
              <a:t> </a:t>
            </a:r>
            <a:r>
              <a:rPr lang="fr-FR" sz="1600" b="1" dirty="0" err="1">
                <a:solidFill>
                  <a:schemeClr val="accent4">
                    <a:lumMod val="10000"/>
                  </a:schemeClr>
                </a:solidFill>
              </a:rPr>
              <a:t>within</a:t>
            </a:r>
            <a:r>
              <a:rPr lang="fr-FR" sz="1600" b="1" dirty="0">
                <a:solidFill>
                  <a:schemeClr val="accent4">
                    <a:lumMod val="10000"/>
                  </a:schemeClr>
                </a:solidFill>
              </a:rPr>
              <a:t> 3 </a:t>
            </a:r>
            <a:r>
              <a:rPr lang="fr-FR" sz="1600" b="1" dirty="0" err="1">
                <a:solidFill>
                  <a:schemeClr val="accent4">
                    <a:lumMod val="10000"/>
                  </a:schemeClr>
                </a:solidFill>
              </a:rPr>
              <a:t>months</a:t>
            </a:r>
            <a:r>
              <a:rPr lang="fr-FR" sz="1600" b="1" dirty="0">
                <a:solidFill>
                  <a:schemeClr val="accent4">
                    <a:lumMod val="10000"/>
                  </a:schemeClr>
                </a:solidFill>
              </a:rPr>
              <a:t>), </a:t>
            </a:r>
            <a:r>
              <a:rPr lang="fr-FR" sz="1600" b="1" dirty="0" err="1">
                <a:solidFill>
                  <a:schemeClr val="accent4">
                    <a:lumMod val="10000"/>
                  </a:schemeClr>
                </a:solidFill>
              </a:rPr>
              <a:t>even</a:t>
            </a:r>
            <a:r>
              <a:rPr lang="fr-FR" sz="1600" b="1" dirty="0">
                <a:solidFill>
                  <a:schemeClr val="accent4">
                    <a:lumMod val="10000"/>
                  </a:schemeClr>
                </a:solidFill>
              </a:rPr>
              <a:t> if </a:t>
            </a:r>
            <a:r>
              <a:rPr lang="fr-FR" sz="1600" b="1" dirty="0" err="1">
                <a:solidFill>
                  <a:schemeClr val="accent4">
                    <a:lumMod val="10000"/>
                  </a:schemeClr>
                </a:solidFill>
              </a:rPr>
              <a:t>they</a:t>
            </a:r>
            <a:r>
              <a:rPr lang="fr-FR" sz="1600" b="1" dirty="0">
                <a:solidFill>
                  <a:schemeClr val="accent4">
                    <a:lumMod val="10000"/>
                  </a:schemeClr>
                </a:solidFill>
              </a:rPr>
              <a:t> do not </a:t>
            </a:r>
            <a:r>
              <a:rPr lang="fr-FR" sz="1600" b="1" dirty="0" err="1">
                <a:solidFill>
                  <a:schemeClr val="accent4">
                    <a:lumMod val="10000"/>
                  </a:schemeClr>
                </a:solidFill>
              </a:rPr>
              <a:t>fulfil</a:t>
            </a:r>
            <a:r>
              <a:rPr lang="fr-FR" sz="1600" b="1" dirty="0">
                <a:solidFill>
                  <a:schemeClr val="accent4">
                    <a:lumMod val="10000"/>
                  </a:schemeClr>
                </a:solidFill>
              </a:rPr>
              <a:t> the </a:t>
            </a:r>
            <a:r>
              <a:rPr lang="fr-FR" sz="1600" b="1" dirty="0" err="1">
                <a:solidFill>
                  <a:schemeClr val="accent4">
                    <a:lumMod val="10000"/>
                  </a:schemeClr>
                </a:solidFill>
              </a:rPr>
              <a:t>criteria</a:t>
            </a:r>
            <a:r>
              <a:rPr lang="fr-FR" sz="1600" b="1" dirty="0">
                <a:solidFill>
                  <a:schemeClr val="accent4">
                    <a:lumMod val="10000"/>
                  </a:schemeClr>
                </a:solidFill>
              </a:rPr>
              <a:t> for an </a:t>
            </a:r>
            <a:r>
              <a:rPr lang="fr-FR" sz="1600" b="1" dirty="0" err="1">
                <a:solidFill>
                  <a:schemeClr val="accent4">
                    <a:lumMod val="10000"/>
                  </a:schemeClr>
                </a:solidFill>
              </a:rPr>
              <a:t>inflammatory</a:t>
            </a:r>
            <a:r>
              <a:rPr lang="fr-FR" sz="1600" b="1" dirty="0">
                <a:solidFill>
                  <a:schemeClr val="accent4">
                    <a:lumMod val="10000"/>
                  </a:schemeClr>
                </a:solidFill>
              </a:rPr>
              <a:t> </a:t>
            </a:r>
            <a:r>
              <a:rPr lang="fr-FR" sz="1600" b="1" dirty="0" err="1">
                <a:solidFill>
                  <a:schemeClr val="accent4">
                    <a:lumMod val="10000"/>
                  </a:schemeClr>
                </a:solidFill>
              </a:rPr>
              <a:t>rheumatologic</a:t>
            </a:r>
            <a:r>
              <a:rPr lang="fr-FR" sz="1600" b="1" dirty="0">
                <a:solidFill>
                  <a:schemeClr val="accent4">
                    <a:lumMod val="10000"/>
                  </a:schemeClr>
                </a:solidFill>
              </a:rPr>
              <a:t> </a:t>
            </a:r>
            <a:r>
              <a:rPr lang="fr-FR" sz="1600" b="1" dirty="0" err="1">
                <a:solidFill>
                  <a:schemeClr val="accent4">
                    <a:lumMod val="10000"/>
                  </a:schemeClr>
                </a:solidFill>
              </a:rPr>
              <a:t>disease</a:t>
            </a:r>
            <a:r>
              <a:rPr lang="fr-FR" sz="1600" b="1" dirty="0" smtClean="0">
                <a:solidFill>
                  <a:schemeClr val="accent4">
                    <a:lumMod val="10000"/>
                  </a:schemeClr>
                </a:solidFill>
              </a:rPr>
              <a:t>.</a:t>
            </a:r>
            <a:endParaRPr lang="fr-FR" sz="1600" b="1" dirty="0">
              <a:solidFill>
                <a:schemeClr val="accent4">
                  <a:lumMod val="10000"/>
                </a:schemeClr>
              </a:solidFill>
            </a:endParaRPr>
          </a:p>
          <a:p>
            <a:pPr lvl="0">
              <a:buFont typeface="+mj-lt"/>
              <a:buAutoNum type="arabicPeriod"/>
            </a:pPr>
            <a:r>
              <a:rPr lang="fr-FR" sz="1600" b="1" dirty="0" err="1" smtClean="0">
                <a:solidFill>
                  <a:schemeClr val="accent4">
                    <a:lumMod val="10000"/>
                  </a:schemeClr>
                </a:solidFill>
              </a:rPr>
              <a:t>Methotrexate</a:t>
            </a:r>
            <a:r>
              <a:rPr lang="fr-FR" sz="1600" b="1" dirty="0" smtClean="0">
                <a:solidFill>
                  <a:schemeClr val="accent4">
                    <a:lumMod val="10000"/>
                  </a:schemeClr>
                </a:solidFill>
              </a:rPr>
              <a:t> </a:t>
            </a:r>
            <a:r>
              <a:rPr lang="fr-FR" sz="1600" b="1" dirty="0" err="1">
                <a:solidFill>
                  <a:schemeClr val="accent4">
                    <a:lumMod val="10000"/>
                  </a:schemeClr>
                </a:solidFill>
              </a:rPr>
              <a:t>should</a:t>
            </a:r>
            <a:r>
              <a:rPr lang="fr-FR" sz="1600" b="1" dirty="0">
                <a:solidFill>
                  <a:schemeClr val="accent4">
                    <a:lumMod val="10000"/>
                  </a:schemeClr>
                </a:solidFill>
              </a:rPr>
              <a:t> </a:t>
            </a:r>
            <a:r>
              <a:rPr lang="fr-FR" sz="1600" b="1" dirty="0" err="1">
                <a:solidFill>
                  <a:schemeClr val="accent4">
                    <a:lumMod val="10000"/>
                  </a:schemeClr>
                </a:solidFill>
              </a:rPr>
              <a:t>be</a:t>
            </a:r>
            <a:r>
              <a:rPr lang="fr-FR" sz="1600" b="1" dirty="0">
                <a:solidFill>
                  <a:schemeClr val="accent4">
                    <a:lumMod val="10000"/>
                  </a:schemeClr>
                </a:solidFill>
              </a:rPr>
              <a:t> part of the first </a:t>
            </a:r>
            <a:r>
              <a:rPr lang="fr-FR" sz="1600" b="1" dirty="0" err="1">
                <a:solidFill>
                  <a:schemeClr val="accent4">
                    <a:lumMod val="10000"/>
                  </a:schemeClr>
                </a:solidFill>
              </a:rPr>
              <a:t>treatment</a:t>
            </a:r>
            <a:r>
              <a:rPr lang="fr-FR" sz="1600" b="1" dirty="0">
                <a:solidFill>
                  <a:schemeClr val="accent4">
                    <a:lumMod val="10000"/>
                  </a:schemeClr>
                </a:solidFill>
              </a:rPr>
              <a:t> </a:t>
            </a:r>
            <a:r>
              <a:rPr lang="fr-FR" sz="1600" b="1" dirty="0" err="1">
                <a:solidFill>
                  <a:schemeClr val="accent4">
                    <a:lumMod val="10000"/>
                  </a:schemeClr>
                </a:solidFill>
              </a:rPr>
              <a:t>strategy</a:t>
            </a:r>
            <a:r>
              <a:rPr lang="fr-FR" sz="1600" b="1" dirty="0">
                <a:solidFill>
                  <a:schemeClr val="accent4">
                    <a:lumMod val="10000"/>
                  </a:schemeClr>
                </a:solidFill>
              </a:rPr>
              <a:t> in people </a:t>
            </a:r>
            <a:r>
              <a:rPr lang="fr-FR" sz="1600" b="1" dirty="0" err="1">
                <a:solidFill>
                  <a:schemeClr val="accent4">
                    <a:lumMod val="10000"/>
                  </a:schemeClr>
                </a:solidFill>
              </a:rPr>
              <a:t>at</a:t>
            </a:r>
            <a:r>
              <a:rPr lang="fr-FR" sz="1600" b="1" dirty="0">
                <a:solidFill>
                  <a:schemeClr val="accent4">
                    <a:lumMod val="10000"/>
                  </a:schemeClr>
                </a:solidFill>
              </a:rPr>
              <a:t> </a:t>
            </a:r>
            <a:r>
              <a:rPr lang="fr-FR" sz="1600" b="1" dirty="0" err="1">
                <a:solidFill>
                  <a:schemeClr val="accent4">
                    <a:lumMod val="10000"/>
                  </a:schemeClr>
                </a:solidFill>
              </a:rPr>
              <a:t>risk</a:t>
            </a:r>
            <a:r>
              <a:rPr lang="fr-FR" sz="1600" b="1" dirty="0">
                <a:solidFill>
                  <a:schemeClr val="accent4">
                    <a:lumMod val="10000"/>
                  </a:schemeClr>
                </a:solidFill>
              </a:rPr>
              <a:t> of persistent </a:t>
            </a:r>
            <a:r>
              <a:rPr lang="fr-FR" sz="1600" b="1" dirty="0" err="1" smtClean="0">
                <a:solidFill>
                  <a:schemeClr val="accent4">
                    <a:lumMod val="10000"/>
                  </a:schemeClr>
                </a:solidFill>
              </a:rPr>
              <a:t>disease</a:t>
            </a:r>
            <a:r>
              <a:rPr lang="fr-FR" sz="1600" b="1" dirty="0" smtClean="0">
                <a:solidFill>
                  <a:schemeClr val="accent4">
                    <a:lumMod val="10000"/>
                  </a:schemeClr>
                </a:solidFill>
              </a:rPr>
              <a:t>.</a:t>
            </a:r>
            <a:endParaRPr lang="fr-FR" sz="1600" b="1" dirty="0">
              <a:solidFill>
                <a:schemeClr val="accent4">
                  <a:lumMod val="10000"/>
                </a:schemeClr>
              </a:solidFill>
            </a:endParaRPr>
          </a:p>
          <a:p>
            <a:pPr lvl="0">
              <a:buFont typeface="+mj-lt"/>
              <a:buAutoNum type="arabicPeriod"/>
            </a:pPr>
            <a:r>
              <a:rPr lang="en-US" sz="1600" b="1" dirty="0" smtClean="0">
                <a:solidFill>
                  <a:schemeClr val="accent4">
                    <a:lumMod val="10000"/>
                  </a:schemeClr>
                </a:solidFill>
              </a:rPr>
              <a:t>NSAIDs </a:t>
            </a:r>
            <a:r>
              <a:rPr lang="en-US" sz="1600" b="1" dirty="0">
                <a:solidFill>
                  <a:schemeClr val="accent4">
                    <a:lumMod val="10000"/>
                  </a:schemeClr>
                </a:solidFill>
              </a:rPr>
              <a:t>should be used at the minimum effective dose for the shortest time possible, after evaluating your personal risks.*</a:t>
            </a:r>
            <a:r>
              <a:rPr lang="en-US" sz="1600" dirty="0">
                <a:solidFill>
                  <a:schemeClr val="accent4">
                    <a:lumMod val="10000"/>
                  </a:schemeClr>
                </a:solidFill>
              </a:rPr>
              <a:t/>
            </a:r>
            <a:br>
              <a:rPr lang="en-US" sz="1600" dirty="0">
                <a:solidFill>
                  <a:schemeClr val="accent4">
                    <a:lumMod val="10000"/>
                  </a:schemeClr>
                </a:solidFill>
              </a:rPr>
            </a:br>
            <a:endParaRPr lang="en-GB" sz="1600" dirty="0">
              <a:solidFill>
                <a:schemeClr val="accent4">
                  <a:lumMod val="10000"/>
                </a:schemeClr>
              </a:solidFill>
            </a:endParaRPr>
          </a:p>
        </p:txBody>
      </p:sp>
    </p:spTree>
    <p:extLst>
      <p:ext uri="{BB962C8B-B14F-4D97-AF65-F5344CB8AC3E}">
        <p14:creationId xmlns:p14="http://schemas.microsoft.com/office/powerpoint/2010/main" val="206790718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1623571" y="1264709"/>
            <a:ext cx="8334172" cy="634545"/>
          </a:xfrm>
        </p:spPr>
        <p:txBody>
          <a:bodyPr/>
          <a:lstStyle/>
          <a:p>
            <a:r>
              <a:rPr lang="en-GB" sz="2400" dirty="0" smtClean="0"/>
              <a:t>Summary</a:t>
            </a:r>
            <a:r>
              <a:rPr lang="es-ES" sz="2400" dirty="0" smtClean="0"/>
              <a:t> </a:t>
            </a:r>
            <a:r>
              <a:rPr lang="es-ES" sz="2400" dirty="0"/>
              <a:t>of </a:t>
            </a:r>
            <a:r>
              <a:rPr lang="es-ES" sz="2400" dirty="0" err="1"/>
              <a:t>Recommendations</a:t>
            </a:r>
            <a:r>
              <a:rPr lang="es-ES" sz="2400" dirty="0"/>
              <a:t> </a:t>
            </a:r>
            <a:r>
              <a:rPr lang="es-ES" sz="2400" dirty="0" smtClean="0"/>
              <a:t>in</a:t>
            </a:r>
            <a:r>
              <a:rPr lang="es-ES" sz="2400" dirty="0"/>
              <a:t> </a:t>
            </a:r>
            <a:r>
              <a:rPr lang="es-ES" sz="2400" dirty="0" smtClean="0"/>
              <a:t>lay </a:t>
            </a:r>
            <a:r>
              <a:rPr lang="es-ES" sz="2400" dirty="0"/>
              <a:t>format </a:t>
            </a:r>
          </a:p>
        </p:txBody>
      </p:sp>
      <p:sp>
        <p:nvSpPr>
          <p:cNvPr id="6" name="Marcador de fecha 5"/>
          <p:cNvSpPr>
            <a:spLocks noGrp="1"/>
          </p:cNvSpPr>
          <p:nvPr>
            <p:ph type="dt" sz="half" idx="2"/>
          </p:nvPr>
        </p:nvSpPr>
        <p:spPr/>
        <p:txBody>
          <a:bodyPr/>
          <a:lstStyle/>
          <a:p>
            <a:fld id="{F6400876-E198-994A-958F-F82423EE1644}" type="datetime1">
              <a:rPr lang="es-ES" smtClean="0"/>
              <a:t>07/04/2018</a:t>
            </a:fld>
            <a:endParaRPr lang="en-US" dirty="0"/>
          </a:p>
        </p:txBody>
      </p:sp>
      <p:sp>
        <p:nvSpPr>
          <p:cNvPr id="8" name="Marcador de contenido 3"/>
          <p:cNvSpPr>
            <a:spLocks noGrp="1"/>
          </p:cNvSpPr>
          <p:nvPr>
            <p:ph idx="1"/>
          </p:nvPr>
        </p:nvSpPr>
        <p:spPr>
          <a:xfrm>
            <a:off x="174782" y="1905304"/>
            <a:ext cx="8969218" cy="4124361"/>
          </a:xfrm>
        </p:spPr>
        <p:txBody>
          <a:bodyPr/>
          <a:lstStyle/>
          <a:p>
            <a:pPr lvl="0">
              <a:buFont typeface="+mj-lt"/>
              <a:buAutoNum type="arabicPeriod" startAt="7"/>
            </a:pPr>
            <a:r>
              <a:rPr lang="fr-FR" sz="1400" b="1" dirty="0" smtClean="0">
                <a:solidFill>
                  <a:srgbClr val="00162E"/>
                </a:solidFill>
              </a:rPr>
              <a:t>Steroids </a:t>
            </a:r>
            <a:r>
              <a:rPr lang="fr-FR" sz="1400" b="1" dirty="0" err="1">
                <a:solidFill>
                  <a:srgbClr val="00162E"/>
                </a:solidFill>
              </a:rPr>
              <a:t>should</a:t>
            </a:r>
            <a:r>
              <a:rPr lang="fr-FR" sz="1400" b="1" dirty="0">
                <a:solidFill>
                  <a:srgbClr val="00162E"/>
                </a:solidFill>
              </a:rPr>
              <a:t> </a:t>
            </a:r>
            <a:r>
              <a:rPr lang="fr-FR" sz="1400" b="1" dirty="0" err="1">
                <a:solidFill>
                  <a:srgbClr val="00162E"/>
                </a:solidFill>
              </a:rPr>
              <a:t>be</a:t>
            </a:r>
            <a:r>
              <a:rPr lang="fr-FR" sz="1400" b="1" dirty="0">
                <a:solidFill>
                  <a:srgbClr val="00162E"/>
                </a:solidFill>
              </a:rPr>
              <a:t> </a:t>
            </a:r>
            <a:r>
              <a:rPr lang="fr-FR" sz="1400" b="1" dirty="0" err="1">
                <a:solidFill>
                  <a:srgbClr val="00162E"/>
                </a:solidFill>
              </a:rPr>
              <a:t>used</a:t>
            </a:r>
            <a:r>
              <a:rPr lang="fr-FR" sz="1400" b="1" dirty="0">
                <a:solidFill>
                  <a:srgbClr val="00162E"/>
                </a:solidFill>
              </a:rPr>
              <a:t> </a:t>
            </a:r>
            <a:r>
              <a:rPr lang="fr-FR" sz="1400" b="1" dirty="0" err="1">
                <a:solidFill>
                  <a:srgbClr val="00162E"/>
                </a:solidFill>
              </a:rPr>
              <a:t>at</a:t>
            </a:r>
            <a:r>
              <a:rPr lang="fr-FR" sz="1400" b="1" dirty="0">
                <a:solidFill>
                  <a:srgbClr val="00162E"/>
                </a:solidFill>
              </a:rPr>
              <a:t> the </a:t>
            </a:r>
            <a:r>
              <a:rPr lang="fr-FR" sz="1400" b="1" dirty="0" err="1">
                <a:solidFill>
                  <a:srgbClr val="00162E"/>
                </a:solidFill>
              </a:rPr>
              <a:t>lowest</a:t>
            </a:r>
            <a:r>
              <a:rPr lang="fr-FR" sz="1400" b="1" dirty="0">
                <a:solidFill>
                  <a:srgbClr val="00162E"/>
                </a:solidFill>
              </a:rPr>
              <a:t> dose </a:t>
            </a:r>
            <a:r>
              <a:rPr lang="fr-FR" sz="1400" b="1" dirty="0" err="1">
                <a:solidFill>
                  <a:srgbClr val="00162E"/>
                </a:solidFill>
              </a:rPr>
              <a:t>necessary</a:t>
            </a:r>
            <a:r>
              <a:rPr lang="fr-FR" sz="1400" b="1" dirty="0">
                <a:solidFill>
                  <a:srgbClr val="00162E"/>
                </a:solidFill>
              </a:rPr>
              <a:t> as </a:t>
            </a:r>
            <a:r>
              <a:rPr lang="fr-FR" sz="1400" b="1" dirty="0" err="1">
                <a:solidFill>
                  <a:srgbClr val="00162E"/>
                </a:solidFill>
              </a:rPr>
              <a:t>temporary</a:t>
            </a:r>
            <a:r>
              <a:rPr lang="fr-FR" sz="1400" b="1" dirty="0">
                <a:solidFill>
                  <a:srgbClr val="00162E"/>
                </a:solidFill>
              </a:rPr>
              <a:t> </a:t>
            </a:r>
            <a:r>
              <a:rPr lang="fr-FR" sz="1400" b="1" dirty="0" err="1">
                <a:solidFill>
                  <a:srgbClr val="00162E"/>
                </a:solidFill>
              </a:rPr>
              <a:t>treatment</a:t>
            </a:r>
            <a:r>
              <a:rPr lang="fr-FR" sz="1400" b="1" dirty="0">
                <a:solidFill>
                  <a:srgbClr val="00162E"/>
                </a:solidFill>
              </a:rPr>
              <a:t>. </a:t>
            </a:r>
            <a:r>
              <a:rPr lang="fr-FR" sz="1400" b="1" dirty="0" err="1">
                <a:solidFill>
                  <a:srgbClr val="00162E"/>
                </a:solidFill>
              </a:rPr>
              <a:t>Steroid</a:t>
            </a:r>
            <a:r>
              <a:rPr lang="fr-FR" sz="1400" b="1" dirty="0">
                <a:solidFill>
                  <a:srgbClr val="00162E"/>
                </a:solidFill>
              </a:rPr>
              <a:t> injections </a:t>
            </a:r>
            <a:r>
              <a:rPr lang="fr-FR" sz="1400" b="1" dirty="0" err="1">
                <a:solidFill>
                  <a:srgbClr val="00162E"/>
                </a:solidFill>
              </a:rPr>
              <a:t>into</a:t>
            </a:r>
            <a:r>
              <a:rPr lang="fr-FR" sz="1400" b="1" dirty="0">
                <a:solidFill>
                  <a:srgbClr val="00162E"/>
                </a:solidFill>
              </a:rPr>
              <a:t> the joint </a:t>
            </a:r>
            <a:r>
              <a:rPr lang="fr-FR" sz="1400" b="1" dirty="0" err="1">
                <a:solidFill>
                  <a:srgbClr val="00162E"/>
                </a:solidFill>
              </a:rPr>
              <a:t>should</a:t>
            </a:r>
            <a:r>
              <a:rPr lang="fr-FR" sz="1400" b="1" dirty="0">
                <a:solidFill>
                  <a:srgbClr val="00162E"/>
                </a:solidFill>
              </a:rPr>
              <a:t> </a:t>
            </a:r>
            <a:r>
              <a:rPr lang="fr-FR" sz="1400" b="1" dirty="0" err="1">
                <a:solidFill>
                  <a:srgbClr val="00162E"/>
                </a:solidFill>
              </a:rPr>
              <a:t>be</a:t>
            </a:r>
            <a:r>
              <a:rPr lang="fr-FR" sz="1400" b="1" dirty="0">
                <a:solidFill>
                  <a:srgbClr val="00162E"/>
                </a:solidFill>
              </a:rPr>
              <a:t> </a:t>
            </a:r>
            <a:r>
              <a:rPr lang="fr-FR" sz="1400" b="1" dirty="0" err="1">
                <a:solidFill>
                  <a:srgbClr val="00162E"/>
                </a:solidFill>
              </a:rPr>
              <a:t>considered</a:t>
            </a:r>
            <a:r>
              <a:rPr lang="fr-FR" sz="1400" b="1" dirty="0">
                <a:solidFill>
                  <a:srgbClr val="00162E"/>
                </a:solidFill>
              </a:rPr>
              <a:t> for </a:t>
            </a:r>
            <a:r>
              <a:rPr lang="fr-FR" sz="1400" b="1" dirty="0" err="1">
                <a:solidFill>
                  <a:srgbClr val="00162E"/>
                </a:solidFill>
              </a:rPr>
              <a:t>symptomatic</a:t>
            </a:r>
            <a:r>
              <a:rPr lang="fr-FR" sz="1400" b="1" dirty="0">
                <a:solidFill>
                  <a:srgbClr val="00162E"/>
                </a:solidFill>
              </a:rPr>
              <a:t> </a:t>
            </a:r>
            <a:r>
              <a:rPr lang="fr-FR" sz="1400" b="1" dirty="0" smtClean="0">
                <a:solidFill>
                  <a:srgbClr val="00162E"/>
                </a:solidFill>
              </a:rPr>
              <a:t>relief</a:t>
            </a:r>
            <a:endParaRPr lang="fr-FR" sz="1400" dirty="0">
              <a:solidFill>
                <a:srgbClr val="00162E"/>
              </a:solidFill>
            </a:endParaRPr>
          </a:p>
          <a:p>
            <a:pPr lvl="0">
              <a:buFont typeface="+mj-lt"/>
              <a:buAutoNum type="arabicPeriod" startAt="7"/>
            </a:pPr>
            <a:r>
              <a:rPr lang="fr-FR" sz="1400" b="1" dirty="0" smtClean="0">
                <a:solidFill>
                  <a:srgbClr val="00162E"/>
                </a:solidFill>
              </a:rPr>
              <a:t>The </a:t>
            </a:r>
            <a:r>
              <a:rPr lang="fr-FR" sz="1400" b="1" dirty="0">
                <a:solidFill>
                  <a:srgbClr val="00162E"/>
                </a:solidFill>
              </a:rPr>
              <a:t>main goal of DMARD </a:t>
            </a:r>
            <a:r>
              <a:rPr lang="fr-FR" sz="1400" b="1" dirty="0" err="1">
                <a:solidFill>
                  <a:srgbClr val="00162E"/>
                </a:solidFill>
              </a:rPr>
              <a:t>treatment</a:t>
            </a:r>
            <a:r>
              <a:rPr lang="fr-FR" sz="1400" b="1" dirty="0">
                <a:solidFill>
                  <a:srgbClr val="00162E"/>
                </a:solidFill>
              </a:rPr>
              <a:t> </a:t>
            </a:r>
            <a:r>
              <a:rPr lang="fr-FR" sz="1400" b="1" dirty="0" err="1">
                <a:solidFill>
                  <a:srgbClr val="00162E"/>
                </a:solidFill>
              </a:rPr>
              <a:t>is</a:t>
            </a:r>
            <a:r>
              <a:rPr lang="fr-FR" sz="1400" b="1" dirty="0">
                <a:solidFill>
                  <a:srgbClr val="00162E"/>
                </a:solidFill>
              </a:rPr>
              <a:t> to </a:t>
            </a:r>
            <a:r>
              <a:rPr lang="fr-FR" sz="1400" b="1" dirty="0" err="1">
                <a:solidFill>
                  <a:srgbClr val="00162E"/>
                </a:solidFill>
              </a:rPr>
              <a:t>achieve</a:t>
            </a:r>
            <a:r>
              <a:rPr lang="fr-FR" sz="1400" b="1" dirty="0">
                <a:solidFill>
                  <a:srgbClr val="00162E"/>
                </a:solidFill>
              </a:rPr>
              <a:t> </a:t>
            </a:r>
            <a:r>
              <a:rPr lang="fr-FR" sz="1400" b="1" dirty="0" err="1">
                <a:solidFill>
                  <a:srgbClr val="00162E"/>
                </a:solidFill>
              </a:rPr>
              <a:t>clinical</a:t>
            </a:r>
            <a:r>
              <a:rPr lang="fr-FR" sz="1400" b="1" dirty="0">
                <a:solidFill>
                  <a:srgbClr val="00162E"/>
                </a:solidFill>
              </a:rPr>
              <a:t> </a:t>
            </a:r>
            <a:r>
              <a:rPr lang="fr-FR" sz="1400" b="1" dirty="0" err="1" smtClean="0">
                <a:solidFill>
                  <a:srgbClr val="00162E"/>
                </a:solidFill>
              </a:rPr>
              <a:t>remission</a:t>
            </a:r>
            <a:r>
              <a:rPr lang="fr-FR" sz="1400" b="1" dirty="0" err="1">
                <a:solidFill>
                  <a:srgbClr val="00162E"/>
                </a:solidFill>
              </a:rPr>
              <a:t>.</a:t>
            </a:r>
            <a:r>
              <a:rPr lang="fr-FR" sz="1400" b="1" dirty="0" err="1" smtClean="0">
                <a:solidFill>
                  <a:srgbClr val="00162E"/>
                </a:solidFill>
              </a:rPr>
              <a:t>Your</a:t>
            </a:r>
            <a:r>
              <a:rPr lang="fr-FR" sz="1400" b="1" dirty="0" smtClean="0">
                <a:solidFill>
                  <a:srgbClr val="00162E"/>
                </a:solidFill>
              </a:rPr>
              <a:t> </a:t>
            </a:r>
            <a:r>
              <a:rPr lang="fr-FR" sz="1400" b="1" dirty="0" err="1" smtClean="0">
                <a:solidFill>
                  <a:srgbClr val="00162E"/>
                </a:solidFill>
              </a:rPr>
              <a:t>disease</a:t>
            </a:r>
            <a:r>
              <a:rPr lang="fr-FR" sz="1400" b="1" dirty="0" smtClean="0">
                <a:solidFill>
                  <a:srgbClr val="00162E"/>
                </a:solidFill>
              </a:rPr>
              <a:t> </a:t>
            </a:r>
            <a:r>
              <a:rPr lang="fr-FR" sz="1400" b="1" dirty="0" err="1" smtClean="0">
                <a:solidFill>
                  <a:srgbClr val="00162E"/>
                </a:solidFill>
              </a:rPr>
              <a:t>activity</a:t>
            </a:r>
            <a:r>
              <a:rPr lang="fr-FR" sz="1400" b="1" dirty="0" smtClean="0">
                <a:solidFill>
                  <a:srgbClr val="00162E"/>
                </a:solidFill>
              </a:rPr>
              <a:t>, </a:t>
            </a:r>
            <a:r>
              <a:rPr lang="fr-FR" sz="1400" b="1" dirty="0" err="1" smtClean="0">
                <a:solidFill>
                  <a:srgbClr val="00162E"/>
                </a:solidFill>
              </a:rPr>
              <a:t>side</a:t>
            </a:r>
            <a:r>
              <a:rPr lang="fr-FR" sz="1400" b="1" dirty="0" smtClean="0">
                <a:solidFill>
                  <a:srgbClr val="00162E"/>
                </a:solidFill>
              </a:rPr>
              <a:t> </a:t>
            </a:r>
            <a:r>
              <a:rPr lang="fr-FR" sz="1400" b="1" dirty="0" err="1" smtClean="0">
                <a:solidFill>
                  <a:srgbClr val="00162E"/>
                </a:solidFill>
              </a:rPr>
              <a:t>effects</a:t>
            </a:r>
            <a:r>
              <a:rPr lang="fr-FR" sz="1400" b="1" dirty="0" smtClean="0">
                <a:solidFill>
                  <a:srgbClr val="00162E"/>
                </a:solidFill>
              </a:rPr>
              <a:t> and </a:t>
            </a:r>
            <a:r>
              <a:rPr lang="fr-FR" sz="1400" b="1" dirty="0" err="1" smtClean="0">
                <a:solidFill>
                  <a:srgbClr val="00162E"/>
                </a:solidFill>
              </a:rPr>
              <a:t>any</a:t>
            </a:r>
            <a:r>
              <a:rPr lang="fr-FR" sz="1400" b="1" dirty="0" smtClean="0">
                <a:solidFill>
                  <a:srgbClr val="00162E"/>
                </a:solidFill>
              </a:rPr>
              <a:t> </a:t>
            </a:r>
            <a:r>
              <a:rPr lang="fr-FR" sz="1400" b="1" dirty="0" err="1" smtClean="0">
                <a:solidFill>
                  <a:srgbClr val="00162E"/>
                </a:solidFill>
              </a:rPr>
              <a:t>other</a:t>
            </a:r>
            <a:r>
              <a:rPr lang="fr-FR" sz="1400" b="1" dirty="0" smtClean="0">
                <a:solidFill>
                  <a:srgbClr val="00162E"/>
                </a:solidFill>
              </a:rPr>
              <a:t> </a:t>
            </a:r>
            <a:r>
              <a:rPr lang="fr-FR" sz="1400" b="1" dirty="0" err="1" smtClean="0">
                <a:solidFill>
                  <a:srgbClr val="00162E"/>
                </a:solidFill>
              </a:rPr>
              <a:t>diseases</a:t>
            </a:r>
            <a:r>
              <a:rPr lang="fr-FR" sz="1400" b="1" dirty="0" smtClean="0">
                <a:solidFill>
                  <a:srgbClr val="00162E"/>
                </a:solidFill>
              </a:rPr>
              <a:t> </a:t>
            </a:r>
            <a:r>
              <a:rPr lang="fr-FR" sz="1400" b="1" dirty="0" err="1" smtClean="0">
                <a:solidFill>
                  <a:srgbClr val="00162E"/>
                </a:solidFill>
              </a:rPr>
              <a:t>you</a:t>
            </a:r>
            <a:r>
              <a:rPr lang="fr-FR" sz="1400" b="1" dirty="0" smtClean="0">
                <a:solidFill>
                  <a:srgbClr val="00162E"/>
                </a:solidFill>
              </a:rPr>
              <a:t> have </a:t>
            </a:r>
            <a:r>
              <a:rPr lang="fr-FR" sz="1400" b="1" dirty="0" err="1" smtClean="0">
                <a:solidFill>
                  <a:srgbClr val="00162E"/>
                </a:solidFill>
              </a:rPr>
              <a:t>will</a:t>
            </a:r>
            <a:r>
              <a:rPr lang="fr-FR" sz="1400" b="1" dirty="0" smtClean="0">
                <a:solidFill>
                  <a:srgbClr val="00162E"/>
                </a:solidFill>
              </a:rPr>
              <a:t> </a:t>
            </a:r>
            <a:r>
              <a:rPr lang="fr-FR" sz="1400" b="1" dirty="0" err="1" smtClean="0">
                <a:solidFill>
                  <a:srgbClr val="00162E"/>
                </a:solidFill>
              </a:rPr>
              <a:t>be</a:t>
            </a:r>
            <a:r>
              <a:rPr lang="fr-FR" sz="1400" b="1" dirty="0" smtClean="0">
                <a:solidFill>
                  <a:srgbClr val="00162E"/>
                </a:solidFill>
              </a:rPr>
              <a:t> </a:t>
            </a:r>
            <a:r>
              <a:rPr lang="fr-FR" sz="1400" b="1" dirty="0" err="1" smtClean="0">
                <a:solidFill>
                  <a:srgbClr val="00162E"/>
                </a:solidFill>
              </a:rPr>
              <a:t>monitored</a:t>
            </a:r>
            <a:r>
              <a:rPr lang="fr-FR" sz="1400" b="1" dirty="0" smtClean="0">
                <a:solidFill>
                  <a:srgbClr val="00162E"/>
                </a:solidFill>
              </a:rPr>
              <a:t> </a:t>
            </a:r>
            <a:r>
              <a:rPr lang="fr-FR" sz="1400" b="1" dirty="0" err="1" smtClean="0">
                <a:solidFill>
                  <a:srgbClr val="00162E"/>
                </a:solidFill>
              </a:rPr>
              <a:t>regularly</a:t>
            </a:r>
            <a:r>
              <a:rPr lang="fr-FR" sz="1400" b="1" dirty="0" smtClean="0">
                <a:solidFill>
                  <a:srgbClr val="00162E"/>
                </a:solidFill>
              </a:rPr>
              <a:t> to guide </a:t>
            </a:r>
            <a:r>
              <a:rPr lang="fr-FR" sz="1400" b="1" dirty="0" err="1" smtClean="0">
                <a:solidFill>
                  <a:srgbClr val="00162E"/>
                </a:solidFill>
              </a:rPr>
              <a:t>decisions</a:t>
            </a:r>
            <a:r>
              <a:rPr lang="fr-FR" sz="1400" b="1" dirty="0" smtClean="0">
                <a:solidFill>
                  <a:srgbClr val="00162E"/>
                </a:solidFill>
              </a:rPr>
              <a:t> about </a:t>
            </a:r>
            <a:r>
              <a:rPr lang="fr-FR" sz="1400" b="1" dirty="0" err="1" smtClean="0">
                <a:solidFill>
                  <a:srgbClr val="00162E"/>
                </a:solidFill>
              </a:rPr>
              <a:t>your</a:t>
            </a:r>
            <a:r>
              <a:rPr lang="fr-FR" sz="1400" b="1" dirty="0" smtClean="0">
                <a:solidFill>
                  <a:srgbClr val="00162E"/>
                </a:solidFill>
              </a:rPr>
              <a:t> </a:t>
            </a:r>
            <a:r>
              <a:rPr lang="fr-FR" sz="1400" b="1" dirty="0" err="1" smtClean="0">
                <a:solidFill>
                  <a:srgbClr val="00162E"/>
                </a:solidFill>
              </a:rPr>
              <a:t>treatment</a:t>
            </a:r>
            <a:r>
              <a:rPr lang="fr-FR" sz="1400" b="1" dirty="0" smtClean="0">
                <a:solidFill>
                  <a:srgbClr val="00162E"/>
                </a:solidFill>
              </a:rPr>
              <a:t> </a:t>
            </a:r>
            <a:r>
              <a:rPr lang="fr-FR" sz="1400" b="1" dirty="0" err="1" smtClean="0">
                <a:solidFill>
                  <a:srgbClr val="00162E"/>
                </a:solidFill>
              </a:rPr>
              <a:t>strategies</a:t>
            </a:r>
            <a:r>
              <a:rPr lang="fr-FR" sz="1400" b="1" dirty="0" smtClean="0">
                <a:solidFill>
                  <a:srgbClr val="00162E"/>
                </a:solidFill>
              </a:rPr>
              <a:t> in </a:t>
            </a:r>
            <a:r>
              <a:rPr lang="fr-FR" sz="1400" b="1" dirty="0" err="1" smtClean="0">
                <a:solidFill>
                  <a:srgbClr val="00162E"/>
                </a:solidFill>
              </a:rPr>
              <a:t>order</a:t>
            </a:r>
            <a:r>
              <a:rPr lang="fr-FR" sz="1400" b="1" dirty="0" smtClean="0">
                <a:solidFill>
                  <a:srgbClr val="00162E"/>
                </a:solidFill>
              </a:rPr>
              <a:t> to </a:t>
            </a:r>
            <a:r>
              <a:rPr lang="fr-FR" sz="1400" b="1" dirty="0" err="1" smtClean="0">
                <a:solidFill>
                  <a:srgbClr val="00162E"/>
                </a:solidFill>
              </a:rPr>
              <a:t>achieve</a:t>
            </a:r>
            <a:r>
              <a:rPr lang="fr-FR" sz="1400" b="1" dirty="0" smtClean="0">
                <a:solidFill>
                  <a:srgbClr val="00162E"/>
                </a:solidFill>
              </a:rPr>
              <a:t> the </a:t>
            </a:r>
            <a:r>
              <a:rPr lang="fr-FR" sz="1400" b="1" dirty="0" err="1" smtClean="0">
                <a:solidFill>
                  <a:srgbClr val="00162E"/>
                </a:solidFill>
              </a:rPr>
              <a:t>target</a:t>
            </a:r>
            <a:r>
              <a:rPr lang="fr-FR" sz="1400" b="1" dirty="0" smtClean="0">
                <a:solidFill>
                  <a:srgbClr val="00162E"/>
                </a:solidFill>
              </a:rPr>
              <a:t> of </a:t>
            </a:r>
            <a:r>
              <a:rPr lang="fr-FR" sz="1400" b="1" dirty="0" err="1" smtClean="0">
                <a:solidFill>
                  <a:srgbClr val="00162E"/>
                </a:solidFill>
              </a:rPr>
              <a:t>remission</a:t>
            </a:r>
            <a:r>
              <a:rPr lang="fr-FR" sz="1400" b="1" dirty="0" smtClean="0">
                <a:solidFill>
                  <a:srgbClr val="00162E"/>
                </a:solidFill>
              </a:rPr>
              <a:t>. </a:t>
            </a:r>
            <a:endParaRPr lang="fr-FR" sz="1400" b="1" dirty="0">
              <a:solidFill>
                <a:srgbClr val="00162E"/>
              </a:solidFill>
            </a:endParaRPr>
          </a:p>
          <a:p>
            <a:pPr lvl="0">
              <a:buFont typeface="+mj-lt"/>
              <a:buAutoNum type="arabicPeriod" startAt="7"/>
            </a:pPr>
            <a:r>
              <a:rPr lang="fr-FR" sz="1400" b="1" dirty="0" smtClean="0">
                <a:solidFill>
                  <a:srgbClr val="00162E"/>
                </a:solidFill>
              </a:rPr>
              <a:t>Monitoring </a:t>
            </a:r>
            <a:r>
              <a:rPr lang="fr-FR" sz="1400" b="1" dirty="0" err="1">
                <a:solidFill>
                  <a:srgbClr val="00162E"/>
                </a:solidFill>
              </a:rPr>
              <a:t>should</a:t>
            </a:r>
            <a:r>
              <a:rPr lang="fr-FR" sz="1400" b="1" dirty="0">
                <a:solidFill>
                  <a:srgbClr val="00162E"/>
                </a:solidFill>
              </a:rPr>
              <a:t> </a:t>
            </a:r>
            <a:r>
              <a:rPr lang="fr-FR" sz="1400" b="1" dirty="0" err="1">
                <a:solidFill>
                  <a:srgbClr val="00162E"/>
                </a:solidFill>
              </a:rPr>
              <a:t>include</a:t>
            </a:r>
            <a:r>
              <a:rPr lang="fr-FR" sz="1400" b="1" dirty="0">
                <a:solidFill>
                  <a:srgbClr val="00162E"/>
                </a:solidFill>
              </a:rPr>
              <a:t> </a:t>
            </a:r>
            <a:r>
              <a:rPr lang="fr-FR" sz="1400" b="1" dirty="0" err="1">
                <a:solidFill>
                  <a:srgbClr val="00162E"/>
                </a:solidFill>
              </a:rPr>
              <a:t>counting</a:t>
            </a:r>
            <a:r>
              <a:rPr lang="fr-FR" sz="1400" b="1" dirty="0">
                <a:solidFill>
                  <a:srgbClr val="00162E"/>
                </a:solidFill>
              </a:rPr>
              <a:t> how </a:t>
            </a:r>
            <a:r>
              <a:rPr lang="fr-FR" sz="1400" b="1" dirty="0" err="1">
                <a:solidFill>
                  <a:srgbClr val="00162E"/>
                </a:solidFill>
              </a:rPr>
              <a:t>many</a:t>
            </a:r>
            <a:r>
              <a:rPr lang="fr-FR" sz="1400" b="1" dirty="0">
                <a:solidFill>
                  <a:srgbClr val="00162E"/>
                </a:solidFill>
              </a:rPr>
              <a:t> tender or </a:t>
            </a:r>
            <a:r>
              <a:rPr lang="fr-FR" sz="1400" b="1" dirty="0" err="1">
                <a:solidFill>
                  <a:srgbClr val="00162E"/>
                </a:solidFill>
              </a:rPr>
              <a:t>swollen</a:t>
            </a:r>
            <a:r>
              <a:rPr lang="fr-FR" sz="1400" b="1" dirty="0">
                <a:solidFill>
                  <a:srgbClr val="00162E"/>
                </a:solidFill>
              </a:rPr>
              <a:t> joints </a:t>
            </a:r>
            <a:r>
              <a:rPr lang="fr-FR" sz="1400" b="1" dirty="0" err="1">
                <a:solidFill>
                  <a:srgbClr val="00162E"/>
                </a:solidFill>
              </a:rPr>
              <a:t>you</a:t>
            </a:r>
            <a:r>
              <a:rPr lang="fr-FR" sz="1400" b="1" dirty="0">
                <a:solidFill>
                  <a:srgbClr val="00162E"/>
                </a:solidFill>
              </a:rPr>
              <a:t> </a:t>
            </a:r>
            <a:r>
              <a:rPr lang="fr-FR" sz="1400" b="1" dirty="0" smtClean="0">
                <a:solidFill>
                  <a:srgbClr val="00162E"/>
                </a:solidFill>
              </a:rPr>
              <a:t>have. </a:t>
            </a:r>
            <a:r>
              <a:rPr lang="fr-FR" sz="1400" b="1" dirty="0" err="1" smtClean="0">
                <a:solidFill>
                  <a:srgbClr val="00162E"/>
                </a:solidFill>
              </a:rPr>
              <a:t>Your</a:t>
            </a:r>
            <a:r>
              <a:rPr lang="fr-FR" sz="1400" b="1" dirty="0" smtClean="0">
                <a:solidFill>
                  <a:srgbClr val="00162E"/>
                </a:solidFill>
              </a:rPr>
              <a:t> </a:t>
            </a:r>
            <a:r>
              <a:rPr lang="fr-FR" sz="1400" b="1" dirty="0" err="1">
                <a:solidFill>
                  <a:srgbClr val="00162E"/>
                </a:solidFill>
              </a:rPr>
              <a:t>doctor</a:t>
            </a:r>
            <a:r>
              <a:rPr lang="fr-FR" sz="1400" b="1" dirty="0">
                <a:solidFill>
                  <a:srgbClr val="00162E"/>
                </a:solidFill>
              </a:rPr>
              <a:t> </a:t>
            </a:r>
            <a:r>
              <a:rPr lang="fr-FR" sz="1400" b="1" dirty="0" err="1">
                <a:solidFill>
                  <a:srgbClr val="00162E"/>
                </a:solidFill>
              </a:rPr>
              <a:t>may</a:t>
            </a:r>
            <a:r>
              <a:rPr lang="fr-FR" sz="1400" b="1" dirty="0">
                <a:solidFill>
                  <a:srgbClr val="00162E"/>
                </a:solidFill>
              </a:rPr>
              <a:t> </a:t>
            </a:r>
            <a:r>
              <a:rPr lang="fr-FR" sz="1400" b="1" dirty="0" err="1">
                <a:solidFill>
                  <a:srgbClr val="00162E"/>
                </a:solidFill>
              </a:rPr>
              <a:t>also</a:t>
            </a:r>
            <a:r>
              <a:rPr lang="fr-FR" sz="1400" b="1" dirty="0">
                <a:solidFill>
                  <a:srgbClr val="00162E"/>
                </a:solidFill>
              </a:rPr>
              <a:t> use questionnaires, </a:t>
            </a:r>
            <a:r>
              <a:rPr lang="fr-FR" sz="1400" b="1" dirty="0" err="1">
                <a:solidFill>
                  <a:srgbClr val="00162E"/>
                </a:solidFill>
              </a:rPr>
              <a:t>blood</a:t>
            </a:r>
            <a:r>
              <a:rPr lang="fr-FR" sz="1400" b="1" dirty="0">
                <a:solidFill>
                  <a:srgbClr val="00162E"/>
                </a:solidFill>
              </a:rPr>
              <a:t> tests and X-rays. </a:t>
            </a:r>
            <a:r>
              <a:rPr lang="fr-FR" sz="1400" b="1" dirty="0" err="1">
                <a:solidFill>
                  <a:srgbClr val="00162E"/>
                </a:solidFill>
              </a:rPr>
              <a:t>Arthritis</a:t>
            </a:r>
            <a:r>
              <a:rPr lang="fr-FR" sz="1400" b="1" dirty="0">
                <a:solidFill>
                  <a:srgbClr val="00162E"/>
                </a:solidFill>
              </a:rPr>
              <a:t> </a:t>
            </a:r>
            <a:r>
              <a:rPr lang="fr-FR" sz="1400" b="1" dirty="0" err="1">
                <a:solidFill>
                  <a:srgbClr val="00162E"/>
                </a:solidFill>
              </a:rPr>
              <a:t>activity</a:t>
            </a:r>
            <a:r>
              <a:rPr lang="fr-FR" sz="1400" b="1" dirty="0">
                <a:solidFill>
                  <a:srgbClr val="00162E"/>
                </a:solidFill>
              </a:rPr>
              <a:t> </a:t>
            </a:r>
            <a:r>
              <a:rPr lang="fr-FR" sz="1400" b="1" dirty="0" err="1">
                <a:solidFill>
                  <a:srgbClr val="00162E"/>
                </a:solidFill>
              </a:rPr>
              <a:t>should</a:t>
            </a:r>
            <a:r>
              <a:rPr lang="fr-FR" sz="1400" b="1" dirty="0">
                <a:solidFill>
                  <a:srgbClr val="00162E"/>
                </a:solidFill>
              </a:rPr>
              <a:t> </a:t>
            </a:r>
            <a:r>
              <a:rPr lang="fr-FR" sz="1400" b="1" dirty="0" err="1">
                <a:solidFill>
                  <a:srgbClr val="00162E"/>
                </a:solidFill>
              </a:rPr>
              <a:t>be</a:t>
            </a:r>
            <a:r>
              <a:rPr lang="fr-FR" sz="1400" b="1" dirty="0">
                <a:solidFill>
                  <a:srgbClr val="00162E"/>
                </a:solidFill>
              </a:rPr>
              <a:t> </a:t>
            </a:r>
            <a:r>
              <a:rPr lang="fr-FR" sz="1400" b="1" dirty="0" err="1">
                <a:solidFill>
                  <a:srgbClr val="00162E"/>
                </a:solidFill>
              </a:rPr>
              <a:t>assessed</a:t>
            </a:r>
            <a:r>
              <a:rPr lang="fr-FR" sz="1400" b="1" dirty="0">
                <a:solidFill>
                  <a:srgbClr val="00162E"/>
                </a:solidFill>
              </a:rPr>
              <a:t> </a:t>
            </a:r>
            <a:r>
              <a:rPr lang="fr-FR" sz="1400" b="1" dirty="0" err="1">
                <a:solidFill>
                  <a:srgbClr val="00162E"/>
                </a:solidFill>
              </a:rPr>
              <a:t>every</a:t>
            </a:r>
            <a:r>
              <a:rPr lang="fr-FR" sz="1400" b="1" dirty="0">
                <a:solidFill>
                  <a:srgbClr val="00162E"/>
                </a:solidFill>
              </a:rPr>
              <a:t> 1–3 </a:t>
            </a:r>
            <a:r>
              <a:rPr lang="fr-FR" sz="1400" b="1" dirty="0" err="1">
                <a:solidFill>
                  <a:srgbClr val="00162E"/>
                </a:solidFill>
              </a:rPr>
              <a:t>months</a:t>
            </a:r>
            <a:r>
              <a:rPr lang="fr-FR" sz="1400" b="1" dirty="0">
                <a:solidFill>
                  <a:srgbClr val="00162E"/>
                </a:solidFill>
              </a:rPr>
              <a:t> </a:t>
            </a:r>
            <a:r>
              <a:rPr lang="fr-FR" sz="1400" b="1" dirty="0" err="1">
                <a:solidFill>
                  <a:srgbClr val="00162E"/>
                </a:solidFill>
              </a:rPr>
              <a:t>until</a:t>
            </a:r>
            <a:r>
              <a:rPr lang="fr-FR" sz="1400" b="1" dirty="0">
                <a:solidFill>
                  <a:srgbClr val="00162E"/>
                </a:solidFill>
              </a:rPr>
              <a:t> </a:t>
            </a:r>
            <a:r>
              <a:rPr lang="fr-FR" sz="1400" b="1" dirty="0" err="1">
                <a:solidFill>
                  <a:srgbClr val="00162E"/>
                </a:solidFill>
              </a:rPr>
              <a:t>your</a:t>
            </a:r>
            <a:r>
              <a:rPr lang="fr-FR" sz="1400" b="1" dirty="0">
                <a:solidFill>
                  <a:srgbClr val="00162E"/>
                </a:solidFill>
              </a:rPr>
              <a:t> </a:t>
            </a:r>
            <a:r>
              <a:rPr lang="fr-FR" sz="1400" b="1" dirty="0" err="1">
                <a:solidFill>
                  <a:srgbClr val="00162E"/>
                </a:solidFill>
              </a:rPr>
              <a:t>treatment</a:t>
            </a:r>
            <a:r>
              <a:rPr lang="fr-FR" sz="1400" b="1" dirty="0">
                <a:solidFill>
                  <a:srgbClr val="00162E"/>
                </a:solidFill>
              </a:rPr>
              <a:t> </a:t>
            </a:r>
            <a:r>
              <a:rPr lang="fr-FR" sz="1400" b="1" dirty="0" err="1">
                <a:solidFill>
                  <a:srgbClr val="00162E"/>
                </a:solidFill>
              </a:rPr>
              <a:t>target</a:t>
            </a:r>
            <a:r>
              <a:rPr lang="fr-FR" sz="1400" b="1" dirty="0">
                <a:solidFill>
                  <a:srgbClr val="00162E"/>
                </a:solidFill>
              </a:rPr>
              <a:t> </a:t>
            </a:r>
            <a:r>
              <a:rPr lang="fr-FR" sz="1400" b="1" dirty="0" err="1">
                <a:solidFill>
                  <a:srgbClr val="00162E"/>
                </a:solidFill>
              </a:rPr>
              <a:t>is</a:t>
            </a:r>
            <a:r>
              <a:rPr lang="fr-FR" sz="1400" b="1" dirty="0">
                <a:solidFill>
                  <a:srgbClr val="00162E"/>
                </a:solidFill>
              </a:rPr>
              <a:t> </a:t>
            </a:r>
            <a:r>
              <a:rPr lang="fr-FR" sz="1400" b="1" dirty="0" err="1">
                <a:solidFill>
                  <a:srgbClr val="00162E"/>
                </a:solidFill>
              </a:rPr>
              <a:t>reached</a:t>
            </a:r>
            <a:r>
              <a:rPr lang="fr-FR" sz="1400" b="1" dirty="0">
                <a:solidFill>
                  <a:srgbClr val="00162E"/>
                </a:solidFill>
              </a:rPr>
              <a:t>. </a:t>
            </a:r>
            <a:endParaRPr lang="fr-FR" sz="1400" b="1" dirty="0">
              <a:solidFill>
                <a:srgbClr val="00162E"/>
              </a:solidFill>
            </a:endParaRPr>
          </a:p>
          <a:p>
            <a:pPr lvl="0">
              <a:buFont typeface="+mj-lt"/>
              <a:buAutoNum type="arabicPeriod" startAt="7"/>
            </a:pPr>
            <a:r>
              <a:rPr lang="fr-FR" sz="1400" b="1" dirty="0" smtClean="0">
                <a:solidFill>
                  <a:srgbClr val="00162E"/>
                </a:solidFill>
              </a:rPr>
              <a:t>As </a:t>
            </a:r>
            <a:r>
              <a:rPr lang="fr-FR" sz="1400" b="1" dirty="0" err="1">
                <a:solidFill>
                  <a:srgbClr val="00162E"/>
                </a:solidFill>
              </a:rPr>
              <a:t>well</a:t>
            </a:r>
            <a:r>
              <a:rPr lang="fr-FR" sz="1400" b="1" dirty="0">
                <a:solidFill>
                  <a:srgbClr val="00162E"/>
                </a:solidFill>
              </a:rPr>
              <a:t> as </a:t>
            </a:r>
            <a:r>
              <a:rPr lang="fr-FR" sz="1400" b="1" dirty="0" err="1">
                <a:solidFill>
                  <a:srgbClr val="00162E"/>
                </a:solidFill>
              </a:rPr>
              <a:t>drug</a:t>
            </a:r>
            <a:r>
              <a:rPr lang="fr-FR" sz="1400" b="1" dirty="0">
                <a:solidFill>
                  <a:srgbClr val="00162E"/>
                </a:solidFill>
              </a:rPr>
              <a:t> </a:t>
            </a:r>
            <a:r>
              <a:rPr lang="fr-FR" sz="1400" b="1" dirty="0" err="1">
                <a:solidFill>
                  <a:srgbClr val="00162E"/>
                </a:solidFill>
              </a:rPr>
              <a:t>treatments</a:t>
            </a:r>
            <a:r>
              <a:rPr lang="fr-FR" sz="1400" b="1" dirty="0">
                <a:solidFill>
                  <a:srgbClr val="00162E"/>
                </a:solidFill>
              </a:rPr>
              <a:t>, people </a:t>
            </a:r>
            <a:r>
              <a:rPr lang="fr-FR" sz="1400" b="1" dirty="0" err="1">
                <a:solidFill>
                  <a:srgbClr val="00162E"/>
                </a:solidFill>
              </a:rPr>
              <a:t>with</a:t>
            </a:r>
            <a:r>
              <a:rPr lang="fr-FR" sz="1400" b="1" dirty="0">
                <a:solidFill>
                  <a:srgbClr val="00162E"/>
                </a:solidFill>
              </a:rPr>
              <a:t> </a:t>
            </a:r>
            <a:r>
              <a:rPr lang="fr-FR" sz="1400" b="1" dirty="0" err="1">
                <a:solidFill>
                  <a:srgbClr val="00162E"/>
                </a:solidFill>
              </a:rPr>
              <a:t>early</a:t>
            </a:r>
            <a:r>
              <a:rPr lang="fr-FR" sz="1400" b="1" dirty="0">
                <a:solidFill>
                  <a:srgbClr val="00162E"/>
                </a:solidFill>
              </a:rPr>
              <a:t> </a:t>
            </a:r>
            <a:r>
              <a:rPr lang="fr-FR" sz="1400" b="1" dirty="0" err="1">
                <a:solidFill>
                  <a:srgbClr val="00162E"/>
                </a:solidFill>
              </a:rPr>
              <a:t>arthritis</a:t>
            </a:r>
            <a:r>
              <a:rPr lang="fr-FR" sz="1400" b="1" dirty="0">
                <a:solidFill>
                  <a:srgbClr val="00162E"/>
                </a:solidFill>
              </a:rPr>
              <a:t> </a:t>
            </a:r>
            <a:r>
              <a:rPr lang="fr-FR" sz="1400" b="1" dirty="0" err="1">
                <a:solidFill>
                  <a:srgbClr val="00162E"/>
                </a:solidFill>
              </a:rPr>
              <a:t>should</a:t>
            </a:r>
            <a:r>
              <a:rPr lang="fr-FR" sz="1400" b="1" dirty="0">
                <a:solidFill>
                  <a:srgbClr val="00162E"/>
                </a:solidFill>
              </a:rPr>
              <a:t> </a:t>
            </a:r>
            <a:r>
              <a:rPr lang="fr-FR" sz="1400" b="1" dirty="0" err="1">
                <a:solidFill>
                  <a:srgbClr val="00162E"/>
                </a:solidFill>
              </a:rPr>
              <a:t>consider</a:t>
            </a:r>
            <a:r>
              <a:rPr lang="fr-FR" sz="1400" b="1" dirty="0">
                <a:solidFill>
                  <a:srgbClr val="00162E"/>
                </a:solidFill>
              </a:rPr>
              <a:t> </a:t>
            </a:r>
            <a:r>
              <a:rPr lang="fr-FR" sz="1400" b="1" dirty="0" err="1">
                <a:solidFill>
                  <a:srgbClr val="00162E"/>
                </a:solidFill>
              </a:rPr>
              <a:t>exercise</a:t>
            </a:r>
            <a:r>
              <a:rPr lang="fr-FR" sz="1400" b="1" dirty="0">
                <a:solidFill>
                  <a:srgbClr val="00162E"/>
                </a:solidFill>
              </a:rPr>
              <a:t> and </a:t>
            </a:r>
            <a:r>
              <a:rPr lang="fr-FR" sz="1400" b="1" dirty="0" err="1">
                <a:solidFill>
                  <a:srgbClr val="00162E"/>
                </a:solidFill>
              </a:rPr>
              <a:t>occupational</a:t>
            </a:r>
            <a:r>
              <a:rPr lang="fr-FR" sz="1400" b="1" dirty="0">
                <a:solidFill>
                  <a:srgbClr val="00162E"/>
                </a:solidFill>
              </a:rPr>
              <a:t> </a:t>
            </a:r>
            <a:r>
              <a:rPr lang="fr-FR" sz="1400" b="1" dirty="0" err="1" smtClean="0">
                <a:solidFill>
                  <a:srgbClr val="00162E"/>
                </a:solidFill>
              </a:rPr>
              <a:t>therapy</a:t>
            </a:r>
            <a:r>
              <a:rPr lang="fr-FR" sz="1400" b="1" dirty="0" smtClean="0">
                <a:solidFill>
                  <a:srgbClr val="00162E"/>
                </a:solidFill>
              </a:rPr>
              <a:t>.</a:t>
            </a:r>
            <a:endParaRPr lang="fr-FR" sz="1400" b="1" dirty="0">
              <a:solidFill>
                <a:srgbClr val="00162E"/>
              </a:solidFill>
            </a:endParaRPr>
          </a:p>
          <a:p>
            <a:pPr lvl="0">
              <a:buFont typeface="+mj-lt"/>
              <a:buAutoNum type="arabicPeriod" startAt="7"/>
            </a:pPr>
            <a:r>
              <a:rPr lang="fr-FR" sz="1400" b="1" dirty="0" smtClean="0">
                <a:solidFill>
                  <a:srgbClr val="00162E"/>
                </a:solidFill>
              </a:rPr>
              <a:t>If </a:t>
            </a:r>
            <a:r>
              <a:rPr lang="fr-FR" sz="1400" b="1" dirty="0" err="1">
                <a:solidFill>
                  <a:srgbClr val="00162E"/>
                </a:solidFill>
              </a:rPr>
              <a:t>you</a:t>
            </a:r>
            <a:r>
              <a:rPr lang="fr-FR" sz="1400" b="1" dirty="0">
                <a:solidFill>
                  <a:srgbClr val="00162E"/>
                </a:solidFill>
              </a:rPr>
              <a:t> have </a:t>
            </a:r>
            <a:r>
              <a:rPr lang="fr-FR" sz="1400" b="1" dirty="0" err="1">
                <a:solidFill>
                  <a:srgbClr val="00162E"/>
                </a:solidFill>
              </a:rPr>
              <a:t>early</a:t>
            </a:r>
            <a:r>
              <a:rPr lang="fr-FR" sz="1400" b="1" dirty="0">
                <a:solidFill>
                  <a:srgbClr val="00162E"/>
                </a:solidFill>
              </a:rPr>
              <a:t> </a:t>
            </a:r>
            <a:r>
              <a:rPr lang="fr-FR" sz="1400" b="1" dirty="0" err="1">
                <a:solidFill>
                  <a:srgbClr val="00162E"/>
                </a:solidFill>
              </a:rPr>
              <a:t>arthritis</a:t>
            </a:r>
            <a:r>
              <a:rPr lang="fr-FR" sz="1400" b="1" dirty="0">
                <a:solidFill>
                  <a:srgbClr val="00162E"/>
                </a:solidFill>
              </a:rPr>
              <a:t>, part of </a:t>
            </a:r>
            <a:r>
              <a:rPr lang="fr-FR" sz="1400" b="1" dirty="0" err="1">
                <a:solidFill>
                  <a:srgbClr val="00162E"/>
                </a:solidFill>
              </a:rPr>
              <a:t>your</a:t>
            </a:r>
            <a:r>
              <a:rPr lang="fr-FR" sz="1400" b="1" dirty="0">
                <a:solidFill>
                  <a:srgbClr val="00162E"/>
                </a:solidFill>
              </a:rPr>
              <a:t> </a:t>
            </a:r>
            <a:r>
              <a:rPr lang="fr-FR" sz="1400" b="1" dirty="0" err="1">
                <a:solidFill>
                  <a:srgbClr val="00162E"/>
                </a:solidFill>
              </a:rPr>
              <a:t>general</a:t>
            </a:r>
            <a:r>
              <a:rPr lang="fr-FR" sz="1400" b="1" dirty="0">
                <a:solidFill>
                  <a:srgbClr val="00162E"/>
                </a:solidFill>
              </a:rPr>
              <a:t> care </a:t>
            </a:r>
            <a:r>
              <a:rPr lang="fr-FR" sz="1400" b="1" dirty="0" err="1">
                <a:solidFill>
                  <a:srgbClr val="00162E"/>
                </a:solidFill>
              </a:rPr>
              <a:t>should</a:t>
            </a:r>
            <a:r>
              <a:rPr lang="fr-FR" sz="1400" b="1" dirty="0">
                <a:solidFill>
                  <a:srgbClr val="00162E"/>
                </a:solidFill>
              </a:rPr>
              <a:t> </a:t>
            </a:r>
            <a:r>
              <a:rPr lang="fr-FR" sz="1400" b="1" dirty="0" err="1">
                <a:solidFill>
                  <a:srgbClr val="00162E"/>
                </a:solidFill>
              </a:rPr>
              <a:t>include</a:t>
            </a:r>
            <a:r>
              <a:rPr lang="fr-FR" sz="1400" b="1" dirty="0">
                <a:solidFill>
                  <a:srgbClr val="00162E"/>
                </a:solidFill>
              </a:rPr>
              <a:t> </a:t>
            </a:r>
            <a:r>
              <a:rPr lang="fr-FR" sz="1400" b="1" dirty="0" err="1">
                <a:solidFill>
                  <a:srgbClr val="00162E"/>
                </a:solidFill>
              </a:rPr>
              <a:t>helping</a:t>
            </a:r>
            <a:r>
              <a:rPr lang="fr-FR" sz="1400" b="1" dirty="0">
                <a:solidFill>
                  <a:srgbClr val="00162E"/>
                </a:solidFill>
              </a:rPr>
              <a:t> </a:t>
            </a:r>
            <a:r>
              <a:rPr lang="fr-FR" sz="1400" b="1" dirty="0" err="1">
                <a:solidFill>
                  <a:srgbClr val="00162E"/>
                </a:solidFill>
              </a:rPr>
              <a:t>you</a:t>
            </a:r>
            <a:r>
              <a:rPr lang="fr-FR" sz="1400" b="1" dirty="0">
                <a:solidFill>
                  <a:srgbClr val="00162E"/>
                </a:solidFill>
              </a:rPr>
              <a:t> to stop smoking and </a:t>
            </a:r>
            <a:r>
              <a:rPr lang="fr-FR" sz="1400" b="1" dirty="0" err="1">
                <a:solidFill>
                  <a:srgbClr val="00162E"/>
                </a:solidFill>
              </a:rPr>
              <a:t>lose</a:t>
            </a:r>
            <a:r>
              <a:rPr lang="fr-FR" sz="1400" b="1" dirty="0">
                <a:solidFill>
                  <a:srgbClr val="00162E"/>
                </a:solidFill>
              </a:rPr>
              <a:t> </a:t>
            </a:r>
            <a:r>
              <a:rPr lang="fr-FR" sz="1400" b="1" dirty="0" err="1">
                <a:solidFill>
                  <a:srgbClr val="00162E"/>
                </a:solidFill>
              </a:rPr>
              <a:t>weight</a:t>
            </a:r>
            <a:r>
              <a:rPr lang="fr-FR" sz="1400" b="1" dirty="0">
                <a:solidFill>
                  <a:srgbClr val="00162E"/>
                </a:solidFill>
              </a:rPr>
              <a:t> if </a:t>
            </a:r>
            <a:r>
              <a:rPr lang="fr-FR" sz="1400" b="1" dirty="0" err="1">
                <a:solidFill>
                  <a:srgbClr val="00162E"/>
                </a:solidFill>
              </a:rPr>
              <a:t>you</a:t>
            </a:r>
            <a:r>
              <a:rPr lang="fr-FR" sz="1400" b="1" dirty="0">
                <a:solidFill>
                  <a:srgbClr val="00162E"/>
                </a:solidFill>
              </a:rPr>
              <a:t> </a:t>
            </a:r>
            <a:r>
              <a:rPr lang="fr-FR" sz="1400" b="1" dirty="0" err="1">
                <a:solidFill>
                  <a:srgbClr val="00162E"/>
                </a:solidFill>
              </a:rPr>
              <a:t>need</a:t>
            </a:r>
            <a:r>
              <a:rPr lang="fr-FR" sz="1400" b="1" dirty="0">
                <a:solidFill>
                  <a:srgbClr val="00162E"/>
                </a:solidFill>
              </a:rPr>
              <a:t> to</a:t>
            </a:r>
            <a:r>
              <a:rPr lang="fr-FR" sz="1400" b="1" dirty="0" smtClean="0">
                <a:solidFill>
                  <a:srgbClr val="00162E"/>
                </a:solidFill>
              </a:rPr>
              <a:t>. </a:t>
            </a:r>
            <a:r>
              <a:rPr lang="fr-FR" sz="1400" b="1" dirty="0" err="1" smtClean="0">
                <a:solidFill>
                  <a:srgbClr val="00162E"/>
                </a:solidFill>
              </a:rPr>
              <a:t>Your</a:t>
            </a:r>
            <a:r>
              <a:rPr lang="fr-FR" sz="1400" b="1" dirty="0" smtClean="0">
                <a:solidFill>
                  <a:srgbClr val="00162E"/>
                </a:solidFill>
              </a:rPr>
              <a:t> </a:t>
            </a:r>
            <a:r>
              <a:rPr lang="fr-FR" sz="1400" b="1" dirty="0" err="1">
                <a:solidFill>
                  <a:srgbClr val="00162E"/>
                </a:solidFill>
              </a:rPr>
              <a:t>doctor</a:t>
            </a:r>
            <a:r>
              <a:rPr lang="fr-FR" sz="1400" b="1" dirty="0">
                <a:solidFill>
                  <a:srgbClr val="00162E"/>
                </a:solidFill>
              </a:rPr>
              <a:t> </a:t>
            </a:r>
            <a:r>
              <a:rPr lang="fr-FR" sz="1400" b="1" dirty="0" err="1">
                <a:solidFill>
                  <a:srgbClr val="00162E"/>
                </a:solidFill>
              </a:rPr>
              <a:t>should</a:t>
            </a:r>
            <a:r>
              <a:rPr lang="fr-FR" sz="1400" b="1" dirty="0">
                <a:solidFill>
                  <a:srgbClr val="00162E"/>
                </a:solidFill>
              </a:rPr>
              <a:t> </a:t>
            </a:r>
            <a:r>
              <a:rPr lang="fr-FR" sz="1400" b="1" dirty="0" err="1">
                <a:solidFill>
                  <a:srgbClr val="00162E"/>
                </a:solidFill>
              </a:rPr>
              <a:t>also</a:t>
            </a:r>
            <a:r>
              <a:rPr lang="fr-FR" sz="1400" b="1" dirty="0">
                <a:solidFill>
                  <a:srgbClr val="00162E"/>
                </a:solidFill>
              </a:rPr>
              <a:t> check </a:t>
            </a:r>
            <a:r>
              <a:rPr lang="fr-FR" sz="1400" b="1" dirty="0" err="1">
                <a:solidFill>
                  <a:srgbClr val="00162E"/>
                </a:solidFill>
              </a:rPr>
              <a:t>your</a:t>
            </a:r>
            <a:r>
              <a:rPr lang="fr-FR" sz="1400" b="1" dirty="0">
                <a:solidFill>
                  <a:srgbClr val="00162E"/>
                </a:solidFill>
              </a:rPr>
              <a:t> dental care and </a:t>
            </a:r>
            <a:r>
              <a:rPr lang="fr-FR" sz="1400" b="1" dirty="0" err="1">
                <a:solidFill>
                  <a:srgbClr val="00162E"/>
                </a:solidFill>
              </a:rPr>
              <a:t>make</a:t>
            </a:r>
            <a:r>
              <a:rPr lang="fr-FR" sz="1400" b="1" dirty="0">
                <a:solidFill>
                  <a:srgbClr val="00162E"/>
                </a:solidFill>
              </a:rPr>
              <a:t> sure </a:t>
            </a:r>
            <a:r>
              <a:rPr lang="fr-FR" sz="1400" b="1" dirty="0" err="1">
                <a:solidFill>
                  <a:srgbClr val="00162E"/>
                </a:solidFill>
              </a:rPr>
              <a:t>you</a:t>
            </a:r>
            <a:r>
              <a:rPr lang="fr-FR" sz="1400" b="1" dirty="0">
                <a:solidFill>
                  <a:srgbClr val="00162E"/>
                </a:solidFill>
              </a:rPr>
              <a:t> are up to date on all </a:t>
            </a:r>
            <a:r>
              <a:rPr lang="fr-FR" sz="1400" b="1" dirty="0" err="1">
                <a:solidFill>
                  <a:srgbClr val="00162E"/>
                </a:solidFill>
              </a:rPr>
              <a:t>your</a:t>
            </a:r>
            <a:r>
              <a:rPr lang="fr-FR" sz="1400" b="1" dirty="0">
                <a:solidFill>
                  <a:srgbClr val="00162E"/>
                </a:solidFill>
              </a:rPr>
              <a:t> vaccinations, as </a:t>
            </a:r>
            <a:r>
              <a:rPr lang="fr-FR" sz="1400" b="1" dirty="0" err="1">
                <a:solidFill>
                  <a:srgbClr val="00162E"/>
                </a:solidFill>
              </a:rPr>
              <a:t>well</a:t>
            </a:r>
            <a:r>
              <a:rPr lang="fr-FR" sz="1400" b="1" dirty="0">
                <a:solidFill>
                  <a:srgbClr val="00162E"/>
                </a:solidFill>
              </a:rPr>
              <a:t> as </a:t>
            </a:r>
            <a:r>
              <a:rPr lang="fr-FR" sz="1400" b="1" dirty="0" err="1">
                <a:solidFill>
                  <a:srgbClr val="00162E"/>
                </a:solidFill>
              </a:rPr>
              <a:t>looking</a:t>
            </a:r>
            <a:r>
              <a:rPr lang="fr-FR" sz="1400" b="1" dirty="0">
                <a:solidFill>
                  <a:srgbClr val="00162E"/>
                </a:solidFill>
              </a:rPr>
              <a:t> </a:t>
            </a:r>
            <a:r>
              <a:rPr lang="fr-FR" sz="1400" b="1" dirty="0" err="1">
                <a:solidFill>
                  <a:srgbClr val="00162E"/>
                </a:solidFill>
              </a:rPr>
              <a:t>after</a:t>
            </a:r>
            <a:r>
              <a:rPr lang="fr-FR" sz="1400" b="1" dirty="0">
                <a:solidFill>
                  <a:srgbClr val="00162E"/>
                </a:solidFill>
              </a:rPr>
              <a:t> </a:t>
            </a:r>
            <a:r>
              <a:rPr lang="fr-FR" sz="1400" b="1" dirty="0" err="1">
                <a:solidFill>
                  <a:srgbClr val="00162E"/>
                </a:solidFill>
              </a:rPr>
              <a:t>any</a:t>
            </a:r>
            <a:r>
              <a:rPr lang="fr-FR" sz="1400" b="1" dirty="0">
                <a:solidFill>
                  <a:srgbClr val="00162E"/>
                </a:solidFill>
              </a:rPr>
              <a:t> </a:t>
            </a:r>
            <a:r>
              <a:rPr lang="fr-FR" sz="1400" b="1" dirty="0" err="1">
                <a:solidFill>
                  <a:srgbClr val="00162E"/>
                </a:solidFill>
              </a:rPr>
              <a:t>other</a:t>
            </a:r>
            <a:r>
              <a:rPr lang="fr-FR" sz="1400" b="1" dirty="0">
                <a:solidFill>
                  <a:srgbClr val="00162E"/>
                </a:solidFill>
              </a:rPr>
              <a:t> </a:t>
            </a:r>
            <a:r>
              <a:rPr lang="fr-FR" sz="1400" b="1" dirty="0" err="1">
                <a:solidFill>
                  <a:srgbClr val="00162E"/>
                </a:solidFill>
              </a:rPr>
              <a:t>diseases</a:t>
            </a:r>
            <a:r>
              <a:rPr lang="fr-FR" sz="1400" b="1" dirty="0">
                <a:solidFill>
                  <a:srgbClr val="00162E"/>
                </a:solidFill>
              </a:rPr>
              <a:t> (</a:t>
            </a:r>
            <a:r>
              <a:rPr lang="fr-FR" sz="1400" b="1" dirty="0" err="1">
                <a:solidFill>
                  <a:srgbClr val="00162E"/>
                </a:solidFill>
              </a:rPr>
              <a:t>comorbidities</a:t>
            </a:r>
            <a:r>
              <a:rPr lang="fr-FR" sz="1400" b="1" dirty="0">
                <a:solidFill>
                  <a:srgbClr val="00162E"/>
                </a:solidFill>
              </a:rPr>
              <a:t>) </a:t>
            </a:r>
            <a:r>
              <a:rPr lang="fr-FR" sz="1400" b="1" dirty="0" err="1">
                <a:solidFill>
                  <a:srgbClr val="00162E"/>
                </a:solidFill>
              </a:rPr>
              <a:t>that</a:t>
            </a:r>
            <a:r>
              <a:rPr lang="fr-FR" sz="1400" b="1" dirty="0">
                <a:solidFill>
                  <a:srgbClr val="00162E"/>
                </a:solidFill>
              </a:rPr>
              <a:t> </a:t>
            </a:r>
            <a:r>
              <a:rPr lang="fr-FR" sz="1400" b="1" dirty="0" err="1">
                <a:solidFill>
                  <a:srgbClr val="00162E"/>
                </a:solidFill>
              </a:rPr>
              <a:t>you</a:t>
            </a:r>
            <a:r>
              <a:rPr lang="fr-FR" sz="1400" b="1" dirty="0">
                <a:solidFill>
                  <a:srgbClr val="00162E"/>
                </a:solidFill>
              </a:rPr>
              <a:t> </a:t>
            </a:r>
            <a:r>
              <a:rPr lang="fr-FR" sz="1400" b="1" dirty="0" err="1">
                <a:solidFill>
                  <a:srgbClr val="00162E"/>
                </a:solidFill>
              </a:rPr>
              <a:t>might</a:t>
            </a:r>
            <a:r>
              <a:rPr lang="fr-FR" sz="1400" b="1" dirty="0">
                <a:solidFill>
                  <a:srgbClr val="00162E"/>
                </a:solidFill>
              </a:rPr>
              <a:t> have. </a:t>
            </a:r>
            <a:endParaRPr lang="fr-FR" sz="1400" b="1" dirty="0">
              <a:solidFill>
                <a:srgbClr val="00162E"/>
              </a:solidFill>
            </a:endParaRPr>
          </a:p>
          <a:p>
            <a:pPr lvl="0">
              <a:buFont typeface="+mj-lt"/>
              <a:buAutoNum type="arabicPeriod" startAt="7"/>
            </a:pPr>
            <a:r>
              <a:rPr lang="en-US" sz="1400" b="1" dirty="0" smtClean="0">
                <a:solidFill>
                  <a:srgbClr val="00162E"/>
                </a:solidFill>
              </a:rPr>
              <a:t>It </a:t>
            </a:r>
            <a:r>
              <a:rPr lang="en-US" sz="1400" b="1" dirty="0">
                <a:solidFill>
                  <a:srgbClr val="00162E"/>
                </a:solidFill>
              </a:rPr>
              <a:t>is important that you have information about your disease, its outcome (including comorbidities) and its treatment. You might be offered a place on an education </a:t>
            </a:r>
            <a:r>
              <a:rPr lang="en-US" sz="1400" b="1" dirty="0" err="1">
                <a:solidFill>
                  <a:srgbClr val="00162E"/>
                </a:solidFill>
              </a:rPr>
              <a:t>programme</a:t>
            </a:r>
            <a:r>
              <a:rPr lang="en-US" sz="1400" b="1" dirty="0">
                <a:solidFill>
                  <a:srgbClr val="00162E"/>
                </a:solidFill>
              </a:rPr>
              <a:t> to help you cope with pain and disability, and to maintain </a:t>
            </a:r>
            <a:endParaRPr lang="en-GB" sz="1600" dirty="0">
              <a:solidFill>
                <a:srgbClr val="00162E"/>
              </a:solidFill>
            </a:endParaRPr>
          </a:p>
        </p:txBody>
      </p:sp>
    </p:spTree>
    <p:extLst>
      <p:ext uri="{BB962C8B-B14F-4D97-AF65-F5344CB8AC3E}">
        <p14:creationId xmlns:p14="http://schemas.microsoft.com/office/powerpoint/2010/main" val="80146602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2796508" y="984156"/>
            <a:ext cx="7962148" cy="634545"/>
          </a:xfrm>
        </p:spPr>
        <p:txBody>
          <a:bodyPr/>
          <a:lstStyle/>
          <a:p>
            <a:r>
              <a:rPr lang="en-GB" dirty="0" smtClean="0"/>
              <a:t>Acknowledgements</a:t>
            </a:r>
            <a:endParaRPr lang="en-GB" dirty="0"/>
          </a:p>
        </p:txBody>
      </p:sp>
      <p:sp>
        <p:nvSpPr>
          <p:cNvPr id="6" name="Marcador de fecha 5"/>
          <p:cNvSpPr>
            <a:spLocks noGrp="1"/>
          </p:cNvSpPr>
          <p:nvPr>
            <p:ph type="dt" sz="half" idx="2"/>
          </p:nvPr>
        </p:nvSpPr>
        <p:spPr/>
        <p:txBody>
          <a:bodyPr/>
          <a:lstStyle/>
          <a:p>
            <a:fld id="{F6400876-E198-994A-958F-F82423EE1644}" type="datetime1">
              <a:rPr lang="es-ES" smtClean="0"/>
              <a:t>07/04/2018</a:t>
            </a:fld>
            <a:endParaRPr lang="en-US" dirty="0"/>
          </a:p>
        </p:txBody>
      </p:sp>
      <p:sp>
        <p:nvSpPr>
          <p:cNvPr id="8" name="Marcador de contenido 3"/>
          <p:cNvSpPr>
            <a:spLocks noGrp="1"/>
          </p:cNvSpPr>
          <p:nvPr>
            <p:ph idx="1"/>
          </p:nvPr>
        </p:nvSpPr>
        <p:spPr>
          <a:xfrm>
            <a:off x="206116" y="2285431"/>
            <a:ext cx="8718178" cy="3124787"/>
          </a:xfrm>
        </p:spPr>
        <p:txBody>
          <a:bodyPr/>
          <a:lstStyle/>
          <a:p>
            <a:pPr>
              <a:buFont typeface="Wingdings" charset="2"/>
              <a:buChar char="Ø"/>
            </a:pPr>
            <a:r>
              <a:rPr lang="en-GB" sz="1600" dirty="0" smtClean="0">
                <a:solidFill>
                  <a:srgbClr val="003772"/>
                </a:solidFill>
                <a:latin typeface="+mj-lt"/>
                <a:ea typeface="MS PGothic" charset="0"/>
              </a:rPr>
              <a:t>We thank the </a:t>
            </a:r>
            <a:r>
              <a:rPr lang="en-GB" sz="1600" b="1" dirty="0" smtClean="0">
                <a:solidFill>
                  <a:srgbClr val="003772"/>
                </a:solidFill>
                <a:latin typeface="+mj-lt"/>
                <a:ea typeface="MS PGothic" charset="0"/>
              </a:rPr>
              <a:t>Expert Committee</a:t>
            </a:r>
            <a:r>
              <a:rPr lang="en-GB" sz="1600" dirty="0" smtClean="0">
                <a:solidFill>
                  <a:srgbClr val="003772"/>
                </a:solidFill>
                <a:latin typeface="+mj-lt"/>
                <a:ea typeface="MS PGothic" charset="0"/>
              </a:rPr>
              <a:t>:   </a:t>
            </a:r>
            <a:r>
              <a:rPr lang="en-GB" sz="1600" dirty="0" smtClean="0">
                <a:solidFill>
                  <a:srgbClr val="003772"/>
                </a:solidFill>
                <a:latin typeface="+mj-lt"/>
              </a:rPr>
              <a:t>20 </a:t>
            </a:r>
            <a:r>
              <a:rPr lang="en-GB" sz="1600" dirty="0">
                <a:solidFill>
                  <a:srgbClr val="003772"/>
                </a:solidFill>
                <a:latin typeface="+mj-lt"/>
              </a:rPr>
              <a:t>rheumatologists, 2 patients and 1 healthcare professional representing 12 European </a:t>
            </a:r>
            <a:r>
              <a:rPr lang="en-GB" sz="1600" dirty="0" smtClean="0">
                <a:solidFill>
                  <a:srgbClr val="003772"/>
                </a:solidFill>
                <a:latin typeface="+mj-lt"/>
              </a:rPr>
              <a:t>countries</a:t>
            </a:r>
            <a:endParaRPr lang="en-GB" sz="1600" dirty="0" smtClean="0">
              <a:solidFill>
                <a:srgbClr val="003772"/>
              </a:solidFill>
              <a:latin typeface="+mj-lt"/>
              <a:ea typeface="MS PGothic" charset="0"/>
            </a:endParaRPr>
          </a:p>
          <a:p>
            <a:r>
              <a:rPr lang="en-GB" sz="1400" dirty="0" smtClean="0">
                <a:solidFill>
                  <a:srgbClr val="003772"/>
                </a:solidFill>
                <a:latin typeface="+mj-lt"/>
                <a:ea typeface="MS PGothic" charset="0"/>
              </a:rPr>
              <a:t>Convenor </a:t>
            </a:r>
            <a:r>
              <a:rPr lang="en-GB" sz="1400" dirty="0">
                <a:solidFill>
                  <a:srgbClr val="003772"/>
                </a:solidFill>
                <a:latin typeface="+mj-lt"/>
                <a:ea typeface="MS PGothic" charset="0"/>
              </a:rPr>
              <a:t>&amp; methodologist : </a:t>
            </a:r>
            <a:r>
              <a:rPr lang="en-GB" sz="1400" i="1" dirty="0">
                <a:solidFill>
                  <a:srgbClr val="003772"/>
                </a:solidFill>
                <a:latin typeface="+mj-lt"/>
                <a:ea typeface="MS PGothic" charset="0"/>
              </a:rPr>
              <a:t>B </a:t>
            </a:r>
            <a:r>
              <a:rPr lang="en-GB" sz="1400" i="1" dirty="0" err="1">
                <a:solidFill>
                  <a:srgbClr val="003772"/>
                </a:solidFill>
                <a:latin typeface="+mj-lt"/>
                <a:ea typeface="MS PGothic" charset="0"/>
              </a:rPr>
              <a:t>Combe</a:t>
            </a:r>
            <a:r>
              <a:rPr lang="en-GB" sz="1400" i="1" dirty="0">
                <a:solidFill>
                  <a:srgbClr val="003772"/>
                </a:solidFill>
                <a:latin typeface="+mj-lt"/>
                <a:ea typeface="MS PGothic" charset="0"/>
              </a:rPr>
              <a:t>, R </a:t>
            </a:r>
            <a:r>
              <a:rPr lang="en-GB" sz="1400" i="1" dirty="0" err="1" smtClean="0">
                <a:solidFill>
                  <a:srgbClr val="003772"/>
                </a:solidFill>
                <a:latin typeface="+mj-lt"/>
                <a:ea typeface="MS PGothic" charset="0"/>
              </a:rPr>
              <a:t>Landewe</a:t>
            </a:r>
            <a:endParaRPr lang="en-GB" sz="1400" baseline="30000" dirty="0">
              <a:solidFill>
                <a:srgbClr val="003772"/>
              </a:solidFill>
              <a:latin typeface="+mj-lt"/>
              <a:ea typeface="MS PGothic" charset="0"/>
            </a:endParaRPr>
          </a:p>
          <a:p>
            <a:r>
              <a:rPr lang="en-GB" sz="1400" dirty="0">
                <a:solidFill>
                  <a:srgbClr val="003772"/>
                </a:solidFill>
                <a:latin typeface="+mj-lt"/>
                <a:ea typeface="MS PGothic" charset="0"/>
              </a:rPr>
              <a:t>SLR: </a:t>
            </a:r>
            <a:r>
              <a:rPr lang="en-GB" sz="1400" i="1" dirty="0">
                <a:solidFill>
                  <a:srgbClr val="003772"/>
                </a:solidFill>
                <a:latin typeface="+mj-lt"/>
                <a:ea typeface="MS PGothic" charset="0"/>
              </a:rPr>
              <a:t>C </a:t>
            </a:r>
            <a:r>
              <a:rPr lang="en-GB" sz="1400" i="1" dirty="0" err="1">
                <a:solidFill>
                  <a:srgbClr val="003772"/>
                </a:solidFill>
                <a:latin typeface="+mj-lt"/>
                <a:ea typeface="MS PGothic" charset="0"/>
              </a:rPr>
              <a:t>Daien</a:t>
            </a:r>
            <a:r>
              <a:rPr lang="en-GB" sz="1400" i="1" dirty="0">
                <a:solidFill>
                  <a:srgbClr val="003772"/>
                </a:solidFill>
                <a:latin typeface="+mj-lt"/>
                <a:ea typeface="MS PGothic" charset="0"/>
              </a:rPr>
              <a:t>, C </a:t>
            </a:r>
            <a:r>
              <a:rPr lang="en-GB" sz="1400" i="1" dirty="0" err="1">
                <a:solidFill>
                  <a:srgbClr val="003772"/>
                </a:solidFill>
                <a:latin typeface="+mj-lt"/>
                <a:ea typeface="MS PGothic" charset="0"/>
              </a:rPr>
              <a:t>Hua</a:t>
            </a:r>
            <a:r>
              <a:rPr lang="en-GB" sz="1400" i="1" baseline="30000" dirty="0">
                <a:solidFill>
                  <a:srgbClr val="003772"/>
                </a:solidFill>
                <a:latin typeface="+mj-lt"/>
                <a:ea typeface="MS PGothic" charset="0"/>
              </a:rPr>
              <a:t> </a:t>
            </a:r>
            <a:endParaRPr lang="en-GB" sz="1400" baseline="30000" dirty="0">
              <a:solidFill>
                <a:srgbClr val="003772"/>
              </a:solidFill>
              <a:latin typeface="+mj-lt"/>
              <a:ea typeface="MS PGothic" charset="0"/>
            </a:endParaRPr>
          </a:p>
          <a:p>
            <a:r>
              <a:rPr lang="en-GB" sz="1400" dirty="0">
                <a:solidFill>
                  <a:srgbClr val="003772"/>
                </a:solidFill>
                <a:latin typeface="+mj-lt"/>
                <a:ea typeface="MS PGothic" charset="0"/>
              </a:rPr>
              <a:t>Members:</a:t>
            </a:r>
          </a:p>
          <a:p>
            <a:pPr>
              <a:buFont typeface="Verdana" charset="0"/>
              <a:buNone/>
            </a:pPr>
            <a:r>
              <a:rPr lang="en-GB" sz="1400" dirty="0">
                <a:solidFill>
                  <a:srgbClr val="003772"/>
                </a:solidFill>
                <a:latin typeface="+mj-lt"/>
                <a:ea typeface="MS PGothic" charset="0"/>
              </a:rPr>
              <a:t>      </a:t>
            </a:r>
            <a:r>
              <a:rPr lang="en-GB" sz="1400" dirty="0" smtClean="0">
                <a:solidFill>
                  <a:srgbClr val="003772"/>
                </a:solidFill>
                <a:latin typeface="+mj-lt"/>
                <a:ea typeface="MS PGothic" charset="0"/>
              </a:rPr>
              <a:t> </a:t>
            </a:r>
            <a:r>
              <a:rPr lang="en-GB" sz="1400" i="1" dirty="0">
                <a:solidFill>
                  <a:srgbClr val="003772"/>
                </a:solidFill>
                <a:latin typeface="+mj-lt"/>
                <a:ea typeface="MS PGothic" charset="0"/>
              </a:rPr>
              <a:t>D </a:t>
            </a:r>
            <a:r>
              <a:rPr lang="en-GB" sz="1400" i="1" dirty="0" err="1">
                <a:solidFill>
                  <a:srgbClr val="003772"/>
                </a:solidFill>
                <a:latin typeface="+mj-lt"/>
                <a:ea typeface="MS PGothic" charset="0"/>
              </a:rPr>
              <a:t>Aletaha</a:t>
            </a:r>
            <a:r>
              <a:rPr lang="en-GB" sz="1400" i="1" dirty="0">
                <a:solidFill>
                  <a:srgbClr val="003772"/>
                </a:solidFill>
                <a:latin typeface="+mj-lt"/>
                <a:ea typeface="MS PGothic" charset="0"/>
              </a:rPr>
              <a:t>,  J M Alvaro </a:t>
            </a:r>
            <a:r>
              <a:rPr lang="en-GB" sz="1400" i="1" dirty="0" err="1">
                <a:solidFill>
                  <a:srgbClr val="003772"/>
                </a:solidFill>
                <a:latin typeface="+mj-lt"/>
                <a:ea typeface="MS PGothic" charset="0"/>
              </a:rPr>
              <a:t>Gracia</a:t>
            </a:r>
            <a:r>
              <a:rPr lang="en-GB" sz="1400" i="1" dirty="0">
                <a:solidFill>
                  <a:srgbClr val="003772"/>
                </a:solidFill>
                <a:latin typeface="+mj-lt"/>
                <a:ea typeface="MS PGothic" charset="0"/>
              </a:rPr>
              <a:t> , N </a:t>
            </a:r>
            <a:r>
              <a:rPr lang="en-GB" sz="1400" i="1" dirty="0" err="1">
                <a:solidFill>
                  <a:srgbClr val="003772"/>
                </a:solidFill>
                <a:latin typeface="+mj-lt"/>
                <a:ea typeface="MS PGothic" charset="0"/>
              </a:rPr>
              <a:t>Brodin</a:t>
            </a:r>
            <a:r>
              <a:rPr lang="en-GB" sz="1400" i="1" dirty="0" smtClean="0">
                <a:solidFill>
                  <a:srgbClr val="003772"/>
                </a:solidFill>
                <a:latin typeface="+mj-lt"/>
                <a:ea typeface="MS PGothic" charset="0"/>
              </a:rPr>
              <a:t>, M </a:t>
            </a:r>
            <a:r>
              <a:rPr lang="en-GB" sz="1400" i="1" dirty="0" err="1">
                <a:solidFill>
                  <a:srgbClr val="003772"/>
                </a:solidFill>
                <a:latin typeface="+mj-lt"/>
                <a:ea typeface="MS PGothic" charset="0"/>
              </a:rPr>
              <a:t>Bakkers</a:t>
            </a:r>
            <a:r>
              <a:rPr lang="en-GB" sz="1400" i="1" dirty="0">
                <a:solidFill>
                  <a:srgbClr val="003772"/>
                </a:solidFill>
                <a:latin typeface="+mj-lt"/>
                <a:ea typeface="MS PGothic" charset="0"/>
              </a:rPr>
              <a:t>, D </a:t>
            </a:r>
            <a:r>
              <a:rPr lang="en-GB" sz="1400" i="1" dirty="0" smtClean="0">
                <a:solidFill>
                  <a:srgbClr val="003772"/>
                </a:solidFill>
                <a:latin typeface="+mj-lt"/>
                <a:ea typeface="MS PGothic" charset="0"/>
              </a:rPr>
              <a:t>Shingle, G </a:t>
            </a:r>
            <a:r>
              <a:rPr lang="en-GB" sz="1400" i="1" dirty="0">
                <a:solidFill>
                  <a:srgbClr val="003772"/>
                </a:solidFill>
                <a:latin typeface="+mj-lt"/>
                <a:ea typeface="MS PGothic" charset="0"/>
              </a:rPr>
              <a:t>R </a:t>
            </a:r>
            <a:r>
              <a:rPr lang="en-GB" sz="1400" i="1" dirty="0" err="1">
                <a:solidFill>
                  <a:srgbClr val="003772"/>
                </a:solidFill>
                <a:latin typeface="+mj-lt"/>
                <a:ea typeface="MS PGothic" charset="0"/>
              </a:rPr>
              <a:t>Burmester</a:t>
            </a:r>
            <a:r>
              <a:rPr lang="en-GB" sz="1400" i="1" dirty="0">
                <a:solidFill>
                  <a:srgbClr val="003772"/>
                </a:solidFill>
                <a:latin typeface="+mj-lt"/>
                <a:ea typeface="MS PGothic" charset="0"/>
              </a:rPr>
              <a:t>, C </a:t>
            </a:r>
            <a:r>
              <a:rPr lang="en-GB" sz="1400" i="1" dirty="0" err="1">
                <a:solidFill>
                  <a:srgbClr val="003772"/>
                </a:solidFill>
                <a:latin typeface="+mj-lt"/>
                <a:ea typeface="MS PGothic" charset="0"/>
              </a:rPr>
              <a:t>Codreanu</a:t>
            </a:r>
            <a:r>
              <a:rPr lang="en-GB" sz="1400" i="1" dirty="0">
                <a:solidFill>
                  <a:srgbClr val="003772"/>
                </a:solidFill>
                <a:latin typeface="+mj-lt"/>
                <a:ea typeface="MS PGothic" charset="0"/>
              </a:rPr>
              <a:t>, </a:t>
            </a:r>
            <a:r>
              <a:rPr lang="en-GB" sz="1400" i="1" dirty="0" smtClean="0">
                <a:solidFill>
                  <a:srgbClr val="003772"/>
                </a:solidFill>
                <a:latin typeface="+mj-lt"/>
                <a:ea typeface="MS PGothic" charset="0"/>
              </a:rPr>
              <a:t> R </a:t>
            </a:r>
            <a:r>
              <a:rPr lang="en-GB" sz="1400" i="1" dirty="0">
                <a:solidFill>
                  <a:srgbClr val="003772"/>
                </a:solidFill>
                <a:latin typeface="+mj-lt"/>
                <a:ea typeface="MS PGothic" charset="0"/>
              </a:rPr>
              <a:t>Conway,</a:t>
            </a:r>
            <a:r>
              <a:rPr lang="en-GB" sz="1400" i="1" baseline="30000" dirty="0">
                <a:solidFill>
                  <a:srgbClr val="003772"/>
                </a:solidFill>
                <a:latin typeface="+mj-lt"/>
                <a:ea typeface="MS PGothic" charset="0"/>
              </a:rPr>
              <a:t> </a:t>
            </a:r>
            <a:r>
              <a:rPr lang="en-GB" sz="1400" i="1" dirty="0">
                <a:solidFill>
                  <a:srgbClr val="003772"/>
                </a:solidFill>
                <a:latin typeface="+mj-lt"/>
                <a:ea typeface="MS PGothic" charset="0"/>
              </a:rPr>
              <a:t> </a:t>
            </a:r>
            <a:r>
              <a:rPr lang="en-GB" sz="1400" i="1" dirty="0" smtClean="0">
                <a:solidFill>
                  <a:srgbClr val="003772"/>
                </a:solidFill>
                <a:latin typeface="+mj-lt"/>
                <a:ea typeface="MS PGothic" charset="0"/>
              </a:rPr>
              <a:t>M </a:t>
            </a:r>
            <a:r>
              <a:rPr lang="en-GB" sz="1400" i="1" dirty="0" err="1">
                <a:solidFill>
                  <a:srgbClr val="003772"/>
                </a:solidFill>
                <a:latin typeface="+mj-lt"/>
                <a:ea typeface="MS PGothic" charset="0"/>
              </a:rPr>
              <a:t>Dougados</a:t>
            </a:r>
            <a:r>
              <a:rPr lang="en-GB" sz="1400" i="1" dirty="0">
                <a:solidFill>
                  <a:srgbClr val="003772"/>
                </a:solidFill>
                <a:latin typeface="+mj-lt"/>
                <a:ea typeface="MS PGothic" charset="0"/>
              </a:rPr>
              <a:t>, P Emery, G </a:t>
            </a:r>
            <a:r>
              <a:rPr lang="en-GB" sz="1400" i="1" dirty="0" err="1">
                <a:solidFill>
                  <a:srgbClr val="003772"/>
                </a:solidFill>
                <a:latin typeface="+mj-lt"/>
                <a:ea typeface="MS PGothic" charset="0"/>
              </a:rPr>
              <a:t>Ferraccioli</a:t>
            </a:r>
            <a:r>
              <a:rPr lang="en-GB" sz="1400" i="1" dirty="0">
                <a:solidFill>
                  <a:srgbClr val="003772"/>
                </a:solidFill>
                <a:latin typeface="+mj-lt"/>
                <a:ea typeface="MS PGothic" charset="0"/>
              </a:rPr>
              <a:t>, </a:t>
            </a:r>
            <a:r>
              <a:rPr lang="en-GB" sz="1400" i="1" dirty="0" smtClean="0">
                <a:solidFill>
                  <a:srgbClr val="003772"/>
                </a:solidFill>
                <a:latin typeface="+mj-lt"/>
                <a:ea typeface="MS PGothic" charset="0"/>
              </a:rPr>
              <a:t>J </a:t>
            </a:r>
            <a:r>
              <a:rPr lang="en-GB" sz="1400" i="1" dirty="0">
                <a:solidFill>
                  <a:srgbClr val="003772"/>
                </a:solidFill>
                <a:latin typeface="+mj-lt"/>
                <a:ea typeface="MS PGothic" charset="0"/>
              </a:rPr>
              <a:t>Fonseca, K </a:t>
            </a:r>
            <a:r>
              <a:rPr lang="en-GB" sz="1400" i="1" dirty="0" err="1">
                <a:solidFill>
                  <a:srgbClr val="003772"/>
                </a:solidFill>
                <a:latin typeface="+mj-lt"/>
                <a:ea typeface="MS PGothic" charset="0"/>
              </a:rPr>
              <a:t>Raza</a:t>
            </a:r>
            <a:r>
              <a:rPr lang="en-GB" sz="1400" i="1" dirty="0">
                <a:solidFill>
                  <a:srgbClr val="003772"/>
                </a:solidFill>
                <a:latin typeface="+mj-lt"/>
                <a:ea typeface="MS PGothic" charset="0"/>
              </a:rPr>
              <a:t>, L Silva, </a:t>
            </a:r>
            <a:r>
              <a:rPr lang="en-GB" sz="1400" i="1" dirty="0" smtClean="0">
                <a:solidFill>
                  <a:srgbClr val="003772"/>
                </a:solidFill>
                <a:latin typeface="+mj-lt"/>
                <a:ea typeface="MS PGothic" charset="0"/>
              </a:rPr>
              <a:t>J </a:t>
            </a:r>
            <a:r>
              <a:rPr lang="en-GB" sz="1400" i="1" dirty="0" err="1">
                <a:solidFill>
                  <a:srgbClr val="003772"/>
                </a:solidFill>
                <a:latin typeface="+mj-lt"/>
                <a:ea typeface="MS PGothic" charset="0"/>
              </a:rPr>
              <a:t>Smolen</a:t>
            </a:r>
            <a:r>
              <a:rPr lang="en-GB" sz="1400" i="1" dirty="0">
                <a:solidFill>
                  <a:srgbClr val="003772"/>
                </a:solidFill>
                <a:latin typeface="+mj-lt"/>
                <a:ea typeface="MS PGothic" charset="0"/>
              </a:rPr>
              <a:t>,, Z </a:t>
            </a:r>
            <a:r>
              <a:rPr lang="en-GB" sz="1400" i="1" dirty="0" err="1">
                <a:solidFill>
                  <a:srgbClr val="003772"/>
                </a:solidFill>
                <a:latin typeface="+mj-lt"/>
                <a:ea typeface="MS PGothic" charset="0"/>
              </a:rPr>
              <a:t>Szekanecz</a:t>
            </a:r>
            <a:r>
              <a:rPr lang="en-GB" sz="1400" i="1" dirty="0">
                <a:solidFill>
                  <a:srgbClr val="003772"/>
                </a:solidFill>
                <a:latin typeface="+mj-lt"/>
                <a:ea typeface="MS PGothic" charset="0"/>
              </a:rPr>
              <a:t>, T C </a:t>
            </a:r>
            <a:r>
              <a:rPr lang="en-GB" sz="1400" i="1" dirty="0" err="1">
                <a:solidFill>
                  <a:srgbClr val="003772"/>
                </a:solidFill>
                <a:latin typeface="+mj-lt"/>
                <a:ea typeface="MS PGothic" charset="0"/>
              </a:rPr>
              <a:t>Kvien</a:t>
            </a:r>
            <a:r>
              <a:rPr lang="en-GB" sz="1400" i="1" dirty="0">
                <a:solidFill>
                  <a:srgbClr val="003772"/>
                </a:solidFill>
                <a:latin typeface="+mj-lt"/>
                <a:ea typeface="MS PGothic" charset="0"/>
              </a:rPr>
              <a:t>, </a:t>
            </a:r>
            <a:r>
              <a:rPr lang="en-GB" sz="1400" i="1" dirty="0" smtClean="0">
                <a:solidFill>
                  <a:srgbClr val="003772"/>
                </a:solidFill>
                <a:latin typeface="+mj-lt"/>
                <a:ea typeface="MS PGothic" charset="0"/>
              </a:rPr>
              <a:t>A </a:t>
            </a:r>
            <a:r>
              <a:rPr lang="en-GB" sz="1400" i="1" dirty="0">
                <a:solidFill>
                  <a:srgbClr val="003772"/>
                </a:solidFill>
                <a:latin typeface="+mj-lt"/>
                <a:ea typeface="MS PGothic" charset="0"/>
              </a:rPr>
              <a:t>van der Helm-van Mil, </a:t>
            </a:r>
            <a:r>
              <a:rPr lang="en-GB" sz="1400" i="1" dirty="0" smtClean="0">
                <a:solidFill>
                  <a:srgbClr val="003772"/>
                </a:solidFill>
                <a:latin typeface="+mj-lt"/>
                <a:ea typeface="MS PGothic" charset="0"/>
              </a:rPr>
              <a:t>R </a:t>
            </a:r>
            <a:r>
              <a:rPr lang="en-GB" sz="1400" i="1" dirty="0">
                <a:solidFill>
                  <a:srgbClr val="003772"/>
                </a:solidFill>
                <a:latin typeface="+mj-lt"/>
                <a:ea typeface="MS PGothic" charset="0"/>
              </a:rPr>
              <a:t>van </a:t>
            </a:r>
            <a:r>
              <a:rPr lang="en-GB" sz="1400" i="1" dirty="0" err="1">
                <a:solidFill>
                  <a:srgbClr val="003772"/>
                </a:solidFill>
                <a:latin typeface="+mj-lt"/>
                <a:ea typeface="MS PGothic" charset="0"/>
              </a:rPr>
              <a:t>Vollenhoven</a:t>
            </a:r>
            <a:r>
              <a:rPr lang="en-GB" sz="1400" i="1" dirty="0">
                <a:solidFill>
                  <a:srgbClr val="003772"/>
                </a:solidFill>
                <a:latin typeface="+mj-lt"/>
                <a:ea typeface="MS PGothic" charset="0"/>
              </a:rPr>
              <a:t> </a:t>
            </a:r>
            <a:endParaRPr lang="fr-FR" sz="1400" i="1" dirty="0">
              <a:solidFill>
                <a:srgbClr val="003772"/>
              </a:solidFill>
              <a:latin typeface="+mj-lt"/>
              <a:ea typeface="MS PGothic" charset="0"/>
            </a:endParaRPr>
          </a:p>
          <a:p>
            <a:endParaRPr lang="en-GB" dirty="0">
              <a:solidFill>
                <a:srgbClr val="003772"/>
              </a:solidFill>
            </a:endParaRPr>
          </a:p>
        </p:txBody>
      </p:sp>
      <p:sp>
        <p:nvSpPr>
          <p:cNvPr id="2" name="Rectangle 1"/>
          <p:cNvSpPr/>
          <p:nvPr/>
        </p:nvSpPr>
        <p:spPr>
          <a:xfrm>
            <a:off x="245489" y="5301769"/>
            <a:ext cx="7307333" cy="523220"/>
          </a:xfrm>
          <a:prstGeom prst="rect">
            <a:avLst/>
          </a:prstGeom>
        </p:spPr>
        <p:txBody>
          <a:bodyPr wrap="square">
            <a:spAutoFit/>
          </a:bodyPr>
          <a:lstStyle/>
          <a:p>
            <a:pPr marL="285750" indent="-285750">
              <a:buFont typeface="Wingdings" charset="2"/>
              <a:buChar char="Ø"/>
            </a:pPr>
            <a:r>
              <a:rPr lang="en-GB" b="0" dirty="0">
                <a:solidFill>
                  <a:srgbClr val="003772"/>
                </a:solidFill>
              </a:rPr>
              <a:t>We </a:t>
            </a:r>
            <a:r>
              <a:rPr lang="en-GB" b="0" dirty="0" smtClean="0">
                <a:solidFill>
                  <a:srgbClr val="003772"/>
                </a:solidFill>
              </a:rPr>
              <a:t>also thank </a:t>
            </a:r>
            <a:r>
              <a:rPr lang="en-GB" b="0" dirty="0">
                <a:solidFill>
                  <a:srgbClr val="003772"/>
                </a:solidFill>
              </a:rPr>
              <a:t>Louise </a:t>
            </a:r>
            <a:r>
              <a:rPr lang="en-GB" b="0" dirty="0" err="1">
                <a:solidFill>
                  <a:srgbClr val="003772"/>
                </a:solidFill>
              </a:rPr>
              <a:t>Falzon</a:t>
            </a:r>
            <a:r>
              <a:rPr lang="en-GB" b="0" dirty="0">
                <a:solidFill>
                  <a:srgbClr val="003772"/>
                </a:solidFill>
              </a:rPr>
              <a:t>, Columbia University Medical Centre (USA), expert librarian for her contribution in the SLR</a:t>
            </a:r>
            <a:r>
              <a:rPr lang="en-GB" b="0" dirty="0">
                <a:solidFill>
                  <a:srgbClr val="000000"/>
                </a:solidFill>
              </a:rPr>
              <a:t>.</a:t>
            </a:r>
            <a:r>
              <a:rPr lang="fr-FR" b="0" dirty="0">
                <a:solidFill>
                  <a:srgbClr val="000000"/>
                </a:solidFill>
              </a:rPr>
              <a:t> </a:t>
            </a:r>
            <a:endParaRPr lang="fr-FR" b="0" dirty="0">
              <a:solidFill>
                <a:srgbClr val="000000"/>
              </a:solidFill>
            </a:endParaRPr>
          </a:p>
        </p:txBody>
      </p:sp>
    </p:spTree>
    <p:extLst>
      <p:ext uri="{BB962C8B-B14F-4D97-AF65-F5344CB8AC3E}">
        <p14:creationId xmlns:p14="http://schemas.microsoft.com/office/powerpoint/2010/main" val="111111581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2383327" y="1049245"/>
            <a:ext cx="8334172" cy="634545"/>
          </a:xfrm>
        </p:spPr>
        <p:txBody>
          <a:bodyPr/>
          <a:lstStyle/>
          <a:p>
            <a:r>
              <a:rPr lang="en-GB" dirty="0" smtClean="0"/>
              <a:t>Target</a:t>
            </a:r>
            <a:r>
              <a:rPr lang="es-ES" dirty="0" smtClean="0"/>
              <a:t> </a:t>
            </a:r>
            <a:r>
              <a:rPr lang="es-ES" dirty="0"/>
              <a:t>population/question</a:t>
            </a:r>
          </a:p>
        </p:txBody>
      </p:sp>
      <p:sp>
        <p:nvSpPr>
          <p:cNvPr id="6" name="Marcador de fecha 5"/>
          <p:cNvSpPr>
            <a:spLocks noGrp="1"/>
          </p:cNvSpPr>
          <p:nvPr>
            <p:ph type="dt" sz="half" idx="2"/>
          </p:nvPr>
        </p:nvSpPr>
        <p:spPr/>
        <p:txBody>
          <a:bodyPr/>
          <a:lstStyle/>
          <a:p>
            <a:fld id="{F6400876-E198-994A-958F-F82423EE1644}" type="datetime1">
              <a:rPr lang="es-ES" smtClean="0"/>
              <a:t>07/04/2018</a:t>
            </a:fld>
            <a:endParaRPr lang="en-US" dirty="0"/>
          </a:p>
        </p:txBody>
      </p:sp>
      <p:sp>
        <p:nvSpPr>
          <p:cNvPr id="8" name="Marcador de contenido 3"/>
          <p:cNvSpPr>
            <a:spLocks noGrp="1"/>
          </p:cNvSpPr>
          <p:nvPr>
            <p:ph idx="1"/>
          </p:nvPr>
        </p:nvSpPr>
        <p:spPr>
          <a:xfrm>
            <a:off x="444248" y="3985534"/>
            <a:ext cx="8334171" cy="4124361"/>
          </a:xfrm>
        </p:spPr>
        <p:txBody>
          <a:bodyPr/>
          <a:lstStyle/>
          <a:p>
            <a:pPr marL="0" indent="0" algn="just">
              <a:buNone/>
              <a:defRPr/>
            </a:pPr>
            <a:r>
              <a:rPr lang="en-GB" sz="1600" b="1" dirty="0">
                <a:solidFill>
                  <a:srgbClr val="0056B9"/>
                </a:solidFill>
              </a:rPr>
              <a:t>Objective</a:t>
            </a:r>
            <a:endParaRPr lang="fr-FR" sz="1600" b="1" dirty="0">
              <a:solidFill>
                <a:srgbClr val="0056B9"/>
              </a:solidFill>
            </a:endParaRPr>
          </a:p>
          <a:p>
            <a:pPr algn="just">
              <a:buFont typeface="Wingdings" charset="0"/>
              <a:buChar char="§"/>
              <a:defRPr/>
            </a:pPr>
            <a:r>
              <a:rPr lang="en-GB" sz="1400" dirty="0" smtClean="0">
                <a:solidFill>
                  <a:srgbClr val="000000"/>
                </a:solidFill>
              </a:rPr>
              <a:t>To </a:t>
            </a:r>
            <a:r>
              <a:rPr lang="en-GB" sz="1400" dirty="0">
                <a:solidFill>
                  <a:srgbClr val="000000"/>
                </a:solidFill>
              </a:rPr>
              <a:t>cover the entire spectrum of the management of  early inflammatory </a:t>
            </a:r>
            <a:r>
              <a:rPr lang="en-GB" sz="1400" i="1" dirty="0">
                <a:solidFill>
                  <a:srgbClr val="000000"/>
                </a:solidFill>
              </a:rPr>
              <a:t>arthritis: referral, diagnosis, prognosis, classification, information, education, pharmacological &amp; non-pharmacological interventions, and monitoring</a:t>
            </a:r>
            <a:r>
              <a:rPr lang="en-GB" sz="1400" i="1" dirty="0" smtClean="0">
                <a:solidFill>
                  <a:srgbClr val="000000"/>
                </a:solidFill>
              </a:rPr>
              <a:t>.</a:t>
            </a:r>
            <a:endParaRPr lang="en-GB" sz="1400" i="1" dirty="0">
              <a:solidFill>
                <a:srgbClr val="000000"/>
              </a:solidFill>
            </a:endParaRPr>
          </a:p>
          <a:p>
            <a:pPr algn="just">
              <a:buFont typeface="Wingdings" charset="0"/>
              <a:buChar char="§"/>
              <a:defRPr/>
            </a:pPr>
            <a:r>
              <a:rPr lang="en-GB" sz="1400" dirty="0">
                <a:solidFill>
                  <a:srgbClr val="000000"/>
                </a:solidFill>
              </a:rPr>
              <a:t>The EULAR recommendations for management of early arthritis were published in 2007 and needed to </a:t>
            </a:r>
            <a:r>
              <a:rPr lang="en-GB" dirty="0">
                <a:solidFill>
                  <a:srgbClr val="000000"/>
                </a:solidFill>
              </a:rPr>
              <a:t>be updated. </a:t>
            </a:r>
          </a:p>
          <a:p>
            <a:endParaRPr lang="en-GB" dirty="0">
              <a:solidFill>
                <a:srgbClr val="000000"/>
              </a:solidFill>
            </a:endParaRPr>
          </a:p>
        </p:txBody>
      </p:sp>
      <p:sp>
        <p:nvSpPr>
          <p:cNvPr id="3" name="Rectangle 2"/>
          <p:cNvSpPr/>
          <p:nvPr/>
        </p:nvSpPr>
        <p:spPr>
          <a:xfrm>
            <a:off x="396887" y="2165485"/>
            <a:ext cx="8538747" cy="1308050"/>
          </a:xfrm>
          <a:prstGeom prst="rect">
            <a:avLst/>
          </a:prstGeom>
        </p:spPr>
        <p:txBody>
          <a:bodyPr wrap="square">
            <a:spAutoFit/>
          </a:bodyPr>
          <a:lstStyle/>
          <a:p>
            <a:pPr marL="0" indent="0" algn="just">
              <a:buNone/>
              <a:defRPr/>
            </a:pPr>
            <a:r>
              <a:rPr lang="fr-FR" sz="1600" dirty="0" smtClean="0">
                <a:solidFill>
                  <a:srgbClr val="0056B9"/>
                </a:solidFill>
              </a:rPr>
              <a:t>Target population</a:t>
            </a:r>
            <a:endParaRPr lang="fr-FR" sz="1600" dirty="0">
              <a:solidFill>
                <a:srgbClr val="0056B9"/>
              </a:solidFill>
            </a:endParaRPr>
          </a:p>
          <a:p>
            <a:pPr marL="285750" indent="-285750">
              <a:buFont typeface="Wingdings" charset="2"/>
              <a:buChar char="§"/>
            </a:pPr>
            <a:r>
              <a:rPr lang="fr-FR" b="0" dirty="0">
                <a:solidFill>
                  <a:srgbClr val="000000"/>
                </a:solidFill>
              </a:rPr>
              <a:t>R</a:t>
            </a:r>
            <a:r>
              <a:rPr lang="fr-FR" b="0" dirty="0" smtClean="0">
                <a:solidFill>
                  <a:srgbClr val="000000"/>
                </a:solidFill>
              </a:rPr>
              <a:t>heumatologists,</a:t>
            </a:r>
          </a:p>
          <a:p>
            <a:pPr marL="285750" indent="-285750">
              <a:buFont typeface="Wingdings" charset="2"/>
              <a:buChar char="§"/>
            </a:pPr>
            <a:r>
              <a:rPr lang="fr-FR" b="0" dirty="0">
                <a:solidFill>
                  <a:srgbClr val="000000"/>
                </a:solidFill>
              </a:rPr>
              <a:t>G</a:t>
            </a:r>
            <a:r>
              <a:rPr lang="fr-FR" b="0" dirty="0" smtClean="0">
                <a:solidFill>
                  <a:srgbClr val="000000"/>
                </a:solidFill>
              </a:rPr>
              <a:t>eneral </a:t>
            </a:r>
            <a:r>
              <a:rPr lang="fr-FR" b="0" dirty="0" err="1">
                <a:solidFill>
                  <a:srgbClr val="000000"/>
                </a:solidFill>
              </a:rPr>
              <a:t>practitioners</a:t>
            </a:r>
            <a:r>
              <a:rPr lang="fr-FR" b="0" dirty="0">
                <a:solidFill>
                  <a:srgbClr val="000000"/>
                </a:solidFill>
              </a:rPr>
              <a:t>, </a:t>
            </a:r>
            <a:r>
              <a:rPr lang="fr-FR" b="0" dirty="0" err="1">
                <a:solidFill>
                  <a:srgbClr val="000000"/>
                </a:solidFill>
              </a:rPr>
              <a:t>medical</a:t>
            </a:r>
            <a:r>
              <a:rPr lang="fr-FR" b="0" dirty="0">
                <a:solidFill>
                  <a:srgbClr val="000000"/>
                </a:solidFill>
              </a:rPr>
              <a:t> </a:t>
            </a:r>
            <a:r>
              <a:rPr lang="fr-FR" b="0" dirty="0" err="1">
                <a:solidFill>
                  <a:srgbClr val="000000"/>
                </a:solidFill>
              </a:rPr>
              <a:t>students</a:t>
            </a:r>
            <a:r>
              <a:rPr lang="fr-FR" b="0" dirty="0">
                <a:solidFill>
                  <a:srgbClr val="000000"/>
                </a:solidFill>
              </a:rPr>
              <a:t>, </a:t>
            </a:r>
            <a:r>
              <a:rPr lang="fr-FR" b="0" dirty="0" err="1" smtClean="0">
                <a:solidFill>
                  <a:srgbClr val="000000"/>
                </a:solidFill>
              </a:rPr>
              <a:t>healthcare</a:t>
            </a:r>
            <a:r>
              <a:rPr lang="fr-FR" b="0" dirty="0">
                <a:solidFill>
                  <a:srgbClr val="000000"/>
                </a:solidFill>
              </a:rPr>
              <a:t> </a:t>
            </a:r>
            <a:r>
              <a:rPr lang="fr-FR" b="0" dirty="0" err="1" smtClean="0">
                <a:solidFill>
                  <a:srgbClr val="000000"/>
                </a:solidFill>
              </a:rPr>
              <a:t>professionals</a:t>
            </a:r>
            <a:r>
              <a:rPr lang="fr-FR" b="0" dirty="0">
                <a:solidFill>
                  <a:srgbClr val="000000"/>
                </a:solidFill>
              </a:rPr>
              <a:t>, </a:t>
            </a:r>
            <a:endParaRPr lang="fr-FR" b="0" dirty="0" smtClean="0">
              <a:solidFill>
                <a:srgbClr val="000000"/>
              </a:solidFill>
            </a:endParaRPr>
          </a:p>
          <a:p>
            <a:pPr marL="285750" indent="-285750">
              <a:buFont typeface="Wingdings" charset="2"/>
              <a:buChar char="§"/>
            </a:pPr>
            <a:r>
              <a:rPr lang="fr-FR" b="0" dirty="0">
                <a:solidFill>
                  <a:srgbClr val="000000"/>
                </a:solidFill>
              </a:rPr>
              <a:t>P</a:t>
            </a:r>
            <a:r>
              <a:rPr lang="fr-FR" b="0" dirty="0" smtClean="0">
                <a:solidFill>
                  <a:srgbClr val="000000"/>
                </a:solidFill>
              </a:rPr>
              <a:t>atients</a:t>
            </a:r>
            <a:r>
              <a:rPr lang="en-GB" dirty="0" smtClean="0">
                <a:solidFill>
                  <a:srgbClr val="000000"/>
                </a:solidFill>
              </a:rPr>
              <a:t>. </a:t>
            </a:r>
            <a:endParaRPr lang="en-GB" dirty="0">
              <a:solidFill>
                <a:srgbClr val="000000"/>
              </a:solidFill>
            </a:endParaRPr>
          </a:p>
        </p:txBody>
      </p:sp>
    </p:spTree>
    <p:extLst>
      <p:ext uri="{BB962C8B-B14F-4D97-AF65-F5344CB8AC3E}">
        <p14:creationId xmlns:p14="http://schemas.microsoft.com/office/powerpoint/2010/main" val="23193040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3429428" y="899026"/>
            <a:ext cx="8334172" cy="634545"/>
          </a:xfrm>
        </p:spPr>
        <p:txBody>
          <a:bodyPr/>
          <a:lstStyle/>
          <a:p>
            <a:r>
              <a:rPr lang="en-GB" dirty="0" smtClean="0"/>
              <a:t>Methods</a:t>
            </a:r>
            <a:endParaRPr lang="es-ES" dirty="0"/>
          </a:p>
        </p:txBody>
      </p:sp>
      <p:sp>
        <p:nvSpPr>
          <p:cNvPr id="6" name="Marcador de fecha 5"/>
          <p:cNvSpPr>
            <a:spLocks noGrp="1"/>
          </p:cNvSpPr>
          <p:nvPr>
            <p:ph type="dt" sz="half" idx="2"/>
          </p:nvPr>
        </p:nvSpPr>
        <p:spPr/>
        <p:txBody>
          <a:bodyPr/>
          <a:lstStyle/>
          <a:p>
            <a:fld id="{F6400876-E198-994A-958F-F82423EE1644}" type="datetime1">
              <a:rPr lang="es-ES" smtClean="0"/>
              <a:t>07/04/2018</a:t>
            </a:fld>
            <a:endParaRPr lang="en-US" dirty="0"/>
          </a:p>
        </p:txBody>
      </p:sp>
      <p:sp>
        <p:nvSpPr>
          <p:cNvPr id="8" name="Marcador de contenido 3"/>
          <p:cNvSpPr>
            <a:spLocks noGrp="1"/>
          </p:cNvSpPr>
          <p:nvPr>
            <p:ph idx="1"/>
          </p:nvPr>
        </p:nvSpPr>
        <p:spPr>
          <a:xfrm>
            <a:off x="136076" y="2394641"/>
            <a:ext cx="9007924" cy="3302640"/>
          </a:xfrm>
        </p:spPr>
        <p:txBody>
          <a:bodyPr/>
          <a:lstStyle/>
          <a:p>
            <a:pPr algn="just">
              <a:buFont typeface="Wingdings" charset="0"/>
              <a:buChar char="q"/>
              <a:defRPr/>
            </a:pPr>
            <a:r>
              <a:rPr lang="en-GB" sz="1800" dirty="0">
                <a:solidFill>
                  <a:srgbClr val="06446B"/>
                </a:solidFill>
              </a:rPr>
              <a:t>In accordance with the 2014 EULAR SOP, the task force pursued an evidence-based approach and one based on expert opinion. </a:t>
            </a:r>
          </a:p>
          <a:p>
            <a:pPr algn="just">
              <a:buFont typeface="Wingdings" charset="0"/>
              <a:buChar char="q"/>
              <a:defRPr/>
            </a:pPr>
            <a:r>
              <a:rPr lang="en-GB" sz="1800" dirty="0">
                <a:solidFill>
                  <a:srgbClr val="06446B"/>
                </a:solidFill>
              </a:rPr>
              <a:t>The expert committee defined the target population, formulated a definition of “management” and selected the research questions. </a:t>
            </a:r>
          </a:p>
          <a:p>
            <a:pPr algn="just">
              <a:buFont typeface="Wingdings" charset="0"/>
              <a:buChar char="q"/>
              <a:defRPr/>
            </a:pPr>
            <a:r>
              <a:rPr lang="en-GB" sz="1800" dirty="0">
                <a:solidFill>
                  <a:srgbClr val="06446B"/>
                </a:solidFill>
              </a:rPr>
              <a:t>Based on these research questions, a SLR was performed by 2 fellows with the help of a skilled librarian. </a:t>
            </a:r>
          </a:p>
          <a:p>
            <a:pPr algn="just">
              <a:buFont typeface="Wingdings" charset="0"/>
              <a:buChar char="q"/>
              <a:defRPr/>
            </a:pPr>
            <a:r>
              <a:rPr lang="en-GB" sz="1800" dirty="0">
                <a:solidFill>
                  <a:srgbClr val="06446B"/>
                </a:solidFill>
              </a:rPr>
              <a:t>For each recommendation, the categories of evidence were identified, the strength of recommendations was derived and the level of agreement was determined after an </a:t>
            </a:r>
            <a:r>
              <a:rPr lang="en-GB" sz="1800" dirty="0" err="1">
                <a:solidFill>
                  <a:srgbClr val="06446B"/>
                </a:solidFill>
              </a:rPr>
              <a:t>anonymized</a:t>
            </a:r>
            <a:r>
              <a:rPr lang="en-GB" sz="1800" dirty="0">
                <a:solidFill>
                  <a:srgbClr val="06446B"/>
                </a:solidFill>
              </a:rPr>
              <a:t> voting process. </a:t>
            </a:r>
            <a:endParaRPr lang="fr-FR" sz="1800" dirty="0">
              <a:solidFill>
                <a:srgbClr val="06446B"/>
              </a:solidFill>
            </a:endParaRPr>
          </a:p>
          <a:p>
            <a:endParaRPr lang="en-GB" sz="1600" dirty="0"/>
          </a:p>
        </p:txBody>
      </p:sp>
    </p:spTree>
    <p:extLst>
      <p:ext uri="{BB962C8B-B14F-4D97-AF65-F5344CB8AC3E}">
        <p14:creationId xmlns:p14="http://schemas.microsoft.com/office/powerpoint/2010/main" val="91640743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462372155"/>
              </p:ext>
            </p:extLst>
          </p:nvPr>
        </p:nvGraphicFramePr>
        <p:xfrm>
          <a:off x="692690" y="2440319"/>
          <a:ext cx="7964487" cy="1189037"/>
        </p:xfrm>
        <a:graphic>
          <a:graphicData uri="http://schemas.openxmlformats.org/drawingml/2006/table">
            <a:tbl>
              <a:tblPr firstRow="1" bandRow="1">
                <a:tableStyleId>{5202B0CA-FC54-4496-8BCA-5EF66A818D29}</a:tableStyleId>
              </a:tblPr>
              <a:tblGrid>
                <a:gridCol w="549120"/>
                <a:gridCol w="6644344"/>
                <a:gridCol w="771023"/>
              </a:tblGrid>
              <a:tr h="1189037">
                <a:tc>
                  <a:txBody>
                    <a:bodyPr/>
                    <a:lstStyle/>
                    <a:p>
                      <a:r>
                        <a:rPr lang="fr-FR" sz="1600" dirty="0" smtClean="0"/>
                        <a:t>A</a:t>
                      </a:r>
                      <a:endParaRPr lang="fr-FR" sz="1600" b="1" dirty="0">
                        <a:solidFill>
                          <a:schemeClr val="accent4">
                            <a:lumMod val="90000"/>
                            <a:lumOff val="10000"/>
                          </a:schemeClr>
                        </a:solidFill>
                        <a:latin typeface="+mn-lt"/>
                      </a:endParaRPr>
                    </a:p>
                  </a:txBody>
                  <a:tcPr marL="91434" marR="91434" marT="45732" marB="45732" anchor="ctr">
                    <a:solidFill>
                      <a:srgbClr val="00006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smtClean="0">
                          <a:effectLst/>
                        </a:rPr>
                        <a:t>Management of early arthritis should aim at the best care and must be based on a shared decision between the patient and the rheumatologist </a:t>
                      </a:r>
                      <a:endParaRPr lang="fr-FR" sz="1400" kern="1200" dirty="0" smtClean="0">
                        <a:effectLst/>
                      </a:endParaRPr>
                    </a:p>
                    <a:p>
                      <a:endParaRPr lang="fr-FR" sz="1800" b="1" dirty="0">
                        <a:solidFill>
                          <a:schemeClr val="accent4">
                            <a:lumMod val="90000"/>
                            <a:lumOff val="10000"/>
                          </a:schemeClr>
                        </a:solidFill>
                        <a:latin typeface="+mn-lt"/>
                      </a:endParaRPr>
                    </a:p>
                  </a:txBody>
                  <a:tcPr marL="91434" marR="91434" marT="45732" marB="45732" anchor="ctr">
                    <a:solidFill>
                      <a:srgbClr val="000067"/>
                    </a:solidFill>
                  </a:tcPr>
                </a:tc>
                <a:tc>
                  <a:txBody>
                    <a:bodyPr/>
                    <a:lstStyle/>
                    <a:p>
                      <a:r>
                        <a:rPr lang="fr-FR" sz="1400" b="0" kern="1200" dirty="0" smtClean="0">
                          <a:effectLst/>
                        </a:rPr>
                        <a:t>9,9</a:t>
                      </a:r>
                      <a:r>
                        <a:rPr lang="fr-FR" sz="1400" b="1" kern="1200" baseline="30000" dirty="0" smtClean="0">
                          <a:effectLst/>
                        </a:rPr>
                        <a:t>*</a:t>
                      </a:r>
                      <a:endParaRPr lang="fr-FR" sz="1400" b="0" dirty="0">
                        <a:solidFill>
                          <a:schemeClr val="accent4">
                            <a:lumMod val="90000"/>
                            <a:lumOff val="10000"/>
                          </a:schemeClr>
                        </a:solidFill>
                        <a:latin typeface="+mn-lt"/>
                      </a:endParaRPr>
                    </a:p>
                  </a:txBody>
                  <a:tcPr marL="91434" marR="91434" marT="45732" marB="45732" anchor="ctr">
                    <a:solidFill>
                      <a:srgbClr val="000067"/>
                    </a:solidFill>
                  </a:tcPr>
                </a:tc>
              </a:tr>
            </a:tbl>
          </a:graphicData>
        </a:graphic>
      </p:graphicFrame>
      <p:sp>
        <p:nvSpPr>
          <p:cNvPr id="75781" name="Rectangle 4"/>
          <p:cNvSpPr>
            <a:spLocks noChangeArrowheads="1"/>
          </p:cNvSpPr>
          <p:nvPr/>
        </p:nvSpPr>
        <p:spPr bwMode="auto">
          <a:xfrm>
            <a:off x="2027469" y="962480"/>
            <a:ext cx="4987106" cy="523220"/>
          </a:xfrm>
          <a:prstGeom prst="rect">
            <a:avLst/>
          </a:prstGeom>
          <a:noFill/>
          <a:ln>
            <a:noFill/>
          </a:ln>
          <a:extLst/>
        </p:spPr>
        <p:txBody>
          <a:bodyPr wrap="square">
            <a:spAutoFit/>
          </a:bodyPr>
          <a:lstStyle/>
          <a:p>
            <a:pPr algn="ctr">
              <a:defRPr/>
            </a:pPr>
            <a:r>
              <a:rPr lang="en-GB" sz="2800" b="0" dirty="0" smtClean="0">
                <a:solidFill>
                  <a:srgbClr val="0056B9"/>
                </a:solidFill>
              </a:rPr>
              <a:t>Overarching</a:t>
            </a:r>
            <a:r>
              <a:rPr lang="es-ES" sz="2800" b="0" dirty="0" smtClean="0">
                <a:solidFill>
                  <a:srgbClr val="0056B9"/>
                </a:solidFill>
              </a:rPr>
              <a:t> </a:t>
            </a:r>
            <a:r>
              <a:rPr lang="es-ES" sz="2800" b="0" dirty="0" err="1" smtClean="0">
                <a:solidFill>
                  <a:srgbClr val="0056B9"/>
                </a:solidFill>
              </a:rPr>
              <a:t>principles</a:t>
            </a:r>
            <a:endParaRPr lang="fr-FR" sz="2800" b="0" dirty="0">
              <a:solidFill>
                <a:srgbClr val="0056B9"/>
              </a:solidFill>
            </a:endParaRPr>
          </a:p>
        </p:txBody>
      </p:sp>
      <p:graphicFrame>
        <p:nvGraphicFramePr>
          <p:cNvPr id="2" name="Tableau 1"/>
          <p:cNvGraphicFramePr>
            <a:graphicFrameLocks noGrp="1"/>
          </p:cNvGraphicFramePr>
          <p:nvPr>
            <p:extLst>
              <p:ext uri="{D42A27DB-BD31-4B8C-83A1-F6EECF244321}">
                <p14:modId xmlns:p14="http://schemas.microsoft.com/office/powerpoint/2010/main" val="1680398629"/>
              </p:ext>
            </p:extLst>
          </p:nvPr>
        </p:nvGraphicFramePr>
        <p:xfrm>
          <a:off x="642398" y="3846416"/>
          <a:ext cx="7964488" cy="1109663"/>
        </p:xfrm>
        <a:graphic>
          <a:graphicData uri="http://schemas.openxmlformats.org/drawingml/2006/table">
            <a:tbl>
              <a:tblPr firstRow="1" bandRow="1">
                <a:tableStyleId>{5202B0CA-FC54-4496-8BCA-5EF66A818D29}</a:tableStyleId>
              </a:tblPr>
              <a:tblGrid>
                <a:gridCol w="549120"/>
                <a:gridCol w="6644345"/>
                <a:gridCol w="771023"/>
              </a:tblGrid>
              <a:tr h="1109663">
                <a:tc>
                  <a:txBody>
                    <a:bodyPr/>
                    <a:lstStyle/>
                    <a:p>
                      <a:r>
                        <a:rPr lang="fr-FR" sz="1600" b="1" dirty="0" smtClean="0">
                          <a:solidFill>
                            <a:schemeClr val="tx1">
                              <a:lumMod val="50000"/>
                            </a:schemeClr>
                          </a:solidFill>
                        </a:rPr>
                        <a:t>B</a:t>
                      </a:r>
                      <a:endParaRPr lang="fr-FR" sz="1600" b="1" dirty="0">
                        <a:solidFill>
                          <a:schemeClr val="tx1">
                            <a:lumMod val="50000"/>
                          </a:schemeClr>
                        </a:solidFill>
                        <a:latin typeface="+mn-lt"/>
                      </a:endParaRPr>
                    </a:p>
                  </a:txBody>
                  <a:tcPr marL="91434" marR="91434" marT="45712" marB="45712" anchor="ctr">
                    <a:solidFill>
                      <a:schemeClr val="accent4">
                        <a:lumMod val="25000"/>
                        <a:lumOff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lumMod val="50000"/>
                            </a:schemeClr>
                          </a:solidFill>
                          <a:effectLst/>
                        </a:rPr>
                        <a:t>Rheumatologists are the specialists who should primarily care for patients with early arthritis </a:t>
                      </a:r>
                      <a:endParaRPr lang="fr-FR" sz="1400" b="1" kern="1200" dirty="0" smtClean="0">
                        <a:solidFill>
                          <a:schemeClr val="tx1">
                            <a:lumMod val="50000"/>
                          </a:schemeClr>
                        </a:solidFill>
                        <a:effectLst/>
                      </a:endParaRPr>
                    </a:p>
                    <a:p>
                      <a:endParaRPr lang="fr-FR" sz="1400" b="1" dirty="0">
                        <a:solidFill>
                          <a:schemeClr val="tx1">
                            <a:lumMod val="50000"/>
                          </a:schemeClr>
                        </a:solidFill>
                        <a:latin typeface="+mn-lt"/>
                      </a:endParaRPr>
                    </a:p>
                  </a:txBody>
                  <a:tcPr marL="91434" marR="91434" marT="45712" marB="45712" anchor="ctr">
                    <a:solidFill>
                      <a:schemeClr val="accent4">
                        <a:lumMod val="25000"/>
                        <a:lumOff val="75000"/>
                      </a:schemeClr>
                    </a:solidFill>
                  </a:tcPr>
                </a:tc>
                <a:tc>
                  <a:txBody>
                    <a:bodyPr/>
                    <a:lstStyle/>
                    <a:p>
                      <a:r>
                        <a:rPr lang="fr-FR" sz="1400" b="0" kern="1200" dirty="0" smtClean="0">
                          <a:solidFill>
                            <a:schemeClr val="tx1">
                              <a:lumMod val="50000"/>
                            </a:schemeClr>
                          </a:solidFill>
                          <a:effectLst/>
                        </a:rPr>
                        <a:t>9,8</a:t>
                      </a:r>
                      <a:endParaRPr lang="fr-FR" sz="1400" b="0" dirty="0">
                        <a:solidFill>
                          <a:schemeClr val="tx1">
                            <a:lumMod val="50000"/>
                          </a:schemeClr>
                        </a:solidFill>
                        <a:latin typeface="+mn-lt"/>
                      </a:endParaRPr>
                    </a:p>
                  </a:txBody>
                  <a:tcPr marL="91434" marR="91434" marT="45712" marB="45712" anchor="ctr">
                    <a:solidFill>
                      <a:schemeClr val="accent4">
                        <a:lumMod val="25000"/>
                        <a:lumOff val="75000"/>
                      </a:schemeClr>
                    </a:solidFill>
                  </a:tcPr>
                </a:tc>
              </a:tr>
            </a:tbl>
          </a:graphicData>
        </a:graphic>
      </p:graphicFrame>
      <p:graphicFrame>
        <p:nvGraphicFramePr>
          <p:cNvPr id="3" name="Tableau 2"/>
          <p:cNvGraphicFramePr>
            <a:graphicFrameLocks noGrp="1"/>
          </p:cNvGraphicFramePr>
          <p:nvPr>
            <p:extLst>
              <p:ext uri="{D42A27DB-BD31-4B8C-83A1-F6EECF244321}">
                <p14:modId xmlns:p14="http://schemas.microsoft.com/office/powerpoint/2010/main" val="370735150"/>
              </p:ext>
            </p:extLst>
          </p:nvPr>
        </p:nvGraphicFramePr>
        <p:xfrm>
          <a:off x="690054" y="4964955"/>
          <a:ext cx="7964488" cy="1463675"/>
        </p:xfrm>
        <a:graphic>
          <a:graphicData uri="http://schemas.openxmlformats.org/drawingml/2006/table">
            <a:tbl>
              <a:tblPr firstRow="1" bandRow="1">
                <a:tableStyleId>{5202B0CA-FC54-4496-8BCA-5EF66A818D29}</a:tableStyleId>
              </a:tblPr>
              <a:tblGrid>
                <a:gridCol w="549120"/>
                <a:gridCol w="6644345"/>
                <a:gridCol w="771023"/>
              </a:tblGrid>
              <a:tr h="1463675">
                <a:tc>
                  <a:txBody>
                    <a:bodyPr/>
                    <a:lstStyle/>
                    <a:p>
                      <a:r>
                        <a:rPr lang="fr-FR" sz="1400" b="1" dirty="0" smtClean="0">
                          <a:solidFill>
                            <a:srgbClr val="000033"/>
                          </a:solidFill>
                        </a:rPr>
                        <a:t>C</a:t>
                      </a:r>
                      <a:endParaRPr lang="fr-FR" sz="1400" b="1" dirty="0">
                        <a:solidFill>
                          <a:srgbClr val="000033"/>
                        </a:solidFill>
                        <a:latin typeface="+mn-lt"/>
                      </a:endParaRPr>
                    </a:p>
                  </a:txBody>
                  <a:tcPr marL="91434" marR="91434" marT="45739" marB="45739" anchor="ctr">
                    <a:solidFill>
                      <a:schemeClr val="accent4">
                        <a:lumMod val="10000"/>
                        <a:lumOff val="90000"/>
                      </a:schemeClr>
                    </a:solidFill>
                  </a:tcPr>
                </a:tc>
                <a:tc>
                  <a:txBody>
                    <a:bodyPr/>
                    <a:lstStyle/>
                    <a:p>
                      <a:r>
                        <a:rPr lang="en-US" sz="1400" b="1" kern="1200" dirty="0" smtClean="0">
                          <a:solidFill>
                            <a:srgbClr val="000033"/>
                          </a:solidFill>
                          <a:effectLst/>
                        </a:rPr>
                        <a:t>A definitive diagnosis in a patient with early arthritis should only be made after a careful history taking and clinical examination which should also guide laboratory testing and additional procedures </a:t>
                      </a:r>
                      <a:endParaRPr lang="fr-FR" sz="1400" b="1" dirty="0">
                        <a:solidFill>
                          <a:srgbClr val="000033"/>
                        </a:solidFill>
                        <a:latin typeface="+mn-lt"/>
                      </a:endParaRPr>
                    </a:p>
                  </a:txBody>
                  <a:tcPr marL="91434" marR="91434" marT="45739" marB="45739" anchor="ctr">
                    <a:solidFill>
                      <a:schemeClr val="accent4">
                        <a:lumMod val="10000"/>
                        <a:lumOff val="90000"/>
                      </a:schemeClr>
                    </a:solidFill>
                  </a:tcPr>
                </a:tc>
                <a:tc>
                  <a:txBody>
                    <a:bodyPr/>
                    <a:lstStyle/>
                    <a:p>
                      <a:r>
                        <a:rPr lang="fr-FR" sz="1400" b="0" kern="1200" dirty="0" smtClean="0">
                          <a:solidFill>
                            <a:srgbClr val="000033"/>
                          </a:solidFill>
                          <a:effectLst/>
                        </a:rPr>
                        <a:t>9,8</a:t>
                      </a:r>
                      <a:endParaRPr lang="fr-FR" sz="1400" b="0" dirty="0">
                        <a:solidFill>
                          <a:srgbClr val="000033"/>
                        </a:solidFill>
                        <a:latin typeface="+mn-lt"/>
                      </a:endParaRPr>
                    </a:p>
                  </a:txBody>
                  <a:tcPr marL="91434" marR="91434" marT="45739" marB="45739" anchor="ctr">
                    <a:solidFill>
                      <a:schemeClr val="accent4">
                        <a:lumMod val="10000"/>
                        <a:lumOff val="90000"/>
                      </a:schemeClr>
                    </a:solidFill>
                  </a:tcPr>
                </a:tc>
              </a:tr>
            </a:tbl>
          </a:graphicData>
        </a:graphic>
      </p:graphicFrame>
      <p:sp>
        <p:nvSpPr>
          <p:cNvPr id="51215" name="Rectangle 4"/>
          <p:cNvSpPr>
            <a:spLocks noChangeArrowheads="1"/>
          </p:cNvSpPr>
          <p:nvPr/>
        </p:nvSpPr>
        <p:spPr bwMode="auto">
          <a:xfrm>
            <a:off x="5554663" y="6550025"/>
            <a:ext cx="4572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fr-FR" sz="1400" baseline="30000" dirty="0"/>
              <a:t>1</a:t>
            </a:r>
            <a:r>
              <a:rPr lang="fr-FR" sz="1400" dirty="0"/>
              <a:t> </a:t>
            </a:r>
            <a:r>
              <a:rPr lang="fr-FR" sz="1200" dirty="0"/>
              <a:t>level of agreement in the </a:t>
            </a:r>
            <a:r>
              <a:rPr lang="fr-FR" sz="1200" dirty="0" err="1"/>
              <a:t>committee</a:t>
            </a:r>
            <a:r>
              <a:rPr lang="fr-FR" sz="1200" dirty="0"/>
              <a:t>(0-10</a:t>
            </a:r>
            <a:r>
              <a:rPr lang="fr-FR" sz="1400" dirty="0"/>
              <a:t>)</a:t>
            </a:r>
          </a:p>
        </p:txBody>
      </p:sp>
      <p:sp>
        <p:nvSpPr>
          <p:cNvPr id="6" name="Rectangle 5"/>
          <p:cNvSpPr/>
          <p:nvPr/>
        </p:nvSpPr>
        <p:spPr>
          <a:xfrm>
            <a:off x="0" y="6581001"/>
            <a:ext cx="3135594" cy="276999"/>
          </a:xfrm>
          <a:prstGeom prst="rect">
            <a:avLst/>
          </a:prstGeom>
        </p:spPr>
        <p:txBody>
          <a:bodyPr wrap="none">
            <a:spAutoFit/>
          </a:bodyPr>
          <a:lstStyle/>
          <a:p>
            <a:r>
              <a:rPr lang="fr-FR" sz="1200" b="0" dirty="0" smtClean="0">
                <a:solidFill>
                  <a:srgbClr val="00162E"/>
                </a:solidFill>
              </a:rPr>
              <a:t>* level </a:t>
            </a:r>
            <a:r>
              <a:rPr lang="fr-FR" sz="1200" b="0" dirty="0">
                <a:solidFill>
                  <a:srgbClr val="00162E"/>
                </a:solidFill>
              </a:rPr>
              <a:t>of agreement in the </a:t>
            </a:r>
            <a:r>
              <a:rPr lang="fr-FR" sz="1200" b="0" dirty="0" err="1">
                <a:solidFill>
                  <a:srgbClr val="00162E"/>
                </a:solidFill>
              </a:rPr>
              <a:t>committee</a:t>
            </a:r>
            <a:r>
              <a:rPr lang="fr-FR" sz="1200" b="0" dirty="0">
                <a:solidFill>
                  <a:srgbClr val="00162E"/>
                </a:solidFill>
              </a:rPr>
              <a:t>(0-10)</a:t>
            </a:r>
            <a:endParaRPr lang="fr-FR" sz="1200" b="0" dirty="0">
              <a:solidFill>
                <a:srgbClr val="00162E"/>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4081032039"/>
              </p:ext>
            </p:extLst>
          </p:nvPr>
        </p:nvGraphicFramePr>
        <p:xfrm>
          <a:off x="278037" y="2315098"/>
          <a:ext cx="8430804" cy="1443038"/>
        </p:xfrm>
        <a:graphic>
          <a:graphicData uri="http://schemas.openxmlformats.org/drawingml/2006/table">
            <a:tbl>
              <a:tblPr/>
              <a:tblGrid>
                <a:gridCol w="970513"/>
                <a:gridCol w="7460291"/>
              </a:tblGrid>
              <a:tr h="14430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a:ln>
                            <a:noFill/>
                          </a:ln>
                          <a:solidFill>
                            <a:srgbClr val="FFFFFF"/>
                          </a:solidFill>
                          <a:effectLst/>
                          <a:latin typeface="Verdana" charset="0"/>
                          <a:ea typeface="MS PGothic" charset="0"/>
                          <a:cs typeface="MS PGothic" charset="0"/>
                        </a:rPr>
                        <a:t>1</a:t>
                      </a:r>
                    </a:p>
                  </a:txBody>
                  <a:tcPr marT="45704" marB="45704" anchor="ctr" horzOverflow="overflow">
                    <a:lnL>
                      <a:noFill/>
                    </a:lnL>
                    <a:lnR>
                      <a:noFill/>
                    </a:lnR>
                    <a:lnT>
                      <a:noFill/>
                    </a:lnT>
                    <a:lnB>
                      <a:noFill/>
                    </a:lnB>
                    <a:lnTlToBr>
                      <a:noFill/>
                    </a:lnTlToBr>
                    <a:lnBlToTr>
                      <a:noFill/>
                    </a:lnBlToTr>
                    <a:solidFill>
                      <a:srgbClr val="0066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bg1"/>
                          </a:solidFill>
                          <a:effectLst/>
                          <a:latin typeface="Verdana" charset="0"/>
                          <a:ea typeface="MS PGothic" charset="0"/>
                          <a:cs typeface="MS PGothic" charset="0"/>
                        </a:rPr>
                        <a:t>Patients presenting </a:t>
                      </a:r>
                      <a:r>
                        <a:rPr kumimoji="0" lang="en-GB" sz="1600" b="1" i="0" u="none" strike="noStrike" cap="none" normalizeH="0" baseline="0" dirty="0" smtClean="0">
                          <a:ln>
                            <a:noFill/>
                          </a:ln>
                          <a:solidFill>
                            <a:schemeClr val="bg1"/>
                          </a:solidFill>
                          <a:effectLst/>
                          <a:latin typeface="Verdana" charset="0"/>
                          <a:ea typeface="MS PGothic" charset="0"/>
                          <a:cs typeface="MS PGothic" charset="0"/>
                        </a:rPr>
                        <a:t>with arthritis </a:t>
                      </a:r>
                      <a:r>
                        <a:rPr kumimoji="0" lang="en-GB" sz="1600" b="1" i="0" u="none" strike="noStrike" cap="none" normalizeH="0" baseline="0" dirty="0">
                          <a:ln>
                            <a:noFill/>
                          </a:ln>
                          <a:solidFill>
                            <a:schemeClr val="bg1"/>
                          </a:solidFill>
                          <a:effectLst/>
                          <a:latin typeface="Verdana" charset="0"/>
                          <a:ea typeface="MS PGothic" charset="0"/>
                          <a:cs typeface="MS PGothic" charset="0"/>
                        </a:rPr>
                        <a:t>(any joint swelling, associated with pain or stiffness) should be referred to, and seen by, a rheumatologist, within six weeks after the onset of symptoms. </a:t>
                      </a:r>
                      <a:endParaRPr kumimoji="0" lang="fr-FR" sz="1600" b="1" i="0" u="none" strike="noStrike" cap="none" normalizeH="0" baseline="0" dirty="0">
                        <a:ln>
                          <a:noFill/>
                        </a:ln>
                        <a:solidFill>
                          <a:schemeClr val="bg1"/>
                        </a:solidFill>
                        <a:effectLst/>
                        <a:latin typeface="Verdana" charset="0"/>
                        <a:ea typeface="MS PGothic" charset="0"/>
                        <a:cs typeface="MS PGothic"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1" i="0" u="none" strike="noStrike" cap="none" normalizeH="0" baseline="0" dirty="0">
                        <a:ln>
                          <a:noFill/>
                        </a:ln>
                        <a:solidFill>
                          <a:schemeClr val="bg1"/>
                        </a:solidFill>
                        <a:effectLst/>
                        <a:latin typeface="Verdana" charset="0"/>
                        <a:ea typeface="MS PGothic" charset="0"/>
                        <a:cs typeface="MS PGothic" charset="0"/>
                      </a:endParaRPr>
                    </a:p>
                  </a:txBody>
                  <a:tcPr marT="45704" marB="45704" anchor="ctr" horzOverflow="overflow">
                    <a:lnL>
                      <a:noFill/>
                    </a:lnL>
                    <a:lnR>
                      <a:noFill/>
                    </a:lnR>
                    <a:lnT>
                      <a:noFill/>
                    </a:lnT>
                    <a:lnB>
                      <a:noFill/>
                    </a:lnB>
                    <a:lnTlToBr>
                      <a:noFill/>
                    </a:lnTlToBr>
                    <a:lnBlToTr>
                      <a:noFill/>
                    </a:lnBlToTr>
                    <a:solidFill>
                      <a:srgbClr val="0066CC"/>
                    </a:solidFill>
                  </a:tcPr>
                </a:tc>
              </a:tr>
            </a:tbl>
          </a:graphicData>
        </a:graphic>
      </p:graphicFrame>
      <p:sp>
        <p:nvSpPr>
          <p:cNvPr id="52231" name="Rectangle 1"/>
          <p:cNvSpPr>
            <a:spLocks noChangeArrowheads="1"/>
          </p:cNvSpPr>
          <p:nvPr/>
        </p:nvSpPr>
        <p:spPr bwMode="auto">
          <a:xfrm>
            <a:off x="3016250" y="865188"/>
            <a:ext cx="310991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b="1"/>
              <a:t>Recommendations</a:t>
            </a:r>
            <a:endParaRPr lang="fr-FR"/>
          </a:p>
        </p:txBody>
      </p:sp>
      <p:sp>
        <p:nvSpPr>
          <p:cNvPr id="5" name="Rectangle 4"/>
          <p:cNvSpPr/>
          <p:nvPr/>
        </p:nvSpPr>
        <p:spPr>
          <a:xfrm>
            <a:off x="2252091" y="1050564"/>
            <a:ext cx="4795278" cy="523220"/>
          </a:xfrm>
          <a:prstGeom prst="rect">
            <a:avLst/>
          </a:prstGeom>
        </p:spPr>
        <p:txBody>
          <a:bodyPr wrap="none">
            <a:spAutoFit/>
          </a:bodyPr>
          <a:lstStyle/>
          <a:p>
            <a:r>
              <a:rPr lang="en-GB" sz="2800" b="0" dirty="0" smtClean="0">
                <a:solidFill>
                  <a:srgbClr val="0056B9"/>
                </a:solidFill>
              </a:rPr>
              <a:t>Individual</a:t>
            </a:r>
            <a:r>
              <a:rPr lang="es-ES" sz="2800" b="0" dirty="0" smtClean="0">
                <a:solidFill>
                  <a:srgbClr val="0056B9"/>
                </a:solidFill>
              </a:rPr>
              <a:t> </a:t>
            </a:r>
            <a:r>
              <a:rPr lang="es-ES" sz="2800" b="0" dirty="0" err="1">
                <a:solidFill>
                  <a:srgbClr val="0056B9"/>
                </a:solidFill>
              </a:rPr>
              <a:t>Recommendations</a:t>
            </a:r>
            <a:endParaRPr lang="fr-FR" sz="2800" b="0" dirty="0">
              <a:solidFill>
                <a:srgbClr val="0056B9"/>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549732018"/>
              </p:ext>
            </p:extLst>
          </p:nvPr>
        </p:nvGraphicFramePr>
        <p:xfrm>
          <a:off x="321124" y="4446590"/>
          <a:ext cx="8319679" cy="1446212"/>
        </p:xfrm>
        <a:graphic>
          <a:graphicData uri="http://schemas.openxmlformats.org/drawingml/2006/table">
            <a:tbl>
              <a:tblPr/>
              <a:tblGrid>
                <a:gridCol w="937511"/>
                <a:gridCol w="7382168"/>
              </a:tblGrid>
              <a:tr h="14462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a:ln>
                            <a:noFill/>
                          </a:ln>
                          <a:solidFill>
                            <a:srgbClr val="000066"/>
                          </a:solidFill>
                          <a:effectLst/>
                          <a:latin typeface="Verdana" charset="0"/>
                          <a:ea typeface="MS PGothic" charset="0"/>
                          <a:cs typeface="MS PGothic" charset="0"/>
                        </a:rPr>
                        <a:t>2</a:t>
                      </a:r>
                    </a:p>
                  </a:txBody>
                  <a:tcPr marT="45706" marB="45706" anchor="ctr" horzOverflow="overflow">
                    <a:lnL>
                      <a:noFill/>
                    </a:lnL>
                    <a:lnR>
                      <a:noFill/>
                    </a:lnR>
                    <a:lnT>
                      <a:noFill/>
                    </a:lnT>
                    <a:lnB>
                      <a:noFill/>
                    </a:lnB>
                    <a:lnTlToBr>
                      <a:noFill/>
                    </a:lnTlToBr>
                    <a:lnBlToTr>
                      <a:noFill/>
                    </a:lnBlToTr>
                    <a:solidFill>
                      <a:schemeClr val="accent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000066"/>
                          </a:solidFill>
                          <a:effectLst/>
                          <a:latin typeface="Verdana" charset="0"/>
                          <a:ea typeface="MS PGothic" charset="0"/>
                          <a:cs typeface="MS PGothic" charset="0"/>
                        </a:rPr>
                        <a:t>Clinical examination is the method of choice for detecting arthritis, which may be </a:t>
                      </a:r>
                      <a:r>
                        <a:rPr kumimoji="0" lang="de-AT" sz="1600" b="1" i="0" u="none" strike="noStrike" cap="none" normalizeH="0" baseline="0" dirty="0" err="1">
                          <a:ln>
                            <a:noFill/>
                          </a:ln>
                          <a:solidFill>
                            <a:srgbClr val="000066"/>
                          </a:solidFill>
                          <a:effectLst/>
                          <a:latin typeface="Verdana" charset="0"/>
                          <a:ea typeface="MS PGothic" charset="0"/>
                          <a:cs typeface="MS PGothic" charset="0"/>
                        </a:rPr>
                        <a:t>confirmed</a:t>
                      </a:r>
                      <a:r>
                        <a:rPr kumimoji="0" lang="de-AT" sz="1600" b="1" i="0" u="none" strike="noStrike" cap="none" normalizeH="0" baseline="0" dirty="0">
                          <a:ln>
                            <a:noFill/>
                          </a:ln>
                          <a:solidFill>
                            <a:srgbClr val="000066"/>
                          </a:solidFill>
                          <a:effectLst/>
                          <a:latin typeface="Verdana" charset="0"/>
                          <a:ea typeface="MS PGothic" charset="0"/>
                          <a:cs typeface="MS PGothic" charset="0"/>
                        </a:rPr>
                        <a:t> </a:t>
                      </a:r>
                      <a:r>
                        <a:rPr kumimoji="0" lang="en-US" sz="1600" b="1" i="0" u="none" strike="noStrike" cap="none" normalizeH="0" baseline="0" dirty="0">
                          <a:ln>
                            <a:noFill/>
                          </a:ln>
                          <a:solidFill>
                            <a:srgbClr val="000066"/>
                          </a:solidFill>
                          <a:effectLst/>
                          <a:latin typeface="Verdana" charset="0"/>
                          <a:ea typeface="MS PGothic" charset="0"/>
                          <a:cs typeface="MS PGothic" charset="0"/>
                        </a:rPr>
                        <a:t>by ultrasonography</a:t>
                      </a:r>
                      <a:endParaRPr kumimoji="0" lang="fr-FR" sz="1600" b="1" i="0" u="none" strike="noStrike" cap="none" normalizeH="0" baseline="0" dirty="0">
                        <a:ln>
                          <a:noFill/>
                        </a:ln>
                        <a:solidFill>
                          <a:srgbClr val="000066"/>
                        </a:solidFill>
                        <a:effectLst/>
                        <a:latin typeface="Verdana" charset="0"/>
                        <a:ea typeface="MS PGothic" charset="0"/>
                        <a:cs typeface="MS PGothic" charset="0"/>
                      </a:endParaRPr>
                    </a:p>
                  </a:txBody>
                  <a:tcPr marT="45706" marB="45706" anchor="ctr" horzOverflow="overflow">
                    <a:lnL>
                      <a:noFill/>
                    </a:lnL>
                    <a:lnR>
                      <a:noFill/>
                    </a:lnR>
                    <a:lnT>
                      <a:noFill/>
                    </a:lnT>
                    <a:lnB>
                      <a:noFill/>
                    </a:lnB>
                    <a:lnTlToBr>
                      <a:noFill/>
                    </a:lnTlToBr>
                    <a:lnBlToTr>
                      <a:noFill/>
                    </a:lnBlToTr>
                    <a:solidFill>
                      <a:schemeClr val="accent4"/>
                    </a:solidFill>
                  </a:tcPr>
                </a:tc>
              </a:tr>
            </a:tbl>
          </a:graphicData>
        </a:graphic>
      </p:graphicFrame>
    </p:spTree>
    <p:extLst>
      <p:ext uri="{BB962C8B-B14F-4D97-AF65-F5344CB8AC3E}">
        <p14:creationId xmlns:p14="http://schemas.microsoft.com/office/powerpoint/2010/main" val="1974831767"/>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1" name="Rectangle 1"/>
          <p:cNvSpPr>
            <a:spLocks noChangeArrowheads="1"/>
          </p:cNvSpPr>
          <p:nvPr/>
        </p:nvSpPr>
        <p:spPr bwMode="auto">
          <a:xfrm>
            <a:off x="3016250" y="865188"/>
            <a:ext cx="310991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b="1"/>
              <a:t>Recommendations</a:t>
            </a:r>
            <a:endParaRPr lang="fr-FR"/>
          </a:p>
        </p:txBody>
      </p:sp>
      <p:graphicFrame>
        <p:nvGraphicFramePr>
          <p:cNvPr id="3" name="Tableau 2"/>
          <p:cNvGraphicFramePr>
            <a:graphicFrameLocks noGrp="1"/>
          </p:cNvGraphicFramePr>
          <p:nvPr>
            <p:extLst>
              <p:ext uri="{D42A27DB-BD31-4B8C-83A1-F6EECF244321}">
                <p14:modId xmlns:p14="http://schemas.microsoft.com/office/powerpoint/2010/main" val="950694593"/>
              </p:ext>
            </p:extLst>
          </p:nvPr>
        </p:nvGraphicFramePr>
        <p:xfrm>
          <a:off x="362857" y="1723715"/>
          <a:ext cx="8323306" cy="2029899"/>
        </p:xfrm>
        <a:graphic>
          <a:graphicData uri="http://schemas.openxmlformats.org/drawingml/2006/table">
            <a:tbl>
              <a:tblPr/>
              <a:tblGrid>
                <a:gridCol w="937921"/>
                <a:gridCol w="7385385"/>
              </a:tblGrid>
              <a:tr h="202989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rgbClr val="000066"/>
                          </a:solidFill>
                          <a:effectLst/>
                          <a:latin typeface="Verdana" charset="0"/>
                          <a:ea typeface="MS PGothic" charset="0"/>
                          <a:cs typeface="MS PGothic" charset="0"/>
                        </a:rPr>
                        <a:t>3</a:t>
                      </a:r>
                    </a:p>
                  </a:txBody>
                  <a:tcPr marT="45758" marB="45758" anchor="ctr" horzOverflow="overflow">
                    <a:lnL>
                      <a:noFill/>
                    </a:lnL>
                    <a:lnR>
                      <a:noFill/>
                    </a:lnR>
                    <a:lnT>
                      <a:noFill/>
                    </a:lnT>
                    <a:lnB>
                      <a:noFill/>
                    </a:lnB>
                    <a:lnTlToBr>
                      <a:noFill/>
                    </a:lnTlToBr>
                    <a:lnBlToTr>
                      <a:noFill/>
                    </a:lnBlToTr>
                    <a:solidFill>
                      <a:srgbClr val="E5F5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66"/>
                          </a:solidFill>
                          <a:effectLst/>
                          <a:latin typeface="Verdana" charset="0"/>
                          <a:ea typeface="MS PGothic" charset="0"/>
                          <a:cs typeface="MS PGothic" charset="0"/>
                        </a:rPr>
                        <a:t>If </a:t>
                      </a:r>
                      <a:r>
                        <a:rPr kumimoji="0" lang="en-US" sz="1600" b="1" i="0" u="none" strike="noStrike" cap="none" normalizeH="0" baseline="0" dirty="0">
                          <a:ln>
                            <a:noFill/>
                          </a:ln>
                          <a:solidFill>
                            <a:srgbClr val="000066"/>
                          </a:solidFill>
                          <a:effectLst/>
                          <a:latin typeface="Verdana" charset="0"/>
                          <a:ea typeface="MS PGothic" charset="0"/>
                          <a:cs typeface="MS PGothic" charset="0"/>
                        </a:rPr>
                        <a:t>a definite diagnosis cannot be reached and the patient has early undifferentiated arthritis, risk factors for persistent and/or erosive disease, including number of swollen joints, acute phase reactants, rheumatoid factor, ACPA and imaging, should be considered in management decisions.</a:t>
                      </a:r>
                      <a:endParaRPr kumimoji="0" lang="fr-FR" sz="1600" b="1" i="0" u="none" strike="noStrike" cap="none" normalizeH="0" baseline="0" dirty="0">
                        <a:ln>
                          <a:noFill/>
                        </a:ln>
                        <a:solidFill>
                          <a:srgbClr val="000066"/>
                        </a:solidFill>
                        <a:effectLst/>
                        <a:latin typeface="Verdana" charset="0"/>
                        <a:ea typeface="MS PGothic" charset="0"/>
                        <a:cs typeface="MS PGothic" charset="0"/>
                      </a:endParaRPr>
                    </a:p>
                  </a:txBody>
                  <a:tcPr marT="45758" marB="45758" anchor="ctr" horzOverflow="overflow">
                    <a:lnL>
                      <a:noFill/>
                    </a:lnL>
                    <a:lnR>
                      <a:noFill/>
                    </a:lnR>
                    <a:lnT>
                      <a:noFill/>
                    </a:lnT>
                    <a:lnB>
                      <a:noFill/>
                    </a:lnB>
                    <a:lnTlToBr>
                      <a:noFill/>
                    </a:lnTlToBr>
                    <a:lnBlToTr>
                      <a:noFill/>
                    </a:lnBlToTr>
                    <a:solidFill>
                      <a:srgbClr val="E5F5FF"/>
                    </a:solidFill>
                  </a:tcPr>
                </a:tc>
              </a:tr>
            </a:tbl>
          </a:graphicData>
        </a:graphic>
      </p:graphicFrame>
      <p:sp>
        <p:nvSpPr>
          <p:cNvPr id="5" name="Rectangle 4"/>
          <p:cNvSpPr/>
          <p:nvPr/>
        </p:nvSpPr>
        <p:spPr>
          <a:xfrm>
            <a:off x="2252091" y="1050564"/>
            <a:ext cx="4795278" cy="523220"/>
          </a:xfrm>
          <a:prstGeom prst="rect">
            <a:avLst/>
          </a:prstGeom>
        </p:spPr>
        <p:txBody>
          <a:bodyPr wrap="none">
            <a:spAutoFit/>
          </a:bodyPr>
          <a:lstStyle/>
          <a:p>
            <a:r>
              <a:rPr lang="en-GB" sz="2800" b="0" dirty="0" smtClean="0">
                <a:solidFill>
                  <a:srgbClr val="0056B9"/>
                </a:solidFill>
              </a:rPr>
              <a:t>Individual</a:t>
            </a:r>
            <a:r>
              <a:rPr lang="es-ES" sz="2800" b="0" dirty="0" smtClean="0">
                <a:solidFill>
                  <a:srgbClr val="0056B9"/>
                </a:solidFill>
              </a:rPr>
              <a:t> </a:t>
            </a:r>
            <a:r>
              <a:rPr lang="es-ES" sz="2800" b="0" dirty="0" err="1">
                <a:solidFill>
                  <a:srgbClr val="0056B9"/>
                </a:solidFill>
              </a:rPr>
              <a:t>Recommendations</a:t>
            </a:r>
            <a:endParaRPr lang="fr-FR" sz="2800" b="0" dirty="0">
              <a:solidFill>
                <a:srgbClr val="0056B9"/>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3466649582"/>
              </p:ext>
            </p:extLst>
          </p:nvPr>
        </p:nvGraphicFramePr>
        <p:xfrm>
          <a:off x="411845" y="4004327"/>
          <a:ext cx="8251641" cy="1892300"/>
        </p:xfrm>
        <a:graphic>
          <a:graphicData uri="http://schemas.openxmlformats.org/drawingml/2006/table">
            <a:tbl>
              <a:tblPr firstRow="1" bandRow="1">
                <a:tableStyleId>{5202B0CA-FC54-4496-8BCA-5EF66A818D29}</a:tableStyleId>
              </a:tblPr>
              <a:tblGrid>
                <a:gridCol w="943259"/>
                <a:gridCol w="7308382"/>
              </a:tblGrid>
              <a:tr h="1892300">
                <a:tc>
                  <a:txBody>
                    <a:bodyPr/>
                    <a:lstStyle/>
                    <a:p>
                      <a:pPr algn="l"/>
                      <a:r>
                        <a:rPr lang="fr-FR" sz="1600" b="1" dirty="0" smtClean="0">
                          <a:solidFill>
                            <a:schemeClr val="lt1"/>
                          </a:solidFill>
                          <a:latin typeface="Verdana"/>
                          <a:cs typeface="Verdana"/>
                        </a:rPr>
                        <a:t>4</a:t>
                      </a:r>
                      <a:endParaRPr lang="fr-FR" sz="1600" b="1" dirty="0">
                        <a:solidFill>
                          <a:schemeClr val="tx1">
                            <a:lumMod val="50000"/>
                          </a:schemeClr>
                        </a:solidFill>
                        <a:latin typeface="Verdana"/>
                        <a:cs typeface="Verdana"/>
                      </a:endParaRPr>
                    </a:p>
                  </a:txBody>
                  <a:tcPr marL="91452" marR="91452" marT="45742" marB="45742" anchor="ctr">
                    <a:solidFill>
                      <a:srgbClr val="0066CC"/>
                    </a:solidFill>
                  </a:tcPr>
                </a:tc>
                <a:tc>
                  <a:txBody>
                    <a:bodyPr/>
                    <a:lstStyle/>
                    <a:p>
                      <a:pPr lvl="0"/>
                      <a:r>
                        <a:rPr lang="en-US" sz="1600" b="1" kern="1200" dirty="0" smtClean="0">
                          <a:solidFill>
                            <a:schemeClr val="lt1"/>
                          </a:solidFill>
                          <a:effectLst/>
                          <a:latin typeface="Verdana"/>
                          <a:ea typeface="+mn-ea"/>
                          <a:cs typeface="Verdana"/>
                        </a:rPr>
                        <a:t>Patients at risk of persistent arthritis should be started on DMARDs as early as possible (ideally within 3 months), even if they do not fulfill classification criteria for an inflammatory </a:t>
                      </a:r>
                      <a:r>
                        <a:rPr lang="en-US" sz="1600" b="1" kern="1200" dirty="0" err="1" smtClean="0">
                          <a:solidFill>
                            <a:schemeClr val="lt1"/>
                          </a:solidFill>
                          <a:effectLst/>
                          <a:latin typeface="Verdana"/>
                          <a:ea typeface="+mn-ea"/>
                          <a:cs typeface="Verdana"/>
                        </a:rPr>
                        <a:t>rheumatological</a:t>
                      </a:r>
                      <a:r>
                        <a:rPr lang="en-US" sz="1600" b="1" kern="1200" dirty="0" smtClean="0">
                          <a:solidFill>
                            <a:schemeClr val="lt1"/>
                          </a:solidFill>
                          <a:effectLst/>
                          <a:latin typeface="Verdana"/>
                          <a:ea typeface="+mn-ea"/>
                          <a:cs typeface="Verdana"/>
                        </a:rPr>
                        <a:t> disease. </a:t>
                      </a:r>
                      <a:endParaRPr lang="fr-FR" sz="1600" b="1" kern="1200" dirty="0" smtClean="0">
                        <a:solidFill>
                          <a:schemeClr val="lt1"/>
                        </a:solidFill>
                        <a:effectLst/>
                        <a:latin typeface="Verdana"/>
                        <a:ea typeface="+mn-ea"/>
                        <a:cs typeface="Verdana"/>
                      </a:endParaRPr>
                    </a:p>
                  </a:txBody>
                  <a:tcPr marL="91452" marR="91452" marT="45742" marB="45742" anchor="ctr">
                    <a:solidFill>
                      <a:srgbClr val="0066CC"/>
                    </a:solidFill>
                  </a:tcPr>
                </a:tc>
              </a:tr>
            </a:tbl>
          </a:graphicData>
        </a:graphic>
      </p:graphicFrame>
    </p:spTree>
    <p:extLst>
      <p:ext uri="{BB962C8B-B14F-4D97-AF65-F5344CB8AC3E}">
        <p14:creationId xmlns:p14="http://schemas.microsoft.com/office/powerpoint/2010/main" val="1577723408"/>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Zone de texte 20"/>
          <p:cNvSpPr txBox="1">
            <a:spLocks noChangeArrowheads="1"/>
          </p:cNvSpPr>
          <p:nvPr/>
        </p:nvSpPr>
        <p:spPr bwMode="auto">
          <a:xfrm>
            <a:off x="2434111" y="807549"/>
            <a:ext cx="3377682" cy="539750"/>
          </a:xfrm>
          <a:prstGeom prst="rect">
            <a:avLst/>
          </a:prstGeom>
          <a:solidFill>
            <a:schemeClr val="accent4">
              <a:lumMod val="10000"/>
              <a:lumOff val="90000"/>
            </a:schemeClr>
          </a:solidFill>
          <a:ln w="6350">
            <a:solidFill>
              <a:srgbClr val="000000"/>
            </a:solidFill>
            <a:miter lim="800000"/>
            <a:headEnd/>
            <a:tailEnd/>
          </a:ln>
          <a:scene3d>
            <a:camera prst="orthographicFront"/>
            <a:lightRig rig="threePt" dir="t"/>
          </a:scene3d>
          <a:sp3d>
            <a:bevelT w="165100" prst="coolSlant"/>
          </a:sp3d>
        </p:spPr>
        <p:txBody>
          <a:bodyPr/>
          <a:lstStyle/>
          <a:p>
            <a:pPr algn="ctr">
              <a:spcBef>
                <a:spcPct val="0"/>
              </a:spcBef>
              <a:defRPr/>
            </a:pPr>
            <a:r>
              <a:rPr lang="en-US" altLang="fr-FR" dirty="0">
                <a:solidFill>
                  <a:srgbClr val="063FA9"/>
                </a:solidFill>
                <a:latin typeface="Calibri" panose="020F0502020204030204" pitchFamily="34" charset="0"/>
                <a:ea typeface="MS PGothic" pitchFamily="34" charset="-128"/>
                <a:cs typeface="Times New Roman" panose="02020603050405020304" pitchFamily="18" charset="0"/>
              </a:rPr>
              <a:t>Early arthritis</a:t>
            </a:r>
            <a:endParaRPr lang="en-US" altLang="fr-FR" dirty="0">
              <a:solidFill>
                <a:srgbClr val="063FA9"/>
              </a:solidFill>
              <a:latin typeface="Verdana" pitchFamily="34" charset="0"/>
              <a:ea typeface="MS PGothic" pitchFamily="34" charset="-128"/>
              <a:cs typeface="MS PGothic" charset="0"/>
            </a:endParaRPr>
          </a:p>
          <a:p>
            <a:pPr algn="ctr">
              <a:spcBef>
                <a:spcPct val="0"/>
              </a:spcBef>
              <a:defRPr/>
            </a:pPr>
            <a:r>
              <a:rPr lang="en-US" altLang="fr-FR" i="1" dirty="0">
                <a:solidFill>
                  <a:srgbClr val="000066"/>
                </a:solidFill>
                <a:latin typeface="Calibri" panose="020F0502020204030204" pitchFamily="34" charset="0"/>
                <a:ea typeface="MS PGothic" pitchFamily="34" charset="-128"/>
                <a:cs typeface="Times New Roman" panose="02020603050405020304" pitchFamily="18" charset="0"/>
              </a:rPr>
              <a:t>Swollen joints, pain, stiffness</a:t>
            </a:r>
            <a:endParaRPr lang="en-US" altLang="fr-FR" i="1" dirty="0">
              <a:solidFill>
                <a:srgbClr val="000066"/>
              </a:solidFill>
              <a:latin typeface="Verdana" pitchFamily="34" charset="0"/>
              <a:ea typeface="MS PGothic" pitchFamily="34" charset="-128"/>
              <a:cs typeface="MS PGothic" charset="0"/>
            </a:endParaRPr>
          </a:p>
        </p:txBody>
      </p:sp>
      <p:cxnSp>
        <p:nvCxnSpPr>
          <p:cNvPr id="25" name="Connecteur droit avec flèche 24"/>
          <p:cNvCxnSpPr/>
          <p:nvPr/>
        </p:nvCxnSpPr>
        <p:spPr>
          <a:xfrm>
            <a:off x="3770313" y="2481263"/>
            <a:ext cx="866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6" name="Zone de texte 31"/>
          <p:cNvSpPr>
            <a:spLocks noChangeArrowheads="1"/>
          </p:cNvSpPr>
          <p:nvPr/>
        </p:nvSpPr>
        <p:spPr bwMode="auto">
          <a:xfrm>
            <a:off x="2636980" y="2808419"/>
            <a:ext cx="2170113" cy="385673"/>
          </a:xfrm>
          <a:prstGeom prst="flowChartAlternateProcess">
            <a:avLst/>
          </a:prstGeom>
          <a:solidFill>
            <a:schemeClr val="accent4">
              <a:lumMod val="50000"/>
              <a:lumOff val="50000"/>
            </a:schemeClr>
          </a:solidFill>
          <a:ln w="6350">
            <a:solidFill>
              <a:srgbClr val="000000"/>
            </a:solidFill>
            <a:miter lim="800000"/>
            <a:headEnd/>
            <a:tailEnd/>
          </a:ln>
          <a:scene3d>
            <a:camera prst="orthographicFront"/>
            <a:lightRig rig="threePt" dir="t"/>
          </a:scene3d>
          <a:sp3d>
            <a:bevelT w="165100" prst="coolSlant"/>
          </a:sp3d>
        </p:spPr>
        <p:txBody>
          <a:bodyPr/>
          <a:lstStyle/>
          <a:p>
            <a:pPr algn="ctr">
              <a:spcBef>
                <a:spcPct val="0"/>
              </a:spcBef>
              <a:defRPr/>
            </a:pPr>
            <a:r>
              <a:rPr lang="en-US" altLang="fr-FR" dirty="0">
                <a:solidFill>
                  <a:srgbClr val="063FA9"/>
                </a:solidFill>
                <a:latin typeface="Calibri" panose="020F0502020204030204" pitchFamily="34" charset="0"/>
                <a:ea typeface="MS PGothic" pitchFamily="34" charset="-128"/>
                <a:cs typeface="Times New Roman" panose="02020603050405020304" pitchFamily="18" charset="0"/>
              </a:rPr>
              <a:t>Undifferentiated arthritis</a:t>
            </a:r>
            <a:endParaRPr lang="en-US" altLang="fr-FR" dirty="0">
              <a:solidFill>
                <a:srgbClr val="063FA9"/>
              </a:solidFill>
              <a:latin typeface="Verdana" pitchFamily="34" charset="0"/>
              <a:ea typeface="MS PGothic" pitchFamily="34" charset="-128"/>
              <a:cs typeface="MS PGothic" charset="0"/>
            </a:endParaRPr>
          </a:p>
        </p:txBody>
      </p:sp>
      <p:sp>
        <p:nvSpPr>
          <p:cNvPr id="27" name="Zone de texte 30"/>
          <p:cNvSpPr txBox="1">
            <a:spLocks noChangeArrowheads="1"/>
          </p:cNvSpPr>
          <p:nvPr/>
        </p:nvSpPr>
        <p:spPr bwMode="auto">
          <a:xfrm>
            <a:off x="4776383" y="2229145"/>
            <a:ext cx="996950" cy="531812"/>
          </a:xfrm>
          <a:prstGeom prst="rect">
            <a:avLst/>
          </a:prstGeom>
          <a:solidFill>
            <a:schemeClr val="accent3">
              <a:lumMod val="90000"/>
            </a:schemeClr>
          </a:solidFill>
          <a:ln w="6350">
            <a:solidFill>
              <a:srgbClr val="000000"/>
            </a:solidFill>
            <a:miter lim="800000"/>
            <a:headEnd/>
            <a:tailEnd/>
          </a:ln>
          <a:scene3d>
            <a:camera prst="orthographicFront"/>
            <a:lightRig rig="threePt" dir="t"/>
          </a:scene3d>
          <a:sp3d>
            <a:bevelT w="165100" prst="coolSlant"/>
          </a:sp3d>
        </p:spPr>
        <p:txBody>
          <a:bodyPr/>
          <a:lstStyle/>
          <a:p>
            <a:pPr algn="ctr">
              <a:spcBef>
                <a:spcPct val="0"/>
              </a:spcBef>
              <a:defRPr/>
            </a:pPr>
            <a:r>
              <a:rPr lang="en-US" altLang="fr-FR" dirty="0">
                <a:solidFill>
                  <a:srgbClr val="000066"/>
                </a:solidFill>
                <a:latin typeface="Calibri" panose="020F0502020204030204" pitchFamily="34" charset="0"/>
                <a:ea typeface="MS PGothic" pitchFamily="34" charset="-128"/>
                <a:cs typeface="Times New Roman" panose="02020603050405020304" pitchFamily="18" charset="0"/>
              </a:rPr>
              <a:t>Definite arthritis</a:t>
            </a:r>
            <a:endParaRPr lang="en-US" altLang="fr-FR" dirty="0">
              <a:solidFill>
                <a:srgbClr val="000066"/>
              </a:solidFill>
              <a:latin typeface="Verdana" pitchFamily="34" charset="0"/>
              <a:ea typeface="MS PGothic" pitchFamily="34" charset="-128"/>
              <a:cs typeface="MS PGothic" charset="0"/>
            </a:endParaRPr>
          </a:p>
        </p:txBody>
      </p:sp>
      <p:cxnSp>
        <p:nvCxnSpPr>
          <p:cNvPr id="28" name="Connecteur droit avec flèche 27"/>
          <p:cNvCxnSpPr/>
          <p:nvPr/>
        </p:nvCxnSpPr>
        <p:spPr>
          <a:xfrm>
            <a:off x="3784600" y="3271838"/>
            <a:ext cx="14288" cy="4794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9" name="Zone de texte 28"/>
          <p:cNvSpPr txBox="1">
            <a:spLocks noChangeArrowheads="1"/>
          </p:cNvSpPr>
          <p:nvPr/>
        </p:nvSpPr>
        <p:spPr bwMode="auto">
          <a:xfrm>
            <a:off x="2555557" y="3852387"/>
            <a:ext cx="2511425" cy="715962"/>
          </a:xfrm>
          <a:prstGeom prst="rect">
            <a:avLst/>
          </a:prstGeom>
          <a:solidFill>
            <a:schemeClr val="accent4">
              <a:lumMod val="10000"/>
              <a:lumOff val="90000"/>
            </a:schemeClr>
          </a:solidFill>
          <a:ln w="6350">
            <a:solidFill>
              <a:srgbClr val="FFFFFF"/>
            </a:solidFill>
            <a:miter lim="800000"/>
            <a:headEnd/>
            <a:tailEnd/>
          </a:ln>
          <a:scene3d>
            <a:camera prst="orthographicFront"/>
            <a:lightRig rig="threePt" dir="t"/>
          </a:scene3d>
          <a:sp3d>
            <a:bevelT w="165100" prst="coolSlant"/>
          </a:sp3d>
        </p:spPr>
        <p:txBody>
          <a:bodyPr/>
          <a:lstStyle/>
          <a:p>
            <a:pPr algn="ctr">
              <a:spcBef>
                <a:spcPct val="0"/>
              </a:spcBef>
              <a:defRPr/>
            </a:pPr>
            <a:r>
              <a:rPr lang="en-US" altLang="fr-FR" dirty="0">
                <a:solidFill>
                  <a:srgbClr val="000066"/>
                </a:solidFill>
                <a:latin typeface="Calibri" panose="020F0502020204030204" pitchFamily="34" charset="0"/>
                <a:ea typeface="MS PGothic" pitchFamily="34" charset="-128"/>
                <a:cs typeface="Times New Roman" panose="02020603050405020304" pitchFamily="18" charset="0"/>
              </a:rPr>
              <a:t>Risks factors </a:t>
            </a:r>
            <a:endParaRPr lang="en-US" altLang="fr-FR" dirty="0">
              <a:solidFill>
                <a:srgbClr val="000066"/>
              </a:solidFill>
              <a:latin typeface="Verdana" pitchFamily="34" charset="0"/>
              <a:ea typeface="MS PGothic" pitchFamily="34" charset="-128"/>
              <a:cs typeface="MS PGothic" charset="0"/>
            </a:endParaRPr>
          </a:p>
          <a:p>
            <a:pPr algn="ctr">
              <a:spcBef>
                <a:spcPct val="0"/>
              </a:spcBef>
              <a:defRPr/>
            </a:pPr>
            <a:r>
              <a:rPr lang="en-US" altLang="fr-FR" i="1" dirty="0">
                <a:solidFill>
                  <a:srgbClr val="000066"/>
                </a:solidFill>
                <a:latin typeface="Calibri" panose="020F0502020204030204" pitchFamily="34" charset="0"/>
                <a:ea typeface="MS PGothic" pitchFamily="34" charset="-128"/>
                <a:cs typeface="Times New Roman" panose="02020603050405020304" pitchFamily="18" charset="0"/>
              </a:rPr>
              <a:t>Erosions, ACPA, RF, </a:t>
            </a:r>
          </a:p>
          <a:p>
            <a:pPr algn="ctr">
              <a:spcBef>
                <a:spcPct val="0"/>
              </a:spcBef>
              <a:defRPr/>
            </a:pPr>
            <a:r>
              <a:rPr lang="en-US" altLang="fr-FR" i="1" dirty="0">
                <a:solidFill>
                  <a:srgbClr val="000066"/>
                </a:solidFill>
                <a:latin typeface="Calibri" panose="020F0502020204030204" pitchFamily="34" charset="0"/>
                <a:ea typeface="MS PGothic" pitchFamily="34" charset="-128"/>
                <a:cs typeface="Times New Roman" panose="02020603050405020304" pitchFamily="18" charset="0"/>
              </a:rPr>
              <a:t>high disease activity</a:t>
            </a:r>
            <a:endParaRPr lang="en-US" altLang="fr-FR" i="1" dirty="0">
              <a:solidFill>
                <a:srgbClr val="000066"/>
              </a:solidFill>
              <a:latin typeface="Verdana" pitchFamily="34" charset="0"/>
              <a:ea typeface="MS PGothic" pitchFamily="34" charset="-128"/>
              <a:cs typeface="MS PGothic" charset="0"/>
            </a:endParaRPr>
          </a:p>
          <a:p>
            <a:pPr algn="ctr">
              <a:spcBef>
                <a:spcPct val="0"/>
              </a:spcBef>
              <a:defRPr/>
            </a:pPr>
            <a:endParaRPr lang="en-US" altLang="fr-FR" dirty="0">
              <a:solidFill>
                <a:srgbClr val="000066"/>
              </a:solidFill>
              <a:latin typeface="Verdana" pitchFamily="34" charset="0"/>
              <a:ea typeface="MS PGothic" pitchFamily="34" charset="-128"/>
              <a:cs typeface="MS PGothic" charset="0"/>
            </a:endParaRPr>
          </a:p>
        </p:txBody>
      </p:sp>
      <p:cxnSp>
        <p:nvCxnSpPr>
          <p:cNvPr id="30" name="Connecteur droit 29"/>
          <p:cNvCxnSpPr/>
          <p:nvPr/>
        </p:nvCxnSpPr>
        <p:spPr>
          <a:xfrm>
            <a:off x="3811588" y="4627563"/>
            <a:ext cx="0" cy="709612"/>
          </a:xfrm>
          <a:prstGeom prst="line">
            <a:avLst/>
          </a:prstGeom>
        </p:spPr>
        <p:style>
          <a:lnRef idx="1">
            <a:schemeClr val="dk1"/>
          </a:lnRef>
          <a:fillRef idx="0">
            <a:schemeClr val="dk1"/>
          </a:fillRef>
          <a:effectRef idx="0">
            <a:schemeClr val="dk1"/>
          </a:effectRef>
          <a:fontRef idx="minor">
            <a:schemeClr val="tx1"/>
          </a:fontRef>
        </p:style>
      </p:cxnSp>
      <p:cxnSp>
        <p:nvCxnSpPr>
          <p:cNvPr id="31" name="Connecteur droit 30"/>
          <p:cNvCxnSpPr/>
          <p:nvPr/>
        </p:nvCxnSpPr>
        <p:spPr>
          <a:xfrm flipV="1">
            <a:off x="2270125" y="5351463"/>
            <a:ext cx="3055938" cy="6350"/>
          </a:xfrm>
          <a:prstGeom prst="line">
            <a:avLst/>
          </a:prstGeom>
        </p:spPr>
        <p:style>
          <a:lnRef idx="1">
            <a:schemeClr val="dk1"/>
          </a:lnRef>
          <a:fillRef idx="0">
            <a:schemeClr val="dk1"/>
          </a:fillRef>
          <a:effectRef idx="0">
            <a:schemeClr val="dk1"/>
          </a:effectRef>
          <a:fontRef idx="minor">
            <a:schemeClr val="tx1"/>
          </a:fontRef>
        </p:style>
      </p:cxnSp>
      <p:cxnSp>
        <p:nvCxnSpPr>
          <p:cNvPr id="32" name="Connecteur droit avec flèche 31"/>
          <p:cNvCxnSpPr/>
          <p:nvPr/>
        </p:nvCxnSpPr>
        <p:spPr>
          <a:xfrm>
            <a:off x="2266950" y="5378450"/>
            <a:ext cx="0" cy="3746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3" name="Connecteur droit avec flèche 32"/>
          <p:cNvCxnSpPr/>
          <p:nvPr/>
        </p:nvCxnSpPr>
        <p:spPr>
          <a:xfrm>
            <a:off x="5334000" y="5373688"/>
            <a:ext cx="0" cy="3746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4" name="Zone de texte 22"/>
          <p:cNvSpPr>
            <a:spLocks noChangeArrowheads="1"/>
          </p:cNvSpPr>
          <p:nvPr/>
        </p:nvSpPr>
        <p:spPr bwMode="auto">
          <a:xfrm>
            <a:off x="1475356" y="5792812"/>
            <a:ext cx="1642135" cy="531813"/>
          </a:xfrm>
          <a:prstGeom prst="flowChartAlternateProcess">
            <a:avLst/>
          </a:prstGeom>
          <a:solidFill>
            <a:schemeClr val="accent4">
              <a:lumMod val="50000"/>
              <a:lumOff val="50000"/>
            </a:schemeClr>
          </a:solidFill>
          <a:ln w="6350">
            <a:solidFill>
              <a:srgbClr val="000000"/>
            </a:solidFill>
            <a:miter lim="800000"/>
            <a:headEnd/>
            <a:tailEnd/>
          </a:ln>
          <a:scene3d>
            <a:camera prst="orthographicFront"/>
            <a:lightRig rig="threePt" dir="t"/>
          </a:scene3d>
          <a:sp3d>
            <a:bevelT w="165100" prst="coolSlant"/>
          </a:sp3d>
        </p:spPr>
        <p:txBody>
          <a:bodyPr/>
          <a:lstStyle/>
          <a:p>
            <a:pPr algn="ctr">
              <a:spcBef>
                <a:spcPct val="0"/>
              </a:spcBef>
              <a:defRPr/>
            </a:pPr>
            <a:r>
              <a:rPr lang="en-US" altLang="fr-FR" dirty="0">
                <a:solidFill>
                  <a:srgbClr val="063FA9"/>
                </a:solidFill>
                <a:latin typeface="Calibri" panose="020F0502020204030204" pitchFamily="34" charset="0"/>
                <a:ea typeface="MS PGothic" pitchFamily="34" charset="-128"/>
                <a:cs typeface="Times New Roman" panose="02020603050405020304" pitchFamily="18" charset="0"/>
              </a:rPr>
              <a:t>Persistent and /or erosive arthritis</a:t>
            </a:r>
            <a:endParaRPr lang="en-US" altLang="fr-FR" dirty="0">
              <a:solidFill>
                <a:srgbClr val="063FA9"/>
              </a:solidFill>
              <a:latin typeface="Verdana" pitchFamily="34" charset="0"/>
              <a:ea typeface="MS PGothic" pitchFamily="34" charset="-128"/>
              <a:cs typeface="MS PGothic" charset="0"/>
            </a:endParaRPr>
          </a:p>
        </p:txBody>
      </p:sp>
      <p:sp>
        <p:nvSpPr>
          <p:cNvPr id="35" name="Zone de texte 23"/>
          <p:cNvSpPr>
            <a:spLocks noChangeArrowheads="1"/>
          </p:cNvSpPr>
          <p:nvPr/>
        </p:nvSpPr>
        <p:spPr bwMode="auto">
          <a:xfrm>
            <a:off x="4827587" y="5794804"/>
            <a:ext cx="1330421" cy="531813"/>
          </a:xfrm>
          <a:prstGeom prst="flowChartAlternateProcess">
            <a:avLst/>
          </a:prstGeom>
          <a:solidFill>
            <a:schemeClr val="accent4">
              <a:lumMod val="50000"/>
              <a:lumOff val="50000"/>
            </a:schemeClr>
          </a:solidFill>
          <a:ln w="6350">
            <a:solidFill>
              <a:srgbClr val="000000"/>
            </a:solidFill>
            <a:miter lim="800000"/>
            <a:headEnd/>
            <a:tailEnd/>
          </a:ln>
          <a:scene3d>
            <a:camera prst="orthographicFront"/>
            <a:lightRig rig="threePt" dir="t"/>
          </a:scene3d>
          <a:sp3d>
            <a:bevelT w="165100" prst="coolSlant"/>
          </a:sp3d>
        </p:spPr>
        <p:txBody>
          <a:bodyPr/>
          <a:lstStyle/>
          <a:p>
            <a:pPr algn="ctr">
              <a:spcBef>
                <a:spcPct val="0"/>
              </a:spcBef>
              <a:defRPr/>
            </a:pPr>
            <a:r>
              <a:rPr lang="en-US" altLang="fr-FR" dirty="0">
                <a:solidFill>
                  <a:srgbClr val="063FA9"/>
                </a:solidFill>
                <a:latin typeface="Calibri" panose="020F0502020204030204" pitchFamily="34" charset="0"/>
                <a:ea typeface="MS PGothic" pitchFamily="34" charset="-128"/>
                <a:cs typeface="Times New Roman" panose="02020603050405020304" pitchFamily="18" charset="0"/>
              </a:rPr>
              <a:t>Self-limiting arthritis</a:t>
            </a:r>
            <a:endParaRPr lang="en-US" altLang="fr-FR" dirty="0">
              <a:solidFill>
                <a:srgbClr val="063FA9"/>
              </a:solidFill>
              <a:latin typeface="Verdana" pitchFamily="34" charset="0"/>
              <a:ea typeface="MS PGothic" pitchFamily="34" charset="-128"/>
              <a:cs typeface="MS PGothic" charset="0"/>
            </a:endParaRPr>
          </a:p>
        </p:txBody>
      </p:sp>
      <p:sp>
        <p:nvSpPr>
          <p:cNvPr id="36" name="Zone de texte 21"/>
          <p:cNvSpPr>
            <a:spLocks noChangeArrowheads="1"/>
          </p:cNvSpPr>
          <p:nvPr/>
        </p:nvSpPr>
        <p:spPr bwMode="auto">
          <a:xfrm>
            <a:off x="6047147" y="1416025"/>
            <a:ext cx="1792217" cy="2334462"/>
          </a:xfrm>
          <a:prstGeom prst="flowChartAlternateProcess">
            <a:avLst/>
          </a:prstGeom>
          <a:solidFill>
            <a:schemeClr val="accent4">
              <a:lumMod val="50000"/>
              <a:lumOff val="50000"/>
            </a:schemeClr>
          </a:solidFill>
          <a:ln w="6350">
            <a:solidFill>
              <a:srgbClr val="000000"/>
            </a:solidFill>
            <a:miter lim="800000"/>
            <a:headEnd/>
            <a:tailEnd/>
          </a:ln>
          <a:scene3d>
            <a:camera prst="orthographicFront"/>
            <a:lightRig rig="threePt" dir="t"/>
          </a:scene3d>
          <a:sp3d>
            <a:bevelT w="165100" prst="coolSlant"/>
          </a:sp3d>
        </p:spPr>
        <p:txBody>
          <a:bodyPr/>
          <a:lstStyle>
            <a:lvl1pPr>
              <a:defRPr sz="2200">
                <a:solidFill>
                  <a:schemeClr val="tx1"/>
                </a:solidFill>
                <a:latin typeface="Verdana" charset="0"/>
                <a:ea typeface="MS PGothic" charset="0"/>
                <a:cs typeface="MS PGothic" charset="0"/>
              </a:defRPr>
            </a:lvl1pPr>
            <a:lvl2pPr marL="742950" indent="-285750">
              <a:defRPr sz="2200">
                <a:solidFill>
                  <a:schemeClr val="tx1"/>
                </a:solidFill>
                <a:latin typeface="Verdana" charset="0"/>
                <a:ea typeface="MS PGothic" charset="0"/>
                <a:cs typeface="MS PGothic" charset="0"/>
              </a:defRPr>
            </a:lvl2pPr>
            <a:lvl3pPr marL="1143000" indent="-228600">
              <a:defRPr sz="2200">
                <a:solidFill>
                  <a:schemeClr val="tx1"/>
                </a:solidFill>
                <a:latin typeface="Verdana" charset="0"/>
                <a:ea typeface="MS PGothic" charset="0"/>
                <a:cs typeface="MS PGothic" charset="0"/>
              </a:defRPr>
            </a:lvl3pPr>
            <a:lvl4pPr marL="1600200" indent="-228600">
              <a:defRPr sz="2200">
                <a:solidFill>
                  <a:schemeClr val="tx1"/>
                </a:solidFill>
                <a:latin typeface="Verdana" charset="0"/>
                <a:ea typeface="MS PGothic" charset="0"/>
                <a:cs typeface="MS PGothic" charset="0"/>
              </a:defRPr>
            </a:lvl4pPr>
            <a:lvl5pPr marL="2057400" indent="-228600">
              <a:defRPr sz="22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2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2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2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200">
                <a:solidFill>
                  <a:schemeClr val="tx1"/>
                </a:solidFill>
                <a:latin typeface="Verdana" charset="0"/>
                <a:ea typeface="MS PGothic" charset="0"/>
                <a:cs typeface="MS PGothic" charset="0"/>
              </a:defRPr>
            </a:lvl9pPr>
          </a:lstStyle>
          <a:p>
            <a:pPr>
              <a:spcBef>
                <a:spcPct val="0"/>
              </a:spcBef>
              <a:defRPr/>
            </a:pPr>
            <a:r>
              <a:rPr lang="en-US" sz="1400" b="0" dirty="0" smtClean="0">
                <a:solidFill>
                  <a:srgbClr val="00162E"/>
                </a:solidFill>
                <a:latin typeface="Calibri" charset="0"/>
                <a:cs typeface="Times New Roman" charset="0"/>
              </a:rPr>
              <a:t>Infection</a:t>
            </a:r>
            <a:endParaRPr lang="en-US" sz="1400" b="0" dirty="0" smtClean="0">
              <a:solidFill>
                <a:srgbClr val="00162E"/>
              </a:solidFill>
            </a:endParaRPr>
          </a:p>
          <a:p>
            <a:pPr>
              <a:spcBef>
                <a:spcPct val="0"/>
              </a:spcBef>
              <a:defRPr/>
            </a:pPr>
            <a:r>
              <a:rPr lang="en-US" sz="1400" b="0" dirty="0" smtClean="0">
                <a:solidFill>
                  <a:srgbClr val="00162E"/>
                </a:solidFill>
                <a:latin typeface="Calibri" charset="0"/>
                <a:cs typeface="Times New Roman" charset="0"/>
              </a:rPr>
              <a:t>Reactive arthritis</a:t>
            </a:r>
            <a:endParaRPr lang="en-US" sz="1400" b="0" dirty="0" smtClean="0">
              <a:solidFill>
                <a:srgbClr val="00162E"/>
              </a:solidFill>
            </a:endParaRPr>
          </a:p>
          <a:p>
            <a:pPr>
              <a:spcBef>
                <a:spcPct val="0"/>
              </a:spcBef>
              <a:defRPr/>
            </a:pPr>
            <a:r>
              <a:rPr lang="en-US" sz="1400" b="0" dirty="0" smtClean="0">
                <a:solidFill>
                  <a:srgbClr val="00162E"/>
                </a:solidFill>
                <a:latin typeface="Calibri" charset="0"/>
                <a:cs typeface="Times New Roman" charset="0"/>
              </a:rPr>
              <a:t>Other </a:t>
            </a:r>
            <a:r>
              <a:rPr lang="en-US" sz="1400" b="0" dirty="0" err="1" smtClean="0">
                <a:solidFill>
                  <a:srgbClr val="00162E"/>
                </a:solidFill>
                <a:latin typeface="Calibri" charset="0"/>
                <a:cs typeface="Times New Roman" charset="0"/>
              </a:rPr>
              <a:t>spondyloarthritis</a:t>
            </a:r>
            <a:endParaRPr lang="en-US" sz="1400" b="0" dirty="0" smtClean="0">
              <a:solidFill>
                <a:srgbClr val="00162E"/>
              </a:solidFill>
            </a:endParaRPr>
          </a:p>
          <a:p>
            <a:pPr>
              <a:spcBef>
                <a:spcPct val="0"/>
              </a:spcBef>
              <a:defRPr/>
            </a:pPr>
            <a:r>
              <a:rPr lang="en-US" sz="1400" b="0" dirty="0" smtClean="0">
                <a:solidFill>
                  <a:srgbClr val="00162E"/>
                </a:solidFill>
                <a:latin typeface="Calibri" charset="0"/>
                <a:cs typeface="Times New Roman" charset="0"/>
              </a:rPr>
              <a:t>Connective tissue disease</a:t>
            </a:r>
            <a:endParaRPr lang="en-US" sz="1400" b="0" dirty="0" smtClean="0">
              <a:solidFill>
                <a:srgbClr val="00162E"/>
              </a:solidFill>
            </a:endParaRPr>
          </a:p>
          <a:p>
            <a:pPr>
              <a:spcBef>
                <a:spcPct val="0"/>
              </a:spcBef>
              <a:defRPr/>
            </a:pPr>
            <a:r>
              <a:rPr lang="en-US" sz="1400" b="0" dirty="0" smtClean="0">
                <a:solidFill>
                  <a:srgbClr val="00162E"/>
                </a:solidFill>
                <a:latin typeface="Calibri" charset="0"/>
                <a:cs typeface="Times New Roman" charset="0"/>
              </a:rPr>
              <a:t>Polymyalgia </a:t>
            </a:r>
            <a:r>
              <a:rPr lang="en-US" sz="1400" b="0" dirty="0" err="1" smtClean="0">
                <a:solidFill>
                  <a:srgbClr val="00162E"/>
                </a:solidFill>
                <a:latin typeface="Calibri"/>
                <a:cs typeface="Calibri"/>
              </a:rPr>
              <a:t>rheumatic</a:t>
            </a:r>
            <a:r>
              <a:rPr lang="en-US" sz="1400" b="0" dirty="0" err="1">
                <a:solidFill>
                  <a:srgbClr val="00162E"/>
                </a:solidFill>
                <a:latin typeface="Calibri"/>
                <a:cs typeface="Calibri"/>
              </a:rPr>
              <a:t>a</a:t>
            </a:r>
            <a:endParaRPr lang="en-US" sz="1400" b="0" dirty="0" smtClean="0">
              <a:solidFill>
                <a:srgbClr val="00162E"/>
              </a:solidFill>
              <a:latin typeface="Calibri"/>
              <a:cs typeface="Calibri"/>
            </a:endParaRPr>
          </a:p>
          <a:p>
            <a:pPr>
              <a:spcBef>
                <a:spcPct val="0"/>
              </a:spcBef>
              <a:defRPr/>
            </a:pPr>
            <a:r>
              <a:rPr lang="en-US" sz="1400" b="0" dirty="0" smtClean="0">
                <a:solidFill>
                  <a:srgbClr val="00162E"/>
                </a:solidFill>
                <a:latin typeface="Calibri" charset="0"/>
                <a:cs typeface="Times New Roman" charset="0"/>
              </a:rPr>
              <a:t>…</a:t>
            </a:r>
            <a:endParaRPr lang="en-US" sz="1400" b="0" dirty="0" smtClean="0">
              <a:solidFill>
                <a:srgbClr val="00162E"/>
              </a:solidFill>
            </a:endParaRPr>
          </a:p>
          <a:p>
            <a:pPr>
              <a:spcBef>
                <a:spcPct val="0"/>
              </a:spcBef>
              <a:defRPr/>
            </a:pPr>
            <a:endParaRPr lang="en-US" sz="1400" b="0" dirty="0" smtClean="0">
              <a:solidFill>
                <a:srgbClr val="00162E"/>
              </a:solidFill>
            </a:endParaRPr>
          </a:p>
        </p:txBody>
      </p:sp>
      <p:sp>
        <p:nvSpPr>
          <p:cNvPr id="57372" name="Zone de texte 2"/>
          <p:cNvSpPr txBox="1">
            <a:spLocks noChangeArrowheads="1"/>
          </p:cNvSpPr>
          <p:nvPr/>
        </p:nvSpPr>
        <p:spPr bwMode="auto">
          <a:xfrm>
            <a:off x="3165475" y="4849813"/>
            <a:ext cx="477838" cy="2524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200">
                <a:solidFill>
                  <a:schemeClr val="tx1"/>
                </a:solidFill>
                <a:latin typeface="Verdana" charset="0"/>
                <a:ea typeface="MS PGothic" charset="0"/>
                <a:cs typeface="MS PGothic" charset="0"/>
              </a:defRPr>
            </a:lvl1pPr>
            <a:lvl2pPr marL="742950" indent="-285750">
              <a:defRPr sz="2200">
                <a:solidFill>
                  <a:schemeClr val="tx1"/>
                </a:solidFill>
                <a:latin typeface="Verdana" charset="0"/>
                <a:ea typeface="MS PGothic" charset="0"/>
                <a:cs typeface="MS PGothic" charset="0"/>
              </a:defRPr>
            </a:lvl2pPr>
            <a:lvl3pPr marL="1143000" indent="-228600">
              <a:defRPr sz="2200">
                <a:solidFill>
                  <a:schemeClr val="tx1"/>
                </a:solidFill>
                <a:latin typeface="Verdana" charset="0"/>
                <a:ea typeface="MS PGothic" charset="0"/>
                <a:cs typeface="MS PGothic" charset="0"/>
              </a:defRPr>
            </a:lvl3pPr>
            <a:lvl4pPr marL="1600200" indent="-228600">
              <a:defRPr sz="2200">
                <a:solidFill>
                  <a:schemeClr val="tx1"/>
                </a:solidFill>
                <a:latin typeface="Verdana" charset="0"/>
                <a:ea typeface="MS PGothic" charset="0"/>
                <a:cs typeface="MS PGothic" charset="0"/>
              </a:defRPr>
            </a:lvl4pPr>
            <a:lvl5pPr marL="2057400" indent="-228600">
              <a:defRPr sz="22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2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2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2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200">
                <a:solidFill>
                  <a:schemeClr val="tx1"/>
                </a:solidFill>
                <a:latin typeface="Verdana" charset="0"/>
                <a:ea typeface="MS PGothic" charset="0"/>
                <a:cs typeface="MS PGothic" charset="0"/>
              </a:defRPr>
            </a:lvl9pPr>
          </a:lstStyle>
          <a:p>
            <a:pPr>
              <a:spcBef>
                <a:spcPct val="0"/>
              </a:spcBef>
            </a:pPr>
            <a:r>
              <a:rPr lang="en-US" sz="1400" smtClean="0">
                <a:solidFill>
                  <a:srgbClr val="000066"/>
                </a:solidFill>
                <a:latin typeface="Calibri" charset="0"/>
                <a:cs typeface="Times New Roman" charset="0"/>
              </a:rPr>
              <a:t>YES</a:t>
            </a:r>
            <a:endParaRPr lang="en-US" sz="1400" smtClean="0">
              <a:solidFill>
                <a:srgbClr val="000066"/>
              </a:solidFill>
              <a:cs typeface="Times New Roman" charset="0"/>
            </a:endParaRPr>
          </a:p>
        </p:txBody>
      </p:sp>
      <p:sp>
        <p:nvSpPr>
          <p:cNvPr id="57373" name="Text Box 36"/>
          <p:cNvSpPr txBox="1">
            <a:spLocks noChangeArrowheads="1"/>
          </p:cNvSpPr>
          <p:nvPr/>
        </p:nvSpPr>
        <p:spPr bwMode="auto">
          <a:xfrm>
            <a:off x="3978275" y="4840288"/>
            <a:ext cx="477838" cy="2524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200">
                <a:solidFill>
                  <a:schemeClr val="tx1"/>
                </a:solidFill>
                <a:latin typeface="Verdana" charset="0"/>
                <a:ea typeface="MS PGothic" charset="0"/>
                <a:cs typeface="MS PGothic" charset="0"/>
              </a:defRPr>
            </a:lvl1pPr>
            <a:lvl2pPr marL="742950" indent="-285750">
              <a:defRPr sz="2200">
                <a:solidFill>
                  <a:schemeClr val="tx1"/>
                </a:solidFill>
                <a:latin typeface="Verdana" charset="0"/>
                <a:ea typeface="MS PGothic" charset="0"/>
                <a:cs typeface="MS PGothic" charset="0"/>
              </a:defRPr>
            </a:lvl2pPr>
            <a:lvl3pPr marL="1143000" indent="-228600">
              <a:defRPr sz="2200">
                <a:solidFill>
                  <a:schemeClr val="tx1"/>
                </a:solidFill>
                <a:latin typeface="Verdana" charset="0"/>
                <a:ea typeface="MS PGothic" charset="0"/>
                <a:cs typeface="MS PGothic" charset="0"/>
              </a:defRPr>
            </a:lvl3pPr>
            <a:lvl4pPr marL="1600200" indent="-228600">
              <a:defRPr sz="2200">
                <a:solidFill>
                  <a:schemeClr val="tx1"/>
                </a:solidFill>
                <a:latin typeface="Verdana" charset="0"/>
                <a:ea typeface="MS PGothic" charset="0"/>
                <a:cs typeface="MS PGothic" charset="0"/>
              </a:defRPr>
            </a:lvl4pPr>
            <a:lvl5pPr marL="2057400" indent="-228600">
              <a:defRPr sz="22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2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2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2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200">
                <a:solidFill>
                  <a:schemeClr val="tx1"/>
                </a:solidFill>
                <a:latin typeface="Verdana" charset="0"/>
                <a:ea typeface="MS PGothic" charset="0"/>
                <a:cs typeface="MS PGothic" charset="0"/>
              </a:defRPr>
            </a:lvl9pPr>
          </a:lstStyle>
          <a:p>
            <a:pPr>
              <a:spcBef>
                <a:spcPct val="0"/>
              </a:spcBef>
            </a:pPr>
            <a:r>
              <a:rPr lang="en-US" sz="1400" smtClean="0">
                <a:solidFill>
                  <a:srgbClr val="000066"/>
                </a:solidFill>
                <a:latin typeface="Calibri" charset="0"/>
                <a:cs typeface="Times New Roman" charset="0"/>
              </a:rPr>
              <a:t>NO</a:t>
            </a:r>
            <a:endParaRPr lang="en-US" sz="1400" smtClean="0">
              <a:solidFill>
                <a:srgbClr val="000066"/>
              </a:solidFill>
              <a:cs typeface="Times New Roman" charset="0"/>
            </a:endParaRPr>
          </a:p>
        </p:txBody>
      </p:sp>
      <p:sp>
        <p:nvSpPr>
          <p:cNvPr id="57374" name="Zone de texte 59"/>
          <p:cNvSpPr txBox="1">
            <a:spLocks noChangeArrowheads="1"/>
          </p:cNvSpPr>
          <p:nvPr/>
        </p:nvSpPr>
        <p:spPr bwMode="auto">
          <a:xfrm>
            <a:off x="2613025" y="1489075"/>
            <a:ext cx="1068388" cy="72390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a:lstStyle>
            <a:lvl1pPr>
              <a:defRPr sz="2200">
                <a:solidFill>
                  <a:schemeClr val="tx1"/>
                </a:solidFill>
                <a:latin typeface="Verdana" charset="0"/>
                <a:ea typeface="MS PGothic" charset="0"/>
                <a:cs typeface="MS PGothic" charset="0"/>
              </a:defRPr>
            </a:lvl1pPr>
            <a:lvl2pPr marL="742950" indent="-285750">
              <a:defRPr sz="2200">
                <a:solidFill>
                  <a:schemeClr val="tx1"/>
                </a:solidFill>
                <a:latin typeface="Verdana" charset="0"/>
                <a:ea typeface="MS PGothic" charset="0"/>
                <a:cs typeface="MS PGothic" charset="0"/>
              </a:defRPr>
            </a:lvl2pPr>
            <a:lvl3pPr marL="1143000" indent="-228600">
              <a:defRPr sz="2200">
                <a:solidFill>
                  <a:schemeClr val="tx1"/>
                </a:solidFill>
                <a:latin typeface="Verdana" charset="0"/>
                <a:ea typeface="MS PGothic" charset="0"/>
                <a:cs typeface="MS PGothic" charset="0"/>
              </a:defRPr>
            </a:lvl3pPr>
            <a:lvl4pPr marL="1600200" indent="-228600">
              <a:defRPr sz="2200">
                <a:solidFill>
                  <a:schemeClr val="tx1"/>
                </a:solidFill>
                <a:latin typeface="Verdana" charset="0"/>
                <a:ea typeface="MS PGothic" charset="0"/>
                <a:cs typeface="MS PGothic" charset="0"/>
              </a:defRPr>
            </a:lvl4pPr>
            <a:lvl5pPr marL="2057400" indent="-228600">
              <a:defRPr sz="22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2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2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2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200">
                <a:solidFill>
                  <a:schemeClr val="tx1"/>
                </a:solidFill>
                <a:latin typeface="Verdana" charset="0"/>
                <a:ea typeface="MS PGothic" charset="0"/>
                <a:cs typeface="MS PGothic" charset="0"/>
              </a:defRPr>
            </a:lvl9pPr>
          </a:lstStyle>
          <a:p>
            <a:pPr>
              <a:spcBef>
                <a:spcPct val="0"/>
              </a:spcBef>
            </a:pPr>
            <a:r>
              <a:rPr lang="en-US" sz="1400" smtClean="0">
                <a:solidFill>
                  <a:srgbClr val="000066"/>
                </a:solidFill>
                <a:latin typeface="Calibri" charset="0"/>
                <a:cs typeface="Times New Roman" charset="0"/>
              </a:rPr>
              <a:t>History laboratory testing</a:t>
            </a:r>
            <a:endParaRPr lang="en-US" sz="1400" smtClean="0">
              <a:solidFill>
                <a:srgbClr val="000066"/>
              </a:solidFill>
              <a:cs typeface="Times New Roman" charset="0"/>
            </a:endParaRPr>
          </a:p>
        </p:txBody>
      </p:sp>
      <p:sp>
        <p:nvSpPr>
          <p:cNvPr id="57375" name="Zone de texte 60"/>
          <p:cNvSpPr txBox="1">
            <a:spLocks noChangeArrowheads="1"/>
          </p:cNvSpPr>
          <p:nvPr/>
        </p:nvSpPr>
        <p:spPr bwMode="auto">
          <a:xfrm>
            <a:off x="3811588" y="1509713"/>
            <a:ext cx="1320800" cy="606425"/>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a:lstStyle>
            <a:lvl1pPr>
              <a:defRPr sz="2200">
                <a:solidFill>
                  <a:schemeClr val="tx1"/>
                </a:solidFill>
                <a:latin typeface="Verdana" charset="0"/>
                <a:ea typeface="MS PGothic" charset="0"/>
                <a:cs typeface="MS PGothic" charset="0"/>
              </a:defRPr>
            </a:lvl1pPr>
            <a:lvl2pPr marL="742950" indent="-285750">
              <a:defRPr sz="2200">
                <a:solidFill>
                  <a:schemeClr val="tx1"/>
                </a:solidFill>
                <a:latin typeface="Verdana" charset="0"/>
                <a:ea typeface="MS PGothic" charset="0"/>
                <a:cs typeface="MS PGothic" charset="0"/>
              </a:defRPr>
            </a:lvl2pPr>
            <a:lvl3pPr marL="1143000" indent="-228600">
              <a:defRPr sz="2200">
                <a:solidFill>
                  <a:schemeClr val="tx1"/>
                </a:solidFill>
                <a:latin typeface="Verdana" charset="0"/>
                <a:ea typeface="MS PGothic" charset="0"/>
                <a:cs typeface="MS PGothic" charset="0"/>
              </a:defRPr>
            </a:lvl3pPr>
            <a:lvl4pPr marL="1600200" indent="-228600">
              <a:defRPr sz="2200">
                <a:solidFill>
                  <a:schemeClr val="tx1"/>
                </a:solidFill>
                <a:latin typeface="Verdana" charset="0"/>
                <a:ea typeface="MS PGothic" charset="0"/>
                <a:cs typeface="MS PGothic" charset="0"/>
              </a:defRPr>
            </a:lvl4pPr>
            <a:lvl5pPr marL="2057400" indent="-228600">
              <a:defRPr sz="22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2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2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2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200">
                <a:solidFill>
                  <a:schemeClr val="tx1"/>
                </a:solidFill>
                <a:latin typeface="Verdana" charset="0"/>
                <a:ea typeface="MS PGothic" charset="0"/>
                <a:cs typeface="MS PGothic" charset="0"/>
              </a:defRPr>
            </a:lvl9pPr>
          </a:lstStyle>
          <a:p>
            <a:pPr>
              <a:spcBef>
                <a:spcPct val="0"/>
              </a:spcBef>
            </a:pPr>
            <a:r>
              <a:rPr lang="en-US" sz="1400" smtClean="0">
                <a:solidFill>
                  <a:srgbClr val="000066"/>
                </a:solidFill>
                <a:latin typeface="Calibri" charset="0"/>
                <a:cs typeface="Times New Roman" charset="0"/>
              </a:rPr>
              <a:t>Clinical examination</a:t>
            </a:r>
            <a:endParaRPr lang="en-US" sz="1400" smtClean="0">
              <a:solidFill>
                <a:srgbClr val="000066"/>
              </a:solidFill>
              <a:cs typeface="Times New Roman" charset="0"/>
            </a:endParaRPr>
          </a:p>
        </p:txBody>
      </p:sp>
      <p:cxnSp>
        <p:nvCxnSpPr>
          <p:cNvPr id="41" name="Connecteur droit 40"/>
          <p:cNvCxnSpPr/>
          <p:nvPr/>
        </p:nvCxnSpPr>
        <p:spPr>
          <a:xfrm flipV="1">
            <a:off x="5767388" y="2043113"/>
            <a:ext cx="285750" cy="184150"/>
          </a:xfrm>
          <a:prstGeom prst="line">
            <a:avLst/>
          </a:prstGeom>
        </p:spPr>
        <p:style>
          <a:lnRef idx="1">
            <a:schemeClr val="dk1"/>
          </a:lnRef>
          <a:fillRef idx="0">
            <a:schemeClr val="dk1"/>
          </a:fillRef>
          <a:effectRef idx="0">
            <a:schemeClr val="dk1"/>
          </a:effectRef>
          <a:fontRef idx="minor">
            <a:schemeClr val="tx1"/>
          </a:fontRef>
        </p:style>
      </p:cxnSp>
      <p:cxnSp>
        <p:nvCxnSpPr>
          <p:cNvPr id="42" name="Connecteur droit avec flèche 41"/>
          <p:cNvCxnSpPr/>
          <p:nvPr/>
        </p:nvCxnSpPr>
        <p:spPr>
          <a:xfrm>
            <a:off x="3740150" y="1382713"/>
            <a:ext cx="19050" cy="13874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2498" name="Rectangle 53"/>
          <p:cNvSpPr>
            <a:spLocks noChangeArrowheads="1"/>
          </p:cNvSpPr>
          <p:nvPr/>
        </p:nvSpPr>
        <p:spPr bwMode="auto">
          <a:xfrm>
            <a:off x="152400" y="227013"/>
            <a:ext cx="184150" cy="307975"/>
          </a:xfrm>
          <a:prstGeom prst="rect">
            <a:avLst/>
          </a:prstGeom>
          <a:noFill/>
          <a:ln>
            <a:noFill/>
          </a:ln>
          <a:effectLst>
            <a:prstShdw prst="shdw17" dist="17961" dir="2700000">
              <a:srgbClr val="999999">
                <a:alpha val="74997"/>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chemeClr val="tx1"/>
                </a:solidFill>
                <a:miter lim="800000"/>
                <a:headEnd/>
                <a:tailEnd/>
              </a14:hiddenLine>
            </a:ext>
          </a:extLst>
        </p:spPr>
        <p:txBody>
          <a:bodyPr wrap="none" anchor="ctr">
            <a:spAutoFit/>
          </a:bodyPr>
          <a:lstStyle/>
          <a:p>
            <a:pPr>
              <a:spcBef>
                <a:spcPct val="0"/>
              </a:spcBef>
            </a:pPr>
            <a:endParaRPr lang="fr-FR" smtClean="0">
              <a:solidFill>
                <a:srgbClr val="000066"/>
              </a:solidFill>
              <a:latin typeface="Verdana" charset="0"/>
              <a:ea typeface="MS PGothic" charset="0"/>
              <a:cs typeface="MS PGothic" charset="0"/>
            </a:endParaRPr>
          </a:p>
        </p:txBody>
      </p:sp>
      <p:sp>
        <p:nvSpPr>
          <p:cNvPr id="62499" name="Rectangle 63"/>
          <p:cNvSpPr>
            <a:spLocks noChangeArrowheads="1"/>
          </p:cNvSpPr>
          <p:nvPr/>
        </p:nvSpPr>
        <p:spPr bwMode="auto">
          <a:xfrm>
            <a:off x="152400" y="131763"/>
            <a:ext cx="184150" cy="955675"/>
          </a:xfrm>
          <a:prstGeom prst="rect">
            <a:avLst/>
          </a:prstGeom>
          <a:noFill/>
          <a:ln>
            <a:noFill/>
          </a:ln>
          <a:effectLst>
            <a:prstShdw prst="shdw17" dist="17961" dir="2700000">
              <a:srgbClr val="999999">
                <a:alpha val="74997"/>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chemeClr val="tx1"/>
                </a:solidFill>
                <a:miter lim="800000"/>
                <a:headEnd/>
                <a:tailEnd/>
              </a14:hiddenLine>
            </a:ext>
          </a:extLst>
        </p:spPr>
        <p:txBody>
          <a:bodyPr wrap="none" anchor="ctr">
            <a:spAutoFit/>
          </a:bodyPr>
          <a:lstStyle/>
          <a:p>
            <a:pPr>
              <a:spcBef>
                <a:spcPct val="0"/>
              </a:spcBef>
            </a:pPr>
            <a:endParaRPr lang="fr-FR" smtClean="0">
              <a:solidFill>
                <a:srgbClr val="000066"/>
              </a:solidFill>
              <a:latin typeface="Verdana" charset="0"/>
              <a:ea typeface="MS PGothic" charset="0"/>
              <a:cs typeface="MS PGothic" charset="0"/>
            </a:endParaRPr>
          </a:p>
          <a:p>
            <a:pPr>
              <a:spcBef>
                <a:spcPct val="0"/>
              </a:spcBef>
            </a:pPr>
            <a:r>
              <a:rPr lang="fr-FR" smtClean="0">
                <a:solidFill>
                  <a:srgbClr val="000066"/>
                </a:solidFill>
                <a:latin typeface="Verdana" charset="0"/>
                <a:ea typeface="MS PGothic" charset="0"/>
                <a:cs typeface="MS PGothic" charset="0"/>
              </a:rPr>
              <a:t/>
            </a:r>
            <a:br>
              <a:rPr lang="fr-FR" smtClean="0">
                <a:solidFill>
                  <a:srgbClr val="000066"/>
                </a:solidFill>
                <a:latin typeface="Verdana" charset="0"/>
                <a:ea typeface="MS PGothic" charset="0"/>
                <a:cs typeface="MS PGothic" charset="0"/>
              </a:rPr>
            </a:br>
            <a:endParaRPr lang="fr-FR" smtClean="0">
              <a:solidFill>
                <a:srgbClr val="000066"/>
              </a:solidFill>
              <a:latin typeface="Verdana" charset="0"/>
              <a:ea typeface="MS PGothic" charset="0"/>
              <a:cs typeface="MS PGothic" charset="0"/>
            </a:endParaRPr>
          </a:p>
          <a:p>
            <a:pPr>
              <a:spcBef>
                <a:spcPct val="0"/>
              </a:spcBef>
            </a:pPr>
            <a:endParaRPr lang="fr-FR" smtClean="0">
              <a:solidFill>
                <a:srgbClr val="000066"/>
              </a:solidFill>
              <a:latin typeface="Verdana" charset="0"/>
              <a:ea typeface="MS PGothic" charset="0"/>
              <a:cs typeface="MS PGothic" charset="0"/>
            </a:endParaRPr>
          </a:p>
        </p:txBody>
      </p:sp>
      <p:sp>
        <p:nvSpPr>
          <p:cNvPr id="62500" name="Rectangle 66"/>
          <p:cNvSpPr>
            <a:spLocks noChangeArrowheads="1"/>
          </p:cNvSpPr>
          <p:nvPr/>
        </p:nvSpPr>
        <p:spPr bwMode="auto">
          <a:xfrm>
            <a:off x="152400" y="131763"/>
            <a:ext cx="184150" cy="955675"/>
          </a:xfrm>
          <a:prstGeom prst="rect">
            <a:avLst/>
          </a:prstGeom>
          <a:noFill/>
          <a:ln>
            <a:noFill/>
          </a:ln>
          <a:effectLst>
            <a:prstShdw prst="shdw17" dist="17961" dir="2700000">
              <a:srgbClr val="999999">
                <a:alpha val="74997"/>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chemeClr val="tx1"/>
                </a:solidFill>
                <a:miter lim="800000"/>
                <a:headEnd/>
                <a:tailEnd/>
              </a14:hiddenLine>
            </a:ext>
          </a:extLst>
        </p:spPr>
        <p:txBody>
          <a:bodyPr wrap="none" anchor="ctr">
            <a:spAutoFit/>
          </a:bodyPr>
          <a:lstStyle/>
          <a:p>
            <a:pPr>
              <a:spcBef>
                <a:spcPct val="0"/>
              </a:spcBef>
            </a:pPr>
            <a:endParaRPr lang="fr-FR" smtClean="0">
              <a:solidFill>
                <a:srgbClr val="000066"/>
              </a:solidFill>
              <a:latin typeface="Calibri" charset="0"/>
              <a:ea typeface="MS PGothic" charset="0"/>
              <a:cs typeface="Times New Roman" charset="0"/>
            </a:endParaRPr>
          </a:p>
          <a:p>
            <a:pPr>
              <a:spcBef>
                <a:spcPct val="0"/>
              </a:spcBef>
            </a:pPr>
            <a:r>
              <a:rPr lang="fr-FR" smtClean="0">
                <a:solidFill>
                  <a:srgbClr val="000066"/>
                </a:solidFill>
                <a:latin typeface="Calibri" charset="0"/>
                <a:ea typeface="MS PGothic" charset="0"/>
                <a:cs typeface="Times New Roman" charset="0"/>
              </a:rPr>
              <a:t/>
            </a:r>
            <a:br>
              <a:rPr lang="fr-FR" smtClean="0">
                <a:solidFill>
                  <a:srgbClr val="000066"/>
                </a:solidFill>
                <a:latin typeface="Calibri" charset="0"/>
                <a:ea typeface="MS PGothic" charset="0"/>
                <a:cs typeface="Times New Roman" charset="0"/>
              </a:rPr>
            </a:br>
            <a:endParaRPr lang="fr-FR" smtClean="0">
              <a:solidFill>
                <a:srgbClr val="000066"/>
              </a:solidFill>
              <a:latin typeface="Verdana" charset="0"/>
              <a:ea typeface="MS PGothic" charset="0"/>
              <a:cs typeface="Times New Roman" charset="0"/>
            </a:endParaRPr>
          </a:p>
          <a:p>
            <a:pPr>
              <a:spcBef>
                <a:spcPct val="0"/>
              </a:spcBef>
            </a:pPr>
            <a:endParaRPr lang="fr-FR" smtClean="0">
              <a:solidFill>
                <a:srgbClr val="000066"/>
              </a:solidFill>
              <a:latin typeface="Verdana" charset="0"/>
              <a:ea typeface="MS PGothic" charset="0"/>
              <a:cs typeface="Times New Roman"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5" name="Rectangle 1"/>
          <p:cNvSpPr>
            <a:spLocks noChangeArrowheads="1"/>
          </p:cNvSpPr>
          <p:nvPr/>
        </p:nvSpPr>
        <p:spPr bwMode="auto">
          <a:xfrm>
            <a:off x="3016250" y="865188"/>
            <a:ext cx="310991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b="1"/>
              <a:t>Recommendations</a:t>
            </a:r>
            <a:endParaRPr lang="fr-FR"/>
          </a:p>
        </p:txBody>
      </p:sp>
      <p:graphicFrame>
        <p:nvGraphicFramePr>
          <p:cNvPr id="2" name="Tableau 1"/>
          <p:cNvGraphicFramePr>
            <a:graphicFrameLocks noGrp="1"/>
          </p:cNvGraphicFramePr>
          <p:nvPr>
            <p:extLst>
              <p:ext uri="{D42A27DB-BD31-4B8C-83A1-F6EECF244321}">
                <p14:modId xmlns:p14="http://schemas.microsoft.com/office/powerpoint/2010/main" val="2908185818"/>
              </p:ext>
            </p:extLst>
          </p:nvPr>
        </p:nvGraphicFramePr>
        <p:xfrm>
          <a:off x="430907" y="2086280"/>
          <a:ext cx="8096500" cy="1762125"/>
        </p:xfrm>
        <a:graphic>
          <a:graphicData uri="http://schemas.openxmlformats.org/drawingml/2006/table">
            <a:tbl>
              <a:tblPr firstRow="1" bandRow="1">
                <a:tableStyleId>{5202B0CA-FC54-4496-8BCA-5EF66A818D29}</a:tableStyleId>
              </a:tblPr>
              <a:tblGrid>
                <a:gridCol w="912051"/>
                <a:gridCol w="7184449"/>
              </a:tblGrid>
              <a:tr h="1762125">
                <a:tc>
                  <a:txBody>
                    <a:bodyPr/>
                    <a:lstStyle/>
                    <a:p>
                      <a:pPr algn="l"/>
                      <a:r>
                        <a:rPr lang="fr-FR" sz="1600" b="1" dirty="0" smtClean="0">
                          <a:solidFill>
                            <a:schemeClr val="tx1">
                              <a:lumMod val="75000"/>
                            </a:schemeClr>
                          </a:solidFill>
                          <a:latin typeface="Verdana"/>
                          <a:cs typeface="Verdana"/>
                        </a:rPr>
                        <a:t>5</a:t>
                      </a:r>
                      <a:endParaRPr lang="fr-FR" sz="1600" b="1" dirty="0">
                        <a:solidFill>
                          <a:schemeClr val="tx1">
                            <a:lumMod val="75000"/>
                          </a:schemeClr>
                        </a:solidFill>
                        <a:latin typeface="Verdana"/>
                        <a:cs typeface="Verdana"/>
                      </a:endParaRPr>
                    </a:p>
                  </a:txBody>
                  <a:tcPr marL="91450" marR="91450" marT="45725" marB="45725" anchor="ctr">
                    <a:solidFill>
                      <a:srgbClr val="E5F5FF"/>
                    </a:solidFill>
                  </a:tcPr>
                </a:tc>
                <a:tc>
                  <a:txBody>
                    <a:bodyPr/>
                    <a:lstStyle/>
                    <a:p>
                      <a:pPr lvl="0"/>
                      <a:r>
                        <a:rPr lang="en-US" sz="1600" b="1" kern="1200" dirty="0" smtClean="0">
                          <a:solidFill>
                            <a:schemeClr val="tx1">
                              <a:lumMod val="75000"/>
                            </a:schemeClr>
                          </a:solidFill>
                          <a:effectLst/>
                          <a:latin typeface="Verdana"/>
                          <a:ea typeface="+mn-ea"/>
                          <a:cs typeface="Verdana"/>
                        </a:rPr>
                        <a:t>Among the DMARDs, methotrexate is considered to be the anchor drug and, unless contraindicated, should be part of the first treatment strategy in patients at risk of persistent disease. </a:t>
                      </a:r>
                      <a:endParaRPr lang="fr-FR" sz="1600" b="1" kern="1200" dirty="0">
                        <a:solidFill>
                          <a:schemeClr val="tx1">
                            <a:lumMod val="75000"/>
                          </a:schemeClr>
                        </a:solidFill>
                        <a:effectLst/>
                        <a:latin typeface="Verdana"/>
                        <a:ea typeface="+mn-ea"/>
                        <a:cs typeface="Verdana"/>
                      </a:endParaRPr>
                    </a:p>
                  </a:txBody>
                  <a:tcPr marL="91450" marR="91450" marT="45725" marB="45725" anchor="ctr">
                    <a:solidFill>
                      <a:srgbClr val="E5F5FF"/>
                    </a:solidFill>
                  </a:tcPr>
                </a:tc>
              </a:tr>
            </a:tbl>
          </a:graphicData>
        </a:graphic>
      </p:graphicFrame>
      <p:sp>
        <p:nvSpPr>
          <p:cNvPr id="3" name="Rectangle 2"/>
          <p:cNvSpPr/>
          <p:nvPr/>
        </p:nvSpPr>
        <p:spPr>
          <a:xfrm>
            <a:off x="2385888" y="984386"/>
            <a:ext cx="4795278" cy="523220"/>
          </a:xfrm>
          <a:prstGeom prst="rect">
            <a:avLst/>
          </a:prstGeom>
        </p:spPr>
        <p:txBody>
          <a:bodyPr wrap="none">
            <a:spAutoFit/>
          </a:bodyPr>
          <a:lstStyle/>
          <a:p>
            <a:r>
              <a:rPr lang="en-GB" sz="2800" b="0" dirty="0">
                <a:solidFill>
                  <a:srgbClr val="0056B9"/>
                </a:solidFill>
              </a:rPr>
              <a:t>Individual</a:t>
            </a:r>
            <a:r>
              <a:rPr lang="es-ES" sz="2800" b="0" dirty="0">
                <a:solidFill>
                  <a:srgbClr val="0056B9"/>
                </a:solidFill>
              </a:rPr>
              <a:t> </a:t>
            </a:r>
            <a:r>
              <a:rPr lang="es-ES" sz="2800" b="0" dirty="0" err="1">
                <a:solidFill>
                  <a:srgbClr val="0056B9"/>
                </a:solidFill>
              </a:rPr>
              <a:t>Recommendations</a:t>
            </a:r>
            <a:endParaRPr lang="fr-FR" sz="2800" b="0" dirty="0">
              <a:solidFill>
                <a:srgbClr val="0056B9"/>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3530572044"/>
              </p:ext>
            </p:extLst>
          </p:nvPr>
        </p:nvGraphicFramePr>
        <p:xfrm>
          <a:off x="434520" y="4435250"/>
          <a:ext cx="8058868" cy="1368425"/>
        </p:xfrm>
        <a:graphic>
          <a:graphicData uri="http://schemas.openxmlformats.org/drawingml/2006/table">
            <a:tbl>
              <a:tblPr firstRow="1" bandRow="1">
                <a:tableStyleId>{5202B0CA-FC54-4496-8BCA-5EF66A818D29}</a:tableStyleId>
              </a:tblPr>
              <a:tblGrid>
                <a:gridCol w="917960"/>
                <a:gridCol w="7140908"/>
              </a:tblGrid>
              <a:tr h="1368425">
                <a:tc>
                  <a:txBody>
                    <a:bodyPr/>
                    <a:lstStyle/>
                    <a:p>
                      <a:pPr algn="l"/>
                      <a:r>
                        <a:rPr lang="fr-FR" sz="1600" b="1" dirty="0" smtClean="0">
                          <a:latin typeface="Verdana"/>
                          <a:cs typeface="Verdana"/>
                        </a:rPr>
                        <a:t>6</a:t>
                      </a:r>
                      <a:endParaRPr lang="fr-FR" sz="1600" b="1" dirty="0">
                        <a:latin typeface="Verdana"/>
                        <a:cs typeface="Verdana"/>
                      </a:endParaRPr>
                    </a:p>
                  </a:txBody>
                  <a:tcPr marL="91450" marR="91450" marT="45724" marB="45724" anchor="ctr">
                    <a:solidFill>
                      <a:srgbClr val="0066CC"/>
                    </a:solidFill>
                  </a:tcPr>
                </a:tc>
                <a:tc>
                  <a:txBody>
                    <a:bodyPr/>
                    <a:lstStyle/>
                    <a:p>
                      <a:pPr lvl="0"/>
                      <a:r>
                        <a:rPr lang="en-US" sz="1600" b="1" kern="1200" dirty="0" smtClean="0">
                          <a:solidFill>
                            <a:srgbClr val="F6F6F6"/>
                          </a:solidFill>
                          <a:effectLst/>
                          <a:latin typeface="Verdana"/>
                          <a:ea typeface="+mn-ea"/>
                          <a:cs typeface="Verdana"/>
                        </a:rPr>
                        <a:t>NSAIDs are effective symptomatic therapies, but should be used at the minimum effective dose for the shortest time possible, after evaluation of gastrointestinal, renal, and cardiovascular risks. </a:t>
                      </a:r>
                      <a:endParaRPr lang="fr-FR" sz="1600" b="1" kern="1200" dirty="0" smtClean="0">
                        <a:solidFill>
                          <a:srgbClr val="F6F6F6"/>
                        </a:solidFill>
                        <a:effectLst/>
                        <a:latin typeface="Verdana"/>
                        <a:ea typeface="+mn-ea"/>
                        <a:cs typeface="Verdana"/>
                      </a:endParaRPr>
                    </a:p>
                    <a:p>
                      <a:pPr algn="l"/>
                      <a:endParaRPr lang="fr-FR" sz="1600" b="1" dirty="0">
                        <a:solidFill>
                          <a:srgbClr val="F6F6F6"/>
                        </a:solidFill>
                        <a:latin typeface="Verdana"/>
                        <a:cs typeface="Verdana"/>
                      </a:endParaRPr>
                    </a:p>
                  </a:txBody>
                  <a:tcPr marL="91450" marR="91450" marT="45724" marB="45724" anchor="ctr">
                    <a:solidFill>
                      <a:srgbClr val="0066CC"/>
                    </a:solidFill>
                  </a:tcPr>
                </a:tc>
              </a:tr>
            </a:tbl>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3016250" y="865188"/>
            <a:ext cx="310991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b="1"/>
              <a:t>Recommendations</a:t>
            </a:r>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3546498206"/>
              </p:ext>
            </p:extLst>
          </p:nvPr>
        </p:nvGraphicFramePr>
        <p:xfrm>
          <a:off x="443824" y="2028238"/>
          <a:ext cx="8276357" cy="1974861"/>
        </p:xfrm>
        <a:graphic>
          <a:graphicData uri="http://schemas.openxmlformats.org/drawingml/2006/table">
            <a:tbl>
              <a:tblPr/>
              <a:tblGrid>
                <a:gridCol w="709966"/>
                <a:gridCol w="7566391"/>
              </a:tblGrid>
              <a:tr h="197486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chemeClr val="tx1">
                              <a:lumMod val="75000"/>
                            </a:schemeClr>
                          </a:solidFill>
                          <a:effectLst/>
                          <a:latin typeface="Verdana" charset="0"/>
                          <a:ea typeface="MS PGothic" charset="0"/>
                          <a:cs typeface="MS PGothic" charset="0"/>
                        </a:rPr>
                        <a:t>7</a:t>
                      </a:r>
                    </a:p>
                  </a:txBody>
                  <a:tcPr marT="45709" marB="45709" anchor="ctr" horzOverflow="overflow">
                    <a:lnL>
                      <a:noFill/>
                    </a:lnL>
                    <a:lnR>
                      <a:noFill/>
                    </a:lnR>
                    <a:lnT>
                      <a:noFill/>
                    </a:lnT>
                    <a:lnB>
                      <a:noFill/>
                    </a:lnB>
                    <a:lnTlToBr>
                      <a:noFill/>
                    </a:lnTlToBr>
                    <a:lnBlToTr>
                      <a:noFill/>
                    </a:lnBlToTr>
                    <a:solidFill>
                      <a:srgbClr val="E5F5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lumMod val="75000"/>
                            </a:schemeClr>
                          </a:solidFill>
                          <a:effectLst/>
                          <a:latin typeface="Verdana" charset="0"/>
                          <a:ea typeface="MS PGothic" charset="0"/>
                          <a:cs typeface="MS PGothic" charset="0"/>
                        </a:rPr>
                        <a:t>Systemic glucocorticoids reduce pain, swelling and structural progression, but in view of their cumulative side effects, they should be used at the lowest dose necessary as temporary (less than 6 months) adjunctive treatment. </a:t>
                      </a:r>
                      <a:endParaRPr kumimoji="0" lang="en-US" sz="1600" b="1" i="0" u="none" strike="noStrike" cap="none" normalizeH="0" baseline="0" dirty="0" smtClean="0">
                        <a:ln>
                          <a:noFill/>
                        </a:ln>
                        <a:solidFill>
                          <a:schemeClr val="tx1">
                            <a:lumMod val="75000"/>
                          </a:schemeClr>
                        </a:solidFill>
                        <a:effectLst/>
                        <a:latin typeface="Verdana" charset="0"/>
                        <a:ea typeface="MS PGothic" charset="0"/>
                        <a:cs typeface="MS PGothic"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lumMod val="75000"/>
                            </a:schemeClr>
                          </a:solidFill>
                          <a:effectLst/>
                          <a:latin typeface="Verdana" charset="0"/>
                          <a:ea typeface="MS PGothic" charset="0"/>
                          <a:cs typeface="MS PGothic" charset="0"/>
                        </a:rPr>
                        <a:t>Intra</a:t>
                      </a:r>
                      <a:r>
                        <a:rPr kumimoji="0" lang="en-US" sz="1600" b="1" i="0" u="none" strike="noStrike" cap="none" normalizeH="0" baseline="0" dirty="0">
                          <a:ln>
                            <a:noFill/>
                          </a:ln>
                          <a:solidFill>
                            <a:schemeClr val="tx1">
                              <a:lumMod val="75000"/>
                            </a:schemeClr>
                          </a:solidFill>
                          <a:effectLst/>
                          <a:latin typeface="Verdana" charset="0"/>
                          <a:ea typeface="MS PGothic" charset="0"/>
                          <a:cs typeface="MS PGothic" charset="0"/>
                        </a:rPr>
                        <a:t>-articular glucocorticoid injections should be considered for the relief of local symptoms of inflammation. </a:t>
                      </a:r>
                      <a:endParaRPr kumimoji="0" lang="fr-FR" sz="1600" b="1" i="0" u="none" strike="noStrike" cap="none" normalizeH="0" baseline="0" dirty="0">
                        <a:ln>
                          <a:noFill/>
                        </a:ln>
                        <a:solidFill>
                          <a:schemeClr val="tx1">
                            <a:lumMod val="75000"/>
                          </a:schemeClr>
                        </a:solidFill>
                        <a:effectLst/>
                        <a:latin typeface="Verdana" charset="0"/>
                        <a:ea typeface="MS PGothic" charset="0"/>
                        <a:cs typeface="MS PGothic" charset="0"/>
                      </a:endParaRPr>
                    </a:p>
                  </a:txBody>
                  <a:tcPr marT="45709" marB="45709" anchor="ctr" horzOverflow="overflow">
                    <a:lnL>
                      <a:noFill/>
                    </a:lnL>
                    <a:lnR>
                      <a:noFill/>
                    </a:lnR>
                    <a:lnT>
                      <a:noFill/>
                    </a:lnT>
                    <a:lnB>
                      <a:noFill/>
                    </a:lnB>
                    <a:lnTlToBr>
                      <a:noFill/>
                    </a:lnTlToBr>
                    <a:lnBlToTr>
                      <a:noFill/>
                    </a:lnBlToTr>
                    <a:solidFill>
                      <a:srgbClr val="E5F5FF"/>
                    </a:solidFill>
                  </a:tcPr>
                </a:tc>
              </a:tr>
            </a:tbl>
          </a:graphicData>
        </a:graphic>
      </p:graphicFrame>
      <p:sp>
        <p:nvSpPr>
          <p:cNvPr id="2" name="Rectangle 1"/>
          <p:cNvSpPr/>
          <p:nvPr/>
        </p:nvSpPr>
        <p:spPr>
          <a:xfrm>
            <a:off x="2227134" y="939026"/>
            <a:ext cx="4795278" cy="523220"/>
          </a:xfrm>
          <a:prstGeom prst="rect">
            <a:avLst/>
          </a:prstGeom>
        </p:spPr>
        <p:txBody>
          <a:bodyPr wrap="none">
            <a:spAutoFit/>
          </a:bodyPr>
          <a:lstStyle/>
          <a:p>
            <a:r>
              <a:rPr lang="en-GB" sz="2800" b="0" dirty="0">
                <a:solidFill>
                  <a:srgbClr val="0056B9"/>
                </a:solidFill>
              </a:rPr>
              <a:t>Individual</a:t>
            </a:r>
            <a:r>
              <a:rPr lang="es-ES" sz="2800" b="0" dirty="0">
                <a:solidFill>
                  <a:srgbClr val="0056B9"/>
                </a:solidFill>
              </a:rPr>
              <a:t> </a:t>
            </a:r>
            <a:r>
              <a:rPr lang="es-ES" sz="2800" b="0" dirty="0" err="1">
                <a:solidFill>
                  <a:srgbClr val="0056B9"/>
                </a:solidFill>
              </a:rPr>
              <a:t>Recommendations</a:t>
            </a:r>
            <a:endParaRPr lang="fr-FR" sz="2800" b="0" dirty="0">
              <a:solidFill>
                <a:srgbClr val="0056B9"/>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1038512786"/>
              </p:ext>
            </p:extLst>
          </p:nvPr>
        </p:nvGraphicFramePr>
        <p:xfrm>
          <a:off x="457200" y="4367214"/>
          <a:ext cx="8297000" cy="1387475"/>
        </p:xfrm>
        <a:graphic>
          <a:graphicData uri="http://schemas.openxmlformats.org/drawingml/2006/table">
            <a:tbl>
              <a:tblPr/>
              <a:tblGrid>
                <a:gridCol w="720344"/>
                <a:gridCol w="7576656"/>
              </a:tblGrid>
              <a:tr h="1387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a:ln>
                            <a:noFill/>
                          </a:ln>
                          <a:solidFill>
                            <a:schemeClr val="bg1"/>
                          </a:solidFill>
                          <a:effectLst/>
                          <a:latin typeface="Verdana" charset="0"/>
                          <a:ea typeface="MS PGothic" charset="0"/>
                          <a:cs typeface="MS PGothic" charset="0"/>
                        </a:rPr>
                        <a:t>8</a:t>
                      </a:r>
                    </a:p>
                  </a:txBody>
                  <a:tcPr anchor="ctr" horzOverflow="overflow">
                    <a:lnL>
                      <a:noFill/>
                    </a:lnL>
                    <a:lnR>
                      <a:noFill/>
                    </a:lnR>
                    <a:lnT>
                      <a:noFill/>
                    </a:lnT>
                    <a:lnB>
                      <a:noFill/>
                    </a:lnB>
                    <a:lnTlToBr>
                      <a:noFill/>
                    </a:lnTlToBr>
                    <a:lnBlToTr>
                      <a:noFill/>
                    </a:lnBlToTr>
                    <a:solidFill>
                      <a:srgbClr val="0066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1"/>
                          </a:solidFill>
                          <a:effectLst/>
                          <a:latin typeface="Verdana" charset="0"/>
                          <a:ea typeface="MS PGothic" charset="0"/>
                          <a:cs typeface="MS PGothic" charset="0"/>
                        </a:rPr>
                        <a:t>The main goal of DMARD treatment is to achieve clinical remission, and regular monitoring of disease activity, adverse events and comorbidities should guide decisions on choice and changes in treatment strategies to reach this target.</a:t>
                      </a:r>
                      <a:endParaRPr kumimoji="0" lang="fr-FR" sz="1600" b="1" i="0" u="none" strike="noStrike" cap="none" normalizeH="0" baseline="0" dirty="0">
                        <a:ln>
                          <a:noFill/>
                        </a:ln>
                        <a:solidFill>
                          <a:schemeClr val="bg1"/>
                        </a:solidFill>
                        <a:effectLst/>
                        <a:latin typeface="Verdana" charset="0"/>
                        <a:ea typeface="MS PGothic" charset="0"/>
                        <a:cs typeface="MS PGothic" charset="0"/>
                      </a:endParaRPr>
                    </a:p>
                  </a:txBody>
                  <a:tcPr anchor="ctr" horzOverflow="overflow">
                    <a:lnL>
                      <a:noFill/>
                    </a:lnL>
                    <a:lnR>
                      <a:noFill/>
                    </a:lnR>
                    <a:lnT>
                      <a:noFill/>
                    </a:lnT>
                    <a:lnB>
                      <a:noFill/>
                    </a:lnB>
                    <a:lnTlToBr>
                      <a:noFill/>
                    </a:lnTlToBr>
                    <a:lnBlToTr>
                      <a:noFill/>
                    </a:lnBlToTr>
                    <a:solidFill>
                      <a:srgbClr val="0066CC"/>
                    </a:solidFill>
                  </a:tcPr>
                </a:tc>
              </a:tr>
            </a:tbl>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DocumentoInternoVidaCaixa_ItemAdded</Name>
    <Synchronization>Default</Synchronization>
    <Type>10001</Type>
    <SequenceNumber>1000</SequenceNumber>
    <Assembly>IntranetCustom, Version=1.0.0.0, Culture=neutral, PublicKeyToken=61ccf9164fa8ad57</Assembly>
    <Class>IntranetCustom.Fields_and_ContentTypes.DocumentoInternoVidaCaixaEventReceiver</Class>
    <Data/>
    <Filter/>
  </Receiver>
  <Receiver>
    <Name>DocumentoInternoVidaCaixa_ItemUpdated</Name>
    <Synchronization>Default</Synchronization>
    <Type>10002</Type>
    <SequenceNumber>1000</SequenceNumber>
    <Assembly>IntranetCustom, Version=1.0.0.0, Culture=neutral, PublicKeyToken=61ccf9164fa8ad57</Assembly>
    <Class>IntranetCustom.Fields_and_ContentTypes.DocumentoInternoVidaCaixaEventReceiver</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LenguajeTaxHTField0 xmlns="E98DFCE1-BAE5-447a-BDCA-1BA3A3ADDCB8">
      <Terms xmlns="http://schemas.microsoft.com/office/infopath/2007/PartnerControls"/>
    </LenguajeTaxHTField0>
    <TipoDocumentoTaxHTField0 xmlns="D3B34FE5-AC3B-4a96-82CA-0DBA080F7269">
      <Terms xmlns="http://schemas.microsoft.com/office/infopath/2007/PartnerControls"/>
    </TipoDocumentoTaxHTField0>
    <TaxKeywordTaxHTField xmlns="be301acf-7d88-4206-bc25-f0c1637acb3f">
      <Terms xmlns="http://schemas.microsoft.com/office/infopath/2007/PartnerControls"/>
    </TaxKeywordTaxHTField>
    <ProductoTaxHTField0 xmlns="949D39CD-7166-4d84-B7B3-B133F34511FF">
      <Terms xmlns="http://schemas.microsoft.com/office/infopath/2007/PartnerControls"/>
    </ProductoTaxHTField0>
    <TemaTaxHTField0 xmlns="132FDA8B-444F-45f6-B04C-FDC6AA7FB290">
      <Terms xmlns="http://schemas.microsoft.com/office/infopath/2007/PartnerControls"/>
    </TemaTaxHTField0>
    <DepartamentoTaxHTField0 xmlns="F6190AD9-4581-4372-B2DF-FA9A6D64EB4D">
      <Terms xmlns="http://schemas.microsoft.com/office/infopath/2007/PartnerControls"/>
    </DepartamentoTaxHTField0>
    <TaxCatchAll xmlns="be301acf-7d88-4206-bc25-f0c1637acb3f"/>
    <Description xmlns="http://schemas.microsoft.com/sharepoint/v3" xsi:nil="true"/>
  </documentManagement>
</p:properties>
</file>

<file path=customXml/itemProps1.xml><?xml version="1.0" encoding="utf-8"?>
<ds:datastoreItem xmlns:ds="http://schemas.openxmlformats.org/officeDocument/2006/customXml" ds:itemID="{5C789459-8F73-461E-9B34-A3F40E189AD5}">
  <ds:schemaRefs>
    <ds:schemaRef ds:uri="http://schemas.microsoft.com/sharepoint/events"/>
  </ds:schemaRefs>
</ds:datastoreItem>
</file>

<file path=customXml/itemProps2.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3.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5.xml><?xml version="1.0" encoding="utf-8"?>
<ds:datastoreItem xmlns:ds="http://schemas.openxmlformats.org/officeDocument/2006/customXml" ds:itemID="{211D8D81-60A0-4CDE-8F83-56276C98843F}">
  <ds:schemaRefs>
    <ds:schemaRef ds:uri="http://purl.org/dc/elements/1.1/"/>
    <ds:schemaRef ds:uri="http://www.w3.org/XML/1998/namespace"/>
    <ds:schemaRef ds:uri="http://purl.org/dc/dcmitype/"/>
    <ds:schemaRef ds:uri="http://schemas.microsoft.com/office/infopath/2007/PartnerControls"/>
    <ds:schemaRef ds:uri="D3B34FE5-AC3B-4a96-82CA-0DBA080F7269"/>
    <ds:schemaRef ds:uri="E98DFCE1-BAE5-447a-BDCA-1BA3A3ADDCB8"/>
    <ds:schemaRef ds:uri="http://schemas.openxmlformats.org/package/2006/metadata/core-properties"/>
    <ds:schemaRef ds:uri="http://purl.org/dc/terms/"/>
    <ds:schemaRef ds:uri="http://schemas.microsoft.com/sharepoint/v3"/>
    <ds:schemaRef ds:uri="http://schemas.microsoft.com/office/2006/documentManagement/types"/>
    <ds:schemaRef ds:uri="be301acf-7d88-4206-bc25-f0c1637acb3f"/>
    <ds:schemaRef ds:uri="132FDA8B-444F-45f6-B04C-FDC6AA7FB290"/>
    <ds:schemaRef ds:uri="949D39CD-7166-4d84-B7B3-B133F34511FF"/>
    <ds:schemaRef ds:uri="F6190AD9-4581-4372-B2DF-FA9A6D64EB4D"/>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228</TotalTime>
  <Words>2047</Words>
  <Application>Microsoft Macintosh PowerPoint</Application>
  <PresentationFormat>Présentation à l'écran (4:3)</PresentationFormat>
  <Paragraphs>220</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PPT EULAR presentation</vt:lpstr>
      <vt:lpstr>Blank</vt:lpstr>
      <vt:lpstr>Présentation PowerPoint</vt:lpstr>
      <vt:lpstr>Target population/question</vt:lpstr>
      <vt:lpstr>Methods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Summary Table Oxford Level of Evidence</vt:lpstr>
      <vt:lpstr>Summary of Recommendations</vt:lpstr>
      <vt:lpstr>Summary of Recommendations</vt:lpstr>
      <vt:lpstr>Summary of Recommendations in lay format </vt:lpstr>
      <vt:lpstr>Summary of Recommendations in lay format </vt:lpstr>
      <vt:lpstr>Acknowledgements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BERNARD COMBE</cp:lastModifiedBy>
  <cp:revision>31</cp:revision>
  <dcterms:created xsi:type="dcterms:W3CDTF">2017-10-10T13:55:03Z</dcterms:created>
  <dcterms:modified xsi:type="dcterms:W3CDTF">2018-04-07T14:44:26Z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ies>
</file>