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6"/>
    <p:sldMasterId id="2147483888" r:id="rId7"/>
  </p:sldMasterIdLst>
  <p:notesMasterIdLst>
    <p:notesMasterId r:id="rId29"/>
  </p:notesMasterIdLst>
  <p:handoutMasterIdLst>
    <p:handoutMasterId r:id="rId30"/>
  </p:handoutMasterIdLst>
  <p:sldIdLst>
    <p:sldId id="271" r:id="rId8"/>
    <p:sldId id="283" r:id="rId9"/>
    <p:sldId id="276" r:id="rId10"/>
    <p:sldId id="284" r:id="rId11"/>
    <p:sldId id="277" r:id="rId12"/>
    <p:sldId id="278" r:id="rId13"/>
    <p:sldId id="286" r:id="rId14"/>
    <p:sldId id="285" r:id="rId15"/>
    <p:sldId id="287" r:id="rId16"/>
    <p:sldId id="288" r:id="rId17"/>
    <p:sldId id="289" r:id="rId18"/>
    <p:sldId id="290" r:id="rId19"/>
    <p:sldId id="291" r:id="rId20"/>
    <p:sldId id="292" r:id="rId21"/>
    <p:sldId id="293" r:id="rId22"/>
    <p:sldId id="279" r:id="rId23"/>
    <p:sldId id="280" r:id="rId24"/>
    <p:sldId id="281" r:id="rId25"/>
    <p:sldId id="294" r:id="rId26"/>
    <p:sldId id="295" r:id="rId27"/>
    <p:sldId id="282" r:id="rId28"/>
  </p:sldIdLst>
  <p:sldSz cx="9144000" cy="6858000" type="screen4x3"/>
  <p:notesSz cx="6797675" cy="9926638"/>
  <p:defaultTextStyle>
    <a:defPPr>
      <a:defRPr lang="es-ES_tradnl"/>
    </a:defPPr>
    <a:lvl1pPr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1pPr>
    <a:lvl2pPr marL="4572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2pPr>
    <a:lvl3pPr marL="9144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3pPr>
    <a:lvl4pPr marL="13716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4pPr>
    <a:lvl5pPr marL="18288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5pPr>
    <a:lvl6pPr marL="2286000" algn="l" defTabSz="457200" rtl="0" eaLnBrk="1" latinLnBrk="0" hangingPunct="1">
      <a:defRPr sz="1400" b="1" kern="1200">
        <a:solidFill>
          <a:schemeClr val="bg1"/>
        </a:solidFill>
        <a:latin typeface="Arial" charset="0"/>
        <a:ea typeface="ＭＳ Ｐゴシック" charset="0"/>
        <a:cs typeface="Arial" charset="0"/>
      </a:defRPr>
    </a:lvl6pPr>
    <a:lvl7pPr marL="2743200" algn="l" defTabSz="457200" rtl="0" eaLnBrk="1" latinLnBrk="0" hangingPunct="1">
      <a:defRPr sz="1400" b="1" kern="1200">
        <a:solidFill>
          <a:schemeClr val="bg1"/>
        </a:solidFill>
        <a:latin typeface="Arial" charset="0"/>
        <a:ea typeface="ＭＳ Ｐゴシック" charset="0"/>
        <a:cs typeface="Arial" charset="0"/>
      </a:defRPr>
    </a:lvl7pPr>
    <a:lvl8pPr marL="3200400" algn="l" defTabSz="457200" rtl="0" eaLnBrk="1" latinLnBrk="0" hangingPunct="1">
      <a:defRPr sz="1400" b="1" kern="1200">
        <a:solidFill>
          <a:schemeClr val="bg1"/>
        </a:solidFill>
        <a:latin typeface="Arial" charset="0"/>
        <a:ea typeface="ＭＳ Ｐゴシック" charset="0"/>
        <a:cs typeface="Arial" charset="0"/>
      </a:defRPr>
    </a:lvl8pPr>
    <a:lvl9pPr marL="3657600" algn="l" defTabSz="457200" rtl="0" eaLnBrk="1" latinLnBrk="0" hangingPunct="1">
      <a:defRPr sz="1400" b="1" kern="1200">
        <a:solidFill>
          <a:schemeClr val="bg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747">
          <p15:clr>
            <a:srgbClr val="A4A3A4"/>
          </p15:clr>
        </p15:guide>
        <p15:guide id="2" pos="5544">
          <p15:clr>
            <a:srgbClr val="A4A3A4"/>
          </p15:clr>
        </p15:guide>
      </p15:sldGuideLst>
    </p:ext>
    <p:ext uri="{2D200454-40CA-4A62-9FC3-DE9A4176ACB9}">
      <p15:notesGuideLst xmlns:p15="http://schemas.microsoft.com/office/powerpoint/2012/main">
        <p15:guide id="1" orient="horz" pos="3127">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56B9"/>
    <a:srgbClr val="063FA9"/>
    <a:srgbClr val="0057A3"/>
    <a:srgbClr val="003FA8"/>
    <a:srgbClr val="1986CE"/>
    <a:srgbClr val="F8F8F8"/>
    <a:srgbClr val="CECFCF"/>
    <a:srgbClr val="F6BFB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0" autoAdjust="0"/>
    <p:restoredTop sz="80297" autoAdjust="0"/>
  </p:normalViewPr>
  <p:slideViewPr>
    <p:cSldViewPr snapToGrid="0">
      <p:cViewPr varScale="1">
        <p:scale>
          <a:sx n="112" d="100"/>
          <a:sy n="112" d="100"/>
        </p:scale>
        <p:origin x="1254" y="102"/>
      </p:cViewPr>
      <p:guideLst>
        <p:guide orient="horz" pos="747"/>
        <p:guide pos="55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4" d="100"/>
          <a:sy n="54" d="100"/>
        </p:scale>
        <p:origin x="-3451" y="-82"/>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tableStyles" Target="tableStyles.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handoutMaster" Target="handoutMasters/handoutMaster1.xml"/><Relationship Id="rId35"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1" name="Rectangle 3"/>
          <p:cNvSpPr>
            <a:spLocks noGrp="1" noChangeArrowheads="1"/>
          </p:cNvSpPr>
          <p:nvPr>
            <p:ph type="dt" sz="quarter" idx="1"/>
          </p:nvPr>
        </p:nvSpPr>
        <p:spPr bwMode="auto">
          <a:xfrm>
            <a:off x="3851275"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2" name="Rectangle 4"/>
          <p:cNvSpPr>
            <a:spLocks noGrp="1" noChangeArrowheads="1"/>
          </p:cNvSpPr>
          <p:nvPr>
            <p:ph type="ftr" sz="quarter" idx="2"/>
          </p:nvPr>
        </p:nvSpPr>
        <p:spPr bwMode="auto">
          <a:xfrm>
            <a:off x="0"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3" name="Rectangle 5"/>
          <p:cNvSpPr>
            <a:spLocks noGrp="1" noChangeArrowheads="1"/>
          </p:cNvSpPr>
          <p:nvPr>
            <p:ph type="sldNum" sz="quarter" idx="3"/>
          </p:nvPr>
        </p:nvSpPr>
        <p:spPr bwMode="auto">
          <a:xfrm>
            <a:off x="3851275"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985E38B0-27C5-3F47-9942-78CA6AAD1B09}" type="slidenum">
              <a:rPr lang="es-ES"/>
              <a:pPr/>
              <a:t>‹#›</a:t>
            </a:fld>
            <a:endParaRPr lang="es-ES" dirty="0"/>
          </a:p>
        </p:txBody>
      </p:sp>
    </p:spTree>
    <p:extLst>
      <p:ext uri="{BB962C8B-B14F-4D97-AF65-F5344CB8AC3E}">
        <p14:creationId xmlns:p14="http://schemas.microsoft.com/office/powerpoint/2010/main" val="894780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67" name="Rectangle 3"/>
          <p:cNvSpPr>
            <a:spLocks noGrp="1" noChangeArrowheads="1"/>
          </p:cNvSpPr>
          <p:nvPr>
            <p:ph type="dt" idx="1"/>
          </p:nvPr>
        </p:nvSpPr>
        <p:spPr bwMode="auto">
          <a:xfrm>
            <a:off x="3852863" y="0"/>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39940" name="Rectangle 4"/>
          <p:cNvSpPr>
            <a:spLocks noGrp="1" noRot="1" noChangeAspect="1" noChangeArrowheads="1" noTextEdit="1"/>
          </p:cNvSpPr>
          <p:nvPr>
            <p:ph type="sldImg" idx="2"/>
          </p:nvPr>
        </p:nvSpPr>
        <p:spPr bwMode="auto">
          <a:xfrm>
            <a:off x="919163" y="744538"/>
            <a:ext cx="4964112"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904875" y="4714875"/>
            <a:ext cx="498792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11270" name="Rectangle 6"/>
          <p:cNvSpPr>
            <a:spLocks noGrp="1" noChangeArrowheads="1"/>
          </p:cNvSpPr>
          <p:nvPr>
            <p:ph type="ftr" sz="quarter" idx="4"/>
          </p:nvPr>
        </p:nvSpPr>
        <p:spPr bwMode="auto">
          <a:xfrm>
            <a:off x="0" y="9428163"/>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71" name="Rectangle 7"/>
          <p:cNvSpPr>
            <a:spLocks noGrp="1" noChangeArrowheads="1"/>
          </p:cNvSpPr>
          <p:nvPr>
            <p:ph type="sldNum" sz="quarter" idx="5"/>
          </p:nvPr>
        </p:nvSpPr>
        <p:spPr bwMode="auto">
          <a:xfrm>
            <a:off x="3852863" y="9428163"/>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777C8E66-A4CA-3644-85C9-53BE1798D601}" type="slidenum">
              <a:rPr lang="es-ES_tradnl"/>
              <a:pPr/>
              <a:t>‹#›</a:t>
            </a:fld>
            <a:endParaRPr lang="es-ES_tradnl" dirty="0"/>
          </a:p>
        </p:txBody>
      </p:sp>
    </p:spTree>
    <p:extLst>
      <p:ext uri="{BB962C8B-B14F-4D97-AF65-F5344CB8AC3E}">
        <p14:creationId xmlns:p14="http://schemas.microsoft.com/office/powerpoint/2010/main" val="7146371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10"/>
          </p:nvPr>
        </p:nvSpPr>
        <p:spPr/>
        <p:txBody>
          <a:bodyPr/>
          <a:lstStyle/>
          <a:p>
            <a:fld id="{777C8E66-A4CA-3644-85C9-53BE1798D601}" type="slidenum">
              <a:rPr lang="es-ES_tradnl" smtClean="0"/>
              <a:pPr/>
              <a:t>8</a:t>
            </a:fld>
            <a:endParaRPr lang="es-ES_tradnl" dirty="0"/>
          </a:p>
        </p:txBody>
      </p:sp>
    </p:spTree>
    <p:extLst>
      <p:ext uri="{BB962C8B-B14F-4D97-AF65-F5344CB8AC3E}">
        <p14:creationId xmlns:p14="http://schemas.microsoft.com/office/powerpoint/2010/main" val="38181861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Cover">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s-ES" smtClean="0"/>
              <a:pPr/>
              <a:t>09/01/2018</a:t>
            </a:fld>
            <a:endParaRPr lang="en-US"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US" smtClean="0"/>
              <a:pPr/>
              <a:t>‹#›</a:t>
            </a:fld>
            <a:endParaRPr lang="en-US" dirty="0"/>
          </a:p>
        </p:txBody>
      </p:sp>
      <p:sp>
        <p:nvSpPr>
          <p:cNvPr id="11" name="Rectangle 2"/>
          <p:cNvSpPr>
            <a:spLocks noGrp="1" noChangeArrowheads="1"/>
          </p:cNvSpPr>
          <p:nvPr>
            <p:ph type="title"/>
          </p:nvPr>
        </p:nvSpPr>
        <p:spPr bwMode="auto">
          <a:xfrm>
            <a:off x="635989" y="3920452"/>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solidFill>
              </a:defRPr>
            </a:lvl1pPr>
          </a:lstStyle>
          <a:p>
            <a:pPr lvl="0"/>
            <a:r>
              <a:rPr lang="en-US" noProof="0"/>
              <a:t>Click to edit Master title style</a:t>
            </a:r>
            <a:endParaRPr lang="en-GB" noProof="0" dirty="0"/>
          </a:p>
        </p:txBody>
      </p:sp>
      <p:pic>
        <p:nvPicPr>
          <p:cNvPr id="14"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5" name="Agrupar 16"/>
          <p:cNvGrpSpPr/>
          <p:nvPr userDrawn="1"/>
        </p:nvGrpSpPr>
        <p:grpSpPr>
          <a:xfrm>
            <a:off x="641250" y="3619975"/>
            <a:ext cx="1400770" cy="211662"/>
            <a:chOff x="348640" y="2182281"/>
            <a:chExt cx="1400770" cy="211662"/>
          </a:xfrm>
        </p:grpSpPr>
        <p:sp>
          <p:nvSpPr>
            <p:cNvPr id="16"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7"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8"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12150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g graphics">
    <p:spTree>
      <p:nvGrpSpPr>
        <p:cNvPr id="1" name=""/>
        <p:cNvGrpSpPr/>
        <p:nvPr/>
      </p:nvGrpSpPr>
      <p:grpSpPr>
        <a:xfrm>
          <a:off x="0" y="0"/>
          <a:ext cx="0" cy="0"/>
          <a:chOff x="0" y="0"/>
          <a:chExt cx="0" cy="0"/>
        </a:xfrm>
      </p:grpSpPr>
      <p:sp>
        <p:nvSpPr>
          <p:cNvPr id="3" name="Título 1"/>
          <p:cNvSpPr>
            <a:spLocks noGrp="1"/>
          </p:cNvSpPr>
          <p:nvPr>
            <p:ph type="title" hasCustomPrompt="1"/>
          </p:nvPr>
        </p:nvSpPr>
        <p:spPr>
          <a:xfrm>
            <a:off x="466928" y="315366"/>
            <a:ext cx="8334171" cy="634545"/>
          </a:xfrm>
          <a:prstGeom prst="rect">
            <a:avLst/>
          </a:prstGeom>
        </p:spPr>
        <p:txBody>
          <a:bodyPr/>
          <a:lstStyle>
            <a:lvl1pPr algn="l">
              <a:defRPr sz="2800" b="0">
                <a:solidFill>
                  <a:srgbClr val="0056B9"/>
                </a:solidFill>
              </a:defRPr>
            </a:lvl1pPr>
          </a:lstStyle>
          <a:p>
            <a:r>
              <a:rPr lang="en-GB" noProof="0" dirty="0"/>
              <a:t>Title</a:t>
            </a:r>
          </a:p>
        </p:txBody>
      </p:sp>
      <p:sp>
        <p:nvSpPr>
          <p:cNvPr id="4" name="Content Placeholder 3"/>
          <p:cNvSpPr>
            <a:spLocks noGrp="1" noChangeArrowheads="1"/>
          </p:cNvSpPr>
          <p:nvPr>
            <p:ph idx="1"/>
          </p:nvPr>
        </p:nvSpPr>
        <p:spPr bwMode="auto">
          <a:xfrm>
            <a:off x="466929" y="1207698"/>
            <a:ext cx="8334171" cy="5313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sz="1200">
                <a:solidFill>
                  <a:schemeClr val="bg2">
                    <a:lumMod val="50000"/>
                  </a:schemeClr>
                </a:solidFill>
                <a:latin typeface="Arial" panose="020B0604020202020204" pitchFamily="34" charset="0"/>
                <a:cs typeface="Arial" panose="020B0604020202020204" pitchFamily="34" charset="0"/>
              </a:defRPr>
            </a:lvl1pPr>
          </a:lstStyle>
          <a:p>
            <a:pPr lvl="0"/>
            <a:r>
              <a:rPr lang="en-GB" noProof="0" dirty="0"/>
              <a:t>Click to edit Master text styles</a:t>
            </a:r>
          </a:p>
        </p:txBody>
      </p:sp>
    </p:spTree>
    <p:extLst>
      <p:ext uri="{BB962C8B-B14F-4D97-AF65-F5344CB8AC3E}">
        <p14:creationId xmlns:p14="http://schemas.microsoft.com/office/powerpoint/2010/main" val="25244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8" name="Imagen 7" descr="shutterstock_325069670.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5556" r="5556"/>
          <a:stretch/>
        </p:blipFill>
        <p:spPr>
          <a:xfrm>
            <a:off x="-1" y="0"/>
            <a:ext cx="9144001" cy="6858000"/>
          </a:xfrm>
          <a:prstGeom prst="rect">
            <a:avLst/>
          </a:prstGeom>
        </p:spPr>
      </p:pic>
      <p:sp>
        <p:nvSpPr>
          <p:cNvPr id="11"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6"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2" name="Agrupar 20"/>
          <p:cNvGrpSpPr/>
          <p:nvPr userDrawn="1"/>
        </p:nvGrpSpPr>
        <p:grpSpPr>
          <a:xfrm>
            <a:off x="641250" y="3619975"/>
            <a:ext cx="1400770" cy="211662"/>
            <a:chOff x="348640" y="2182281"/>
            <a:chExt cx="1400770" cy="211662"/>
          </a:xfrm>
        </p:grpSpPr>
        <p:sp>
          <p:nvSpPr>
            <p:cNvPr id="13"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4"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5"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6"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82545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736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ver">
    <p:spTree>
      <p:nvGrpSpPr>
        <p:cNvPr id="1" name=""/>
        <p:cNvGrpSpPr/>
        <p:nvPr/>
      </p:nvGrpSpPr>
      <p:grpSpPr>
        <a:xfrm>
          <a:off x="0" y="0"/>
          <a:ext cx="0" cy="0"/>
          <a:chOff x="0" y="0"/>
          <a:chExt cx="0" cy="0"/>
        </a:xfrm>
      </p:grpSpPr>
      <p:pic>
        <p:nvPicPr>
          <p:cNvPr id="11"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30474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ver">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4902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8" y="2091717"/>
            <a:ext cx="833417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2" cy="634545"/>
          </a:xfrm>
          <a:prstGeom prst="rect">
            <a:avLst/>
          </a:prstGeom>
        </p:spPr>
        <p:txBody>
          <a:bodyPr/>
          <a:lstStyle>
            <a:lvl1pPr>
              <a:defRPr sz="2800" b="0">
                <a:solidFill>
                  <a:srgbClr val="0056B9"/>
                </a:solidFill>
              </a:defRPr>
            </a:lvl1pPr>
          </a:lstStyle>
          <a:p>
            <a:r>
              <a:rPr lang="en-GB" noProof="0" dirty="0"/>
              <a:t>Title</a:t>
            </a:r>
          </a:p>
        </p:txBody>
      </p:sp>
      <p:sp>
        <p:nvSpPr>
          <p:cNvPr id="18"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9"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s-ES" smtClean="0"/>
              <a:t>09/01/2018</a:t>
            </a:fld>
            <a:endParaRPr lang="en-US" dirty="0"/>
          </a:p>
        </p:txBody>
      </p:sp>
    </p:spTree>
    <p:extLst>
      <p:ext uri="{BB962C8B-B14F-4D97-AF65-F5344CB8AC3E}">
        <p14:creationId xmlns:p14="http://schemas.microsoft.com/office/powerpoint/2010/main" val="28466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ly picture">
    <p:spTree>
      <p:nvGrpSpPr>
        <p:cNvPr id="1" name=""/>
        <p:cNvGrpSpPr/>
        <p:nvPr/>
      </p:nvGrpSpPr>
      <p:grpSpPr>
        <a:xfrm>
          <a:off x="0" y="0"/>
          <a:ext cx="0" cy="0"/>
          <a:chOff x="0" y="0"/>
          <a:chExt cx="0" cy="0"/>
        </a:xfrm>
      </p:grpSpPr>
      <p:pic>
        <p:nvPicPr>
          <p:cNvPr id="4" name="Imagen 3"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9029" b="13832"/>
          <a:stretch/>
        </p:blipFill>
        <p:spPr>
          <a:xfrm>
            <a:off x="466928" y="1943100"/>
            <a:ext cx="8334172" cy="4285948"/>
          </a:xfrm>
          <a:prstGeom prst="rect">
            <a:avLst/>
          </a:prstGeom>
        </p:spPr>
      </p:pic>
      <p:sp>
        <p:nvSpPr>
          <p:cNvPr id="7"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s-ES" smtClean="0"/>
              <a:t>09/01/2018</a:t>
            </a:fld>
            <a:endParaRPr lang="en-US" dirty="0"/>
          </a:p>
        </p:txBody>
      </p:sp>
    </p:spTree>
    <p:extLst>
      <p:ext uri="{BB962C8B-B14F-4D97-AF65-F5344CB8AC3E}">
        <p14:creationId xmlns:p14="http://schemas.microsoft.com/office/powerpoint/2010/main" val="349985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384472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9" y="1298730"/>
            <a:ext cx="3838372" cy="634545"/>
          </a:xfrm>
          <a:prstGeom prst="rect">
            <a:avLst/>
          </a:prstGeom>
        </p:spPr>
        <p:txBody>
          <a:bodyPr/>
          <a:lstStyle>
            <a:lvl1pPr>
              <a:defRPr sz="2800" b="0">
                <a:solidFill>
                  <a:srgbClr val="0056B9"/>
                </a:solidFill>
              </a:defRPr>
            </a:lvl1pPr>
          </a:lstStyle>
          <a:p>
            <a:r>
              <a:rPr lang="en-GB" noProof="0" dirty="0"/>
              <a:t>Title</a:t>
            </a:r>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38768" r="3174" b="271"/>
          <a:stretch/>
        </p:blipFill>
        <p:spPr>
          <a:xfrm>
            <a:off x="4620380" y="1441459"/>
            <a:ext cx="4180719" cy="4787589"/>
          </a:xfrm>
          <a:prstGeom prst="rect">
            <a:avLst/>
          </a:prstGeom>
        </p:spPr>
      </p:pic>
      <p:sp>
        <p:nvSpPr>
          <p:cNvPr id="10"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s-ES" smtClean="0"/>
              <a:t>09/01/2018</a:t>
            </a:fld>
            <a:endParaRPr lang="en-US" dirty="0"/>
          </a:p>
        </p:txBody>
      </p:sp>
    </p:spTree>
    <p:extLst>
      <p:ext uri="{BB962C8B-B14F-4D97-AF65-F5344CB8AC3E}">
        <p14:creationId xmlns:p14="http://schemas.microsoft.com/office/powerpoint/2010/main" val="327122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8334171" cy="1546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pic>
        <p:nvPicPr>
          <p:cNvPr id="7" name="Imagen 6"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17830" b="36232"/>
          <a:stretch/>
        </p:blipFill>
        <p:spPr>
          <a:xfrm>
            <a:off x="466928" y="3676650"/>
            <a:ext cx="8334172" cy="2552398"/>
          </a:xfrm>
          <a:prstGeom prst="rect">
            <a:avLst/>
          </a:prstGeom>
        </p:spPr>
      </p:pic>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s-ES" smtClean="0"/>
              <a:t>09/01/2018</a:t>
            </a:fld>
            <a:endParaRPr lang="en-US" dirty="0"/>
          </a:p>
        </p:txBody>
      </p:sp>
    </p:spTree>
    <p:extLst>
      <p:ext uri="{BB962C8B-B14F-4D97-AF65-F5344CB8AC3E}">
        <p14:creationId xmlns:p14="http://schemas.microsoft.com/office/powerpoint/2010/main" val="188472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0" y="266700"/>
            <a:ext cx="1752600" cy="495300"/>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033" name="Rectangle 14"/>
          <p:cNvSpPr>
            <a:spLocks noChangeArrowheads="1"/>
          </p:cNvSpPr>
          <p:nvPr/>
        </p:nvSpPr>
        <p:spPr bwMode="auto">
          <a:xfrm>
            <a:off x="0" y="3071813"/>
            <a:ext cx="9144000" cy="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3"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s-ES" smtClean="0"/>
              <a:t>09/01/2018</a:t>
            </a:fld>
            <a:endParaRPr lang="en-US" dirty="0"/>
          </a:p>
        </p:txBody>
      </p:sp>
      <p:pic>
        <p:nvPicPr>
          <p:cNvPr id="2" name="Imagen 1" descr="Logo Eular RGB.png"/>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7203144" y="288589"/>
            <a:ext cx="1597582" cy="912904"/>
          </a:xfrm>
          <a:prstGeom prst="rect">
            <a:avLst/>
          </a:prstGeom>
        </p:spPr>
      </p:pic>
      <p:grpSp>
        <p:nvGrpSpPr>
          <p:cNvPr id="5" name="Agrupar 4"/>
          <p:cNvGrpSpPr/>
          <p:nvPr/>
        </p:nvGrpSpPr>
        <p:grpSpPr>
          <a:xfrm>
            <a:off x="491832" y="1080032"/>
            <a:ext cx="1400770" cy="211662"/>
            <a:chOff x="348640" y="2182281"/>
            <a:chExt cx="1400770" cy="211662"/>
          </a:xfrm>
        </p:grpSpPr>
        <p:sp>
          <p:nvSpPr>
            <p:cNvPr id="4" name="Elipse 3"/>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cSld>
  <p:clrMap bg1="lt1" tx1="dk1" bg2="lt2" tx2="dk2" accent1="accent1" accent2="accent2" accent3="accent3" accent4="accent4" accent5="accent5" accent6="accent6" hlink="hlink" folHlink="folHlink"/>
  <p:sldLayoutIdLst>
    <p:sldLayoutId id="2147483887" r:id="rId1"/>
    <p:sldLayoutId id="2147483853" r:id="rId2"/>
    <p:sldLayoutId id="2147483858" r:id="rId3"/>
    <p:sldLayoutId id="2147483859" r:id="rId4"/>
    <p:sldLayoutId id="2147483860" r:id="rId5"/>
    <p:sldLayoutId id="2147483857" r:id="rId6"/>
    <p:sldLayoutId id="2147483861" r:id="rId7"/>
    <p:sldLayoutId id="2147483862" r:id="rId8"/>
    <p:sldLayoutId id="2147483863" r:id="rId9"/>
  </p:sldLayoutIdLst>
  <p:hf hdr="0" ftr="0"/>
  <p:txStyles>
    <p:titleStyle>
      <a:lvl1pPr algn="l" rtl="0" eaLnBrk="1" fontAlgn="base" hangingPunct="1">
        <a:spcBef>
          <a:spcPct val="0"/>
        </a:spcBef>
        <a:spcAft>
          <a:spcPct val="0"/>
        </a:spcAft>
        <a:defRPr sz="16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p:titleStyle>
    <p:bodyStyle>
      <a:lvl1pPr marL="342900" indent="-3429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270351"/>
      </p:ext>
    </p:extLst>
  </p:cSld>
  <p:clrMap bg1="lt1" tx1="dk1" bg2="lt2" tx2="dk2" accent1="accent1" accent2="accent2" accent3="accent3" accent4="accent4" accent5="accent5" accent6="accent6" hlink="hlink" folHlink="folHlink"/>
  <p:sldLayoutIdLst>
    <p:sldLayoutId id="21474838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www.prisma-statement.org/"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32388" y="4075497"/>
            <a:ext cx="7236542" cy="1981863"/>
          </a:xfrm>
        </p:spPr>
        <p:txBody>
          <a:bodyPr/>
          <a:lstStyle/>
          <a:p>
            <a:r>
              <a:rPr lang="en-US" dirty="0">
                <a:solidFill>
                  <a:schemeClr val="bg2">
                    <a:lumMod val="50000"/>
                  </a:schemeClr>
                </a:solidFill>
              </a:rPr>
              <a:t>EULAR recommendations for cardiovascular disease risk management in patients with rheumatoid arthritis and other forms of inﬂammatory joint disorders: 2015/2016 update</a:t>
            </a:r>
            <a:r>
              <a:rPr lang="en-GB" dirty="0">
                <a:solidFill>
                  <a:schemeClr val="bg2">
                    <a:lumMod val="50000"/>
                  </a:schemeClr>
                </a:solidFill>
              </a:rPr>
              <a:t/>
            </a:r>
            <a:br>
              <a:rPr lang="en-GB" dirty="0">
                <a:solidFill>
                  <a:schemeClr val="bg2">
                    <a:lumMod val="50000"/>
                  </a:schemeClr>
                </a:solidFill>
              </a:rPr>
            </a:br>
            <a:r>
              <a:rPr lang="en-GB" dirty="0"/>
              <a:t/>
            </a:r>
            <a:br>
              <a:rPr lang="en-GB" dirty="0"/>
            </a:br>
            <a:r>
              <a:rPr lang="en-GB" dirty="0">
                <a:solidFill>
                  <a:srgbClr val="FF0000"/>
                </a:solidFill>
              </a:rPr>
              <a:t/>
            </a:r>
            <a:br>
              <a:rPr lang="en-GB" dirty="0">
                <a:solidFill>
                  <a:srgbClr val="FF0000"/>
                </a:solidFill>
              </a:rPr>
            </a:br>
            <a:r>
              <a:rPr lang="en-GB" dirty="0"/>
              <a:t/>
            </a:r>
            <a:br>
              <a:rPr lang="en-GB" dirty="0"/>
            </a:br>
            <a:r>
              <a:rPr lang="en-GB" dirty="0"/>
              <a:t/>
            </a:r>
            <a:br>
              <a:rPr lang="en-GB" dirty="0"/>
            </a:br>
            <a:endParaRPr lang="en-GB" dirty="0">
              <a:solidFill>
                <a:schemeClr val="tx1"/>
              </a:solidFill>
            </a:endParaRPr>
          </a:p>
        </p:txBody>
      </p:sp>
    </p:spTree>
    <p:extLst>
      <p:ext uri="{BB962C8B-B14F-4D97-AF65-F5344CB8AC3E}">
        <p14:creationId xmlns:p14="http://schemas.microsoft.com/office/powerpoint/2010/main" val="1533290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xmlns="" id="{AA5A8C22-9F2A-44FC-AEA5-93C9A3651FD8}"/>
              </a:ext>
            </a:extLst>
          </p:cNvPr>
          <p:cNvSpPr>
            <a:spLocks noGrp="1"/>
          </p:cNvSpPr>
          <p:nvPr>
            <p:ph idx="1"/>
          </p:nvPr>
        </p:nvSpPr>
        <p:spPr>
          <a:xfrm>
            <a:off x="490538" y="1933275"/>
            <a:ext cx="8334171" cy="4124361"/>
          </a:xfrm>
        </p:spPr>
        <p:txBody>
          <a:bodyPr/>
          <a:lstStyle/>
          <a:p>
            <a:r>
              <a:rPr lang="en-US" sz="1600" dirty="0"/>
              <a:t>CVD risk prediction models should be adapted for patients with RA by a 1.5 multiplication factor, if this is not already included in the model .</a:t>
            </a:r>
          </a:p>
          <a:p>
            <a:pPr lvl="1"/>
            <a:r>
              <a:rPr lang="en-US" sz="1600" dirty="0"/>
              <a:t>Based on all recent epidemiology, this multiplication factor is still the most evidence-based way of estimating CVD risk in patients with RA.</a:t>
            </a:r>
          </a:p>
          <a:p>
            <a:pPr lvl="1"/>
            <a:r>
              <a:rPr lang="en-US" sz="1600" dirty="0"/>
              <a:t>LoE: 3-4</a:t>
            </a:r>
          </a:p>
          <a:p>
            <a:pPr lvl="1"/>
            <a:endParaRPr lang="en-US" dirty="0"/>
          </a:p>
          <a:p>
            <a:endParaRPr lang="en-GB" dirty="0"/>
          </a:p>
        </p:txBody>
      </p:sp>
      <p:sp>
        <p:nvSpPr>
          <p:cNvPr id="3" name="Titel 2">
            <a:extLst>
              <a:ext uri="{FF2B5EF4-FFF2-40B4-BE49-F238E27FC236}">
                <a16:creationId xmlns:a16="http://schemas.microsoft.com/office/drawing/2014/main" xmlns="" id="{37BCC9F3-6094-45B6-8240-8FCB3B7C8903}"/>
              </a:ext>
            </a:extLst>
          </p:cNvPr>
          <p:cNvSpPr>
            <a:spLocks noGrp="1"/>
          </p:cNvSpPr>
          <p:nvPr>
            <p:ph type="title"/>
          </p:nvPr>
        </p:nvSpPr>
        <p:spPr/>
        <p:txBody>
          <a:bodyPr/>
          <a:lstStyle/>
          <a:p>
            <a:r>
              <a:rPr lang="en-GB" dirty="0"/>
              <a:t>Recommendation 5</a:t>
            </a:r>
          </a:p>
        </p:txBody>
      </p:sp>
      <p:sp>
        <p:nvSpPr>
          <p:cNvPr id="4" name="Tijdelijke aanduiding voor dianummer 3">
            <a:extLst>
              <a:ext uri="{FF2B5EF4-FFF2-40B4-BE49-F238E27FC236}">
                <a16:creationId xmlns:a16="http://schemas.microsoft.com/office/drawing/2014/main" xmlns="" id="{73C846DE-9420-4C37-AFF4-344AFDFFF060}"/>
              </a:ext>
            </a:extLst>
          </p:cNvPr>
          <p:cNvSpPr>
            <a:spLocks noGrp="1"/>
          </p:cNvSpPr>
          <p:nvPr>
            <p:ph type="sldNum" sz="quarter" idx="4"/>
          </p:nvPr>
        </p:nvSpPr>
        <p:spPr/>
        <p:txBody>
          <a:bodyPr/>
          <a:lstStyle/>
          <a:p>
            <a:fld id="{F096157D-9D44-4342-AEFF-76ADE352FA4A}" type="slidenum">
              <a:rPr lang="tr-TR" smtClean="0"/>
              <a:pPr/>
              <a:t>10</a:t>
            </a:fld>
            <a:endParaRPr lang="tr-TR" dirty="0"/>
          </a:p>
        </p:txBody>
      </p:sp>
      <p:sp>
        <p:nvSpPr>
          <p:cNvPr id="5" name="Tijdelijke aanduiding voor datum 4">
            <a:extLst>
              <a:ext uri="{FF2B5EF4-FFF2-40B4-BE49-F238E27FC236}">
                <a16:creationId xmlns:a16="http://schemas.microsoft.com/office/drawing/2014/main" xmlns="" id="{53B5E796-C0C8-4827-9631-FC2348112AEE}"/>
              </a:ext>
            </a:extLst>
          </p:cNvPr>
          <p:cNvSpPr>
            <a:spLocks noGrp="1"/>
          </p:cNvSpPr>
          <p:nvPr>
            <p:ph type="dt" sz="half" idx="2"/>
          </p:nvPr>
        </p:nvSpPr>
        <p:spPr/>
        <p:txBody>
          <a:bodyPr/>
          <a:lstStyle/>
          <a:p>
            <a:fld id="{BA3F73F8-1884-0E40-983C-CDED2351A66E}" type="datetime1">
              <a:rPr lang="es-ES" smtClean="0"/>
              <a:t>09/01/2018</a:t>
            </a:fld>
            <a:endParaRPr lang="en-US" dirty="0"/>
          </a:p>
        </p:txBody>
      </p:sp>
    </p:spTree>
    <p:extLst>
      <p:ext uri="{BB962C8B-B14F-4D97-AF65-F5344CB8AC3E}">
        <p14:creationId xmlns:p14="http://schemas.microsoft.com/office/powerpoint/2010/main" val="3369720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xmlns="" id="{AA5A8C22-9F2A-44FC-AEA5-93C9A3651FD8}"/>
              </a:ext>
            </a:extLst>
          </p:cNvPr>
          <p:cNvSpPr>
            <a:spLocks noGrp="1"/>
          </p:cNvSpPr>
          <p:nvPr>
            <p:ph idx="1"/>
          </p:nvPr>
        </p:nvSpPr>
        <p:spPr>
          <a:xfrm>
            <a:off x="490538" y="1933275"/>
            <a:ext cx="8334171" cy="4124361"/>
          </a:xfrm>
        </p:spPr>
        <p:txBody>
          <a:bodyPr/>
          <a:lstStyle/>
          <a:p>
            <a:r>
              <a:rPr lang="en-US" sz="1600" dirty="0"/>
              <a:t>Screening for asymptomatic atherosclerotic plaques by use of carotid ultrasound may be considered as part of the CVD risk evaluation in patients with RA.</a:t>
            </a:r>
          </a:p>
          <a:p>
            <a:pPr lvl="1"/>
            <a:r>
              <a:rPr lang="en-US" sz="1600" dirty="0"/>
              <a:t>The presence of carotid plaques is associated with poor CVD-free survival and is strongly linked to future acute coronary syndrome (ACS) in patients with RA</a:t>
            </a:r>
          </a:p>
          <a:p>
            <a:pPr lvl="1"/>
            <a:r>
              <a:rPr lang="en-US" sz="1600" dirty="0"/>
              <a:t>The level of agreement of this recommendation by the task force members was low</a:t>
            </a:r>
          </a:p>
          <a:p>
            <a:pPr lvl="1"/>
            <a:r>
              <a:rPr lang="en-US" sz="1600" dirty="0"/>
              <a:t>LoE: 3-4</a:t>
            </a:r>
          </a:p>
          <a:p>
            <a:pPr lvl="1"/>
            <a:endParaRPr lang="en-US" dirty="0"/>
          </a:p>
          <a:p>
            <a:endParaRPr lang="en-GB" dirty="0"/>
          </a:p>
        </p:txBody>
      </p:sp>
      <p:sp>
        <p:nvSpPr>
          <p:cNvPr id="3" name="Titel 2">
            <a:extLst>
              <a:ext uri="{FF2B5EF4-FFF2-40B4-BE49-F238E27FC236}">
                <a16:creationId xmlns:a16="http://schemas.microsoft.com/office/drawing/2014/main" xmlns="" id="{37BCC9F3-6094-45B6-8240-8FCB3B7C8903}"/>
              </a:ext>
            </a:extLst>
          </p:cNvPr>
          <p:cNvSpPr>
            <a:spLocks noGrp="1"/>
          </p:cNvSpPr>
          <p:nvPr>
            <p:ph type="title"/>
          </p:nvPr>
        </p:nvSpPr>
        <p:spPr/>
        <p:txBody>
          <a:bodyPr/>
          <a:lstStyle/>
          <a:p>
            <a:r>
              <a:rPr lang="en-GB" dirty="0"/>
              <a:t>Recommendation 6</a:t>
            </a:r>
          </a:p>
        </p:txBody>
      </p:sp>
      <p:sp>
        <p:nvSpPr>
          <p:cNvPr id="4" name="Tijdelijke aanduiding voor dianummer 3">
            <a:extLst>
              <a:ext uri="{FF2B5EF4-FFF2-40B4-BE49-F238E27FC236}">
                <a16:creationId xmlns:a16="http://schemas.microsoft.com/office/drawing/2014/main" xmlns="" id="{73C846DE-9420-4C37-AFF4-344AFDFFF060}"/>
              </a:ext>
            </a:extLst>
          </p:cNvPr>
          <p:cNvSpPr>
            <a:spLocks noGrp="1"/>
          </p:cNvSpPr>
          <p:nvPr>
            <p:ph type="sldNum" sz="quarter" idx="4"/>
          </p:nvPr>
        </p:nvSpPr>
        <p:spPr/>
        <p:txBody>
          <a:bodyPr/>
          <a:lstStyle/>
          <a:p>
            <a:fld id="{F096157D-9D44-4342-AEFF-76ADE352FA4A}" type="slidenum">
              <a:rPr lang="tr-TR" smtClean="0"/>
              <a:pPr/>
              <a:t>11</a:t>
            </a:fld>
            <a:endParaRPr lang="tr-TR" dirty="0"/>
          </a:p>
        </p:txBody>
      </p:sp>
      <p:sp>
        <p:nvSpPr>
          <p:cNvPr id="5" name="Tijdelijke aanduiding voor datum 4">
            <a:extLst>
              <a:ext uri="{FF2B5EF4-FFF2-40B4-BE49-F238E27FC236}">
                <a16:creationId xmlns:a16="http://schemas.microsoft.com/office/drawing/2014/main" xmlns="" id="{53B5E796-C0C8-4827-9631-FC2348112AEE}"/>
              </a:ext>
            </a:extLst>
          </p:cNvPr>
          <p:cNvSpPr>
            <a:spLocks noGrp="1"/>
          </p:cNvSpPr>
          <p:nvPr>
            <p:ph type="dt" sz="half" idx="2"/>
          </p:nvPr>
        </p:nvSpPr>
        <p:spPr/>
        <p:txBody>
          <a:bodyPr/>
          <a:lstStyle/>
          <a:p>
            <a:fld id="{BA3F73F8-1884-0E40-983C-CDED2351A66E}" type="datetime1">
              <a:rPr lang="es-ES" smtClean="0"/>
              <a:t>09/01/2018</a:t>
            </a:fld>
            <a:endParaRPr lang="en-US" dirty="0"/>
          </a:p>
        </p:txBody>
      </p:sp>
    </p:spTree>
    <p:extLst>
      <p:ext uri="{BB962C8B-B14F-4D97-AF65-F5344CB8AC3E}">
        <p14:creationId xmlns:p14="http://schemas.microsoft.com/office/powerpoint/2010/main" val="3487520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xmlns="" id="{AA5A8C22-9F2A-44FC-AEA5-93C9A3651FD8}"/>
              </a:ext>
            </a:extLst>
          </p:cNvPr>
          <p:cNvSpPr>
            <a:spLocks noGrp="1"/>
          </p:cNvSpPr>
          <p:nvPr>
            <p:ph idx="1"/>
          </p:nvPr>
        </p:nvSpPr>
        <p:spPr>
          <a:xfrm>
            <a:off x="490538" y="1933275"/>
            <a:ext cx="8334171" cy="4124361"/>
          </a:xfrm>
        </p:spPr>
        <p:txBody>
          <a:bodyPr/>
          <a:lstStyle/>
          <a:p>
            <a:r>
              <a:rPr lang="en-US" sz="1600" dirty="0"/>
              <a:t>Lifestyle recommendations should emphasize the benefits of a healthy diet, regular exercise and smoking cessation for all patients.</a:t>
            </a:r>
          </a:p>
          <a:p>
            <a:pPr lvl="1"/>
            <a:r>
              <a:rPr lang="en-US" sz="1600" dirty="0"/>
              <a:t>There is accumulating data  that structured exercise therapy has beneﬁcial CVD effects in patients with RA</a:t>
            </a:r>
          </a:p>
          <a:p>
            <a:pPr lvl="1"/>
            <a:r>
              <a:rPr lang="en-US" sz="1600" dirty="0"/>
              <a:t>In RA, the positive effect of a Mediterranean diet may be mediated by the effect of this diet on disease activity. However, there is no speciﬁc evidence available on the effect of dietary modiﬁcations on CVD risk in patients with IJD. Therefore, national guidelines regarding a healthy diet as part of a healthy lifestyle were recommended</a:t>
            </a:r>
          </a:p>
          <a:p>
            <a:pPr lvl="1"/>
            <a:r>
              <a:rPr lang="en-US" sz="1600" dirty="0"/>
              <a:t>LoE: 3</a:t>
            </a:r>
          </a:p>
          <a:p>
            <a:pPr lvl="1"/>
            <a:endParaRPr lang="en-US" dirty="0"/>
          </a:p>
          <a:p>
            <a:endParaRPr lang="en-GB" dirty="0"/>
          </a:p>
        </p:txBody>
      </p:sp>
      <p:sp>
        <p:nvSpPr>
          <p:cNvPr id="3" name="Titel 2">
            <a:extLst>
              <a:ext uri="{FF2B5EF4-FFF2-40B4-BE49-F238E27FC236}">
                <a16:creationId xmlns:a16="http://schemas.microsoft.com/office/drawing/2014/main" xmlns="" id="{37BCC9F3-6094-45B6-8240-8FCB3B7C8903}"/>
              </a:ext>
            </a:extLst>
          </p:cNvPr>
          <p:cNvSpPr>
            <a:spLocks noGrp="1"/>
          </p:cNvSpPr>
          <p:nvPr>
            <p:ph type="title"/>
          </p:nvPr>
        </p:nvSpPr>
        <p:spPr/>
        <p:txBody>
          <a:bodyPr/>
          <a:lstStyle/>
          <a:p>
            <a:r>
              <a:rPr lang="en-GB" dirty="0"/>
              <a:t>Recommendation 7</a:t>
            </a:r>
          </a:p>
        </p:txBody>
      </p:sp>
      <p:sp>
        <p:nvSpPr>
          <p:cNvPr id="4" name="Tijdelijke aanduiding voor dianummer 3">
            <a:extLst>
              <a:ext uri="{FF2B5EF4-FFF2-40B4-BE49-F238E27FC236}">
                <a16:creationId xmlns:a16="http://schemas.microsoft.com/office/drawing/2014/main" xmlns="" id="{73C846DE-9420-4C37-AFF4-344AFDFFF060}"/>
              </a:ext>
            </a:extLst>
          </p:cNvPr>
          <p:cNvSpPr>
            <a:spLocks noGrp="1"/>
          </p:cNvSpPr>
          <p:nvPr>
            <p:ph type="sldNum" sz="quarter" idx="4"/>
          </p:nvPr>
        </p:nvSpPr>
        <p:spPr/>
        <p:txBody>
          <a:bodyPr/>
          <a:lstStyle/>
          <a:p>
            <a:fld id="{F096157D-9D44-4342-AEFF-76ADE352FA4A}" type="slidenum">
              <a:rPr lang="tr-TR" smtClean="0"/>
              <a:pPr/>
              <a:t>12</a:t>
            </a:fld>
            <a:endParaRPr lang="tr-TR" dirty="0"/>
          </a:p>
        </p:txBody>
      </p:sp>
      <p:sp>
        <p:nvSpPr>
          <p:cNvPr id="5" name="Tijdelijke aanduiding voor datum 4">
            <a:extLst>
              <a:ext uri="{FF2B5EF4-FFF2-40B4-BE49-F238E27FC236}">
                <a16:creationId xmlns:a16="http://schemas.microsoft.com/office/drawing/2014/main" xmlns="" id="{53B5E796-C0C8-4827-9631-FC2348112AEE}"/>
              </a:ext>
            </a:extLst>
          </p:cNvPr>
          <p:cNvSpPr>
            <a:spLocks noGrp="1"/>
          </p:cNvSpPr>
          <p:nvPr>
            <p:ph type="dt" sz="half" idx="2"/>
          </p:nvPr>
        </p:nvSpPr>
        <p:spPr/>
        <p:txBody>
          <a:bodyPr/>
          <a:lstStyle/>
          <a:p>
            <a:fld id="{BA3F73F8-1884-0E40-983C-CDED2351A66E}" type="datetime1">
              <a:rPr lang="es-ES" smtClean="0"/>
              <a:t>09/01/2018</a:t>
            </a:fld>
            <a:endParaRPr lang="en-US" dirty="0"/>
          </a:p>
        </p:txBody>
      </p:sp>
    </p:spTree>
    <p:extLst>
      <p:ext uri="{BB962C8B-B14F-4D97-AF65-F5344CB8AC3E}">
        <p14:creationId xmlns:p14="http://schemas.microsoft.com/office/powerpoint/2010/main" val="2827913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xmlns="" id="{AA5A8C22-9F2A-44FC-AEA5-93C9A3651FD8}"/>
              </a:ext>
            </a:extLst>
          </p:cNvPr>
          <p:cNvSpPr>
            <a:spLocks noGrp="1"/>
          </p:cNvSpPr>
          <p:nvPr>
            <p:ph idx="1"/>
          </p:nvPr>
        </p:nvSpPr>
        <p:spPr>
          <a:xfrm>
            <a:off x="490538" y="1933275"/>
            <a:ext cx="8334171" cy="4124361"/>
          </a:xfrm>
        </p:spPr>
        <p:txBody>
          <a:bodyPr/>
          <a:lstStyle/>
          <a:p>
            <a:r>
              <a:rPr lang="en-US" sz="1600" dirty="0"/>
              <a:t>CVD risk management should be carried out according to national guidelines in RA, AS or </a:t>
            </a:r>
            <a:r>
              <a:rPr lang="en-US" sz="1600" dirty="0" err="1"/>
              <a:t>PsA</a:t>
            </a:r>
            <a:r>
              <a:rPr lang="en-US" sz="1600" dirty="0"/>
              <a:t>, </a:t>
            </a:r>
            <a:r>
              <a:rPr lang="en-US" sz="1600" dirty="0" err="1"/>
              <a:t>antihypertensives</a:t>
            </a:r>
            <a:r>
              <a:rPr lang="en-US" sz="1600" dirty="0"/>
              <a:t> and statins may be used as in the general population </a:t>
            </a:r>
          </a:p>
          <a:p>
            <a:pPr lvl="1"/>
            <a:r>
              <a:rPr lang="en-US" sz="1600" dirty="0"/>
              <a:t>For the management of hypertension and </a:t>
            </a:r>
            <a:r>
              <a:rPr lang="en-US" sz="1600" dirty="0" err="1"/>
              <a:t>hyperlipidaemia</a:t>
            </a:r>
            <a:r>
              <a:rPr lang="en-US" sz="1600" dirty="0"/>
              <a:t>, there is no evidence that treatment thresholds/targets should differ in patients with IJD compared with the general population.</a:t>
            </a:r>
          </a:p>
          <a:p>
            <a:pPr lvl="1"/>
            <a:r>
              <a:rPr lang="en-US" sz="1600" dirty="0"/>
              <a:t>LoE: 3 - 4</a:t>
            </a:r>
          </a:p>
          <a:p>
            <a:pPr lvl="1"/>
            <a:endParaRPr lang="en-US" dirty="0"/>
          </a:p>
          <a:p>
            <a:endParaRPr lang="en-GB" dirty="0"/>
          </a:p>
        </p:txBody>
      </p:sp>
      <p:sp>
        <p:nvSpPr>
          <p:cNvPr id="3" name="Titel 2">
            <a:extLst>
              <a:ext uri="{FF2B5EF4-FFF2-40B4-BE49-F238E27FC236}">
                <a16:creationId xmlns:a16="http://schemas.microsoft.com/office/drawing/2014/main" xmlns="" id="{37BCC9F3-6094-45B6-8240-8FCB3B7C8903}"/>
              </a:ext>
            </a:extLst>
          </p:cNvPr>
          <p:cNvSpPr>
            <a:spLocks noGrp="1"/>
          </p:cNvSpPr>
          <p:nvPr>
            <p:ph type="title"/>
          </p:nvPr>
        </p:nvSpPr>
        <p:spPr/>
        <p:txBody>
          <a:bodyPr/>
          <a:lstStyle/>
          <a:p>
            <a:r>
              <a:rPr lang="en-GB" dirty="0"/>
              <a:t>Recommendation 8</a:t>
            </a:r>
          </a:p>
        </p:txBody>
      </p:sp>
      <p:sp>
        <p:nvSpPr>
          <p:cNvPr id="4" name="Tijdelijke aanduiding voor dianummer 3">
            <a:extLst>
              <a:ext uri="{FF2B5EF4-FFF2-40B4-BE49-F238E27FC236}">
                <a16:creationId xmlns:a16="http://schemas.microsoft.com/office/drawing/2014/main" xmlns="" id="{73C846DE-9420-4C37-AFF4-344AFDFFF060}"/>
              </a:ext>
            </a:extLst>
          </p:cNvPr>
          <p:cNvSpPr>
            <a:spLocks noGrp="1"/>
          </p:cNvSpPr>
          <p:nvPr>
            <p:ph type="sldNum" sz="quarter" idx="4"/>
          </p:nvPr>
        </p:nvSpPr>
        <p:spPr/>
        <p:txBody>
          <a:bodyPr/>
          <a:lstStyle/>
          <a:p>
            <a:fld id="{F096157D-9D44-4342-AEFF-76ADE352FA4A}" type="slidenum">
              <a:rPr lang="tr-TR" smtClean="0"/>
              <a:pPr/>
              <a:t>13</a:t>
            </a:fld>
            <a:endParaRPr lang="tr-TR" dirty="0"/>
          </a:p>
        </p:txBody>
      </p:sp>
      <p:sp>
        <p:nvSpPr>
          <p:cNvPr id="5" name="Tijdelijke aanduiding voor datum 4">
            <a:extLst>
              <a:ext uri="{FF2B5EF4-FFF2-40B4-BE49-F238E27FC236}">
                <a16:creationId xmlns:a16="http://schemas.microsoft.com/office/drawing/2014/main" xmlns="" id="{53B5E796-C0C8-4827-9631-FC2348112AEE}"/>
              </a:ext>
            </a:extLst>
          </p:cNvPr>
          <p:cNvSpPr>
            <a:spLocks noGrp="1"/>
          </p:cNvSpPr>
          <p:nvPr>
            <p:ph type="dt" sz="half" idx="2"/>
          </p:nvPr>
        </p:nvSpPr>
        <p:spPr/>
        <p:txBody>
          <a:bodyPr/>
          <a:lstStyle/>
          <a:p>
            <a:fld id="{BA3F73F8-1884-0E40-983C-CDED2351A66E}" type="datetime1">
              <a:rPr lang="es-ES" smtClean="0"/>
              <a:t>09/01/2018</a:t>
            </a:fld>
            <a:endParaRPr lang="en-US" dirty="0"/>
          </a:p>
        </p:txBody>
      </p:sp>
    </p:spTree>
    <p:extLst>
      <p:ext uri="{BB962C8B-B14F-4D97-AF65-F5344CB8AC3E}">
        <p14:creationId xmlns:p14="http://schemas.microsoft.com/office/powerpoint/2010/main" val="3092533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xmlns="" id="{AA5A8C22-9F2A-44FC-AEA5-93C9A3651FD8}"/>
              </a:ext>
            </a:extLst>
          </p:cNvPr>
          <p:cNvSpPr>
            <a:spLocks noGrp="1"/>
          </p:cNvSpPr>
          <p:nvPr>
            <p:ph idx="1"/>
          </p:nvPr>
        </p:nvSpPr>
        <p:spPr>
          <a:xfrm>
            <a:off x="490538" y="1933275"/>
            <a:ext cx="8334171" cy="4124361"/>
          </a:xfrm>
        </p:spPr>
        <p:txBody>
          <a:bodyPr/>
          <a:lstStyle/>
          <a:p>
            <a:r>
              <a:rPr lang="en-US" sz="1600" dirty="0"/>
              <a:t>Prescription of NSAIDs in RA and </a:t>
            </a:r>
            <a:r>
              <a:rPr lang="en-US" sz="1600" dirty="0" err="1"/>
              <a:t>PsA</a:t>
            </a:r>
            <a:r>
              <a:rPr lang="en-US" sz="1600" dirty="0"/>
              <a:t> should be with caution, especially for patients with documented CVD or in the presence of CVD risk factors</a:t>
            </a:r>
          </a:p>
          <a:p>
            <a:pPr lvl="1"/>
            <a:r>
              <a:rPr lang="en-US" sz="1600" dirty="0"/>
              <a:t>There is evidence that NSAIDs might increase CVD risk in RA to a lesser extent in comparison to the general population than was previously thought. Hence, there is no evidence to be stricter with NSAID treatment in patients with RA than what is recommended for the general population</a:t>
            </a:r>
          </a:p>
          <a:p>
            <a:pPr lvl="1"/>
            <a:r>
              <a:rPr lang="en-US" sz="1600" dirty="0"/>
              <a:t>LoE: 2a-3</a:t>
            </a:r>
          </a:p>
          <a:p>
            <a:pPr lvl="1"/>
            <a:endParaRPr lang="en-US" sz="1600" dirty="0"/>
          </a:p>
          <a:p>
            <a:endParaRPr lang="en-GB" dirty="0"/>
          </a:p>
        </p:txBody>
      </p:sp>
      <p:sp>
        <p:nvSpPr>
          <p:cNvPr id="3" name="Titel 2">
            <a:extLst>
              <a:ext uri="{FF2B5EF4-FFF2-40B4-BE49-F238E27FC236}">
                <a16:creationId xmlns:a16="http://schemas.microsoft.com/office/drawing/2014/main" xmlns="" id="{37BCC9F3-6094-45B6-8240-8FCB3B7C8903}"/>
              </a:ext>
            </a:extLst>
          </p:cNvPr>
          <p:cNvSpPr>
            <a:spLocks noGrp="1"/>
          </p:cNvSpPr>
          <p:nvPr>
            <p:ph type="title"/>
          </p:nvPr>
        </p:nvSpPr>
        <p:spPr/>
        <p:txBody>
          <a:bodyPr/>
          <a:lstStyle/>
          <a:p>
            <a:r>
              <a:rPr lang="en-GB" dirty="0"/>
              <a:t>Recommendation 9</a:t>
            </a:r>
          </a:p>
        </p:txBody>
      </p:sp>
      <p:sp>
        <p:nvSpPr>
          <p:cNvPr id="4" name="Tijdelijke aanduiding voor dianummer 3">
            <a:extLst>
              <a:ext uri="{FF2B5EF4-FFF2-40B4-BE49-F238E27FC236}">
                <a16:creationId xmlns:a16="http://schemas.microsoft.com/office/drawing/2014/main" xmlns="" id="{73C846DE-9420-4C37-AFF4-344AFDFFF060}"/>
              </a:ext>
            </a:extLst>
          </p:cNvPr>
          <p:cNvSpPr>
            <a:spLocks noGrp="1"/>
          </p:cNvSpPr>
          <p:nvPr>
            <p:ph type="sldNum" sz="quarter" idx="4"/>
          </p:nvPr>
        </p:nvSpPr>
        <p:spPr/>
        <p:txBody>
          <a:bodyPr/>
          <a:lstStyle/>
          <a:p>
            <a:fld id="{F096157D-9D44-4342-AEFF-76ADE352FA4A}" type="slidenum">
              <a:rPr lang="tr-TR" smtClean="0"/>
              <a:pPr/>
              <a:t>14</a:t>
            </a:fld>
            <a:endParaRPr lang="tr-TR" dirty="0"/>
          </a:p>
        </p:txBody>
      </p:sp>
      <p:sp>
        <p:nvSpPr>
          <p:cNvPr id="5" name="Tijdelijke aanduiding voor datum 4">
            <a:extLst>
              <a:ext uri="{FF2B5EF4-FFF2-40B4-BE49-F238E27FC236}">
                <a16:creationId xmlns:a16="http://schemas.microsoft.com/office/drawing/2014/main" xmlns="" id="{53B5E796-C0C8-4827-9631-FC2348112AEE}"/>
              </a:ext>
            </a:extLst>
          </p:cNvPr>
          <p:cNvSpPr>
            <a:spLocks noGrp="1"/>
          </p:cNvSpPr>
          <p:nvPr>
            <p:ph type="dt" sz="half" idx="2"/>
          </p:nvPr>
        </p:nvSpPr>
        <p:spPr/>
        <p:txBody>
          <a:bodyPr/>
          <a:lstStyle/>
          <a:p>
            <a:fld id="{BA3F73F8-1884-0E40-983C-CDED2351A66E}" type="datetime1">
              <a:rPr lang="es-ES" smtClean="0"/>
              <a:t>09/01/2018</a:t>
            </a:fld>
            <a:endParaRPr lang="en-US" dirty="0"/>
          </a:p>
        </p:txBody>
      </p:sp>
    </p:spTree>
    <p:extLst>
      <p:ext uri="{BB962C8B-B14F-4D97-AF65-F5344CB8AC3E}">
        <p14:creationId xmlns:p14="http://schemas.microsoft.com/office/powerpoint/2010/main" val="942314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xmlns="" id="{AA5A8C22-9F2A-44FC-AEA5-93C9A3651FD8}"/>
              </a:ext>
            </a:extLst>
          </p:cNvPr>
          <p:cNvSpPr>
            <a:spLocks noGrp="1"/>
          </p:cNvSpPr>
          <p:nvPr>
            <p:ph idx="1"/>
          </p:nvPr>
        </p:nvSpPr>
        <p:spPr>
          <a:xfrm>
            <a:off x="490538" y="1933275"/>
            <a:ext cx="8334171" cy="4124361"/>
          </a:xfrm>
        </p:spPr>
        <p:txBody>
          <a:bodyPr/>
          <a:lstStyle/>
          <a:p>
            <a:r>
              <a:rPr lang="en-US" sz="1600" dirty="0"/>
              <a:t>Corticosteroids: for prolonged treatment, the glucocorticoid dosage should be kept to a minimum and a glucocorticoid taper should be attempted in case of remission or low disease activity; the reasons to continue glucocorticoid therapy should be regularly checked </a:t>
            </a:r>
          </a:p>
          <a:p>
            <a:pPr lvl="1"/>
            <a:r>
              <a:rPr lang="en-US" sz="1600" dirty="0"/>
              <a:t>Corticosteroids rapidly and effectively reduce inﬂammation in RA, but they have also been associated with an increased CVD risk, although the literature shows conﬂicting results.</a:t>
            </a:r>
          </a:p>
          <a:p>
            <a:pPr lvl="1"/>
            <a:r>
              <a:rPr lang="en-US" sz="1600" dirty="0"/>
              <a:t>There is no conclusive evidence about the long-term effects of corticosteroids, particularly in low daily dosage, on safety outcomes including CVD events in RA. </a:t>
            </a:r>
          </a:p>
          <a:p>
            <a:pPr lvl="1"/>
            <a:r>
              <a:rPr lang="en-US" sz="1600" dirty="0"/>
              <a:t>LoE: 3-4</a:t>
            </a:r>
          </a:p>
          <a:p>
            <a:pPr lvl="1"/>
            <a:endParaRPr lang="en-US" dirty="0"/>
          </a:p>
          <a:p>
            <a:endParaRPr lang="en-GB" dirty="0"/>
          </a:p>
        </p:txBody>
      </p:sp>
      <p:sp>
        <p:nvSpPr>
          <p:cNvPr id="3" name="Titel 2">
            <a:extLst>
              <a:ext uri="{FF2B5EF4-FFF2-40B4-BE49-F238E27FC236}">
                <a16:creationId xmlns:a16="http://schemas.microsoft.com/office/drawing/2014/main" xmlns="" id="{37BCC9F3-6094-45B6-8240-8FCB3B7C8903}"/>
              </a:ext>
            </a:extLst>
          </p:cNvPr>
          <p:cNvSpPr>
            <a:spLocks noGrp="1"/>
          </p:cNvSpPr>
          <p:nvPr>
            <p:ph type="title"/>
          </p:nvPr>
        </p:nvSpPr>
        <p:spPr/>
        <p:txBody>
          <a:bodyPr/>
          <a:lstStyle/>
          <a:p>
            <a:r>
              <a:rPr lang="en-GB" dirty="0"/>
              <a:t>Recommendation 10</a:t>
            </a:r>
          </a:p>
        </p:txBody>
      </p:sp>
      <p:sp>
        <p:nvSpPr>
          <p:cNvPr id="4" name="Tijdelijke aanduiding voor dianummer 3">
            <a:extLst>
              <a:ext uri="{FF2B5EF4-FFF2-40B4-BE49-F238E27FC236}">
                <a16:creationId xmlns:a16="http://schemas.microsoft.com/office/drawing/2014/main" xmlns="" id="{73C846DE-9420-4C37-AFF4-344AFDFFF060}"/>
              </a:ext>
            </a:extLst>
          </p:cNvPr>
          <p:cNvSpPr>
            <a:spLocks noGrp="1"/>
          </p:cNvSpPr>
          <p:nvPr>
            <p:ph type="sldNum" sz="quarter" idx="4"/>
          </p:nvPr>
        </p:nvSpPr>
        <p:spPr/>
        <p:txBody>
          <a:bodyPr/>
          <a:lstStyle/>
          <a:p>
            <a:fld id="{F096157D-9D44-4342-AEFF-76ADE352FA4A}" type="slidenum">
              <a:rPr lang="tr-TR" smtClean="0"/>
              <a:pPr/>
              <a:t>15</a:t>
            </a:fld>
            <a:endParaRPr lang="tr-TR" dirty="0"/>
          </a:p>
        </p:txBody>
      </p:sp>
      <p:sp>
        <p:nvSpPr>
          <p:cNvPr id="5" name="Tijdelijke aanduiding voor datum 4">
            <a:extLst>
              <a:ext uri="{FF2B5EF4-FFF2-40B4-BE49-F238E27FC236}">
                <a16:creationId xmlns:a16="http://schemas.microsoft.com/office/drawing/2014/main" xmlns="" id="{53B5E796-C0C8-4827-9631-FC2348112AEE}"/>
              </a:ext>
            </a:extLst>
          </p:cNvPr>
          <p:cNvSpPr>
            <a:spLocks noGrp="1"/>
          </p:cNvSpPr>
          <p:nvPr>
            <p:ph type="dt" sz="half" idx="2"/>
          </p:nvPr>
        </p:nvSpPr>
        <p:spPr/>
        <p:txBody>
          <a:bodyPr/>
          <a:lstStyle/>
          <a:p>
            <a:fld id="{BA3F73F8-1884-0E40-983C-CDED2351A66E}" type="datetime1">
              <a:rPr lang="es-ES" smtClean="0"/>
              <a:t>09/01/2018</a:t>
            </a:fld>
            <a:endParaRPr lang="en-US" dirty="0"/>
          </a:p>
        </p:txBody>
      </p:sp>
    </p:spTree>
    <p:extLst>
      <p:ext uri="{BB962C8B-B14F-4D97-AF65-F5344CB8AC3E}">
        <p14:creationId xmlns:p14="http://schemas.microsoft.com/office/powerpoint/2010/main" val="3809871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err="1"/>
              <a:t>Summary</a:t>
            </a:r>
            <a:r>
              <a:rPr lang="es-ES" dirty="0"/>
              <a:t> Table Oxford Level of Evidence</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09/01/2018</a:t>
            </a:fld>
            <a:endParaRPr lang="en-US" dirty="0"/>
          </a:p>
        </p:txBody>
      </p:sp>
      <p:sp>
        <p:nvSpPr>
          <p:cNvPr id="8" name="Marcador de contenido 3"/>
          <p:cNvSpPr>
            <a:spLocks noGrp="1"/>
          </p:cNvSpPr>
          <p:nvPr>
            <p:ph idx="1"/>
          </p:nvPr>
        </p:nvSpPr>
        <p:spPr>
          <a:xfrm>
            <a:off x="466928" y="2091717"/>
            <a:ext cx="8334171" cy="4124361"/>
          </a:xfrm>
        </p:spPr>
        <p:txBody>
          <a:bodyPr/>
          <a:lstStyle/>
          <a:p>
            <a:endParaRPr lang="en-GB" dirty="0"/>
          </a:p>
        </p:txBody>
      </p:sp>
      <p:pic>
        <p:nvPicPr>
          <p:cNvPr id="2" name="Afbeelding 1">
            <a:extLst>
              <a:ext uri="{FF2B5EF4-FFF2-40B4-BE49-F238E27FC236}">
                <a16:creationId xmlns:a16="http://schemas.microsoft.com/office/drawing/2014/main" xmlns="" id="{480A2E1F-544C-49CA-A564-3883C46DE9CE}"/>
              </a:ext>
            </a:extLst>
          </p:cNvPr>
          <p:cNvPicPr>
            <a:picLocks noChangeAspect="1"/>
          </p:cNvPicPr>
          <p:nvPr/>
        </p:nvPicPr>
        <p:blipFill>
          <a:blip r:embed="rId2"/>
          <a:stretch>
            <a:fillRect/>
          </a:stretch>
        </p:blipFill>
        <p:spPr>
          <a:xfrm>
            <a:off x="1230085" y="2005299"/>
            <a:ext cx="6520543" cy="4535098"/>
          </a:xfrm>
          <a:prstGeom prst="rect">
            <a:avLst/>
          </a:prstGeom>
        </p:spPr>
      </p:pic>
    </p:spTree>
    <p:extLst>
      <p:ext uri="{BB962C8B-B14F-4D97-AF65-F5344CB8AC3E}">
        <p14:creationId xmlns:p14="http://schemas.microsoft.com/office/powerpoint/2010/main" val="2447569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66927" y="1298730"/>
            <a:ext cx="9036301" cy="634545"/>
          </a:xfrm>
        </p:spPr>
        <p:txBody>
          <a:bodyPr/>
          <a:lstStyle/>
          <a:p>
            <a:r>
              <a:rPr lang="es-ES" dirty="0" err="1"/>
              <a:t>Summary</a:t>
            </a:r>
            <a:r>
              <a:rPr lang="es-ES" dirty="0"/>
              <a:t> of </a:t>
            </a:r>
            <a:r>
              <a:rPr lang="es-ES" dirty="0" err="1"/>
              <a:t>Recommendations</a:t>
            </a:r>
            <a:r>
              <a:rPr lang="es-ES" dirty="0"/>
              <a:t> in bullet point format </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09/01/2018</a:t>
            </a:fld>
            <a:endParaRPr lang="en-US" dirty="0"/>
          </a:p>
        </p:txBody>
      </p:sp>
      <p:sp>
        <p:nvSpPr>
          <p:cNvPr id="8" name="Marcador de contenido 3"/>
          <p:cNvSpPr>
            <a:spLocks noGrp="1"/>
          </p:cNvSpPr>
          <p:nvPr>
            <p:ph idx="1"/>
          </p:nvPr>
        </p:nvSpPr>
        <p:spPr>
          <a:xfrm>
            <a:off x="466928" y="2091717"/>
            <a:ext cx="8334171" cy="4124361"/>
          </a:xfrm>
        </p:spPr>
        <p:txBody>
          <a:bodyPr/>
          <a:lstStyle/>
          <a:p>
            <a:endParaRPr lang="en-GB" dirty="0"/>
          </a:p>
        </p:txBody>
      </p:sp>
      <p:pic>
        <p:nvPicPr>
          <p:cNvPr id="2" name="Afbeelding 1">
            <a:extLst>
              <a:ext uri="{FF2B5EF4-FFF2-40B4-BE49-F238E27FC236}">
                <a16:creationId xmlns:a16="http://schemas.microsoft.com/office/drawing/2014/main" xmlns="" id="{765D6C08-D460-48DC-90E1-4CE849131F70}"/>
              </a:ext>
            </a:extLst>
          </p:cNvPr>
          <p:cNvPicPr>
            <a:picLocks noChangeAspect="1"/>
          </p:cNvPicPr>
          <p:nvPr/>
        </p:nvPicPr>
        <p:blipFill>
          <a:blip r:embed="rId2"/>
          <a:stretch>
            <a:fillRect/>
          </a:stretch>
        </p:blipFill>
        <p:spPr>
          <a:xfrm>
            <a:off x="828909" y="2340429"/>
            <a:ext cx="6486291" cy="4015323"/>
          </a:xfrm>
          <a:prstGeom prst="rect">
            <a:avLst/>
          </a:prstGeom>
        </p:spPr>
      </p:pic>
    </p:spTree>
    <p:extLst>
      <p:ext uri="{BB962C8B-B14F-4D97-AF65-F5344CB8AC3E}">
        <p14:creationId xmlns:p14="http://schemas.microsoft.com/office/powerpoint/2010/main" val="1103840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Summary</a:t>
            </a:r>
            <a:r>
              <a:rPr lang="es-ES" dirty="0"/>
              <a:t> of </a:t>
            </a:r>
            <a:r>
              <a:rPr lang="es-ES" dirty="0" err="1"/>
              <a:t>Recommendations</a:t>
            </a:r>
            <a:r>
              <a:rPr lang="es-ES" dirty="0"/>
              <a:t> in lay </a:t>
            </a:r>
            <a:r>
              <a:rPr lang="es-ES" dirty="0" err="1"/>
              <a:t>format</a:t>
            </a:r>
            <a:r>
              <a:rPr lang="es-ES" dirty="0"/>
              <a:t> I</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18</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09/01/2018</a:t>
            </a:fld>
            <a:endParaRPr lang="en-US" dirty="0"/>
          </a:p>
        </p:txBody>
      </p:sp>
      <p:sp>
        <p:nvSpPr>
          <p:cNvPr id="8" name="Marcador de contenido 3"/>
          <p:cNvSpPr>
            <a:spLocks noGrp="1"/>
          </p:cNvSpPr>
          <p:nvPr>
            <p:ph idx="1"/>
          </p:nvPr>
        </p:nvSpPr>
        <p:spPr>
          <a:xfrm>
            <a:off x="466928" y="2091717"/>
            <a:ext cx="8334171" cy="4124361"/>
          </a:xfrm>
        </p:spPr>
        <p:txBody>
          <a:bodyPr/>
          <a:lstStyle/>
          <a:p>
            <a:pPr marL="0" indent="0">
              <a:spcBef>
                <a:spcPts val="0"/>
              </a:spcBef>
              <a:spcAft>
                <a:spcPts val="0"/>
              </a:spcAft>
            </a:pPr>
            <a:r>
              <a:rPr lang="en-GB" dirty="0"/>
              <a:t>One star (*) means it is a weak recommendation with limited evidence.  </a:t>
            </a:r>
            <a:endParaRPr lang="nl-NL" sz="1000" dirty="0"/>
          </a:p>
          <a:p>
            <a:pPr marL="0" indent="0">
              <a:spcBef>
                <a:spcPts val="0"/>
              </a:spcBef>
              <a:spcAft>
                <a:spcPts val="0"/>
              </a:spcAft>
            </a:pPr>
            <a:r>
              <a:rPr lang="en-GB" dirty="0"/>
              <a:t>Two stars (**) means it is a weak recommendation with some evidence.</a:t>
            </a:r>
            <a:endParaRPr lang="nl-NL" sz="1000" dirty="0"/>
          </a:p>
          <a:p>
            <a:pPr marL="0" indent="0">
              <a:spcBef>
                <a:spcPts val="0"/>
              </a:spcBef>
              <a:spcAft>
                <a:spcPts val="0"/>
              </a:spcAft>
            </a:pPr>
            <a:r>
              <a:rPr lang="en-GB" dirty="0"/>
              <a:t>Three stars (***) means it is a strong recommendation with some evidence. </a:t>
            </a:r>
            <a:endParaRPr lang="nl-NL" sz="1000" dirty="0"/>
          </a:p>
          <a:p>
            <a:pPr marL="0" indent="0">
              <a:spcBef>
                <a:spcPts val="0"/>
              </a:spcBef>
              <a:spcAft>
                <a:spcPts val="0"/>
              </a:spcAft>
            </a:pPr>
            <a:r>
              <a:rPr lang="en-GB" dirty="0"/>
              <a:t>Four stars (****) means it is a strong recommendation with a lot of evidence. </a:t>
            </a:r>
            <a:endParaRPr lang="nl-NL" sz="1000" dirty="0"/>
          </a:p>
          <a:p>
            <a:pPr marL="0" lvl="0" indent="0">
              <a:spcBef>
                <a:spcPts val="0"/>
              </a:spcBef>
              <a:spcAft>
                <a:spcPts val="0"/>
              </a:spcAft>
            </a:pPr>
            <a:endParaRPr lang="en-GB" b="1" dirty="0"/>
          </a:p>
          <a:p>
            <a:pPr marL="0" lvl="0" indent="0">
              <a:spcBef>
                <a:spcPts val="0"/>
              </a:spcBef>
              <a:spcAft>
                <a:spcPts val="0"/>
              </a:spcAft>
            </a:pPr>
            <a:r>
              <a:rPr lang="en-GB" b="1" dirty="0"/>
              <a:t>Rheumatoid arthritis, ankylosing spondylitis or psoriatic arthritis should be controlled to lower the risk of cardiovascular disease.***</a:t>
            </a:r>
            <a:r>
              <a:rPr lang="en-GB" dirty="0"/>
              <a:t/>
            </a:r>
            <a:br>
              <a:rPr lang="en-GB" dirty="0"/>
            </a:br>
            <a:r>
              <a:rPr lang="en-GB" dirty="0"/>
              <a:t>High disease activity leads to inflammation, which has been linked to cardiovascular disease. Controlling the disease and reducing inflammation will therefore reduce the risk of developing cardiovascular disease. </a:t>
            </a:r>
            <a:br>
              <a:rPr lang="en-GB" dirty="0"/>
            </a:br>
            <a:endParaRPr lang="nl-NL" sz="1000" dirty="0"/>
          </a:p>
          <a:p>
            <a:pPr marL="0" lvl="0" indent="0">
              <a:spcBef>
                <a:spcPts val="0"/>
              </a:spcBef>
              <a:spcAft>
                <a:spcPts val="0"/>
              </a:spcAft>
            </a:pPr>
            <a:r>
              <a:rPr lang="en-GB" b="1" dirty="0"/>
              <a:t>All patients should have a cardiovascular risk assessment at least once every 5 years and following major changes in treatment.**</a:t>
            </a:r>
            <a:r>
              <a:rPr lang="en-GB" dirty="0"/>
              <a:t/>
            </a:r>
            <a:br>
              <a:rPr lang="en-GB" dirty="0"/>
            </a:br>
            <a:r>
              <a:rPr lang="en-GB" dirty="0"/>
              <a:t>Your doctor should perform a risk assessment for cardiovascular disease at least every 5 years, and whenever your medication is changed. This will give you an opportunity to get lifestyle advice and any preventative treatment you may need. If your cardiovascular risk is found to be high, then screening should be repeated more often. </a:t>
            </a:r>
            <a:br>
              <a:rPr lang="en-GB" dirty="0"/>
            </a:br>
            <a:endParaRPr lang="nl-NL" sz="1000" dirty="0"/>
          </a:p>
          <a:p>
            <a:pPr marL="0" lvl="0" indent="0">
              <a:spcBef>
                <a:spcPts val="0"/>
              </a:spcBef>
              <a:spcAft>
                <a:spcPts val="0"/>
              </a:spcAft>
            </a:pPr>
            <a:r>
              <a:rPr lang="en-GB" b="1" dirty="0"/>
              <a:t>Risk should be worked out according to national guidelines. A model called SCORE should be used if there are no national guidelines available.**</a:t>
            </a:r>
            <a:r>
              <a:rPr lang="en-GB" dirty="0"/>
              <a:t/>
            </a:r>
            <a:br>
              <a:rPr lang="en-GB" dirty="0"/>
            </a:br>
            <a:r>
              <a:rPr lang="en-GB" dirty="0"/>
              <a:t>At present there are no disease-specific models recommended for people with rheumatoid arthritis, ankylosing spondylitis or psoriatic arthritis. Your cardiovascular risk should be worked out in the same way as for people without inflammatory joint disease. SCORE (Systematic Coronary Risk Evaluation) works out your risk of having a cardiovascular event over the next 10 years. </a:t>
            </a:r>
          </a:p>
        </p:txBody>
      </p:sp>
    </p:spTree>
    <p:extLst>
      <p:ext uri="{BB962C8B-B14F-4D97-AF65-F5344CB8AC3E}">
        <p14:creationId xmlns:p14="http://schemas.microsoft.com/office/powerpoint/2010/main" val="2067907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Summary</a:t>
            </a:r>
            <a:r>
              <a:rPr lang="es-ES" dirty="0"/>
              <a:t> of </a:t>
            </a:r>
            <a:r>
              <a:rPr lang="es-ES" dirty="0" err="1"/>
              <a:t>Recommendations</a:t>
            </a:r>
            <a:r>
              <a:rPr lang="es-ES" dirty="0"/>
              <a:t> in lay </a:t>
            </a:r>
            <a:r>
              <a:rPr lang="es-ES" dirty="0" err="1"/>
              <a:t>format</a:t>
            </a:r>
            <a:r>
              <a:rPr lang="es-ES" dirty="0"/>
              <a:t> II </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19</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09/01/2018</a:t>
            </a:fld>
            <a:endParaRPr lang="en-US" dirty="0"/>
          </a:p>
        </p:txBody>
      </p:sp>
      <p:sp>
        <p:nvSpPr>
          <p:cNvPr id="8" name="Marcador de contenido 3"/>
          <p:cNvSpPr>
            <a:spLocks noGrp="1"/>
          </p:cNvSpPr>
          <p:nvPr>
            <p:ph idx="1"/>
          </p:nvPr>
        </p:nvSpPr>
        <p:spPr>
          <a:xfrm>
            <a:off x="404914" y="1933275"/>
            <a:ext cx="8334171" cy="4124361"/>
          </a:xfrm>
        </p:spPr>
        <p:txBody>
          <a:bodyPr/>
          <a:lstStyle/>
          <a:p>
            <a:pPr lvl="0"/>
            <a:r>
              <a:rPr lang="en-GB" b="1" dirty="0"/>
              <a:t>Cholesterol should be used to measure cardiovascular risk lipids, ideally when disease activity is stable or in remission. Non-fasting lipids measurements are also acceptable.**</a:t>
            </a:r>
            <a:r>
              <a:rPr lang="en-GB" dirty="0"/>
              <a:t/>
            </a:r>
            <a:br>
              <a:rPr lang="en-GB" dirty="0"/>
            </a:br>
            <a:r>
              <a:rPr lang="en-GB" dirty="0"/>
              <a:t>Two types of cholesterol – called total cholesterol (or TC) and high-density lipoprotein cholesterol (or </a:t>
            </a:r>
            <a:r>
              <a:rPr lang="en-GB" dirty="0" err="1"/>
              <a:t>HDLc</a:t>
            </a:r>
            <a:r>
              <a:rPr lang="en-GB" dirty="0"/>
              <a:t>) – or non-fasting lipids are useful to assess cardiovascular risk. These can be measured with a blood test, preferably while your joint disease is stable or in remission. It is important that your doctor knows about your joint disease, since cholesterol results can be different in people with rheumatoid arthritis.  </a:t>
            </a:r>
            <a:br>
              <a:rPr lang="en-GB" dirty="0"/>
            </a:br>
            <a:endParaRPr lang="nl-NL" sz="1000" dirty="0"/>
          </a:p>
          <a:p>
            <a:pPr lvl="0"/>
            <a:r>
              <a:rPr lang="en-GB" b="1" dirty="0"/>
              <a:t>The results of risk prediction models should be multiplied by 1.5 for people with rheumatoid arthritis.**</a:t>
            </a:r>
            <a:r>
              <a:rPr lang="en-GB" dirty="0"/>
              <a:t/>
            </a:r>
            <a:br>
              <a:rPr lang="en-GB" dirty="0"/>
            </a:br>
            <a:r>
              <a:rPr lang="en-GB" dirty="0"/>
              <a:t>Models for predicting cardiovascular risk in normal people can underestimate the risk in people with rheumatoid arthritis, so the results should be multiplied . </a:t>
            </a:r>
            <a:br>
              <a:rPr lang="en-GB" dirty="0"/>
            </a:br>
            <a:endParaRPr lang="nl-NL" sz="1000" dirty="0"/>
          </a:p>
          <a:p>
            <a:pPr lvl="0"/>
            <a:r>
              <a:rPr lang="en-GB" b="1" dirty="0"/>
              <a:t>Carotid ultrasound to screen for atherosclerosis and plaque deposits may be considered part of the cardiovascular risk assessment in people with rheumatoid arthritis</a:t>
            </a:r>
            <a:r>
              <a:rPr lang="en-GB" sz="800" dirty="0"/>
              <a:t> </a:t>
            </a:r>
            <a:r>
              <a:rPr lang="en-GB" b="1" dirty="0"/>
              <a:t>.*</a:t>
            </a:r>
            <a:r>
              <a:rPr lang="en-GB" dirty="0"/>
              <a:t/>
            </a:r>
            <a:br>
              <a:rPr lang="en-GB" dirty="0"/>
            </a:br>
            <a:r>
              <a:rPr lang="en-GB" dirty="0"/>
              <a:t>Atherosclerosis is a condition where fat and debris build up in your arteries, causing them to harden and restricting the blood flow. Sometimes these may not cause any symptoms. If you have rheumatoid arthritis, your normal cardiovascular risk assessment could include ultrasound of your carotid arteries (in the side of your neck) to check for atherosclerosis and deposits.</a:t>
            </a:r>
            <a:br>
              <a:rPr lang="en-GB" dirty="0"/>
            </a:br>
            <a:endParaRPr lang="en-GB" dirty="0"/>
          </a:p>
          <a:p>
            <a:pPr lvl="0"/>
            <a:r>
              <a:rPr lang="en-GB" b="1" dirty="0"/>
              <a:t>Corticosteroids should be kept to a minimum and should be tapered for people in remission or low disease activity.**</a:t>
            </a:r>
            <a:r>
              <a:rPr lang="en-GB" dirty="0"/>
              <a:t/>
            </a:r>
            <a:br>
              <a:rPr lang="en-GB" dirty="0"/>
            </a:br>
            <a:r>
              <a:rPr lang="en-GB" dirty="0"/>
              <a:t>Steroid medicines can increase cardiovascular risks if they are taken for a long time. If you need steroids, your doctor should give you the lowest possible effective dose for the shortest possible time. If you achieve remission of your disease, the steroid should be gradually withdrawn.</a:t>
            </a:r>
          </a:p>
        </p:txBody>
      </p:sp>
    </p:spTree>
    <p:extLst>
      <p:ext uri="{BB962C8B-B14F-4D97-AF65-F5344CB8AC3E}">
        <p14:creationId xmlns:p14="http://schemas.microsoft.com/office/powerpoint/2010/main" val="80525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a:t>Slide 1: </a:t>
            </a:r>
            <a:r>
              <a:rPr lang="en-GB" dirty="0"/>
              <a:t>Target</a:t>
            </a:r>
            <a:r>
              <a:rPr lang="es-ES" dirty="0"/>
              <a:t> population/question</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09/01/2018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GB" sz="1600" dirty="0"/>
              <a:t>Patients with inflammatory joint disorders, particularly rheumatoid arthritis, ankylosing spondylitis and psoriatic arthritis</a:t>
            </a:r>
          </a:p>
          <a:p>
            <a:r>
              <a:rPr lang="en-GB" sz="1600" dirty="0"/>
              <a:t>To update the EULAR 2009 cardiovascular disease (</a:t>
            </a:r>
            <a:r>
              <a:rPr lang="en-US" sz="1600" dirty="0"/>
              <a:t>CVD) risk management recommendations.</a:t>
            </a:r>
            <a:endParaRPr lang="en-GB" sz="1600" dirty="0"/>
          </a:p>
        </p:txBody>
      </p:sp>
    </p:spTree>
    <p:extLst>
      <p:ext uri="{BB962C8B-B14F-4D97-AF65-F5344CB8AC3E}">
        <p14:creationId xmlns:p14="http://schemas.microsoft.com/office/powerpoint/2010/main" val="231930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xmlns="" id="{7BAB54A2-4703-4181-95FA-2B0348AE55C6}"/>
              </a:ext>
            </a:extLst>
          </p:cNvPr>
          <p:cNvSpPr>
            <a:spLocks noGrp="1"/>
          </p:cNvSpPr>
          <p:nvPr>
            <p:ph idx="1"/>
          </p:nvPr>
        </p:nvSpPr>
        <p:spPr/>
        <p:txBody>
          <a:bodyPr/>
          <a:lstStyle/>
          <a:p>
            <a:pPr lvl="0"/>
            <a:r>
              <a:rPr lang="en-GB" b="1" dirty="0"/>
              <a:t>A healthy diet, regular exercise and stopping smoking are important.**</a:t>
            </a:r>
            <a:r>
              <a:rPr lang="en-GB" dirty="0"/>
              <a:t/>
            </a:r>
            <a:br>
              <a:rPr lang="en-GB" dirty="0"/>
            </a:br>
            <a:r>
              <a:rPr lang="en-GB" dirty="0"/>
              <a:t>To reduce your cardiovascular risk, you should not smoke. A structured exercise plan and a healthy diet with less red meat and more fish, fruit and vegetables may also be beneficial for you. </a:t>
            </a:r>
            <a:br>
              <a:rPr lang="en-GB" dirty="0"/>
            </a:br>
            <a:endParaRPr lang="nl-NL" dirty="0"/>
          </a:p>
          <a:p>
            <a:pPr lvl="0"/>
            <a:r>
              <a:rPr lang="en-GB" b="1" dirty="0"/>
              <a:t>How your cardiovascular risks are managed or treated depends on national guidelines for your joint disease; antihypertensive drugs or statins may be used normally.** </a:t>
            </a:r>
            <a:r>
              <a:rPr lang="en-GB" dirty="0"/>
              <a:t/>
            </a:r>
            <a:br>
              <a:rPr lang="en-GB" dirty="0"/>
            </a:br>
            <a:r>
              <a:rPr lang="en-GB" dirty="0"/>
              <a:t>If you need drugs to manage your cardiovascular risk, you can be treated in the same way as someone without an inflammatory joint disease would be, unless the specific guidelines for your disease say otherwise. For example, antihypertensive drugs can be used help to lower blood pressure, or you may be prescribed a statin to reduce your cholesterol. </a:t>
            </a:r>
            <a:br>
              <a:rPr lang="en-GB" dirty="0"/>
            </a:br>
            <a:endParaRPr lang="nl-NL" dirty="0"/>
          </a:p>
          <a:p>
            <a:pPr lvl="0"/>
            <a:r>
              <a:rPr lang="en-GB" b="1" dirty="0"/>
              <a:t>NSAIDs should be used with care in people with rheumatoid arthritis or psoriatic arthritis, especially in people who already have cardiovascular disease or are at risk of developing it.**</a:t>
            </a:r>
            <a:r>
              <a:rPr lang="en-GB" dirty="0"/>
              <a:t/>
            </a:r>
            <a:br>
              <a:rPr lang="en-GB" dirty="0"/>
            </a:br>
            <a:r>
              <a:rPr lang="en-GB" dirty="0"/>
              <a:t>Some types of non-steroidal anti-inflammatory drugs (often called NSAIDs) can increase the risk of developing cardiovascular disease: </a:t>
            </a:r>
            <a:r>
              <a:rPr lang="en-GB" dirty="0" err="1"/>
              <a:t>Anaprox</a:t>
            </a:r>
            <a:r>
              <a:rPr lang="en-GB" dirty="0"/>
              <a:t>, </a:t>
            </a:r>
            <a:r>
              <a:rPr lang="en-GB" dirty="0" err="1"/>
              <a:t>Naprelan</a:t>
            </a:r>
            <a:r>
              <a:rPr lang="en-GB" dirty="0"/>
              <a:t>, Naprosyn, Aleve or </a:t>
            </a:r>
            <a:r>
              <a:rPr lang="en-GB" dirty="0" err="1"/>
              <a:t>Mediproxen</a:t>
            </a:r>
            <a:r>
              <a:rPr lang="en-GB" dirty="0"/>
              <a:t> (naproxen) can be used. </a:t>
            </a:r>
            <a:endParaRPr lang="nl-NL" dirty="0"/>
          </a:p>
          <a:p>
            <a:r>
              <a:rPr lang="en-GB" dirty="0"/>
              <a:t>The following drugs should be avoided when  there is established congestive heart failure, ischaemic </a:t>
            </a:r>
            <a:r>
              <a:rPr lang="en-GB" dirty="0" err="1"/>
              <a:t>eart</a:t>
            </a:r>
            <a:r>
              <a:rPr lang="en-GB" dirty="0"/>
              <a:t> disease, peripheral arterial disease or cerebrovascular disease: </a:t>
            </a:r>
            <a:r>
              <a:rPr lang="en-GB" dirty="0" err="1"/>
              <a:t>Voltaren</a:t>
            </a:r>
            <a:r>
              <a:rPr lang="en-GB" dirty="0"/>
              <a:t>, </a:t>
            </a:r>
            <a:r>
              <a:rPr lang="en-GB" dirty="0" err="1"/>
              <a:t>Cataflam</a:t>
            </a:r>
            <a:r>
              <a:rPr lang="en-GB" dirty="0"/>
              <a:t>, Cambia, </a:t>
            </a:r>
            <a:r>
              <a:rPr lang="en-GB" dirty="0" err="1"/>
              <a:t>Zipsor</a:t>
            </a:r>
            <a:r>
              <a:rPr lang="en-GB" dirty="0"/>
              <a:t> or </a:t>
            </a:r>
            <a:r>
              <a:rPr lang="en-GB" dirty="0" err="1"/>
              <a:t>Zorvolex</a:t>
            </a:r>
            <a:r>
              <a:rPr lang="en-GB" dirty="0"/>
              <a:t> (diclofenac), </a:t>
            </a:r>
            <a:r>
              <a:rPr lang="de-DE" dirty="0" err="1"/>
              <a:t>Advil</a:t>
            </a:r>
            <a:r>
              <a:rPr lang="de-DE" dirty="0"/>
              <a:t>, </a:t>
            </a:r>
            <a:r>
              <a:rPr lang="de-DE" dirty="0" err="1"/>
              <a:t>Medipren</a:t>
            </a:r>
            <a:r>
              <a:rPr lang="de-DE" dirty="0"/>
              <a:t>, </a:t>
            </a:r>
            <a:r>
              <a:rPr lang="de-DE" dirty="0" err="1"/>
              <a:t>Motrin</a:t>
            </a:r>
            <a:r>
              <a:rPr lang="de-DE" dirty="0"/>
              <a:t>, </a:t>
            </a:r>
            <a:r>
              <a:rPr lang="de-DE" dirty="0" err="1"/>
              <a:t>Nuprin</a:t>
            </a:r>
            <a:r>
              <a:rPr lang="de-DE" dirty="0"/>
              <a:t>, </a:t>
            </a:r>
            <a:r>
              <a:rPr lang="de-DE" dirty="0" err="1"/>
              <a:t>Neurofen</a:t>
            </a:r>
            <a:r>
              <a:rPr lang="de-DE" dirty="0"/>
              <a:t> (</a:t>
            </a:r>
            <a:r>
              <a:rPr lang="de-DE" dirty="0" err="1"/>
              <a:t>ibuprofen</a:t>
            </a:r>
            <a:r>
              <a:rPr lang="de-DE" dirty="0"/>
              <a:t>).</a:t>
            </a:r>
            <a:endParaRPr lang="en-GB" dirty="0"/>
          </a:p>
        </p:txBody>
      </p:sp>
      <p:sp>
        <p:nvSpPr>
          <p:cNvPr id="3" name="Titel 2">
            <a:extLst>
              <a:ext uri="{FF2B5EF4-FFF2-40B4-BE49-F238E27FC236}">
                <a16:creationId xmlns:a16="http://schemas.microsoft.com/office/drawing/2014/main" xmlns="" id="{91EC695A-C51A-4047-8FDD-B88FEE63D77B}"/>
              </a:ext>
            </a:extLst>
          </p:cNvPr>
          <p:cNvSpPr>
            <a:spLocks noGrp="1"/>
          </p:cNvSpPr>
          <p:nvPr>
            <p:ph type="title"/>
          </p:nvPr>
        </p:nvSpPr>
        <p:spPr/>
        <p:txBody>
          <a:bodyPr/>
          <a:lstStyle/>
          <a:p>
            <a:r>
              <a:rPr lang="en-GB" dirty="0"/>
              <a:t>Summary</a:t>
            </a:r>
            <a:r>
              <a:rPr lang="es-ES" dirty="0"/>
              <a:t> of </a:t>
            </a:r>
            <a:r>
              <a:rPr lang="es-ES" dirty="0" err="1"/>
              <a:t>Recommendations</a:t>
            </a:r>
            <a:r>
              <a:rPr lang="es-ES" dirty="0"/>
              <a:t> in lay </a:t>
            </a:r>
            <a:r>
              <a:rPr lang="es-ES" dirty="0" err="1"/>
              <a:t>format</a:t>
            </a:r>
            <a:r>
              <a:rPr lang="es-ES" dirty="0"/>
              <a:t> III</a:t>
            </a:r>
            <a:endParaRPr lang="en-GB" dirty="0"/>
          </a:p>
        </p:txBody>
      </p:sp>
      <p:sp>
        <p:nvSpPr>
          <p:cNvPr id="4" name="Tijdelijke aanduiding voor dianummer 3">
            <a:extLst>
              <a:ext uri="{FF2B5EF4-FFF2-40B4-BE49-F238E27FC236}">
                <a16:creationId xmlns:a16="http://schemas.microsoft.com/office/drawing/2014/main" xmlns="" id="{33363973-6C09-4632-AC8B-E39C42E307E6}"/>
              </a:ext>
            </a:extLst>
          </p:cNvPr>
          <p:cNvSpPr>
            <a:spLocks noGrp="1"/>
          </p:cNvSpPr>
          <p:nvPr>
            <p:ph type="sldNum" sz="quarter" idx="4"/>
          </p:nvPr>
        </p:nvSpPr>
        <p:spPr/>
        <p:txBody>
          <a:bodyPr/>
          <a:lstStyle/>
          <a:p>
            <a:fld id="{F096157D-9D44-4342-AEFF-76ADE352FA4A}" type="slidenum">
              <a:rPr lang="tr-TR" smtClean="0"/>
              <a:pPr/>
              <a:t>20</a:t>
            </a:fld>
            <a:endParaRPr lang="tr-TR" dirty="0"/>
          </a:p>
        </p:txBody>
      </p:sp>
      <p:sp>
        <p:nvSpPr>
          <p:cNvPr id="5" name="Tijdelijke aanduiding voor datum 4">
            <a:extLst>
              <a:ext uri="{FF2B5EF4-FFF2-40B4-BE49-F238E27FC236}">
                <a16:creationId xmlns:a16="http://schemas.microsoft.com/office/drawing/2014/main" xmlns="" id="{00B85361-C4DC-448D-A141-4B17E4B6472A}"/>
              </a:ext>
            </a:extLst>
          </p:cNvPr>
          <p:cNvSpPr>
            <a:spLocks noGrp="1"/>
          </p:cNvSpPr>
          <p:nvPr>
            <p:ph type="dt" sz="half" idx="2"/>
          </p:nvPr>
        </p:nvSpPr>
        <p:spPr/>
        <p:txBody>
          <a:bodyPr/>
          <a:lstStyle/>
          <a:p>
            <a:fld id="{BA3F73F8-1884-0E40-983C-CDED2351A66E}" type="datetime1">
              <a:rPr lang="es-ES" smtClean="0"/>
              <a:t>09/01/2018</a:t>
            </a:fld>
            <a:endParaRPr lang="en-US" dirty="0"/>
          </a:p>
        </p:txBody>
      </p:sp>
    </p:spTree>
    <p:extLst>
      <p:ext uri="{BB962C8B-B14F-4D97-AF65-F5344CB8AC3E}">
        <p14:creationId xmlns:p14="http://schemas.microsoft.com/office/powerpoint/2010/main" val="35563491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Acknowledgements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21</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09/01/2018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sz="1400" dirty="0"/>
              <a:t>We thank Johannes C.F. </a:t>
            </a:r>
            <a:r>
              <a:rPr lang="en-US" sz="1400" dirty="0" err="1"/>
              <a:t>Ket</a:t>
            </a:r>
            <a:r>
              <a:rPr lang="en-US" sz="1400" dirty="0"/>
              <a:t>, MSc and Linda J. </a:t>
            </a:r>
            <a:r>
              <a:rPr lang="en-US" sz="1400" dirty="0" err="1"/>
              <a:t>Schoonmade</a:t>
            </a:r>
            <a:r>
              <a:rPr lang="en-US" sz="1400" dirty="0"/>
              <a:t>, MSc, Medical Information Specialists, Medical Library, VU University Amsterdam, for their contribution to the systematic literature searches.</a:t>
            </a:r>
            <a:endParaRPr lang="en-GB" sz="1400" dirty="0"/>
          </a:p>
        </p:txBody>
      </p:sp>
    </p:spTree>
    <p:extLst>
      <p:ext uri="{BB962C8B-B14F-4D97-AF65-F5344CB8AC3E}">
        <p14:creationId xmlns:p14="http://schemas.microsoft.com/office/powerpoint/2010/main" val="1111115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Methods I</a:t>
            </a:r>
            <a:endParaRPr lang="es-ES" dirty="0"/>
          </a:p>
        </p:txBody>
      </p:sp>
      <p:sp>
        <p:nvSpPr>
          <p:cNvPr id="7" name="Marcador de número de diapositiva 6"/>
          <p:cNvSpPr>
            <a:spLocks noGrp="1"/>
          </p:cNvSpPr>
          <p:nvPr>
            <p:ph type="sldNum" sz="quarter" idx="4"/>
          </p:nvPr>
        </p:nvSpPr>
        <p:spPr>
          <a:xfrm>
            <a:off x="490538" y="6478890"/>
            <a:ext cx="874712" cy="365125"/>
          </a:xfrm>
        </p:spPr>
        <p:txBody>
          <a:bodyPr/>
          <a:lstStyle/>
          <a:p>
            <a:fld id="{F096157D-9D44-4342-AEFF-76ADE352FA4A}" type="slidenum">
              <a:rPr lang="tr-TR" smtClean="0"/>
              <a:pPr/>
              <a:t>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09/01/2018</a:t>
            </a:fld>
            <a:endParaRPr lang="en-US" dirty="0"/>
          </a:p>
        </p:txBody>
      </p:sp>
      <p:sp>
        <p:nvSpPr>
          <p:cNvPr id="8" name="Marcador de contenido 3"/>
          <p:cNvSpPr>
            <a:spLocks noGrp="1"/>
          </p:cNvSpPr>
          <p:nvPr>
            <p:ph idx="1"/>
          </p:nvPr>
        </p:nvSpPr>
        <p:spPr>
          <a:xfrm>
            <a:off x="490538" y="2026402"/>
            <a:ext cx="8334171" cy="4124361"/>
          </a:xfrm>
        </p:spPr>
        <p:txBody>
          <a:bodyPr/>
          <a:lstStyle/>
          <a:p>
            <a:r>
              <a:rPr lang="en-US" sz="1400" dirty="0"/>
              <a:t>According to 2014 EULAR </a:t>
            </a:r>
            <a:r>
              <a:rPr lang="en-US" sz="1400" dirty="0" err="1"/>
              <a:t>standardised</a:t>
            </a:r>
            <a:r>
              <a:rPr lang="en-US" sz="1400" dirty="0"/>
              <a:t> operating procedures*:</a:t>
            </a:r>
          </a:p>
          <a:p>
            <a:pPr>
              <a:spcBef>
                <a:spcPts val="0"/>
              </a:spcBef>
            </a:pPr>
            <a:r>
              <a:rPr lang="en-GB" sz="1400" b="1" dirty="0"/>
              <a:t>Task force</a:t>
            </a:r>
          </a:p>
          <a:p>
            <a:pPr lvl="1">
              <a:spcBef>
                <a:spcPts val="0"/>
              </a:spcBef>
            </a:pPr>
            <a:r>
              <a:rPr lang="en-US" dirty="0"/>
              <a:t>26 members from 13 European countries, including 2 patient representatives,                                                 14 rheumatologists, 2 cardiologists, 3 internists, 1 healthcare professional and 4 fellows. </a:t>
            </a:r>
          </a:p>
          <a:p>
            <a:pPr lvl="1">
              <a:spcBef>
                <a:spcPts val="0"/>
              </a:spcBef>
            </a:pPr>
            <a:endParaRPr lang="en-US" dirty="0"/>
          </a:p>
          <a:p>
            <a:pPr>
              <a:spcBef>
                <a:spcPts val="0"/>
              </a:spcBef>
            </a:pPr>
            <a:r>
              <a:rPr lang="en-US" sz="1400" b="1" dirty="0"/>
              <a:t>Systematic literature search</a:t>
            </a:r>
          </a:p>
          <a:p>
            <a:pPr lvl="1">
              <a:spcBef>
                <a:spcPts val="0"/>
              </a:spcBef>
            </a:pPr>
            <a:r>
              <a:rPr lang="en-US" dirty="0"/>
              <a:t>Research questions </a:t>
            </a:r>
            <a:r>
              <a:rPr lang="en-US" dirty="0">
                <a:sym typeface="Wingdings" panose="05000000000000000000" pitchFamily="2" charset="2"/>
              </a:rPr>
              <a:t> search terms</a:t>
            </a:r>
            <a:endParaRPr lang="en-US" dirty="0"/>
          </a:p>
          <a:p>
            <a:pPr lvl="1">
              <a:spcBef>
                <a:spcPts val="0"/>
              </a:spcBef>
            </a:pPr>
            <a:r>
              <a:rPr lang="en-US" dirty="0"/>
              <a:t>Protocol according to the Preferred Reporting Items for Systematic Reviews and                                       Meta-Analysis statement (</a:t>
            </a:r>
            <a:r>
              <a:rPr lang="en-US" dirty="0">
                <a:hlinkClick r:id="rId2"/>
              </a:rPr>
              <a:t>http://www.prisma-statement.org</a:t>
            </a:r>
            <a:r>
              <a:rPr lang="en-US" dirty="0"/>
              <a:t>)</a:t>
            </a:r>
          </a:p>
          <a:p>
            <a:pPr lvl="1">
              <a:spcBef>
                <a:spcPts val="0"/>
              </a:spcBef>
            </a:pPr>
            <a:endParaRPr lang="en-US" dirty="0"/>
          </a:p>
          <a:p>
            <a:pPr>
              <a:spcBef>
                <a:spcPts val="0"/>
              </a:spcBef>
            </a:pPr>
            <a:r>
              <a:rPr lang="en-US" sz="1400" b="1" dirty="0"/>
              <a:t>Consensus finding meeting</a:t>
            </a:r>
          </a:p>
          <a:p>
            <a:pPr lvl="1">
              <a:spcBef>
                <a:spcPts val="0"/>
              </a:spcBef>
            </a:pPr>
            <a:r>
              <a:rPr lang="en-US" sz="1400" dirty="0"/>
              <a:t>10 concept recommendations </a:t>
            </a:r>
            <a:r>
              <a:rPr lang="en-US" sz="1400" dirty="0">
                <a:sym typeface="Wingdings" panose="05000000000000000000" pitchFamily="2" charset="2"/>
              </a:rPr>
              <a:t> 10 new/updated recommendations</a:t>
            </a:r>
          </a:p>
          <a:p>
            <a:pPr lvl="1">
              <a:spcBef>
                <a:spcPts val="0"/>
              </a:spcBef>
            </a:pPr>
            <a:r>
              <a:rPr lang="en-US" sz="1400" dirty="0">
                <a:sym typeface="Wingdings" panose="05000000000000000000" pitchFamily="2" charset="2"/>
              </a:rPr>
              <a:t>Graded for methodological strength after the meeting</a:t>
            </a:r>
          </a:p>
          <a:p>
            <a:pPr lvl="1">
              <a:spcBef>
                <a:spcPts val="0"/>
              </a:spcBef>
            </a:pPr>
            <a:endParaRPr lang="en-US" sz="1400" b="1" dirty="0">
              <a:sym typeface="Wingdings" panose="05000000000000000000" pitchFamily="2" charset="2"/>
            </a:endParaRPr>
          </a:p>
          <a:p>
            <a:pPr>
              <a:spcBef>
                <a:spcPts val="0"/>
              </a:spcBef>
            </a:pPr>
            <a:r>
              <a:rPr lang="en-US" sz="1400" b="1" dirty="0">
                <a:sym typeface="Wingdings" panose="05000000000000000000" pitchFamily="2" charset="2"/>
              </a:rPr>
              <a:t>Level of agreement (anonymous)</a:t>
            </a:r>
          </a:p>
          <a:p>
            <a:pPr lvl="1">
              <a:spcBef>
                <a:spcPts val="0"/>
              </a:spcBef>
            </a:pPr>
            <a:r>
              <a:rPr lang="en-US" dirty="0">
                <a:sym typeface="Wingdings" panose="05000000000000000000" pitchFamily="2" charset="2"/>
              </a:rPr>
              <a:t>Through internet</a:t>
            </a:r>
            <a:endParaRPr lang="en-US" dirty="0"/>
          </a:p>
        </p:txBody>
      </p:sp>
      <p:sp>
        <p:nvSpPr>
          <p:cNvPr id="2" name="Tekstvak 1">
            <a:extLst>
              <a:ext uri="{FF2B5EF4-FFF2-40B4-BE49-F238E27FC236}">
                <a16:creationId xmlns:a16="http://schemas.microsoft.com/office/drawing/2014/main" xmlns="" id="{331FDFC0-EE2C-48D1-96B1-23CF4E33B4EF}"/>
              </a:ext>
            </a:extLst>
          </p:cNvPr>
          <p:cNvSpPr txBox="1"/>
          <p:nvPr/>
        </p:nvSpPr>
        <p:spPr>
          <a:xfrm>
            <a:off x="291170" y="6124482"/>
            <a:ext cx="7239000" cy="369332"/>
          </a:xfrm>
          <a:prstGeom prst="rect">
            <a:avLst/>
          </a:prstGeom>
          <a:noFill/>
        </p:spPr>
        <p:txBody>
          <a:bodyPr wrap="square" rtlCol="0">
            <a:spAutoFit/>
          </a:bodyPr>
          <a:lstStyle/>
          <a:p>
            <a:r>
              <a:rPr lang="en-GB" sz="900" b="0" dirty="0">
                <a:solidFill>
                  <a:schemeClr val="accent1"/>
                </a:solidFill>
              </a:rPr>
              <a:t>* van der </a:t>
            </a:r>
            <a:r>
              <a:rPr lang="en-GB" sz="900" b="0" dirty="0" err="1">
                <a:solidFill>
                  <a:schemeClr val="accent1"/>
                </a:solidFill>
              </a:rPr>
              <a:t>Heijde</a:t>
            </a:r>
            <a:r>
              <a:rPr lang="en-GB" sz="900" b="0" dirty="0">
                <a:solidFill>
                  <a:schemeClr val="accent1"/>
                </a:solidFill>
              </a:rPr>
              <a:t> D, </a:t>
            </a:r>
            <a:r>
              <a:rPr lang="en-GB" sz="900" b="0" dirty="0" err="1">
                <a:solidFill>
                  <a:schemeClr val="accent1"/>
                </a:solidFill>
              </a:rPr>
              <a:t>Aletaha</a:t>
            </a:r>
            <a:r>
              <a:rPr lang="en-GB" sz="900" b="0" dirty="0">
                <a:solidFill>
                  <a:schemeClr val="accent1"/>
                </a:solidFill>
              </a:rPr>
              <a:t> D, Carmona L, et al. 2014 Update of the EULAR standardised operating procedures for EULAR-endorsed recommendations. Ann Rheum Dis 2015;74:8–13.</a:t>
            </a:r>
          </a:p>
        </p:txBody>
      </p:sp>
    </p:spTree>
    <p:extLst>
      <p:ext uri="{BB962C8B-B14F-4D97-AF65-F5344CB8AC3E}">
        <p14:creationId xmlns:p14="http://schemas.microsoft.com/office/powerpoint/2010/main" val="916407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Tijdelijke aanduiding voor inhoud 5">
            <a:extLst>
              <a:ext uri="{FF2B5EF4-FFF2-40B4-BE49-F238E27FC236}">
                <a16:creationId xmlns:a16="http://schemas.microsoft.com/office/drawing/2014/main" xmlns="" id="{8F808221-EE40-4669-9353-6491E3962F02}"/>
              </a:ext>
            </a:extLst>
          </p:cNvPr>
          <p:cNvPicPr>
            <a:picLocks noGrp="1" noChangeAspect="1"/>
          </p:cNvPicPr>
          <p:nvPr>
            <p:ph idx="1"/>
          </p:nvPr>
        </p:nvPicPr>
        <p:blipFill>
          <a:blip r:embed="rId2"/>
          <a:stretch>
            <a:fillRect/>
          </a:stretch>
        </p:blipFill>
        <p:spPr>
          <a:xfrm>
            <a:off x="1563923" y="2225826"/>
            <a:ext cx="5411143" cy="4253064"/>
          </a:xfrm>
          <a:prstGeom prst="rect">
            <a:avLst/>
          </a:prstGeom>
        </p:spPr>
      </p:pic>
      <p:sp>
        <p:nvSpPr>
          <p:cNvPr id="3" name="Titel 2">
            <a:extLst>
              <a:ext uri="{FF2B5EF4-FFF2-40B4-BE49-F238E27FC236}">
                <a16:creationId xmlns:a16="http://schemas.microsoft.com/office/drawing/2014/main" xmlns="" id="{1C7456E0-C4CC-438B-A83D-1BB498C5D094}"/>
              </a:ext>
            </a:extLst>
          </p:cNvPr>
          <p:cNvSpPr>
            <a:spLocks noGrp="1"/>
          </p:cNvSpPr>
          <p:nvPr>
            <p:ph type="title"/>
          </p:nvPr>
        </p:nvSpPr>
        <p:spPr/>
        <p:txBody>
          <a:bodyPr/>
          <a:lstStyle/>
          <a:p>
            <a:r>
              <a:rPr lang="en-GB" dirty="0"/>
              <a:t>Methods II</a:t>
            </a:r>
          </a:p>
        </p:txBody>
      </p:sp>
      <p:sp>
        <p:nvSpPr>
          <p:cNvPr id="4" name="Tijdelijke aanduiding voor dianummer 3">
            <a:extLst>
              <a:ext uri="{FF2B5EF4-FFF2-40B4-BE49-F238E27FC236}">
                <a16:creationId xmlns:a16="http://schemas.microsoft.com/office/drawing/2014/main" xmlns="" id="{C7935819-CC15-464E-906C-7952E26A7451}"/>
              </a:ext>
            </a:extLst>
          </p:cNvPr>
          <p:cNvSpPr>
            <a:spLocks noGrp="1"/>
          </p:cNvSpPr>
          <p:nvPr>
            <p:ph type="sldNum" sz="quarter" idx="4"/>
          </p:nvPr>
        </p:nvSpPr>
        <p:spPr/>
        <p:txBody>
          <a:bodyPr/>
          <a:lstStyle/>
          <a:p>
            <a:fld id="{F096157D-9D44-4342-AEFF-76ADE352FA4A}" type="slidenum">
              <a:rPr lang="tr-TR" smtClean="0"/>
              <a:pPr/>
              <a:t>4</a:t>
            </a:fld>
            <a:endParaRPr lang="tr-TR" dirty="0"/>
          </a:p>
        </p:txBody>
      </p:sp>
      <p:sp>
        <p:nvSpPr>
          <p:cNvPr id="5" name="Tijdelijke aanduiding voor datum 4">
            <a:extLst>
              <a:ext uri="{FF2B5EF4-FFF2-40B4-BE49-F238E27FC236}">
                <a16:creationId xmlns:a16="http://schemas.microsoft.com/office/drawing/2014/main" xmlns="" id="{23021879-1379-4D8B-AB29-327102B7F2F3}"/>
              </a:ext>
            </a:extLst>
          </p:cNvPr>
          <p:cNvSpPr>
            <a:spLocks noGrp="1"/>
          </p:cNvSpPr>
          <p:nvPr>
            <p:ph type="dt" sz="half" idx="2"/>
          </p:nvPr>
        </p:nvSpPr>
        <p:spPr/>
        <p:txBody>
          <a:bodyPr/>
          <a:lstStyle/>
          <a:p>
            <a:fld id="{BA3F73F8-1884-0E40-983C-CDED2351A66E}" type="datetime1">
              <a:rPr lang="es-ES" smtClean="0"/>
              <a:t>09/01/2018</a:t>
            </a:fld>
            <a:endParaRPr lang="en-US" dirty="0"/>
          </a:p>
        </p:txBody>
      </p:sp>
    </p:spTree>
    <p:extLst>
      <p:ext uri="{BB962C8B-B14F-4D97-AF65-F5344CB8AC3E}">
        <p14:creationId xmlns:p14="http://schemas.microsoft.com/office/powerpoint/2010/main" val="3153922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Overarching</a:t>
            </a:r>
            <a:r>
              <a:rPr lang="es-ES" dirty="0"/>
              <a:t> prinicples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09/01/2018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sz="1600" dirty="0"/>
              <a:t>A. Clinicians should be aware of the higher risk for CVD in patients with RA compared with the general population. This may also apply to AS and </a:t>
            </a:r>
            <a:r>
              <a:rPr lang="en-US" sz="1600" dirty="0" err="1"/>
              <a:t>PsA.</a:t>
            </a:r>
            <a:endParaRPr lang="en-US" sz="1600" dirty="0"/>
          </a:p>
          <a:p>
            <a:r>
              <a:rPr lang="en-US" sz="1600" dirty="0"/>
              <a:t>B. The rheumatologist is responsible for CVD risk management in patients with RA and other IJD.</a:t>
            </a:r>
          </a:p>
          <a:p>
            <a:pPr lvl="1"/>
            <a:r>
              <a:rPr lang="en-US" sz="1600" dirty="0"/>
              <a:t>Important to note the responsibility concerns that’s gets done, but not that this should be done by rheumatologists themselves</a:t>
            </a:r>
          </a:p>
          <a:p>
            <a:pPr marL="457200" lvl="1" indent="0">
              <a:buNone/>
            </a:pPr>
            <a:endParaRPr lang="en-US" sz="1600" dirty="0"/>
          </a:p>
          <a:p>
            <a:r>
              <a:rPr lang="en-US" sz="1600" dirty="0"/>
              <a:t>C. The use of NSAIDs and corticosteroids should be in accordance with treatment-specific recommendations from EULAR and ASAS.</a:t>
            </a:r>
            <a:endParaRPr lang="en-GB" sz="1600" dirty="0"/>
          </a:p>
        </p:txBody>
      </p:sp>
    </p:spTree>
    <p:extLst>
      <p:ext uri="{BB962C8B-B14F-4D97-AF65-F5344CB8AC3E}">
        <p14:creationId xmlns:p14="http://schemas.microsoft.com/office/powerpoint/2010/main" val="1266232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err="1"/>
              <a:t>Recommendation</a:t>
            </a:r>
            <a:r>
              <a:rPr lang="es-ES" dirty="0"/>
              <a:t> 1</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09/01/2018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sz="1600" dirty="0"/>
              <a:t>Disease activity should be controlled optimally in order to lower CVD risk in all patients with RA, AS or </a:t>
            </a:r>
            <a:r>
              <a:rPr lang="en-US" sz="1600" dirty="0" err="1"/>
              <a:t>PsA</a:t>
            </a:r>
            <a:endParaRPr lang="en-US" sz="1600" dirty="0"/>
          </a:p>
          <a:p>
            <a:pPr lvl="1"/>
            <a:r>
              <a:rPr lang="en-US" sz="1600" dirty="0"/>
              <a:t>Contribution of inflammation towards increased  CV risk is less known in AS and </a:t>
            </a:r>
            <a:r>
              <a:rPr lang="en-US" sz="1600" dirty="0" err="1"/>
              <a:t>PsA</a:t>
            </a:r>
            <a:r>
              <a:rPr lang="en-US" sz="1600" dirty="0"/>
              <a:t> in comparison to RA</a:t>
            </a:r>
          </a:p>
          <a:p>
            <a:pPr lvl="1"/>
            <a:r>
              <a:rPr lang="en-US" sz="1600" dirty="0" err="1"/>
              <a:t>LoE</a:t>
            </a:r>
            <a:r>
              <a:rPr lang="en-US" sz="1600" dirty="0"/>
              <a:t>: 2B-3</a:t>
            </a:r>
          </a:p>
          <a:p>
            <a:pPr lvl="1"/>
            <a:endParaRPr lang="en-GB" dirty="0"/>
          </a:p>
        </p:txBody>
      </p:sp>
    </p:spTree>
    <p:extLst>
      <p:ext uri="{BB962C8B-B14F-4D97-AF65-F5344CB8AC3E}">
        <p14:creationId xmlns:p14="http://schemas.microsoft.com/office/powerpoint/2010/main" val="3287656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err="1"/>
              <a:t>Recommendation</a:t>
            </a:r>
            <a:r>
              <a:rPr lang="es-ES" dirty="0"/>
              <a:t> 2</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09/01/2018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sz="1600" dirty="0"/>
              <a:t>CVD risk assessment is recommended for all patients with RA, AS or </a:t>
            </a:r>
            <a:r>
              <a:rPr lang="en-US" sz="1600" dirty="0" err="1"/>
              <a:t>PsA</a:t>
            </a:r>
            <a:r>
              <a:rPr lang="en-US" sz="1600" dirty="0"/>
              <a:t> at least once every 5 years and should be reconsidered following major changes in antirheumatic</a:t>
            </a:r>
          </a:p>
          <a:p>
            <a:pPr lvl="1"/>
            <a:r>
              <a:rPr lang="en-US" sz="1600" dirty="0"/>
              <a:t>Screening every 5 years is in line with ESC guidelines*</a:t>
            </a:r>
          </a:p>
          <a:p>
            <a:pPr lvl="1"/>
            <a:r>
              <a:rPr lang="en-US" sz="1600" dirty="0"/>
              <a:t>LoE: 3-4</a:t>
            </a:r>
          </a:p>
          <a:p>
            <a:pPr lvl="1"/>
            <a:endParaRPr lang="en-GB" dirty="0"/>
          </a:p>
        </p:txBody>
      </p:sp>
      <p:sp>
        <p:nvSpPr>
          <p:cNvPr id="9" name="Tekstvak 8">
            <a:extLst>
              <a:ext uri="{FF2B5EF4-FFF2-40B4-BE49-F238E27FC236}">
                <a16:creationId xmlns:a16="http://schemas.microsoft.com/office/drawing/2014/main" xmlns="" id="{FF2FDCE1-7090-494C-AE48-586054B7BF0E}"/>
              </a:ext>
            </a:extLst>
          </p:cNvPr>
          <p:cNvSpPr txBox="1"/>
          <p:nvPr/>
        </p:nvSpPr>
        <p:spPr>
          <a:xfrm>
            <a:off x="342900" y="5892912"/>
            <a:ext cx="7655401" cy="646331"/>
          </a:xfrm>
          <a:prstGeom prst="rect">
            <a:avLst/>
          </a:prstGeom>
          <a:noFill/>
        </p:spPr>
        <p:txBody>
          <a:bodyPr wrap="square" rtlCol="0">
            <a:spAutoFit/>
          </a:bodyPr>
          <a:lstStyle/>
          <a:p>
            <a:r>
              <a:rPr lang="en-GB" sz="900" b="0" dirty="0">
                <a:solidFill>
                  <a:schemeClr val="accent1"/>
                </a:solidFill>
              </a:rPr>
              <a:t>* </a:t>
            </a:r>
            <a:r>
              <a:rPr lang="en-US" sz="900" b="0" dirty="0" err="1">
                <a:solidFill>
                  <a:schemeClr val="accent1"/>
                </a:solidFill>
              </a:rPr>
              <a:t>Piepoli</a:t>
            </a:r>
            <a:r>
              <a:rPr lang="en-US" sz="900" b="0" dirty="0">
                <a:solidFill>
                  <a:schemeClr val="accent1"/>
                </a:solidFill>
              </a:rPr>
              <a:t> MF, Hoes AW, </a:t>
            </a:r>
            <a:r>
              <a:rPr lang="en-US" sz="900" b="0" dirty="0" err="1">
                <a:solidFill>
                  <a:schemeClr val="accent1"/>
                </a:solidFill>
              </a:rPr>
              <a:t>Agewall</a:t>
            </a:r>
            <a:r>
              <a:rPr lang="en-US" sz="900" b="0" dirty="0">
                <a:solidFill>
                  <a:schemeClr val="accent1"/>
                </a:solidFill>
              </a:rPr>
              <a:t> S, et al. 2016 European Guidelines on cardiovascular disease prevention in clinical practice: The Sixth Joint Task Force of the European Society of Cardiology and Other Societies on Cardiovascular Disease Prevention in Clinical Practice (constituted by representatives of 10 societies and by invited experts): developed with the special contribution of the European Association for Cardiovascular Prevention &amp; Rehabilitation (EACPR).</a:t>
            </a:r>
            <a:r>
              <a:rPr lang="en-US" sz="900" b="0" dirty="0" err="1">
                <a:solidFill>
                  <a:schemeClr val="accent1"/>
                </a:solidFill>
              </a:rPr>
              <a:t>Eur</a:t>
            </a:r>
            <a:r>
              <a:rPr lang="en-US" sz="900" b="0" dirty="0">
                <a:solidFill>
                  <a:schemeClr val="accent1"/>
                </a:solidFill>
              </a:rPr>
              <a:t> Heart J 2016;37:2315–81</a:t>
            </a:r>
            <a:r>
              <a:rPr lang="en-GB" sz="900" b="0" dirty="0">
                <a:solidFill>
                  <a:schemeClr val="accent1"/>
                </a:solidFill>
              </a:rPr>
              <a:t>.</a:t>
            </a:r>
          </a:p>
        </p:txBody>
      </p:sp>
    </p:spTree>
    <p:extLst>
      <p:ext uri="{BB962C8B-B14F-4D97-AF65-F5344CB8AC3E}">
        <p14:creationId xmlns:p14="http://schemas.microsoft.com/office/powerpoint/2010/main" val="1684132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xmlns="" id="{AA5A8C22-9F2A-44FC-AEA5-93C9A3651FD8}"/>
              </a:ext>
            </a:extLst>
          </p:cNvPr>
          <p:cNvSpPr>
            <a:spLocks noGrp="1"/>
          </p:cNvSpPr>
          <p:nvPr>
            <p:ph idx="1"/>
          </p:nvPr>
        </p:nvSpPr>
        <p:spPr/>
        <p:txBody>
          <a:bodyPr/>
          <a:lstStyle/>
          <a:p>
            <a:r>
              <a:rPr lang="en-US" sz="1600" dirty="0"/>
              <a:t>CVD risk estimation for patients with RA, AS or </a:t>
            </a:r>
            <a:r>
              <a:rPr lang="en-US" sz="1600" dirty="0" err="1"/>
              <a:t>PsA</a:t>
            </a:r>
            <a:r>
              <a:rPr lang="en-US" sz="1600" dirty="0"/>
              <a:t> should be performed according to national guidelines and the SCORE CVD risk prediction model should be used if no national guideline is available</a:t>
            </a:r>
          </a:p>
          <a:p>
            <a:pPr lvl="1"/>
            <a:r>
              <a:rPr lang="en-US" sz="1600" dirty="0"/>
              <a:t>Presently no validated disease speciﬁc CVD risk prediction models that accurately predict risk in RA are available</a:t>
            </a:r>
          </a:p>
          <a:p>
            <a:pPr lvl="1"/>
            <a:r>
              <a:rPr lang="en-US" sz="1600" dirty="0"/>
              <a:t>LoE: 3-4</a:t>
            </a:r>
          </a:p>
          <a:p>
            <a:pPr lvl="1"/>
            <a:endParaRPr lang="en-US" dirty="0"/>
          </a:p>
          <a:p>
            <a:endParaRPr lang="en-GB" dirty="0"/>
          </a:p>
        </p:txBody>
      </p:sp>
      <p:sp>
        <p:nvSpPr>
          <p:cNvPr id="3" name="Titel 2">
            <a:extLst>
              <a:ext uri="{FF2B5EF4-FFF2-40B4-BE49-F238E27FC236}">
                <a16:creationId xmlns:a16="http://schemas.microsoft.com/office/drawing/2014/main" xmlns="" id="{37BCC9F3-6094-45B6-8240-8FCB3B7C8903}"/>
              </a:ext>
            </a:extLst>
          </p:cNvPr>
          <p:cNvSpPr>
            <a:spLocks noGrp="1"/>
          </p:cNvSpPr>
          <p:nvPr>
            <p:ph type="title"/>
          </p:nvPr>
        </p:nvSpPr>
        <p:spPr/>
        <p:txBody>
          <a:bodyPr/>
          <a:lstStyle/>
          <a:p>
            <a:r>
              <a:rPr lang="en-GB" dirty="0"/>
              <a:t>Recommendation 3</a:t>
            </a:r>
          </a:p>
        </p:txBody>
      </p:sp>
      <p:sp>
        <p:nvSpPr>
          <p:cNvPr id="4" name="Tijdelijke aanduiding voor dianummer 3">
            <a:extLst>
              <a:ext uri="{FF2B5EF4-FFF2-40B4-BE49-F238E27FC236}">
                <a16:creationId xmlns:a16="http://schemas.microsoft.com/office/drawing/2014/main" xmlns="" id="{73C846DE-9420-4C37-AFF4-344AFDFFF060}"/>
              </a:ext>
            </a:extLst>
          </p:cNvPr>
          <p:cNvSpPr>
            <a:spLocks noGrp="1"/>
          </p:cNvSpPr>
          <p:nvPr>
            <p:ph type="sldNum" sz="quarter" idx="4"/>
          </p:nvPr>
        </p:nvSpPr>
        <p:spPr/>
        <p:txBody>
          <a:bodyPr/>
          <a:lstStyle/>
          <a:p>
            <a:fld id="{F096157D-9D44-4342-AEFF-76ADE352FA4A}" type="slidenum">
              <a:rPr lang="tr-TR" smtClean="0"/>
              <a:pPr/>
              <a:t>8</a:t>
            </a:fld>
            <a:endParaRPr lang="tr-TR" dirty="0"/>
          </a:p>
        </p:txBody>
      </p:sp>
      <p:sp>
        <p:nvSpPr>
          <p:cNvPr id="5" name="Tijdelijke aanduiding voor datum 4">
            <a:extLst>
              <a:ext uri="{FF2B5EF4-FFF2-40B4-BE49-F238E27FC236}">
                <a16:creationId xmlns:a16="http://schemas.microsoft.com/office/drawing/2014/main" xmlns="" id="{53B5E796-C0C8-4827-9631-FC2348112AEE}"/>
              </a:ext>
            </a:extLst>
          </p:cNvPr>
          <p:cNvSpPr>
            <a:spLocks noGrp="1"/>
          </p:cNvSpPr>
          <p:nvPr>
            <p:ph type="dt" sz="half" idx="2"/>
          </p:nvPr>
        </p:nvSpPr>
        <p:spPr/>
        <p:txBody>
          <a:bodyPr/>
          <a:lstStyle/>
          <a:p>
            <a:fld id="{BA3F73F8-1884-0E40-983C-CDED2351A66E}" type="datetime1">
              <a:rPr lang="es-ES" smtClean="0"/>
              <a:t>09/01/2018</a:t>
            </a:fld>
            <a:endParaRPr lang="en-US" dirty="0"/>
          </a:p>
        </p:txBody>
      </p:sp>
    </p:spTree>
    <p:extLst>
      <p:ext uri="{BB962C8B-B14F-4D97-AF65-F5344CB8AC3E}">
        <p14:creationId xmlns:p14="http://schemas.microsoft.com/office/powerpoint/2010/main" val="2780779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xmlns="" id="{AA5A8C22-9F2A-44FC-AEA5-93C9A3651FD8}"/>
              </a:ext>
            </a:extLst>
          </p:cNvPr>
          <p:cNvSpPr>
            <a:spLocks noGrp="1"/>
          </p:cNvSpPr>
          <p:nvPr>
            <p:ph idx="1"/>
          </p:nvPr>
        </p:nvSpPr>
        <p:spPr>
          <a:xfrm>
            <a:off x="490538" y="1933275"/>
            <a:ext cx="8334171" cy="4124361"/>
          </a:xfrm>
        </p:spPr>
        <p:txBody>
          <a:bodyPr/>
          <a:lstStyle/>
          <a:p>
            <a:r>
              <a:rPr lang="en-US" sz="1600" dirty="0"/>
              <a:t>TC and </a:t>
            </a:r>
            <a:r>
              <a:rPr lang="en-US" sz="1600" dirty="0" err="1"/>
              <a:t>HDLc</a:t>
            </a:r>
            <a:r>
              <a:rPr lang="en-US" sz="1600" dirty="0"/>
              <a:t> should be used in CVD risk assessment in RA, AS and </a:t>
            </a:r>
            <a:r>
              <a:rPr lang="en-US" sz="1600" dirty="0" err="1"/>
              <a:t>PsA</a:t>
            </a:r>
            <a:r>
              <a:rPr lang="en-US" sz="1600" dirty="0"/>
              <a:t> and lipids should ideally be measured when disease activity is stable or in remission. Non-fasting lipids measurements are also perfectly acceptable </a:t>
            </a:r>
          </a:p>
          <a:p>
            <a:pPr lvl="1"/>
            <a:r>
              <a:rPr lang="en-US" sz="1600" dirty="0"/>
              <a:t>Patients with RA with  active disease generally have lower serum TC and </a:t>
            </a:r>
            <a:r>
              <a:rPr lang="en-US" sz="1600" dirty="0" err="1"/>
              <a:t>LDLc</a:t>
            </a:r>
            <a:r>
              <a:rPr lang="en-US" sz="1600" dirty="0"/>
              <a:t> levels compared with the general population, while their CVD risk is elevated.</a:t>
            </a:r>
          </a:p>
          <a:p>
            <a:pPr lvl="1"/>
            <a:r>
              <a:rPr lang="en-US" sz="1600" dirty="0"/>
              <a:t>Measurement of TC and </a:t>
            </a:r>
            <a:r>
              <a:rPr lang="en-US" sz="1600" dirty="0" err="1"/>
              <a:t>HDLc</a:t>
            </a:r>
            <a:r>
              <a:rPr lang="en-US" sz="1600" dirty="0"/>
              <a:t> are perfectly acceptable in non-fasting state according to the 2016 European guidelines on CVD prevention*</a:t>
            </a:r>
          </a:p>
          <a:p>
            <a:pPr lvl="1"/>
            <a:r>
              <a:rPr lang="en-US" sz="1600" dirty="0"/>
              <a:t>LoE: 3</a:t>
            </a:r>
          </a:p>
          <a:p>
            <a:pPr lvl="1"/>
            <a:endParaRPr lang="en-US" dirty="0"/>
          </a:p>
          <a:p>
            <a:endParaRPr lang="en-GB" dirty="0"/>
          </a:p>
        </p:txBody>
      </p:sp>
      <p:sp>
        <p:nvSpPr>
          <p:cNvPr id="3" name="Titel 2">
            <a:extLst>
              <a:ext uri="{FF2B5EF4-FFF2-40B4-BE49-F238E27FC236}">
                <a16:creationId xmlns:a16="http://schemas.microsoft.com/office/drawing/2014/main" xmlns="" id="{37BCC9F3-6094-45B6-8240-8FCB3B7C8903}"/>
              </a:ext>
            </a:extLst>
          </p:cNvPr>
          <p:cNvSpPr>
            <a:spLocks noGrp="1"/>
          </p:cNvSpPr>
          <p:nvPr>
            <p:ph type="title"/>
          </p:nvPr>
        </p:nvSpPr>
        <p:spPr/>
        <p:txBody>
          <a:bodyPr/>
          <a:lstStyle/>
          <a:p>
            <a:r>
              <a:rPr lang="en-GB" dirty="0"/>
              <a:t>Recommendation 4</a:t>
            </a:r>
          </a:p>
        </p:txBody>
      </p:sp>
      <p:sp>
        <p:nvSpPr>
          <p:cNvPr id="4" name="Tijdelijke aanduiding voor dianummer 3">
            <a:extLst>
              <a:ext uri="{FF2B5EF4-FFF2-40B4-BE49-F238E27FC236}">
                <a16:creationId xmlns:a16="http://schemas.microsoft.com/office/drawing/2014/main" xmlns="" id="{73C846DE-9420-4C37-AFF4-344AFDFFF060}"/>
              </a:ext>
            </a:extLst>
          </p:cNvPr>
          <p:cNvSpPr>
            <a:spLocks noGrp="1"/>
          </p:cNvSpPr>
          <p:nvPr>
            <p:ph type="sldNum" sz="quarter" idx="4"/>
          </p:nvPr>
        </p:nvSpPr>
        <p:spPr/>
        <p:txBody>
          <a:bodyPr/>
          <a:lstStyle/>
          <a:p>
            <a:fld id="{F096157D-9D44-4342-AEFF-76ADE352FA4A}" type="slidenum">
              <a:rPr lang="tr-TR" smtClean="0"/>
              <a:pPr/>
              <a:t>9</a:t>
            </a:fld>
            <a:endParaRPr lang="tr-TR" dirty="0"/>
          </a:p>
        </p:txBody>
      </p:sp>
      <p:sp>
        <p:nvSpPr>
          <p:cNvPr id="5" name="Tijdelijke aanduiding voor datum 4">
            <a:extLst>
              <a:ext uri="{FF2B5EF4-FFF2-40B4-BE49-F238E27FC236}">
                <a16:creationId xmlns:a16="http://schemas.microsoft.com/office/drawing/2014/main" xmlns="" id="{53B5E796-C0C8-4827-9631-FC2348112AEE}"/>
              </a:ext>
            </a:extLst>
          </p:cNvPr>
          <p:cNvSpPr>
            <a:spLocks noGrp="1"/>
          </p:cNvSpPr>
          <p:nvPr>
            <p:ph type="dt" sz="half" idx="2"/>
          </p:nvPr>
        </p:nvSpPr>
        <p:spPr/>
        <p:txBody>
          <a:bodyPr/>
          <a:lstStyle/>
          <a:p>
            <a:fld id="{BA3F73F8-1884-0E40-983C-CDED2351A66E}" type="datetime1">
              <a:rPr lang="es-ES" smtClean="0"/>
              <a:t>09/01/2018</a:t>
            </a:fld>
            <a:endParaRPr lang="en-US" dirty="0"/>
          </a:p>
        </p:txBody>
      </p:sp>
      <p:sp>
        <p:nvSpPr>
          <p:cNvPr id="6" name="Tekstvak 5">
            <a:extLst>
              <a:ext uri="{FF2B5EF4-FFF2-40B4-BE49-F238E27FC236}">
                <a16:creationId xmlns:a16="http://schemas.microsoft.com/office/drawing/2014/main" xmlns="" id="{01CC59B6-59B8-4B30-91EF-10E09D13649E}"/>
              </a:ext>
            </a:extLst>
          </p:cNvPr>
          <p:cNvSpPr txBox="1"/>
          <p:nvPr/>
        </p:nvSpPr>
        <p:spPr>
          <a:xfrm>
            <a:off x="342900" y="5892912"/>
            <a:ext cx="7655401" cy="646331"/>
          </a:xfrm>
          <a:prstGeom prst="rect">
            <a:avLst/>
          </a:prstGeom>
          <a:noFill/>
        </p:spPr>
        <p:txBody>
          <a:bodyPr wrap="square" rtlCol="0">
            <a:spAutoFit/>
          </a:bodyPr>
          <a:lstStyle/>
          <a:p>
            <a:r>
              <a:rPr lang="en-GB" sz="900" b="0" dirty="0">
                <a:solidFill>
                  <a:schemeClr val="accent1"/>
                </a:solidFill>
              </a:rPr>
              <a:t>* </a:t>
            </a:r>
            <a:r>
              <a:rPr lang="en-US" sz="900" b="0" dirty="0" err="1">
                <a:solidFill>
                  <a:schemeClr val="accent1"/>
                </a:solidFill>
              </a:rPr>
              <a:t>Piepoli</a:t>
            </a:r>
            <a:r>
              <a:rPr lang="en-US" sz="900" b="0" dirty="0">
                <a:solidFill>
                  <a:schemeClr val="accent1"/>
                </a:solidFill>
              </a:rPr>
              <a:t> MF, Hoes AW, </a:t>
            </a:r>
            <a:r>
              <a:rPr lang="en-US" sz="900" b="0" dirty="0" err="1">
                <a:solidFill>
                  <a:schemeClr val="accent1"/>
                </a:solidFill>
              </a:rPr>
              <a:t>Agewall</a:t>
            </a:r>
            <a:r>
              <a:rPr lang="en-US" sz="900" b="0" dirty="0">
                <a:solidFill>
                  <a:schemeClr val="accent1"/>
                </a:solidFill>
              </a:rPr>
              <a:t> S, et al. 2016 European Guidelines on cardiovascular disease prevention in clinical practice: The Sixth Joint Task Force of the European Society of Cardiology and Other Societies on Cardiovascular Disease Prevention in Clinical Practice (constituted by representatives of 10 societies and by invited experts): developed with the special contribution of the European Association for Cardiovascular Prevention &amp; Rehabilitation (EACPR).</a:t>
            </a:r>
            <a:r>
              <a:rPr lang="en-US" sz="900" b="0" dirty="0" err="1">
                <a:solidFill>
                  <a:schemeClr val="accent1"/>
                </a:solidFill>
              </a:rPr>
              <a:t>Eur</a:t>
            </a:r>
            <a:r>
              <a:rPr lang="en-US" sz="900" b="0" dirty="0">
                <a:solidFill>
                  <a:schemeClr val="accent1"/>
                </a:solidFill>
              </a:rPr>
              <a:t> Heart J 2016;37:2315–81</a:t>
            </a:r>
            <a:r>
              <a:rPr lang="en-GB" sz="900" b="0" dirty="0">
                <a:solidFill>
                  <a:schemeClr val="accent1"/>
                </a:solidFill>
              </a:rPr>
              <a:t>.</a:t>
            </a:r>
          </a:p>
        </p:txBody>
      </p:sp>
    </p:spTree>
    <p:extLst>
      <p:ext uri="{BB962C8B-B14F-4D97-AF65-F5344CB8AC3E}">
        <p14:creationId xmlns:p14="http://schemas.microsoft.com/office/powerpoint/2010/main" val="2919954459"/>
      </p:ext>
    </p:extLst>
  </p:cSld>
  <p:clrMapOvr>
    <a:masterClrMapping/>
  </p:clrMapOvr>
</p:sld>
</file>

<file path=ppt/theme/theme1.xml><?xml version="1.0" encoding="utf-8"?>
<a:theme xmlns:a="http://schemas.openxmlformats.org/drawingml/2006/main" name="PPT EULAR presentation">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2F2F2F"/>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005B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LongProperties xmlns="http://schemas.microsoft.com/office/2006/metadata/longProperties"/>
</file>

<file path=customXml/item2.xml><?xml version="1.0" encoding="utf-8"?>
<?mso-contentType ?>
<spe:Receivers xmlns:spe="http://schemas.microsoft.com/sharepoint/events">
  <Receiver>
    <Name>DocumentoInternoVidaCaixa_ItemAdded</Name>
    <Synchronization>Default</Synchronization>
    <Type>10001</Type>
    <SequenceNumber>1000</SequenceNumber>
    <Assembly>IntranetCustom, Version=1.0.0.0, Culture=neutral, PublicKeyToken=61ccf9164fa8ad57</Assembly>
    <Class>IntranetCustom.Fields_and_ContentTypes.DocumentoInternoVidaCaixaEventReceiver</Class>
    <Data/>
    <Filter/>
  </Receiver>
  <Receiver>
    <Name>DocumentoInternoVidaCaixa_ItemUpdated</Name>
    <Synchronization>Default</Synchronization>
    <Type>10002</Type>
    <SequenceNumber>1000</SequenceNumber>
    <Assembly>IntranetCustom, Version=1.0.0.0, Culture=neutral, PublicKeyToken=61ccf9164fa8ad57</Assembly>
    <Class>IntranetCustom.Fields_and_ContentTypes.DocumentoInternoVidaCaixaEventReceiver</Class>
    <Data/>
    <Filter/>
  </Receiver>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enguajeTaxHTField0 xmlns="E98DFCE1-BAE5-447a-BDCA-1BA3A3ADDCB8">
      <Terms xmlns="http://schemas.microsoft.com/office/infopath/2007/PartnerControls"/>
    </LenguajeTaxHTField0>
    <TipoDocumentoTaxHTField0 xmlns="D3B34FE5-AC3B-4a96-82CA-0DBA080F7269">
      <Terms xmlns="http://schemas.microsoft.com/office/infopath/2007/PartnerControls"/>
    </TipoDocumentoTaxHTField0>
    <TaxKeywordTaxHTField xmlns="be301acf-7d88-4206-bc25-f0c1637acb3f">
      <Terms xmlns="http://schemas.microsoft.com/office/infopath/2007/PartnerControls"/>
    </TaxKeywordTaxHTField>
    <ProductoTaxHTField0 xmlns="949D39CD-7166-4d84-B7B3-B133F34511FF">
      <Terms xmlns="http://schemas.microsoft.com/office/infopath/2007/PartnerControls"/>
    </ProductoTaxHTField0>
    <TemaTaxHTField0 xmlns="132FDA8B-444F-45f6-B04C-FDC6AA7FB290">
      <Terms xmlns="http://schemas.microsoft.com/office/infopath/2007/PartnerControls"/>
    </TemaTaxHTField0>
    <DepartamentoTaxHTField0 xmlns="F6190AD9-4581-4372-B2DF-FA9A6D64EB4D">
      <Terms xmlns="http://schemas.microsoft.com/office/infopath/2007/PartnerControls"/>
    </DepartamentoTaxHTField0>
    <TaxCatchAll xmlns="be301acf-7d88-4206-bc25-f0c1637acb3f"/>
    <Description xmlns="http://schemas.microsoft.com/sharepoint/v3" xsi:nil="true"/>
  </documentManagement>
</p:properties>
</file>

<file path=customXml/item5.xml><?xml version="1.0" encoding="utf-8"?>
<ct:contentTypeSchema xmlns:ct="http://schemas.microsoft.com/office/2006/metadata/contentType" xmlns:ma="http://schemas.microsoft.com/office/2006/metadata/properties/metaAttributes" ct:_="" ma:_="" ma:contentTypeName="Intranet Documento Interno" ma:contentTypeID="0x01010032C576AC6C384C259C365B7C19D056D20005F7B64641EEB540B5A9DF4FDA1E4FCE" ma:contentTypeVersion="2" ma:contentTypeDescription="Intranet Documento Interno" ma:contentTypeScope="" ma:versionID="ef9f1d27af694992cc6631efdc50ad12">
  <xsd:schema xmlns:xsd="http://www.w3.org/2001/XMLSchema" xmlns:xs="http://www.w3.org/2001/XMLSchema" xmlns:p="http://schemas.microsoft.com/office/2006/metadata/properties" xmlns:ns1="http://schemas.microsoft.com/sharepoint/v3" xmlns:ns2="F6190AD9-4581-4372-B2DF-FA9A6D64EB4D" xmlns:ns3="949D39CD-7166-4d84-B7B3-B133F34511FF" xmlns:ns4="D3B34FE5-AC3B-4a96-82CA-0DBA080F7269" xmlns:ns5="E98DFCE1-BAE5-447a-BDCA-1BA3A3ADDCB8" xmlns:ns6="132FDA8B-444F-45f6-B04C-FDC6AA7FB290" xmlns:ns7="be301acf-7d88-4206-bc25-f0c1637acb3f" targetNamespace="http://schemas.microsoft.com/office/2006/metadata/properties" ma:root="true" ma:fieldsID="06a94e209e438e3ccee22c7bd3ab2857" ns1:_="" ns2:_="" ns3:_="" ns4:_="" ns5:_="" ns6:_="" ns7:_="">
    <xsd:import namespace="http://schemas.microsoft.com/sharepoint/v3"/>
    <xsd:import namespace="F6190AD9-4581-4372-B2DF-FA9A6D64EB4D"/>
    <xsd:import namespace="949D39CD-7166-4d84-B7B3-B133F34511FF"/>
    <xsd:import namespace="D3B34FE5-AC3B-4a96-82CA-0DBA080F7269"/>
    <xsd:import namespace="E98DFCE1-BAE5-447a-BDCA-1BA3A3ADDCB8"/>
    <xsd:import namespace="132FDA8B-444F-45f6-B04C-FDC6AA7FB290"/>
    <xsd:import namespace="be301acf-7d88-4206-bc25-f0c1637acb3f"/>
    <xsd:element name="properties">
      <xsd:complexType>
        <xsd:sequence>
          <xsd:element name="documentManagement">
            <xsd:complexType>
              <xsd:all>
                <xsd:element ref="ns1:Description" minOccurs="0"/>
                <xsd:element ref="ns2:DepartamentoTaxHTField0" minOccurs="0"/>
                <xsd:element ref="ns3:ProductoTaxHTField0" minOccurs="0"/>
                <xsd:element ref="ns4:TipoDocumentoTaxHTField0" minOccurs="0"/>
                <xsd:element ref="ns5:LenguajeTaxHTField0" minOccurs="0"/>
                <xsd:element ref="ns6:TemaTaxHTField0" minOccurs="0"/>
                <xsd:element ref="ns7:TaxKeywordTaxHTField" minOccurs="0"/>
                <xsd:element ref="ns7:TaxCatchAll" minOccurs="0"/>
                <xsd:element ref="ns7:TaxCatchAllLabel" minOccurs="0"/>
                <xsd:element ref="ns1:AverageRating" minOccurs="0"/>
                <xsd:element ref="ns1:RatingCount" minOccurs="0"/>
                <xsd:element ref="ns7:_dlc_DocId" minOccurs="0"/>
                <xsd:element ref="ns7:_dlc_DocIdUrl" minOccurs="0"/>
                <xsd:element ref="ns7: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scription" ma:index="8" nillable="true" ma:displayName="Descripción" ma:internalName="Description">
      <xsd:simpleType>
        <xsd:restriction base="dms:Note">
          <xsd:maxLength value="150"/>
        </xsd:restriction>
      </xsd:simpleType>
    </xsd:element>
    <xsd:element name="AverageRating" ma:index="23" nillable="true" ma:displayName="Clasificación (0-5)" ma:decimals="2" ma:description="Valor promedio de todas las clasificaciones que se han enviado" ma:internalName="AverageRating" ma:readOnly="true">
      <xsd:simpleType>
        <xsd:restriction base="dms:Number"/>
      </xsd:simpleType>
    </xsd:element>
    <xsd:element name="RatingCount" ma:index="24" nillable="true" ma:displayName="Número de clasificaciones" ma:decimals="0" ma:description="Número de clasificaciones enviado"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F6190AD9-4581-4372-B2DF-FA9A6D64EB4D" elementFormDefault="qualified">
    <xsd:import namespace="http://schemas.microsoft.com/office/2006/documentManagement/types"/>
    <xsd:import namespace="http://schemas.microsoft.com/office/infopath/2007/PartnerControls"/>
    <xsd:element name="DepartamentoTaxHTField0" ma:index="10" nillable="true" ma:taxonomy="true" ma:internalName="Departamento_0" ma:taxonomyFieldName="Departamento" ma:displayName="Departamento" ma:default="" ma:fieldId="{93866b3b-a5cd-4f7c-8039-355b7ad00c50}" ma:taxonomyMulti="true" ma:sspId="dae3a36d-f80e-43f9-8a6e-5e975d4c7c75" ma:termSetId="775e99ea-537c-4c77-a14e-7318fdbc265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49D39CD-7166-4d84-B7B3-B133F34511FF" elementFormDefault="qualified">
    <xsd:import namespace="http://schemas.microsoft.com/office/2006/documentManagement/types"/>
    <xsd:import namespace="http://schemas.microsoft.com/office/infopath/2007/PartnerControls"/>
    <xsd:element name="ProductoTaxHTField0" ma:index="12" nillable="true" ma:taxonomy="true" ma:internalName="Producto_0" ma:taxonomyFieldName="Producto" ma:displayName="Producto" ma:default="" ma:fieldId="{a721c8b8-7c93-4cc5-a44f-6de7d17bec20}" ma:sspId="dae3a36d-f80e-43f9-8a6e-5e975d4c7c75" ma:termSetId="747fa720-2bff-4c29-8aaf-ab68603a468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3B34FE5-AC3B-4a96-82CA-0DBA080F7269" elementFormDefault="qualified">
    <xsd:import namespace="http://schemas.microsoft.com/office/2006/documentManagement/types"/>
    <xsd:import namespace="http://schemas.microsoft.com/office/infopath/2007/PartnerControls"/>
    <xsd:element name="TipoDocumentoTaxHTField0" ma:index="14" nillable="true" ma:taxonomy="true" ma:internalName="TipoDocumento_0" ma:taxonomyFieldName="TipoDocumento" ma:displayName="Tipo documento" ma:default="" ma:fieldId="{71a6ff95-022e-483e-9bcc-30da4cf1bab8}" ma:sspId="dae3a36d-f80e-43f9-8a6e-5e975d4c7c75" ma:termSetId="b32d1efd-b03a-44c7-9d8a-42877a79d5b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98DFCE1-BAE5-447a-BDCA-1BA3A3ADDCB8" elementFormDefault="qualified">
    <xsd:import namespace="http://schemas.microsoft.com/office/2006/documentManagement/types"/>
    <xsd:import namespace="http://schemas.microsoft.com/office/infopath/2007/PartnerControls"/>
    <xsd:element name="LenguajeTaxHTField0" ma:index="16" nillable="true" ma:taxonomy="true" ma:internalName="Lenguaje_0" ma:taxonomyFieldName="Lenguaje" ma:displayName="Lenguaje" ma:default="" ma:fieldId="{2ae4c28f-b96e-42d5-a568-480d296cb218}" ma:sspId="dae3a36d-f80e-43f9-8a6e-5e975d4c7c75" ma:termSetId="dc83aefa-cf05-4785-b4f3-b93e543cac8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32FDA8B-444F-45f6-B04C-FDC6AA7FB290" elementFormDefault="qualified">
    <xsd:import namespace="http://schemas.microsoft.com/office/2006/documentManagement/types"/>
    <xsd:import namespace="http://schemas.microsoft.com/office/infopath/2007/PartnerControls"/>
    <xsd:element name="TemaTaxHTField0" ma:index="18" nillable="true" ma:taxonomy="true" ma:internalName="Tema_0" ma:taxonomyFieldName="Tema" ma:displayName="Tema" ma:default="" ma:fieldId="{1eddc28b-cca7-4c1e-b56b-bd4b0fc45fa9}" ma:taxonomyMulti="true" ma:sspId="dae3a36d-f80e-43f9-8a6e-5e975d4c7c75" ma:termSetId="7df00746-8ea2-4f56-9edc-ade760a6968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e301acf-7d88-4206-bc25-f0c1637acb3f" elementFormDefault="qualified">
    <xsd:import namespace="http://schemas.microsoft.com/office/2006/documentManagement/types"/>
    <xsd:import namespace="http://schemas.microsoft.com/office/infopath/2007/PartnerControls"/>
    <xsd:element name="TaxKeywordTaxHTField" ma:index="20" nillable="true" ma:taxonomy="true" ma:internalName="TaxKeywordTaxHTField" ma:taxonomyFieldName="TaxKeyword" ma:displayName="Palabras clave de empresa" ma:fieldId="{23f27201-bee3-471e-b2e7-b64fd8b7ca38}" ma:taxonomyMulti="true" ma:sspId="dae3a36d-f80e-43f9-8a6e-5e975d4c7c75" ma:termSetId="00000000-0000-0000-0000-000000000000" ma:anchorId="00000000-0000-0000-0000-000000000000" ma:open="true" ma:isKeyword="true">
      <xsd:complexType>
        <xsd:sequence>
          <xsd:element ref="pc:Terms" minOccurs="0" maxOccurs="1"/>
        </xsd:sequence>
      </xsd:complexType>
    </xsd:element>
    <xsd:element name="TaxCatchAll" ma:index="21" nillable="true" ma:displayName="Taxonomy Catch All Column" ma:description="" ma:hidden="true" ma:list="{aac5f80e-1ebf-4f3c-9f71-d730a7ceb3a1}" ma:internalName="TaxCatchAll" ma:showField="CatchAllData"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TaxCatchAllLabel" ma:index="22" nillable="true" ma:displayName="Taxonomy Catch All Column1" ma:description="" ma:hidden="true" ma:list="{aac5f80e-1ebf-4f3c-9f71-d730a7ceb3a1}" ma:internalName="TaxCatchAllLabel" ma:readOnly="true" ma:showField="CatchAllDataLabel"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_dlc_DocId" ma:index="25" nillable="true" ma:displayName="Valor de Id. de documento" ma:description="El valor del identificador de documento asignado a este elemento." ma:internalName="_dlc_DocId" ma:readOnly="true">
      <xsd:simpleType>
        <xsd:restriction base="dms:Text"/>
      </xsd:simpleType>
    </xsd:element>
    <xsd:element name="_dlc_DocIdUrl" ma:index="26"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375BF9-3C35-4C6D-8997-27DCBE2ABBEF}">
  <ds:schemaRefs>
    <ds:schemaRef ds:uri="http://schemas.microsoft.com/office/2006/metadata/longProperties"/>
  </ds:schemaRefs>
</ds:datastoreItem>
</file>

<file path=customXml/itemProps2.xml><?xml version="1.0" encoding="utf-8"?>
<ds:datastoreItem xmlns:ds="http://schemas.openxmlformats.org/officeDocument/2006/customXml" ds:itemID="{5C789459-8F73-461E-9B34-A3F40E189AD5}">
  <ds:schemaRefs>
    <ds:schemaRef ds:uri="http://schemas.microsoft.com/sharepoint/events"/>
  </ds:schemaRefs>
</ds:datastoreItem>
</file>

<file path=customXml/itemProps3.xml><?xml version="1.0" encoding="utf-8"?>
<ds:datastoreItem xmlns:ds="http://schemas.openxmlformats.org/officeDocument/2006/customXml" ds:itemID="{0DE97A49-F646-4B69-85FE-92FF14AA03C2}">
  <ds:schemaRefs>
    <ds:schemaRef ds:uri="http://schemas.microsoft.com/sharepoint/v3/contenttype/forms"/>
  </ds:schemaRefs>
</ds:datastoreItem>
</file>

<file path=customXml/itemProps4.xml><?xml version="1.0" encoding="utf-8"?>
<ds:datastoreItem xmlns:ds="http://schemas.openxmlformats.org/officeDocument/2006/customXml" ds:itemID="{211D8D81-60A0-4CDE-8F83-56276C98843F}">
  <ds:schemaRefs>
    <ds:schemaRef ds:uri="http://schemas.openxmlformats.org/package/2006/metadata/core-properties"/>
    <ds:schemaRef ds:uri="http://purl.org/dc/dcmitype/"/>
    <ds:schemaRef ds:uri="E98DFCE1-BAE5-447a-BDCA-1BA3A3ADDCB8"/>
    <ds:schemaRef ds:uri="http://schemas.microsoft.com/office/infopath/2007/PartnerControls"/>
    <ds:schemaRef ds:uri="http://www.w3.org/XML/1998/namespace"/>
    <ds:schemaRef ds:uri="http://schemas.microsoft.com/office/2006/metadata/properties"/>
    <ds:schemaRef ds:uri="be301acf-7d88-4206-bc25-f0c1637acb3f"/>
    <ds:schemaRef ds:uri="http://purl.org/dc/terms/"/>
    <ds:schemaRef ds:uri="http://schemas.microsoft.com/office/2006/documentManagement/types"/>
    <ds:schemaRef ds:uri="F6190AD9-4581-4372-B2DF-FA9A6D64EB4D"/>
    <ds:schemaRef ds:uri="949D39CD-7166-4d84-B7B3-B133F34511FF"/>
    <ds:schemaRef ds:uri="132FDA8B-444F-45f6-B04C-FDC6AA7FB290"/>
    <ds:schemaRef ds:uri="D3B34FE5-AC3B-4a96-82CA-0DBA080F7269"/>
    <ds:schemaRef ds:uri="http://schemas.microsoft.com/sharepoint/v3"/>
    <ds:schemaRef ds:uri="http://purl.org/dc/elements/1.1/"/>
  </ds:schemaRefs>
</ds:datastoreItem>
</file>

<file path=customXml/itemProps5.xml><?xml version="1.0" encoding="utf-8"?>
<ds:datastoreItem xmlns:ds="http://schemas.openxmlformats.org/officeDocument/2006/customXml" ds:itemID="{FA2325FA-BF53-4D92-8355-0F3E68AA48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190AD9-4581-4372-B2DF-FA9A6D64EB4D"/>
    <ds:schemaRef ds:uri="949D39CD-7166-4d84-B7B3-B133F34511FF"/>
    <ds:schemaRef ds:uri="D3B34FE5-AC3B-4a96-82CA-0DBA080F7269"/>
    <ds:schemaRef ds:uri="E98DFCE1-BAE5-447a-BDCA-1BA3A3ADDCB8"/>
    <ds:schemaRef ds:uri="132FDA8B-444F-45f6-B04C-FDC6AA7FB290"/>
    <ds:schemaRef ds:uri="be301acf-7d88-4206-bc25-f0c1637acb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 EULAR presentation</Template>
  <TotalTime>987</TotalTime>
  <Words>1364</Words>
  <Application>Microsoft Office PowerPoint</Application>
  <PresentationFormat>On-screen Show (4:3)</PresentationFormat>
  <Paragraphs>137</Paragraphs>
  <Slides>21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21</vt:i4>
      </vt:variant>
    </vt:vector>
  </HeadingPairs>
  <TitlesOfParts>
    <vt:vector size="28" baseType="lpstr">
      <vt:lpstr>ＭＳ Ｐゴシック</vt:lpstr>
      <vt:lpstr>Arial</vt:lpstr>
      <vt:lpstr>Calibri</vt:lpstr>
      <vt:lpstr>Times</vt:lpstr>
      <vt:lpstr>Wingdings</vt:lpstr>
      <vt:lpstr>PPT EULAR presentation</vt:lpstr>
      <vt:lpstr>Blank</vt:lpstr>
      <vt:lpstr>EULAR recommendations for cardiovascular disease risk management in patients with rheumatoid arthritis and other forms of inﬂammatory joint disorders: 2015/2016 update     </vt:lpstr>
      <vt:lpstr>Slide 1: Target population/question</vt:lpstr>
      <vt:lpstr>Methods I</vt:lpstr>
      <vt:lpstr>Methods II</vt:lpstr>
      <vt:lpstr>Overarching prinicples</vt:lpstr>
      <vt:lpstr>Recommendation 1</vt:lpstr>
      <vt:lpstr>Recommendation 2</vt:lpstr>
      <vt:lpstr>Recommendation 3</vt:lpstr>
      <vt:lpstr>Recommendation 4</vt:lpstr>
      <vt:lpstr>Recommendation 5</vt:lpstr>
      <vt:lpstr>Recommendation 6</vt:lpstr>
      <vt:lpstr>Recommendation 7</vt:lpstr>
      <vt:lpstr>Recommendation 8</vt:lpstr>
      <vt:lpstr>Recommendation 9</vt:lpstr>
      <vt:lpstr>Recommendation 10</vt:lpstr>
      <vt:lpstr>Summary Table Oxford Level of Evidence</vt:lpstr>
      <vt:lpstr>Summary of Recommendations in bullet point format </vt:lpstr>
      <vt:lpstr>Summary of Recommendations in lay format I</vt:lpstr>
      <vt:lpstr>Summary of Recommendations in lay format II </vt:lpstr>
      <vt:lpstr>Summary of Recommendations in lay format III</vt:lpstr>
      <vt:lpstr>Acknowledgements</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 Patrizia</dc:creator>
  <cp:lastModifiedBy>Jud Patrizia</cp:lastModifiedBy>
  <cp:revision>36</cp:revision>
  <dcterms:created xsi:type="dcterms:W3CDTF">2017-10-10T13:55:03Z</dcterms:created>
  <dcterms:modified xsi:type="dcterms:W3CDTF">2018-01-09T10:23:23Z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RMWZVRDHCRQH-457-297</vt:lpwstr>
  </property>
  <property fmtid="{D5CDD505-2E9C-101B-9397-08002B2CF9AE}" pid="3" name="_dlc_DocIdItemGuid">
    <vt:lpwstr>585317ea-a069-480b-8ac0-03d5a132d1fd</vt:lpwstr>
  </property>
  <property fmtid="{D5CDD505-2E9C-101B-9397-08002B2CF9AE}" pid="4" name="_dlc_DocIdUrl">
    <vt:lpwstr>https://intranetsegurcaixaadeslas/area-trabajo/canal empresas/_layouts/DocIdRedir.aspx?ID=RMWZVRDHCRQH-457-297, RMWZVRDHCRQH-457-297</vt:lpwstr>
  </property>
  <property fmtid="{D5CDD505-2E9C-101B-9397-08002B2CF9AE}" pid="5" name="TaxKeywordTaxHTField">
    <vt:lpwstr/>
  </property>
  <property fmtid="{D5CDD505-2E9C-101B-9397-08002B2CF9AE}" pid="6" name="TaxKeyword">
    <vt:lpwstr/>
  </property>
  <property fmtid="{D5CDD505-2E9C-101B-9397-08002B2CF9AE}" pid="7" name="TipoDocumento">
    <vt:lpwstr/>
  </property>
  <property fmtid="{D5CDD505-2E9C-101B-9397-08002B2CF9AE}" pid="8" name="Producto">
    <vt:lpwstr/>
  </property>
  <property fmtid="{D5CDD505-2E9C-101B-9397-08002B2CF9AE}" pid="9" name="Tema">
    <vt:lpwstr/>
  </property>
  <property fmtid="{D5CDD505-2E9C-101B-9397-08002B2CF9AE}" pid="10" name="Tema_0">
    <vt:lpwstr/>
  </property>
  <property fmtid="{D5CDD505-2E9C-101B-9397-08002B2CF9AE}" pid="11" name="Departamento">
    <vt:lpwstr/>
  </property>
  <property fmtid="{D5CDD505-2E9C-101B-9397-08002B2CF9AE}" pid="12" name="Departamento_0">
    <vt:lpwstr/>
  </property>
  <property fmtid="{D5CDD505-2E9C-101B-9397-08002B2CF9AE}" pid="13" name="Producto_0">
    <vt:lpwstr/>
  </property>
  <property fmtid="{D5CDD505-2E9C-101B-9397-08002B2CF9AE}" pid="14" name="Lenguaje">
    <vt:lpwstr/>
  </property>
  <property fmtid="{D5CDD505-2E9C-101B-9397-08002B2CF9AE}" pid="15" name="TipoDocumento_0">
    <vt:lpwstr/>
  </property>
  <property fmtid="{D5CDD505-2E9C-101B-9397-08002B2CF9AE}" pid="16" name="Lenguaje_0">
    <vt:lpwstr/>
  </property>
  <property fmtid="{D5CDD505-2E9C-101B-9397-08002B2CF9AE}" pid="17" name="TaxCatchAll">
    <vt:lpwstr/>
  </property>
  <property fmtid="{D5CDD505-2E9C-101B-9397-08002B2CF9AE}" pid="18" name="Description">
    <vt:lpwstr/>
  </property>
</Properties>
</file>