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7"/>
  </p:notesMasterIdLst>
  <p:handoutMasterIdLst>
    <p:handoutMasterId r:id="rId28"/>
  </p:handoutMasterIdLst>
  <p:sldIdLst>
    <p:sldId id="271" r:id="rId8"/>
    <p:sldId id="283" r:id="rId9"/>
    <p:sldId id="276" r:id="rId10"/>
    <p:sldId id="295" r:id="rId11"/>
    <p:sldId id="284" r:id="rId12"/>
    <p:sldId id="297" r:id="rId13"/>
    <p:sldId id="304" r:id="rId14"/>
    <p:sldId id="299" r:id="rId15"/>
    <p:sldId id="300" r:id="rId16"/>
    <p:sldId id="301" r:id="rId17"/>
    <p:sldId id="302" r:id="rId18"/>
    <p:sldId id="296" r:id="rId19"/>
    <p:sldId id="303" r:id="rId20"/>
    <p:sldId id="279" r:id="rId21"/>
    <p:sldId id="280" r:id="rId22"/>
    <p:sldId id="306" r:id="rId23"/>
    <p:sldId id="281" r:id="rId24"/>
    <p:sldId id="307" r:id="rId25"/>
    <p:sldId id="282" r:id="rId26"/>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6B9"/>
    <a:srgbClr val="063FA9"/>
    <a:srgbClr val="0057A3"/>
    <a:srgbClr val="003FA8"/>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759" autoAdjust="0"/>
  </p:normalViewPr>
  <p:slideViewPr>
    <p:cSldViewPr snapToGrid="0">
      <p:cViewPr varScale="1">
        <p:scale>
          <a:sx n="96" d="100"/>
          <a:sy n="96" d="100"/>
        </p:scale>
        <p:origin x="1280" y="168"/>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26/3/18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26/3/18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26/3/18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26/3/18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26/3/18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26/3/18</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US" dirty="0"/>
              <a:t>EULAR recommendations for the use of imaging in</a:t>
            </a:r>
            <a:br>
              <a:rPr lang="en-US" dirty="0"/>
            </a:br>
            <a:r>
              <a:rPr lang="en-US" dirty="0"/>
              <a:t>the diagnosis and management of </a:t>
            </a:r>
            <a:r>
              <a:rPr lang="en-US" dirty="0" err="1"/>
              <a:t>spondyloarthritis</a:t>
            </a:r>
            <a:br>
              <a:rPr lang="en-US" dirty="0"/>
            </a:br>
            <a:r>
              <a:rPr lang="en-US" dirty="0"/>
              <a:t>in clinical practice</a:t>
            </a:r>
            <a:br>
              <a:rPr lang="en-US" dirty="0"/>
            </a:br>
            <a:br>
              <a:rPr lang="en-GB" dirty="0"/>
            </a:br>
            <a:br>
              <a:rPr lang="en-GB" dirty="0">
                <a:solidFill>
                  <a:srgbClr val="FF0000"/>
                </a:solidFill>
              </a:rPr>
            </a:br>
            <a:br>
              <a:rPr lang="en-GB" dirty="0"/>
            </a:b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109" y="2354529"/>
            <a:ext cx="8334171" cy="4124361"/>
          </a:xfrm>
        </p:spPr>
        <p:txBody>
          <a:bodyPr/>
          <a:lstStyle/>
          <a:p>
            <a:pPr>
              <a:lnSpc>
                <a:spcPct val="150000"/>
              </a:lnSpc>
            </a:pPr>
            <a:r>
              <a:rPr lang="en-US" sz="1600" dirty="0">
                <a:solidFill>
                  <a:srgbClr val="000000"/>
                </a:solidFill>
              </a:rPr>
              <a:t>In patients with ankylosing spondylitis† (not non-radiographic axial </a:t>
            </a:r>
            <a:r>
              <a:rPr lang="en-US" sz="1600" dirty="0" err="1">
                <a:solidFill>
                  <a:srgbClr val="000000"/>
                </a:solidFill>
              </a:rPr>
              <a:t>SpA</a:t>
            </a:r>
            <a:r>
              <a:rPr lang="en-US" sz="1600" dirty="0">
                <a:solidFill>
                  <a:srgbClr val="000000"/>
                </a:solidFill>
              </a:rPr>
              <a:t>), initial conventional radiography of the lumbar and cervical spine is recommended to detect </a:t>
            </a:r>
            <a:r>
              <a:rPr lang="en-US" sz="1600" dirty="0" err="1">
                <a:solidFill>
                  <a:srgbClr val="000000"/>
                </a:solidFill>
              </a:rPr>
              <a:t>syndesmophytes</a:t>
            </a:r>
            <a:r>
              <a:rPr lang="en-US" sz="1600" dirty="0">
                <a:solidFill>
                  <a:srgbClr val="000000"/>
                </a:solidFill>
              </a:rPr>
              <a:t>, which are predictive of development of new </a:t>
            </a:r>
            <a:r>
              <a:rPr lang="en-US" sz="1600" dirty="0" err="1">
                <a:solidFill>
                  <a:srgbClr val="000000"/>
                </a:solidFill>
              </a:rPr>
              <a:t>syndesmophytes</a:t>
            </a:r>
            <a:r>
              <a:rPr lang="en-US" sz="1600" dirty="0">
                <a:solidFill>
                  <a:srgbClr val="000000"/>
                </a:solidFill>
              </a:rPr>
              <a:t>. MRI (vertebral corner inflammatory or fatty lesions) may also be used to predict development of new radiographic </a:t>
            </a:r>
            <a:r>
              <a:rPr lang="en-US" sz="1600" dirty="0" err="1">
                <a:solidFill>
                  <a:srgbClr val="000000"/>
                </a:solidFill>
              </a:rPr>
              <a:t>syndesmophytes</a:t>
            </a:r>
            <a:r>
              <a:rPr lang="en-US" sz="1600" dirty="0">
                <a:solidFill>
                  <a:srgbClr val="000000"/>
                </a:solidFill>
              </a:rPr>
              <a:t>.</a:t>
            </a:r>
          </a:p>
        </p:txBody>
      </p:sp>
      <p:sp>
        <p:nvSpPr>
          <p:cNvPr id="4" name="Slide Number Placeholder 3"/>
          <p:cNvSpPr>
            <a:spLocks noGrp="1"/>
          </p:cNvSpPr>
          <p:nvPr>
            <p:ph type="sldNum" sz="quarter" idx="4"/>
          </p:nvPr>
        </p:nvSpPr>
        <p:spPr/>
        <p:txBody>
          <a:bodyPr/>
          <a:lstStyle/>
          <a:p>
            <a:fld id="{F096157D-9D44-4342-AEFF-76ADE352FA4A}" type="slidenum">
              <a:rPr lang="tr-TR" smtClean="0"/>
              <a:pPr/>
              <a:t>10</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26/3/18</a:t>
            </a:fld>
            <a:endParaRPr lang="en-US" dirty="0"/>
          </a:p>
        </p:txBody>
      </p:sp>
      <p:sp>
        <p:nvSpPr>
          <p:cNvPr id="6" name="Título 4"/>
          <p:cNvSpPr>
            <a:spLocks noGrp="1"/>
          </p:cNvSpPr>
          <p:nvPr>
            <p:ph type="title"/>
          </p:nvPr>
        </p:nvSpPr>
        <p:spPr/>
        <p:txBody>
          <a:bodyPr/>
          <a:lstStyle/>
          <a:p>
            <a:r>
              <a:rPr lang="en-US" dirty="0"/>
              <a:t>Recommendation 7. Axial </a:t>
            </a:r>
            <a:r>
              <a:rPr lang="en-US" dirty="0" err="1"/>
              <a:t>SpA</a:t>
            </a:r>
            <a:r>
              <a:rPr lang="en-US" dirty="0"/>
              <a:t>: predicting outcome/severity</a:t>
            </a:r>
          </a:p>
        </p:txBody>
      </p:sp>
      <p:sp>
        <p:nvSpPr>
          <p:cNvPr id="7" name="Rectangle 6"/>
          <p:cNvSpPr/>
          <p:nvPr/>
        </p:nvSpPr>
        <p:spPr>
          <a:xfrm>
            <a:off x="664159" y="6039707"/>
            <a:ext cx="8267806" cy="307777"/>
          </a:xfrm>
          <a:prstGeom prst="rect">
            <a:avLst/>
          </a:prstGeom>
        </p:spPr>
        <p:txBody>
          <a:bodyPr wrap="square">
            <a:spAutoFit/>
          </a:bodyPr>
          <a:lstStyle/>
          <a:p>
            <a:r>
              <a:rPr lang="en-US" b="0" dirty="0">
                <a:solidFill>
                  <a:srgbClr val="000000"/>
                </a:solidFill>
              </a:rPr>
              <a:t>†That is, radiographic axial </a:t>
            </a:r>
            <a:r>
              <a:rPr lang="en-US" b="0" dirty="0" err="1">
                <a:solidFill>
                  <a:srgbClr val="000000"/>
                </a:solidFill>
              </a:rPr>
              <a:t>spondyloarthritis</a:t>
            </a:r>
            <a:r>
              <a:rPr lang="en-US" b="0" dirty="0">
                <a:solidFill>
                  <a:srgbClr val="000000"/>
                </a:solidFill>
              </a:rPr>
              <a:t>. MRI: magnetic resonance imaging;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a:t>
            </a:r>
          </a:p>
        </p:txBody>
      </p:sp>
    </p:spTree>
    <p:extLst>
      <p:ext uri="{BB962C8B-B14F-4D97-AF65-F5344CB8AC3E}">
        <p14:creationId xmlns:p14="http://schemas.microsoft.com/office/powerpoint/2010/main" val="1559809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109" y="2354529"/>
            <a:ext cx="8334171" cy="4124361"/>
          </a:xfrm>
        </p:spPr>
        <p:txBody>
          <a:bodyPr/>
          <a:lstStyle/>
          <a:p>
            <a:pPr>
              <a:lnSpc>
                <a:spcPct val="150000"/>
              </a:lnSpc>
            </a:pPr>
            <a:r>
              <a:rPr lang="en-US" sz="1600" dirty="0">
                <a:solidFill>
                  <a:srgbClr val="000000"/>
                </a:solidFill>
              </a:rPr>
              <a:t>Extensive MRI inflammatory activity (bone marrow </a:t>
            </a:r>
            <a:r>
              <a:rPr lang="en-US" sz="1600" dirty="0" err="1">
                <a:solidFill>
                  <a:srgbClr val="000000"/>
                </a:solidFill>
              </a:rPr>
              <a:t>oedema</a:t>
            </a:r>
            <a:r>
              <a:rPr lang="en-US" sz="1600" dirty="0">
                <a:solidFill>
                  <a:srgbClr val="000000"/>
                </a:solidFill>
              </a:rPr>
              <a:t>), particularly in the spine in patients with ankylosing spondylitis, might be used as a predictor of good clinical response to anti-TNF-alpha treatment in axial </a:t>
            </a:r>
            <a:r>
              <a:rPr lang="en-US" sz="1600" dirty="0" err="1">
                <a:solidFill>
                  <a:srgbClr val="000000"/>
                </a:solidFill>
              </a:rPr>
              <a:t>SpA</a:t>
            </a:r>
            <a:r>
              <a:rPr lang="en-US" sz="1600" dirty="0">
                <a:solidFill>
                  <a:srgbClr val="000000"/>
                </a:solidFill>
              </a:rPr>
              <a:t>. Thus, MRI might aid in the decision of initiating anti-TNF-alpha therapy, in addition to clinical examination and CRP.</a:t>
            </a:r>
          </a:p>
        </p:txBody>
      </p:sp>
      <p:sp>
        <p:nvSpPr>
          <p:cNvPr id="4" name="Slide Number Placeholder 3"/>
          <p:cNvSpPr>
            <a:spLocks noGrp="1"/>
          </p:cNvSpPr>
          <p:nvPr>
            <p:ph type="sldNum" sz="quarter" idx="4"/>
          </p:nvPr>
        </p:nvSpPr>
        <p:spPr/>
        <p:txBody>
          <a:bodyPr/>
          <a:lstStyle/>
          <a:p>
            <a:fld id="{F096157D-9D44-4342-AEFF-76ADE352FA4A}" type="slidenum">
              <a:rPr lang="tr-TR" smtClean="0"/>
              <a:pPr/>
              <a:t>11</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26/3/18</a:t>
            </a:fld>
            <a:endParaRPr lang="en-US" dirty="0"/>
          </a:p>
        </p:txBody>
      </p:sp>
      <p:sp>
        <p:nvSpPr>
          <p:cNvPr id="6" name="Título 4"/>
          <p:cNvSpPr>
            <a:spLocks noGrp="1"/>
          </p:cNvSpPr>
          <p:nvPr>
            <p:ph type="title"/>
          </p:nvPr>
        </p:nvSpPr>
        <p:spPr/>
        <p:txBody>
          <a:bodyPr/>
          <a:lstStyle/>
          <a:p>
            <a:r>
              <a:rPr lang="en-US" dirty="0"/>
              <a:t>Recommendation 8. Axial </a:t>
            </a:r>
            <a:r>
              <a:rPr lang="en-US" dirty="0" err="1"/>
              <a:t>SpA</a:t>
            </a:r>
            <a:r>
              <a:rPr lang="en-US" dirty="0"/>
              <a:t>: predicting treatment effect</a:t>
            </a:r>
          </a:p>
        </p:txBody>
      </p:sp>
      <p:sp>
        <p:nvSpPr>
          <p:cNvPr id="7" name="Rectangle 6"/>
          <p:cNvSpPr/>
          <p:nvPr/>
        </p:nvSpPr>
        <p:spPr>
          <a:xfrm>
            <a:off x="664159" y="6039707"/>
            <a:ext cx="7939708" cy="523220"/>
          </a:xfrm>
          <a:prstGeom prst="rect">
            <a:avLst/>
          </a:prstGeom>
        </p:spPr>
        <p:txBody>
          <a:bodyPr wrap="square">
            <a:spAutoFit/>
          </a:bodyPr>
          <a:lstStyle/>
          <a:p>
            <a:r>
              <a:rPr lang="en-US" b="0" dirty="0">
                <a:solidFill>
                  <a:srgbClr val="000000"/>
                </a:solidFill>
              </a:rPr>
              <a:t>CRP: C-reactive protein; TNF: tumor necrosis factor; MRI: magnetic resonance imaging;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a:t>
            </a:r>
          </a:p>
        </p:txBody>
      </p:sp>
    </p:spTree>
    <p:extLst>
      <p:ext uri="{BB962C8B-B14F-4D97-AF65-F5344CB8AC3E}">
        <p14:creationId xmlns:p14="http://schemas.microsoft.com/office/powerpoint/2010/main" val="178128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US" dirty="0"/>
              <a:t>Recommendation 9. Spinal fracture</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8" name="Marcador de contenido 3"/>
          <p:cNvSpPr>
            <a:spLocks noGrp="1"/>
          </p:cNvSpPr>
          <p:nvPr>
            <p:ph idx="1"/>
          </p:nvPr>
        </p:nvSpPr>
        <p:spPr>
          <a:xfrm>
            <a:off x="466928" y="2091717"/>
            <a:ext cx="8334171" cy="4124361"/>
          </a:xfrm>
        </p:spPr>
        <p:txBody>
          <a:bodyPr/>
          <a:lstStyle/>
          <a:p>
            <a:pPr>
              <a:lnSpc>
                <a:spcPct val="150000"/>
              </a:lnSpc>
            </a:pPr>
            <a:r>
              <a:rPr lang="en-US" sz="1600" dirty="0">
                <a:solidFill>
                  <a:srgbClr val="000000"/>
                </a:solidFill>
              </a:rPr>
              <a:t>When spinal fracture in axial </a:t>
            </a:r>
            <a:r>
              <a:rPr lang="en-US" sz="1600" dirty="0" err="1">
                <a:solidFill>
                  <a:srgbClr val="000000"/>
                </a:solidFill>
              </a:rPr>
              <a:t>SpA</a:t>
            </a:r>
            <a:r>
              <a:rPr lang="en-US" sz="1600" dirty="0">
                <a:solidFill>
                  <a:srgbClr val="000000"/>
                </a:solidFill>
              </a:rPr>
              <a:t> is suspected, conventional radiography is the recommended initial imaging method. If conventional radiography is negative, CT should be performed. MRI is an additional imaging method to CT, which can also provide information on soft tissue lesions.</a:t>
            </a:r>
          </a:p>
          <a:p>
            <a:pPr>
              <a:lnSpc>
                <a:spcPct val="150000"/>
              </a:lnSpc>
            </a:pPr>
            <a:endParaRPr lang="en-US" sz="1600" dirty="0">
              <a:solidFill>
                <a:srgbClr val="000000"/>
              </a:solidFill>
            </a:endParaRPr>
          </a:p>
          <a:p>
            <a:pPr>
              <a:lnSpc>
                <a:spcPct val="150000"/>
              </a:lnSpc>
            </a:pPr>
            <a:endParaRPr lang="en-GB" sz="1600" dirty="0">
              <a:solidFill>
                <a:srgbClr val="000000"/>
              </a:solidFill>
            </a:endParaRPr>
          </a:p>
        </p:txBody>
      </p:sp>
      <p:sp>
        <p:nvSpPr>
          <p:cNvPr id="9" name="Rectangle 8"/>
          <p:cNvSpPr/>
          <p:nvPr/>
        </p:nvSpPr>
        <p:spPr>
          <a:xfrm>
            <a:off x="664159" y="6039707"/>
            <a:ext cx="7939708" cy="307777"/>
          </a:xfrm>
          <a:prstGeom prst="rect">
            <a:avLst/>
          </a:prstGeom>
        </p:spPr>
        <p:txBody>
          <a:bodyPr wrap="square">
            <a:spAutoFit/>
          </a:bodyPr>
          <a:lstStyle/>
          <a:p>
            <a:r>
              <a:rPr lang="en-US" b="0" dirty="0">
                <a:solidFill>
                  <a:srgbClr val="000000"/>
                </a:solidFill>
              </a:rPr>
              <a:t>CT: computed tomography; MRI: magnetic resonance imaging;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a:t>
            </a:r>
          </a:p>
        </p:txBody>
      </p:sp>
    </p:spTree>
    <p:extLst>
      <p:ext uri="{BB962C8B-B14F-4D97-AF65-F5344CB8AC3E}">
        <p14:creationId xmlns:p14="http://schemas.microsoft.com/office/powerpoint/2010/main" val="1899815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sz="1600" dirty="0">
                <a:solidFill>
                  <a:srgbClr val="000000"/>
                </a:solidFill>
              </a:rPr>
              <a:t>In patients with axial </a:t>
            </a:r>
            <a:r>
              <a:rPr lang="en-US" sz="1600" dirty="0" err="1">
                <a:solidFill>
                  <a:srgbClr val="000000"/>
                </a:solidFill>
              </a:rPr>
              <a:t>SpA</a:t>
            </a:r>
            <a:r>
              <a:rPr lang="en-US" sz="1600" dirty="0">
                <a:solidFill>
                  <a:srgbClr val="000000"/>
                </a:solidFill>
              </a:rPr>
              <a:t> without </a:t>
            </a:r>
            <a:r>
              <a:rPr lang="en-US" sz="1600" dirty="0" err="1">
                <a:solidFill>
                  <a:srgbClr val="000000"/>
                </a:solidFill>
              </a:rPr>
              <a:t>syndesmophytes</a:t>
            </a:r>
            <a:r>
              <a:rPr lang="en-US" sz="1600" dirty="0">
                <a:solidFill>
                  <a:srgbClr val="000000"/>
                </a:solidFill>
              </a:rPr>
              <a:t> in the lumbar spine on conventional radiography, osteoporosis should be assessed by hip DXA and AP-spine DXA. In patients with </a:t>
            </a:r>
            <a:r>
              <a:rPr lang="en-US" sz="1600" dirty="0" err="1">
                <a:solidFill>
                  <a:srgbClr val="000000"/>
                </a:solidFill>
              </a:rPr>
              <a:t>syndesmophytes</a:t>
            </a:r>
            <a:r>
              <a:rPr lang="en-US" sz="1600" dirty="0">
                <a:solidFill>
                  <a:srgbClr val="000000"/>
                </a:solidFill>
              </a:rPr>
              <a:t> in the lumbar spine on conventional radiography</a:t>
            </a:r>
          </a:p>
          <a:p>
            <a:pPr>
              <a:lnSpc>
                <a:spcPct val="150000"/>
              </a:lnSpc>
            </a:pPr>
            <a:endParaRPr lang="en-US" sz="1600" dirty="0">
              <a:solidFill>
                <a:srgbClr val="000000"/>
              </a:solidFill>
            </a:endParaRPr>
          </a:p>
        </p:txBody>
      </p:sp>
      <p:sp>
        <p:nvSpPr>
          <p:cNvPr id="3" name="Title 2"/>
          <p:cNvSpPr>
            <a:spLocks noGrp="1"/>
          </p:cNvSpPr>
          <p:nvPr>
            <p:ph type="title"/>
          </p:nvPr>
        </p:nvSpPr>
        <p:spPr/>
        <p:txBody>
          <a:bodyPr/>
          <a:lstStyle/>
          <a:p>
            <a:r>
              <a:rPr lang="en-US" dirty="0"/>
              <a:t>Recommendation 10. Osteoporosis</a:t>
            </a:r>
          </a:p>
        </p:txBody>
      </p:sp>
      <p:sp>
        <p:nvSpPr>
          <p:cNvPr id="4" name="Slide Number Placeholder 3"/>
          <p:cNvSpPr>
            <a:spLocks noGrp="1"/>
          </p:cNvSpPr>
          <p:nvPr>
            <p:ph type="sldNum" sz="quarter" idx="4"/>
          </p:nvPr>
        </p:nvSpPr>
        <p:spPr/>
        <p:txBody>
          <a:bodyPr/>
          <a:lstStyle/>
          <a:p>
            <a:fld id="{F096157D-9D44-4342-AEFF-76ADE352FA4A}" type="slidenum">
              <a:rPr lang="tr-TR" smtClean="0"/>
              <a:pPr/>
              <a:t>13</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26/3/18</a:t>
            </a:fld>
            <a:endParaRPr lang="en-US" dirty="0"/>
          </a:p>
        </p:txBody>
      </p:sp>
      <p:sp>
        <p:nvSpPr>
          <p:cNvPr id="7" name="Rectangle 6"/>
          <p:cNvSpPr/>
          <p:nvPr/>
        </p:nvSpPr>
        <p:spPr>
          <a:xfrm>
            <a:off x="664159" y="6039707"/>
            <a:ext cx="7939708" cy="307777"/>
          </a:xfrm>
          <a:prstGeom prst="rect">
            <a:avLst/>
          </a:prstGeom>
        </p:spPr>
        <p:txBody>
          <a:bodyPr wrap="square">
            <a:spAutoFit/>
          </a:bodyPr>
          <a:lstStyle/>
          <a:p>
            <a:r>
              <a:rPr lang="en-US" b="0" dirty="0">
                <a:solidFill>
                  <a:srgbClr val="000000"/>
                </a:solidFill>
                <a:ea typeface="Arial" charset="0"/>
              </a:rPr>
              <a:t>DXA: dual-energy X-ray </a:t>
            </a:r>
            <a:r>
              <a:rPr lang="en-US" b="0">
                <a:solidFill>
                  <a:srgbClr val="000000"/>
                </a:solidFill>
                <a:ea typeface="Arial" charset="0"/>
              </a:rPr>
              <a:t>absorptiometry; </a:t>
            </a:r>
            <a:r>
              <a:rPr lang="en-US" b="0" dirty="0" err="1">
                <a:solidFill>
                  <a:srgbClr val="000000"/>
                </a:solidFill>
                <a:ea typeface="Arial" charset="0"/>
              </a:rPr>
              <a:t>SpA</a:t>
            </a:r>
            <a:r>
              <a:rPr lang="en-US" b="0" dirty="0">
                <a:solidFill>
                  <a:srgbClr val="000000"/>
                </a:solidFill>
                <a:ea typeface="Arial" charset="0"/>
              </a:rPr>
              <a:t>: </a:t>
            </a:r>
            <a:r>
              <a:rPr lang="en-US" b="0" dirty="0" err="1">
                <a:solidFill>
                  <a:srgbClr val="000000"/>
                </a:solidFill>
                <a:ea typeface="Arial" charset="0"/>
              </a:rPr>
              <a:t>spondylarthritis</a:t>
            </a:r>
            <a:r>
              <a:rPr lang="en-US" b="0" dirty="0">
                <a:solidFill>
                  <a:srgbClr val="000000"/>
                </a:solidFill>
                <a:ea typeface="Arial" charset="0"/>
              </a:rPr>
              <a:t>; </a:t>
            </a:r>
          </a:p>
        </p:txBody>
      </p:sp>
    </p:spTree>
    <p:extLst>
      <p:ext uri="{BB962C8B-B14F-4D97-AF65-F5344CB8AC3E}">
        <p14:creationId xmlns:p14="http://schemas.microsoft.com/office/powerpoint/2010/main" val="1086229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a:t>Summary</a:t>
            </a:r>
            <a:r>
              <a:rPr lang="es-ES" dirty="0"/>
              <a:t>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690844111"/>
              </p:ext>
            </p:extLst>
          </p:nvPr>
        </p:nvGraphicFramePr>
        <p:xfrm>
          <a:off x="596555" y="1952054"/>
          <a:ext cx="7407965" cy="3723640"/>
        </p:xfrm>
        <a:graphic>
          <a:graphicData uri="http://schemas.openxmlformats.org/drawingml/2006/table">
            <a:tbl>
              <a:tblPr firstRow="1" bandRow="1">
                <a:tableStyleId>{5C22544A-7EE6-4342-B048-85BDC9FD1C3A}</a:tableStyleId>
              </a:tblPr>
              <a:tblGrid>
                <a:gridCol w="5747310">
                  <a:extLst>
                    <a:ext uri="{9D8B030D-6E8A-4147-A177-3AD203B41FA5}">
                      <a16:colId xmlns:a16="http://schemas.microsoft.com/office/drawing/2014/main" val="20000"/>
                    </a:ext>
                  </a:extLst>
                </a:gridCol>
                <a:gridCol w="1660655">
                  <a:extLst>
                    <a:ext uri="{9D8B030D-6E8A-4147-A177-3AD203B41FA5}">
                      <a16:colId xmlns:a16="http://schemas.microsoft.com/office/drawing/2014/main" val="20001"/>
                    </a:ext>
                  </a:extLst>
                </a:gridCol>
              </a:tblGrid>
              <a:tr h="370840">
                <a:tc>
                  <a:txBody>
                    <a:bodyPr/>
                    <a:lstStyle/>
                    <a:p>
                      <a:r>
                        <a:rPr lang="en-US" sz="1600" dirty="0"/>
                        <a:t>Recommendation</a:t>
                      </a:r>
                    </a:p>
                  </a:txBody>
                  <a:tcPr/>
                </a:tc>
                <a:tc>
                  <a:txBody>
                    <a:bodyPr/>
                    <a:lstStyle/>
                    <a:p>
                      <a:r>
                        <a:rPr lang="en-US" sz="1600" dirty="0"/>
                        <a:t>LOE</a:t>
                      </a:r>
                    </a:p>
                  </a:txBody>
                  <a:tcPr/>
                </a:tc>
                <a:extLst>
                  <a:ext uri="{0D108BD9-81ED-4DB2-BD59-A6C34878D82A}">
                    <a16:rowId xmlns:a16="http://schemas.microsoft.com/office/drawing/2014/main" val="10000"/>
                  </a:ext>
                </a:extLst>
              </a:tr>
              <a:tr h="267031">
                <a:tc>
                  <a:txBody>
                    <a:bodyPr/>
                    <a:lstStyle/>
                    <a:p>
                      <a:r>
                        <a:rPr lang="en-US" sz="1600" dirty="0"/>
                        <a:t>1.</a:t>
                      </a:r>
                      <a:r>
                        <a:rPr lang="en-US" sz="1600" baseline="0" dirty="0"/>
                        <a:t> Axial </a:t>
                      </a:r>
                      <a:r>
                        <a:rPr lang="en-US" sz="1600" baseline="0" dirty="0" err="1"/>
                        <a:t>SpA</a:t>
                      </a:r>
                      <a:r>
                        <a:rPr lang="en-US" sz="1600" baseline="0" dirty="0"/>
                        <a:t>: diagnosis</a:t>
                      </a:r>
                      <a:endParaRPr lang="en-US" sz="1600" dirty="0"/>
                    </a:p>
                  </a:txBody>
                  <a:tcPr/>
                </a:tc>
                <a:tc>
                  <a:txBody>
                    <a:bodyPr/>
                    <a:lstStyle/>
                    <a:p>
                      <a:r>
                        <a:rPr lang="en-US" sz="1600" dirty="0"/>
                        <a:t>III</a:t>
                      </a:r>
                    </a:p>
                  </a:txBody>
                  <a:tcPr/>
                </a:tc>
                <a:extLst>
                  <a:ext uri="{0D108BD9-81ED-4DB2-BD59-A6C34878D82A}">
                    <a16:rowId xmlns:a16="http://schemas.microsoft.com/office/drawing/2014/main" val="10001"/>
                  </a:ext>
                </a:extLst>
              </a:tr>
              <a:tr h="263055">
                <a:tc>
                  <a:txBody>
                    <a:bodyPr/>
                    <a:lstStyle/>
                    <a:p>
                      <a:r>
                        <a:rPr lang="en-US" sz="1600" dirty="0"/>
                        <a:t>2. Peripheral </a:t>
                      </a:r>
                      <a:r>
                        <a:rPr lang="en-US" sz="1600" dirty="0" err="1"/>
                        <a:t>SpA</a:t>
                      </a:r>
                      <a:r>
                        <a:rPr lang="en-US" sz="1600" dirty="0"/>
                        <a:t>: diagnosis</a:t>
                      </a:r>
                    </a:p>
                  </a:txBody>
                  <a:tcPr/>
                </a:tc>
                <a:tc>
                  <a:txBody>
                    <a:bodyPr/>
                    <a:lstStyle/>
                    <a:p>
                      <a:r>
                        <a:rPr lang="en-US" sz="1600" dirty="0"/>
                        <a:t>III</a:t>
                      </a:r>
                    </a:p>
                  </a:txBody>
                  <a:tcPr/>
                </a:tc>
                <a:extLst>
                  <a:ext uri="{0D108BD9-81ED-4DB2-BD59-A6C34878D82A}">
                    <a16:rowId xmlns:a16="http://schemas.microsoft.com/office/drawing/2014/main" val="10002"/>
                  </a:ext>
                </a:extLst>
              </a:tr>
              <a:tr h="267472">
                <a:tc>
                  <a:txBody>
                    <a:bodyPr/>
                    <a:lstStyle/>
                    <a:p>
                      <a:r>
                        <a:rPr lang="en-US" sz="1600" dirty="0"/>
                        <a:t>3. Axial</a:t>
                      </a:r>
                      <a:r>
                        <a:rPr lang="en-US" sz="1600" baseline="0" dirty="0"/>
                        <a:t> </a:t>
                      </a:r>
                      <a:r>
                        <a:rPr lang="en-US" sz="1600" baseline="0" dirty="0" err="1"/>
                        <a:t>SpA</a:t>
                      </a:r>
                      <a:r>
                        <a:rPr lang="en-US" sz="1600" baseline="0" dirty="0"/>
                        <a:t>: monitoring activity</a:t>
                      </a:r>
                      <a:endParaRPr lang="en-US" sz="1600" dirty="0"/>
                    </a:p>
                  </a:txBody>
                  <a:tcPr/>
                </a:tc>
                <a:tc>
                  <a:txBody>
                    <a:bodyPr/>
                    <a:lstStyle/>
                    <a:p>
                      <a:r>
                        <a:rPr lang="en-US" sz="1600" dirty="0" err="1"/>
                        <a:t>Ib</a:t>
                      </a:r>
                      <a:endParaRPr lang="en-US" sz="1600" dirty="0"/>
                    </a:p>
                  </a:txBody>
                  <a:tcPr/>
                </a:tc>
                <a:extLst>
                  <a:ext uri="{0D108BD9-81ED-4DB2-BD59-A6C34878D82A}">
                    <a16:rowId xmlns:a16="http://schemas.microsoft.com/office/drawing/2014/main" val="10003"/>
                  </a:ext>
                </a:extLst>
              </a:tr>
              <a:tr h="280945">
                <a:tc>
                  <a:txBody>
                    <a:bodyPr/>
                    <a:lstStyle/>
                    <a:p>
                      <a:r>
                        <a:rPr lang="en-US" sz="1600" dirty="0"/>
                        <a:t>4. Axial </a:t>
                      </a:r>
                      <a:r>
                        <a:rPr lang="en-US" sz="1600" dirty="0" err="1"/>
                        <a:t>SpA</a:t>
                      </a:r>
                      <a:r>
                        <a:rPr lang="en-US" sz="1600" dirty="0"/>
                        <a:t>: monitoring</a:t>
                      </a:r>
                      <a:r>
                        <a:rPr lang="en-US" sz="1600" baseline="0" dirty="0"/>
                        <a:t> structural changes</a:t>
                      </a:r>
                      <a:endParaRPr lang="en-US" sz="1600" dirty="0"/>
                    </a:p>
                  </a:txBody>
                  <a:tcPr/>
                </a:tc>
                <a:tc>
                  <a:txBody>
                    <a:bodyPr/>
                    <a:lstStyle/>
                    <a:p>
                      <a:r>
                        <a:rPr lang="en-US" sz="1600" dirty="0" err="1"/>
                        <a:t>Ib</a:t>
                      </a:r>
                      <a:endParaRPr lang="en-US" sz="1600" dirty="0"/>
                    </a:p>
                  </a:txBody>
                  <a:tcPr/>
                </a:tc>
                <a:extLst>
                  <a:ext uri="{0D108BD9-81ED-4DB2-BD59-A6C34878D82A}">
                    <a16:rowId xmlns:a16="http://schemas.microsoft.com/office/drawing/2014/main" val="10004"/>
                  </a:ext>
                </a:extLst>
              </a:tr>
              <a:tr h="2281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5. Peripheral </a:t>
                      </a:r>
                      <a:r>
                        <a:rPr lang="en-US" sz="1600" dirty="0" err="1"/>
                        <a:t>SpA</a:t>
                      </a:r>
                      <a:r>
                        <a:rPr lang="en-US" sz="1600" dirty="0"/>
                        <a:t>:</a:t>
                      </a:r>
                      <a:r>
                        <a:rPr lang="en-US" sz="1600" baseline="0" dirty="0"/>
                        <a:t> monitoring activity</a:t>
                      </a:r>
                      <a:endParaRPr lang="en-US" sz="1600" dirty="0"/>
                    </a:p>
                  </a:txBody>
                  <a:tcPr/>
                </a:tc>
                <a:tc>
                  <a:txBody>
                    <a:bodyPr/>
                    <a:lstStyle/>
                    <a:p>
                      <a:r>
                        <a:rPr lang="en-US" sz="1600" dirty="0" err="1"/>
                        <a:t>Ib</a:t>
                      </a:r>
                      <a:endParaRPr lang="en-US" sz="1600" dirty="0"/>
                    </a:p>
                  </a:txBody>
                  <a:tcPr/>
                </a:tc>
                <a:extLst>
                  <a:ext uri="{0D108BD9-81ED-4DB2-BD59-A6C34878D82A}">
                    <a16:rowId xmlns:a16="http://schemas.microsoft.com/office/drawing/2014/main" val="10005"/>
                  </a:ext>
                </a:extLst>
              </a:tr>
              <a:tr h="228378">
                <a:tc>
                  <a:txBody>
                    <a:bodyPr/>
                    <a:lstStyle/>
                    <a:p>
                      <a:r>
                        <a:rPr lang="en-US" sz="1600" dirty="0"/>
                        <a:t>6. Peripheral </a:t>
                      </a:r>
                      <a:r>
                        <a:rPr lang="en-US" sz="1600" dirty="0" err="1"/>
                        <a:t>SpA</a:t>
                      </a:r>
                      <a:r>
                        <a:rPr lang="en-US" sz="1600" dirty="0"/>
                        <a:t>:</a:t>
                      </a:r>
                      <a:r>
                        <a:rPr lang="en-US" sz="1600" baseline="0" dirty="0"/>
                        <a:t> monitoring structural changes</a:t>
                      </a:r>
                      <a:endParaRPr lang="en-US" sz="1600" dirty="0"/>
                    </a:p>
                  </a:txBody>
                  <a:tcPr/>
                </a:tc>
                <a:tc>
                  <a:txBody>
                    <a:bodyPr/>
                    <a:lstStyle/>
                    <a:p>
                      <a:r>
                        <a:rPr lang="en-US" sz="1600" dirty="0"/>
                        <a:t>III</a:t>
                      </a:r>
                    </a:p>
                  </a:txBody>
                  <a:tcPr/>
                </a:tc>
                <a:extLst>
                  <a:ext uri="{0D108BD9-81ED-4DB2-BD59-A6C34878D82A}">
                    <a16:rowId xmlns:a16="http://schemas.microsoft.com/office/drawing/2014/main" val="10006"/>
                  </a:ext>
                </a:extLst>
              </a:tr>
              <a:tr h="255104">
                <a:tc>
                  <a:txBody>
                    <a:bodyPr/>
                    <a:lstStyle/>
                    <a:p>
                      <a:r>
                        <a:rPr lang="en-US" sz="1600" dirty="0"/>
                        <a:t>7. Axial </a:t>
                      </a:r>
                      <a:r>
                        <a:rPr lang="en-US" sz="1600" dirty="0" err="1"/>
                        <a:t>SpA</a:t>
                      </a:r>
                      <a:r>
                        <a:rPr lang="en-US" sz="1600" dirty="0"/>
                        <a:t>: predicting outcome/severity</a:t>
                      </a:r>
                    </a:p>
                  </a:txBody>
                  <a:tcPr/>
                </a:tc>
                <a:tc>
                  <a:txBody>
                    <a:bodyPr/>
                    <a:lstStyle/>
                    <a:p>
                      <a:r>
                        <a:rPr lang="en-US" sz="1600" dirty="0" err="1"/>
                        <a:t>Ib</a:t>
                      </a:r>
                      <a:endParaRPr lang="en-US" sz="1600" dirty="0"/>
                    </a:p>
                  </a:txBody>
                  <a:tcPr/>
                </a:tc>
                <a:extLst>
                  <a:ext uri="{0D108BD9-81ED-4DB2-BD59-A6C34878D82A}">
                    <a16:rowId xmlns:a16="http://schemas.microsoft.com/office/drawing/2014/main" val="10007"/>
                  </a:ext>
                </a:extLst>
              </a:tr>
              <a:tr h="2685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8. Axial </a:t>
                      </a:r>
                      <a:r>
                        <a:rPr lang="en-US" sz="1600" dirty="0" err="1"/>
                        <a:t>SpA</a:t>
                      </a:r>
                      <a:r>
                        <a:rPr lang="en-US" sz="1600" dirty="0"/>
                        <a:t>: predicting treatment effect</a:t>
                      </a:r>
                    </a:p>
                  </a:txBody>
                  <a:tcPr/>
                </a:tc>
                <a:tc>
                  <a:txBody>
                    <a:bodyPr/>
                    <a:lstStyle/>
                    <a:p>
                      <a:r>
                        <a:rPr lang="en-US" sz="1600" dirty="0" err="1"/>
                        <a:t>Ib</a:t>
                      </a:r>
                      <a:endParaRPr lang="en-US" sz="1600" dirty="0"/>
                    </a:p>
                  </a:txBody>
                  <a:tcPr/>
                </a:tc>
                <a:extLst>
                  <a:ext uri="{0D108BD9-81ED-4DB2-BD59-A6C34878D82A}">
                    <a16:rowId xmlns:a16="http://schemas.microsoft.com/office/drawing/2014/main" val="10008"/>
                  </a:ext>
                </a:extLst>
              </a:tr>
              <a:tr h="229041">
                <a:tc>
                  <a:txBody>
                    <a:bodyPr/>
                    <a:lstStyle/>
                    <a:p>
                      <a:r>
                        <a:rPr lang="en-US" sz="1600" dirty="0"/>
                        <a:t>9. Spinal</a:t>
                      </a:r>
                      <a:r>
                        <a:rPr lang="en-US" sz="1600" baseline="0" dirty="0"/>
                        <a:t> fracture</a:t>
                      </a:r>
                      <a:endParaRPr lang="en-US" sz="1600" dirty="0"/>
                    </a:p>
                  </a:txBody>
                  <a:tcPr/>
                </a:tc>
                <a:tc>
                  <a:txBody>
                    <a:bodyPr/>
                    <a:lstStyle/>
                    <a:p>
                      <a:r>
                        <a:rPr lang="en-US" sz="1600" dirty="0"/>
                        <a:t>IV</a:t>
                      </a:r>
                    </a:p>
                  </a:txBody>
                  <a:tcPr/>
                </a:tc>
                <a:extLst>
                  <a:ext uri="{0D108BD9-81ED-4DB2-BD59-A6C34878D82A}">
                    <a16:rowId xmlns:a16="http://schemas.microsoft.com/office/drawing/2014/main" val="10009"/>
                  </a:ext>
                </a:extLst>
              </a:tr>
              <a:tr h="2422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10. Osteoporosis</a:t>
                      </a:r>
                    </a:p>
                  </a:txBody>
                  <a:tcPr/>
                </a:tc>
                <a:tc>
                  <a:txBody>
                    <a:bodyPr/>
                    <a:lstStyle/>
                    <a:p>
                      <a:r>
                        <a:rPr lang="en-US" sz="1600" dirty="0"/>
                        <a:t>III</a:t>
                      </a:r>
                    </a:p>
                  </a:txBody>
                  <a:tcPr/>
                </a:tc>
                <a:extLst>
                  <a:ext uri="{0D108BD9-81ED-4DB2-BD59-A6C34878D82A}">
                    <a16:rowId xmlns:a16="http://schemas.microsoft.com/office/drawing/2014/main" val="10010"/>
                  </a:ext>
                </a:extLst>
              </a:tr>
            </a:tbl>
          </a:graphicData>
        </a:graphic>
      </p:graphicFrame>
      <p:sp>
        <p:nvSpPr>
          <p:cNvPr id="3" name="Rectangle 2"/>
          <p:cNvSpPr/>
          <p:nvPr/>
        </p:nvSpPr>
        <p:spPr>
          <a:xfrm>
            <a:off x="567253" y="5675694"/>
            <a:ext cx="8404469" cy="1015663"/>
          </a:xfrm>
          <a:prstGeom prst="rect">
            <a:avLst/>
          </a:prstGeom>
        </p:spPr>
        <p:txBody>
          <a:bodyPr wrap="square">
            <a:spAutoFit/>
          </a:bodyPr>
          <a:lstStyle/>
          <a:p>
            <a:r>
              <a:rPr lang="en-US" sz="1200" b="0" dirty="0">
                <a:solidFill>
                  <a:srgbClr val="000000"/>
                </a:solidFill>
                <a:ea typeface="Arial" charset="0"/>
              </a:rPr>
              <a:t>Level of evidence (LOE): </a:t>
            </a:r>
            <a:r>
              <a:rPr lang="en-US" sz="1200" b="0" dirty="0" err="1">
                <a:solidFill>
                  <a:srgbClr val="000000"/>
                </a:solidFill>
                <a:ea typeface="Arial" charset="0"/>
              </a:rPr>
              <a:t>Ia</a:t>
            </a:r>
            <a:r>
              <a:rPr lang="en-US" sz="1200" b="0" dirty="0">
                <a:solidFill>
                  <a:srgbClr val="000000"/>
                </a:solidFill>
                <a:ea typeface="Arial" charset="0"/>
              </a:rPr>
              <a:t>, evidence for meta-analysis of </a:t>
            </a:r>
            <a:r>
              <a:rPr lang="en-US" sz="1200" b="0" dirty="0" err="1">
                <a:solidFill>
                  <a:srgbClr val="000000"/>
                </a:solidFill>
                <a:ea typeface="Arial" charset="0"/>
              </a:rPr>
              <a:t>randomised</a:t>
            </a:r>
            <a:r>
              <a:rPr lang="en-US" sz="1200" b="0" dirty="0">
                <a:solidFill>
                  <a:srgbClr val="000000"/>
                </a:solidFill>
                <a:ea typeface="Arial" charset="0"/>
              </a:rPr>
              <a:t> controlled trials; </a:t>
            </a:r>
            <a:r>
              <a:rPr lang="en-US" sz="1200" b="0" dirty="0" err="1">
                <a:solidFill>
                  <a:srgbClr val="000000"/>
                </a:solidFill>
                <a:ea typeface="Arial" charset="0"/>
              </a:rPr>
              <a:t>Ib</a:t>
            </a:r>
            <a:r>
              <a:rPr lang="en-US" sz="1200" b="0" dirty="0">
                <a:solidFill>
                  <a:srgbClr val="000000"/>
                </a:solidFill>
                <a:ea typeface="Arial" charset="0"/>
              </a:rPr>
              <a:t>, evidence from at least one </a:t>
            </a:r>
            <a:r>
              <a:rPr lang="en-US" sz="1200" b="0" dirty="0" err="1">
                <a:solidFill>
                  <a:srgbClr val="000000"/>
                </a:solidFill>
                <a:ea typeface="Arial" charset="0"/>
              </a:rPr>
              <a:t>randomised</a:t>
            </a:r>
            <a:r>
              <a:rPr lang="en-US" sz="1200" b="0" dirty="0">
                <a:solidFill>
                  <a:srgbClr val="000000"/>
                </a:solidFill>
                <a:ea typeface="Arial" charset="0"/>
              </a:rPr>
              <a:t> controlled trial; </a:t>
            </a:r>
            <a:r>
              <a:rPr lang="en-US" sz="1200" b="0" dirty="0" err="1">
                <a:solidFill>
                  <a:srgbClr val="000000"/>
                </a:solidFill>
                <a:ea typeface="Arial" charset="0"/>
              </a:rPr>
              <a:t>IIa</a:t>
            </a:r>
            <a:r>
              <a:rPr lang="en-US" sz="1200" b="0" dirty="0">
                <a:solidFill>
                  <a:srgbClr val="000000"/>
                </a:solidFill>
                <a:ea typeface="Arial" charset="0"/>
              </a:rPr>
              <a:t>, evidence from at least one controlled study without </a:t>
            </a:r>
            <a:r>
              <a:rPr lang="en-US" sz="1200" b="0" dirty="0" err="1">
                <a:solidFill>
                  <a:srgbClr val="000000"/>
                </a:solidFill>
                <a:ea typeface="Arial" charset="0"/>
              </a:rPr>
              <a:t>randomisation</a:t>
            </a:r>
            <a:r>
              <a:rPr lang="en-US" sz="1200" b="0" dirty="0">
                <a:solidFill>
                  <a:srgbClr val="000000"/>
                </a:solidFill>
                <a:ea typeface="Arial" charset="0"/>
              </a:rPr>
              <a:t>; </a:t>
            </a:r>
            <a:r>
              <a:rPr lang="en-US" sz="1200" b="0" dirty="0" err="1">
                <a:solidFill>
                  <a:srgbClr val="000000"/>
                </a:solidFill>
                <a:ea typeface="Arial" charset="0"/>
              </a:rPr>
              <a:t>IIb</a:t>
            </a:r>
            <a:r>
              <a:rPr lang="en-US" sz="1200" b="0" dirty="0">
                <a:solidFill>
                  <a:srgbClr val="000000"/>
                </a:solidFill>
                <a:ea typeface="Arial" charset="0"/>
              </a:rPr>
              <a:t>, evidence from at least one other type of quasi-experimental study; III, evidence from non-experimental descriptive studies, such as comparative studies, correlation studies and case–control studies; IV, evidence from expert committee reports or opinions or clinical experience of respected authorities, or both.</a:t>
            </a:r>
            <a:endParaRPr lang="en-US" sz="1200" b="0" dirty="0">
              <a:solidFill>
                <a:srgbClr val="000000"/>
              </a:solidFill>
              <a:effectLst/>
              <a:ea typeface="Arial" charset="0"/>
            </a:endParaRPr>
          </a:p>
        </p:txBody>
      </p:sp>
    </p:spTree>
    <p:extLst>
      <p:ext uri="{BB962C8B-B14F-4D97-AF65-F5344CB8AC3E}">
        <p14:creationId xmlns:p14="http://schemas.microsoft.com/office/powerpoint/2010/main" val="2447569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sz="1800" dirty="0" err="1"/>
              <a:t>Summary</a:t>
            </a:r>
            <a:r>
              <a:rPr lang="es-ES" sz="1800" dirty="0"/>
              <a:t> of </a:t>
            </a:r>
            <a:r>
              <a:rPr lang="es-ES" sz="1800" dirty="0" err="1"/>
              <a:t>Recommendations</a:t>
            </a:r>
            <a:r>
              <a:rPr lang="es-ES" sz="1800" dirty="0"/>
              <a:t>: axial </a:t>
            </a:r>
            <a:r>
              <a:rPr lang="es-ES" sz="1800" dirty="0" err="1"/>
              <a:t>SpA</a:t>
            </a:r>
            <a:endParaRPr lang="es-ES" sz="18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10" name="Marcador de contenido 3"/>
          <p:cNvSpPr>
            <a:spLocks noGrp="1"/>
          </p:cNvSpPr>
          <p:nvPr>
            <p:ph idx="1"/>
          </p:nvPr>
        </p:nvSpPr>
        <p:spPr>
          <a:xfrm>
            <a:off x="466928" y="1601389"/>
            <a:ext cx="8557802" cy="4124361"/>
          </a:xfrm>
        </p:spPr>
        <p:txBody>
          <a:bodyPr/>
          <a:lstStyle/>
          <a:p>
            <a:pPr marL="0" indent="0">
              <a:spcBef>
                <a:spcPts val="0"/>
              </a:spcBef>
              <a:spcAft>
                <a:spcPts val="0"/>
              </a:spcAft>
              <a:buSzPct val="100000"/>
              <a:buNone/>
            </a:pPr>
            <a:r>
              <a:rPr lang="en-US" b="1" dirty="0">
                <a:solidFill>
                  <a:srgbClr val="000000"/>
                </a:solidFill>
              </a:rPr>
              <a:t>Recommendation 1. Diagnosis</a:t>
            </a:r>
          </a:p>
          <a:p>
            <a:pPr>
              <a:spcBef>
                <a:spcPts val="0"/>
              </a:spcBef>
              <a:spcAft>
                <a:spcPts val="0"/>
              </a:spcAft>
              <a:buSzPct val="100000"/>
            </a:pPr>
            <a:r>
              <a:rPr lang="en-US" dirty="0">
                <a:solidFill>
                  <a:srgbClr val="000000"/>
                </a:solidFill>
              </a:rPr>
              <a:t>A. In general, conventional radiography of the SI joints is recommended as the first imaging method to diagnose </a:t>
            </a:r>
            <a:r>
              <a:rPr lang="en-US" dirty="0" err="1">
                <a:solidFill>
                  <a:srgbClr val="000000"/>
                </a:solidFill>
              </a:rPr>
              <a:t>sacroiliitis</a:t>
            </a:r>
            <a:r>
              <a:rPr lang="en-US" dirty="0">
                <a:solidFill>
                  <a:srgbClr val="000000"/>
                </a:solidFill>
              </a:rPr>
              <a:t> as part of axial </a:t>
            </a:r>
            <a:r>
              <a:rPr lang="en-US" dirty="0" err="1">
                <a:solidFill>
                  <a:srgbClr val="000000"/>
                </a:solidFill>
              </a:rPr>
              <a:t>SpA</a:t>
            </a:r>
            <a:r>
              <a:rPr lang="en-US" dirty="0">
                <a:solidFill>
                  <a:srgbClr val="000000"/>
                </a:solidFill>
              </a:rPr>
              <a:t>. In certain cases, such as young patients and those with short symptom duration, MRI of the SI joints is an alternative first imaging method.</a:t>
            </a:r>
          </a:p>
          <a:p>
            <a:pPr>
              <a:spcBef>
                <a:spcPts val="0"/>
              </a:spcBef>
              <a:spcAft>
                <a:spcPts val="0"/>
              </a:spcAft>
              <a:buSzPct val="100000"/>
            </a:pPr>
            <a:r>
              <a:rPr lang="en-US" dirty="0">
                <a:solidFill>
                  <a:srgbClr val="000000"/>
                </a:solidFill>
              </a:rPr>
              <a:t>B. If the diagnosis of axial </a:t>
            </a:r>
            <a:r>
              <a:rPr lang="en-US" dirty="0" err="1">
                <a:solidFill>
                  <a:srgbClr val="000000"/>
                </a:solidFill>
              </a:rPr>
              <a:t>SpA</a:t>
            </a:r>
            <a:r>
              <a:rPr lang="en-US" dirty="0">
                <a:solidFill>
                  <a:srgbClr val="000000"/>
                </a:solidFill>
              </a:rPr>
              <a:t> cannot be established based on clinical features and conventional radiography, and axial </a:t>
            </a:r>
            <a:r>
              <a:rPr lang="en-US" dirty="0" err="1">
                <a:solidFill>
                  <a:srgbClr val="000000"/>
                </a:solidFill>
              </a:rPr>
              <a:t>SpA</a:t>
            </a:r>
            <a:r>
              <a:rPr lang="en-US" dirty="0">
                <a:solidFill>
                  <a:srgbClr val="000000"/>
                </a:solidFill>
              </a:rPr>
              <a:t> is still suspected, MRI of the SI joints is recommended. On MRI, both active inflammatory lesions (primarily bone marrow </a:t>
            </a:r>
            <a:r>
              <a:rPr lang="en-US" dirty="0" err="1">
                <a:solidFill>
                  <a:srgbClr val="000000"/>
                </a:solidFill>
              </a:rPr>
              <a:t>oedema</a:t>
            </a:r>
            <a:r>
              <a:rPr lang="en-US" dirty="0">
                <a:solidFill>
                  <a:srgbClr val="000000"/>
                </a:solidFill>
              </a:rPr>
              <a:t>) and structural lesions (such as bone erosion, new bone formation, sclerosis and fat infiltration) should be considered. MRI of the spine is not generally recommended to diagnose axial </a:t>
            </a:r>
            <a:r>
              <a:rPr lang="en-US" dirty="0" err="1">
                <a:solidFill>
                  <a:srgbClr val="000000"/>
                </a:solidFill>
              </a:rPr>
              <a:t>SpA</a:t>
            </a:r>
            <a:r>
              <a:rPr lang="en-US" dirty="0">
                <a:solidFill>
                  <a:srgbClr val="000000"/>
                </a:solidFill>
              </a:rPr>
              <a:t>.</a:t>
            </a:r>
          </a:p>
          <a:p>
            <a:pPr>
              <a:spcBef>
                <a:spcPts val="0"/>
              </a:spcBef>
              <a:spcAft>
                <a:spcPts val="0"/>
              </a:spcAft>
              <a:buSzPct val="100000"/>
            </a:pPr>
            <a:r>
              <a:rPr lang="en-US" dirty="0">
                <a:solidFill>
                  <a:srgbClr val="000000"/>
                </a:solidFill>
              </a:rPr>
              <a:t>C. Imaging modalities, other than conventional radiography and MRI are generally not recommended in the diagnosis of axial </a:t>
            </a:r>
            <a:r>
              <a:rPr lang="en-US" dirty="0" err="1">
                <a:solidFill>
                  <a:srgbClr val="000000"/>
                </a:solidFill>
              </a:rPr>
              <a:t>SpA</a:t>
            </a:r>
            <a:r>
              <a:rPr lang="en-US" dirty="0">
                <a:solidFill>
                  <a:srgbClr val="000000"/>
                </a:solidFill>
              </a:rPr>
              <a:t>.</a:t>
            </a:r>
          </a:p>
          <a:p>
            <a:pPr marL="0" indent="0">
              <a:spcBef>
                <a:spcPts val="0"/>
              </a:spcBef>
              <a:spcAft>
                <a:spcPts val="0"/>
              </a:spcAft>
              <a:buSzPct val="100000"/>
              <a:buNone/>
            </a:pPr>
            <a:r>
              <a:rPr lang="en-US" b="1" dirty="0">
                <a:solidFill>
                  <a:srgbClr val="000000"/>
                </a:solidFill>
              </a:rPr>
              <a:t>Recommendation 3. Monitoring activity</a:t>
            </a:r>
          </a:p>
          <a:p>
            <a:pPr>
              <a:spcBef>
                <a:spcPts val="0"/>
              </a:spcBef>
              <a:spcAft>
                <a:spcPts val="0"/>
              </a:spcAft>
              <a:buSzPct val="100000"/>
            </a:pPr>
            <a:r>
              <a:rPr lang="en-US" dirty="0">
                <a:solidFill>
                  <a:srgbClr val="000000"/>
                </a:solidFill>
              </a:rPr>
              <a:t>MRI of the SI joints and/or the spine may be used to assess and monitor disease activity in axial </a:t>
            </a:r>
            <a:r>
              <a:rPr lang="en-US" dirty="0" err="1">
                <a:solidFill>
                  <a:srgbClr val="000000"/>
                </a:solidFill>
              </a:rPr>
              <a:t>SpA</a:t>
            </a:r>
            <a:r>
              <a:rPr lang="en-US" dirty="0">
                <a:solidFill>
                  <a:srgbClr val="000000"/>
                </a:solidFill>
              </a:rPr>
              <a:t>, providing additional information on top of clinical and biochemical assessments. The decision on when to repeat MRI depends on the clinical circumstances. In general, STIR sequences are sufficient to detect inflammation and the use of contrast medium is not needed.</a:t>
            </a:r>
          </a:p>
          <a:p>
            <a:pPr marL="0" indent="0">
              <a:spcBef>
                <a:spcPts val="0"/>
              </a:spcBef>
              <a:spcAft>
                <a:spcPts val="0"/>
              </a:spcAft>
              <a:buSzPct val="100000"/>
              <a:buNone/>
            </a:pPr>
            <a:r>
              <a:rPr lang="en-US" b="1" dirty="0">
                <a:solidFill>
                  <a:srgbClr val="000000"/>
                </a:solidFill>
              </a:rPr>
              <a:t>Recommendation 4. Monitoring structural changes</a:t>
            </a:r>
          </a:p>
          <a:p>
            <a:pPr>
              <a:spcBef>
                <a:spcPts val="0"/>
              </a:spcBef>
              <a:spcAft>
                <a:spcPts val="0"/>
              </a:spcAft>
              <a:buSzPct val="100000"/>
            </a:pPr>
            <a:r>
              <a:rPr lang="en-US" dirty="0">
                <a:solidFill>
                  <a:srgbClr val="000000"/>
                </a:solidFill>
              </a:rPr>
              <a:t>Conventional radiography of the SI joints and/or spine may be used for long-term monitoring of structural damage, particularly new bone formation, in axial </a:t>
            </a:r>
            <a:r>
              <a:rPr lang="en-US" dirty="0" err="1">
                <a:solidFill>
                  <a:srgbClr val="000000"/>
                </a:solidFill>
              </a:rPr>
              <a:t>SpA</a:t>
            </a:r>
            <a:r>
              <a:rPr lang="en-US" dirty="0">
                <a:solidFill>
                  <a:srgbClr val="000000"/>
                </a:solidFill>
              </a:rPr>
              <a:t>. If performed, it should not be repeated more frequently than every second year. MRI may provide additional information.</a:t>
            </a:r>
          </a:p>
          <a:p>
            <a:pPr marL="0" indent="0">
              <a:spcBef>
                <a:spcPts val="0"/>
              </a:spcBef>
              <a:spcAft>
                <a:spcPts val="0"/>
              </a:spcAft>
              <a:buSzPct val="100000"/>
              <a:buNone/>
            </a:pPr>
            <a:r>
              <a:rPr lang="en-US" b="1" dirty="0">
                <a:solidFill>
                  <a:srgbClr val="000000"/>
                </a:solidFill>
              </a:rPr>
              <a:t>Recommendation 7. Predicting Outcome/Severity</a:t>
            </a:r>
          </a:p>
          <a:p>
            <a:pPr>
              <a:spcBef>
                <a:spcPts val="0"/>
              </a:spcBef>
              <a:spcAft>
                <a:spcPts val="0"/>
              </a:spcAft>
              <a:buSzPct val="100000"/>
            </a:pPr>
            <a:r>
              <a:rPr lang="en-US" dirty="0">
                <a:solidFill>
                  <a:srgbClr val="000000"/>
                </a:solidFill>
              </a:rPr>
              <a:t>In patients with ankylosing spondylitis (not non-radiographic axial </a:t>
            </a:r>
            <a:r>
              <a:rPr lang="en-US" dirty="0" err="1">
                <a:solidFill>
                  <a:srgbClr val="000000"/>
                </a:solidFill>
              </a:rPr>
              <a:t>SpA</a:t>
            </a:r>
            <a:r>
              <a:rPr lang="en-US" dirty="0">
                <a:solidFill>
                  <a:srgbClr val="000000"/>
                </a:solidFill>
              </a:rPr>
              <a:t>), initial conventional radiography of the lumbar and cervical spine is recommended to detect </a:t>
            </a:r>
            <a:r>
              <a:rPr lang="en-US" dirty="0" err="1">
                <a:solidFill>
                  <a:srgbClr val="000000"/>
                </a:solidFill>
              </a:rPr>
              <a:t>syndesmophytes</a:t>
            </a:r>
            <a:r>
              <a:rPr lang="en-US" dirty="0">
                <a:solidFill>
                  <a:srgbClr val="000000"/>
                </a:solidFill>
              </a:rPr>
              <a:t>, which are predictive of development of new </a:t>
            </a:r>
            <a:r>
              <a:rPr lang="en-US" dirty="0" err="1">
                <a:solidFill>
                  <a:srgbClr val="000000"/>
                </a:solidFill>
              </a:rPr>
              <a:t>syndesmophytes</a:t>
            </a:r>
            <a:r>
              <a:rPr lang="en-US" dirty="0">
                <a:solidFill>
                  <a:srgbClr val="000000"/>
                </a:solidFill>
              </a:rPr>
              <a:t>. MRI (vertebral corner inflammatory or fatty lesions) may also be used to predict development of new radiographic </a:t>
            </a:r>
            <a:r>
              <a:rPr lang="en-US" dirty="0" err="1">
                <a:solidFill>
                  <a:srgbClr val="000000"/>
                </a:solidFill>
              </a:rPr>
              <a:t>syndesmophytes</a:t>
            </a:r>
            <a:r>
              <a:rPr lang="en-US" dirty="0">
                <a:solidFill>
                  <a:srgbClr val="000000"/>
                </a:solidFill>
              </a:rPr>
              <a:t>.</a:t>
            </a:r>
          </a:p>
          <a:p>
            <a:pPr marL="0" indent="0">
              <a:spcBef>
                <a:spcPts val="0"/>
              </a:spcBef>
              <a:spcAft>
                <a:spcPts val="0"/>
              </a:spcAft>
              <a:buSzPct val="100000"/>
              <a:buNone/>
            </a:pPr>
            <a:r>
              <a:rPr lang="en-US" b="1" dirty="0">
                <a:solidFill>
                  <a:srgbClr val="000000"/>
                </a:solidFill>
              </a:rPr>
              <a:t>Recommendation 8. Predicting Treatment effect</a:t>
            </a:r>
          </a:p>
          <a:p>
            <a:pPr>
              <a:spcBef>
                <a:spcPts val="0"/>
              </a:spcBef>
              <a:spcAft>
                <a:spcPts val="0"/>
              </a:spcAft>
              <a:buSzPct val="100000"/>
            </a:pPr>
            <a:r>
              <a:rPr lang="en-US" dirty="0">
                <a:solidFill>
                  <a:srgbClr val="000000"/>
                </a:solidFill>
              </a:rPr>
              <a:t>Extensive MRI inflammatory activity (bone marrow </a:t>
            </a:r>
            <a:r>
              <a:rPr lang="en-US" dirty="0" err="1">
                <a:solidFill>
                  <a:srgbClr val="000000"/>
                </a:solidFill>
              </a:rPr>
              <a:t>oedema</a:t>
            </a:r>
            <a:r>
              <a:rPr lang="en-US" dirty="0">
                <a:solidFill>
                  <a:srgbClr val="000000"/>
                </a:solidFill>
              </a:rPr>
              <a:t>), particularly in the spine in patients with ankylosing spondylitis, might be used as a predictor of good clinical response to anti-TNF-alpha treatment in axial </a:t>
            </a:r>
            <a:r>
              <a:rPr lang="en-US" dirty="0" err="1">
                <a:solidFill>
                  <a:srgbClr val="000000"/>
                </a:solidFill>
              </a:rPr>
              <a:t>SpA</a:t>
            </a:r>
            <a:r>
              <a:rPr lang="en-US" dirty="0">
                <a:solidFill>
                  <a:srgbClr val="000000"/>
                </a:solidFill>
              </a:rPr>
              <a:t>. Thus, MRI might aid in the decision of initiating anti-TNF-alpha therapy, in addition to clinical examination and CRP.</a:t>
            </a:r>
          </a:p>
          <a:p>
            <a:pPr>
              <a:spcBef>
                <a:spcPts val="0"/>
              </a:spcBef>
              <a:spcAft>
                <a:spcPts val="0"/>
              </a:spcAft>
              <a:buSzPct val="100000"/>
            </a:pPr>
            <a:endParaRPr lang="en-US" b="1"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GB" dirty="0">
              <a:solidFill>
                <a:srgbClr val="000000"/>
              </a:solidFill>
            </a:endParaRPr>
          </a:p>
        </p:txBody>
      </p:sp>
    </p:spTree>
    <p:extLst>
      <p:ext uri="{BB962C8B-B14F-4D97-AF65-F5344CB8AC3E}">
        <p14:creationId xmlns:p14="http://schemas.microsoft.com/office/powerpoint/2010/main" val="1103840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sz="1800" dirty="0" err="1"/>
              <a:t>Summary</a:t>
            </a:r>
            <a:r>
              <a:rPr lang="es-ES" sz="1800" dirty="0"/>
              <a:t> of </a:t>
            </a:r>
            <a:r>
              <a:rPr lang="es-ES" sz="1800" dirty="0" err="1"/>
              <a:t>Recommendations</a:t>
            </a:r>
            <a:r>
              <a:rPr lang="es-ES" sz="1800" dirty="0"/>
              <a:t>: </a:t>
            </a:r>
            <a:r>
              <a:rPr lang="es-ES" sz="1800" dirty="0" err="1"/>
              <a:t>peripheral</a:t>
            </a:r>
            <a:r>
              <a:rPr lang="es-ES" sz="1800" dirty="0"/>
              <a:t> </a:t>
            </a:r>
            <a:r>
              <a:rPr lang="es-ES" sz="1800" dirty="0" err="1"/>
              <a:t>SpA</a:t>
            </a:r>
            <a:r>
              <a:rPr lang="es-ES" sz="1800" dirty="0"/>
              <a:t>, </a:t>
            </a:r>
            <a:r>
              <a:rPr lang="es-ES" sz="1800" dirty="0" err="1"/>
              <a:t>spinal</a:t>
            </a:r>
            <a:r>
              <a:rPr lang="es-ES" sz="1800" dirty="0"/>
              <a:t> fracture, osteoporosis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10" name="Marcador de contenido 3"/>
          <p:cNvSpPr>
            <a:spLocks noGrp="1"/>
          </p:cNvSpPr>
          <p:nvPr>
            <p:ph idx="1"/>
          </p:nvPr>
        </p:nvSpPr>
        <p:spPr>
          <a:xfrm>
            <a:off x="466928" y="1892933"/>
            <a:ext cx="8557802" cy="4124361"/>
          </a:xfrm>
        </p:spPr>
        <p:txBody>
          <a:bodyPr/>
          <a:lstStyle/>
          <a:p>
            <a:pPr marL="0" indent="0">
              <a:spcBef>
                <a:spcPts val="0"/>
              </a:spcBef>
              <a:spcAft>
                <a:spcPts val="0"/>
              </a:spcAft>
              <a:buSzPct val="100000"/>
              <a:buNone/>
            </a:pPr>
            <a:r>
              <a:rPr lang="en-US" b="1" dirty="0">
                <a:solidFill>
                  <a:srgbClr val="000000"/>
                </a:solidFill>
              </a:rPr>
              <a:t>Recommendation 2. Diagnosis</a:t>
            </a:r>
          </a:p>
          <a:p>
            <a:r>
              <a:rPr lang="en-US" dirty="0">
                <a:solidFill>
                  <a:srgbClr val="000000"/>
                </a:solidFill>
              </a:rPr>
              <a:t>When peripheral </a:t>
            </a:r>
            <a:r>
              <a:rPr lang="en-US" dirty="0" err="1">
                <a:solidFill>
                  <a:srgbClr val="000000"/>
                </a:solidFill>
              </a:rPr>
              <a:t>SpA</a:t>
            </a:r>
            <a:r>
              <a:rPr lang="en-US" dirty="0">
                <a:solidFill>
                  <a:srgbClr val="000000"/>
                </a:solidFill>
              </a:rPr>
              <a:t> is suspected, US or MRI may be used to detect peripheral </a:t>
            </a:r>
            <a:r>
              <a:rPr lang="en-US" dirty="0" err="1">
                <a:solidFill>
                  <a:srgbClr val="000000"/>
                </a:solidFill>
              </a:rPr>
              <a:t>enthesitis</a:t>
            </a:r>
            <a:r>
              <a:rPr lang="en-US" dirty="0">
                <a:solidFill>
                  <a:srgbClr val="000000"/>
                </a:solidFill>
              </a:rPr>
              <a:t>, which may support the diagnosis of </a:t>
            </a:r>
            <a:r>
              <a:rPr lang="en-US" dirty="0" err="1">
                <a:solidFill>
                  <a:srgbClr val="000000"/>
                </a:solidFill>
              </a:rPr>
              <a:t>SpA</a:t>
            </a:r>
            <a:r>
              <a:rPr lang="en-US" dirty="0">
                <a:solidFill>
                  <a:srgbClr val="000000"/>
                </a:solidFill>
              </a:rPr>
              <a:t>. Furthermore, US or MRI might be used to detect peripheral arthritis, tenosynovitis and bursitis.</a:t>
            </a:r>
          </a:p>
          <a:p>
            <a:pPr marL="0" indent="0">
              <a:spcBef>
                <a:spcPts val="0"/>
              </a:spcBef>
              <a:spcAft>
                <a:spcPts val="0"/>
              </a:spcAft>
              <a:buSzPct val="100000"/>
              <a:buNone/>
            </a:pPr>
            <a:r>
              <a:rPr lang="en-US" b="1" dirty="0">
                <a:solidFill>
                  <a:srgbClr val="000000"/>
                </a:solidFill>
              </a:rPr>
              <a:t>Recommendation 5. Monitoring activity</a:t>
            </a:r>
          </a:p>
          <a:p>
            <a:r>
              <a:rPr lang="en-US" dirty="0">
                <a:solidFill>
                  <a:srgbClr val="000000"/>
                </a:solidFill>
              </a:rPr>
              <a:t>US and MRI may be used to monitor disease activity (particularly synovitis and </a:t>
            </a:r>
            <a:r>
              <a:rPr lang="en-US" dirty="0" err="1">
                <a:solidFill>
                  <a:srgbClr val="000000"/>
                </a:solidFill>
              </a:rPr>
              <a:t>enthesitis</a:t>
            </a:r>
            <a:r>
              <a:rPr lang="en-US" dirty="0">
                <a:solidFill>
                  <a:srgbClr val="000000"/>
                </a:solidFill>
              </a:rPr>
              <a:t>) in peripheral </a:t>
            </a:r>
            <a:r>
              <a:rPr lang="en-US" dirty="0" err="1">
                <a:solidFill>
                  <a:srgbClr val="000000"/>
                </a:solidFill>
              </a:rPr>
              <a:t>SpA</a:t>
            </a:r>
            <a:r>
              <a:rPr lang="en-US" dirty="0">
                <a:solidFill>
                  <a:srgbClr val="000000"/>
                </a:solidFill>
              </a:rPr>
              <a:t>, providing additional information on top of clinical and biochemical assessments. The decision on when to repeat US/MRI depends on the clinical circumstances. US with high-frequency </a:t>
            </a:r>
            <a:r>
              <a:rPr lang="en-US" dirty="0" err="1">
                <a:solidFill>
                  <a:srgbClr val="000000"/>
                </a:solidFill>
              </a:rPr>
              <a:t>colour</a:t>
            </a:r>
            <a:r>
              <a:rPr lang="en-US" dirty="0">
                <a:solidFill>
                  <a:srgbClr val="000000"/>
                </a:solidFill>
              </a:rPr>
              <a:t> or power Doppler is sufficient to detect inflammation and the use of US contrast medium is not needed.</a:t>
            </a:r>
          </a:p>
          <a:p>
            <a:pPr marL="0" indent="0">
              <a:spcBef>
                <a:spcPts val="0"/>
              </a:spcBef>
              <a:spcAft>
                <a:spcPts val="0"/>
              </a:spcAft>
              <a:buSzPct val="100000"/>
              <a:buNone/>
            </a:pPr>
            <a:r>
              <a:rPr lang="en-US" b="1" dirty="0">
                <a:solidFill>
                  <a:srgbClr val="000000"/>
                </a:solidFill>
              </a:rPr>
              <a:t>Recommendation 6. Monitoring structural changes</a:t>
            </a:r>
          </a:p>
          <a:p>
            <a:pPr>
              <a:spcBef>
                <a:spcPts val="0"/>
              </a:spcBef>
              <a:spcAft>
                <a:spcPts val="0"/>
              </a:spcAft>
              <a:buSzPct val="100000"/>
            </a:pPr>
            <a:r>
              <a:rPr lang="en-US" dirty="0">
                <a:solidFill>
                  <a:srgbClr val="000000"/>
                </a:solidFill>
              </a:rPr>
              <a:t>In peripheral </a:t>
            </a:r>
            <a:r>
              <a:rPr lang="en-US" dirty="0" err="1">
                <a:solidFill>
                  <a:srgbClr val="000000"/>
                </a:solidFill>
              </a:rPr>
              <a:t>SpA</a:t>
            </a:r>
            <a:r>
              <a:rPr lang="en-US" dirty="0">
                <a:solidFill>
                  <a:srgbClr val="000000"/>
                </a:solidFill>
              </a:rPr>
              <a:t>, if the clinical scenario requires monitoring of structural damage, then conventional radiography is recommended. MRI and/or US might provide additional information.</a:t>
            </a:r>
          </a:p>
          <a:p>
            <a:pPr>
              <a:spcBef>
                <a:spcPts val="0"/>
              </a:spcBef>
              <a:spcAft>
                <a:spcPts val="0"/>
              </a:spcAft>
              <a:buSzPct val="100000"/>
            </a:pPr>
            <a:endParaRPr lang="en-US" dirty="0">
              <a:solidFill>
                <a:srgbClr val="000000"/>
              </a:solidFill>
            </a:endParaRPr>
          </a:p>
          <a:p>
            <a:pPr marL="0" indent="0">
              <a:spcBef>
                <a:spcPts val="0"/>
              </a:spcBef>
              <a:spcAft>
                <a:spcPts val="0"/>
              </a:spcAft>
              <a:buSzPct val="100000"/>
              <a:buNone/>
            </a:pPr>
            <a:r>
              <a:rPr lang="en-US" b="1" dirty="0">
                <a:solidFill>
                  <a:srgbClr val="000000"/>
                </a:solidFill>
              </a:rPr>
              <a:t>Recommendation 9. Spinal fracture</a:t>
            </a:r>
          </a:p>
          <a:p>
            <a:pPr>
              <a:spcBef>
                <a:spcPts val="0"/>
              </a:spcBef>
              <a:spcAft>
                <a:spcPts val="0"/>
              </a:spcAft>
              <a:buSzPct val="100000"/>
            </a:pPr>
            <a:r>
              <a:rPr lang="en-US" dirty="0">
                <a:solidFill>
                  <a:srgbClr val="000000"/>
                </a:solidFill>
              </a:rPr>
              <a:t>When spinal fracture in axial </a:t>
            </a:r>
            <a:r>
              <a:rPr lang="en-US" dirty="0" err="1">
                <a:solidFill>
                  <a:srgbClr val="000000"/>
                </a:solidFill>
              </a:rPr>
              <a:t>SpA</a:t>
            </a:r>
            <a:r>
              <a:rPr lang="en-US" dirty="0">
                <a:solidFill>
                  <a:srgbClr val="000000"/>
                </a:solidFill>
              </a:rPr>
              <a:t> is suspected, conventional radiography is the recommended initial imaging method. If conventional radiography is negative, CT should be performed. MRI is an additional imaging method to CT, which can also provide information on soft tissue lesions.</a:t>
            </a:r>
          </a:p>
          <a:p>
            <a:pPr>
              <a:spcBef>
                <a:spcPts val="0"/>
              </a:spcBef>
              <a:spcAft>
                <a:spcPts val="0"/>
              </a:spcAft>
              <a:buSzPct val="100000"/>
            </a:pPr>
            <a:endParaRPr lang="en-US" dirty="0">
              <a:solidFill>
                <a:srgbClr val="000000"/>
              </a:solidFill>
            </a:endParaRPr>
          </a:p>
          <a:p>
            <a:pPr marL="0" indent="0">
              <a:spcBef>
                <a:spcPts val="0"/>
              </a:spcBef>
              <a:spcAft>
                <a:spcPts val="0"/>
              </a:spcAft>
              <a:buSzPct val="100000"/>
              <a:buNone/>
            </a:pPr>
            <a:r>
              <a:rPr lang="en-US" b="1" dirty="0">
                <a:solidFill>
                  <a:srgbClr val="000000"/>
                </a:solidFill>
              </a:rPr>
              <a:t>Recommendation 10. Osteoporosis</a:t>
            </a:r>
          </a:p>
          <a:p>
            <a:r>
              <a:rPr lang="en-US" dirty="0">
                <a:solidFill>
                  <a:srgbClr val="000000"/>
                </a:solidFill>
              </a:rPr>
              <a:t>In patients with axial </a:t>
            </a:r>
            <a:r>
              <a:rPr lang="en-US" dirty="0" err="1">
                <a:solidFill>
                  <a:srgbClr val="000000"/>
                </a:solidFill>
              </a:rPr>
              <a:t>SpA</a:t>
            </a:r>
            <a:r>
              <a:rPr lang="en-US" dirty="0">
                <a:solidFill>
                  <a:srgbClr val="000000"/>
                </a:solidFill>
              </a:rPr>
              <a:t> without </a:t>
            </a:r>
            <a:r>
              <a:rPr lang="en-US" dirty="0" err="1">
                <a:solidFill>
                  <a:srgbClr val="000000"/>
                </a:solidFill>
              </a:rPr>
              <a:t>syndesmophytes</a:t>
            </a:r>
            <a:r>
              <a:rPr lang="en-US" dirty="0">
                <a:solidFill>
                  <a:srgbClr val="000000"/>
                </a:solidFill>
              </a:rPr>
              <a:t> in the lumbar spine on conventional radiography, osteoporosis should be assessed by hip DXA and AP-spine DXA. In patients with </a:t>
            </a:r>
            <a:r>
              <a:rPr lang="en-US" dirty="0" err="1">
                <a:solidFill>
                  <a:srgbClr val="000000"/>
                </a:solidFill>
              </a:rPr>
              <a:t>syndesmophytes</a:t>
            </a:r>
            <a:r>
              <a:rPr lang="en-US" dirty="0">
                <a:solidFill>
                  <a:srgbClr val="000000"/>
                </a:solidFill>
              </a:rPr>
              <a:t> in the lumbar spine on conventional radiography</a:t>
            </a:r>
          </a:p>
          <a:p>
            <a:pPr>
              <a:spcBef>
                <a:spcPts val="0"/>
              </a:spcBef>
              <a:spcAft>
                <a:spcPts val="0"/>
              </a:spcAft>
              <a:buSzPct val="100000"/>
            </a:pPr>
            <a:endParaRPr lang="en-US" b="1"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US" dirty="0">
              <a:solidFill>
                <a:srgbClr val="000000"/>
              </a:solidFill>
            </a:endParaRPr>
          </a:p>
          <a:p>
            <a:pPr>
              <a:spcBef>
                <a:spcPts val="0"/>
              </a:spcBef>
              <a:spcAft>
                <a:spcPts val="0"/>
              </a:spcAft>
              <a:buSzPct val="100000"/>
            </a:pPr>
            <a:endParaRPr lang="en-GB" dirty="0">
              <a:solidFill>
                <a:srgbClr val="000000"/>
              </a:solidFill>
            </a:endParaRPr>
          </a:p>
        </p:txBody>
      </p:sp>
    </p:spTree>
    <p:extLst>
      <p:ext uri="{BB962C8B-B14F-4D97-AF65-F5344CB8AC3E}">
        <p14:creationId xmlns:p14="http://schemas.microsoft.com/office/powerpoint/2010/main" val="1588284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Summary</a:t>
            </a:r>
            <a:r>
              <a:rPr lang="es-ES" dirty="0"/>
              <a:t> of </a:t>
            </a:r>
            <a:r>
              <a:rPr lang="es-ES" dirty="0" err="1"/>
              <a:t>Recommendations</a:t>
            </a:r>
            <a:r>
              <a:rPr lang="es-ES" dirty="0"/>
              <a:t> in lay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8" name="Marcador de contenido 3"/>
          <p:cNvSpPr>
            <a:spLocks noGrp="1"/>
          </p:cNvSpPr>
          <p:nvPr>
            <p:ph idx="1"/>
          </p:nvPr>
        </p:nvSpPr>
        <p:spPr>
          <a:xfrm>
            <a:off x="490538" y="2091717"/>
            <a:ext cx="8310561" cy="4124361"/>
          </a:xfrm>
        </p:spPr>
        <p:txBody>
          <a:bodyPr/>
          <a:lstStyle/>
          <a:p>
            <a:r>
              <a:rPr lang="en-US" dirty="0" err="1">
                <a:solidFill>
                  <a:srgbClr val="000000"/>
                </a:solidFill>
              </a:rPr>
              <a:t>Spondyloarthritis</a:t>
            </a:r>
            <a:r>
              <a:rPr lang="en-US" dirty="0">
                <a:solidFill>
                  <a:srgbClr val="000000"/>
                </a:solidFill>
              </a:rPr>
              <a:t> is an umbrella term for several conditions that share many of the same features and symptoms, including ankylosing spondylitis, psoriatic arthritis and reactive arthritis. Patients can also be classified as having axial or non-axial (peripheral) disease, according to which joints in their body are affected. Axial disease affects the sacroiliac joint (in the back part of the pelvis) causing back pain and stiffness. It can be difficult to diagnose and classify these different diseases as they can lack distinguishing symptoms, and may develop over a long period of time. Therefore, imaging techniques that allow doctors to see inside the joints can be useful. These techniques include X-ray, magnetic resonance imaging (MRI), </a:t>
            </a:r>
            <a:r>
              <a:rPr lang="en-US" dirty="0" err="1">
                <a:solidFill>
                  <a:srgbClr val="000000"/>
                </a:solidFill>
              </a:rPr>
              <a:t>computerised</a:t>
            </a:r>
            <a:r>
              <a:rPr lang="en-US" dirty="0">
                <a:solidFill>
                  <a:srgbClr val="000000"/>
                </a:solidFill>
              </a:rPr>
              <a:t> tomography (CT scan) and ultrasound.</a:t>
            </a:r>
          </a:p>
          <a:p>
            <a:r>
              <a:rPr lang="en-US" dirty="0">
                <a:solidFill>
                  <a:srgbClr val="000000"/>
                </a:solidFill>
              </a:rPr>
              <a:t>The authors hoped to gain a better understanding of the available literature and evidence supporting the use of various imaging techniques in </a:t>
            </a:r>
            <a:r>
              <a:rPr lang="en-US" dirty="0" err="1">
                <a:solidFill>
                  <a:srgbClr val="000000"/>
                </a:solidFill>
              </a:rPr>
              <a:t>spondyloarthritis</a:t>
            </a:r>
            <a:r>
              <a:rPr lang="en-US" dirty="0">
                <a:solidFill>
                  <a:srgbClr val="000000"/>
                </a:solidFill>
              </a:rPr>
              <a:t> in order to develop and publish recommendations for imaging in </a:t>
            </a:r>
            <a:r>
              <a:rPr lang="en-US" dirty="0" err="1">
                <a:solidFill>
                  <a:srgbClr val="000000"/>
                </a:solidFill>
              </a:rPr>
              <a:t>spondyloarthritis</a:t>
            </a:r>
            <a:r>
              <a:rPr lang="en-US" dirty="0">
                <a:solidFill>
                  <a:srgbClr val="000000"/>
                </a:solidFill>
              </a:rPr>
              <a:t>. The recommendations are intended to provide advice to doctors and patients, and to act as a measure of quality for treatment and management.</a:t>
            </a:r>
          </a:p>
          <a:p>
            <a:r>
              <a:rPr lang="en-US" dirty="0">
                <a:solidFill>
                  <a:srgbClr val="000000"/>
                </a:solidFill>
              </a:rPr>
              <a:t>The recommendations are based on data from patients diagnosed with either established or suspected axial or peripheral </a:t>
            </a:r>
            <a:r>
              <a:rPr lang="en-US" dirty="0" err="1">
                <a:solidFill>
                  <a:srgbClr val="000000"/>
                </a:solidFill>
              </a:rPr>
              <a:t>spondyloarthritis</a:t>
            </a:r>
            <a:r>
              <a:rPr lang="en-US" dirty="0">
                <a:solidFill>
                  <a:srgbClr val="000000"/>
                </a:solidFill>
              </a:rPr>
              <a:t> and patients with chronic, non-inflammatory back pain as well as those with other rheumatic diseases and healthy control subjects. All patients were over the age of 18.</a:t>
            </a:r>
          </a:p>
          <a:p>
            <a:r>
              <a:rPr lang="en-US" dirty="0">
                <a:solidFill>
                  <a:srgbClr val="000000"/>
                </a:solidFill>
              </a:rPr>
              <a:t>The basis of the recommendations was a systematic review, which aims to identify all the published evidence on a particular topic and draw it together into one summary. In this case a group of experts in </a:t>
            </a:r>
            <a:r>
              <a:rPr lang="en-US" dirty="0" err="1">
                <a:solidFill>
                  <a:srgbClr val="000000"/>
                </a:solidFill>
              </a:rPr>
              <a:t>spondyloarthritis</a:t>
            </a:r>
            <a:r>
              <a:rPr lang="en-US" dirty="0">
                <a:solidFill>
                  <a:srgbClr val="000000"/>
                </a:solidFill>
              </a:rPr>
              <a:t>, including both rheumatologists and radiologists, performed a systematic review on the role of imaging in diagnosis and monitoring, as well as its usefulness in predicting disease progression in </a:t>
            </a:r>
            <a:r>
              <a:rPr lang="en-US" dirty="0" err="1">
                <a:solidFill>
                  <a:srgbClr val="000000"/>
                </a:solidFill>
              </a:rPr>
              <a:t>spondyloarthritis</a:t>
            </a:r>
            <a:r>
              <a:rPr lang="en-US" dirty="0">
                <a:solidFill>
                  <a:srgbClr val="000000"/>
                </a:solidFill>
              </a:rPr>
              <a:t>. A total of 7550 references were identified, of which 158 were included in the final review. Based on the extracted evidence the experts drafted 10 recommendations for doctors to use.</a:t>
            </a:r>
            <a:br>
              <a:rPr lang="en-US" dirty="0">
                <a:solidFill>
                  <a:srgbClr val="000000"/>
                </a:solidFill>
              </a:rPr>
            </a:br>
            <a:endParaRPr lang="en-GB" dirty="0">
              <a:solidFill>
                <a:srgbClr val="000000"/>
              </a:solidFill>
            </a:endParaRPr>
          </a:p>
        </p:txBody>
      </p:sp>
    </p:spTree>
    <p:extLst>
      <p:ext uri="{BB962C8B-B14F-4D97-AF65-F5344CB8AC3E}">
        <p14:creationId xmlns:p14="http://schemas.microsoft.com/office/powerpoint/2010/main" val="2067907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1298730"/>
            <a:ext cx="8677072" cy="634545"/>
          </a:xfrm>
        </p:spPr>
        <p:txBody>
          <a:bodyPr/>
          <a:lstStyle/>
          <a:p>
            <a:r>
              <a:rPr lang="en-GB" dirty="0"/>
              <a:t>Summary</a:t>
            </a:r>
            <a:r>
              <a:rPr lang="es-ES" dirty="0"/>
              <a:t> of </a:t>
            </a:r>
            <a:r>
              <a:rPr lang="es-ES" dirty="0" err="1"/>
              <a:t>Recommendations</a:t>
            </a:r>
            <a:r>
              <a:rPr lang="es-ES" dirty="0"/>
              <a:t> in lay </a:t>
            </a:r>
            <a:r>
              <a:rPr lang="es-ES" dirty="0" err="1"/>
              <a:t>format</a:t>
            </a:r>
            <a:r>
              <a:rPr lang="es-ES" dirty="0"/>
              <a:t> (</a:t>
            </a:r>
            <a:r>
              <a:rPr lang="es-ES" dirty="0" err="1"/>
              <a:t>cont´d</a:t>
            </a:r>
            <a:r>
              <a:rPr lang="es-ES" dirty="0"/>
              <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8" name="Marcador de contenido 3"/>
          <p:cNvSpPr>
            <a:spLocks noGrp="1"/>
          </p:cNvSpPr>
          <p:nvPr>
            <p:ph idx="1"/>
          </p:nvPr>
        </p:nvSpPr>
        <p:spPr>
          <a:xfrm>
            <a:off x="584647" y="1933275"/>
            <a:ext cx="8216454" cy="4124361"/>
          </a:xfrm>
        </p:spPr>
        <p:txBody>
          <a:bodyPr/>
          <a:lstStyle/>
          <a:p>
            <a:r>
              <a:rPr lang="en-US" dirty="0">
                <a:solidFill>
                  <a:srgbClr val="000000"/>
                </a:solidFill>
              </a:rPr>
              <a:t>These are the first recommendations from the European League Against Rheumatism (EULAR) that look at the entire spectrum of </a:t>
            </a:r>
            <a:r>
              <a:rPr lang="en-US" dirty="0" err="1">
                <a:solidFill>
                  <a:srgbClr val="000000"/>
                </a:solidFill>
              </a:rPr>
              <a:t>spondyloarthritis</a:t>
            </a:r>
            <a:r>
              <a:rPr lang="en-US" dirty="0">
                <a:solidFill>
                  <a:srgbClr val="000000"/>
                </a:solidFill>
              </a:rPr>
              <a:t> disease types and evaluate the role of all commonly used imaging techniques.  </a:t>
            </a:r>
          </a:p>
          <a:p>
            <a:r>
              <a:rPr lang="en-US" dirty="0">
                <a:solidFill>
                  <a:srgbClr val="000000"/>
                </a:solidFill>
              </a:rPr>
              <a:t>The authors are confident that the findings are reliable and that the recommendations can be used by doctors with their patients. For certain research questions that the authors asked – such as those dealing with predicting disease or treatment response – the review revealed only very few studies, and thus the recommendations in this area are based more on expert opinion than is the case with other areas where more study information and data were available. </a:t>
            </a:r>
          </a:p>
          <a:p>
            <a:r>
              <a:rPr lang="en-US" dirty="0">
                <a:solidFill>
                  <a:srgbClr val="000000"/>
                </a:solidFill>
              </a:rPr>
              <a:t>The authors plan to make the recommendations available to both doctors and patients. It is EULAR policy to review and revise recommendations on a regular basis, so the process will be performed again to check for new data in 5 years. </a:t>
            </a:r>
          </a:p>
          <a:p>
            <a:r>
              <a:rPr lang="en-US" dirty="0">
                <a:solidFill>
                  <a:srgbClr val="000000"/>
                </a:solidFill>
              </a:rPr>
              <a:t>These recommendations provide important information about the use of imaging techniques, both in diagnosis and management, and in predicting how patients will respond to treatments, as well as monitoring how their disease may be progressing at a structural level, before any symptoms occur.</a:t>
            </a:r>
          </a:p>
          <a:p>
            <a:r>
              <a:rPr lang="en-US" dirty="0">
                <a:solidFill>
                  <a:srgbClr val="000000"/>
                </a:solidFill>
              </a:rPr>
              <a:t>The information in these recommendations may enable you to influence how your disease is diagnosed by being aware of what imaging techniques are useful. Being aware of how imaging techniques are used may also help you to understand why it is important to attend regular monitoring appointments, even if you feel well. If you have any questions about imaging, you should talk to your doctor.</a:t>
            </a:r>
          </a:p>
          <a:p>
            <a:endParaRPr lang="en-GB" dirty="0">
              <a:solidFill>
                <a:srgbClr val="000000"/>
              </a:solidFill>
            </a:endParaRPr>
          </a:p>
        </p:txBody>
      </p:sp>
    </p:spTree>
    <p:extLst>
      <p:ext uri="{BB962C8B-B14F-4D97-AF65-F5344CB8AC3E}">
        <p14:creationId xmlns:p14="http://schemas.microsoft.com/office/powerpoint/2010/main" val="1563447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10" name="Rectangle 12">
            <a:extLst>
              <a:ext uri="{FF2B5EF4-FFF2-40B4-BE49-F238E27FC236}">
                <a16:creationId xmlns:a16="http://schemas.microsoft.com/office/drawing/2014/main" id="{6E7C6919-EE0E-C64A-80DD-34ABD1124275}"/>
              </a:ext>
            </a:extLst>
          </p:cNvPr>
          <p:cNvSpPr>
            <a:spLocks noChangeArrowheads="1"/>
          </p:cNvSpPr>
          <p:nvPr/>
        </p:nvSpPr>
        <p:spPr bwMode="auto">
          <a:xfrm>
            <a:off x="4452731" y="2220924"/>
            <a:ext cx="4572000" cy="3754874"/>
          </a:xfrm>
          <a:prstGeom prst="rect">
            <a:avLst/>
          </a:prstGeom>
          <a:noFill/>
          <a:ln w="9525">
            <a:noFill/>
            <a:miter lim="800000"/>
            <a:headEnd/>
            <a:tailEnd/>
          </a:ln>
        </p:spPr>
        <p:txBody>
          <a:bodyPr>
            <a:spAutoFit/>
          </a:bodyPr>
          <a:lstStyle/>
          <a:p>
            <a:pPr>
              <a:spcBef>
                <a:spcPts val="0"/>
              </a:spcBef>
            </a:pPr>
            <a:r>
              <a:rPr lang="hu-HU" b="1" dirty="0" err="1">
                <a:solidFill>
                  <a:srgbClr val="000000"/>
                </a:solidFill>
                <a:latin typeface="Calibri" pitchFamily="34" charset="0"/>
              </a:rPr>
              <a:t>Task</a:t>
            </a:r>
            <a:r>
              <a:rPr lang="hu-HU" b="1" dirty="0">
                <a:solidFill>
                  <a:srgbClr val="000000"/>
                </a:solidFill>
                <a:latin typeface="Calibri" pitchFamily="34" charset="0"/>
              </a:rPr>
              <a:t> </a:t>
            </a:r>
            <a:r>
              <a:rPr lang="hu-HU" b="1" dirty="0" err="1">
                <a:solidFill>
                  <a:srgbClr val="000000"/>
                </a:solidFill>
                <a:latin typeface="Calibri" pitchFamily="34" charset="0"/>
              </a:rPr>
              <a:t>force</a:t>
            </a:r>
            <a:r>
              <a:rPr lang="hu-HU" b="1" dirty="0">
                <a:solidFill>
                  <a:srgbClr val="000000"/>
                </a:solidFill>
                <a:latin typeface="Calibri" pitchFamily="34" charset="0"/>
              </a:rPr>
              <a:t> </a:t>
            </a:r>
            <a:r>
              <a:rPr lang="hu-HU" b="1" dirty="0" err="1">
                <a:solidFill>
                  <a:srgbClr val="000000"/>
                </a:solidFill>
                <a:latin typeface="Calibri" pitchFamily="34" charset="0"/>
              </a:rPr>
              <a:t>members</a:t>
            </a:r>
            <a:r>
              <a:rPr lang="hu-HU" b="1" dirty="0">
                <a:solidFill>
                  <a:srgbClr val="000000"/>
                </a:solidFill>
                <a:latin typeface="Calibri" pitchFamily="34" charset="0"/>
              </a:rPr>
              <a:t>:</a:t>
            </a:r>
          </a:p>
          <a:p>
            <a:pPr>
              <a:spcBef>
                <a:spcPts val="0"/>
              </a:spcBef>
            </a:pPr>
            <a:endParaRPr lang="hu-HU" b="1" dirty="0">
              <a:solidFill>
                <a:srgbClr val="000000"/>
              </a:solidFill>
              <a:latin typeface="Calibri" pitchFamily="34" charset="0"/>
            </a:endParaRPr>
          </a:p>
          <a:p>
            <a:pPr>
              <a:spcBef>
                <a:spcPts val="0"/>
              </a:spcBef>
            </a:pPr>
            <a:r>
              <a:rPr lang="es-ES" dirty="0" err="1">
                <a:solidFill>
                  <a:srgbClr val="000000"/>
                </a:solidFill>
                <a:latin typeface="Calibri" pitchFamily="34" charset="0"/>
              </a:rPr>
              <a:t>Xenofon</a:t>
            </a:r>
            <a:r>
              <a:rPr lang="es-ES" dirty="0">
                <a:solidFill>
                  <a:srgbClr val="000000"/>
                </a:solidFill>
                <a:latin typeface="Calibri" pitchFamily="34" charset="0"/>
              </a:rPr>
              <a:t> </a:t>
            </a:r>
            <a:r>
              <a:rPr lang="es-ES" dirty="0" err="1">
                <a:solidFill>
                  <a:srgbClr val="000000"/>
                </a:solidFill>
                <a:latin typeface="Calibri" pitchFamily="34" charset="0"/>
              </a:rPr>
              <a:t>Baraliakos</a:t>
            </a:r>
            <a:r>
              <a:rPr lang="es-ES" dirty="0">
                <a:solidFill>
                  <a:srgbClr val="000000"/>
                </a:solidFill>
                <a:latin typeface="Calibri" pitchFamily="34" charset="0"/>
              </a:rPr>
              <a:t> </a:t>
            </a:r>
          </a:p>
          <a:p>
            <a:pPr>
              <a:spcBef>
                <a:spcPts val="0"/>
              </a:spcBef>
            </a:pPr>
            <a:r>
              <a:rPr lang="es-ES" dirty="0">
                <a:solidFill>
                  <a:srgbClr val="000000"/>
                </a:solidFill>
                <a:latin typeface="Calibri" pitchFamily="34" charset="0"/>
              </a:rPr>
              <a:t>Philip </a:t>
            </a:r>
            <a:r>
              <a:rPr lang="es-ES" dirty="0" err="1">
                <a:solidFill>
                  <a:srgbClr val="000000"/>
                </a:solidFill>
                <a:latin typeface="Calibri" pitchFamily="34" charset="0"/>
              </a:rPr>
              <a:t>Conaghan</a:t>
            </a:r>
            <a:endParaRPr lang="es-ES" dirty="0">
              <a:solidFill>
                <a:srgbClr val="000000"/>
              </a:solidFill>
              <a:latin typeface="Calibri" pitchFamily="34" charset="0"/>
            </a:endParaRPr>
          </a:p>
          <a:p>
            <a:pPr>
              <a:spcBef>
                <a:spcPts val="0"/>
              </a:spcBef>
            </a:pPr>
            <a:r>
              <a:rPr lang="es-ES" dirty="0" err="1">
                <a:solidFill>
                  <a:srgbClr val="000000"/>
                </a:solidFill>
                <a:latin typeface="Calibri" pitchFamily="34" charset="0"/>
              </a:rPr>
              <a:t>Maria-Antonietta</a:t>
            </a:r>
            <a:r>
              <a:rPr lang="es-ES" dirty="0">
                <a:solidFill>
                  <a:srgbClr val="000000"/>
                </a:solidFill>
                <a:latin typeface="Calibri" pitchFamily="34" charset="0"/>
              </a:rPr>
              <a:t> D</a:t>
            </a:r>
            <a:r>
              <a:rPr lang="en-US" dirty="0">
                <a:solidFill>
                  <a:srgbClr val="000000"/>
                </a:solidFill>
                <a:latin typeface="Calibri" pitchFamily="34" charset="0"/>
              </a:rPr>
              <a:t>’Agostino </a:t>
            </a:r>
          </a:p>
          <a:p>
            <a:pPr>
              <a:spcBef>
                <a:spcPts val="0"/>
              </a:spcBef>
            </a:pPr>
            <a:r>
              <a:rPr lang="hu-HU" dirty="0" err="1">
                <a:solidFill>
                  <a:srgbClr val="000000"/>
                </a:solidFill>
                <a:latin typeface="Calibri" pitchFamily="34" charset="0"/>
              </a:rPr>
              <a:t>Emilio</a:t>
            </a:r>
            <a:r>
              <a:rPr lang="hu-HU" dirty="0">
                <a:solidFill>
                  <a:srgbClr val="000000"/>
                </a:solidFill>
                <a:latin typeface="Calibri" pitchFamily="34" charset="0"/>
              </a:rPr>
              <a:t> Filippucci</a:t>
            </a:r>
          </a:p>
          <a:p>
            <a:pPr>
              <a:spcBef>
                <a:spcPts val="0"/>
              </a:spcBef>
            </a:pPr>
            <a:r>
              <a:rPr lang="es-ES" dirty="0">
                <a:solidFill>
                  <a:srgbClr val="000000"/>
                </a:solidFill>
                <a:latin typeface="Calibri" pitchFamily="34" charset="0"/>
              </a:rPr>
              <a:t>D</a:t>
            </a:r>
            <a:r>
              <a:rPr lang="hu-HU" dirty="0" err="1">
                <a:solidFill>
                  <a:srgbClr val="000000"/>
                </a:solidFill>
                <a:latin typeface="Calibri" pitchFamily="34" charset="0"/>
              </a:rPr>
              <a:t>ésirée</a:t>
            </a:r>
            <a:r>
              <a:rPr lang="hu-HU" dirty="0">
                <a:solidFill>
                  <a:srgbClr val="000000"/>
                </a:solidFill>
                <a:latin typeface="Calibri" pitchFamily="34" charset="0"/>
              </a:rPr>
              <a:t> van der </a:t>
            </a:r>
            <a:r>
              <a:rPr lang="hu-HU" dirty="0" err="1">
                <a:solidFill>
                  <a:srgbClr val="000000"/>
                </a:solidFill>
                <a:latin typeface="Calibri" pitchFamily="34" charset="0"/>
              </a:rPr>
              <a:t>Heijde</a:t>
            </a:r>
            <a:endParaRPr lang="hu-HU" dirty="0">
              <a:solidFill>
                <a:srgbClr val="000000"/>
              </a:solidFill>
              <a:latin typeface="Calibri" pitchFamily="34" charset="0"/>
            </a:endParaRPr>
          </a:p>
          <a:p>
            <a:pPr>
              <a:spcBef>
                <a:spcPts val="0"/>
              </a:spcBef>
            </a:pPr>
            <a:r>
              <a:rPr lang="de-DE" dirty="0">
                <a:solidFill>
                  <a:srgbClr val="000000"/>
                </a:solidFill>
                <a:latin typeface="Calibri" pitchFamily="34" charset="0"/>
              </a:rPr>
              <a:t>Anne Grethe </a:t>
            </a:r>
            <a:r>
              <a:rPr lang="de-DE" dirty="0" err="1">
                <a:solidFill>
                  <a:srgbClr val="000000"/>
                </a:solidFill>
                <a:latin typeface="Calibri" pitchFamily="34" charset="0"/>
              </a:rPr>
              <a:t>Jurik</a:t>
            </a:r>
            <a:r>
              <a:rPr lang="de-DE" dirty="0">
                <a:solidFill>
                  <a:srgbClr val="000000"/>
                </a:solidFill>
                <a:latin typeface="Calibri" pitchFamily="34" charset="0"/>
              </a:rPr>
              <a:t> </a:t>
            </a:r>
          </a:p>
          <a:p>
            <a:pPr>
              <a:spcBef>
                <a:spcPts val="0"/>
              </a:spcBef>
            </a:pPr>
            <a:r>
              <a:rPr lang="hu-HU" dirty="0" err="1">
                <a:solidFill>
                  <a:srgbClr val="000000"/>
                </a:solidFill>
                <a:latin typeface="Calibri" pitchFamily="34" charset="0"/>
              </a:rPr>
              <a:t>Helena</a:t>
            </a:r>
            <a:r>
              <a:rPr lang="hu-HU" dirty="0">
                <a:solidFill>
                  <a:srgbClr val="000000"/>
                </a:solidFill>
                <a:latin typeface="Calibri" pitchFamily="34" charset="0"/>
              </a:rPr>
              <a:t> </a:t>
            </a:r>
            <a:r>
              <a:rPr lang="hu-HU" dirty="0" err="1">
                <a:solidFill>
                  <a:srgbClr val="000000"/>
                </a:solidFill>
                <a:latin typeface="Calibri" pitchFamily="34" charset="0"/>
              </a:rPr>
              <a:t>Marzo</a:t>
            </a:r>
            <a:r>
              <a:rPr lang="hu-HU" dirty="0">
                <a:solidFill>
                  <a:srgbClr val="000000"/>
                </a:solidFill>
                <a:latin typeface="Calibri" pitchFamily="34" charset="0"/>
              </a:rPr>
              <a:t>-Ortega</a:t>
            </a:r>
          </a:p>
          <a:p>
            <a:pPr>
              <a:spcBef>
                <a:spcPts val="0"/>
              </a:spcBef>
            </a:pPr>
            <a:r>
              <a:rPr lang="es-ES" dirty="0">
                <a:solidFill>
                  <a:srgbClr val="000000"/>
                </a:solidFill>
                <a:latin typeface="Calibri" pitchFamily="34" charset="0"/>
              </a:rPr>
              <a:t>Esperanza </a:t>
            </a:r>
            <a:r>
              <a:rPr lang="es-ES" dirty="0" err="1">
                <a:solidFill>
                  <a:srgbClr val="000000"/>
                </a:solidFill>
                <a:latin typeface="Calibri" pitchFamily="34" charset="0"/>
              </a:rPr>
              <a:t>Naredo</a:t>
            </a:r>
            <a:endParaRPr lang="es-ES" dirty="0">
              <a:solidFill>
                <a:srgbClr val="000000"/>
              </a:solidFill>
              <a:latin typeface="Calibri" pitchFamily="34" charset="0"/>
            </a:endParaRPr>
          </a:p>
          <a:p>
            <a:pPr>
              <a:spcBef>
                <a:spcPts val="0"/>
              </a:spcBef>
            </a:pPr>
            <a:r>
              <a:rPr lang="es-ES" dirty="0" err="1">
                <a:solidFill>
                  <a:srgbClr val="000000"/>
                </a:solidFill>
                <a:latin typeface="Calibri" pitchFamily="34" charset="0"/>
              </a:rPr>
              <a:t>Susanne</a:t>
            </a:r>
            <a:r>
              <a:rPr lang="es-ES" dirty="0">
                <a:solidFill>
                  <a:srgbClr val="000000"/>
                </a:solidFill>
                <a:latin typeface="Calibri" pitchFamily="34" charset="0"/>
              </a:rPr>
              <a:t> </a:t>
            </a:r>
            <a:r>
              <a:rPr lang="es-ES" dirty="0" err="1">
                <a:solidFill>
                  <a:srgbClr val="000000"/>
                </a:solidFill>
                <a:latin typeface="Calibri" pitchFamily="34" charset="0"/>
              </a:rPr>
              <a:t>Juhl</a:t>
            </a:r>
            <a:r>
              <a:rPr lang="es-ES" dirty="0">
                <a:solidFill>
                  <a:srgbClr val="000000"/>
                </a:solidFill>
                <a:latin typeface="Calibri" pitchFamily="34" charset="0"/>
              </a:rPr>
              <a:t> </a:t>
            </a:r>
            <a:r>
              <a:rPr lang="es-ES" dirty="0" err="1">
                <a:solidFill>
                  <a:srgbClr val="000000"/>
                </a:solidFill>
                <a:latin typeface="Calibri" pitchFamily="34" charset="0"/>
              </a:rPr>
              <a:t>Pedersen</a:t>
            </a:r>
            <a:endParaRPr lang="es-ES" dirty="0">
              <a:solidFill>
                <a:srgbClr val="000000"/>
              </a:solidFill>
              <a:latin typeface="Calibri" pitchFamily="34" charset="0"/>
            </a:endParaRPr>
          </a:p>
          <a:p>
            <a:pPr>
              <a:spcBef>
                <a:spcPts val="0"/>
              </a:spcBef>
            </a:pPr>
            <a:r>
              <a:rPr lang="hu-HU" dirty="0">
                <a:solidFill>
                  <a:srgbClr val="000000"/>
                </a:solidFill>
                <a:latin typeface="Calibri" pitchFamily="34" charset="0"/>
              </a:rPr>
              <a:t>Martin </a:t>
            </a:r>
            <a:r>
              <a:rPr lang="hu-HU" dirty="0" err="1">
                <a:solidFill>
                  <a:srgbClr val="000000"/>
                </a:solidFill>
                <a:latin typeface="Calibri" pitchFamily="34" charset="0"/>
              </a:rPr>
              <a:t>Rudwaleit</a:t>
            </a:r>
            <a:endParaRPr lang="hu-HU" dirty="0">
              <a:solidFill>
                <a:srgbClr val="000000"/>
              </a:solidFill>
              <a:latin typeface="Calibri" pitchFamily="34" charset="0"/>
            </a:endParaRPr>
          </a:p>
          <a:p>
            <a:pPr>
              <a:spcBef>
                <a:spcPts val="0"/>
              </a:spcBef>
            </a:pPr>
            <a:r>
              <a:rPr lang="hu-HU" dirty="0">
                <a:solidFill>
                  <a:srgbClr val="000000"/>
                </a:solidFill>
                <a:latin typeface="Calibri" pitchFamily="34" charset="0"/>
              </a:rPr>
              <a:t>Georg </a:t>
            </a:r>
            <a:r>
              <a:rPr lang="hu-HU" dirty="0" err="1">
                <a:solidFill>
                  <a:srgbClr val="000000"/>
                </a:solidFill>
                <a:latin typeface="Calibri" pitchFamily="34" charset="0"/>
              </a:rPr>
              <a:t>Schett</a:t>
            </a:r>
            <a:endParaRPr lang="hu-HU" dirty="0">
              <a:solidFill>
                <a:srgbClr val="000000"/>
              </a:solidFill>
              <a:latin typeface="Calibri" pitchFamily="34" charset="0"/>
            </a:endParaRPr>
          </a:p>
          <a:p>
            <a:pPr>
              <a:spcBef>
                <a:spcPts val="0"/>
              </a:spcBef>
            </a:pPr>
            <a:r>
              <a:rPr lang="hu-HU" dirty="0">
                <a:solidFill>
                  <a:srgbClr val="000000"/>
                </a:solidFill>
                <a:latin typeface="Calibri" pitchFamily="34" charset="0"/>
              </a:rPr>
              <a:t>Joachim </a:t>
            </a:r>
            <a:r>
              <a:rPr lang="hu-HU" dirty="0" err="1">
                <a:solidFill>
                  <a:srgbClr val="000000"/>
                </a:solidFill>
                <a:latin typeface="Calibri" pitchFamily="34" charset="0"/>
              </a:rPr>
              <a:t>Sieper</a:t>
            </a:r>
            <a:endParaRPr lang="hu-HU" dirty="0">
              <a:solidFill>
                <a:srgbClr val="000000"/>
              </a:solidFill>
              <a:latin typeface="Calibri" pitchFamily="34" charset="0"/>
            </a:endParaRPr>
          </a:p>
          <a:p>
            <a:pPr>
              <a:spcBef>
                <a:spcPts val="0"/>
              </a:spcBef>
            </a:pPr>
            <a:r>
              <a:rPr lang="es-ES" dirty="0">
                <a:solidFill>
                  <a:srgbClr val="000000"/>
                </a:solidFill>
                <a:latin typeface="Calibri" pitchFamily="34" charset="0"/>
              </a:rPr>
              <a:t>Ulrich Weber </a:t>
            </a:r>
          </a:p>
          <a:p>
            <a:pPr>
              <a:spcBef>
                <a:spcPts val="0"/>
              </a:spcBef>
            </a:pPr>
            <a:r>
              <a:rPr lang="hu-HU" dirty="0">
                <a:solidFill>
                  <a:srgbClr val="000000"/>
                </a:solidFill>
                <a:latin typeface="Calibri" pitchFamily="34" charset="0"/>
              </a:rPr>
              <a:t>Claudia </a:t>
            </a:r>
            <a:r>
              <a:rPr lang="hu-HU" dirty="0" err="1">
                <a:solidFill>
                  <a:srgbClr val="000000"/>
                </a:solidFill>
                <a:latin typeface="Calibri" pitchFamily="34" charset="0"/>
              </a:rPr>
              <a:t>Weidekamm</a:t>
            </a:r>
            <a:endParaRPr lang="hu-HU" dirty="0">
              <a:solidFill>
                <a:srgbClr val="000000"/>
              </a:solidFill>
              <a:latin typeface="Calibri" pitchFamily="34" charset="0"/>
            </a:endParaRPr>
          </a:p>
          <a:p>
            <a:pPr>
              <a:spcBef>
                <a:spcPts val="0"/>
              </a:spcBef>
            </a:pPr>
            <a:r>
              <a:rPr lang="hu-HU" dirty="0">
                <a:solidFill>
                  <a:srgbClr val="000000"/>
                </a:solidFill>
                <a:latin typeface="Calibri" pitchFamily="34" charset="0"/>
              </a:rPr>
              <a:t>Marius </a:t>
            </a:r>
            <a:r>
              <a:rPr lang="hu-HU" dirty="0" err="1">
                <a:solidFill>
                  <a:srgbClr val="000000"/>
                </a:solidFill>
                <a:latin typeface="Calibri" pitchFamily="34" charset="0"/>
              </a:rPr>
              <a:t>Wick</a:t>
            </a:r>
            <a:r>
              <a:rPr lang="hu-HU" dirty="0">
                <a:solidFill>
                  <a:srgbClr val="000000"/>
                </a:solidFill>
                <a:latin typeface="Calibri" pitchFamily="34" charset="0"/>
              </a:rPr>
              <a:t> </a:t>
            </a:r>
          </a:p>
        </p:txBody>
      </p:sp>
      <p:sp>
        <p:nvSpPr>
          <p:cNvPr id="3" name="Rectangle 2">
            <a:extLst>
              <a:ext uri="{FF2B5EF4-FFF2-40B4-BE49-F238E27FC236}">
                <a16:creationId xmlns:a16="http://schemas.microsoft.com/office/drawing/2014/main" id="{422279D6-A112-4849-83F5-B6BBF23B8990}"/>
              </a:ext>
            </a:extLst>
          </p:cNvPr>
          <p:cNvSpPr/>
          <p:nvPr/>
        </p:nvSpPr>
        <p:spPr>
          <a:xfrm>
            <a:off x="490538" y="2220924"/>
            <a:ext cx="4572000" cy="3862596"/>
          </a:xfrm>
          <a:prstGeom prst="rect">
            <a:avLst/>
          </a:prstGeom>
        </p:spPr>
        <p:txBody>
          <a:bodyPr>
            <a:spAutoFit/>
          </a:bodyPr>
          <a:lstStyle/>
          <a:p>
            <a:r>
              <a:rPr lang="hu-HU" dirty="0" err="1">
                <a:solidFill>
                  <a:srgbClr val="000000"/>
                </a:solidFill>
                <a:latin typeface="Calibri" pitchFamily="34" charset="0"/>
              </a:rPr>
              <a:t>Convenors</a:t>
            </a:r>
            <a:r>
              <a:rPr lang="hu-HU" dirty="0">
                <a:solidFill>
                  <a:srgbClr val="000000"/>
                </a:solidFill>
                <a:latin typeface="Calibri" pitchFamily="34" charset="0"/>
              </a:rPr>
              <a:t>:</a:t>
            </a:r>
          </a:p>
          <a:p>
            <a:r>
              <a:rPr lang="hu-HU" dirty="0" err="1">
                <a:solidFill>
                  <a:srgbClr val="000000"/>
                </a:solidFill>
                <a:latin typeface="Calibri" pitchFamily="34" charset="0"/>
              </a:rPr>
              <a:t>Lene</a:t>
            </a:r>
            <a:r>
              <a:rPr lang="hu-HU" dirty="0">
                <a:solidFill>
                  <a:srgbClr val="000000"/>
                </a:solidFill>
                <a:latin typeface="Calibri" pitchFamily="34" charset="0"/>
              </a:rPr>
              <a:t> </a:t>
            </a:r>
            <a:r>
              <a:rPr lang="hu-HU" dirty="0" err="1">
                <a:solidFill>
                  <a:srgbClr val="000000"/>
                </a:solidFill>
                <a:latin typeface="Calibri" pitchFamily="34" charset="0"/>
              </a:rPr>
              <a:t>Terslev</a:t>
            </a:r>
            <a:endParaRPr lang="hu-HU" dirty="0">
              <a:solidFill>
                <a:srgbClr val="000000"/>
              </a:solidFill>
              <a:latin typeface="Calibri" pitchFamily="34" charset="0"/>
            </a:endParaRPr>
          </a:p>
          <a:p>
            <a:r>
              <a:rPr lang="de-DE" dirty="0" err="1">
                <a:solidFill>
                  <a:srgbClr val="000000"/>
                </a:solidFill>
                <a:latin typeface="Calibri" pitchFamily="34" charset="0"/>
              </a:rPr>
              <a:t>Mikkel</a:t>
            </a:r>
            <a:r>
              <a:rPr lang="de-DE" dirty="0">
                <a:solidFill>
                  <a:srgbClr val="000000"/>
                </a:solidFill>
                <a:latin typeface="Calibri" pitchFamily="34" charset="0"/>
              </a:rPr>
              <a:t> </a:t>
            </a:r>
            <a:r>
              <a:rPr lang="de-DE" dirty="0" err="1">
                <a:solidFill>
                  <a:srgbClr val="000000"/>
                </a:solidFill>
                <a:latin typeface="Calibri" pitchFamily="34" charset="0"/>
              </a:rPr>
              <a:t>Østergaard</a:t>
            </a:r>
            <a:endParaRPr lang="de-DE" dirty="0">
              <a:solidFill>
                <a:srgbClr val="000000"/>
              </a:solidFill>
              <a:latin typeface="Calibri" pitchFamily="34" charset="0"/>
            </a:endParaRPr>
          </a:p>
          <a:p>
            <a:endParaRPr lang="de-DE" dirty="0">
              <a:solidFill>
                <a:srgbClr val="000000"/>
              </a:solidFill>
              <a:latin typeface="Calibri" pitchFamily="34" charset="0"/>
            </a:endParaRPr>
          </a:p>
          <a:p>
            <a:r>
              <a:rPr lang="de-DE" dirty="0" err="1">
                <a:solidFill>
                  <a:srgbClr val="000000"/>
                </a:solidFill>
                <a:latin typeface="Calibri" pitchFamily="34" charset="0"/>
              </a:rPr>
              <a:t>Methodologists</a:t>
            </a:r>
            <a:r>
              <a:rPr lang="de-DE" dirty="0">
                <a:solidFill>
                  <a:srgbClr val="000000"/>
                </a:solidFill>
                <a:latin typeface="Calibri" pitchFamily="34" charset="0"/>
              </a:rPr>
              <a:t>:</a:t>
            </a:r>
          </a:p>
          <a:p>
            <a:r>
              <a:rPr lang="de-DE" dirty="0">
                <a:solidFill>
                  <a:srgbClr val="000000"/>
                </a:solidFill>
                <a:latin typeface="Calibri" pitchFamily="34" charset="0"/>
              </a:rPr>
              <a:t>Philippe </a:t>
            </a:r>
            <a:r>
              <a:rPr lang="de-DE" dirty="0" err="1">
                <a:solidFill>
                  <a:srgbClr val="000000"/>
                </a:solidFill>
                <a:latin typeface="Calibri" pitchFamily="34" charset="0"/>
              </a:rPr>
              <a:t>Aegerter</a:t>
            </a:r>
            <a:endParaRPr lang="de-DE" dirty="0">
              <a:solidFill>
                <a:srgbClr val="000000"/>
              </a:solidFill>
              <a:latin typeface="Calibri" pitchFamily="34" charset="0"/>
            </a:endParaRPr>
          </a:p>
          <a:p>
            <a:r>
              <a:rPr lang="de-DE" dirty="0">
                <a:solidFill>
                  <a:srgbClr val="000000"/>
                </a:solidFill>
                <a:latin typeface="Calibri" pitchFamily="34" charset="0"/>
              </a:rPr>
              <a:t>Simon </a:t>
            </a:r>
            <a:r>
              <a:rPr lang="de-DE" dirty="0" err="1">
                <a:solidFill>
                  <a:srgbClr val="000000"/>
                </a:solidFill>
                <a:latin typeface="Calibri" pitchFamily="34" charset="0"/>
              </a:rPr>
              <a:t>Tarp</a:t>
            </a:r>
            <a:endParaRPr lang="de-DE" dirty="0">
              <a:solidFill>
                <a:srgbClr val="000000"/>
              </a:solidFill>
              <a:latin typeface="Calibri" pitchFamily="34" charset="0"/>
            </a:endParaRPr>
          </a:p>
          <a:p>
            <a:endParaRPr lang="de-DE" dirty="0">
              <a:solidFill>
                <a:srgbClr val="000000"/>
              </a:solidFill>
              <a:latin typeface="Calibri" pitchFamily="34" charset="0"/>
            </a:endParaRPr>
          </a:p>
          <a:p>
            <a:r>
              <a:rPr lang="de-DE" dirty="0">
                <a:solidFill>
                  <a:srgbClr val="000000"/>
                </a:solidFill>
                <a:latin typeface="Calibri" pitchFamily="34" charset="0"/>
              </a:rPr>
              <a:t>Fellows:</a:t>
            </a:r>
          </a:p>
          <a:p>
            <a:r>
              <a:rPr lang="de-DE" dirty="0">
                <a:solidFill>
                  <a:srgbClr val="000000"/>
                </a:solidFill>
                <a:latin typeface="Calibri" pitchFamily="34" charset="0"/>
              </a:rPr>
              <a:t>Peter Mandl</a:t>
            </a:r>
          </a:p>
          <a:p>
            <a:r>
              <a:rPr lang="de-DE" dirty="0">
                <a:solidFill>
                  <a:srgbClr val="000000"/>
                </a:solidFill>
                <a:latin typeface="Calibri" pitchFamily="34" charset="0"/>
              </a:rPr>
              <a:t>Victoria Navarro-</a:t>
            </a:r>
            <a:r>
              <a:rPr lang="de-DE" dirty="0" err="1">
                <a:solidFill>
                  <a:srgbClr val="000000"/>
                </a:solidFill>
                <a:latin typeface="Calibri" pitchFamily="34" charset="0"/>
              </a:rPr>
              <a:t>Compán</a:t>
            </a:r>
            <a:endParaRPr lang="de-DE" dirty="0">
              <a:solidFill>
                <a:srgbClr val="000000"/>
              </a:solidFill>
              <a:latin typeface="Calibri" pitchFamily="34" charset="0"/>
            </a:endParaRPr>
          </a:p>
          <a:p>
            <a:endParaRPr lang="hu-HU" dirty="0">
              <a:solidFill>
                <a:srgbClr val="000000"/>
              </a:solidFill>
              <a:latin typeface="Calibri" pitchFamily="34" charset="0"/>
            </a:endParaRPr>
          </a:p>
        </p:txBody>
      </p:sp>
    </p:spTree>
    <p:extLst>
      <p:ext uri="{BB962C8B-B14F-4D97-AF65-F5344CB8AC3E}">
        <p14:creationId xmlns:p14="http://schemas.microsoft.com/office/powerpoint/2010/main" val="1111115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
                                            <p:txEl>
                                              <p:pRg st="15" end="1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Target</a:t>
            </a:r>
            <a:r>
              <a:rPr lang="es-ES" dirty="0"/>
              <a:t> 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8" name="Marcador de contenido 3"/>
          <p:cNvSpPr>
            <a:spLocks noGrp="1"/>
          </p:cNvSpPr>
          <p:nvPr>
            <p:ph idx="1"/>
          </p:nvPr>
        </p:nvSpPr>
        <p:spPr>
          <a:xfrm>
            <a:off x="466928" y="2091717"/>
            <a:ext cx="8584307" cy="4124361"/>
          </a:xfrm>
        </p:spPr>
        <p:txBody>
          <a:bodyPr/>
          <a:lstStyle/>
          <a:p>
            <a:r>
              <a:rPr lang="en-GB" sz="2400" dirty="0"/>
              <a:t>Target population: patients with suspected or diagnosed axial or peripheral </a:t>
            </a:r>
            <a:r>
              <a:rPr lang="en-GB" sz="2400" dirty="0" err="1"/>
              <a:t>spondylarthritis</a:t>
            </a:r>
            <a:r>
              <a:rPr lang="en-GB" sz="2400" dirty="0"/>
              <a:t> (</a:t>
            </a:r>
            <a:r>
              <a:rPr lang="en-GB" sz="2400" dirty="0" err="1"/>
              <a:t>SpA</a:t>
            </a:r>
            <a:r>
              <a:rPr lang="en-GB" sz="2400" dirty="0"/>
              <a:t>)</a:t>
            </a:r>
          </a:p>
          <a:p>
            <a:r>
              <a:rPr lang="en-GB" sz="2400" dirty="0"/>
              <a:t>Question: What is the role of imaging modalities (including conventional radiography, ultrasound, magnetic resonance imaging, computed tomography, positron emission tomography, single photon emission CT, dual emission x-ray absorptiometry and scintigraphy) in making a diagnosis of axial or peripheral </a:t>
            </a:r>
            <a:r>
              <a:rPr lang="en-GB" sz="2400" dirty="0" err="1"/>
              <a:t>SpA</a:t>
            </a:r>
            <a:r>
              <a:rPr lang="en-GB" sz="2400" dirty="0"/>
              <a:t>, monitoring inflammation and damage, predicting outcome, response to treatment and detecting spinal fractures and osteoporosis</a:t>
            </a:r>
          </a:p>
          <a:p>
            <a:endParaRPr lang="en-GB" sz="2400" dirty="0"/>
          </a:p>
        </p:txBody>
      </p:sp>
    </p:spTree>
    <p:extLst>
      <p:ext uri="{BB962C8B-B14F-4D97-AF65-F5344CB8AC3E}">
        <p14:creationId xmlns:p14="http://schemas.microsoft.com/office/powerpoint/2010/main" val="231930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Methods/methodical</a:t>
            </a:r>
            <a:r>
              <a:rPr lang="es-ES" dirty="0"/>
              <a:t> 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3" name="Content Placeholder 2">
            <a:extLst>
              <a:ext uri="{FF2B5EF4-FFF2-40B4-BE49-F238E27FC236}">
                <a16:creationId xmlns:a16="http://schemas.microsoft.com/office/drawing/2014/main" id="{02E6AD1E-A490-994A-83AA-933EB8CD1B50}"/>
              </a:ext>
            </a:extLst>
          </p:cNvPr>
          <p:cNvSpPr>
            <a:spLocks noGrp="1"/>
          </p:cNvSpPr>
          <p:nvPr>
            <p:ph idx="1"/>
          </p:nvPr>
        </p:nvSpPr>
        <p:spPr>
          <a:xfrm>
            <a:off x="13252" y="1892935"/>
            <a:ext cx="9144000" cy="4124361"/>
          </a:xfrm>
        </p:spPr>
        <p:txBody>
          <a:bodyPr/>
          <a:lstStyle/>
          <a:p>
            <a:r>
              <a:rPr lang="en-US" sz="1300" dirty="0">
                <a:solidFill>
                  <a:srgbClr val="000000"/>
                </a:solidFill>
              </a:rPr>
              <a:t>An expert group of 21 rheumatologists, radiologists and methodologists representing 11 countries formed the taskforce</a:t>
            </a:r>
          </a:p>
          <a:p>
            <a:r>
              <a:rPr lang="en-US" sz="1300" dirty="0">
                <a:solidFill>
                  <a:srgbClr val="000000"/>
                </a:solidFill>
              </a:rPr>
              <a:t>At the initial taskforce meeting, members proposed formulated 12 research questions and agreed upon by consensus, encompassing the full spectrum of the role of imaging in diagnosing, monitoring and predicting </a:t>
            </a:r>
            <a:r>
              <a:rPr lang="en-US" sz="1300" dirty="0" err="1">
                <a:solidFill>
                  <a:srgbClr val="000000"/>
                </a:solidFill>
              </a:rPr>
              <a:t>SpA</a:t>
            </a:r>
            <a:endParaRPr lang="en-US" sz="1300" dirty="0">
              <a:solidFill>
                <a:srgbClr val="000000"/>
              </a:solidFill>
            </a:endParaRPr>
          </a:p>
          <a:p>
            <a:r>
              <a:rPr lang="en-US" sz="1300" dirty="0">
                <a:solidFill>
                  <a:srgbClr val="000000"/>
                </a:solidFill>
              </a:rPr>
              <a:t>A total of 3 systematic literature searches were performed using MEDLINE and EMBASE databases using specific medical subject headings and additional keywords to identify all relevant studies. Study types included randomized controlled trials, systematic reviews, controlled clinical trials, cohort, case–control and diagnostic studies, in English language, those  including patients ≤18 years of age and those reporting data acquired from &gt;20 patients with suspected or established disease. Quality assessment of all included studies was done using the QUADAS-2 tool and presented graphically for each research question</a:t>
            </a:r>
          </a:p>
          <a:p>
            <a:r>
              <a:rPr lang="en-US" sz="1300" dirty="0">
                <a:solidFill>
                  <a:srgbClr val="000000"/>
                </a:solidFill>
              </a:rPr>
              <a:t>Data from the literature reviews were categorized and presented at the second taskforce meeting according to study design using a hierarchy of evidence in descending order according to quality. Expert evidence was cited only when available research evidence was lacking. </a:t>
            </a:r>
          </a:p>
          <a:p>
            <a:r>
              <a:rPr lang="en-US" sz="1300" dirty="0">
                <a:solidFill>
                  <a:srgbClr val="000000"/>
                </a:solidFill>
              </a:rPr>
              <a:t>The experts finally formulated 10 recommendations based on the 12 clinical questions through a process of discussion and consensus, followed by final wording adjustments by email exchange. The finally perceived strength of recommendation (SOR) for each proposition was scored by the experts using a 0–10 visual analogue scale with data from the quality assessment. Scores reflected both research evidence and clinical expertise.</a:t>
            </a:r>
          </a:p>
          <a:p>
            <a:r>
              <a:rPr lang="en-US" sz="1300" dirty="0">
                <a:solidFill>
                  <a:srgbClr val="000000"/>
                </a:solidFill>
              </a:rPr>
              <a:t>A research agenda was agreed upon by consensual approach, following the presentation of the literature reviews.</a:t>
            </a:r>
          </a:p>
          <a:p>
            <a:endParaRPr lang="en-US" sz="1300" dirty="0">
              <a:solidFill>
                <a:srgbClr val="000000"/>
              </a:solidFill>
            </a:endParaRPr>
          </a:p>
        </p:txBody>
      </p:sp>
    </p:spTree>
    <p:extLst>
      <p:ext uri="{BB962C8B-B14F-4D97-AF65-F5344CB8AC3E}">
        <p14:creationId xmlns:p14="http://schemas.microsoft.com/office/powerpoint/2010/main"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US" dirty="0"/>
              <a:t>Recommendation 1. Axial </a:t>
            </a:r>
            <a:r>
              <a:rPr lang="en-US" dirty="0" err="1"/>
              <a:t>SpA</a:t>
            </a:r>
            <a:r>
              <a:rPr lang="en-US" dirty="0"/>
              <a:t>: diagnosis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a:solidFill>
                  <a:srgbClr val="000000"/>
                </a:solidFill>
              </a:rPr>
              <a:t>A. In general, conventional radiography of the SI joints is recommended as the first imaging method to diagnose </a:t>
            </a:r>
            <a:r>
              <a:rPr lang="en-US" sz="1600" dirty="0" err="1">
                <a:solidFill>
                  <a:srgbClr val="000000"/>
                </a:solidFill>
              </a:rPr>
              <a:t>sacroiliitis</a:t>
            </a:r>
            <a:r>
              <a:rPr lang="en-US" sz="1600" dirty="0">
                <a:solidFill>
                  <a:srgbClr val="000000"/>
                </a:solidFill>
              </a:rPr>
              <a:t> as part of axial </a:t>
            </a:r>
            <a:r>
              <a:rPr lang="en-US" sz="1600" dirty="0" err="1">
                <a:solidFill>
                  <a:srgbClr val="000000"/>
                </a:solidFill>
              </a:rPr>
              <a:t>SpA</a:t>
            </a:r>
            <a:r>
              <a:rPr lang="en-US" sz="1600" dirty="0">
                <a:solidFill>
                  <a:srgbClr val="000000"/>
                </a:solidFill>
              </a:rPr>
              <a:t>. In certain cases, such as young patients and those with short symptom duration, MRI of the SI joints is an alternative first imaging method.</a:t>
            </a:r>
          </a:p>
          <a:p>
            <a:r>
              <a:rPr lang="en-US" sz="1600" dirty="0">
                <a:solidFill>
                  <a:srgbClr val="000000"/>
                </a:solidFill>
              </a:rPr>
              <a:t>B. If the diagnosis of axial </a:t>
            </a:r>
            <a:r>
              <a:rPr lang="en-US" sz="1600" dirty="0" err="1">
                <a:solidFill>
                  <a:srgbClr val="000000"/>
                </a:solidFill>
              </a:rPr>
              <a:t>SpA</a:t>
            </a:r>
            <a:r>
              <a:rPr lang="en-US" sz="1600" dirty="0">
                <a:solidFill>
                  <a:srgbClr val="000000"/>
                </a:solidFill>
              </a:rPr>
              <a:t> cannot be established based on clinical features and conventional radiography, and axial </a:t>
            </a:r>
            <a:r>
              <a:rPr lang="en-US" sz="1600" dirty="0" err="1">
                <a:solidFill>
                  <a:srgbClr val="000000"/>
                </a:solidFill>
              </a:rPr>
              <a:t>SpA</a:t>
            </a:r>
            <a:r>
              <a:rPr lang="en-US" sz="1600" dirty="0">
                <a:solidFill>
                  <a:srgbClr val="000000"/>
                </a:solidFill>
              </a:rPr>
              <a:t> is still suspected, MRI of the SI joints is recommended. On MRI, both active inflammatory lesions (primarily bone marrow </a:t>
            </a:r>
            <a:r>
              <a:rPr lang="en-US" sz="1600" dirty="0" err="1">
                <a:solidFill>
                  <a:srgbClr val="000000"/>
                </a:solidFill>
              </a:rPr>
              <a:t>oedema</a:t>
            </a:r>
            <a:r>
              <a:rPr lang="en-US" sz="1600" dirty="0">
                <a:solidFill>
                  <a:srgbClr val="000000"/>
                </a:solidFill>
              </a:rPr>
              <a:t>) and structural lesions (such as bone erosion, new bone formation, sclerosis and fat infiltration) should be considered. MRI of the spine is not generally recommended to diagnose axial </a:t>
            </a:r>
            <a:r>
              <a:rPr lang="en-US" sz="1600" dirty="0" err="1">
                <a:solidFill>
                  <a:srgbClr val="000000"/>
                </a:solidFill>
              </a:rPr>
              <a:t>SpA</a:t>
            </a:r>
            <a:r>
              <a:rPr lang="en-US" sz="1600" dirty="0">
                <a:solidFill>
                  <a:srgbClr val="000000"/>
                </a:solidFill>
              </a:rPr>
              <a:t>.</a:t>
            </a:r>
          </a:p>
          <a:p>
            <a:r>
              <a:rPr lang="en-US" sz="1600" dirty="0">
                <a:solidFill>
                  <a:srgbClr val="000000"/>
                </a:solidFill>
              </a:rPr>
              <a:t>C. Imaging modalities, other than conventional radiography and MRI are generally not recommended in the diagnosis of axial </a:t>
            </a:r>
            <a:r>
              <a:rPr lang="en-US" sz="1600" dirty="0" err="1">
                <a:solidFill>
                  <a:srgbClr val="000000"/>
                </a:solidFill>
              </a:rPr>
              <a:t>SpA</a:t>
            </a:r>
            <a:r>
              <a:rPr lang="en-US" sz="1600" dirty="0">
                <a:solidFill>
                  <a:srgbClr val="000000"/>
                </a:solidFill>
              </a:rPr>
              <a:t>*.</a:t>
            </a:r>
          </a:p>
          <a:p>
            <a:endParaRPr lang="en-GB" sz="1600" dirty="0">
              <a:solidFill>
                <a:srgbClr val="000000"/>
              </a:solidFill>
            </a:endParaRPr>
          </a:p>
        </p:txBody>
      </p:sp>
      <p:sp>
        <p:nvSpPr>
          <p:cNvPr id="2" name="Rectangle 1"/>
          <p:cNvSpPr/>
          <p:nvPr/>
        </p:nvSpPr>
        <p:spPr>
          <a:xfrm>
            <a:off x="466927" y="5581201"/>
            <a:ext cx="8334171" cy="1277273"/>
          </a:xfrm>
          <a:prstGeom prst="rect">
            <a:avLst/>
          </a:prstGeom>
        </p:spPr>
        <p:txBody>
          <a:bodyPr wrap="square">
            <a:spAutoFit/>
          </a:bodyPr>
          <a:lstStyle/>
          <a:p>
            <a:r>
              <a:rPr lang="en-US" b="0" dirty="0">
                <a:solidFill>
                  <a:srgbClr val="000000"/>
                </a:solidFill>
                <a:latin typeface="+mj-lt"/>
              </a:rPr>
              <a:t>*CT may provide additional information on structural damage if conventional radiography is negative and MRI cannot be performed. Scintigraphy and US are not recommended for diagnosis of </a:t>
            </a:r>
            <a:r>
              <a:rPr lang="en-US" b="0" dirty="0" err="1">
                <a:solidFill>
                  <a:srgbClr val="000000"/>
                </a:solidFill>
                <a:latin typeface="+mj-lt"/>
              </a:rPr>
              <a:t>sacroiliitis</a:t>
            </a:r>
            <a:r>
              <a:rPr lang="en-US" b="0" dirty="0">
                <a:solidFill>
                  <a:srgbClr val="000000"/>
                </a:solidFill>
                <a:latin typeface="+mj-lt"/>
              </a:rPr>
              <a:t> as part of axial </a:t>
            </a:r>
            <a:r>
              <a:rPr lang="en-US" b="0" dirty="0" err="1">
                <a:solidFill>
                  <a:srgbClr val="000000"/>
                </a:solidFill>
                <a:latin typeface="+mj-lt"/>
              </a:rPr>
              <a:t>SpA</a:t>
            </a:r>
            <a:r>
              <a:rPr lang="en-US" b="0" dirty="0">
                <a:solidFill>
                  <a:srgbClr val="000000"/>
                </a:solidFill>
                <a:latin typeface="+mj-lt"/>
              </a:rPr>
              <a:t>. MRI: magnetic resonance imaging; SI: sacroiliac; SIJ: sacroiliac joints;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a:t>
            </a:r>
            <a:endParaRPr lang="en-US" b="0" dirty="0">
              <a:solidFill>
                <a:srgbClr val="000000"/>
              </a:solidFill>
              <a:latin typeface="+mj-lt"/>
            </a:endParaRPr>
          </a:p>
          <a:p>
            <a:endParaRPr lang="en-US" b="0" dirty="0">
              <a:solidFill>
                <a:srgbClr val="000000"/>
              </a:solidFill>
              <a:effectLst/>
              <a:latin typeface="+mj-lt"/>
            </a:endParaRPr>
          </a:p>
        </p:txBody>
      </p:sp>
    </p:spTree>
    <p:extLst>
      <p:ext uri="{BB962C8B-B14F-4D97-AF65-F5344CB8AC3E}">
        <p14:creationId xmlns:p14="http://schemas.microsoft.com/office/powerpoint/2010/main" val="1134884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8" name="Marcador de contenido 3"/>
          <p:cNvSpPr>
            <a:spLocks noGrp="1"/>
          </p:cNvSpPr>
          <p:nvPr>
            <p:ph idx="1"/>
          </p:nvPr>
        </p:nvSpPr>
        <p:spPr>
          <a:xfrm>
            <a:off x="466928" y="2091717"/>
            <a:ext cx="8334171" cy="4124361"/>
          </a:xfrm>
        </p:spPr>
        <p:txBody>
          <a:bodyPr/>
          <a:lstStyle/>
          <a:p>
            <a:pPr>
              <a:lnSpc>
                <a:spcPct val="150000"/>
              </a:lnSpc>
            </a:pPr>
            <a:r>
              <a:rPr lang="en-US" sz="1600" dirty="0">
                <a:solidFill>
                  <a:srgbClr val="000000"/>
                </a:solidFill>
              </a:rPr>
              <a:t>When peripheral </a:t>
            </a:r>
            <a:r>
              <a:rPr lang="en-US" sz="1600" dirty="0" err="1">
                <a:solidFill>
                  <a:srgbClr val="000000"/>
                </a:solidFill>
              </a:rPr>
              <a:t>SpA</a:t>
            </a:r>
            <a:r>
              <a:rPr lang="en-US" sz="1600" dirty="0">
                <a:solidFill>
                  <a:srgbClr val="000000"/>
                </a:solidFill>
              </a:rPr>
              <a:t> is suspected, US or MRI may be used to detect peripheral </a:t>
            </a:r>
            <a:r>
              <a:rPr lang="en-US" sz="1600" dirty="0" err="1">
                <a:solidFill>
                  <a:srgbClr val="000000"/>
                </a:solidFill>
              </a:rPr>
              <a:t>enthesitis</a:t>
            </a:r>
            <a:r>
              <a:rPr lang="en-US" sz="1600" dirty="0">
                <a:solidFill>
                  <a:srgbClr val="000000"/>
                </a:solidFill>
              </a:rPr>
              <a:t>, which may support the diagnosis of </a:t>
            </a:r>
            <a:r>
              <a:rPr lang="en-US" sz="1600" dirty="0" err="1">
                <a:solidFill>
                  <a:srgbClr val="000000"/>
                </a:solidFill>
              </a:rPr>
              <a:t>SpA</a:t>
            </a:r>
            <a:r>
              <a:rPr lang="en-US" sz="1600" dirty="0">
                <a:solidFill>
                  <a:srgbClr val="000000"/>
                </a:solidFill>
              </a:rPr>
              <a:t>. Furthermore, US or MRI might be used to detect peripheral arthritis, tenosynovitis and bursitis.</a:t>
            </a:r>
          </a:p>
        </p:txBody>
      </p:sp>
      <p:sp>
        <p:nvSpPr>
          <p:cNvPr id="9" name="Título 4"/>
          <p:cNvSpPr>
            <a:spLocks noGrp="1"/>
          </p:cNvSpPr>
          <p:nvPr>
            <p:ph type="title"/>
          </p:nvPr>
        </p:nvSpPr>
        <p:spPr/>
        <p:txBody>
          <a:bodyPr/>
          <a:lstStyle/>
          <a:p>
            <a:r>
              <a:rPr lang="en-US" dirty="0"/>
              <a:t>Recommendation 2. Peripheral </a:t>
            </a:r>
            <a:r>
              <a:rPr lang="en-US" dirty="0" err="1"/>
              <a:t>SpA</a:t>
            </a:r>
            <a:r>
              <a:rPr lang="en-US" dirty="0"/>
              <a:t>: diagnosis</a:t>
            </a:r>
          </a:p>
        </p:txBody>
      </p:sp>
      <p:sp>
        <p:nvSpPr>
          <p:cNvPr id="3" name="Rectangle 2"/>
          <p:cNvSpPr/>
          <p:nvPr/>
        </p:nvSpPr>
        <p:spPr>
          <a:xfrm>
            <a:off x="664159" y="6039707"/>
            <a:ext cx="7939708" cy="307777"/>
          </a:xfrm>
          <a:prstGeom prst="rect">
            <a:avLst/>
          </a:prstGeom>
        </p:spPr>
        <p:txBody>
          <a:bodyPr wrap="square">
            <a:spAutoFit/>
          </a:bodyPr>
          <a:lstStyle/>
          <a:p>
            <a:r>
              <a:rPr lang="en-US" b="0" dirty="0">
                <a:solidFill>
                  <a:srgbClr val="000000"/>
                </a:solidFill>
              </a:rPr>
              <a:t>MRI: magnetic resonance imaging;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US: ultrasound </a:t>
            </a:r>
          </a:p>
        </p:txBody>
      </p:sp>
    </p:spTree>
    <p:extLst>
      <p:ext uri="{BB962C8B-B14F-4D97-AF65-F5344CB8AC3E}">
        <p14:creationId xmlns:p14="http://schemas.microsoft.com/office/powerpoint/2010/main" val="1153771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2" name="Content Placeholder 1"/>
          <p:cNvSpPr>
            <a:spLocks noGrp="1"/>
          </p:cNvSpPr>
          <p:nvPr>
            <p:ph idx="1"/>
          </p:nvPr>
        </p:nvSpPr>
        <p:spPr/>
        <p:txBody>
          <a:bodyPr/>
          <a:lstStyle/>
          <a:p>
            <a:pPr>
              <a:lnSpc>
                <a:spcPct val="150000"/>
              </a:lnSpc>
            </a:pPr>
            <a:r>
              <a:rPr lang="en-US" sz="1600" dirty="0">
                <a:solidFill>
                  <a:srgbClr val="000000"/>
                </a:solidFill>
              </a:rPr>
              <a:t>MRI of the SI joints and/or the spine may be used to assess and monitor disease activity in axial </a:t>
            </a:r>
            <a:r>
              <a:rPr lang="en-US" sz="1600" dirty="0" err="1">
                <a:solidFill>
                  <a:srgbClr val="000000"/>
                </a:solidFill>
              </a:rPr>
              <a:t>SpA</a:t>
            </a:r>
            <a:r>
              <a:rPr lang="en-US" sz="1600" dirty="0">
                <a:solidFill>
                  <a:srgbClr val="000000"/>
                </a:solidFill>
              </a:rPr>
              <a:t>, providing additional information on top of clinical and biochemical assessments. The decision on when to repeat MRI depends on the clinical circumstances. In general, STIR sequences are sufficient to detect inflammation and the use of contrast medium is not needed.</a:t>
            </a:r>
          </a:p>
          <a:p>
            <a:pPr>
              <a:lnSpc>
                <a:spcPct val="150000"/>
              </a:lnSpc>
            </a:pPr>
            <a:endParaRPr lang="en-US" sz="1600" dirty="0">
              <a:solidFill>
                <a:srgbClr val="000000"/>
              </a:solidFill>
            </a:endParaRPr>
          </a:p>
        </p:txBody>
      </p:sp>
      <p:sp>
        <p:nvSpPr>
          <p:cNvPr id="9" name="Título 4"/>
          <p:cNvSpPr>
            <a:spLocks noGrp="1"/>
          </p:cNvSpPr>
          <p:nvPr>
            <p:ph type="title"/>
          </p:nvPr>
        </p:nvSpPr>
        <p:spPr/>
        <p:txBody>
          <a:bodyPr/>
          <a:lstStyle/>
          <a:p>
            <a:r>
              <a:rPr lang="en-US" dirty="0"/>
              <a:t>Recommendation 3. Axial </a:t>
            </a:r>
            <a:r>
              <a:rPr lang="en-US" dirty="0" err="1"/>
              <a:t>SpA</a:t>
            </a:r>
            <a:r>
              <a:rPr lang="en-US" dirty="0"/>
              <a:t>: monitoring activity</a:t>
            </a:r>
          </a:p>
        </p:txBody>
      </p:sp>
      <p:sp>
        <p:nvSpPr>
          <p:cNvPr id="10" name="Rectangle 9"/>
          <p:cNvSpPr/>
          <p:nvPr/>
        </p:nvSpPr>
        <p:spPr>
          <a:xfrm>
            <a:off x="466927" y="5581201"/>
            <a:ext cx="8677073" cy="307777"/>
          </a:xfrm>
          <a:prstGeom prst="rect">
            <a:avLst/>
          </a:prstGeom>
        </p:spPr>
        <p:txBody>
          <a:bodyPr wrap="square">
            <a:spAutoFit/>
          </a:bodyPr>
          <a:lstStyle/>
          <a:p>
            <a:r>
              <a:rPr lang="en-US" b="0" dirty="0">
                <a:solidFill>
                  <a:srgbClr val="000000"/>
                </a:solidFill>
                <a:latin typeface="+mj-lt"/>
              </a:rPr>
              <a:t>MRI: magnetic resonance imaging; SI: sacroiliac;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STIR: short tau inversion recovery</a:t>
            </a:r>
          </a:p>
        </p:txBody>
      </p:sp>
    </p:spTree>
    <p:extLst>
      <p:ext uri="{BB962C8B-B14F-4D97-AF65-F5344CB8AC3E}">
        <p14:creationId xmlns:p14="http://schemas.microsoft.com/office/powerpoint/2010/main" val="1406059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26/3/18</a:t>
            </a:fld>
            <a:endParaRPr lang="en-US" dirty="0"/>
          </a:p>
        </p:txBody>
      </p:sp>
      <p:sp>
        <p:nvSpPr>
          <p:cNvPr id="8" name="Marcador de contenido 3"/>
          <p:cNvSpPr>
            <a:spLocks noGrp="1"/>
          </p:cNvSpPr>
          <p:nvPr>
            <p:ph idx="1"/>
          </p:nvPr>
        </p:nvSpPr>
        <p:spPr>
          <a:xfrm>
            <a:off x="466928" y="2537091"/>
            <a:ext cx="8334171" cy="4124361"/>
          </a:xfrm>
        </p:spPr>
        <p:txBody>
          <a:bodyPr/>
          <a:lstStyle/>
          <a:p>
            <a:pPr>
              <a:lnSpc>
                <a:spcPct val="150000"/>
              </a:lnSpc>
            </a:pPr>
            <a:r>
              <a:rPr lang="en-US" sz="1600" dirty="0">
                <a:solidFill>
                  <a:srgbClr val="000000"/>
                </a:solidFill>
              </a:rPr>
              <a:t>Conventional radiography of the SI joints and/or spine may be used for long-term monitoring of structural damage, particularly new bone formation, in axial </a:t>
            </a:r>
            <a:r>
              <a:rPr lang="en-US" sz="1600" dirty="0" err="1">
                <a:solidFill>
                  <a:srgbClr val="000000"/>
                </a:solidFill>
              </a:rPr>
              <a:t>SpA</a:t>
            </a:r>
            <a:r>
              <a:rPr lang="en-US" sz="1600" dirty="0">
                <a:solidFill>
                  <a:srgbClr val="000000"/>
                </a:solidFill>
              </a:rPr>
              <a:t>. If performed, it should not be repeated more frequently than every second year. MRI may provide additional information.</a:t>
            </a:r>
          </a:p>
          <a:p>
            <a:pPr>
              <a:lnSpc>
                <a:spcPct val="150000"/>
              </a:lnSpc>
            </a:pPr>
            <a:endParaRPr lang="en-GB" sz="1600" dirty="0">
              <a:solidFill>
                <a:srgbClr val="000000"/>
              </a:solidFill>
            </a:endParaRPr>
          </a:p>
        </p:txBody>
      </p:sp>
      <p:sp>
        <p:nvSpPr>
          <p:cNvPr id="9" name="Título 4"/>
          <p:cNvSpPr>
            <a:spLocks noGrp="1"/>
          </p:cNvSpPr>
          <p:nvPr>
            <p:ph type="title"/>
          </p:nvPr>
        </p:nvSpPr>
        <p:spPr/>
        <p:txBody>
          <a:bodyPr/>
          <a:lstStyle/>
          <a:p>
            <a:r>
              <a:rPr lang="en-US" dirty="0"/>
              <a:t>Recommendation 4. Axial </a:t>
            </a:r>
            <a:r>
              <a:rPr lang="en-US" dirty="0" err="1"/>
              <a:t>SpA</a:t>
            </a:r>
            <a:r>
              <a:rPr lang="en-US" dirty="0"/>
              <a:t>: monitoring structural changes</a:t>
            </a:r>
          </a:p>
        </p:txBody>
      </p:sp>
      <p:sp>
        <p:nvSpPr>
          <p:cNvPr id="10" name="Rectangle 9"/>
          <p:cNvSpPr/>
          <p:nvPr/>
        </p:nvSpPr>
        <p:spPr>
          <a:xfrm>
            <a:off x="809829" y="6030510"/>
            <a:ext cx="8334171" cy="630942"/>
          </a:xfrm>
          <a:prstGeom prst="rect">
            <a:avLst/>
          </a:prstGeom>
        </p:spPr>
        <p:txBody>
          <a:bodyPr wrap="square">
            <a:spAutoFit/>
          </a:bodyPr>
          <a:lstStyle/>
          <a:p>
            <a:r>
              <a:rPr lang="en-US" b="0" dirty="0">
                <a:solidFill>
                  <a:srgbClr val="000000"/>
                </a:solidFill>
                <a:latin typeface="+mj-lt"/>
              </a:rPr>
              <a:t>MRI: magnetic resonance imaging; SI: sacroiliac;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a:t>
            </a:r>
            <a:endParaRPr lang="en-US" b="0" dirty="0">
              <a:solidFill>
                <a:srgbClr val="000000"/>
              </a:solidFill>
              <a:latin typeface="+mj-lt"/>
            </a:endParaRPr>
          </a:p>
          <a:p>
            <a:endParaRPr lang="en-US" b="0" dirty="0">
              <a:solidFill>
                <a:srgbClr val="000000"/>
              </a:solidFill>
              <a:effectLst/>
              <a:latin typeface="+mj-lt"/>
            </a:endParaRPr>
          </a:p>
        </p:txBody>
      </p:sp>
    </p:spTree>
    <p:extLst>
      <p:ext uri="{BB962C8B-B14F-4D97-AF65-F5344CB8AC3E}">
        <p14:creationId xmlns:p14="http://schemas.microsoft.com/office/powerpoint/2010/main" val="1546332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928" y="2354529"/>
            <a:ext cx="8334171" cy="4124361"/>
          </a:xfrm>
        </p:spPr>
        <p:txBody>
          <a:bodyPr/>
          <a:lstStyle/>
          <a:p>
            <a:pPr>
              <a:lnSpc>
                <a:spcPct val="150000"/>
              </a:lnSpc>
            </a:pPr>
            <a:r>
              <a:rPr lang="en-US" sz="1600" dirty="0">
                <a:solidFill>
                  <a:srgbClr val="000000"/>
                </a:solidFill>
              </a:rPr>
              <a:t>US and MRI may be used to monitor disease activity (particularly synovitis and </a:t>
            </a:r>
            <a:r>
              <a:rPr lang="en-US" sz="1600" dirty="0" err="1">
                <a:solidFill>
                  <a:srgbClr val="000000"/>
                </a:solidFill>
              </a:rPr>
              <a:t>enthesitis</a:t>
            </a:r>
            <a:r>
              <a:rPr lang="en-US" sz="1600" dirty="0">
                <a:solidFill>
                  <a:srgbClr val="000000"/>
                </a:solidFill>
              </a:rPr>
              <a:t>) in peripheral </a:t>
            </a:r>
            <a:r>
              <a:rPr lang="en-US" sz="1600" dirty="0" err="1">
                <a:solidFill>
                  <a:srgbClr val="000000"/>
                </a:solidFill>
              </a:rPr>
              <a:t>SpA</a:t>
            </a:r>
            <a:r>
              <a:rPr lang="en-US" sz="1600" dirty="0">
                <a:solidFill>
                  <a:srgbClr val="000000"/>
                </a:solidFill>
              </a:rPr>
              <a:t>, providing additional information on top of clinical and biochemical assessments. The decision on when to repeat US/MRI depends on the clinical circumstances. US with high-frequency </a:t>
            </a:r>
            <a:r>
              <a:rPr lang="en-US" sz="1600" dirty="0" err="1">
                <a:solidFill>
                  <a:srgbClr val="000000"/>
                </a:solidFill>
              </a:rPr>
              <a:t>colour</a:t>
            </a:r>
            <a:r>
              <a:rPr lang="en-US" sz="1600" dirty="0">
                <a:solidFill>
                  <a:srgbClr val="000000"/>
                </a:solidFill>
              </a:rPr>
              <a:t> or power Doppler is sufficient to detect inflammation and the use of US contrast medium is not needed.</a:t>
            </a:r>
          </a:p>
          <a:p>
            <a:pPr>
              <a:lnSpc>
                <a:spcPct val="150000"/>
              </a:lnSpc>
            </a:pPr>
            <a:endParaRPr lang="en-US" sz="1600" dirty="0">
              <a:solidFill>
                <a:srgbClr val="000000"/>
              </a:solidFill>
            </a:endParaRPr>
          </a:p>
        </p:txBody>
      </p:sp>
      <p:sp>
        <p:nvSpPr>
          <p:cNvPr id="4" name="Slide Number Placeholder 3"/>
          <p:cNvSpPr>
            <a:spLocks noGrp="1"/>
          </p:cNvSpPr>
          <p:nvPr>
            <p:ph type="sldNum" sz="quarter" idx="4"/>
          </p:nvPr>
        </p:nvSpPr>
        <p:spPr/>
        <p:txBody>
          <a:bodyPr/>
          <a:lstStyle/>
          <a:p>
            <a:fld id="{F096157D-9D44-4342-AEFF-76ADE352FA4A}" type="slidenum">
              <a:rPr lang="tr-TR" smtClean="0"/>
              <a:pPr/>
              <a:t>8</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26/3/18</a:t>
            </a:fld>
            <a:endParaRPr lang="en-US" dirty="0"/>
          </a:p>
        </p:txBody>
      </p:sp>
      <p:sp>
        <p:nvSpPr>
          <p:cNvPr id="6" name="Título 4"/>
          <p:cNvSpPr>
            <a:spLocks noGrp="1"/>
          </p:cNvSpPr>
          <p:nvPr>
            <p:ph type="title"/>
          </p:nvPr>
        </p:nvSpPr>
        <p:spPr/>
        <p:txBody>
          <a:bodyPr/>
          <a:lstStyle/>
          <a:p>
            <a:r>
              <a:rPr lang="en-US" dirty="0"/>
              <a:t>Recommendation 5. Peripheral </a:t>
            </a:r>
            <a:r>
              <a:rPr lang="en-US" dirty="0" err="1"/>
              <a:t>SpA</a:t>
            </a:r>
            <a:r>
              <a:rPr lang="en-US" dirty="0"/>
              <a:t>: monitoring activity</a:t>
            </a:r>
          </a:p>
        </p:txBody>
      </p:sp>
      <p:sp>
        <p:nvSpPr>
          <p:cNvPr id="7" name="Rectangle 6"/>
          <p:cNvSpPr/>
          <p:nvPr/>
        </p:nvSpPr>
        <p:spPr>
          <a:xfrm>
            <a:off x="664159" y="6039707"/>
            <a:ext cx="7939708" cy="307777"/>
          </a:xfrm>
          <a:prstGeom prst="rect">
            <a:avLst/>
          </a:prstGeom>
        </p:spPr>
        <p:txBody>
          <a:bodyPr wrap="square">
            <a:spAutoFit/>
          </a:bodyPr>
          <a:lstStyle/>
          <a:p>
            <a:r>
              <a:rPr lang="en-US" b="0" dirty="0">
                <a:solidFill>
                  <a:srgbClr val="000000"/>
                </a:solidFill>
              </a:rPr>
              <a:t>MRI: magnetic resonance imaging;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US: ultrasound </a:t>
            </a:r>
          </a:p>
        </p:txBody>
      </p:sp>
    </p:spTree>
    <p:extLst>
      <p:ext uri="{BB962C8B-B14F-4D97-AF65-F5344CB8AC3E}">
        <p14:creationId xmlns:p14="http://schemas.microsoft.com/office/powerpoint/2010/main" val="102568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928" y="2537091"/>
            <a:ext cx="8334171" cy="4124361"/>
          </a:xfrm>
        </p:spPr>
        <p:txBody>
          <a:bodyPr/>
          <a:lstStyle/>
          <a:p>
            <a:pPr>
              <a:lnSpc>
                <a:spcPct val="150000"/>
              </a:lnSpc>
            </a:pPr>
            <a:r>
              <a:rPr lang="en-US" sz="1600" dirty="0">
                <a:solidFill>
                  <a:srgbClr val="000000"/>
                </a:solidFill>
              </a:rPr>
              <a:t>In peripheral </a:t>
            </a:r>
            <a:r>
              <a:rPr lang="en-US" sz="1600" dirty="0" err="1">
                <a:solidFill>
                  <a:srgbClr val="000000"/>
                </a:solidFill>
              </a:rPr>
              <a:t>SpA</a:t>
            </a:r>
            <a:r>
              <a:rPr lang="en-US" sz="1600" dirty="0">
                <a:solidFill>
                  <a:srgbClr val="000000"/>
                </a:solidFill>
              </a:rPr>
              <a:t>, if the clinical scenario requires monitoring of structural damage, then conventional radiography is recommended. MRI and/or US might provide additional information.</a:t>
            </a:r>
          </a:p>
          <a:p>
            <a:pPr>
              <a:lnSpc>
                <a:spcPct val="150000"/>
              </a:lnSpc>
            </a:pPr>
            <a:endParaRPr lang="en-US" sz="1600" dirty="0">
              <a:solidFill>
                <a:srgbClr val="000000"/>
              </a:solidFill>
            </a:endParaRPr>
          </a:p>
        </p:txBody>
      </p:sp>
      <p:sp>
        <p:nvSpPr>
          <p:cNvPr id="3" name="Title 2"/>
          <p:cNvSpPr>
            <a:spLocks noGrp="1"/>
          </p:cNvSpPr>
          <p:nvPr>
            <p:ph type="title"/>
          </p:nvPr>
        </p:nvSpPr>
        <p:spPr/>
        <p:txBody>
          <a:bodyPr/>
          <a:lstStyle/>
          <a:p>
            <a:r>
              <a:rPr lang="en-US" dirty="0"/>
              <a:t>Recommendation 6. Peripheral </a:t>
            </a:r>
            <a:r>
              <a:rPr lang="en-US" dirty="0" err="1"/>
              <a:t>SpA</a:t>
            </a:r>
            <a:r>
              <a:rPr lang="en-US" dirty="0"/>
              <a:t>: monitoring structural changes</a:t>
            </a:r>
          </a:p>
        </p:txBody>
      </p:sp>
      <p:sp>
        <p:nvSpPr>
          <p:cNvPr id="4" name="Slide Number Placeholder 3"/>
          <p:cNvSpPr>
            <a:spLocks noGrp="1"/>
          </p:cNvSpPr>
          <p:nvPr>
            <p:ph type="sldNum" sz="quarter" idx="4"/>
          </p:nvPr>
        </p:nvSpPr>
        <p:spPr/>
        <p:txBody>
          <a:bodyPr/>
          <a:lstStyle/>
          <a:p>
            <a:fld id="{F096157D-9D44-4342-AEFF-76ADE352FA4A}" type="slidenum">
              <a:rPr lang="tr-TR" smtClean="0"/>
              <a:pPr/>
              <a:t>9</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26/3/18</a:t>
            </a:fld>
            <a:endParaRPr lang="en-US" dirty="0"/>
          </a:p>
        </p:txBody>
      </p:sp>
      <p:sp>
        <p:nvSpPr>
          <p:cNvPr id="6" name="Rectangle 5"/>
          <p:cNvSpPr/>
          <p:nvPr/>
        </p:nvSpPr>
        <p:spPr>
          <a:xfrm>
            <a:off x="664159" y="6039707"/>
            <a:ext cx="7939708" cy="307777"/>
          </a:xfrm>
          <a:prstGeom prst="rect">
            <a:avLst/>
          </a:prstGeom>
        </p:spPr>
        <p:txBody>
          <a:bodyPr wrap="square">
            <a:spAutoFit/>
          </a:bodyPr>
          <a:lstStyle/>
          <a:p>
            <a:r>
              <a:rPr lang="en-US" b="0" dirty="0">
                <a:solidFill>
                  <a:srgbClr val="000000"/>
                </a:solidFill>
              </a:rPr>
              <a:t>MRI: magnetic resonance imaging; </a:t>
            </a:r>
            <a:r>
              <a:rPr lang="en-US" b="0" dirty="0" err="1">
                <a:solidFill>
                  <a:srgbClr val="000000"/>
                </a:solidFill>
              </a:rPr>
              <a:t>SpA</a:t>
            </a:r>
            <a:r>
              <a:rPr lang="en-US" b="0" dirty="0">
                <a:solidFill>
                  <a:srgbClr val="000000"/>
                </a:solidFill>
              </a:rPr>
              <a:t>: </a:t>
            </a:r>
            <a:r>
              <a:rPr lang="en-US" b="0" dirty="0" err="1">
                <a:solidFill>
                  <a:srgbClr val="000000"/>
                </a:solidFill>
              </a:rPr>
              <a:t>spondylarthritis</a:t>
            </a:r>
            <a:r>
              <a:rPr lang="en-US" b="0" dirty="0">
                <a:solidFill>
                  <a:srgbClr val="000000"/>
                </a:solidFill>
              </a:rPr>
              <a:t>; US: ultrasound </a:t>
            </a:r>
          </a:p>
        </p:txBody>
      </p:sp>
    </p:spTree>
    <p:extLst>
      <p:ext uri="{BB962C8B-B14F-4D97-AF65-F5344CB8AC3E}">
        <p14:creationId xmlns:p14="http://schemas.microsoft.com/office/powerpoint/2010/main" val="804935997"/>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4.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2.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3.xml><?xml version="1.0" encoding="utf-8"?>
<ds:datastoreItem xmlns:ds="http://schemas.openxmlformats.org/officeDocument/2006/customXml" ds:itemID="{211D8D81-60A0-4CDE-8F83-56276C98843F}">
  <ds:schemaRefs>
    <ds:schemaRef ds:uri="http://www.w3.org/XML/1998/namespace"/>
    <ds:schemaRef ds:uri="http://schemas.microsoft.com/sharepoint/v3"/>
    <ds:schemaRef ds:uri="http://purl.org/dc/dcmitype/"/>
    <ds:schemaRef ds:uri="http://purl.org/dc/terms/"/>
    <ds:schemaRef ds:uri="132FDA8B-444F-45f6-B04C-FDC6AA7FB290"/>
    <ds:schemaRef ds:uri="http://schemas.microsoft.com/office/infopath/2007/PartnerControls"/>
    <ds:schemaRef ds:uri="F6190AD9-4581-4372-B2DF-FA9A6D64EB4D"/>
    <ds:schemaRef ds:uri="http://schemas.openxmlformats.org/package/2006/metadata/core-properties"/>
    <ds:schemaRef ds:uri="http://purl.org/dc/elements/1.1/"/>
    <ds:schemaRef ds:uri="be301acf-7d88-4206-bc25-f0c1637acb3f"/>
    <ds:schemaRef ds:uri="http://schemas.microsoft.com/office/2006/documentManagement/types"/>
    <ds:schemaRef ds:uri="949D39CD-7166-4d84-B7B3-B133F34511FF"/>
    <ds:schemaRef ds:uri="E98DFCE1-BAE5-447a-BDCA-1BA3A3ADDCB8"/>
    <ds:schemaRef ds:uri="D3B34FE5-AC3B-4a96-82CA-0DBA080F7269"/>
    <ds:schemaRef ds:uri="http://schemas.microsoft.com/office/2006/metadata/properties"/>
  </ds:schemaRefs>
</ds:datastoreItem>
</file>

<file path=customXml/itemProps4.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0DE97A49-F646-4B69-85FE-92FF14AA03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282</TotalTime>
  <Words>2612</Words>
  <Application>Microsoft Macintosh PowerPoint</Application>
  <PresentationFormat>On-screen Show (4:3)</PresentationFormat>
  <Paragraphs>177</Paragraphs>
  <Slides>19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ＭＳ Ｐゴシック</vt:lpstr>
      <vt:lpstr>Arial</vt:lpstr>
      <vt:lpstr>Calibri</vt:lpstr>
      <vt:lpstr>Times</vt:lpstr>
      <vt:lpstr>Wingdings</vt:lpstr>
      <vt:lpstr>PPT EULAR presentation</vt:lpstr>
      <vt:lpstr>Blank</vt:lpstr>
      <vt:lpstr>EULAR recommendations for the use of imaging in the diagnosis and management of spondyloarthritis in clinical practice     </vt:lpstr>
      <vt:lpstr>Target population/question</vt:lpstr>
      <vt:lpstr>Methods/methodical approach</vt:lpstr>
      <vt:lpstr>Recommendation 1. Axial SpA: diagnosis</vt:lpstr>
      <vt:lpstr>Recommendation 2. Peripheral SpA: diagnosis</vt:lpstr>
      <vt:lpstr>Recommendation 3. Axial SpA: monitoring activity</vt:lpstr>
      <vt:lpstr>Recommendation 4. Axial SpA: monitoring structural changes</vt:lpstr>
      <vt:lpstr>Recommendation 5. Peripheral SpA: monitoring activity</vt:lpstr>
      <vt:lpstr>Recommendation 6. Peripheral SpA: monitoring structural changes</vt:lpstr>
      <vt:lpstr>Recommendation 7. Axial SpA: predicting outcome/severity</vt:lpstr>
      <vt:lpstr>Recommendation 8. Axial SpA: predicting treatment effect</vt:lpstr>
      <vt:lpstr>Recommendation 9. Spinal fracture</vt:lpstr>
      <vt:lpstr>Recommendation 10. Osteoporosis</vt:lpstr>
      <vt:lpstr>Summary Table Oxford Level of Evidence</vt:lpstr>
      <vt:lpstr>Summary of Recommendations: axial SpA</vt:lpstr>
      <vt:lpstr>Summary of Recommendations: peripheral SpA, spinal fracture, osteoporosis</vt:lpstr>
      <vt:lpstr>Summary of Recommendations in lay format </vt:lpstr>
      <vt:lpstr>Summary of Recommendations in lay format (cont´d) </vt:lpstr>
      <vt:lpstr>Acknowledgements</vt:lpstr>
    </vt:vector>
  </TitlesOfParts>
  <Company>HP</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Peter Mandl</cp:lastModifiedBy>
  <cp:revision>25</cp:revision>
  <dcterms:created xsi:type="dcterms:W3CDTF">2017-10-10T13:55:03Z</dcterms:created>
  <dcterms:modified xsi:type="dcterms:W3CDTF">2018-03-26T15:27:58Z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