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7"/>
  </p:notesMasterIdLst>
  <p:handoutMasterIdLst>
    <p:handoutMasterId r:id="rId28"/>
  </p:handoutMasterIdLst>
  <p:sldIdLst>
    <p:sldId id="271" r:id="rId8"/>
    <p:sldId id="283" r:id="rId9"/>
    <p:sldId id="276" r:id="rId10"/>
    <p:sldId id="278" r:id="rId11"/>
    <p:sldId id="285" r:id="rId12"/>
    <p:sldId id="287" r:id="rId13"/>
    <p:sldId id="288" r:id="rId14"/>
    <p:sldId id="289" r:id="rId15"/>
    <p:sldId id="290" r:id="rId16"/>
    <p:sldId id="291" r:id="rId17"/>
    <p:sldId id="293" r:id="rId18"/>
    <p:sldId id="294" r:id="rId19"/>
    <p:sldId id="295" r:id="rId20"/>
    <p:sldId id="296" r:id="rId21"/>
    <p:sldId id="279" r:id="rId22"/>
    <p:sldId id="281" r:id="rId23"/>
    <p:sldId id="298" r:id="rId24"/>
    <p:sldId id="297" r:id="rId25"/>
    <p:sldId id="282" r:id="rId26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6B9"/>
    <a:srgbClr val="063FA9"/>
    <a:srgbClr val="0057A3"/>
    <a:srgbClr val="003FA8"/>
    <a:srgbClr val="1986CE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759" autoAdjust="0"/>
  </p:normalViewPr>
  <p:slideViewPr>
    <p:cSldViewPr snapToGrid="0">
      <p:cViewPr varScale="1">
        <p:scale>
          <a:sx n="140" d="100"/>
          <a:sy n="140" d="100"/>
        </p:scale>
        <p:origin x="444" y="132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09/01/2018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09/01/2018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Doherty%20M%5bAuthor%5d&amp;cauthor=true&amp;cauthor_uid=23595142" TargetMode="External"/><Relationship Id="rId13" Type="http://schemas.openxmlformats.org/officeDocument/2006/relationships/hyperlink" Target="https://www.ncbi.nlm.nih.gov/pubmed/?term=Lund%20H%5bAuthor%5d&amp;cauthor=true&amp;cauthor_uid=23595142" TargetMode="External"/><Relationship Id="rId18" Type="http://schemas.openxmlformats.org/officeDocument/2006/relationships/hyperlink" Target="https://www.ncbi.nlm.nih.gov/pubmed/?term=Pitsillidou%20I%5bAuthor%5d&amp;cauthor=true&amp;cauthor_uid=23595142" TargetMode="External"/><Relationship Id="rId3" Type="http://schemas.openxmlformats.org/officeDocument/2006/relationships/hyperlink" Target="https://www.ncbi.nlm.nih.gov/pubmed/?term=Hagen%20KB%5bAuthor%5d&amp;cauthor=true&amp;cauthor_uid=23595142" TargetMode="External"/><Relationship Id="rId21" Type="http://schemas.openxmlformats.org/officeDocument/2006/relationships/hyperlink" Target="https://www.ncbi.nlm.nih.gov/pubmed/?term=Zanoli%20G%5bAuthor%5d&amp;cauthor=true&amp;cauthor_uid=23595142" TargetMode="External"/><Relationship Id="rId7" Type="http://schemas.openxmlformats.org/officeDocument/2006/relationships/hyperlink" Target="https://www.ncbi.nlm.nih.gov/pubmed/?term=Conaghan%20PG%5bAuthor%5d&amp;cauthor=true&amp;cauthor_uid=23595142" TargetMode="External"/><Relationship Id="rId12" Type="http://schemas.openxmlformats.org/officeDocument/2006/relationships/hyperlink" Target="https://www.ncbi.nlm.nih.gov/pubmed/?term=Lohmander%20LS%5bAuthor%5d&amp;cauthor=true&amp;cauthor_uid=23595142" TargetMode="External"/><Relationship Id="rId17" Type="http://schemas.openxmlformats.org/officeDocument/2006/relationships/hyperlink" Target="https://www.ncbi.nlm.nih.gov/pubmed/?term=Pavelka%20K%5bAuthor%5d&amp;cauthor=true&amp;cauthor_uid=23595142" TargetMode="External"/><Relationship Id="rId2" Type="http://schemas.openxmlformats.org/officeDocument/2006/relationships/hyperlink" Target="https://www.ncbi.nlm.nih.gov/pubmed/?term=Fernandes%20L%5bAuthor%5d&amp;cauthor=true&amp;cauthor_uid=23595142" TargetMode="External"/><Relationship Id="rId16" Type="http://schemas.openxmlformats.org/officeDocument/2006/relationships/hyperlink" Target="https://www.ncbi.nlm.nih.gov/pubmed/?term=Oliver%20S%5bAuthor%5d&amp;cauthor=true&amp;cauthor_uid=23595142" TargetMode="External"/><Relationship Id="rId20" Type="http://schemas.openxmlformats.org/officeDocument/2006/relationships/hyperlink" Target="https://www.ncbi.nlm.nih.gov/pubmed/?term=de%20la%20Torre%20J%5bAuthor%5d&amp;cauthor=true&amp;cauthor_uid=23595142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cbi.nlm.nih.gov/pubmed/?term=Christensen%20P%5bAuthor%5d&amp;cauthor=true&amp;cauthor_uid=23595142" TargetMode="External"/><Relationship Id="rId11" Type="http://schemas.openxmlformats.org/officeDocument/2006/relationships/hyperlink" Target="https://www.ncbi.nlm.nih.gov/pubmed/?term=Kjeken%20I%5bAuthor%5d&amp;cauthor=true&amp;cauthor_uid=23595142" TargetMode="External"/><Relationship Id="rId5" Type="http://schemas.openxmlformats.org/officeDocument/2006/relationships/hyperlink" Target="https://www.ncbi.nlm.nih.gov/pubmed/?term=Andreassen%20O%5bAuthor%5d&amp;cauthor=true&amp;cauthor_uid=23595142" TargetMode="External"/><Relationship Id="rId15" Type="http://schemas.openxmlformats.org/officeDocument/2006/relationships/hyperlink" Target="https://www.ncbi.nlm.nih.gov/pubmed/?term=Nava%20T%5bAuthor%5d&amp;cauthor=true&amp;cauthor_uid=23595142" TargetMode="External"/><Relationship Id="rId10" Type="http://schemas.openxmlformats.org/officeDocument/2006/relationships/hyperlink" Target="https://www.ncbi.nlm.nih.gov/pubmed/?term=Hammond%20A%5bAuthor%5d&amp;cauthor=true&amp;cauthor_uid=23595142" TargetMode="External"/><Relationship Id="rId19" Type="http://schemas.openxmlformats.org/officeDocument/2006/relationships/hyperlink" Target="https://www.ncbi.nlm.nih.gov/pubmed/?term=da%20Silva%20JA%5bAuthor%5d&amp;cauthor=true&amp;cauthor_uid=23595142" TargetMode="External"/><Relationship Id="rId4" Type="http://schemas.openxmlformats.org/officeDocument/2006/relationships/hyperlink" Target="https://www.ncbi.nlm.nih.gov/pubmed/?term=Bijlsma%20JW%5bAuthor%5d&amp;cauthor=true&amp;cauthor_uid=23595142" TargetMode="External"/><Relationship Id="rId9" Type="http://schemas.openxmlformats.org/officeDocument/2006/relationships/hyperlink" Target="https://www.ncbi.nlm.nih.gov/pubmed/?term=Geenen%20R%5bAuthor%5d&amp;cauthor=true&amp;cauthor_uid=23595142" TargetMode="External"/><Relationship Id="rId14" Type="http://schemas.openxmlformats.org/officeDocument/2006/relationships/hyperlink" Target="https://www.ncbi.nlm.nih.gov/pubmed/?term=Mallen%20CD%5bAuthor%5d&amp;cauthor=true&amp;cauthor_uid=23595142" TargetMode="External"/><Relationship Id="rId22" Type="http://schemas.openxmlformats.org/officeDocument/2006/relationships/hyperlink" Target="https://www.ncbi.nlm.nih.gov/pubmed/?term=European%20League%20Against%20Rheumatism%20(EULAR)%5bCorporate%20Author%5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236542" cy="1981863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10000"/>
                  </a:schemeClr>
                </a:solidFill>
              </a:rPr>
              <a:t>EULAR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 recommendations for </a:t>
            </a: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the</a:t>
            </a:r>
            <a:b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</a:b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non-pharmacological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core management </a:t>
            </a: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</a:b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of </a:t>
            </a:r>
            <a:r>
              <a:rPr lang="en-GB" dirty="0">
                <a:solidFill>
                  <a:schemeClr val="accent5">
                    <a:lumMod val="10000"/>
                  </a:schemeClr>
                </a:solidFill>
              </a:rPr>
              <a:t>hip and knee </a:t>
            </a: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osteoarthritis</a:t>
            </a:r>
            <a:b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</a:br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7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42239" y="1946244"/>
            <a:ext cx="8580089" cy="324921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People with hip and/or knee OA should be taught a regular </a:t>
            </a:r>
            <a:r>
              <a:rPr lang="en-US" sz="2000" dirty="0" err="1"/>
              <a:t>individualised</a:t>
            </a:r>
            <a:r>
              <a:rPr lang="en-US" sz="2000" dirty="0"/>
              <a:t> (daily) exercise regimen that includes: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a. </a:t>
            </a:r>
            <a:r>
              <a:rPr lang="en-US" sz="2000" dirty="0"/>
              <a:t>strengthening (sustained isometric) exercise for both legs, including the quadriceps and proximal hip girdle </a:t>
            </a:r>
            <a:r>
              <a:rPr lang="en-US" sz="2000" dirty="0" smtClean="0"/>
              <a:t>muscles (irrespective </a:t>
            </a:r>
            <a:r>
              <a:rPr lang="en-US" sz="2000" dirty="0"/>
              <a:t>of site or number of large joints affected)</a:t>
            </a:r>
          </a:p>
          <a:p>
            <a:pPr marL="0" indent="0">
              <a:buNone/>
            </a:pPr>
            <a:r>
              <a:rPr lang="en-US" sz="2000" dirty="0" smtClean="0"/>
              <a:t>b. </a:t>
            </a:r>
            <a:r>
              <a:rPr lang="en-US" sz="2000" dirty="0"/>
              <a:t>aerobic activity and exercise</a:t>
            </a:r>
          </a:p>
          <a:p>
            <a:pPr marL="0" indent="0">
              <a:buNone/>
            </a:pPr>
            <a:r>
              <a:rPr lang="en-US" sz="2000" dirty="0" smtClean="0"/>
              <a:t>c. </a:t>
            </a:r>
            <a:r>
              <a:rPr lang="en-US" sz="2000" dirty="0"/>
              <a:t>adjunctive range of </a:t>
            </a:r>
            <a:r>
              <a:rPr lang="en-US" sz="2000" dirty="0" smtClean="0"/>
              <a:t>movement / stretching </a:t>
            </a:r>
            <a:r>
              <a:rPr lang="en-US" sz="2000" dirty="0"/>
              <a:t>exercises</a:t>
            </a:r>
          </a:p>
          <a:p>
            <a:pPr marL="0" indent="0">
              <a:buNone/>
            </a:pPr>
            <a:r>
              <a:rPr lang="en-US" sz="2000" dirty="0"/>
              <a:t>* Although initial instruction is required, the aim is for people with hip or knee OA to learn to undertake these regularly </a:t>
            </a:r>
            <a:r>
              <a:rPr lang="en-US" sz="2000" dirty="0" smtClean="0"/>
              <a:t>on their </a:t>
            </a:r>
            <a:r>
              <a:rPr lang="en-US" sz="2000" dirty="0"/>
              <a:t>own in their own environment</a:t>
            </a:r>
          </a:p>
        </p:txBody>
      </p:sp>
    </p:spTree>
    <p:extLst>
      <p:ext uri="{BB962C8B-B14F-4D97-AF65-F5344CB8AC3E}">
        <p14:creationId xmlns:p14="http://schemas.microsoft.com/office/powerpoint/2010/main" val="35098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8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49167" y="1814625"/>
            <a:ext cx="8580089" cy="484941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Education on weight loss should incorporate </a:t>
            </a:r>
            <a:r>
              <a:rPr lang="en-US" sz="1800" dirty="0" err="1"/>
              <a:t>individualised</a:t>
            </a:r>
            <a:r>
              <a:rPr lang="en-US" sz="1800" dirty="0"/>
              <a:t> strategies that are </a:t>
            </a:r>
            <a:r>
              <a:rPr lang="en-US" sz="1800" dirty="0" err="1"/>
              <a:t>recognised</a:t>
            </a:r>
            <a:r>
              <a:rPr lang="en-US" sz="1800" dirty="0"/>
              <a:t> to effect successful weight </a:t>
            </a:r>
            <a:r>
              <a:rPr lang="en-US" sz="1800" dirty="0" smtClean="0"/>
              <a:t>loss </a:t>
            </a:r>
            <a:r>
              <a:rPr lang="en-GB" sz="1800" dirty="0" smtClean="0"/>
              <a:t>and maintenance—for example: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a. regular </a:t>
            </a:r>
            <a:r>
              <a:rPr lang="en-US" sz="1800" dirty="0"/>
              <a:t>self-monitoring, recording monthly weight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b. regular </a:t>
            </a:r>
            <a:r>
              <a:rPr lang="en-US" sz="1800" dirty="0"/>
              <a:t>support meetings to review/discuss progress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 smtClean="0"/>
              <a:t>c. increase </a:t>
            </a:r>
            <a:r>
              <a:rPr lang="en-GB" sz="1800" dirty="0"/>
              <a:t>physical activity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d. </a:t>
            </a:r>
            <a:r>
              <a:rPr lang="en-US" sz="1800" dirty="0"/>
              <a:t>follow a structured meal plan that starts with breakfast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e. reduce </a:t>
            </a:r>
            <a:r>
              <a:rPr lang="en-US" sz="1800" dirty="0"/>
              <a:t>fat (especially saturated) intake; reduce sugar; limit salt; increase intake of fruit and vegetables (at least ‘</a:t>
            </a:r>
            <a:r>
              <a:rPr lang="en-US" sz="1800" dirty="0" smtClean="0"/>
              <a:t>5 </a:t>
            </a:r>
            <a:r>
              <a:rPr lang="en-GB" sz="1800" dirty="0" smtClean="0"/>
              <a:t>portions</a:t>
            </a:r>
            <a:r>
              <a:rPr lang="en-GB" sz="1800" dirty="0"/>
              <a:t>’ a day)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 smtClean="0"/>
              <a:t>f. limit </a:t>
            </a:r>
            <a:r>
              <a:rPr lang="en-GB" sz="1800" dirty="0"/>
              <a:t>portion size;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g. addressing </a:t>
            </a:r>
            <a:r>
              <a:rPr lang="en-US" sz="1800" dirty="0"/>
              <a:t>eating </a:t>
            </a:r>
            <a:r>
              <a:rPr lang="en-US" sz="1800" dirty="0" err="1"/>
              <a:t>behaviours</a:t>
            </a:r>
            <a:r>
              <a:rPr lang="en-US" sz="1800" dirty="0"/>
              <a:t> and triggers to eating (</a:t>
            </a:r>
            <a:r>
              <a:rPr lang="en-US" sz="1800" dirty="0" err="1"/>
              <a:t>eg</a:t>
            </a:r>
            <a:r>
              <a:rPr lang="en-US" sz="1800" dirty="0"/>
              <a:t>, stress)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 smtClean="0"/>
              <a:t>h. nutrition </a:t>
            </a:r>
            <a:r>
              <a:rPr lang="en-GB" sz="1800" dirty="0"/>
              <a:t>education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i. relapse </a:t>
            </a:r>
            <a:r>
              <a:rPr lang="en-US" sz="1800" dirty="0"/>
              <a:t>prediction and management (</a:t>
            </a:r>
            <a:r>
              <a:rPr lang="en-US" sz="1800" dirty="0" err="1"/>
              <a:t>eg</a:t>
            </a:r>
            <a:r>
              <a:rPr lang="en-US" sz="1800" dirty="0"/>
              <a:t>, with alternative coping strategies)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3228146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90731" y="2334171"/>
            <a:ext cx="8580089" cy="484941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The use of appropriate and comfortable shoes is recommended.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858546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10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90731" y="2334171"/>
            <a:ext cx="8580089" cy="484941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Walking aids, assistive technology and adaptations at home and/or at work should be considered, to reduce pain </a:t>
            </a:r>
            <a:r>
              <a:rPr lang="en-US" sz="1800" dirty="0" smtClean="0"/>
              <a:t>and </a:t>
            </a:r>
            <a:r>
              <a:rPr lang="en-GB" sz="1800" dirty="0" smtClean="0"/>
              <a:t>increase </a:t>
            </a:r>
            <a:r>
              <a:rPr lang="en-GB" sz="1800" dirty="0"/>
              <a:t>participation—for example:</a:t>
            </a:r>
          </a:p>
          <a:p>
            <a:pPr marL="0" indent="0">
              <a:buNone/>
            </a:pPr>
            <a:r>
              <a:rPr lang="en-US" sz="1800" dirty="0" smtClean="0"/>
              <a:t>a. a </a:t>
            </a:r>
            <a:r>
              <a:rPr lang="en-US" sz="1800" dirty="0"/>
              <a:t>walking stick used on the contralateral side, walking frames and wheeled ‘walkers’</a:t>
            </a:r>
          </a:p>
          <a:p>
            <a:pPr marL="0" indent="0">
              <a:buNone/>
            </a:pPr>
            <a:r>
              <a:rPr lang="en-US" sz="1800" dirty="0" smtClean="0"/>
              <a:t>b. </a:t>
            </a:r>
            <a:r>
              <a:rPr lang="en-US" sz="1800" dirty="0"/>
              <a:t>increasing the height of chairs, beds and toilet seats</a:t>
            </a:r>
          </a:p>
          <a:p>
            <a:pPr marL="0" indent="0">
              <a:buNone/>
            </a:pPr>
            <a:r>
              <a:rPr lang="en-GB" sz="1800" dirty="0" smtClean="0"/>
              <a:t>c. </a:t>
            </a:r>
            <a:r>
              <a:rPr lang="en-GB" sz="1800" dirty="0"/>
              <a:t>hand-rails for stairs</a:t>
            </a:r>
          </a:p>
          <a:p>
            <a:pPr marL="0" indent="0">
              <a:buNone/>
            </a:pPr>
            <a:r>
              <a:rPr lang="en-US" sz="1800" dirty="0" smtClean="0"/>
              <a:t>d. </a:t>
            </a:r>
            <a:r>
              <a:rPr lang="en-US" sz="1800" dirty="0"/>
              <a:t>replacement of a bath with a walk-in shower</a:t>
            </a:r>
          </a:p>
          <a:p>
            <a:pPr marL="0" indent="0">
              <a:buNone/>
            </a:pPr>
            <a:r>
              <a:rPr lang="en-US" sz="1800" dirty="0" smtClean="0"/>
              <a:t>e</a:t>
            </a:r>
            <a:r>
              <a:rPr lang="en-US" sz="1800" dirty="0"/>
              <a:t>.</a:t>
            </a:r>
            <a:r>
              <a:rPr lang="en-US" sz="1800" dirty="0" smtClean="0"/>
              <a:t> </a:t>
            </a:r>
            <a:r>
              <a:rPr lang="en-US" sz="1800" dirty="0"/>
              <a:t>change to car with high seat level, easy access and automatic gear change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977457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11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31" y="2008589"/>
            <a:ext cx="7416305" cy="4849411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People with hip or knee OA at risk of work disability or who want to start/return to work should have rapid access </a:t>
            </a:r>
            <a:r>
              <a:rPr lang="en-US" sz="1800" dirty="0" smtClean="0"/>
              <a:t>to vocational </a:t>
            </a:r>
            <a:r>
              <a:rPr lang="en-US" sz="1800" dirty="0"/>
              <a:t>rehabilitation, including counselling about modifiable work-related factors such as altering work </a:t>
            </a:r>
            <a:r>
              <a:rPr lang="en-US" sz="1800" dirty="0" err="1" smtClean="0"/>
              <a:t>behaviour</a:t>
            </a:r>
            <a:r>
              <a:rPr lang="en-US" sz="1800" dirty="0" smtClean="0"/>
              <a:t>, changing </a:t>
            </a:r>
            <a:r>
              <a:rPr lang="en-US" sz="1800" dirty="0"/>
              <a:t>work tasks or altering work hours, use of assistive technology, workplace modification, commuting to/from </a:t>
            </a:r>
            <a:r>
              <a:rPr lang="en-US" sz="1800" dirty="0" smtClean="0"/>
              <a:t>work and </a:t>
            </a:r>
            <a:r>
              <a:rPr lang="en-US" sz="1800" dirty="0"/>
              <a:t>support from management, colleagues and family towards employment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068587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Summary</a:t>
            </a:r>
            <a:r>
              <a:rPr lang="es-ES" dirty="0" smtClean="0"/>
              <a:t> </a:t>
            </a:r>
            <a:r>
              <a:rPr lang="es-ES" dirty="0"/>
              <a:t>Table Oxford Level of Evidence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064110"/>
              </p:ext>
            </p:extLst>
          </p:nvPr>
        </p:nvGraphicFramePr>
        <p:xfrm>
          <a:off x="549852" y="1829089"/>
          <a:ext cx="6896966" cy="4622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80184"/>
                <a:gridCol w="61167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1.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hip;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knee, delivery mode;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mixed, water-based exercise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hip, overall exercise;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knee, overall exercise;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knee, strength;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knee, aerobic;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mixed, mixed</a:t>
                      </a:r>
                    </a:p>
                    <a:p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III, hip;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Ia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knee.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III, hip; III, knee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III, hip; III, knee; </a:t>
                      </a:r>
                      <a:r>
                        <a:rPr lang="en-GB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mixed, sick leave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279891" y="1821553"/>
            <a:ext cx="8334171" cy="4124361"/>
          </a:xfrm>
        </p:spPr>
        <p:txBody>
          <a:bodyPr/>
          <a:lstStyle/>
          <a:p>
            <a:pPr>
              <a:buAutoNum type="arabicPeriod"/>
            </a:pPr>
            <a:r>
              <a:rPr lang="en-US" sz="1800" dirty="0" smtClean="0"/>
              <a:t>Initial </a:t>
            </a:r>
            <a:r>
              <a:rPr lang="en-US" sz="1800" dirty="0"/>
              <a:t>assessments should use a </a:t>
            </a:r>
            <a:r>
              <a:rPr lang="en-US" sz="1800" dirty="0" err="1"/>
              <a:t>biopsychosocial</a:t>
            </a:r>
            <a:r>
              <a:rPr lang="en-US" sz="1800" dirty="0"/>
              <a:t> </a:t>
            </a:r>
            <a:r>
              <a:rPr lang="en-US" sz="1800" dirty="0" smtClean="0"/>
              <a:t>approach</a:t>
            </a:r>
          </a:p>
          <a:p>
            <a:pPr>
              <a:buAutoNum type="arabicPeriod"/>
            </a:pPr>
            <a:r>
              <a:rPr lang="en-US" sz="1800" dirty="0"/>
              <a:t>Treatment of hip and/or knee OA should be </a:t>
            </a:r>
            <a:r>
              <a:rPr lang="en-US" sz="1800" dirty="0" err="1" smtClean="0"/>
              <a:t>individualised</a:t>
            </a:r>
            <a:endParaRPr lang="en-US" sz="1800" dirty="0" smtClean="0"/>
          </a:p>
          <a:p>
            <a:pPr>
              <a:buAutoNum type="arabicPeriod"/>
            </a:pPr>
            <a:r>
              <a:rPr lang="en-US" sz="1800" dirty="0"/>
              <a:t>All people with knee/hip OA should receive an </a:t>
            </a:r>
            <a:r>
              <a:rPr lang="en-US" sz="1800" dirty="0" err="1"/>
              <a:t>individualised</a:t>
            </a:r>
            <a:r>
              <a:rPr lang="en-US" sz="1800" dirty="0"/>
              <a:t> management plan (a package of care</a:t>
            </a:r>
            <a:r>
              <a:rPr lang="en-US" sz="1800" dirty="0" smtClean="0"/>
              <a:t>)</a:t>
            </a:r>
          </a:p>
          <a:p>
            <a:pPr>
              <a:buAutoNum type="arabicPeriod"/>
            </a:pPr>
            <a:r>
              <a:rPr lang="en-US" sz="1800" dirty="0" smtClean="0"/>
              <a:t>For lifestyle </a:t>
            </a:r>
            <a:r>
              <a:rPr lang="en-US" sz="1800" dirty="0"/>
              <a:t>changes </a:t>
            </a:r>
            <a:r>
              <a:rPr lang="en-US" sz="1800" dirty="0" smtClean="0"/>
              <a:t>people </a:t>
            </a:r>
            <a:r>
              <a:rPr lang="en-US" sz="1800" dirty="0"/>
              <a:t>with hip or knee OA should receive an individually tailored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>
              <a:buFont typeface="Arial"/>
              <a:buAutoNum type="arabicPeriod"/>
            </a:pPr>
            <a:r>
              <a:rPr lang="en-US" sz="1800" dirty="0"/>
              <a:t>To be effective, information and education for the person with hip or knee OA </a:t>
            </a:r>
            <a:r>
              <a:rPr lang="en-US" sz="1800" dirty="0" smtClean="0"/>
              <a:t>should</a:t>
            </a:r>
            <a:r>
              <a:rPr lang="en-US" sz="1800" dirty="0"/>
              <a:t> </a:t>
            </a:r>
            <a:r>
              <a:rPr lang="en-US" sz="1800" dirty="0" smtClean="0"/>
              <a:t>meet specific requirements</a:t>
            </a:r>
          </a:p>
          <a:p>
            <a:pPr marL="0" indent="0">
              <a:buNone/>
            </a:pPr>
            <a:r>
              <a:rPr lang="en-US" sz="1800" dirty="0"/>
              <a:t>6. </a:t>
            </a:r>
            <a:r>
              <a:rPr lang="en-US" sz="1800" dirty="0" smtClean="0"/>
              <a:t>The </a:t>
            </a:r>
            <a:r>
              <a:rPr lang="en-US" sz="1800" dirty="0"/>
              <a:t>mode of delivery of exercise should be selected according both personal preferences and local availability. </a:t>
            </a:r>
          </a:p>
          <a:p>
            <a:pPr>
              <a:buFont typeface="Arial"/>
              <a:buAutoNum type="arabicPeriod"/>
            </a:pPr>
            <a:endParaRPr lang="en-US" sz="1800" dirty="0"/>
          </a:p>
          <a:p>
            <a:pPr>
              <a:buAutoNum type="arabicPeriod"/>
            </a:pPr>
            <a:endParaRPr lang="en-US" sz="1800" dirty="0" smtClean="0"/>
          </a:p>
          <a:p>
            <a:pPr>
              <a:buAutoNum type="arabicPeriod"/>
            </a:pPr>
            <a:endParaRPr lang="en-US" sz="1800" dirty="0" smtClean="0"/>
          </a:p>
          <a:p>
            <a:pPr>
              <a:buAutoNum type="arabicPeriod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279891" y="1821553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6. </a:t>
            </a:r>
            <a:r>
              <a:rPr lang="en-US" sz="1800" dirty="0"/>
              <a:t>Important principles of all exercise include: ‘small amounts often’, linking exercise regimens to other daily activities and building up the ‘dose’ over time.</a:t>
            </a:r>
          </a:p>
          <a:p>
            <a:pPr marL="0" indent="0">
              <a:buNone/>
            </a:pPr>
            <a:r>
              <a:rPr lang="en-US" sz="1800" dirty="0" smtClean="0"/>
              <a:t>7. A </a:t>
            </a:r>
            <a:r>
              <a:rPr lang="en-US" sz="1800" dirty="0"/>
              <a:t>regular </a:t>
            </a:r>
            <a:r>
              <a:rPr lang="en-US" sz="1800" dirty="0" err="1"/>
              <a:t>individualised</a:t>
            </a:r>
            <a:r>
              <a:rPr lang="en-US" sz="1800" dirty="0"/>
              <a:t> (daily) exercise </a:t>
            </a:r>
            <a:r>
              <a:rPr lang="en-US" sz="1800" dirty="0" smtClean="0"/>
              <a:t>regimen should includes strengthening,  aerobic </a:t>
            </a:r>
            <a:r>
              <a:rPr lang="en-US" sz="1800" dirty="0"/>
              <a:t>activity and </a:t>
            </a:r>
            <a:r>
              <a:rPr lang="en-US" sz="1800" dirty="0" smtClean="0"/>
              <a:t>range </a:t>
            </a:r>
            <a:r>
              <a:rPr lang="en-US" sz="1800" dirty="0"/>
              <a:t>of movement / stretching </a:t>
            </a:r>
            <a:r>
              <a:rPr lang="en-US" sz="1800" dirty="0" smtClean="0"/>
              <a:t>exercises</a:t>
            </a:r>
          </a:p>
          <a:p>
            <a:pPr marL="0" indent="0">
              <a:buNone/>
            </a:pPr>
            <a:r>
              <a:rPr lang="en-US" sz="1800" dirty="0" smtClean="0"/>
              <a:t>8. </a:t>
            </a:r>
            <a:r>
              <a:rPr lang="en-US" sz="1800" dirty="0"/>
              <a:t>Education on weight loss should incorporate </a:t>
            </a:r>
            <a:r>
              <a:rPr lang="en-US" sz="1800" dirty="0" err="1"/>
              <a:t>individualised</a:t>
            </a:r>
            <a:r>
              <a:rPr lang="en-US" sz="1800" dirty="0"/>
              <a:t> strategies that are </a:t>
            </a:r>
            <a:r>
              <a:rPr lang="en-US" sz="1800" dirty="0" err="1"/>
              <a:t>recognised</a:t>
            </a:r>
            <a:r>
              <a:rPr lang="en-US" sz="1800" dirty="0"/>
              <a:t> to effect successful weight loss </a:t>
            </a:r>
            <a:r>
              <a:rPr lang="en-GB" sz="1800" dirty="0"/>
              <a:t>and </a:t>
            </a:r>
            <a:r>
              <a:rPr lang="en-GB" sz="1800" dirty="0" smtClean="0"/>
              <a:t>maintenance</a:t>
            </a:r>
          </a:p>
          <a:p>
            <a:pPr marL="0" indent="0">
              <a:buNone/>
            </a:pPr>
            <a:r>
              <a:rPr lang="en-US" sz="1800" dirty="0" smtClean="0"/>
              <a:t>9. </a:t>
            </a:r>
            <a:r>
              <a:rPr lang="en-US" sz="1800" dirty="0"/>
              <a:t>The use of appropriate and comfortable shoes is </a:t>
            </a:r>
            <a:r>
              <a:rPr lang="en-US" sz="1800" dirty="0" smtClean="0"/>
              <a:t>recommended</a:t>
            </a:r>
          </a:p>
          <a:p>
            <a:pPr marL="0" indent="0">
              <a:buNone/>
            </a:pPr>
            <a:r>
              <a:rPr lang="en-US" sz="1800" dirty="0" smtClean="0"/>
              <a:t>10. </a:t>
            </a:r>
            <a:r>
              <a:rPr lang="en-US" sz="1800" dirty="0"/>
              <a:t>Walking aids, assistive technology and adaptations at home and/or at work should be considered, to reduce pain and </a:t>
            </a:r>
            <a:r>
              <a:rPr lang="en-GB" sz="1800" dirty="0"/>
              <a:t>increase </a:t>
            </a:r>
            <a:r>
              <a:rPr lang="en-GB" sz="1800" dirty="0" smtClean="0"/>
              <a:t>participation</a:t>
            </a:r>
          </a:p>
          <a:p>
            <a:pPr marL="0" indent="0">
              <a:buNone/>
            </a:pPr>
            <a:r>
              <a:rPr lang="en-US" sz="1800" dirty="0" smtClean="0"/>
              <a:t>11. </a:t>
            </a:r>
            <a:r>
              <a:rPr lang="en-US" sz="1800" dirty="0"/>
              <a:t>People with hip or knee OA at risk of work disability or who want to start/return to work should have rapid access to vocational rehabilitation</a:t>
            </a:r>
            <a:endParaRPr lang="en-US" sz="1800" dirty="0" smtClean="0"/>
          </a:p>
          <a:p>
            <a:pPr>
              <a:buAutoNum type="arabicPeriod"/>
            </a:pPr>
            <a:endParaRPr lang="en-US" sz="1800" dirty="0" smtClean="0"/>
          </a:p>
          <a:p>
            <a:pPr>
              <a:buAutoNum type="arabicPeriod"/>
            </a:pPr>
            <a:endParaRPr lang="en-US" sz="1800" dirty="0" smtClean="0"/>
          </a:p>
          <a:p>
            <a:pPr>
              <a:buAutoNum type="arabicPeriod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62549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Lay Summary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18436" y="2251044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 smtClean="0"/>
              <a:t>Eleven </a:t>
            </a:r>
            <a:r>
              <a:rPr lang="en-US" sz="1800" dirty="0" smtClean="0"/>
              <a:t>evidence-based </a:t>
            </a:r>
            <a:r>
              <a:rPr lang="en-US" sz="1800" dirty="0"/>
              <a:t>recommendations for the </a:t>
            </a:r>
            <a:r>
              <a:rPr lang="en-US" sz="1800" dirty="0" err="1" smtClean="0"/>
              <a:t>nonpharmacological</a:t>
            </a:r>
            <a:r>
              <a:rPr lang="en-US" sz="1800" dirty="0"/>
              <a:t> </a:t>
            </a:r>
            <a:r>
              <a:rPr lang="en-US" sz="1800" dirty="0" smtClean="0"/>
              <a:t>core </a:t>
            </a:r>
            <a:r>
              <a:rPr lang="en-US" sz="1800" dirty="0"/>
              <a:t>management of hip and knee </a:t>
            </a:r>
            <a:r>
              <a:rPr lang="en-US" sz="1800" dirty="0" smtClean="0"/>
              <a:t>OA were </a:t>
            </a:r>
            <a:r>
              <a:rPr lang="en-US" sz="1800" dirty="0"/>
              <a:t>developed, concerning the following nine </a:t>
            </a:r>
            <a:r>
              <a:rPr lang="en-US" sz="1800" dirty="0" smtClean="0"/>
              <a:t>topics: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general approach,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assessment</a:t>
            </a:r>
            <a:r>
              <a:rPr lang="en-US" sz="1800" dirty="0"/>
              <a:t>, </a:t>
            </a:r>
            <a:endParaRPr lang="en-US" sz="1800" dirty="0" smtClean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patient </a:t>
            </a:r>
            <a:r>
              <a:rPr lang="en-US" sz="1800" dirty="0"/>
              <a:t>information </a:t>
            </a:r>
            <a:r>
              <a:rPr lang="en-US" sz="1800" dirty="0" smtClean="0"/>
              <a:t>and education</a:t>
            </a:r>
            <a:r>
              <a:rPr lang="en-US" sz="1800" dirty="0"/>
              <a:t>, </a:t>
            </a:r>
            <a:endParaRPr lang="en-US" sz="1800" dirty="0" smtClean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lifestyle </a:t>
            </a:r>
            <a:r>
              <a:rPr lang="en-US" sz="1800" dirty="0"/>
              <a:t>changes, </a:t>
            </a:r>
            <a:endParaRPr lang="en-US" sz="1800" dirty="0" smtClean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exercise</a:t>
            </a:r>
            <a:r>
              <a:rPr lang="en-US" sz="1800" dirty="0"/>
              <a:t>, </a:t>
            </a:r>
            <a:endParaRPr lang="en-US" sz="1800" dirty="0" smtClean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weight </a:t>
            </a:r>
            <a:r>
              <a:rPr lang="en-US" sz="1800" dirty="0"/>
              <a:t>loss,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assistive technology and adaptations, </a:t>
            </a:r>
            <a:endParaRPr lang="en-US" sz="1800" dirty="0" smtClean="0"/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footwear </a:t>
            </a:r>
            <a:r>
              <a:rPr lang="en-US" sz="1800" dirty="0"/>
              <a:t>and </a:t>
            </a:r>
            <a:r>
              <a:rPr lang="en-US" sz="1800" dirty="0" smtClean="0"/>
              <a:t>work.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77314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GB" sz="1800" u="sng" dirty="0" err="1">
                <a:hlinkClick r:id="rId2"/>
              </a:rPr>
              <a:t>Fernandes</a:t>
            </a:r>
            <a:r>
              <a:rPr lang="en-GB" sz="1800" u="sng" dirty="0">
                <a:hlinkClick r:id="rId2"/>
              </a:rPr>
              <a:t> </a:t>
            </a:r>
            <a:r>
              <a:rPr lang="en-GB" sz="1800" u="sng" dirty="0" smtClean="0">
                <a:hlinkClick r:id="rId2"/>
              </a:rPr>
              <a:t>L</a:t>
            </a:r>
            <a:r>
              <a:rPr lang="en-GB" sz="1800" u="sng" dirty="0" smtClean="0"/>
              <a:t>, </a:t>
            </a:r>
            <a:r>
              <a:rPr lang="en-GB" sz="1800" u="sng" dirty="0">
                <a:hlinkClick r:id="rId3"/>
              </a:rPr>
              <a:t>Hagen KB</a:t>
            </a:r>
            <a:r>
              <a:rPr lang="en-GB" sz="1800" u="sng" dirty="0"/>
              <a:t>, </a:t>
            </a:r>
            <a:r>
              <a:rPr lang="en-GB" sz="1800" u="sng" dirty="0">
                <a:hlinkClick r:id="rId4"/>
              </a:rPr>
              <a:t>Bijlsma JW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5"/>
              </a:rPr>
              <a:t>Andreassen</a:t>
            </a:r>
            <a:r>
              <a:rPr lang="en-GB" sz="1800" u="sng" dirty="0">
                <a:hlinkClick r:id="rId5"/>
              </a:rPr>
              <a:t> O</a:t>
            </a:r>
            <a:r>
              <a:rPr lang="en-GB" sz="1800" u="sng" dirty="0"/>
              <a:t>, </a:t>
            </a:r>
            <a:r>
              <a:rPr lang="en-GB" sz="1800" u="sng" dirty="0">
                <a:hlinkClick r:id="rId6"/>
              </a:rPr>
              <a:t>Christensen P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7"/>
              </a:rPr>
              <a:t>Conaghan</a:t>
            </a:r>
            <a:r>
              <a:rPr lang="en-GB" sz="1800" u="sng" dirty="0">
                <a:hlinkClick r:id="rId7"/>
              </a:rPr>
              <a:t> PG</a:t>
            </a:r>
            <a:r>
              <a:rPr lang="en-GB" sz="1800" u="sng" dirty="0"/>
              <a:t>, </a:t>
            </a:r>
            <a:r>
              <a:rPr lang="en-GB" sz="1800" u="sng" dirty="0">
                <a:hlinkClick r:id="rId8"/>
              </a:rPr>
              <a:t>Doherty M</a:t>
            </a:r>
            <a:r>
              <a:rPr lang="en-GB" sz="1800" u="sng" dirty="0"/>
              <a:t>, </a:t>
            </a:r>
            <a:r>
              <a:rPr lang="en-GB" sz="1800" u="sng" dirty="0">
                <a:hlinkClick r:id="rId9"/>
              </a:rPr>
              <a:t>Geenen R</a:t>
            </a:r>
            <a:r>
              <a:rPr lang="en-GB" sz="1800" u="sng" dirty="0"/>
              <a:t>, </a:t>
            </a:r>
            <a:r>
              <a:rPr lang="en-GB" sz="1800" u="sng" dirty="0">
                <a:hlinkClick r:id="rId10"/>
              </a:rPr>
              <a:t>Hammond A</a:t>
            </a:r>
            <a:r>
              <a:rPr lang="en-GB" sz="1800" u="sng" dirty="0"/>
              <a:t>, </a:t>
            </a:r>
            <a:r>
              <a:rPr lang="en-GB" sz="1800" u="sng" dirty="0">
                <a:hlinkClick r:id="rId11"/>
              </a:rPr>
              <a:t>Kjeken I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12"/>
              </a:rPr>
              <a:t>Lohmander</a:t>
            </a:r>
            <a:r>
              <a:rPr lang="en-GB" sz="1800" u="sng" dirty="0">
                <a:hlinkClick r:id="rId12"/>
              </a:rPr>
              <a:t> LS</a:t>
            </a:r>
            <a:r>
              <a:rPr lang="en-GB" sz="1800" u="sng" dirty="0"/>
              <a:t>, </a:t>
            </a:r>
            <a:r>
              <a:rPr lang="en-GB" sz="1800" u="sng" dirty="0">
                <a:hlinkClick r:id="rId13"/>
              </a:rPr>
              <a:t>Lund H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14"/>
              </a:rPr>
              <a:t>Mallen</a:t>
            </a:r>
            <a:r>
              <a:rPr lang="en-GB" sz="1800" u="sng" dirty="0">
                <a:hlinkClick r:id="rId14"/>
              </a:rPr>
              <a:t> CD</a:t>
            </a:r>
            <a:r>
              <a:rPr lang="en-GB" sz="1800" u="sng" dirty="0"/>
              <a:t>, </a:t>
            </a:r>
            <a:r>
              <a:rPr lang="en-GB" sz="1800" u="sng" dirty="0">
                <a:hlinkClick r:id="rId15"/>
              </a:rPr>
              <a:t>Nava T</a:t>
            </a:r>
            <a:r>
              <a:rPr lang="en-GB" sz="1800" u="sng" dirty="0"/>
              <a:t>, </a:t>
            </a:r>
            <a:r>
              <a:rPr lang="en-GB" sz="1800" u="sng" dirty="0">
                <a:hlinkClick r:id="rId16"/>
              </a:rPr>
              <a:t>Oliver S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17"/>
              </a:rPr>
              <a:t>Pavelka</a:t>
            </a:r>
            <a:r>
              <a:rPr lang="en-GB" sz="1800" u="sng" dirty="0">
                <a:hlinkClick r:id="rId17"/>
              </a:rPr>
              <a:t> K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18"/>
              </a:rPr>
              <a:t>Pitsillidou</a:t>
            </a:r>
            <a:r>
              <a:rPr lang="en-GB" sz="1800" u="sng" dirty="0">
                <a:hlinkClick r:id="rId18"/>
              </a:rPr>
              <a:t> I</a:t>
            </a:r>
            <a:r>
              <a:rPr lang="en-GB" sz="1800" u="sng" dirty="0"/>
              <a:t>, </a:t>
            </a:r>
            <a:r>
              <a:rPr lang="en-GB" sz="1800" u="sng" dirty="0">
                <a:hlinkClick r:id="rId19"/>
              </a:rPr>
              <a:t>da Silva JA</a:t>
            </a:r>
            <a:r>
              <a:rPr lang="en-GB" sz="1800" u="sng" dirty="0"/>
              <a:t>, </a:t>
            </a:r>
            <a:r>
              <a:rPr lang="en-GB" sz="1800" u="sng" dirty="0">
                <a:hlinkClick r:id="rId20"/>
              </a:rPr>
              <a:t>de la Torre J</a:t>
            </a:r>
            <a:r>
              <a:rPr lang="en-GB" sz="1800" u="sng" dirty="0"/>
              <a:t>, </a:t>
            </a:r>
            <a:r>
              <a:rPr lang="en-GB" sz="1800" u="sng" dirty="0" err="1">
                <a:hlinkClick r:id="rId21"/>
              </a:rPr>
              <a:t>Zanoli</a:t>
            </a:r>
            <a:r>
              <a:rPr lang="en-GB" sz="1800" u="sng" dirty="0">
                <a:hlinkClick r:id="rId21"/>
              </a:rPr>
              <a:t> G</a:t>
            </a:r>
            <a:r>
              <a:rPr lang="en-GB" sz="1800" u="sng" dirty="0"/>
              <a:t>, </a:t>
            </a:r>
            <a:r>
              <a:rPr lang="en-GB" sz="1800" u="sng" dirty="0" smtClean="0">
                <a:hlinkClick r:id="rId22"/>
              </a:rPr>
              <a:t>European </a:t>
            </a:r>
            <a:r>
              <a:rPr lang="en-GB" sz="1800" u="sng" dirty="0">
                <a:hlinkClick r:id="rId22"/>
              </a:rPr>
              <a:t>League Against Rheumatism (EULAR)</a:t>
            </a:r>
            <a:endParaRPr lang="en-GB" sz="1800" u="sng" dirty="0"/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Target</a:t>
            </a:r>
            <a:r>
              <a:rPr lang="es-ES" dirty="0" smtClean="0"/>
              <a:t> </a:t>
            </a:r>
            <a:r>
              <a:rPr lang="es-ES" dirty="0"/>
              <a:t>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2400" dirty="0" smtClean="0"/>
              <a:t>Aim: to </a:t>
            </a:r>
            <a:r>
              <a:rPr lang="en-US" sz="2400" dirty="0"/>
              <a:t>develop evidence -based recommendations and a research and educational agenda for the non-pharmacological management of hip and knee osteoarthritis (OA).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Target population: all healthcare </a:t>
            </a:r>
            <a:r>
              <a:rPr lang="en-US" sz="2400" dirty="0"/>
              <a:t>providers involved in the delivery of non-pharmacological interventions, people with hip or knee </a:t>
            </a:r>
            <a:r>
              <a:rPr lang="en-US" sz="2400" dirty="0" smtClean="0"/>
              <a:t>OA, researchers </a:t>
            </a:r>
            <a:r>
              <a:rPr lang="en-US" sz="2400" dirty="0"/>
              <a:t>in the field of OA, officials in healthcare governance, reimbursement agencies and policy makers.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Methods/methodical</a:t>
            </a:r>
            <a:r>
              <a:rPr lang="es-ES" dirty="0" smtClean="0"/>
              <a:t> </a:t>
            </a:r>
            <a:r>
              <a:rPr lang="es-ES" dirty="0"/>
              <a:t>approach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1800" dirty="0">
                <a:solidFill>
                  <a:srgbClr val="000000"/>
                </a:solidFill>
              </a:rPr>
              <a:t>Methods:  </a:t>
            </a:r>
            <a:r>
              <a:rPr lang="en-US" sz="1800" dirty="0">
                <a:solidFill>
                  <a:srgbClr val="000000"/>
                </a:solidFill>
              </a:rPr>
              <a:t>According to the EULAR Standardized Operating Procedures*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422372" y="2789352"/>
            <a:ext cx="4224469" cy="2794381"/>
            <a:chOff x="2422372" y="2243444"/>
            <a:chExt cx="4224469" cy="2794381"/>
          </a:xfrm>
        </p:grpSpPr>
        <p:sp>
          <p:nvSpPr>
            <p:cNvPr id="10" name="ZoneTexte 2"/>
            <p:cNvSpPr txBox="1"/>
            <p:nvPr/>
          </p:nvSpPr>
          <p:spPr>
            <a:xfrm>
              <a:off x="3355865" y="2243444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 smtClean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  <a:endParaRPr lang="en-GB" sz="1600" dirty="0">
                <a:solidFill>
                  <a:prstClr val="white"/>
                </a:solidFill>
                <a:ea typeface="+mn-ea"/>
                <a:cs typeface="+mn-cs"/>
              </a:endParaRPr>
            </a:p>
          </p:txBody>
        </p:sp>
        <p:sp>
          <p:nvSpPr>
            <p:cNvPr id="11" name="ZoneTexte 4"/>
            <p:cNvSpPr txBox="1"/>
            <p:nvPr/>
          </p:nvSpPr>
          <p:spPr>
            <a:xfrm>
              <a:off x="2944894" y="3075222"/>
              <a:ext cx="3192903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 smtClean="0">
                  <a:solidFill>
                    <a:prstClr val="white"/>
                  </a:solidFill>
                  <a:ea typeface="+mn-ea"/>
                  <a:cs typeface="+mn-cs"/>
                </a:rPr>
                <a:t>Systematic literature research</a:t>
              </a:r>
              <a:endParaRPr lang="en-GB" sz="1600" dirty="0">
                <a:solidFill>
                  <a:prstClr val="white"/>
                </a:solidFill>
                <a:ea typeface="+mn-ea"/>
                <a:cs typeface="+mn-cs"/>
              </a:endParaRPr>
            </a:p>
          </p:txBody>
        </p:sp>
        <p:sp>
          <p:nvSpPr>
            <p:cNvPr id="12" name="ZoneTexte 5"/>
            <p:cNvSpPr txBox="1"/>
            <p:nvPr/>
          </p:nvSpPr>
          <p:spPr>
            <a:xfrm>
              <a:off x="3432845" y="3879063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 smtClean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  <a:endParaRPr lang="en-GB" sz="1600" dirty="0">
                <a:solidFill>
                  <a:prstClr val="white"/>
                </a:solidFill>
                <a:ea typeface="+mn-ea"/>
                <a:cs typeface="+mn-cs"/>
              </a:endParaRPr>
            </a:p>
          </p:txBody>
        </p:sp>
        <p:sp>
          <p:nvSpPr>
            <p:cNvPr id="13" name="ZoneTexte 6"/>
            <p:cNvSpPr txBox="1"/>
            <p:nvPr/>
          </p:nvSpPr>
          <p:spPr>
            <a:xfrm>
              <a:off x="2422372" y="4617261"/>
              <a:ext cx="4224469" cy="42056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r-FR" sz="2133" dirty="0">
                  <a:solidFill>
                    <a:prstClr val="white"/>
                  </a:solidFill>
                  <a:ea typeface="+mn-ea"/>
                  <a:cs typeface="+mn-cs"/>
                </a:rPr>
                <a:t>FINAL </a:t>
              </a:r>
              <a:r>
                <a:rPr lang="en-GB" sz="2133" dirty="0" smtClean="0">
                  <a:solidFill>
                    <a:prstClr val="white"/>
                  </a:solidFill>
                  <a:ea typeface="+mn-ea"/>
                  <a:cs typeface="+mn-cs"/>
                </a:rPr>
                <a:t>Recommendations</a:t>
              </a:r>
              <a:endParaRPr lang="en-GB" sz="2133" dirty="0">
                <a:solidFill>
                  <a:prstClr val="white"/>
                </a:solidFill>
                <a:ea typeface="+mn-ea"/>
                <a:cs typeface="+mn-cs"/>
              </a:endParaRPr>
            </a:p>
          </p:txBody>
        </p:sp>
        <p:sp>
          <p:nvSpPr>
            <p:cNvPr id="14" name="Flèche vers le bas 9"/>
            <p:cNvSpPr/>
            <p:nvPr/>
          </p:nvSpPr>
          <p:spPr>
            <a:xfrm>
              <a:off x="4479590" y="2646924"/>
              <a:ext cx="45719" cy="3770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5" name="Flèche vers le bas 11"/>
            <p:cNvSpPr/>
            <p:nvPr/>
          </p:nvSpPr>
          <p:spPr>
            <a:xfrm>
              <a:off x="4514009" y="3463124"/>
              <a:ext cx="45719" cy="3934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6" name="Flèche vers le bas 12"/>
            <p:cNvSpPr/>
            <p:nvPr/>
          </p:nvSpPr>
          <p:spPr>
            <a:xfrm>
              <a:off x="4520465" y="4277353"/>
              <a:ext cx="45719" cy="32626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</p:grpSp>
      <p:sp>
        <p:nvSpPr>
          <p:cNvPr id="17" name="ZoneTexte 7"/>
          <p:cNvSpPr txBox="1"/>
          <p:nvPr/>
        </p:nvSpPr>
        <p:spPr>
          <a:xfrm>
            <a:off x="5596114" y="6031437"/>
            <a:ext cx="3438762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* </a:t>
            </a:r>
            <a:r>
              <a:rPr lang="fr-FR" sz="1067" dirty="0" smtClean="0">
                <a:solidFill>
                  <a:srgbClr val="000000"/>
                </a:solidFill>
                <a:ea typeface="+mn-ea"/>
                <a:cs typeface="+mn-cs"/>
              </a:rPr>
              <a:t>van 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der Heijde </a:t>
            </a:r>
            <a:r>
              <a:rPr lang="fr-FR" sz="1067" i="1" dirty="0">
                <a:solidFill>
                  <a:srgbClr val="000000"/>
                </a:solidFill>
                <a:ea typeface="+mn-ea"/>
                <a:cs typeface="+mn-cs"/>
              </a:rPr>
              <a:t>et al 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Ann </a:t>
            </a:r>
            <a:r>
              <a:rPr lang="fr-FR" sz="1067" dirty="0" err="1">
                <a:solidFill>
                  <a:srgbClr val="000000"/>
                </a:solidFill>
                <a:ea typeface="+mn-ea"/>
                <a:cs typeface="+mn-cs"/>
              </a:rPr>
              <a:t>Rheum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 Dis 2016,75:3-15</a:t>
            </a:r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1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97656" y="2043226"/>
            <a:ext cx="7915072" cy="412436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In people with </a:t>
            </a:r>
            <a:r>
              <a:rPr lang="en-US" sz="2000" dirty="0"/>
              <a:t>hip or knee OA, initial assessments should use a </a:t>
            </a:r>
            <a:r>
              <a:rPr lang="en-US" sz="2000" dirty="0" err="1"/>
              <a:t>biopsychosocial</a:t>
            </a:r>
            <a:r>
              <a:rPr lang="en-US" sz="2000" dirty="0"/>
              <a:t> approach including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a. Physical </a:t>
            </a:r>
            <a:r>
              <a:rPr lang="en-US" sz="2000" dirty="0"/>
              <a:t>status (including pain; fatigue; sleep quality; lower limb joint status (foot, knee, hip); mobility; strength; joint alignment; proprioception and posture; comorbidities; weight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dirty="0"/>
              <a:t>b</a:t>
            </a:r>
            <a:r>
              <a:rPr lang="en-US" sz="2000" dirty="0" smtClean="0"/>
              <a:t>. Activities of daily living</a:t>
            </a:r>
          </a:p>
          <a:p>
            <a:pPr marL="0" indent="0">
              <a:buNone/>
            </a:pPr>
            <a:r>
              <a:rPr lang="en-US" sz="2000" dirty="0" smtClean="0"/>
              <a:t>c. Participation (work, education, leisure, social work)</a:t>
            </a:r>
          </a:p>
          <a:p>
            <a:pPr marL="0" indent="0">
              <a:buNone/>
            </a:pPr>
            <a:r>
              <a:rPr lang="en-US" sz="2000" dirty="0"/>
              <a:t>d</a:t>
            </a:r>
            <a:r>
              <a:rPr lang="en-US" sz="2000" dirty="0" smtClean="0"/>
              <a:t>. Mood</a:t>
            </a:r>
          </a:p>
          <a:p>
            <a:pPr marL="0" indent="0">
              <a:buNone/>
            </a:pPr>
            <a:r>
              <a:rPr lang="en-US" sz="2000" dirty="0"/>
              <a:t>e</a:t>
            </a:r>
            <a:r>
              <a:rPr lang="en-US" sz="2000" dirty="0" smtClean="0"/>
              <a:t>. Health education needs, health beliefs and motivation to self-manage</a:t>
            </a:r>
            <a:r>
              <a:rPr lang="en-US" sz="2000" dirty="0"/>
              <a:t/>
            </a:r>
            <a:br>
              <a:rPr lang="en-US" sz="2000" dirty="0"/>
            </a:b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2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529274" y="2126353"/>
            <a:ext cx="7790381" cy="324921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Treatment of hip and/or knee OA should be </a:t>
            </a:r>
            <a:r>
              <a:rPr lang="en-US" sz="2000" dirty="0" err="1"/>
              <a:t>individualised</a:t>
            </a:r>
            <a:r>
              <a:rPr lang="en-US" sz="2000" dirty="0"/>
              <a:t> according to the wishes and expectations of the </a:t>
            </a:r>
            <a:r>
              <a:rPr lang="en-US" sz="2000" dirty="0" smtClean="0"/>
              <a:t>individual, </a:t>
            </a:r>
            <a:r>
              <a:rPr lang="en-US" sz="2000" dirty="0" err="1" smtClean="0"/>
              <a:t>localisation</a:t>
            </a:r>
            <a:r>
              <a:rPr lang="en-US" sz="2000" dirty="0" smtClean="0"/>
              <a:t> </a:t>
            </a:r>
            <a:r>
              <a:rPr lang="en-US" sz="2000" dirty="0"/>
              <a:t>of OA, risk factors (such as age, sex, comorbidity, obesity and adverse mechanical factors), presence </a:t>
            </a:r>
            <a:r>
              <a:rPr lang="en-US" sz="2000" dirty="0" smtClean="0"/>
              <a:t>of inflammation</a:t>
            </a:r>
            <a:r>
              <a:rPr lang="en-US" sz="2000" dirty="0"/>
              <a:t>, severity of structural change, level of pain and restriction of daily activities, societal participation and quality </a:t>
            </a:r>
            <a:r>
              <a:rPr lang="en-US" sz="2000" dirty="0" smtClean="0"/>
              <a:t>of life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6040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3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501565" y="2001662"/>
            <a:ext cx="7790381" cy="324921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All people with knee/hip OA should receive an </a:t>
            </a:r>
            <a:r>
              <a:rPr lang="en-US" sz="2000" dirty="0" err="1"/>
              <a:t>individualised</a:t>
            </a:r>
            <a:r>
              <a:rPr lang="en-US" sz="2000" dirty="0"/>
              <a:t> management plan (a package of care) that includes the </a:t>
            </a:r>
            <a:r>
              <a:rPr lang="en-US" sz="2000" dirty="0" smtClean="0"/>
              <a:t>core </a:t>
            </a:r>
            <a:r>
              <a:rPr lang="en-GB" sz="2000" dirty="0" smtClean="0"/>
              <a:t>non-pharmacological </a:t>
            </a:r>
            <a:r>
              <a:rPr lang="en-GB" sz="2000" dirty="0"/>
              <a:t>approaches, specifically:</a:t>
            </a:r>
          </a:p>
          <a:p>
            <a:pPr marL="0" indent="0">
              <a:buNone/>
            </a:pPr>
            <a:r>
              <a:rPr lang="en-US" sz="2000" dirty="0" smtClean="0"/>
              <a:t>a. </a:t>
            </a:r>
            <a:r>
              <a:rPr lang="en-US" sz="2000" dirty="0"/>
              <a:t>information and education regarding OA</a:t>
            </a:r>
          </a:p>
          <a:p>
            <a:pPr marL="0" indent="0">
              <a:buNone/>
            </a:pPr>
            <a:r>
              <a:rPr lang="en-US" sz="2000" dirty="0" smtClean="0"/>
              <a:t>b. </a:t>
            </a:r>
            <a:r>
              <a:rPr lang="en-US" sz="2000" dirty="0"/>
              <a:t>addressing maintenance and pacing of activity</a:t>
            </a:r>
          </a:p>
          <a:p>
            <a:pPr marL="0" indent="0">
              <a:buNone/>
            </a:pPr>
            <a:r>
              <a:rPr lang="en-GB" sz="2000" dirty="0" smtClean="0"/>
              <a:t>c. </a:t>
            </a:r>
            <a:r>
              <a:rPr lang="en-GB" sz="2000" dirty="0"/>
              <a:t>addressing a regular individualised exercise regimen</a:t>
            </a:r>
          </a:p>
          <a:p>
            <a:pPr marL="0" indent="0">
              <a:buNone/>
            </a:pPr>
            <a:r>
              <a:rPr lang="en-US" sz="2000" dirty="0" smtClean="0"/>
              <a:t>d. </a:t>
            </a:r>
            <a:r>
              <a:rPr lang="en-US" sz="2000" dirty="0"/>
              <a:t>addressing weight loss if overweight or obese</a:t>
            </a:r>
          </a:p>
          <a:p>
            <a:pPr marL="0" indent="0">
              <a:buNone/>
            </a:pPr>
            <a:r>
              <a:rPr lang="en-US" sz="2000" dirty="0" smtClean="0"/>
              <a:t>e. </a:t>
            </a:r>
            <a:r>
              <a:rPr lang="en-US" sz="2000" dirty="0"/>
              <a:t>reduction of adverse mechanical factors (</a:t>
            </a:r>
            <a:r>
              <a:rPr lang="en-US" sz="2000" dirty="0" err="1"/>
              <a:t>eg</a:t>
            </a:r>
            <a:r>
              <a:rPr lang="en-US" sz="2000" dirty="0"/>
              <a:t>, appropriate footwear)</a:t>
            </a:r>
          </a:p>
          <a:p>
            <a:pPr marL="0" indent="0">
              <a:buNone/>
            </a:pPr>
            <a:r>
              <a:rPr lang="en-US" sz="2000" dirty="0" smtClean="0"/>
              <a:t>f. </a:t>
            </a:r>
            <a:r>
              <a:rPr lang="en-US" sz="2000" dirty="0"/>
              <a:t>consideration of walking aids and assistive technology</a:t>
            </a:r>
          </a:p>
        </p:txBody>
      </p:sp>
    </p:spTree>
    <p:extLst>
      <p:ext uri="{BB962C8B-B14F-4D97-AF65-F5344CB8AC3E}">
        <p14:creationId xmlns:p14="http://schemas.microsoft.com/office/powerpoint/2010/main" val="37818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4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501565" y="2001662"/>
            <a:ext cx="7790381" cy="324921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When lifestyle changes are recommended, people with hip or knee OA should receive an individually tailored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, including </a:t>
            </a:r>
            <a:r>
              <a:rPr lang="en-US" sz="2000" dirty="0"/>
              <a:t>long-term and short-term goals, intervention or action plans, and regular evaluation and follow-up with </a:t>
            </a:r>
            <a:r>
              <a:rPr lang="en-US" sz="2000" dirty="0" err="1" smtClean="0"/>
              <a:t>possibilitiesfor</a:t>
            </a:r>
            <a:r>
              <a:rPr lang="en-US" sz="2000" dirty="0" smtClean="0"/>
              <a:t> </a:t>
            </a:r>
            <a:r>
              <a:rPr lang="en-US" sz="2000" dirty="0"/>
              <a:t>adjustment of the </a:t>
            </a:r>
            <a:r>
              <a:rPr lang="en-US" sz="2000" dirty="0" err="1"/>
              <a:t>programme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8048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5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42239" y="1946244"/>
            <a:ext cx="8580089" cy="3249211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To be effective, information and education for the person with hip or knee OA should: </a:t>
            </a:r>
            <a:endParaRPr lang="en-US" sz="1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a. be </a:t>
            </a:r>
            <a:r>
              <a:rPr lang="en-US" sz="1800" dirty="0" err="1"/>
              <a:t>individualised</a:t>
            </a:r>
            <a:r>
              <a:rPr lang="en-US" sz="1800" dirty="0"/>
              <a:t> according to the person’s illness perceptions and educational </a:t>
            </a:r>
            <a:r>
              <a:rPr lang="en-US" sz="1800" dirty="0" smtClean="0"/>
              <a:t>capability</a:t>
            </a: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b. be </a:t>
            </a:r>
            <a:r>
              <a:rPr lang="en-US" sz="1800" dirty="0"/>
              <a:t>included in every aspect of management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c. specifically </a:t>
            </a:r>
            <a:r>
              <a:rPr lang="en-US" sz="1800" dirty="0"/>
              <a:t>address the nature of OA (a repair process triggered by a range of insults), its causes (especially </a:t>
            </a:r>
            <a:r>
              <a:rPr lang="en-US" sz="1800" dirty="0" smtClean="0"/>
              <a:t>those pertaining </a:t>
            </a:r>
            <a:r>
              <a:rPr lang="en-US" sz="1800" dirty="0"/>
              <a:t>to the individual), its consequences and prognosis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d. be </a:t>
            </a:r>
            <a:r>
              <a:rPr lang="en-US" sz="1800" dirty="0"/>
              <a:t>reinforced and developed at subsequent clinical encounters;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e. be </a:t>
            </a:r>
            <a:r>
              <a:rPr lang="en-US" sz="1800" dirty="0"/>
              <a:t>supported by written and/or other types of information (</a:t>
            </a:r>
            <a:r>
              <a:rPr lang="en-US" sz="1800" dirty="0" err="1"/>
              <a:t>eg</a:t>
            </a:r>
            <a:r>
              <a:rPr lang="en-US" sz="1800" dirty="0"/>
              <a:t>, DVD, website, group meeting) selected by the individual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f.  </a:t>
            </a:r>
            <a:r>
              <a:rPr lang="en-US" sz="1800" dirty="0"/>
              <a:t>include partners or </a:t>
            </a:r>
            <a:r>
              <a:rPr lang="en-US" sz="1800" dirty="0" err="1"/>
              <a:t>carers</a:t>
            </a:r>
            <a:r>
              <a:rPr lang="en-US" sz="1800" dirty="0"/>
              <a:t> of the individual, if appropriate</a:t>
            </a:r>
          </a:p>
        </p:txBody>
      </p:sp>
    </p:spTree>
    <p:extLst>
      <p:ext uri="{BB962C8B-B14F-4D97-AF65-F5344CB8AC3E}">
        <p14:creationId xmlns:p14="http://schemas.microsoft.com/office/powerpoint/2010/main" val="3551515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</a:t>
            </a:r>
            <a:r>
              <a:rPr lang="es-ES" dirty="0" smtClean="0"/>
              <a:t> 6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42239" y="1946244"/>
            <a:ext cx="8580089" cy="324921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The mode of delivery of exercise education (</a:t>
            </a:r>
            <a:r>
              <a:rPr lang="en-US" sz="2000" dirty="0" err="1"/>
              <a:t>eg</a:t>
            </a:r>
            <a:r>
              <a:rPr lang="en-US" sz="2000" dirty="0"/>
              <a:t>, individual 1 : 1 sessions, group classes, </a:t>
            </a:r>
            <a:r>
              <a:rPr lang="en-US" sz="2000" dirty="0" err="1"/>
              <a:t>etc</a:t>
            </a:r>
            <a:r>
              <a:rPr lang="en-US" sz="2000" dirty="0"/>
              <a:t>) and use of pools or </a:t>
            </a:r>
            <a:r>
              <a:rPr lang="en-US" sz="2000" dirty="0" smtClean="0"/>
              <a:t>other facilities </a:t>
            </a:r>
            <a:r>
              <a:rPr lang="en-US" sz="2000" dirty="0"/>
              <a:t>should be selected according both to the preference of the person with hip or knee OA and local </a:t>
            </a:r>
            <a:r>
              <a:rPr lang="en-US" sz="2000" dirty="0" smtClean="0"/>
              <a:t>availability. Important </a:t>
            </a:r>
            <a:r>
              <a:rPr lang="en-US" sz="2000" dirty="0"/>
              <a:t>principles of all exercise include:</a:t>
            </a:r>
          </a:p>
          <a:p>
            <a:pPr marL="0" indent="0">
              <a:buNone/>
            </a:pPr>
            <a:r>
              <a:rPr lang="en-US" sz="2000" dirty="0" smtClean="0"/>
              <a:t>a. ‘small </a:t>
            </a:r>
            <a:r>
              <a:rPr lang="en-US" sz="2000" dirty="0"/>
              <a:t>amounts often’ (pacing, as with other activities)</a:t>
            </a:r>
          </a:p>
          <a:p>
            <a:pPr marL="0" indent="0">
              <a:buNone/>
            </a:pPr>
            <a:r>
              <a:rPr lang="en-US" sz="2000" dirty="0" smtClean="0"/>
              <a:t>b. </a:t>
            </a:r>
            <a:r>
              <a:rPr lang="en-US" sz="2000" dirty="0"/>
              <a:t>linking exercise regimens to other daily activities (</a:t>
            </a:r>
            <a:r>
              <a:rPr lang="en-US" sz="2000" dirty="0" err="1"/>
              <a:t>eg</a:t>
            </a:r>
            <a:r>
              <a:rPr lang="en-US" sz="2000" dirty="0"/>
              <a:t>, just before morning shower or meals) so they become part </a:t>
            </a:r>
            <a:r>
              <a:rPr lang="en-US" sz="2000" dirty="0" smtClean="0"/>
              <a:t>of lifestyle </a:t>
            </a:r>
            <a:r>
              <a:rPr lang="en-US" sz="2000" dirty="0"/>
              <a:t>rather than additional events</a:t>
            </a:r>
          </a:p>
          <a:p>
            <a:pPr marL="0" indent="0">
              <a:buNone/>
            </a:pPr>
            <a:r>
              <a:rPr lang="en-US" sz="2000" dirty="0" smtClean="0"/>
              <a:t>c. starting </a:t>
            </a:r>
            <a:r>
              <a:rPr lang="en-US" sz="2000" dirty="0"/>
              <a:t>with levels of exercise that are within the individual’s capability, but building up the ‘dose’ sensibly over </a:t>
            </a:r>
            <a:r>
              <a:rPr lang="en-US" sz="2000" dirty="0" smtClean="0"/>
              <a:t>several </a:t>
            </a:r>
            <a:r>
              <a:rPr lang="en-GB" sz="2000" dirty="0" smtClean="0"/>
              <a:t>months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811228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nguajeTaxHTField0 xmlns="E98DFCE1-BAE5-447a-BDCA-1BA3A3ADDCB8">
      <Terms xmlns="http://schemas.microsoft.com/office/infopath/2007/PartnerControls"/>
    </LenguajeTaxHTField0>
    <TipoDocumentoTaxHTField0 xmlns="D3B34FE5-AC3B-4a96-82CA-0DBA080F7269">
      <Terms xmlns="http://schemas.microsoft.com/office/infopath/2007/PartnerControls"/>
    </TipoDocumentoTaxHTField0>
    <TaxKeywordTaxHTField xmlns="be301acf-7d88-4206-bc25-f0c1637acb3f">
      <Terms xmlns="http://schemas.microsoft.com/office/infopath/2007/PartnerControls"/>
    </TaxKeywordTaxHTField>
    <ProductoTaxHTField0 xmlns="949D39CD-7166-4d84-B7B3-B133F34511FF">
      <Terms xmlns="http://schemas.microsoft.com/office/infopath/2007/PartnerControls"/>
    </ProductoTaxHTField0>
    <TemaTaxHTField0 xmlns="132FDA8B-444F-45f6-B04C-FDC6AA7FB290">
      <Terms xmlns="http://schemas.microsoft.com/office/infopath/2007/PartnerControls"/>
    </TemaTaxHTField0>
    <DepartamentoTaxHTField0 xmlns="F6190AD9-4581-4372-B2DF-FA9A6D64EB4D">
      <Terms xmlns="http://schemas.microsoft.com/office/infopath/2007/PartnerControls"/>
    </DepartamentoTaxHTField0>
    <TaxCatchAll xmlns="be301acf-7d88-4206-bc25-f0c1637acb3f"/>
    <Description xmlns="http://schemas.microsoft.com/sharepoint/v3" xsi:nil="true"/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Intranet Documento Interno" ma:contentTypeID="0x01010032C576AC6C384C259C365B7C19D056D20005F7B64641EEB540B5A9DF4FDA1E4FCE" ma:contentTypeVersion="2" ma:contentTypeDescription="Intranet Documento Interno" ma:contentTypeScope="" ma:versionID="ef9f1d27af694992cc6631efdc50ad12">
  <xsd:schema xmlns:xsd="http://www.w3.org/2001/XMLSchema" xmlns:xs="http://www.w3.org/2001/XMLSchema" xmlns:p="http://schemas.microsoft.com/office/2006/metadata/properties" xmlns:ns1="http://schemas.microsoft.com/sharepoint/v3" xmlns:ns2="F6190AD9-4581-4372-B2DF-FA9A6D64EB4D" xmlns:ns3="949D39CD-7166-4d84-B7B3-B133F34511FF" xmlns:ns4="D3B34FE5-AC3B-4a96-82CA-0DBA080F7269" xmlns:ns5="E98DFCE1-BAE5-447a-BDCA-1BA3A3ADDCB8" xmlns:ns6="132FDA8B-444F-45f6-B04C-FDC6AA7FB290" xmlns:ns7="be301acf-7d88-4206-bc25-f0c1637acb3f" targetNamespace="http://schemas.microsoft.com/office/2006/metadata/properties" ma:root="true" ma:fieldsID="06a94e209e438e3ccee22c7bd3ab2857" ns1:_="" ns2:_="" ns3:_="" ns4:_="" ns5:_="" ns6:_="" ns7:_="">
    <xsd:import namespace="http://schemas.microsoft.com/sharepoint/v3"/>
    <xsd:import namespace="F6190AD9-4581-4372-B2DF-FA9A6D64EB4D"/>
    <xsd:import namespace="949D39CD-7166-4d84-B7B3-B133F34511FF"/>
    <xsd:import namespace="D3B34FE5-AC3B-4a96-82CA-0DBA080F7269"/>
    <xsd:import namespace="E98DFCE1-BAE5-447a-BDCA-1BA3A3ADDCB8"/>
    <xsd:import namespace="132FDA8B-444F-45f6-B04C-FDC6AA7FB290"/>
    <xsd:import namespace="be301acf-7d88-4206-bc25-f0c1637acb3f"/>
    <xsd:element name="properties">
      <xsd:complexType>
        <xsd:sequence>
          <xsd:element name="documentManagement">
            <xsd:complexType>
              <xsd:all>
                <xsd:element ref="ns1:Description" minOccurs="0"/>
                <xsd:element ref="ns2:DepartamentoTaxHTField0" minOccurs="0"/>
                <xsd:element ref="ns3:ProductoTaxHTField0" minOccurs="0"/>
                <xsd:element ref="ns4:TipoDocumentoTaxHTField0" minOccurs="0"/>
                <xsd:element ref="ns5:LenguajeTaxHTField0" minOccurs="0"/>
                <xsd:element ref="ns6:TemaTaxHTField0" minOccurs="0"/>
                <xsd:element ref="ns7:TaxKeywordTaxHTField" minOccurs="0"/>
                <xsd:element ref="ns7:TaxCatchAll" minOccurs="0"/>
                <xsd:element ref="ns7:TaxCatchAllLabel" minOccurs="0"/>
                <xsd:element ref="ns1:AverageRating" minOccurs="0"/>
                <xsd:element ref="ns1:RatingCount" minOccurs="0"/>
                <xsd:element ref="ns7:_dlc_DocId" minOccurs="0"/>
                <xsd:element ref="ns7:_dlc_DocIdUrl" minOccurs="0"/>
                <xsd:element ref="ns7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scription" ma:index="8" nillable="true" ma:displayName="Descripción" ma:internalName="Description">
      <xsd:simpleType>
        <xsd:restriction base="dms:Note">
          <xsd:maxLength value="150"/>
        </xsd:restriction>
      </xsd:simpleType>
    </xsd:element>
    <xsd:element name="AverageRating" ma:index="23" nillable="true" ma:displayName="Clasificación (0-5)" ma:decimals="2" ma:description="Valor promedio de todas las clasificaciones que se han enviado" ma:internalName="AverageRating" ma:readOnly="true">
      <xsd:simpleType>
        <xsd:restriction base="dms:Number"/>
      </xsd:simpleType>
    </xsd:element>
    <xsd:element name="RatingCount" ma:index="24" nillable="true" ma:displayName="Número de clasificaciones" ma:decimals="0" ma:description="Número de clasificaciones enviado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90AD9-4581-4372-B2DF-FA9A6D64EB4D" elementFormDefault="qualified">
    <xsd:import namespace="http://schemas.microsoft.com/office/2006/documentManagement/types"/>
    <xsd:import namespace="http://schemas.microsoft.com/office/infopath/2007/PartnerControls"/>
    <xsd:element name="DepartamentoTaxHTField0" ma:index="10" nillable="true" ma:taxonomy="true" ma:internalName="Departamento_0" ma:taxonomyFieldName="Departamento" ma:displayName="Departamento" ma:default="" ma:fieldId="{93866b3b-a5cd-4f7c-8039-355b7ad00c50}" ma:taxonomyMulti="true" ma:sspId="dae3a36d-f80e-43f9-8a6e-5e975d4c7c75" ma:termSetId="775e99ea-537c-4c77-a14e-7318fdbc265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D39CD-7166-4d84-B7B3-B133F34511FF" elementFormDefault="qualified">
    <xsd:import namespace="http://schemas.microsoft.com/office/2006/documentManagement/types"/>
    <xsd:import namespace="http://schemas.microsoft.com/office/infopath/2007/PartnerControls"/>
    <xsd:element name="ProductoTaxHTField0" ma:index="12" nillable="true" ma:taxonomy="true" ma:internalName="Producto_0" ma:taxonomyFieldName="Producto" ma:displayName="Producto" ma:default="" ma:fieldId="{a721c8b8-7c93-4cc5-a44f-6de7d17bec20}" ma:sspId="dae3a36d-f80e-43f9-8a6e-5e975d4c7c75" ma:termSetId="747fa720-2bff-4c29-8aaf-ab68603a468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34FE5-AC3B-4a96-82CA-0DBA080F7269" elementFormDefault="qualified">
    <xsd:import namespace="http://schemas.microsoft.com/office/2006/documentManagement/types"/>
    <xsd:import namespace="http://schemas.microsoft.com/office/infopath/2007/PartnerControls"/>
    <xsd:element name="TipoDocumentoTaxHTField0" ma:index="14" nillable="true" ma:taxonomy="true" ma:internalName="TipoDocumento_0" ma:taxonomyFieldName="TipoDocumento" ma:displayName="Tipo documento" ma:default="" ma:fieldId="{71a6ff95-022e-483e-9bcc-30da4cf1bab8}" ma:sspId="dae3a36d-f80e-43f9-8a6e-5e975d4c7c75" ma:termSetId="b32d1efd-b03a-44c7-9d8a-42877a79d5b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DFCE1-BAE5-447a-BDCA-1BA3A3ADDCB8" elementFormDefault="qualified">
    <xsd:import namespace="http://schemas.microsoft.com/office/2006/documentManagement/types"/>
    <xsd:import namespace="http://schemas.microsoft.com/office/infopath/2007/PartnerControls"/>
    <xsd:element name="LenguajeTaxHTField0" ma:index="16" nillable="true" ma:taxonomy="true" ma:internalName="Lenguaje_0" ma:taxonomyFieldName="Lenguaje" ma:displayName="Lenguaje" ma:default="" ma:fieldId="{2ae4c28f-b96e-42d5-a568-480d296cb218}" ma:sspId="dae3a36d-f80e-43f9-8a6e-5e975d4c7c75" ma:termSetId="dc83aefa-cf05-4785-b4f3-b93e543cac8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FDA8B-444F-45f6-B04C-FDC6AA7FB290" elementFormDefault="qualified">
    <xsd:import namespace="http://schemas.microsoft.com/office/2006/documentManagement/types"/>
    <xsd:import namespace="http://schemas.microsoft.com/office/infopath/2007/PartnerControls"/>
    <xsd:element name="TemaTaxHTField0" ma:index="18" nillable="true" ma:taxonomy="true" ma:internalName="Tema_0" ma:taxonomyFieldName="Tema" ma:displayName="Tema" ma:default="" ma:fieldId="{1eddc28b-cca7-4c1e-b56b-bd4b0fc45fa9}" ma:taxonomyMulti="true" ma:sspId="dae3a36d-f80e-43f9-8a6e-5e975d4c7c75" ma:termSetId="7df00746-8ea2-4f56-9edc-ade760a6968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01acf-7d88-4206-bc25-f0c1637acb3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0" nillable="true" ma:taxonomy="true" ma:internalName="TaxKeywordTaxHTField" ma:taxonomyFieldName="TaxKeyword" ma:displayName="Palabras clave de empresa" ma:fieldId="{23f27201-bee3-471e-b2e7-b64fd8b7ca38}" ma:taxonomyMulti="true" ma:sspId="dae3a36d-f80e-43f9-8a6e-5e975d4c7c7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aac5f80e-1ebf-4f3c-9f71-d730a7ceb3a1}" ma:internalName="TaxCatchAll" ma:showField="CatchAllData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description="" ma:hidden="true" ma:list="{aac5f80e-1ebf-4f3c-9f71-d730a7ceb3a1}" ma:internalName="TaxCatchAllLabel" ma:readOnly="true" ma:showField="CatchAllDataLabel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5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26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1D8D81-60A0-4CDE-8F83-56276C98843F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949D39CD-7166-4d84-B7B3-B133F34511FF"/>
    <ds:schemaRef ds:uri="http://schemas.microsoft.com/sharepoint/v3"/>
    <ds:schemaRef ds:uri="E98DFCE1-BAE5-447a-BDCA-1BA3A3ADDCB8"/>
    <ds:schemaRef ds:uri="http://schemas.microsoft.com/office/2006/documentManagement/types"/>
    <ds:schemaRef ds:uri="http://purl.org/dc/elements/1.1/"/>
    <ds:schemaRef ds:uri="F6190AD9-4581-4372-B2DF-FA9A6D64EB4D"/>
    <ds:schemaRef ds:uri="be301acf-7d88-4206-bc25-f0c1637acb3f"/>
    <ds:schemaRef ds:uri="132FDA8B-444F-45f6-B04C-FDC6AA7FB290"/>
    <ds:schemaRef ds:uri="http://www.w3.org/XML/1998/namespace"/>
    <ds:schemaRef ds:uri="D3B34FE5-AC3B-4a96-82CA-0DBA080F7269"/>
    <ds:schemaRef ds:uri="http://schemas.microsoft.com/office/2006/metadata/properties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FA2325FA-BF53-4D92-8355-0F3E68AA48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190AD9-4581-4372-B2DF-FA9A6D64EB4D"/>
    <ds:schemaRef ds:uri="949D39CD-7166-4d84-B7B3-B133F34511FF"/>
    <ds:schemaRef ds:uri="D3B34FE5-AC3B-4a96-82CA-0DBA080F7269"/>
    <ds:schemaRef ds:uri="E98DFCE1-BAE5-447a-BDCA-1BA3A3ADDCB8"/>
    <ds:schemaRef ds:uri="132FDA8B-444F-45f6-B04C-FDC6AA7FB290"/>
    <ds:schemaRef ds:uri="be301acf-7d88-4206-bc25-f0c1637ac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195</TotalTime>
  <Words>1537</Words>
  <Application>Microsoft Office PowerPoint</Application>
  <PresentationFormat>On-screen Show (4:3)</PresentationFormat>
  <Paragraphs>161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Arial</vt:lpstr>
      <vt:lpstr>Calibri</vt:lpstr>
      <vt:lpstr>Times</vt:lpstr>
      <vt:lpstr>Wingdings</vt:lpstr>
      <vt:lpstr>PPT EULAR presentation</vt:lpstr>
      <vt:lpstr>Blank</vt:lpstr>
      <vt:lpstr>EULAR recommendations for the non-pharmacological core management  of hip and knee osteoarthritis      </vt:lpstr>
      <vt:lpstr>Target population/question</vt:lpstr>
      <vt:lpstr>Methods/methodical approach</vt:lpstr>
      <vt:lpstr>Recommendation 1</vt:lpstr>
      <vt:lpstr>Recommendation 2</vt:lpstr>
      <vt:lpstr>Recommendation 3</vt:lpstr>
      <vt:lpstr>Recommendation 4</vt:lpstr>
      <vt:lpstr>Recommendation 5</vt:lpstr>
      <vt:lpstr>Recommendation 6</vt:lpstr>
      <vt:lpstr>Recommendation 7</vt:lpstr>
      <vt:lpstr>Recommendation 8</vt:lpstr>
      <vt:lpstr>Recommendation 9</vt:lpstr>
      <vt:lpstr>Recommendation 10</vt:lpstr>
      <vt:lpstr>Recommendation 11</vt:lpstr>
      <vt:lpstr>Summary Table Oxford Level of Evidence</vt:lpstr>
      <vt:lpstr>Summary</vt:lpstr>
      <vt:lpstr>Summary</vt:lpstr>
      <vt:lpstr>Lay Summary</vt:lpstr>
      <vt:lpstr>Acknowledgements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Jud Patrizia</cp:lastModifiedBy>
  <cp:revision>22</cp:revision>
  <dcterms:created xsi:type="dcterms:W3CDTF">2017-10-10T13:55:03Z</dcterms:created>
  <dcterms:modified xsi:type="dcterms:W3CDTF">2018-01-09T10:10:05Z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</Properties>
</file>