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6"/>
    <p:sldMasterId id="2147483888" r:id="rId7"/>
  </p:sldMasterIdLst>
  <p:notesMasterIdLst>
    <p:notesMasterId r:id="rId24"/>
  </p:notesMasterIdLst>
  <p:handoutMasterIdLst>
    <p:handoutMasterId r:id="rId25"/>
  </p:handoutMasterIdLst>
  <p:sldIdLst>
    <p:sldId id="271" r:id="rId8"/>
    <p:sldId id="283" r:id="rId9"/>
    <p:sldId id="276" r:id="rId10"/>
    <p:sldId id="277" r:id="rId11"/>
    <p:sldId id="278" r:id="rId12"/>
    <p:sldId id="284" r:id="rId13"/>
    <p:sldId id="290" r:id="rId14"/>
    <p:sldId id="286" r:id="rId15"/>
    <p:sldId id="285" r:id="rId16"/>
    <p:sldId id="287" r:id="rId17"/>
    <p:sldId id="288" r:id="rId18"/>
    <p:sldId id="279" r:id="rId19"/>
    <p:sldId id="289" r:id="rId20"/>
    <p:sldId id="280" r:id="rId21"/>
    <p:sldId id="281" r:id="rId22"/>
    <p:sldId id="282" r:id="rId23"/>
  </p:sldIdLst>
  <p:sldSz cx="9144000" cy="6858000" type="screen4x3"/>
  <p:notesSz cx="6797675" cy="9926638"/>
  <p:defaultTextStyle>
    <a:defPPr>
      <a:defRPr lang="es-ES_tradnl"/>
    </a:defPPr>
    <a:lvl1pPr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1pPr>
    <a:lvl2pPr marL="4572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2pPr>
    <a:lvl3pPr marL="9144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3pPr>
    <a:lvl4pPr marL="13716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4pPr>
    <a:lvl5pPr marL="18288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5pPr>
    <a:lvl6pPr marL="2286000" algn="l" defTabSz="457200" rtl="0" eaLnBrk="1" latinLnBrk="0" hangingPunct="1">
      <a:defRPr sz="1400" b="1" kern="1200">
        <a:solidFill>
          <a:schemeClr val="bg1"/>
        </a:solidFill>
        <a:latin typeface="Arial" charset="0"/>
        <a:ea typeface="ＭＳ Ｐゴシック" charset="0"/>
        <a:cs typeface="Arial" charset="0"/>
      </a:defRPr>
    </a:lvl6pPr>
    <a:lvl7pPr marL="2743200" algn="l" defTabSz="457200" rtl="0" eaLnBrk="1" latinLnBrk="0" hangingPunct="1">
      <a:defRPr sz="1400" b="1" kern="1200">
        <a:solidFill>
          <a:schemeClr val="bg1"/>
        </a:solidFill>
        <a:latin typeface="Arial" charset="0"/>
        <a:ea typeface="ＭＳ Ｐゴシック" charset="0"/>
        <a:cs typeface="Arial" charset="0"/>
      </a:defRPr>
    </a:lvl7pPr>
    <a:lvl8pPr marL="3200400" algn="l" defTabSz="457200" rtl="0" eaLnBrk="1" latinLnBrk="0" hangingPunct="1">
      <a:defRPr sz="1400" b="1" kern="1200">
        <a:solidFill>
          <a:schemeClr val="bg1"/>
        </a:solidFill>
        <a:latin typeface="Arial" charset="0"/>
        <a:ea typeface="ＭＳ Ｐゴシック" charset="0"/>
        <a:cs typeface="Arial" charset="0"/>
      </a:defRPr>
    </a:lvl8pPr>
    <a:lvl9pPr marL="3657600" algn="l" defTabSz="457200" rtl="0" eaLnBrk="1" latinLnBrk="0" hangingPunct="1">
      <a:defRPr sz="1400" b="1"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747">
          <p15:clr>
            <a:srgbClr val="A4A3A4"/>
          </p15:clr>
        </p15:guide>
        <p15:guide id="2" pos="5544">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6B9"/>
    <a:srgbClr val="063FA9"/>
    <a:srgbClr val="0057A3"/>
    <a:srgbClr val="003FA8"/>
    <a:srgbClr val="1986CE"/>
    <a:srgbClr val="F8F8F8"/>
    <a:srgbClr val="CECFCF"/>
    <a:srgbClr val="F6BFB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5" autoAdjust="0"/>
    <p:restoredTop sz="94759" autoAdjust="0"/>
  </p:normalViewPr>
  <p:slideViewPr>
    <p:cSldViewPr snapToGrid="0">
      <p:cViewPr varScale="1">
        <p:scale>
          <a:sx n="89" d="100"/>
          <a:sy n="89" d="100"/>
        </p:scale>
        <p:origin x="1464" y="176"/>
      </p:cViewPr>
      <p:guideLst>
        <p:guide orient="horz" pos="747"/>
        <p:guide pos="5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3451" y="-8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 dirty="0"/>
          </a:p>
        </p:txBody>
      </p:sp>
      <p:sp>
        <p:nvSpPr>
          <p:cNvPr id="104451" name="Rectangle 3"/>
          <p:cNvSpPr>
            <a:spLocks noGrp="1" noChangeArrowheads="1"/>
          </p:cNvSpPr>
          <p:nvPr>
            <p:ph type="dt" sz="quarter" idx="1"/>
          </p:nvPr>
        </p:nvSpPr>
        <p:spPr bwMode="auto">
          <a:xfrm>
            <a:off x="3851275" y="0"/>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algn="r" defTabSz="922338">
              <a:spcBef>
                <a:spcPct val="0"/>
              </a:spcBef>
              <a:defRPr sz="1300" b="0">
                <a:solidFill>
                  <a:schemeClr val="tx1"/>
                </a:solidFill>
                <a:latin typeface="Times" pitchFamily="18" charset="0"/>
                <a:ea typeface="+mn-ea"/>
                <a:cs typeface="+mn-cs"/>
              </a:defRPr>
            </a:lvl1pPr>
          </a:lstStyle>
          <a:p>
            <a:pPr>
              <a:defRPr/>
            </a:pPr>
            <a:endParaRPr lang="es-ES" dirty="0"/>
          </a:p>
        </p:txBody>
      </p:sp>
      <p:sp>
        <p:nvSpPr>
          <p:cNvPr id="104452" name="Rectangle 4"/>
          <p:cNvSpPr>
            <a:spLocks noGrp="1" noChangeArrowheads="1"/>
          </p:cNvSpPr>
          <p:nvPr>
            <p:ph type="ftr" sz="quarter" idx="2"/>
          </p:nvPr>
        </p:nvSpPr>
        <p:spPr bwMode="auto">
          <a:xfrm>
            <a:off x="0" y="9426575"/>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 dirty="0"/>
          </a:p>
        </p:txBody>
      </p:sp>
      <p:sp>
        <p:nvSpPr>
          <p:cNvPr id="104453" name="Rectangle 5"/>
          <p:cNvSpPr>
            <a:spLocks noGrp="1" noChangeArrowheads="1"/>
          </p:cNvSpPr>
          <p:nvPr>
            <p:ph type="sldNum" sz="quarter" idx="3"/>
          </p:nvPr>
        </p:nvSpPr>
        <p:spPr bwMode="auto">
          <a:xfrm>
            <a:off x="3851275" y="9426575"/>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algn="r" defTabSz="922338">
              <a:spcBef>
                <a:spcPct val="0"/>
              </a:spcBef>
              <a:defRPr sz="1300" b="0">
                <a:solidFill>
                  <a:schemeClr val="tx1"/>
                </a:solidFill>
                <a:latin typeface="Times" charset="0"/>
              </a:defRPr>
            </a:lvl1pPr>
          </a:lstStyle>
          <a:p>
            <a:fld id="{985E38B0-27C5-3F47-9942-78CA6AAD1B09}" type="slidenum">
              <a:rPr lang="es-ES"/>
              <a:pPr/>
              <a:t>‹#›</a:t>
            </a:fld>
            <a:endParaRPr lang="es-ES" dirty="0"/>
          </a:p>
        </p:txBody>
      </p:sp>
    </p:spTree>
    <p:extLst>
      <p:ext uri="{BB962C8B-B14F-4D97-AF65-F5344CB8AC3E}">
        <p14:creationId xmlns:p14="http://schemas.microsoft.com/office/powerpoint/2010/main" val="894780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_tradnl" dirty="0"/>
          </a:p>
        </p:txBody>
      </p:sp>
      <p:sp>
        <p:nvSpPr>
          <p:cNvPr id="11267" name="Rectangle 3"/>
          <p:cNvSpPr>
            <a:spLocks noGrp="1" noChangeArrowheads="1"/>
          </p:cNvSpPr>
          <p:nvPr>
            <p:ph type="dt" idx="1"/>
          </p:nvPr>
        </p:nvSpPr>
        <p:spPr bwMode="auto">
          <a:xfrm>
            <a:off x="3852863" y="0"/>
            <a:ext cx="294481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algn="r" defTabSz="922338">
              <a:spcBef>
                <a:spcPct val="0"/>
              </a:spcBef>
              <a:defRPr sz="1300" b="0">
                <a:solidFill>
                  <a:schemeClr val="tx1"/>
                </a:solidFill>
                <a:latin typeface="Times" pitchFamily="18" charset="0"/>
                <a:ea typeface="+mn-ea"/>
                <a:cs typeface="+mn-cs"/>
              </a:defRPr>
            </a:lvl1pPr>
          </a:lstStyle>
          <a:p>
            <a:pPr>
              <a:defRPr/>
            </a:pPr>
            <a:endParaRPr lang="es-ES_tradnl" dirty="0"/>
          </a:p>
        </p:txBody>
      </p:sp>
      <p:sp>
        <p:nvSpPr>
          <p:cNvPr id="39940" name="Rectangle 4"/>
          <p:cNvSpPr>
            <a:spLocks noGrp="1" noRot="1" noChangeAspect="1" noChangeArrowheads="1" noTextEdit="1"/>
          </p:cNvSpPr>
          <p:nvPr>
            <p:ph type="sldImg" idx="2"/>
          </p:nvPr>
        </p:nvSpPr>
        <p:spPr bwMode="auto">
          <a:xfrm>
            <a:off x="919163"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04875" y="4714875"/>
            <a:ext cx="49879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11270" name="Rectangle 6"/>
          <p:cNvSpPr>
            <a:spLocks noGrp="1" noChangeArrowheads="1"/>
          </p:cNvSpPr>
          <p:nvPr>
            <p:ph type="ftr" sz="quarter" idx="4"/>
          </p:nvPr>
        </p:nvSpPr>
        <p:spPr bwMode="auto">
          <a:xfrm>
            <a:off x="0" y="9428163"/>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_tradnl" dirty="0"/>
          </a:p>
        </p:txBody>
      </p:sp>
      <p:sp>
        <p:nvSpPr>
          <p:cNvPr id="11271" name="Rectangle 7"/>
          <p:cNvSpPr>
            <a:spLocks noGrp="1" noChangeArrowheads="1"/>
          </p:cNvSpPr>
          <p:nvPr>
            <p:ph type="sldNum" sz="quarter" idx="5"/>
          </p:nvPr>
        </p:nvSpPr>
        <p:spPr bwMode="auto">
          <a:xfrm>
            <a:off x="3852863" y="9428163"/>
            <a:ext cx="294481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algn="r" defTabSz="922338">
              <a:spcBef>
                <a:spcPct val="0"/>
              </a:spcBef>
              <a:defRPr sz="1300" b="0">
                <a:solidFill>
                  <a:schemeClr val="tx1"/>
                </a:solidFill>
                <a:latin typeface="Times" charset="0"/>
              </a:defRPr>
            </a:lvl1pPr>
          </a:lstStyle>
          <a:p>
            <a:fld id="{777C8E66-A4CA-3644-85C9-53BE1798D601}" type="slidenum">
              <a:rPr lang="es-ES_tradnl"/>
              <a:pPr/>
              <a:t>‹#›</a:t>
            </a:fld>
            <a:endParaRPr lang="es-ES_tradnl" dirty="0"/>
          </a:p>
        </p:txBody>
      </p:sp>
    </p:spTree>
    <p:extLst>
      <p:ext uri="{BB962C8B-B14F-4D97-AF65-F5344CB8AC3E}">
        <p14:creationId xmlns:p14="http://schemas.microsoft.com/office/powerpoint/2010/main" val="7146371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3" name="Imagen 2" descr="shutterstock_298779908.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Marcador de fecha 6"/>
          <p:cNvSpPr>
            <a:spLocks noGrp="1"/>
          </p:cNvSpPr>
          <p:nvPr>
            <p:ph type="dt" sz="half" idx="10"/>
          </p:nvPr>
        </p:nvSpPr>
        <p:spPr/>
        <p:txBody>
          <a:bodyPr/>
          <a:lstStyle>
            <a:lvl1pPr>
              <a:defRPr>
                <a:solidFill>
                  <a:srgbClr val="003FA8"/>
                </a:solidFill>
              </a:defRPr>
            </a:lvl1pPr>
          </a:lstStyle>
          <a:p>
            <a:fld id="{CC6E1000-1FBE-7344-AEE7-008587FEC10F}" type="datetime1">
              <a:rPr lang="es-ES" smtClean="0"/>
              <a:pPr/>
              <a:t>4/4/18</a:t>
            </a:fld>
            <a:endParaRPr lang="en-US" dirty="0"/>
          </a:p>
        </p:txBody>
      </p:sp>
      <p:sp>
        <p:nvSpPr>
          <p:cNvPr id="9" name="Marcador de número de diapositiva 8"/>
          <p:cNvSpPr>
            <a:spLocks noGrp="1"/>
          </p:cNvSpPr>
          <p:nvPr>
            <p:ph type="sldNum" sz="quarter" idx="12"/>
          </p:nvPr>
        </p:nvSpPr>
        <p:spPr/>
        <p:txBody>
          <a:bodyPr/>
          <a:lstStyle>
            <a:lvl1pPr>
              <a:defRPr>
                <a:solidFill>
                  <a:srgbClr val="003FA8"/>
                </a:solidFill>
              </a:defRPr>
            </a:lvl1pPr>
          </a:lstStyle>
          <a:p>
            <a:fld id="{F096157D-9D44-4342-AEFF-76ADE352FA4A}" type="slidenum">
              <a:rPr lang="en-US" smtClean="0"/>
              <a:pPr/>
              <a:t>‹#›</a:t>
            </a:fld>
            <a:endParaRPr lang="en-US" dirty="0"/>
          </a:p>
        </p:txBody>
      </p:sp>
      <p:sp>
        <p:nvSpPr>
          <p:cNvPr id="11" name="Rectangle 2"/>
          <p:cNvSpPr>
            <a:spLocks noGrp="1" noChangeArrowheads="1"/>
          </p:cNvSpPr>
          <p:nvPr>
            <p:ph type="title"/>
          </p:nvPr>
        </p:nvSpPr>
        <p:spPr bwMode="auto">
          <a:xfrm>
            <a:off x="635989" y="3920452"/>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solidFill>
              </a:defRPr>
            </a:lvl1pPr>
          </a:lstStyle>
          <a:p>
            <a:pPr lvl="0"/>
            <a:r>
              <a:rPr lang="en-US" noProof="0"/>
              <a:t>Click to edit Master title style</a:t>
            </a:r>
            <a:endParaRPr lang="en-GB" noProof="0" dirty="0"/>
          </a:p>
        </p:txBody>
      </p:sp>
      <p:pic>
        <p:nvPicPr>
          <p:cNvPr id="14" name="Imagen 5"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15" name="Agrupar 16"/>
          <p:cNvGrpSpPr/>
          <p:nvPr userDrawn="1"/>
        </p:nvGrpSpPr>
        <p:grpSpPr>
          <a:xfrm>
            <a:off x="641250" y="3619975"/>
            <a:ext cx="1400770" cy="211662"/>
            <a:chOff x="348640" y="2182281"/>
            <a:chExt cx="1400770" cy="211662"/>
          </a:xfrm>
        </p:grpSpPr>
        <p:sp>
          <p:nvSpPr>
            <p:cNvPr id="16" name="Elipse 17"/>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7" name="Elipse 18"/>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8" name="Elipse 19"/>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9" name="Elipse 20"/>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0" name="Elipse 21"/>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12150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graphics">
    <p:spTree>
      <p:nvGrpSpPr>
        <p:cNvPr id="1" name=""/>
        <p:cNvGrpSpPr/>
        <p:nvPr/>
      </p:nvGrpSpPr>
      <p:grpSpPr>
        <a:xfrm>
          <a:off x="0" y="0"/>
          <a:ext cx="0" cy="0"/>
          <a:chOff x="0" y="0"/>
          <a:chExt cx="0" cy="0"/>
        </a:xfrm>
      </p:grpSpPr>
      <p:sp>
        <p:nvSpPr>
          <p:cNvPr id="3" name="Título 1"/>
          <p:cNvSpPr>
            <a:spLocks noGrp="1"/>
          </p:cNvSpPr>
          <p:nvPr>
            <p:ph type="title" hasCustomPrompt="1"/>
          </p:nvPr>
        </p:nvSpPr>
        <p:spPr>
          <a:xfrm>
            <a:off x="466928" y="315366"/>
            <a:ext cx="8334171" cy="634545"/>
          </a:xfrm>
          <a:prstGeom prst="rect">
            <a:avLst/>
          </a:prstGeom>
        </p:spPr>
        <p:txBody>
          <a:bodyPr/>
          <a:lstStyle>
            <a:lvl1pPr algn="l">
              <a:defRPr sz="2800" b="0">
                <a:solidFill>
                  <a:srgbClr val="0056B9"/>
                </a:solidFill>
              </a:defRPr>
            </a:lvl1pPr>
          </a:lstStyle>
          <a:p>
            <a:r>
              <a:rPr lang="en-GB" noProof="0" dirty="0"/>
              <a:t>Title</a:t>
            </a:r>
          </a:p>
        </p:txBody>
      </p:sp>
      <p:sp>
        <p:nvSpPr>
          <p:cNvPr id="4" name="Content Placeholder 3"/>
          <p:cNvSpPr>
            <a:spLocks noGrp="1" noChangeArrowheads="1"/>
          </p:cNvSpPr>
          <p:nvPr>
            <p:ph idx="1"/>
          </p:nvPr>
        </p:nvSpPr>
        <p:spPr bwMode="auto">
          <a:xfrm>
            <a:off x="466929" y="1207698"/>
            <a:ext cx="8334171" cy="531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sz="1200">
                <a:solidFill>
                  <a:schemeClr val="bg2">
                    <a:lumMod val="50000"/>
                  </a:schemeClr>
                </a:solidFill>
                <a:latin typeface="Arial" panose="020B0604020202020204" pitchFamily="34" charset="0"/>
                <a:cs typeface="Arial" panose="020B0604020202020204" pitchFamily="34" charset="0"/>
              </a:defRPr>
            </a:lvl1pPr>
          </a:lstStyle>
          <a:p>
            <a:pPr lvl="0"/>
            <a:r>
              <a:rPr lang="en-GB" noProof="0" dirty="0"/>
              <a:t>Click to edit Master text styles</a:t>
            </a:r>
          </a:p>
        </p:txBody>
      </p:sp>
    </p:spTree>
    <p:extLst>
      <p:ext uri="{BB962C8B-B14F-4D97-AF65-F5344CB8AC3E}">
        <p14:creationId xmlns:p14="http://schemas.microsoft.com/office/powerpoint/2010/main" val="25244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Imagen 7" descr="shutterstock_325069670.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556" r="5556"/>
          <a:stretch/>
        </p:blipFill>
        <p:spPr>
          <a:xfrm>
            <a:off x="-1" y="0"/>
            <a:ext cx="9144001" cy="6858000"/>
          </a:xfrm>
          <a:prstGeom prst="rect">
            <a:avLst/>
          </a:prstGeom>
        </p:spPr>
      </p:pic>
      <p:sp>
        <p:nvSpPr>
          <p:cNvPr id="11"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6" name="Imagen 5"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12" name="Agrupar 20"/>
          <p:cNvGrpSpPr/>
          <p:nvPr userDrawn="1"/>
        </p:nvGrpSpPr>
        <p:grpSpPr>
          <a:xfrm>
            <a:off x="641250" y="3619975"/>
            <a:ext cx="1400770" cy="211662"/>
            <a:chOff x="348640" y="2182281"/>
            <a:chExt cx="1400770" cy="211662"/>
          </a:xfrm>
        </p:grpSpPr>
        <p:sp>
          <p:nvSpPr>
            <p:cNvPr id="13"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4"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5"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6"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82545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 name="Imagen 2" descr="shutterstock_11489140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20" name="Imagen 19"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21" name="Agrupar 20"/>
          <p:cNvGrpSpPr/>
          <p:nvPr userDrawn="1"/>
        </p:nvGrpSpPr>
        <p:grpSpPr>
          <a:xfrm>
            <a:off x="641250" y="3619975"/>
            <a:ext cx="1400770" cy="211662"/>
            <a:chOff x="348640" y="2182281"/>
            <a:chExt cx="1400770" cy="211662"/>
          </a:xfrm>
        </p:grpSpPr>
        <p:sp>
          <p:nvSpPr>
            <p:cNvPr id="22"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4"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5"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6"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27364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1" name="Imagen 2" descr="shutterstock_298779908.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20" name="Imagen 19"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21" name="Agrupar 20"/>
          <p:cNvGrpSpPr/>
          <p:nvPr userDrawn="1"/>
        </p:nvGrpSpPr>
        <p:grpSpPr>
          <a:xfrm>
            <a:off x="641250" y="3619975"/>
            <a:ext cx="1400770" cy="211662"/>
            <a:chOff x="348640" y="2182281"/>
            <a:chExt cx="1400770" cy="211662"/>
          </a:xfrm>
        </p:grpSpPr>
        <p:sp>
          <p:nvSpPr>
            <p:cNvPr id="22"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4"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5"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6"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304744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5" name="Imagen 4" descr="shutterstock_227742202.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20" name="Imagen 19"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21" name="Agrupar 20"/>
          <p:cNvGrpSpPr/>
          <p:nvPr userDrawn="1"/>
        </p:nvGrpSpPr>
        <p:grpSpPr>
          <a:xfrm>
            <a:off x="641250" y="3619975"/>
            <a:ext cx="1400770" cy="211662"/>
            <a:chOff x="348640" y="2182281"/>
            <a:chExt cx="1400770" cy="211662"/>
          </a:xfrm>
        </p:grpSpPr>
        <p:sp>
          <p:nvSpPr>
            <p:cNvPr id="22"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4"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5"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6"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249028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28" y="2091717"/>
            <a:ext cx="8334171" cy="41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a:solidFill>
                  <a:schemeClr val="bg2">
                    <a:lumMod val="50000"/>
                  </a:schemeClr>
                </a:solidFill>
              </a:defRPr>
            </a:lvl1pPr>
          </a:lstStyle>
          <a:p>
            <a:pPr lvl="0"/>
            <a:r>
              <a:rPr lang="en-US" noProof="0"/>
              <a:t>Click to edit Master text styles</a:t>
            </a:r>
          </a:p>
        </p:txBody>
      </p:sp>
      <p:sp>
        <p:nvSpPr>
          <p:cNvPr id="2" name="Título 1"/>
          <p:cNvSpPr>
            <a:spLocks noGrp="1"/>
          </p:cNvSpPr>
          <p:nvPr>
            <p:ph type="title" hasCustomPrompt="1"/>
          </p:nvPr>
        </p:nvSpPr>
        <p:spPr>
          <a:xfrm>
            <a:off x="466928" y="1298730"/>
            <a:ext cx="8334172" cy="634545"/>
          </a:xfrm>
          <a:prstGeom prst="rect">
            <a:avLst/>
          </a:prstGeom>
        </p:spPr>
        <p:txBody>
          <a:bodyPr/>
          <a:lstStyle>
            <a:lvl1pPr>
              <a:defRPr sz="2800" b="0">
                <a:solidFill>
                  <a:srgbClr val="0056B9"/>
                </a:solidFill>
              </a:defRPr>
            </a:lvl1pPr>
          </a:lstStyle>
          <a:p>
            <a:r>
              <a:rPr lang="en-GB" noProof="0" dirty="0"/>
              <a:t>Title</a:t>
            </a:r>
          </a:p>
        </p:txBody>
      </p:sp>
      <p:sp>
        <p:nvSpPr>
          <p:cNvPr id="18"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a:t>
            </a:fld>
            <a:endParaRPr lang="tr-TR" dirty="0"/>
          </a:p>
        </p:txBody>
      </p:sp>
      <p:sp>
        <p:nvSpPr>
          <p:cNvPr id="19"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BA3F73F8-1884-0E40-983C-CDED2351A66E}" type="datetime1">
              <a:rPr lang="es-ES" smtClean="0"/>
              <a:t>4/4/18</a:t>
            </a:fld>
            <a:endParaRPr lang="en-US" dirty="0"/>
          </a:p>
        </p:txBody>
      </p:sp>
    </p:spTree>
    <p:extLst>
      <p:ext uri="{BB962C8B-B14F-4D97-AF65-F5344CB8AC3E}">
        <p14:creationId xmlns:p14="http://schemas.microsoft.com/office/powerpoint/2010/main" val="284661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ly picture">
    <p:spTree>
      <p:nvGrpSpPr>
        <p:cNvPr id="1" name=""/>
        <p:cNvGrpSpPr/>
        <p:nvPr/>
      </p:nvGrpSpPr>
      <p:grpSpPr>
        <a:xfrm>
          <a:off x="0" y="0"/>
          <a:ext cx="0" cy="0"/>
          <a:chOff x="0" y="0"/>
          <a:chExt cx="0" cy="0"/>
        </a:xfrm>
      </p:grpSpPr>
      <p:pic>
        <p:nvPicPr>
          <p:cNvPr id="4" name="Imagen 3" descr="shutterstock_25011562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9029" b="13832"/>
          <a:stretch/>
        </p:blipFill>
        <p:spPr>
          <a:xfrm>
            <a:off x="466928" y="1943100"/>
            <a:ext cx="8334172" cy="4285948"/>
          </a:xfrm>
          <a:prstGeom prst="rect">
            <a:avLst/>
          </a:prstGeom>
        </p:spPr>
      </p:pic>
      <p:sp>
        <p:nvSpPr>
          <p:cNvPr id="7" name="Título 1"/>
          <p:cNvSpPr>
            <a:spLocks noGrp="1"/>
          </p:cNvSpPr>
          <p:nvPr>
            <p:ph type="title" hasCustomPrompt="1"/>
          </p:nvPr>
        </p:nvSpPr>
        <p:spPr>
          <a:xfrm>
            <a:off x="466928" y="1298730"/>
            <a:ext cx="8334171" cy="634545"/>
          </a:xfrm>
          <a:prstGeom prst="rect">
            <a:avLst/>
          </a:prstGeom>
        </p:spPr>
        <p:txBody>
          <a:bodyPr/>
          <a:lstStyle>
            <a:lvl1pPr>
              <a:defRPr sz="2800" b="0">
                <a:solidFill>
                  <a:srgbClr val="0056B9"/>
                </a:solidFill>
              </a:defRPr>
            </a:lvl1pPr>
          </a:lstStyle>
          <a:p>
            <a:r>
              <a:rPr lang="en-GB" noProof="0" dirty="0"/>
              <a:t>Title</a:t>
            </a:r>
          </a:p>
        </p:txBody>
      </p:sp>
      <p:sp>
        <p:nvSpPr>
          <p:cNvPr id="11"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a:t>
            </a:fld>
            <a:endParaRPr lang="tr-TR" dirty="0"/>
          </a:p>
        </p:txBody>
      </p:sp>
      <p:sp>
        <p:nvSpPr>
          <p:cNvPr id="12"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9C169FB8-1BE0-E845-9C2A-AF36E4CC9869}" type="datetime1">
              <a:rPr lang="es-ES" smtClean="0"/>
              <a:t>4/4/18</a:t>
            </a:fld>
            <a:endParaRPr lang="en-US" dirty="0"/>
          </a:p>
        </p:txBody>
      </p:sp>
    </p:spTree>
    <p:extLst>
      <p:ext uri="{BB962C8B-B14F-4D97-AF65-F5344CB8AC3E}">
        <p14:creationId xmlns:p14="http://schemas.microsoft.com/office/powerpoint/2010/main" val="349985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and picture">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29" y="2091717"/>
            <a:ext cx="3844721" cy="41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a:solidFill>
                  <a:schemeClr val="bg2">
                    <a:lumMod val="50000"/>
                  </a:schemeClr>
                </a:solidFill>
              </a:defRPr>
            </a:lvl1pPr>
          </a:lstStyle>
          <a:p>
            <a:pPr lvl="0"/>
            <a:r>
              <a:rPr lang="en-US" noProof="0"/>
              <a:t>Click to edit Master text styles</a:t>
            </a:r>
          </a:p>
        </p:txBody>
      </p:sp>
      <p:sp>
        <p:nvSpPr>
          <p:cNvPr id="2" name="Título 1"/>
          <p:cNvSpPr>
            <a:spLocks noGrp="1"/>
          </p:cNvSpPr>
          <p:nvPr>
            <p:ph type="title" hasCustomPrompt="1"/>
          </p:nvPr>
        </p:nvSpPr>
        <p:spPr>
          <a:xfrm>
            <a:off x="466929" y="1298730"/>
            <a:ext cx="3838372" cy="634545"/>
          </a:xfrm>
          <a:prstGeom prst="rect">
            <a:avLst/>
          </a:prstGeom>
        </p:spPr>
        <p:txBody>
          <a:bodyPr/>
          <a:lstStyle>
            <a:lvl1pPr>
              <a:defRPr sz="2800" b="0">
                <a:solidFill>
                  <a:srgbClr val="0056B9"/>
                </a:solidFill>
              </a:defRPr>
            </a:lvl1pPr>
          </a:lstStyle>
          <a:p>
            <a:r>
              <a:rPr lang="en-GB" noProof="0" dirty="0"/>
              <a:t>Title</a:t>
            </a:r>
          </a:p>
        </p:txBody>
      </p:sp>
      <p:pic>
        <p:nvPicPr>
          <p:cNvPr id="6" name="Imagen 5" descr="shutterstock_25011562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38768" r="3174" b="271"/>
          <a:stretch/>
        </p:blipFill>
        <p:spPr>
          <a:xfrm>
            <a:off x="4620380" y="1441459"/>
            <a:ext cx="4180719" cy="4787589"/>
          </a:xfrm>
          <a:prstGeom prst="rect">
            <a:avLst/>
          </a:prstGeom>
        </p:spPr>
      </p:pic>
      <p:sp>
        <p:nvSpPr>
          <p:cNvPr id="10"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a:t>
            </a:fld>
            <a:endParaRPr lang="tr-TR" dirty="0"/>
          </a:p>
        </p:txBody>
      </p:sp>
      <p:sp>
        <p:nvSpPr>
          <p:cNvPr id="11"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409C76EE-2EB6-5A47-8F28-5B769792FE36}" type="datetime1">
              <a:rPr lang="es-ES" smtClean="0"/>
              <a:t>4/4/18</a:t>
            </a:fld>
            <a:endParaRPr lang="en-US" dirty="0"/>
          </a:p>
        </p:txBody>
      </p:sp>
    </p:spTree>
    <p:extLst>
      <p:ext uri="{BB962C8B-B14F-4D97-AF65-F5344CB8AC3E}">
        <p14:creationId xmlns:p14="http://schemas.microsoft.com/office/powerpoint/2010/main" val="327122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ext and picture">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29" y="2091717"/>
            <a:ext cx="8334171" cy="154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a:solidFill>
                  <a:schemeClr val="bg2">
                    <a:lumMod val="50000"/>
                  </a:schemeClr>
                </a:solidFill>
              </a:defRPr>
            </a:lvl1pPr>
          </a:lstStyle>
          <a:p>
            <a:pPr lvl="0"/>
            <a:r>
              <a:rPr lang="en-US" noProof="0"/>
              <a:t>Click to edit Master text styles</a:t>
            </a:r>
          </a:p>
        </p:txBody>
      </p:sp>
      <p:sp>
        <p:nvSpPr>
          <p:cNvPr id="2" name="Título 1"/>
          <p:cNvSpPr>
            <a:spLocks noGrp="1"/>
          </p:cNvSpPr>
          <p:nvPr>
            <p:ph type="title" hasCustomPrompt="1"/>
          </p:nvPr>
        </p:nvSpPr>
        <p:spPr>
          <a:xfrm>
            <a:off x="466928" y="1298730"/>
            <a:ext cx="8334171" cy="634545"/>
          </a:xfrm>
          <a:prstGeom prst="rect">
            <a:avLst/>
          </a:prstGeom>
        </p:spPr>
        <p:txBody>
          <a:bodyPr/>
          <a:lstStyle>
            <a:lvl1pPr>
              <a:defRPr sz="2800" b="0">
                <a:solidFill>
                  <a:srgbClr val="0056B9"/>
                </a:solidFill>
              </a:defRPr>
            </a:lvl1pPr>
          </a:lstStyle>
          <a:p>
            <a:r>
              <a:rPr lang="en-GB" noProof="0" dirty="0"/>
              <a:t>Title</a:t>
            </a:r>
          </a:p>
        </p:txBody>
      </p:sp>
      <p:pic>
        <p:nvPicPr>
          <p:cNvPr id="7" name="Imagen 6" descr="shutterstock_25011562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17830" b="36232"/>
          <a:stretch/>
        </p:blipFill>
        <p:spPr>
          <a:xfrm>
            <a:off x="466928" y="3676650"/>
            <a:ext cx="8334172" cy="2552398"/>
          </a:xfrm>
          <a:prstGeom prst="rect">
            <a:avLst/>
          </a:prstGeom>
        </p:spPr>
      </p:pic>
      <p:sp>
        <p:nvSpPr>
          <p:cNvPr id="11"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a:t>
            </a:fld>
            <a:endParaRPr lang="tr-TR" dirty="0"/>
          </a:p>
        </p:txBody>
      </p:sp>
      <p:sp>
        <p:nvSpPr>
          <p:cNvPr id="12"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9B3EE45F-8683-D246-A5F0-93394021D3FB}" type="datetime1">
              <a:rPr lang="es-ES" smtClean="0"/>
              <a:t>4/4/18</a:t>
            </a:fld>
            <a:endParaRPr lang="en-US" dirty="0"/>
          </a:p>
        </p:txBody>
      </p:sp>
    </p:spTree>
    <p:extLst>
      <p:ext uri="{BB962C8B-B14F-4D97-AF65-F5344CB8AC3E}">
        <p14:creationId xmlns:p14="http://schemas.microsoft.com/office/powerpoint/2010/main" val="188472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AutoShape 7"/>
          <p:cNvSpPr>
            <a:spLocks noChangeArrowheads="1"/>
          </p:cNvSpPr>
          <p:nvPr/>
        </p:nvSpPr>
        <p:spPr bwMode="auto">
          <a:xfrm>
            <a:off x="342900" y="266700"/>
            <a:ext cx="1752600" cy="495300"/>
          </a:xfrm>
          <a:prstGeom prst="flowChartAlternateProcess">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bg1"/>
                </a:solidFill>
                <a:latin typeface="Arial" charset="0"/>
                <a:cs typeface="Arial" charset="0"/>
              </a:defRPr>
            </a:lvl1pPr>
            <a:lvl2pPr marL="742950" indent="-285750">
              <a:defRPr sz="1400" b="1">
                <a:solidFill>
                  <a:schemeClr val="bg1"/>
                </a:solidFill>
                <a:latin typeface="Arial" charset="0"/>
                <a:cs typeface="Arial" charset="0"/>
              </a:defRPr>
            </a:lvl2pPr>
            <a:lvl3pPr marL="1143000" indent="-228600">
              <a:defRPr sz="1400" b="1">
                <a:solidFill>
                  <a:schemeClr val="bg1"/>
                </a:solidFill>
                <a:latin typeface="Arial" charset="0"/>
                <a:cs typeface="Arial" charset="0"/>
              </a:defRPr>
            </a:lvl3pPr>
            <a:lvl4pPr marL="1600200" indent="-228600">
              <a:defRPr sz="1400" b="1">
                <a:solidFill>
                  <a:schemeClr val="bg1"/>
                </a:solidFill>
                <a:latin typeface="Arial" charset="0"/>
                <a:cs typeface="Arial" charset="0"/>
              </a:defRPr>
            </a:lvl4pPr>
            <a:lvl5pPr marL="2057400" indent="-228600">
              <a:defRPr sz="1400" b="1">
                <a:solidFill>
                  <a:schemeClr val="bg1"/>
                </a:solidFill>
                <a:latin typeface="Arial" charset="0"/>
                <a:cs typeface="Arial" charset="0"/>
              </a:defRPr>
            </a:lvl5pPr>
            <a:lvl6pPr marL="2514600" indent="-228600" eaLnBrk="0" fontAlgn="base" hangingPunct="0">
              <a:spcBef>
                <a:spcPct val="50000"/>
              </a:spcBef>
              <a:spcAft>
                <a:spcPct val="0"/>
              </a:spcAft>
              <a:defRPr sz="1400" b="1">
                <a:solidFill>
                  <a:schemeClr val="bg1"/>
                </a:solidFill>
                <a:latin typeface="Arial" charset="0"/>
                <a:cs typeface="Arial" charset="0"/>
              </a:defRPr>
            </a:lvl6pPr>
            <a:lvl7pPr marL="2971800" indent="-228600" eaLnBrk="0" fontAlgn="base" hangingPunct="0">
              <a:spcBef>
                <a:spcPct val="50000"/>
              </a:spcBef>
              <a:spcAft>
                <a:spcPct val="0"/>
              </a:spcAft>
              <a:defRPr sz="1400" b="1">
                <a:solidFill>
                  <a:schemeClr val="bg1"/>
                </a:solidFill>
                <a:latin typeface="Arial" charset="0"/>
                <a:cs typeface="Arial" charset="0"/>
              </a:defRPr>
            </a:lvl7pPr>
            <a:lvl8pPr marL="3429000" indent="-228600" eaLnBrk="0" fontAlgn="base" hangingPunct="0">
              <a:spcBef>
                <a:spcPct val="50000"/>
              </a:spcBef>
              <a:spcAft>
                <a:spcPct val="0"/>
              </a:spcAft>
              <a:defRPr sz="1400" b="1">
                <a:solidFill>
                  <a:schemeClr val="bg1"/>
                </a:solidFill>
                <a:latin typeface="Arial" charset="0"/>
                <a:cs typeface="Arial" charset="0"/>
              </a:defRPr>
            </a:lvl8pPr>
            <a:lvl9pPr marL="3886200" indent="-228600" eaLnBrk="0" fontAlgn="base" hangingPunct="0">
              <a:spcBef>
                <a:spcPct val="50000"/>
              </a:spcBef>
              <a:spcAft>
                <a:spcPct val="0"/>
              </a:spcAft>
              <a:defRPr sz="1400" b="1">
                <a:solidFill>
                  <a:schemeClr val="bg1"/>
                </a:solidFill>
                <a:latin typeface="Arial" charset="0"/>
                <a:cs typeface="Arial" charset="0"/>
              </a:defRPr>
            </a:lvl9pPr>
          </a:lstStyle>
          <a:p>
            <a:pPr>
              <a:defRPr/>
            </a:pPr>
            <a:endParaRPr lang="es-ES" altLang="es-ES" dirty="0">
              <a:ea typeface="+mn-ea"/>
            </a:endParaRPr>
          </a:p>
        </p:txBody>
      </p:sp>
      <p:sp>
        <p:nvSpPr>
          <p:cNvPr id="1033" name="Rectangle 14"/>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bg1"/>
                </a:solidFill>
                <a:latin typeface="Arial" charset="0"/>
                <a:cs typeface="Arial" charset="0"/>
              </a:defRPr>
            </a:lvl1pPr>
            <a:lvl2pPr marL="742950" indent="-285750">
              <a:defRPr sz="1400" b="1">
                <a:solidFill>
                  <a:schemeClr val="bg1"/>
                </a:solidFill>
                <a:latin typeface="Arial" charset="0"/>
                <a:cs typeface="Arial" charset="0"/>
              </a:defRPr>
            </a:lvl2pPr>
            <a:lvl3pPr marL="1143000" indent="-228600">
              <a:defRPr sz="1400" b="1">
                <a:solidFill>
                  <a:schemeClr val="bg1"/>
                </a:solidFill>
                <a:latin typeface="Arial" charset="0"/>
                <a:cs typeface="Arial" charset="0"/>
              </a:defRPr>
            </a:lvl3pPr>
            <a:lvl4pPr marL="1600200" indent="-228600">
              <a:defRPr sz="1400" b="1">
                <a:solidFill>
                  <a:schemeClr val="bg1"/>
                </a:solidFill>
                <a:latin typeface="Arial" charset="0"/>
                <a:cs typeface="Arial" charset="0"/>
              </a:defRPr>
            </a:lvl4pPr>
            <a:lvl5pPr marL="2057400" indent="-228600">
              <a:defRPr sz="1400" b="1">
                <a:solidFill>
                  <a:schemeClr val="bg1"/>
                </a:solidFill>
                <a:latin typeface="Arial" charset="0"/>
                <a:cs typeface="Arial" charset="0"/>
              </a:defRPr>
            </a:lvl5pPr>
            <a:lvl6pPr marL="2514600" indent="-228600" eaLnBrk="0" fontAlgn="base" hangingPunct="0">
              <a:spcBef>
                <a:spcPct val="50000"/>
              </a:spcBef>
              <a:spcAft>
                <a:spcPct val="0"/>
              </a:spcAft>
              <a:defRPr sz="1400" b="1">
                <a:solidFill>
                  <a:schemeClr val="bg1"/>
                </a:solidFill>
                <a:latin typeface="Arial" charset="0"/>
                <a:cs typeface="Arial" charset="0"/>
              </a:defRPr>
            </a:lvl6pPr>
            <a:lvl7pPr marL="2971800" indent="-228600" eaLnBrk="0" fontAlgn="base" hangingPunct="0">
              <a:spcBef>
                <a:spcPct val="50000"/>
              </a:spcBef>
              <a:spcAft>
                <a:spcPct val="0"/>
              </a:spcAft>
              <a:defRPr sz="1400" b="1">
                <a:solidFill>
                  <a:schemeClr val="bg1"/>
                </a:solidFill>
                <a:latin typeface="Arial" charset="0"/>
                <a:cs typeface="Arial" charset="0"/>
              </a:defRPr>
            </a:lvl7pPr>
            <a:lvl8pPr marL="3429000" indent="-228600" eaLnBrk="0" fontAlgn="base" hangingPunct="0">
              <a:spcBef>
                <a:spcPct val="50000"/>
              </a:spcBef>
              <a:spcAft>
                <a:spcPct val="0"/>
              </a:spcAft>
              <a:defRPr sz="1400" b="1">
                <a:solidFill>
                  <a:schemeClr val="bg1"/>
                </a:solidFill>
                <a:latin typeface="Arial" charset="0"/>
                <a:cs typeface="Arial" charset="0"/>
              </a:defRPr>
            </a:lvl8pPr>
            <a:lvl9pPr marL="3886200" indent="-228600" eaLnBrk="0" fontAlgn="base" hangingPunct="0">
              <a:spcBef>
                <a:spcPct val="50000"/>
              </a:spcBef>
              <a:spcAft>
                <a:spcPct val="0"/>
              </a:spcAft>
              <a:defRPr sz="1400" b="1">
                <a:solidFill>
                  <a:schemeClr val="bg1"/>
                </a:solidFill>
                <a:latin typeface="Arial" charset="0"/>
                <a:cs typeface="Arial" charset="0"/>
              </a:defRPr>
            </a:lvl9pPr>
          </a:lstStyle>
          <a:p>
            <a:pPr>
              <a:defRPr/>
            </a:pPr>
            <a:endParaRPr lang="es-ES" altLang="es-ES" dirty="0">
              <a:ea typeface="+mn-ea"/>
            </a:endParaRPr>
          </a:p>
        </p:txBody>
      </p:sp>
      <p:sp>
        <p:nvSpPr>
          <p:cNvPr id="13"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a:t>
            </a:fld>
            <a:endParaRPr lang="tr-TR" dirty="0"/>
          </a:p>
        </p:txBody>
      </p:sp>
      <p:sp>
        <p:nvSpPr>
          <p:cNvPr id="11"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C99BF2F7-53DD-304F-938B-FF02BFE4BA3F}" type="datetime1">
              <a:rPr lang="es-ES" smtClean="0"/>
              <a:t>4/4/18</a:t>
            </a:fld>
            <a:endParaRPr lang="en-US" dirty="0"/>
          </a:p>
        </p:txBody>
      </p:sp>
      <p:pic>
        <p:nvPicPr>
          <p:cNvPr id="2" name="Imagen 1" descr="Logo Eular RGB.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203144" y="288589"/>
            <a:ext cx="1597582" cy="912904"/>
          </a:xfrm>
          <a:prstGeom prst="rect">
            <a:avLst/>
          </a:prstGeom>
        </p:spPr>
      </p:pic>
      <p:grpSp>
        <p:nvGrpSpPr>
          <p:cNvPr id="5" name="Agrupar 4"/>
          <p:cNvGrpSpPr/>
          <p:nvPr/>
        </p:nvGrpSpPr>
        <p:grpSpPr>
          <a:xfrm>
            <a:off x="491832" y="1080032"/>
            <a:ext cx="1400770" cy="211662"/>
            <a:chOff x="348640" y="2182281"/>
            <a:chExt cx="1400770" cy="211662"/>
          </a:xfrm>
        </p:grpSpPr>
        <p:sp>
          <p:nvSpPr>
            <p:cNvPr id="4" name="Elipse 3"/>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9" name="Elipse 18"/>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0" name="Elipse 19"/>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1" name="Elipse 20"/>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2" name="Elipse 21"/>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887" r:id="rId1"/>
    <p:sldLayoutId id="2147483853" r:id="rId2"/>
    <p:sldLayoutId id="2147483858" r:id="rId3"/>
    <p:sldLayoutId id="2147483859" r:id="rId4"/>
    <p:sldLayoutId id="2147483860" r:id="rId5"/>
    <p:sldLayoutId id="2147483857" r:id="rId6"/>
    <p:sldLayoutId id="2147483861" r:id="rId7"/>
    <p:sldLayoutId id="2147483862" r:id="rId8"/>
    <p:sldLayoutId id="2147483863" r:id="rId9"/>
  </p:sldLayoutIdLst>
  <p:hf hdr="0" ftr="0"/>
  <p:txStyles>
    <p:titleStyle>
      <a:lvl1pPr algn="l" rtl="0" eaLnBrk="1" fontAlgn="base" hangingPunct="1">
        <a:spcBef>
          <a:spcPct val="0"/>
        </a:spcBef>
        <a:spcAft>
          <a:spcPct val="0"/>
        </a:spcAft>
        <a:defRPr sz="1600" b="1" i="0">
          <a:solidFill>
            <a:srgbClr val="058AD4"/>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p:titleStyle>
    <p:bodyStyle>
      <a:lvl1pPr marL="342900" indent="-3429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ＭＳ Ｐゴシック" charset="0"/>
          <a:cs typeface="+mn-cs"/>
        </a:defRPr>
      </a:lvl1pPr>
      <a:lvl2pPr marL="742950" indent="-28575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2pPr>
      <a:lvl3pPr marL="11430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3pPr>
      <a:lvl4pPr marL="16002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4pPr>
      <a:lvl5pPr marL="20574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5pPr>
      <a:lvl6pPr marL="2514600" indent="-228600" algn="l" rtl="0" eaLnBrk="1" fontAlgn="base" hangingPunct="1">
        <a:spcBef>
          <a:spcPct val="20000"/>
        </a:spcBef>
        <a:spcAft>
          <a:spcPct val="0"/>
        </a:spcAft>
        <a:buChar char="»"/>
        <a:defRPr sz="1200">
          <a:solidFill>
            <a:schemeClr val="tx1"/>
          </a:solidFill>
          <a:latin typeface="+mn-lt"/>
          <a:cs typeface="+mn-cs"/>
        </a:defRPr>
      </a:lvl6pPr>
      <a:lvl7pPr marL="2971800" indent="-228600" algn="l" rtl="0" eaLnBrk="1" fontAlgn="base" hangingPunct="1">
        <a:spcBef>
          <a:spcPct val="20000"/>
        </a:spcBef>
        <a:spcAft>
          <a:spcPct val="0"/>
        </a:spcAft>
        <a:buChar char="»"/>
        <a:defRPr sz="1200">
          <a:solidFill>
            <a:schemeClr val="tx1"/>
          </a:solidFill>
          <a:latin typeface="+mn-lt"/>
          <a:cs typeface="+mn-cs"/>
        </a:defRPr>
      </a:lvl7pPr>
      <a:lvl8pPr marL="3429000" indent="-228600" algn="l" rtl="0" eaLnBrk="1" fontAlgn="base" hangingPunct="1">
        <a:spcBef>
          <a:spcPct val="20000"/>
        </a:spcBef>
        <a:spcAft>
          <a:spcPct val="0"/>
        </a:spcAft>
        <a:buChar char="»"/>
        <a:defRPr sz="1200">
          <a:solidFill>
            <a:schemeClr val="tx1"/>
          </a:solidFill>
          <a:latin typeface="+mn-lt"/>
          <a:cs typeface="+mn-cs"/>
        </a:defRPr>
      </a:lvl8pPr>
      <a:lvl9pPr marL="3886200" indent="-228600" algn="l" rtl="0" eaLnBrk="1" fontAlgn="base" hangingPunct="1">
        <a:spcBef>
          <a:spcPct val="20000"/>
        </a:spcBef>
        <a:spcAft>
          <a:spcPct val="0"/>
        </a:spcAft>
        <a:buChar char="»"/>
        <a:defRPr sz="12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270351"/>
      </p:ext>
    </p:extLst>
  </p:cSld>
  <p:clrMap bg1="lt1" tx1="dk1" bg2="lt2" tx2="dk2" accent1="accent1" accent2="accent2" accent3="accent3" accent4="accent4" accent5="accent5" accent6="accent6" hlink="hlink" folHlink="folHlink"/>
  <p:sldLayoutIdLst>
    <p:sldLayoutId id="21474838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2388" y="4075497"/>
            <a:ext cx="7236542" cy="2484329"/>
          </a:xfrm>
        </p:spPr>
        <p:txBody>
          <a:bodyPr/>
          <a:lstStyle/>
          <a:p>
            <a:r>
              <a:rPr lang="en-GB" b="1" dirty="0">
                <a:solidFill>
                  <a:schemeClr val="bg2">
                    <a:lumMod val="50000"/>
                  </a:schemeClr>
                </a:solidFill>
              </a:rPr>
              <a:t>Joint European League Against Rheumatism and European Renal Association–European Dialysis and Transplant Association (EULAR/ERA-EDTA) recommendations for the management of adult and paediatric lupus nephritis</a:t>
            </a:r>
            <a:br>
              <a:rPr lang="en-GB" b="1" dirty="0">
                <a:solidFill>
                  <a:schemeClr val="bg2">
                    <a:lumMod val="50000"/>
                  </a:schemeClr>
                </a:solidFill>
              </a:rPr>
            </a:br>
            <a:br>
              <a:rPr lang="en-GB" b="1" dirty="0">
                <a:solidFill>
                  <a:schemeClr val="bg2">
                    <a:lumMod val="50000"/>
                  </a:schemeClr>
                </a:solidFill>
              </a:rPr>
            </a:br>
            <a:br>
              <a:rPr lang="en-GB" b="1" dirty="0"/>
            </a:br>
            <a:br>
              <a:rPr lang="en-GB" b="1" dirty="0">
                <a:solidFill>
                  <a:srgbClr val="FF0000"/>
                </a:solidFill>
              </a:rPr>
            </a:br>
            <a:br>
              <a:rPr lang="en-GB" b="1" dirty="0"/>
            </a:br>
            <a:br>
              <a:rPr lang="en-GB" b="1" dirty="0"/>
            </a:br>
            <a:endParaRPr lang="en-GB" b="1" dirty="0">
              <a:solidFill>
                <a:schemeClr val="tx1"/>
              </a:solidFill>
            </a:endParaRPr>
          </a:p>
        </p:txBody>
      </p:sp>
    </p:spTree>
    <p:extLst>
      <p:ext uri="{BB962C8B-B14F-4D97-AF65-F5344CB8AC3E}">
        <p14:creationId xmlns:p14="http://schemas.microsoft.com/office/powerpoint/2010/main" val="153329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Individual</a:t>
            </a:r>
            <a:r>
              <a:rPr lang="es-ES" sz="2400" dirty="0"/>
              <a:t> Recommendations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10</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graphicFrame>
        <p:nvGraphicFramePr>
          <p:cNvPr id="2" name="Table 1">
            <a:extLst>
              <a:ext uri="{FF2B5EF4-FFF2-40B4-BE49-F238E27FC236}">
                <a16:creationId xmlns:a16="http://schemas.microsoft.com/office/drawing/2014/main" id="{51164592-5D0E-9741-8BCF-0C71AB75128F}"/>
              </a:ext>
            </a:extLst>
          </p:cNvPr>
          <p:cNvGraphicFramePr>
            <a:graphicFrameLocks noGrp="1"/>
          </p:cNvGraphicFramePr>
          <p:nvPr>
            <p:extLst>
              <p:ext uri="{D42A27DB-BD31-4B8C-83A1-F6EECF244321}">
                <p14:modId xmlns:p14="http://schemas.microsoft.com/office/powerpoint/2010/main" val="3280797262"/>
              </p:ext>
            </p:extLst>
          </p:nvPr>
        </p:nvGraphicFramePr>
        <p:xfrm>
          <a:off x="588723" y="1933276"/>
          <a:ext cx="8041709" cy="4166898"/>
        </p:xfrm>
        <a:graphic>
          <a:graphicData uri="http://schemas.openxmlformats.org/drawingml/2006/table">
            <a:tbl>
              <a:tblPr firstRow="1" firstCol="1" bandRow="1" bandCol="1">
                <a:tableStyleId>{7E9639D4-E3E2-4D34-9284-5A2195B3D0D7}</a:tableStyleId>
              </a:tblPr>
              <a:tblGrid>
                <a:gridCol w="8041709">
                  <a:extLst>
                    <a:ext uri="{9D8B030D-6E8A-4147-A177-3AD203B41FA5}">
                      <a16:colId xmlns:a16="http://schemas.microsoft.com/office/drawing/2014/main" val="3171006109"/>
                    </a:ext>
                  </a:extLst>
                </a:gridCol>
              </a:tblGrid>
              <a:tr h="267268">
                <a:tc>
                  <a:txBody>
                    <a:bodyPr/>
                    <a:lstStyle/>
                    <a:p>
                      <a:pPr marL="457200" algn="just">
                        <a:lnSpc>
                          <a:spcPct val="115000"/>
                        </a:lnSpc>
                        <a:spcAft>
                          <a:spcPts val="300"/>
                        </a:spcAft>
                      </a:pPr>
                      <a:r>
                        <a:rPr lang="en-GB" sz="1400" dirty="0">
                          <a:solidFill>
                            <a:schemeClr val="bg1"/>
                          </a:solidFill>
                          <a:effectLst/>
                        </a:rPr>
                        <a:t>Statement</a:t>
                      </a:r>
                      <a:endParaRPr lang="en-US" sz="1400" dirty="0">
                        <a:solidFill>
                          <a:schemeClr val="bg1"/>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693804664"/>
                  </a:ext>
                </a:extLst>
              </a:tr>
              <a:tr h="1454337">
                <a:tc>
                  <a:txBody>
                    <a:bodyPr/>
                    <a:lstStyle/>
                    <a:p>
                      <a:pPr marL="0" lvl="0" indent="0" algn="just">
                        <a:lnSpc>
                          <a:spcPct val="115000"/>
                        </a:lnSpc>
                        <a:spcAft>
                          <a:spcPts val="300"/>
                        </a:spcAft>
                        <a:buFont typeface="+mj-lt"/>
                        <a:buNone/>
                      </a:pPr>
                      <a:r>
                        <a:rPr lang="en-GB" sz="1400" dirty="0">
                          <a:solidFill>
                            <a:srgbClr val="C00000"/>
                          </a:solidFill>
                          <a:effectLst/>
                        </a:rPr>
                        <a:t>7. Management of end-stage renal disease in lupus nephritis</a:t>
                      </a:r>
                      <a:endParaRPr lang="en-US" sz="1400" dirty="0">
                        <a:solidFill>
                          <a:srgbClr val="C00000"/>
                        </a:solidFill>
                        <a:effectLst/>
                      </a:endParaRPr>
                    </a:p>
                    <a:p>
                      <a:pPr marL="457200" lvl="1" indent="0" algn="just">
                        <a:lnSpc>
                          <a:spcPct val="115000"/>
                        </a:lnSpc>
                        <a:spcAft>
                          <a:spcPts val="300"/>
                        </a:spcAft>
                        <a:buFont typeface="+mj-lt"/>
                        <a:buNone/>
                      </a:pPr>
                      <a:r>
                        <a:rPr lang="en-GB" sz="1400" dirty="0">
                          <a:solidFill>
                            <a:srgbClr val="C00000"/>
                          </a:solidFill>
                          <a:effectLst/>
                        </a:rPr>
                        <a:t>7.1 </a:t>
                      </a:r>
                      <a:r>
                        <a:rPr lang="en-GB" sz="1400" dirty="0">
                          <a:solidFill>
                            <a:srgbClr val="000000"/>
                          </a:solidFill>
                          <a:effectLst/>
                        </a:rPr>
                        <a:t>All methods of renal replacement treatment can be used in lupus patients, but there may be increased risk of infections in peritoneal dialysis patients still on immunosuppressive agents and vascular access thrombosis in patients with antiphospholipid antibodies. </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452678726"/>
                  </a:ext>
                </a:extLst>
              </a:tr>
              <a:tr h="1295043">
                <a:tc>
                  <a:txBody>
                    <a:bodyPr/>
                    <a:lstStyle/>
                    <a:p>
                      <a:pPr marL="457200" lvl="1" indent="0" algn="just">
                        <a:lnSpc>
                          <a:spcPct val="115000"/>
                        </a:lnSpc>
                        <a:spcAft>
                          <a:spcPts val="300"/>
                        </a:spcAft>
                        <a:buFont typeface="+mj-lt"/>
                        <a:buNone/>
                      </a:pPr>
                      <a:r>
                        <a:rPr lang="en-GB" sz="1400" dirty="0">
                          <a:solidFill>
                            <a:srgbClr val="C00000"/>
                          </a:solidFill>
                          <a:effectLst/>
                        </a:rPr>
                        <a:t>7.2 </a:t>
                      </a:r>
                      <a:r>
                        <a:rPr lang="en-GB" sz="1400" dirty="0">
                          <a:solidFill>
                            <a:srgbClr val="000000"/>
                          </a:solidFill>
                          <a:effectLst/>
                        </a:rPr>
                        <a:t>Transplantation should be performed when lupus activity has been absent, or at a low level, for at least 3-6 months, with superior results obtained with living donor and pre-emptive transplantation. Anti-phospholipid antibodies should be sought during transplant preparation because they are associated with an increased risk of vascular events in the transplanted kidney.</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026287525"/>
                  </a:ext>
                </a:extLst>
              </a:tr>
              <a:tr h="267268">
                <a:tc>
                  <a:txBody>
                    <a:bodyPr/>
                    <a:lstStyle/>
                    <a:p>
                      <a:pPr algn="just">
                        <a:lnSpc>
                          <a:spcPct val="115000"/>
                        </a:lnSpc>
                        <a:spcAft>
                          <a:spcPts val="3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4169485822"/>
                  </a:ext>
                </a:extLst>
              </a:tr>
              <a:tr h="882982">
                <a:tc>
                  <a:txBody>
                    <a:bodyPr/>
                    <a:lstStyle/>
                    <a:p>
                      <a:pPr marL="0" lvl="0" indent="0" algn="just">
                        <a:lnSpc>
                          <a:spcPct val="115000"/>
                        </a:lnSpc>
                        <a:spcAft>
                          <a:spcPts val="300"/>
                        </a:spcAft>
                        <a:buFont typeface="+mj-lt"/>
                        <a:buNone/>
                      </a:pPr>
                      <a:r>
                        <a:rPr lang="en-GB" sz="1400" dirty="0">
                          <a:solidFill>
                            <a:srgbClr val="C00000"/>
                          </a:solidFill>
                          <a:effectLst/>
                        </a:rPr>
                        <a:t>8. Antiphospholipid syndrome-associated nephropathy in SLE </a:t>
                      </a:r>
                      <a:endParaRPr lang="en-US" sz="1400" dirty="0">
                        <a:solidFill>
                          <a:srgbClr val="C00000"/>
                        </a:solidFill>
                        <a:effectLst/>
                      </a:endParaRPr>
                    </a:p>
                    <a:p>
                      <a:pPr marL="226695" algn="just">
                        <a:lnSpc>
                          <a:spcPct val="115000"/>
                        </a:lnSpc>
                        <a:spcAft>
                          <a:spcPts val="300"/>
                        </a:spcAft>
                      </a:pPr>
                      <a:r>
                        <a:rPr lang="en-US" sz="1400" dirty="0">
                          <a:solidFill>
                            <a:srgbClr val="000000"/>
                          </a:solidFill>
                          <a:effectLst/>
                        </a:rPr>
                        <a:t>In lupus patients with APS-associated nephropathy, hydroxychloroquine, and/or antiplatelet/anticoagulant treatment should be considered.</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617751914"/>
                  </a:ext>
                </a:extLst>
              </a:tr>
            </a:tbl>
          </a:graphicData>
        </a:graphic>
      </p:graphicFrame>
    </p:spTree>
    <p:extLst>
      <p:ext uri="{BB962C8B-B14F-4D97-AF65-F5344CB8AC3E}">
        <p14:creationId xmlns:p14="http://schemas.microsoft.com/office/powerpoint/2010/main" val="420054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Individual</a:t>
            </a:r>
            <a:r>
              <a:rPr lang="es-ES" sz="2400" dirty="0"/>
              <a:t> Recommendations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11</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graphicFrame>
        <p:nvGraphicFramePr>
          <p:cNvPr id="3" name="Table 2">
            <a:extLst>
              <a:ext uri="{FF2B5EF4-FFF2-40B4-BE49-F238E27FC236}">
                <a16:creationId xmlns:a16="http://schemas.microsoft.com/office/drawing/2014/main" id="{6A241254-11E0-304D-A7D4-2C12044DAAB6}"/>
              </a:ext>
            </a:extLst>
          </p:cNvPr>
          <p:cNvGraphicFramePr>
            <a:graphicFrameLocks noGrp="1"/>
          </p:cNvGraphicFramePr>
          <p:nvPr>
            <p:extLst>
              <p:ext uri="{D42A27DB-BD31-4B8C-83A1-F6EECF244321}">
                <p14:modId xmlns:p14="http://schemas.microsoft.com/office/powerpoint/2010/main" val="1177068105"/>
              </p:ext>
            </p:extLst>
          </p:nvPr>
        </p:nvGraphicFramePr>
        <p:xfrm>
          <a:off x="490538" y="1833315"/>
          <a:ext cx="8177473" cy="4442224"/>
        </p:xfrm>
        <a:graphic>
          <a:graphicData uri="http://schemas.openxmlformats.org/drawingml/2006/table">
            <a:tbl>
              <a:tblPr firstRow="1" firstCol="1" bandRow="1" bandCol="1">
                <a:tableStyleId>{7E9639D4-E3E2-4D34-9284-5A2195B3D0D7}</a:tableStyleId>
              </a:tblPr>
              <a:tblGrid>
                <a:gridCol w="8177473">
                  <a:extLst>
                    <a:ext uri="{9D8B030D-6E8A-4147-A177-3AD203B41FA5}">
                      <a16:colId xmlns:a16="http://schemas.microsoft.com/office/drawing/2014/main" val="2507979831"/>
                    </a:ext>
                  </a:extLst>
                </a:gridCol>
              </a:tblGrid>
              <a:tr h="244636">
                <a:tc>
                  <a:txBody>
                    <a:bodyPr/>
                    <a:lstStyle/>
                    <a:p>
                      <a:pPr marL="457200" algn="just">
                        <a:lnSpc>
                          <a:spcPct val="115000"/>
                        </a:lnSpc>
                        <a:spcAft>
                          <a:spcPts val="300"/>
                        </a:spcAft>
                      </a:pPr>
                      <a:r>
                        <a:rPr lang="en-GB" sz="1400" dirty="0">
                          <a:effectLst/>
                        </a:rPr>
                        <a:t>Statement</a:t>
                      </a:r>
                      <a:endParaRPr lang="en-US" sz="1400" dirty="0">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4196118589"/>
                  </a:ext>
                </a:extLst>
              </a:tr>
              <a:tr h="2115644">
                <a:tc>
                  <a:txBody>
                    <a:bodyPr/>
                    <a:lstStyle/>
                    <a:p>
                      <a:pPr marL="0" lvl="0" indent="0" algn="just">
                        <a:lnSpc>
                          <a:spcPct val="115000"/>
                        </a:lnSpc>
                        <a:spcAft>
                          <a:spcPts val="300"/>
                        </a:spcAft>
                        <a:buFont typeface="+mj-lt"/>
                        <a:buNone/>
                      </a:pPr>
                      <a:r>
                        <a:rPr lang="en-GB" sz="1400" dirty="0">
                          <a:solidFill>
                            <a:srgbClr val="C00000"/>
                          </a:solidFill>
                          <a:effectLst/>
                        </a:rPr>
                        <a:t>9. Lupus nephritis and pregnancy </a:t>
                      </a:r>
                      <a:endParaRPr lang="en-US" sz="1400" dirty="0">
                        <a:solidFill>
                          <a:srgbClr val="C00000"/>
                        </a:solidFill>
                        <a:effectLst/>
                      </a:endParaRPr>
                    </a:p>
                    <a:p>
                      <a:pPr marL="457200" lvl="1" indent="0" algn="just">
                        <a:lnSpc>
                          <a:spcPct val="115000"/>
                        </a:lnSpc>
                        <a:spcAft>
                          <a:spcPts val="300"/>
                        </a:spcAft>
                        <a:buFont typeface="+mj-lt"/>
                        <a:buNone/>
                      </a:pPr>
                      <a:r>
                        <a:rPr lang="en-GB" sz="1400" dirty="0">
                          <a:solidFill>
                            <a:srgbClr val="C00000"/>
                          </a:solidFill>
                          <a:effectLst/>
                        </a:rPr>
                        <a:t>9.1 </a:t>
                      </a:r>
                      <a:r>
                        <a:rPr lang="en-GB" sz="1400" dirty="0">
                          <a:solidFill>
                            <a:srgbClr val="000000"/>
                          </a:solidFill>
                          <a:effectLst/>
                        </a:rPr>
                        <a:t>Pregnancy may be planned in stable lupus patients with inactive lupus and UPCR &lt;50mg/</a:t>
                      </a:r>
                      <a:r>
                        <a:rPr lang="en-GB" sz="1400" dirty="0" err="1">
                          <a:solidFill>
                            <a:srgbClr val="000000"/>
                          </a:solidFill>
                          <a:effectLst/>
                        </a:rPr>
                        <a:t>mmol</a:t>
                      </a:r>
                      <a:r>
                        <a:rPr lang="en-GB" sz="1400" dirty="0">
                          <a:solidFill>
                            <a:srgbClr val="000000"/>
                          </a:solidFill>
                          <a:effectLst/>
                        </a:rPr>
                        <a:t>, for the preceding 6 months, with GFR that should preferably be &gt;50ml/min. Acceptable medications include hydroxychloroquine, and where needed, low dose prednisone, azathioprine and/or </a:t>
                      </a:r>
                      <a:r>
                        <a:rPr lang="en-GB" sz="1400" dirty="0" err="1">
                          <a:solidFill>
                            <a:srgbClr val="000000"/>
                          </a:solidFill>
                          <a:effectLst/>
                        </a:rPr>
                        <a:t>calcineurin</a:t>
                      </a:r>
                      <a:r>
                        <a:rPr lang="en-GB" sz="1400" dirty="0">
                          <a:solidFill>
                            <a:srgbClr val="000000"/>
                          </a:solidFill>
                          <a:effectLst/>
                        </a:rPr>
                        <a:t> inhibitors. The intensity of treatment should not be reduced in anticipation of pregnancy. During pregnancy, acetylsalicylic acid should be considered to reduce the risk of pre-eclampsia. Patients should be assessed at least every 4 weeks, preferably by a specialist physician and obstetrician.</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3303513835"/>
                  </a:ext>
                </a:extLst>
              </a:tr>
              <a:tr h="506123">
                <a:tc>
                  <a:txBody>
                    <a:bodyPr/>
                    <a:lstStyle/>
                    <a:p>
                      <a:pPr marL="457200" lvl="1" indent="0" algn="just">
                        <a:lnSpc>
                          <a:spcPct val="115000"/>
                        </a:lnSpc>
                        <a:spcAft>
                          <a:spcPts val="300"/>
                        </a:spcAft>
                        <a:buFont typeface="+mj-lt"/>
                        <a:buNone/>
                      </a:pPr>
                      <a:r>
                        <a:rPr lang="en-GB" sz="1400" dirty="0">
                          <a:solidFill>
                            <a:srgbClr val="C00000"/>
                          </a:solidFill>
                          <a:effectLst/>
                        </a:rPr>
                        <a:t>9.2 </a:t>
                      </a:r>
                      <a:r>
                        <a:rPr lang="en-GB" sz="1400" dirty="0">
                          <a:solidFill>
                            <a:srgbClr val="000000"/>
                          </a:solidFill>
                          <a:effectLst/>
                        </a:rPr>
                        <a:t>Flare of lupus nephritis during pregnancy can be treated with acceptable medications stated above depending on severity of flare.  </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645789138"/>
                  </a:ext>
                </a:extLst>
              </a:tr>
              <a:tr h="244636">
                <a:tc>
                  <a:txBody>
                    <a:bodyPr/>
                    <a:lstStyle/>
                    <a:p>
                      <a:pPr algn="just">
                        <a:lnSpc>
                          <a:spcPct val="115000"/>
                        </a:lnSpc>
                        <a:spcAft>
                          <a:spcPts val="3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08929304"/>
                  </a:ext>
                </a:extLst>
              </a:tr>
              <a:tr h="1331185">
                <a:tc>
                  <a:txBody>
                    <a:bodyPr/>
                    <a:lstStyle/>
                    <a:p>
                      <a:pPr marL="0" lvl="0" indent="0" algn="just">
                        <a:lnSpc>
                          <a:spcPct val="115000"/>
                        </a:lnSpc>
                        <a:spcAft>
                          <a:spcPts val="300"/>
                        </a:spcAft>
                        <a:buFont typeface="+mj-lt"/>
                        <a:buNone/>
                      </a:pPr>
                      <a:r>
                        <a:rPr lang="en-GB" sz="1400" dirty="0">
                          <a:solidFill>
                            <a:srgbClr val="C00000"/>
                          </a:solidFill>
                          <a:effectLst/>
                        </a:rPr>
                        <a:t>10. Management of paediatric lupus nephritis</a:t>
                      </a:r>
                      <a:endParaRPr lang="en-US" sz="1400" dirty="0">
                        <a:solidFill>
                          <a:srgbClr val="C00000"/>
                        </a:solidFill>
                        <a:effectLst/>
                      </a:endParaRPr>
                    </a:p>
                    <a:p>
                      <a:pPr marL="226695" algn="just">
                        <a:lnSpc>
                          <a:spcPct val="115000"/>
                        </a:lnSpc>
                        <a:spcAft>
                          <a:spcPts val="300"/>
                        </a:spcAft>
                      </a:pPr>
                      <a:r>
                        <a:rPr lang="en-US" sz="1400" dirty="0">
                          <a:solidFill>
                            <a:srgbClr val="000000"/>
                          </a:solidFill>
                          <a:effectLst/>
                        </a:rPr>
                        <a:t>Compared to adult-onset disease, lupus nephritis in children is more severe with increased damage accrual and more common at presentation but the diagnosis, management and monitoring is similar to that of adults. A coordinated transition program to adult specialists is important in assessing concordance to therapies and </a:t>
                      </a:r>
                      <a:r>
                        <a:rPr lang="en-US" sz="1400" dirty="0" err="1">
                          <a:solidFill>
                            <a:srgbClr val="000000"/>
                          </a:solidFill>
                          <a:effectLst/>
                        </a:rPr>
                        <a:t>optimising</a:t>
                      </a:r>
                      <a:r>
                        <a:rPr lang="en-US" sz="1400" dirty="0">
                          <a:solidFill>
                            <a:srgbClr val="000000"/>
                          </a:solidFill>
                          <a:effectLst/>
                        </a:rPr>
                        <a:t> long term outcomes.</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3482179541"/>
                  </a:ext>
                </a:extLst>
              </a:tr>
            </a:tbl>
          </a:graphicData>
        </a:graphic>
      </p:graphicFrame>
    </p:spTree>
    <p:extLst>
      <p:ext uri="{BB962C8B-B14F-4D97-AF65-F5344CB8AC3E}">
        <p14:creationId xmlns:p14="http://schemas.microsoft.com/office/powerpoint/2010/main" val="373132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53221" y="1363121"/>
            <a:ext cx="1349346" cy="2521707"/>
          </a:xfrm>
        </p:spPr>
        <p:txBody>
          <a:bodyPr/>
          <a:lstStyle/>
          <a:p>
            <a:r>
              <a:rPr lang="es-ES" sz="2000" b="1" dirty="0" err="1"/>
              <a:t>Summary</a:t>
            </a:r>
            <a:r>
              <a:rPr lang="es-ES" sz="2000" b="1" dirty="0"/>
              <a:t> Table Oxford Level of Evidence</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12</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sp>
        <p:nvSpPr>
          <p:cNvPr id="3" name="TextBox 2">
            <a:extLst>
              <a:ext uri="{FF2B5EF4-FFF2-40B4-BE49-F238E27FC236}">
                <a16:creationId xmlns:a16="http://schemas.microsoft.com/office/drawing/2014/main" id="{9AC7F511-C170-4E42-8A2A-5B0876569952}"/>
              </a:ext>
            </a:extLst>
          </p:cNvPr>
          <p:cNvSpPr txBox="1"/>
          <p:nvPr/>
        </p:nvSpPr>
        <p:spPr>
          <a:xfrm>
            <a:off x="7872413" y="671513"/>
            <a:ext cx="184731" cy="307777"/>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038009EB-658A-194D-96FF-A9CB006D7E81}"/>
              </a:ext>
            </a:extLst>
          </p:cNvPr>
          <p:cNvPicPr>
            <a:picLocks noChangeAspect="1"/>
          </p:cNvPicPr>
          <p:nvPr/>
        </p:nvPicPr>
        <p:blipFill>
          <a:blip r:embed="rId2"/>
          <a:stretch>
            <a:fillRect/>
          </a:stretch>
        </p:blipFill>
        <p:spPr>
          <a:xfrm>
            <a:off x="1602567" y="278174"/>
            <a:ext cx="5441171" cy="6200716"/>
          </a:xfrm>
          <a:prstGeom prst="rect">
            <a:avLst/>
          </a:prstGeom>
        </p:spPr>
      </p:pic>
    </p:spTree>
    <p:extLst>
      <p:ext uri="{BB962C8B-B14F-4D97-AF65-F5344CB8AC3E}">
        <p14:creationId xmlns:p14="http://schemas.microsoft.com/office/powerpoint/2010/main" val="244756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53221" y="1363122"/>
            <a:ext cx="1349346" cy="2521707"/>
          </a:xfrm>
        </p:spPr>
        <p:txBody>
          <a:bodyPr/>
          <a:lstStyle/>
          <a:p>
            <a:r>
              <a:rPr lang="es-ES" sz="2000" b="1" dirty="0" err="1"/>
              <a:t>Summary</a:t>
            </a:r>
            <a:r>
              <a:rPr lang="es-ES" sz="2000" b="1" dirty="0"/>
              <a:t> Table Oxford Level of Evidence</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13</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pic>
        <p:nvPicPr>
          <p:cNvPr id="3" name="Picture 2">
            <a:extLst>
              <a:ext uri="{FF2B5EF4-FFF2-40B4-BE49-F238E27FC236}">
                <a16:creationId xmlns:a16="http://schemas.microsoft.com/office/drawing/2014/main" id="{4DE395C8-6907-1B4A-BFFE-3458F89C3E70}"/>
              </a:ext>
            </a:extLst>
          </p:cNvPr>
          <p:cNvPicPr>
            <a:picLocks noChangeAspect="1"/>
          </p:cNvPicPr>
          <p:nvPr/>
        </p:nvPicPr>
        <p:blipFill>
          <a:blip r:embed="rId2"/>
          <a:stretch>
            <a:fillRect/>
          </a:stretch>
        </p:blipFill>
        <p:spPr>
          <a:xfrm>
            <a:off x="1602567" y="375171"/>
            <a:ext cx="5462112" cy="6401525"/>
          </a:xfrm>
          <a:prstGeom prst="rect">
            <a:avLst/>
          </a:prstGeom>
        </p:spPr>
      </p:pic>
    </p:spTree>
    <p:extLst>
      <p:ext uri="{BB962C8B-B14F-4D97-AF65-F5344CB8AC3E}">
        <p14:creationId xmlns:p14="http://schemas.microsoft.com/office/powerpoint/2010/main" val="356814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sz="2000" dirty="0" err="1"/>
              <a:t>Summary</a:t>
            </a:r>
            <a:r>
              <a:rPr lang="es-ES" sz="2000" dirty="0"/>
              <a:t> of </a:t>
            </a:r>
            <a:r>
              <a:rPr lang="es-ES" sz="2000" dirty="0" err="1"/>
              <a:t>Recommendations</a:t>
            </a:r>
            <a:r>
              <a:rPr lang="es-ES" sz="2000" dirty="0"/>
              <a:t> in </a:t>
            </a:r>
            <a:r>
              <a:rPr lang="es-ES" sz="2000" dirty="0" err="1"/>
              <a:t>bullet</a:t>
            </a:r>
            <a:r>
              <a:rPr lang="es-ES" sz="2000" dirty="0"/>
              <a:t> </a:t>
            </a:r>
            <a:r>
              <a:rPr lang="es-ES" sz="2000" dirty="0" err="1"/>
              <a:t>point</a:t>
            </a:r>
            <a:r>
              <a:rPr lang="es-ES" sz="2000" dirty="0"/>
              <a:t> </a:t>
            </a:r>
            <a:r>
              <a:rPr lang="es-ES" sz="2000" dirty="0" err="1"/>
              <a:t>format</a:t>
            </a:r>
            <a:r>
              <a:rPr lang="es-ES" sz="2000" dirty="0"/>
              <a:t> </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14</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sp>
        <p:nvSpPr>
          <p:cNvPr id="8" name="Marcador de contenido 3"/>
          <p:cNvSpPr>
            <a:spLocks noGrp="1"/>
          </p:cNvSpPr>
          <p:nvPr>
            <p:ph idx="1"/>
          </p:nvPr>
        </p:nvSpPr>
        <p:spPr>
          <a:xfrm>
            <a:off x="466928" y="1778696"/>
            <a:ext cx="8334171" cy="4700193"/>
          </a:xfrm>
        </p:spPr>
        <p:txBody>
          <a:bodyPr/>
          <a:lstStyle/>
          <a:p>
            <a:pPr>
              <a:spcAft>
                <a:spcPts val="600"/>
              </a:spcAft>
            </a:pPr>
            <a:r>
              <a:rPr lang="en-GB" sz="1300" b="1" dirty="0">
                <a:solidFill>
                  <a:srgbClr val="000000"/>
                </a:solidFill>
              </a:rPr>
              <a:t>Perform kidney biopsy if reproducible proteinuria ≥0.5g/24-hr </a:t>
            </a:r>
          </a:p>
          <a:p>
            <a:pPr>
              <a:spcAft>
                <a:spcPts val="600"/>
              </a:spcAft>
            </a:pPr>
            <a:r>
              <a:rPr lang="en-GB" sz="1300" b="1" dirty="0">
                <a:solidFill>
                  <a:srgbClr val="000000"/>
                </a:solidFill>
              </a:rPr>
              <a:t>Use of the ISN/RPS 2003 classification system to determine active/chronic lesions and risk stratification</a:t>
            </a:r>
          </a:p>
          <a:p>
            <a:pPr>
              <a:spcAft>
                <a:spcPts val="600"/>
              </a:spcAft>
            </a:pPr>
            <a:r>
              <a:rPr lang="en-GB" sz="1300" b="1" dirty="0">
                <a:solidFill>
                  <a:srgbClr val="000000"/>
                </a:solidFill>
              </a:rPr>
              <a:t>Main indications for immunosuppressive therapy: active class III-IV, or class V with proteinuria &gt;1 g/24-hr</a:t>
            </a:r>
          </a:p>
          <a:p>
            <a:pPr>
              <a:spcAft>
                <a:spcPts val="600"/>
              </a:spcAft>
            </a:pPr>
            <a:r>
              <a:rPr lang="en-GB" sz="1300" b="1" dirty="0">
                <a:solidFill>
                  <a:srgbClr val="000000"/>
                </a:solidFill>
              </a:rPr>
              <a:t>Induction treatment: low-dose IV CYC or MMF; high-dose IV CYC may be considered if adverse prognostic factors are present</a:t>
            </a:r>
          </a:p>
          <a:p>
            <a:pPr>
              <a:spcAft>
                <a:spcPts val="600"/>
              </a:spcAft>
            </a:pPr>
            <a:r>
              <a:rPr lang="en-GB" sz="1300" b="1" dirty="0">
                <a:solidFill>
                  <a:srgbClr val="000000"/>
                </a:solidFill>
              </a:rPr>
              <a:t>Maintenance treatment: MMF or AZA</a:t>
            </a:r>
          </a:p>
          <a:p>
            <a:pPr>
              <a:spcAft>
                <a:spcPts val="600"/>
              </a:spcAft>
            </a:pPr>
            <a:r>
              <a:rPr lang="en-GB" sz="1300" b="1" dirty="0">
                <a:solidFill>
                  <a:srgbClr val="000000"/>
                </a:solidFill>
              </a:rPr>
              <a:t>Target is partial renal response (by 6-12 months) and complete renal response (by 24 months)</a:t>
            </a:r>
          </a:p>
          <a:p>
            <a:pPr>
              <a:spcAft>
                <a:spcPts val="600"/>
              </a:spcAft>
            </a:pPr>
            <a:r>
              <a:rPr lang="en-GB" sz="1300" b="1" dirty="0">
                <a:solidFill>
                  <a:srgbClr val="000000"/>
                </a:solidFill>
              </a:rPr>
              <a:t>In refractory cases, switch from MMF to CYC (or vice versa), or consider rituximab. Consider repeat kidney biopsy</a:t>
            </a:r>
          </a:p>
          <a:p>
            <a:pPr>
              <a:spcAft>
                <a:spcPts val="600"/>
              </a:spcAft>
            </a:pPr>
            <a:r>
              <a:rPr lang="en-GB" sz="1300" b="1" dirty="0">
                <a:solidFill>
                  <a:srgbClr val="000000"/>
                </a:solidFill>
              </a:rPr>
              <a:t>Control comorbidities</a:t>
            </a:r>
          </a:p>
          <a:p>
            <a:pPr>
              <a:spcAft>
                <a:spcPts val="600"/>
              </a:spcAft>
            </a:pPr>
            <a:r>
              <a:rPr lang="en-GB" sz="1300" b="1" dirty="0">
                <a:solidFill>
                  <a:srgbClr val="000000"/>
                </a:solidFill>
              </a:rPr>
              <a:t>Renal replacement modalities can be used in lupus; transplantation should be performed when lupus activity has been absent, or at a low level, for at least 3-6 months</a:t>
            </a:r>
          </a:p>
          <a:p>
            <a:pPr>
              <a:spcAft>
                <a:spcPts val="600"/>
              </a:spcAft>
            </a:pPr>
            <a:r>
              <a:rPr lang="en-GB" sz="1300" b="1" dirty="0">
                <a:solidFill>
                  <a:srgbClr val="000000"/>
                </a:solidFill>
              </a:rPr>
              <a:t>Acceptable medications during pregnancy include hydroxychloroquine, and where needed, low dose prednisone, azathioprine and/or </a:t>
            </a:r>
            <a:r>
              <a:rPr lang="en-GB" sz="1300" b="1" dirty="0" err="1">
                <a:solidFill>
                  <a:srgbClr val="000000"/>
                </a:solidFill>
              </a:rPr>
              <a:t>calcineurin</a:t>
            </a:r>
            <a:r>
              <a:rPr lang="en-GB" sz="1300" b="1" dirty="0">
                <a:solidFill>
                  <a:srgbClr val="000000"/>
                </a:solidFill>
              </a:rPr>
              <a:t> inhibitors</a:t>
            </a:r>
          </a:p>
          <a:p>
            <a:pPr>
              <a:spcAft>
                <a:spcPts val="600"/>
              </a:spcAft>
            </a:pPr>
            <a:r>
              <a:rPr lang="en-GB" sz="1300" b="1" dirty="0">
                <a:solidFill>
                  <a:srgbClr val="000000"/>
                </a:solidFill>
              </a:rPr>
              <a:t>The diagnosis, management and monitoring of paediatric lupus nephritis is similar to that of adults</a:t>
            </a:r>
          </a:p>
          <a:p>
            <a:pPr>
              <a:spcAft>
                <a:spcPts val="600"/>
              </a:spcAft>
            </a:pPr>
            <a:endParaRPr lang="en-GB" sz="1300" b="1" dirty="0">
              <a:solidFill>
                <a:srgbClr val="000000"/>
              </a:solidFill>
            </a:endParaRPr>
          </a:p>
          <a:p>
            <a:pPr>
              <a:spcAft>
                <a:spcPts val="600"/>
              </a:spcAft>
            </a:pPr>
            <a:endParaRPr lang="en-GB" sz="1300" b="1" dirty="0">
              <a:solidFill>
                <a:srgbClr val="000000"/>
              </a:solidFill>
            </a:endParaRPr>
          </a:p>
        </p:txBody>
      </p:sp>
    </p:spTree>
    <p:extLst>
      <p:ext uri="{BB962C8B-B14F-4D97-AF65-F5344CB8AC3E}">
        <p14:creationId xmlns:p14="http://schemas.microsoft.com/office/powerpoint/2010/main" val="110384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Summary</a:t>
            </a:r>
            <a:r>
              <a:rPr lang="es-ES" sz="2400" dirty="0"/>
              <a:t> of </a:t>
            </a:r>
            <a:r>
              <a:rPr lang="es-ES" sz="2400" dirty="0" err="1"/>
              <a:t>Recommendations</a:t>
            </a:r>
            <a:r>
              <a:rPr lang="es-ES" sz="2400" dirty="0"/>
              <a:t> in lay </a:t>
            </a:r>
            <a:r>
              <a:rPr lang="es-ES" sz="2400" dirty="0" err="1"/>
              <a:t>format</a:t>
            </a:r>
            <a:r>
              <a:rPr lang="es-ES" sz="2400" dirty="0"/>
              <a:t> </a:t>
            </a:r>
            <a:br>
              <a:rPr lang="es-ES" sz="2400" dirty="0"/>
            </a:br>
            <a:endParaRPr lang="es-ES" sz="2400"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15</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sp>
        <p:nvSpPr>
          <p:cNvPr id="8" name="Marcador de contenido 3"/>
          <p:cNvSpPr>
            <a:spLocks noGrp="1"/>
          </p:cNvSpPr>
          <p:nvPr>
            <p:ph idx="1"/>
          </p:nvPr>
        </p:nvSpPr>
        <p:spPr>
          <a:xfrm>
            <a:off x="466928" y="2091717"/>
            <a:ext cx="8334171" cy="4124361"/>
          </a:xfrm>
        </p:spPr>
        <p:txBody>
          <a:bodyPr/>
          <a:lstStyle/>
          <a:p>
            <a:r>
              <a:rPr lang="en-GB" sz="1400" b="1" dirty="0">
                <a:solidFill>
                  <a:srgbClr val="000000"/>
                </a:solidFill>
              </a:rPr>
              <a:t>In patients with SLE, persistent urine abnormalities – especially proteinuria – are an indication for kidney biopsy, which helps to establish the diagnosis, guide therapy and evaluate the prognosis of lupus nephritis</a:t>
            </a:r>
          </a:p>
          <a:p>
            <a:r>
              <a:rPr lang="en-GB" sz="1400" b="1" dirty="0">
                <a:solidFill>
                  <a:srgbClr val="000000"/>
                </a:solidFill>
              </a:rPr>
              <a:t>Immunosuppressive therapy should be prescribed when lupus kidney disease has high inflammatory burden, particularly active proliferative (class III-IV) lesions.</a:t>
            </a:r>
          </a:p>
          <a:p>
            <a:r>
              <a:rPr lang="en-GB" sz="1400" b="1" dirty="0">
                <a:solidFill>
                  <a:srgbClr val="000000"/>
                </a:solidFill>
              </a:rPr>
              <a:t>Lupus nephritis should be treated with an initial period of high-intensity immunosuppressive therapy (with drugs such as cyclophosphamide or mycophenolate), followed by longer periods of less-intensive therapy (with drugs such as mycophenolate or azathioprine).</a:t>
            </a:r>
          </a:p>
          <a:p>
            <a:r>
              <a:rPr lang="en-GB" sz="1400" b="1" dirty="0">
                <a:solidFill>
                  <a:srgbClr val="000000"/>
                </a:solidFill>
              </a:rPr>
              <a:t>Patients with lupus nephritis require close monitoring to ensure adequate response to therapy; refractory cases should be re-evaluated and treatment be changed accordingly</a:t>
            </a:r>
          </a:p>
          <a:p>
            <a:r>
              <a:rPr lang="en-GB" sz="1400" b="1" dirty="0">
                <a:solidFill>
                  <a:srgbClr val="000000"/>
                </a:solidFill>
              </a:rPr>
              <a:t>Comorbidities are crucial for the long-term prognosis of patients with lupus nephritis and require adequate control</a:t>
            </a:r>
          </a:p>
          <a:p>
            <a:r>
              <a:rPr lang="en-GB" sz="1400" b="1" dirty="0">
                <a:solidFill>
                  <a:srgbClr val="000000"/>
                </a:solidFill>
              </a:rPr>
              <a:t>During pregnancy, patients with lupus should be closely monitored and be treated with acceptable medications</a:t>
            </a:r>
          </a:p>
        </p:txBody>
      </p:sp>
    </p:spTree>
    <p:extLst>
      <p:ext uri="{BB962C8B-B14F-4D97-AF65-F5344CB8AC3E}">
        <p14:creationId xmlns:p14="http://schemas.microsoft.com/office/powerpoint/2010/main" val="206790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Acknowledgements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16</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sp>
        <p:nvSpPr>
          <p:cNvPr id="8" name="Marcador de contenido 3"/>
          <p:cNvSpPr>
            <a:spLocks noGrp="1"/>
          </p:cNvSpPr>
          <p:nvPr>
            <p:ph idx="1"/>
          </p:nvPr>
        </p:nvSpPr>
        <p:spPr>
          <a:xfrm>
            <a:off x="466928" y="2091717"/>
            <a:ext cx="8334171" cy="4124361"/>
          </a:xfrm>
        </p:spPr>
        <p:txBody>
          <a:bodyPr/>
          <a:lstStyle/>
          <a:p>
            <a:r>
              <a:rPr lang="en-GB" sz="1600" dirty="0">
                <a:solidFill>
                  <a:srgbClr val="000000"/>
                </a:solidFill>
              </a:rPr>
              <a:t>Support for this work was provided via grants from the EULAR Standing Committee on Clinical Affairs (ESCCA) and the ERA-EDTA.</a:t>
            </a:r>
          </a:p>
        </p:txBody>
      </p:sp>
    </p:spTree>
    <p:extLst>
      <p:ext uri="{BB962C8B-B14F-4D97-AF65-F5344CB8AC3E}">
        <p14:creationId xmlns:p14="http://schemas.microsoft.com/office/powerpoint/2010/main" val="11111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a:t>Target</a:t>
            </a:r>
            <a:r>
              <a:rPr lang="es-ES" dirty="0"/>
              <a:t> population/question</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2</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sp>
        <p:nvSpPr>
          <p:cNvPr id="8" name="Marcador de contenido 3"/>
          <p:cNvSpPr>
            <a:spLocks noGrp="1"/>
          </p:cNvSpPr>
          <p:nvPr>
            <p:ph idx="1"/>
          </p:nvPr>
        </p:nvSpPr>
        <p:spPr>
          <a:xfrm>
            <a:off x="265044" y="1866433"/>
            <a:ext cx="8666922" cy="4852419"/>
          </a:xfrm>
        </p:spPr>
        <p:txBody>
          <a:bodyPr/>
          <a:lstStyle/>
          <a:p>
            <a:r>
              <a:rPr lang="en-GB" sz="1600" b="1" dirty="0">
                <a:solidFill>
                  <a:srgbClr val="000000"/>
                </a:solidFill>
              </a:rPr>
              <a:t>Target population </a:t>
            </a:r>
            <a:r>
              <a:rPr lang="en-GB" sz="1600" dirty="0">
                <a:solidFill>
                  <a:srgbClr val="000000"/>
                </a:solidFill>
              </a:rPr>
              <a:t>included Internists, Rheumatologists and Nephrologists</a:t>
            </a:r>
          </a:p>
          <a:p>
            <a:pPr>
              <a:spcAft>
                <a:spcPts val="600"/>
              </a:spcAft>
            </a:pPr>
            <a:r>
              <a:rPr lang="en-GB" sz="1600" b="1" dirty="0">
                <a:solidFill>
                  <a:srgbClr val="000000"/>
                </a:solidFill>
              </a:rPr>
              <a:t>Questions</a:t>
            </a:r>
            <a:r>
              <a:rPr lang="en-GB" sz="1600" dirty="0">
                <a:solidFill>
                  <a:srgbClr val="000000"/>
                </a:solidFill>
              </a:rPr>
              <a:t>: </a:t>
            </a:r>
          </a:p>
          <a:p>
            <a:pPr lvl="1">
              <a:spcBef>
                <a:spcPts val="0"/>
              </a:spcBef>
            </a:pPr>
            <a:r>
              <a:rPr lang="en-GB" sz="1600" dirty="0">
                <a:solidFill>
                  <a:srgbClr val="000000"/>
                </a:solidFill>
              </a:rPr>
              <a:t>What are the indications for first renal biopsy in SLE patients?</a:t>
            </a:r>
          </a:p>
          <a:p>
            <a:pPr lvl="1"/>
            <a:r>
              <a:rPr lang="en-GB" sz="1600" dirty="0">
                <a:solidFill>
                  <a:srgbClr val="000000"/>
                </a:solidFill>
              </a:rPr>
              <a:t>How should lupus nephritis be classified and what is the prognostic significance of renal biopsy findings?</a:t>
            </a:r>
          </a:p>
          <a:p>
            <a:pPr lvl="1"/>
            <a:r>
              <a:rPr lang="en-GB" sz="1600" dirty="0">
                <a:solidFill>
                  <a:srgbClr val="000000"/>
                </a:solidFill>
              </a:rPr>
              <a:t>How well do biochemistry, serological and urine biomarkers correlate with renal biopsy findings in lupus nephritis?</a:t>
            </a:r>
          </a:p>
          <a:p>
            <a:pPr lvl="1"/>
            <a:r>
              <a:rPr lang="en-GB" sz="1600" dirty="0">
                <a:solidFill>
                  <a:srgbClr val="000000"/>
                </a:solidFill>
              </a:rPr>
              <a:t>What are the indications for immunosuppressive therapy in lupus nephritis?</a:t>
            </a:r>
          </a:p>
          <a:p>
            <a:pPr lvl="1"/>
            <a:r>
              <a:rPr lang="en-GB" sz="1600" dirty="0">
                <a:solidFill>
                  <a:srgbClr val="000000"/>
                </a:solidFill>
              </a:rPr>
              <a:t>What is the optimal induction and maintenance therapy of lupus nephritis?</a:t>
            </a:r>
          </a:p>
          <a:p>
            <a:pPr lvl="1"/>
            <a:r>
              <a:rPr lang="en-GB" sz="1600" dirty="0">
                <a:solidFill>
                  <a:srgbClr val="000000"/>
                </a:solidFill>
              </a:rPr>
              <a:t>How should lupus nephritis be monitored and what is the target of therapy?</a:t>
            </a:r>
          </a:p>
          <a:p>
            <a:pPr lvl="1"/>
            <a:r>
              <a:rPr lang="en-GB" sz="1600" dirty="0">
                <a:solidFill>
                  <a:srgbClr val="000000"/>
                </a:solidFill>
              </a:rPr>
              <a:t>How should comorbidities (including anti-phospholipid syndrome) be managed?</a:t>
            </a:r>
          </a:p>
          <a:p>
            <a:pPr lvl="1"/>
            <a:r>
              <a:rPr lang="en-GB" sz="1600" dirty="0">
                <a:solidFill>
                  <a:srgbClr val="000000"/>
                </a:solidFill>
              </a:rPr>
              <a:t>How should lupus end-stage renal disease be managed? </a:t>
            </a:r>
          </a:p>
          <a:p>
            <a:pPr lvl="1"/>
            <a:r>
              <a:rPr lang="en-GB" sz="1600" dirty="0">
                <a:solidFill>
                  <a:srgbClr val="000000"/>
                </a:solidFill>
              </a:rPr>
              <a:t>What is the optimal management of lupus nephritis during pregnancy?</a:t>
            </a:r>
          </a:p>
          <a:p>
            <a:pPr lvl="1"/>
            <a:r>
              <a:rPr lang="en-GB" sz="1600" dirty="0">
                <a:solidFill>
                  <a:srgbClr val="000000"/>
                </a:solidFill>
              </a:rPr>
              <a:t>Is the treatment of paediatric lupus nephritis different from that in adults?</a:t>
            </a:r>
          </a:p>
        </p:txBody>
      </p:sp>
    </p:spTree>
    <p:extLst>
      <p:ext uri="{BB962C8B-B14F-4D97-AF65-F5344CB8AC3E}">
        <p14:creationId xmlns:p14="http://schemas.microsoft.com/office/powerpoint/2010/main" val="23193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a:t>Methods/methodical</a:t>
            </a:r>
            <a:r>
              <a:rPr lang="es-ES" dirty="0"/>
              <a:t> approach</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3</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sp>
        <p:nvSpPr>
          <p:cNvPr id="8" name="Marcador de contenido 3"/>
          <p:cNvSpPr>
            <a:spLocks noGrp="1"/>
          </p:cNvSpPr>
          <p:nvPr>
            <p:ph idx="1"/>
          </p:nvPr>
        </p:nvSpPr>
        <p:spPr>
          <a:xfrm>
            <a:off x="466928" y="2091717"/>
            <a:ext cx="8334171" cy="4124361"/>
          </a:xfrm>
        </p:spPr>
        <p:txBody>
          <a:bodyPr/>
          <a:lstStyle/>
          <a:p>
            <a:r>
              <a:rPr lang="en-GB" sz="1600" b="1" dirty="0">
                <a:solidFill>
                  <a:srgbClr val="000000"/>
                </a:solidFill>
              </a:rPr>
              <a:t>Methods:  </a:t>
            </a:r>
            <a:r>
              <a:rPr lang="en-US" sz="1600" b="1" dirty="0">
                <a:solidFill>
                  <a:srgbClr val="000000"/>
                </a:solidFill>
              </a:rPr>
              <a:t>According to the EULAR Standardized Operating Procedures*</a:t>
            </a:r>
          </a:p>
          <a:p>
            <a:endParaRPr lang="en-GB" sz="1600" b="1" dirty="0"/>
          </a:p>
        </p:txBody>
      </p:sp>
      <p:grpSp>
        <p:nvGrpSpPr>
          <p:cNvPr id="9" name="Group 8"/>
          <p:cNvGrpSpPr/>
          <p:nvPr/>
        </p:nvGrpSpPr>
        <p:grpSpPr>
          <a:xfrm>
            <a:off x="2422372" y="2789352"/>
            <a:ext cx="4224469" cy="3077853"/>
            <a:chOff x="2422372" y="2243444"/>
            <a:chExt cx="4224469" cy="3077853"/>
          </a:xfrm>
        </p:grpSpPr>
        <p:sp>
          <p:nvSpPr>
            <p:cNvPr id="10" name="ZoneTexte 2"/>
            <p:cNvSpPr txBox="1"/>
            <p:nvPr/>
          </p:nvSpPr>
          <p:spPr>
            <a:xfrm>
              <a:off x="3355865" y="2243444"/>
              <a:ext cx="2304256" cy="338554"/>
            </a:xfrm>
            <a:prstGeom prst="rect">
              <a:avLst/>
            </a:prstGeom>
            <a:solidFill>
              <a:schemeClr val="accent4"/>
            </a:solidFill>
            <a:ln w="25400">
              <a:solidFill>
                <a:srgbClr val="0070C0"/>
              </a:solidFill>
            </a:ln>
            <a:effectLst>
              <a:outerShdw blurRad="50800" dist="38100" dir="2700000" algn="tl" rotWithShape="0">
                <a:prstClr val="black">
                  <a:alpha val="40000"/>
                </a:prstClr>
              </a:outerShdw>
            </a:effectLst>
          </p:spPr>
          <p:txBody>
            <a:bodyPr wrap="square" rtlCol="0">
              <a:spAutoFit/>
            </a:bodyPr>
            <a:lstStyle/>
            <a:p>
              <a:pPr eaLnBrk="1" hangingPunct="1">
                <a:spcBef>
                  <a:spcPct val="0"/>
                </a:spcBef>
              </a:pPr>
              <a:r>
                <a:rPr lang="en-GB" sz="1600" dirty="0">
                  <a:solidFill>
                    <a:srgbClr val="000000"/>
                  </a:solidFill>
                  <a:ea typeface="+mn-ea"/>
                  <a:cs typeface="+mn-cs"/>
                </a:rPr>
                <a:t>Consensual approach</a:t>
              </a:r>
            </a:p>
          </p:txBody>
        </p:sp>
        <p:sp>
          <p:nvSpPr>
            <p:cNvPr id="11" name="ZoneTexte 4"/>
            <p:cNvSpPr txBox="1"/>
            <p:nvPr/>
          </p:nvSpPr>
          <p:spPr>
            <a:xfrm>
              <a:off x="2944894" y="3075222"/>
              <a:ext cx="3192903" cy="338554"/>
            </a:xfrm>
            <a:prstGeom prst="rect">
              <a:avLst/>
            </a:prstGeom>
            <a:solidFill>
              <a:schemeClr val="accent4"/>
            </a:solidFill>
            <a:ln w="25400">
              <a:solidFill>
                <a:srgbClr val="0070C0"/>
              </a:solidFill>
            </a:ln>
            <a:effectLst>
              <a:outerShdw blurRad="50800" dist="38100" dir="2700000" algn="tl" rotWithShape="0">
                <a:prstClr val="black">
                  <a:alpha val="40000"/>
                </a:prstClr>
              </a:outerShdw>
            </a:effectLst>
          </p:spPr>
          <p:txBody>
            <a:bodyPr wrap="square" rtlCol="0">
              <a:spAutoFit/>
            </a:bodyPr>
            <a:lstStyle/>
            <a:p>
              <a:pPr eaLnBrk="1" hangingPunct="1">
                <a:spcBef>
                  <a:spcPct val="0"/>
                </a:spcBef>
              </a:pPr>
              <a:r>
                <a:rPr lang="en-GB" sz="1600" dirty="0">
                  <a:solidFill>
                    <a:srgbClr val="000000"/>
                  </a:solidFill>
                  <a:ea typeface="+mn-ea"/>
                  <a:cs typeface="+mn-cs"/>
                </a:rPr>
                <a:t>Systematic literature research</a:t>
              </a:r>
            </a:p>
          </p:txBody>
        </p:sp>
        <p:sp>
          <p:nvSpPr>
            <p:cNvPr id="12" name="ZoneTexte 5"/>
            <p:cNvSpPr txBox="1"/>
            <p:nvPr/>
          </p:nvSpPr>
          <p:spPr>
            <a:xfrm>
              <a:off x="3432845" y="4091095"/>
              <a:ext cx="2304256" cy="338554"/>
            </a:xfrm>
            <a:prstGeom prst="rect">
              <a:avLst/>
            </a:prstGeom>
            <a:solidFill>
              <a:schemeClr val="accent4"/>
            </a:solidFill>
            <a:ln w="25400">
              <a:solidFill>
                <a:srgbClr val="0070C0"/>
              </a:solidFill>
            </a:ln>
            <a:effectLst>
              <a:outerShdw blurRad="50800" dist="38100" dir="2700000" algn="tl" rotWithShape="0">
                <a:prstClr val="black">
                  <a:alpha val="40000"/>
                </a:prstClr>
              </a:outerShdw>
            </a:effectLst>
          </p:spPr>
          <p:txBody>
            <a:bodyPr wrap="square" rtlCol="0">
              <a:spAutoFit/>
            </a:bodyPr>
            <a:lstStyle/>
            <a:p>
              <a:pPr eaLnBrk="1" hangingPunct="1">
                <a:spcBef>
                  <a:spcPct val="0"/>
                </a:spcBef>
              </a:pPr>
              <a:r>
                <a:rPr lang="en-GB" sz="1600" dirty="0">
                  <a:solidFill>
                    <a:srgbClr val="000000"/>
                  </a:solidFill>
                  <a:ea typeface="+mn-ea"/>
                  <a:cs typeface="+mn-cs"/>
                </a:rPr>
                <a:t>Consensual approach</a:t>
              </a:r>
            </a:p>
          </p:txBody>
        </p:sp>
        <p:sp>
          <p:nvSpPr>
            <p:cNvPr id="13" name="ZoneTexte 6"/>
            <p:cNvSpPr txBox="1"/>
            <p:nvPr/>
          </p:nvSpPr>
          <p:spPr>
            <a:xfrm>
              <a:off x="2422372" y="4900733"/>
              <a:ext cx="4224469" cy="420564"/>
            </a:xfrm>
            <a:prstGeom prst="rect">
              <a:avLst/>
            </a:prstGeom>
            <a:solidFill>
              <a:schemeClr val="accent4"/>
            </a:solidFill>
            <a:ln w="25400">
              <a:solidFill>
                <a:srgbClr val="0070C0"/>
              </a:solidFill>
            </a:ln>
            <a:effectLst>
              <a:outerShdw blurRad="50800" dist="38100" dir="2700000" algn="tl" rotWithShape="0">
                <a:prstClr val="black">
                  <a:alpha val="40000"/>
                </a:prstClr>
              </a:outerShdw>
            </a:effectLst>
          </p:spPr>
          <p:txBody>
            <a:bodyPr wrap="square" rtlCol="0">
              <a:spAutoFit/>
            </a:bodyPr>
            <a:lstStyle/>
            <a:p>
              <a:pPr algn="ctr" eaLnBrk="1" hangingPunct="1">
                <a:spcBef>
                  <a:spcPct val="0"/>
                </a:spcBef>
              </a:pPr>
              <a:r>
                <a:rPr lang="fr-FR" sz="2133" dirty="0">
                  <a:solidFill>
                    <a:srgbClr val="000000"/>
                  </a:solidFill>
                  <a:ea typeface="+mn-ea"/>
                  <a:cs typeface="+mn-cs"/>
                </a:rPr>
                <a:t>FINAL </a:t>
              </a:r>
              <a:r>
                <a:rPr lang="en-GB" sz="2133" dirty="0">
                  <a:solidFill>
                    <a:srgbClr val="000000"/>
                  </a:solidFill>
                  <a:ea typeface="+mn-ea"/>
                  <a:cs typeface="+mn-cs"/>
                </a:rPr>
                <a:t>Recommendations</a:t>
              </a:r>
            </a:p>
          </p:txBody>
        </p:sp>
        <p:sp>
          <p:nvSpPr>
            <p:cNvPr id="14" name="Flèche vers le bas 9"/>
            <p:cNvSpPr/>
            <p:nvPr/>
          </p:nvSpPr>
          <p:spPr>
            <a:xfrm>
              <a:off x="4479590" y="2646924"/>
              <a:ext cx="45719" cy="377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pPr>
              <a:endParaRPr lang="fr-FR" sz="2133">
                <a:solidFill>
                  <a:prstClr val="white"/>
                </a:solidFill>
              </a:endParaRPr>
            </a:p>
          </p:txBody>
        </p:sp>
        <p:sp>
          <p:nvSpPr>
            <p:cNvPr id="15" name="Flèche vers le bas 11"/>
            <p:cNvSpPr/>
            <p:nvPr/>
          </p:nvSpPr>
          <p:spPr>
            <a:xfrm>
              <a:off x="4514009" y="3463124"/>
              <a:ext cx="45719"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pPr>
              <a:endParaRPr lang="fr-FR" sz="2133">
                <a:solidFill>
                  <a:prstClr val="white"/>
                </a:solidFill>
              </a:endParaRPr>
            </a:p>
          </p:txBody>
        </p:sp>
        <p:sp>
          <p:nvSpPr>
            <p:cNvPr id="16" name="Flèche vers le bas 12"/>
            <p:cNvSpPr/>
            <p:nvPr/>
          </p:nvSpPr>
          <p:spPr>
            <a:xfrm>
              <a:off x="4520465" y="4489385"/>
              <a:ext cx="45719" cy="32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pPr>
              <a:endParaRPr lang="fr-FR" sz="2133">
                <a:solidFill>
                  <a:prstClr val="white"/>
                </a:solidFill>
              </a:endParaRPr>
            </a:p>
          </p:txBody>
        </p:sp>
      </p:grpSp>
      <p:sp>
        <p:nvSpPr>
          <p:cNvPr id="17" name="ZoneTexte 7"/>
          <p:cNvSpPr txBox="1"/>
          <p:nvPr/>
        </p:nvSpPr>
        <p:spPr>
          <a:xfrm>
            <a:off x="5097308" y="6222345"/>
            <a:ext cx="3438762" cy="256545"/>
          </a:xfrm>
          <a:prstGeom prst="rect">
            <a:avLst/>
          </a:prstGeom>
          <a:noFill/>
        </p:spPr>
        <p:txBody>
          <a:bodyPr wrap="none" rtlCol="0">
            <a:spAutoFit/>
          </a:bodyPr>
          <a:lstStyle/>
          <a:p>
            <a:pPr eaLnBrk="1" hangingPunct="1">
              <a:spcBef>
                <a:spcPct val="0"/>
              </a:spcBef>
            </a:pPr>
            <a:r>
              <a:rPr lang="fr-FR" sz="1067" dirty="0">
                <a:solidFill>
                  <a:srgbClr val="000000"/>
                </a:solidFill>
                <a:ea typeface="+mn-ea"/>
                <a:cs typeface="+mn-cs"/>
              </a:rPr>
              <a:t>* van der Heijde </a:t>
            </a:r>
            <a:r>
              <a:rPr lang="fr-FR" sz="1067" i="1" dirty="0">
                <a:solidFill>
                  <a:srgbClr val="000000"/>
                </a:solidFill>
                <a:ea typeface="+mn-ea"/>
                <a:cs typeface="+mn-cs"/>
              </a:rPr>
              <a:t>et al </a:t>
            </a:r>
            <a:r>
              <a:rPr lang="fr-FR" sz="1067" dirty="0">
                <a:solidFill>
                  <a:srgbClr val="000000"/>
                </a:solidFill>
                <a:ea typeface="+mn-ea"/>
                <a:cs typeface="+mn-cs"/>
              </a:rPr>
              <a:t>Ann </a:t>
            </a:r>
            <a:r>
              <a:rPr lang="fr-FR" sz="1067" dirty="0" err="1">
                <a:solidFill>
                  <a:srgbClr val="000000"/>
                </a:solidFill>
                <a:ea typeface="+mn-ea"/>
                <a:cs typeface="+mn-cs"/>
              </a:rPr>
              <a:t>Rheum</a:t>
            </a:r>
            <a:r>
              <a:rPr lang="fr-FR" sz="1067" dirty="0">
                <a:solidFill>
                  <a:srgbClr val="000000"/>
                </a:solidFill>
                <a:ea typeface="+mn-ea"/>
                <a:cs typeface="+mn-cs"/>
              </a:rPr>
              <a:t> Dis 2016,75:3-15</a:t>
            </a:r>
          </a:p>
        </p:txBody>
      </p:sp>
      <p:sp>
        <p:nvSpPr>
          <p:cNvPr id="2" name="TextBox 1">
            <a:extLst>
              <a:ext uri="{FF2B5EF4-FFF2-40B4-BE49-F238E27FC236}">
                <a16:creationId xmlns:a16="http://schemas.microsoft.com/office/drawing/2014/main" id="{97E3F27D-3CE7-9C45-A854-3DEB00B9836A}"/>
              </a:ext>
            </a:extLst>
          </p:cNvPr>
          <p:cNvSpPr txBox="1"/>
          <p:nvPr/>
        </p:nvSpPr>
        <p:spPr>
          <a:xfrm>
            <a:off x="4638260" y="3219336"/>
            <a:ext cx="3313044" cy="307777"/>
          </a:xfrm>
          <a:prstGeom prst="rect">
            <a:avLst/>
          </a:prstGeom>
          <a:noFill/>
        </p:spPr>
        <p:txBody>
          <a:bodyPr wrap="square" rtlCol="0">
            <a:spAutoFit/>
          </a:bodyPr>
          <a:lstStyle/>
          <a:p>
            <a:r>
              <a:rPr lang="en-US" dirty="0">
                <a:solidFill>
                  <a:srgbClr val="C00000"/>
                </a:solidFill>
              </a:rPr>
              <a:t>Main research questions </a:t>
            </a:r>
          </a:p>
        </p:txBody>
      </p:sp>
      <p:sp>
        <p:nvSpPr>
          <p:cNvPr id="18" name="TextBox 17">
            <a:extLst>
              <a:ext uri="{FF2B5EF4-FFF2-40B4-BE49-F238E27FC236}">
                <a16:creationId xmlns:a16="http://schemas.microsoft.com/office/drawing/2014/main" id="{ADE15FBC-0E12-BC49-B1EA-48902D351ADD}"/>
              </a:ext>
            </a:extLst>
          </p:cNvPr>
          <p:cNvSpPr txBox="1"/>
          <p:nvPr/>
        </p:nvSpPr>
        <p:spPr>
          <a:xfrm>
            <a:off x="4638260" y="4034992"/>
            <a:ext cx="4356859" cy="523220"/>
          </a:xfrm>
          <a:prstGeom prst="rect">
            <a:avLst/>
          </a:prstGeom>
          <a:noFill/>
        </p:spPr>
        <p:txBody>
          <a:bodyPr wrap="square" rtlCol="0">
            <a:spAutoFit/>
          </a:bodyPr>
          <a:lstStyle/>
          <a:p>
            <a:r>
              <a:rPr lang="en-US" dirty="0">
                <a:solidFill>
                  <a:srgbClr val="C00000"/>
                </a:solidFill>
              </a:rPr>
              <a:t>Draft of initial statements based on available evidence and expert opinion</a:t>
            </a:r>
          </a:p>
        </p:txBody>
      </p:sp>
    </p:spTree>
    <p:extLst>
      <p:ext uri="{BB962C8B-B14F-4D97-AF65-F5344CB8AC3E}">
        <p14:creationId xmlns:p14="http://schemas.microsoft.com/office/powerpoint/2010/main" val="91640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a:t>Overarching</a:t>
            </a:r>
            <a:r>
              <a:rPr lang="es-ES" dirty="0"/>
              <a:t> prinicples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4</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sp>
        <p:nvSpPr>
          <p:cNvPr id="8" name="Marcador de contenido 3"/>
          <p:cNvSpPr>
            <a:spLocks noGrp="1"/>
          </p:cNvSpPr>
          <p:nvPr>
            <p:ph idx="1"/>
          </p:nvPr>
        </p:nvSpPr>
        <p:spPr>
          <a:xfrm>
            <a:off x="466928" y="2091717"/>
            <a:ext cx="8334171" cy="4124361"/>
          </a:xfrm>
        </p:spPr>
        <p:txBody>
          <a:bodyPr/>
          <a:lstStyle/>
          <a:p>
            <a:r>
              <a:rPr lang="en-GB" sz="1800" dirty="0">
                <a:solidFill>
                  <a:srgbClr val="000000"/>
                </a:solidFill>
              </a:rPr>
              <a:t>Vigilance is recommended for the early identification and referral of SLE patients with possible renal involvement </a:t>
            </a:r>
          </a:p>
          <a:p>
            <a:r>
              <a:rPr lang="en-GB" sz="1800" dirty="0">
                <a:solidFill>
                  <a:srgbClr val="000000"/>
                </a:solidFill>
              </a:rPr>
              <a:t>A kidney biopsy is indispensable for the diagnosis and risk stratification of lupus nephritis</a:t>
            </a:r>
          </a:p>
          <a:p>
            <a:r>
              <a:rPr lang="en-GB" sz="1800" dirty="0">
                <a:solidFill>
                  <a:srgbClr val="000000"/>
                </a:solidFill>
              </a:rPr>
              <a:t>Treatment of lupus nephritis involves a first stage of intensive immunosuppressive therapy to reduce inflammation and possibly, induce remission, followed by a second, prolonged stage of less intensive (maintenance) therapy aiming to consolidate the response and prevent flares</a:t>
            </a:r>
          </a:p>
          <a:p>
            <a:endParaRPr lang="en-GB" sz="1800" dirty="0">
              <a:solidFill>
                <a:srgbClr val="000000"/>
              </a:solidFill>
            </a:endParaRPr>
          </a:p>
        </p:txBody>
      </p:sp>
    </p:spTree>
    <p:extLst>
      <p:ext uri="{BB962C8B-B14F-4D97-AF65-F5344CB8AC3E}">
        <p14:creationId xmlns:p14="http://schemas.microsoft.com/office/powerpoint/2010/main" val="86465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Individual</a:t>
            </a:r>
            <a:r>
              <a:rPr lang="es-ES" sz="2400" dirty="0"/>
              <a:t> Recommendations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5</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graphicFrame>
        <p:nvGraphicFramePr>
          <p:cNvPr id="3" name="Table 2">
            <a:extLst>
              <a:ext uri="{FF2B5EF4-FFF2-40B4-BE49-F238E27FC236}">
                <a16:creationId xmlns:a16="http://schemas.microsoft.com/office/drawing/2014/main" id="{3A198A15-CE9D-7146-AC31-643FF2F17B85}"/>
              </a:ext>
            </a:extLst>
          </p:cNvPr>
          <p:cNvGraphicFramePr>
            <a:graphicFrameLocks noGrp="1"/>
          </p:cNvGraphicFramePr>
          <p:nvPr>
            <p:extLst>
              <p:ext uri="{D42A27DB-BD31-4B8C-83A1-F6EECF244321}">
                <p14:modId xmlns:p14="http://schemas.microsoft.com/office/powerpoint/2010/main" val="3117385542"/>
              </p:ext>
            </p:extLst>
          </p:nvPr>
        </p:nvGraphicFramePr>
        <p:xfrm>
          <a:off x="344557" y="1812800"/>
          <a:ext cx="8456543" cy="4784411"/>
        </p:xfrm>
        <a:graphic>
          <a:graphicData uri="http://schemas.openxmlformats.org/drawingml/2006/table">
            <a:tbl>
              <a:tblPr firstRow="1" firstCol="1" bandRow="1" bandCol="1">
                <a:tableStyleId>{7E9639D4-E3E2-4D34-9284-5A2195B3D0D7}</a:tableStyleId>
              </a:tblPr>
              <a:tblGrid>
                <a:gridCol w="8456543">
                  <a:extLst>
                    <a:ext uri="{9D8B030D-6E8A-4147-A177-3AD203B41FA5}">
                      <a16:colId xmlns:a16="http://schemas.microsoft.com/office/drawing/2014/main" val="330261756"/>
                    </a:ext>
                  </a:extLst>
                </a:gridCol>
              </a:tblGrid>
              <a:tr h="0">
                <a:tc>
                  <a:txBody>
                    <a:bodyPr/>
                    <a:lstStyle/>
                    <a:p>
                      <a:pPr marL="457200" algn="just">
                        <a:lnSpc>
                          <a:spcPct val="115000"/>
                        </a:lnSpc>
                        <a:spcAft>
                          <a:spcPts val="300"/>
                        </a:spcAft>
                      </a:pPr>
                      <a:r>
                        <a:rPr lang="en-GB" sz="1400" dirty="0">
                          <a:effectLst/>
                        </a:rPr>
                        <a:t>Statement</a:t>
                      </a:r>
                      <a:endParaRPr lang="en-US" sz="1400" dirty="0">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4078542061"/>
                  </a:ext>
                </a:extLst>
              </a:tr>
              <a:tr h="0">
                <a:tc>
                  <a:txBody>
                    <a:bodyPr/>
                    <a:lstStyle/>
                    <a:p>
                      <a:pPr marL="0" lvl="0" indent="0" algn="just">
                        <a:lnSpc>
                          <a:spcPct val="115000"/>
                        </a:lnSpc>
                        <a:spcAft>
                          <a:spcPts val="300"/>
                        </a:spcAft>
                        <a:buFont typeface="+mj-lt"/>
                        <a:buNone/>
                      </a:pPr>
                      <a:r>
                        <a:rPr lang="el-GR" sz="1400" dirty="0">
                          <a:solidFill>
                            <a:srgbClr val="C00000"/>
                          </a:solidFill>
                          <a:effectLst/>
                        </a:rPr>
                        <a:t>1. </a:t>
                      </a:r>
                      <a:r>
                        <a:rPr lang="en-GB" sz="1400" dirty="0">
                          <a:solidFill>
                            <a:srgbClr val="C00000"/>
                          </a:solidFill>
                          <a:effectLst/>
                        </a:rPr>
                        <a:t>Indications for first renal biopsy in SLE </a:t>
                      </a:r>
                      <a:endParaRPr lang="en-US" sz="1400" dirty="0">
                        <a:solidFill>
                          <a:srgbClr val="C00000"/>
                        </a:solidFill>
                        <a:effectLst/>
                      </a:endParaRPr>
                    </a:p>
                    <a:p>
                      <a:pPr marL="226695" algn="just">
                        <a:lnSpc>
                          <a:spcPct val="115000"/>
                        </a:lnSpc>
                        <a:spcAft>
                          <a:spcPts val="300"/>
                        </a:spcAft>
                      </a:pPr>
                      <a:r>
                        <a:rPr lang="en-US" sz="1200" dirty="0">
                          <a:solidFill>
                            <a:srgbClr val="000000"/>
                          </a:solidFill>
                          <a:effectLst/>
                        </a:rPr>
                        <a:t>Any sign of renal involvement – in particular, urinary findings such as reproducible proteinuria ≥0.5g/24-hr especially with glomerular </a:t>
                      </a:r>
                      <a:r>
                        <a:rPr lang="en-US" sz="1200" dirty="0" err="1">
                          <a:solidFill>
                            <a:srgbClr val="000000"/>
                          </a:solidFill>
                          <a:effectLst/>
                        </a:rPr>
                        <a:t>haematuria</a:t>
                      </a:r>
                      <a:r>
                        <a:rPr lang="en-US" sz="1200" dirty="0">
                          <a:solidFill>
                            <a:srgbClr val="000000"/>
                          </a:solidFill>
                          <a:effectLst/>
                        </a:rPr>
                        <a:t> and/or cellular casts – should be an indication for renal biopsy. Renal biopsy is indispensable since in most cases, clinical, serologic or laboratory tests cannot accurately predict renal biopsy findings.</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962066579"/>
                  </a:ext>
                </a:extLst>
              </a:tr>
              <a:tr h="0">
                <a:tc>
                  <a:txBody>
                    <a:bodyPr/>
                    <a:lstStyle/>
                    <a:p>
                      <a:pPr algn="just">
                        <a:lnSpc>
                          <a:spcPct val="115000"/>
                        </a:lnSpc>
                        <a:spcAft>
                          <a:spcPts val="300"/>
                        </a:spcAft>
                      </a:pPr>
                      <a:r>
                        <a:rPr lang="en-US" sz="1200">
                          <a:solidFill>
                            <a:srgbClr val="000000"/>
                          </a:solidFill>
                          <a:effectLst/>
                        </a:rPr>
                        <a:t> </a:t>
                      </a:r>
                      <a:endParaRPr lang="en-US" sz="120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3422083479"/>
                  </a:ext>
                </a:extLst>
              </a:tr>
              <a:tr h="0">
                <a:tc>
                  <a:txBody>
                    <a:bodyPr/>
                    <a:lstStyle/>
                    <a:p>
                      <a:pPr marL="0" lvl="0" indent="0" algn="just">
                        <a:lnSpc>
                          <a:spcPct val="115000"/>
                        </a:lnSpc>
                        <a:spcAft>
                          <a:spcPts val="300"/>
                        </a:spcAft>
                        <a:buFont typeface="+mj-lt"/>
                        <a:buNone/>
                      </a:pPr>
                      <a:r>
                        <a:rPr lang="el-GR" sz="1400" dirty="0">
                          <a:solidFill>
                            <a:srgbClr val="C00000"/>
                          </a:solidFill>
                          <a:effectLst/>
                        </a:rPr>
                        <a:t>2. </a:t>
                      </a:r>
                      <a:r>
                        <a:rPr lang="en-GB" sz="1400" dirty="0">
                          <a:solidFill>
                            <a:srgbClr val="C00000"/>
                          </a:solidFill>
                          <a:effectLst/>
                        </a:rPr>
                        <a:t>Pathological assessment of kidney biopsy </a:t>
                      </a:r>
                      <a:endParaRPr lang="en-US" sz="1400" dirty="0">
                        <a:solidFill>
                          <a:srgbClr val="C00000"/>
                        </a:solidFill>
                        <a:effectLst/>
                      </a:endParaRPr>
                    </a:p>
                    <a:p>
                      <a:pPr marL="226695" algn="just">
                        <a:lnSpc>
                          <a:spcPct val="115000"/>
                        </a:lnSpc>
                        <a:spcAft>
                          <a:spcPts val="300"/>
                        </a:spcAft>
                      </a:pPr>
                      <a:r>
                        <a:rPr lang="en-US" sz="1200" dirty="0">
                          <a:solidFill>
                            <a:srgbClr val="000000"/>
                          </a:solidFill>
                          <a:effectLst/>
                        </a:rPr>
                        <a:t>The use of the ISN/RPS 2003 classification system is recommended with assessment not only of active and chronic glomerular and </a:t>
                      </a:r>
                      <a:r>
                        <a:rPr lang="en-US" sz="1200" dirty="0" err="1">
                          <a:solidFill>
                            <a:srgbClr val="000000"/>
                          </a:solidFill>
                          <a:effectLst/>
                        </a:rPr>
                        <a:t>tubulointerstitial</a:t>
                      </a:r>
                      <a:r>
                        <a:rPr lang="en-US" sz="1200" dirty="0">
                          <a:solidFill>
                            <a:srgbClr val="000000"/>
                          </a:solidFill>
                          <a:effectLst/>
                        </a:rPr>
                        <a:t> changes, but also of vascular lesions associated with antiphospholipid antibodies/syndrome.</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785307938"/>
                  </a:ext>
                </a:extLst>
              </a:tr>
              <a:tr h="0">
                <a:tc>
                  <a:txBody>
                    <a:bodyPr/>
                    <a:lstStyle/>
                    <a:p>
                      <a:pPr algn="just">
                        <a:lnSpc>
                          <a:spcPct val="115000"/>
                        </a:lnSpc>
                        <a:spcAft>
                          <a:spcPts val="300"/>
                        </a:spcAft>
                      </a:pPr>
                      <a:r>
                        <a:rPr lang="en-US" sz="1200" dirty="0">
                          <a:solidFill>
                            <a:srgbClr val="000000"/>
                          </a:solidFill>
                          <a:effectLst/>
                        </a:rPr>
                        <a:t> </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473143953"/>
                  </a:ext>
                </a:extLst>
              </a:tr>
              <a:tr h="0">
                <a:tc>
                  <a:txBody>
                    <a:bodyPr/>
                    <a:lstStyle/>
                    <a:p>
                      <a:pPr marL="0" lvl="0" indent="0" algn="just">
                        <a:lnSpc>
                          <a:spcPct val="115000"/>
                        </a:lnSpc>
                        <a:spcAft>
                          <a:spcPts val="300"/>
                        </a:spcAft>
                        <a:buFont typeface="+mj-lt"/>
                        <a:buNone/>
                      </a:pPr>
                      <a:r>
                        <a:rPr lang="el-GR" sz="1400" dirty="0">
                          <a:solidFill>
                            <a:srgbClr val="C00000"/>
                          </a:solidFill>
                          <a:effectLst/>
                        </a:rPr>
                        <a:t>3. </a:t>
                      </a:r>
                      <a:r>
                        <a:rPr lang="en-GB" sz="1400" dirty="0">
                          <a:solidFill>
                            <a:srgbClr val="C00000"/>
                          </a:solidFill>
                          <a:effectLst/>
                        </a:rPr>
                        <a:t>Indications and goals of immunosuppressive treatment in lupus nephritis</a:t>
                      </a:r>
                      <a:endParaRPr lang="en-US" sz="1400" dirty="0">
                        <a:solidFill>
                          <a:srgbClr val="C00000"/>
                        </a:solidFill>
                        <a:effectLst/>
                      </a:endParaRPr>
                    </a:p>
                    <a:p>
                      <a:pPr marL="457200" lvl="1" indent="0" algn="just">
                        <a:lnSpc>
                          <a:spcPct val="115000"/>
                        </a:lnSpc>
                        <a:spcAft>
                          <a:spcPts val="300"/>
                        </a:spcAft>
                        <a:buFont typeface="+mj-lt"/>
                        <a:buNone/>
                      </a:pPr>
                      <a:r>
                        <a:rPr lang="el-GR" sz="1200" dirty="0">
                          <a:solidFill>
                            <a:srgbClr val="C00000"/>
                          </a:solidFill>
                          <a:effectLst/>
                        </a:rPr>
                        <a:t>3.1 </a:t>
                      </a:r>
                      <a:r>
                        <a:rPr lang="en-GB" sz="1200" dirty="0">
                          <a:solidFill>
                            <a:srgbClr val="000000"/>
                          </a:solidFill>
                          <a:effectLst/>
                        </a:rPr>
                        <a:t>Initiation of immunosuppressive treatment should be guided by a diagnostic renal biopsy. Immunosuppressive agents are recommended in class III</a:t>
                      </a:r>
                      <a:r>
                        <a:rPr lang="en-GB" sz="1200" baseline="-25000" dirty="0">
                          <a:solidFill>
                            <a:srgbClr val="000000"/>
                          </a:solidFill>
                          <a:effectLst/>
                        </a:rPr>
                        <a:t>A</a:t>
                      </a:r>
                      <a:r>
                        <a:rPr lang="en-GB" sz="1200" dirty="0">
                          <a:solidFill>
                            <a:srgbClr val="000000"/>
                          </a:solidFill>
                          <a:effectLst/>
                        </a:rPr>
                        <a:t> or III</a:t>
                      </a:r>
                      <a:r>
                        <a:rPr lang="en-GB" sz="1200" baseline="-25000" dirty="0">
                          <a:solidFill>
                            <a:srgbClr val="000000"/>
                          </a:solidFill>
                          <a:effectLst/>
                        </a:rPr>
                        <a:t>A/C </a:t>
                      </a:r>
                      <a:r>
                        <a:rPr lang="en-GB" sz="1200" dirty="0">
                          <a:solidFill>
                            <a:srgbClr val="000000"/>
                          </a:solidFill>
                          <a:effectLst/>
                        </a:rPr>
                        <a:t>(±V) and IV</a:t>
                      </a:r>
                      <a:r>
                        <a:rPr lang="en-GB" sz="1200" baseline="-25000" dirty="0">
                          <a:solidFill>
                            <a:srgbClr val="000000"/>
                          </a:solidFill>
                          <a:effectLst/>
                        </a:rPr>
                        <a:t>A</a:t>
                      </a:r>
                      <a:r>
                        <a:rPr lang="en-GB" sz="1200" dirty="0">
                          <a:solidFill>
                            <a:srgbClr val="000000"/>
                          </a:solidFill>
                          <a:effectLst/>
                        </a:rPr>
                        <a:t> or IV</a:t>
                      </a:r>
                      <a:r>
                        <a:rPr lang="en-GB" sz="1200" baseline="-25000" dirty="0">
                          <a:solidFill>
                            <a:srgbClr val="000000"/>
                          </a:solidFill>
                          <a:effectLst/>
                        </a:rPr>
                        <a:t>A/C </a:t>
                      </a:r>
                      <a:r>
                        <a:rPr lang="en-GB" sz="1200" dirty="0">
                          <a:solidFill>
                            <a:srgbClr val="000000"/>
                          </a:solidFill>
                          <a:effectLst/>
                        </a:rPr>
                        <a:t>(±V) nephritis, and also in pure class V nephritis if proteinuria exceeds 1g/24-hr despite optimal use of </a:t>
                      </a:r>
                      <a:r>
                        <a:rPr lang="en-US" sz="1200" dirty="0">
                          <a:solidFill>
                            <a:srgbClr val="000000"/>
                          </a:solidFill>
                          <a:effectLst/>
                        </a:rPr>
                        <a:t>RAAS </a:t>
                      </a:r>
                      <a:r>
                        <a:rPr lang="en-GB" sz="1200" dirty="0">
                          <a:solidFill>
                            <a:srgbClr val="000000"/>
                          </a:solidFill>
                          <a:effectLst/>
                        </a:rPr>
                        <a:t>blockers. </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62011976"/>
                  </a:ext>
                </a:extLst>
              </a:tr>
              <a:tr h="0">
                <a:tc>
                  <a:txBody>
                    <a:bodyPr/>
                    <a:lstStyle/>
                    <a:p>
                      <a:pPr marL="457200" lvl="1" indent="0" algn="just">
                        <a:lnSpc>
                          <a:spcPct val="115000"/>
                        </a:lnSpc>
                        <a:spcAft>
                          <a:spcPts val="300"/>
                        </a:spcAft>
                        <a:buFont typeface="+mj-lt"/>
                        <a:buNone/>
                      </a:pPr>
                      <a:r>
                        <a:rPr lang="el-GR" sz="1200" dirty="0">
                          <a:solidFill>
                            <a:srgbClr val="C00000"/>
                          </a:solidFill>
                          <a:effectLst/>
                        </a:rPr>
                        <a:t>3.2 </a:t>
                      </a:r>
                      <a:r>
                        <a:rPr lang="en-GB" sz="1200" dirty="0">
                          <a:solidFill>
                            <a:srgbClr val="000000"/>
                          </a:solidFill>
                          <a:effectLst/>
                        </a:rPr>
                        <a:t>The ultimate goals of treatment in lupus nephritis are long-term preservation of renal function, prevention of disease flares, avoidance of treatment-related harms, and improved quality of life and survival. Treatment should aim for </a:t>
                      </a:r>
                      <a:r>
                        <a:rPr lang="en-GB" sz="1200" i="1" dirty="0">
                          <a:solidFill>
                            <a:srgbClr val="C00000"/>
                          </a:solidFill>
                          <a:effectLst/>
                        </a:rPr>
                        <a:t>complete renal response </a:t>
                      </a:r>
                      <a:r>
                        <a:rPr lang="en-GB" sz="1200" dirty="0">
                          <a:solidFill>
                            <a:srgbClr val="000000"/>
                          </a:solidFill>
                          <a:effectLst/>
                        </a:rPr>
                        <a:t>with UPCR &lt;50mg/</a:t>
                      </a:r>
                      <a:r>
                        <a:rPr lang="en-GB" sz="1200" dirty="0" err="1">
                          <a:solidFill>
                            <a:srgbClr val="000000"/>
                          </a:solidFill>
                          <a:effectLst/>
                        </a:rPr>
                        <a:t>mol</a:t>
                      </a:r>
                      <a:r>
                        <a:rPr lang="en-GB" sz="1200" dirty="0">
                          <a:solidFill>
                            <a:srgbClr val="000000"/>
                          </a:solidFill>
                          <a:effectLst/>
                        </a:rPr>
                        <a:t> and normal or near-normal (</a:t>
                      </a:r>
                      <a:r>
                        <a:rPr lang="el-GR" sz="1200" dirty="0">
                          <a:solidFill>
                            <a:srgbClr val="000000"/>
                          </a:solidFill>
                          <a:effectLst/>
                        </a:rPr>
                        <a:t>±</a:t>
                      </a:r>
                      <a:r>
                        <a:rPr lang="en-GB" sz="1200" dirty="0">
                          <a:solidFill>
                            <a:srgbClr val="000000"/>
                          </a:solidFill>
                          <a:effectLst/>
                        </a:rPr>
                        <a:t>10% of normal GFR if previously abnormal) renal function. </a:t>
                      </a:r>
                      <a:r>
                        <a:rPr lang="en-GB" sz="1200" i="1" dirty="0">
                          <a:solidFill>
                            <a:srgbClr val="C00000"/>
                          </a:solidFill>
                          <a:effectLst/>
                        </a:rPr>
                        <a:t>Partial renal response</a:t>
                      </a:r>
                      <a:r>
                        <a:rPr lang="en-GB" sz="1200" dirty="0">
                          <a:solidFill>
                            <a:srgbClr val="000000"/>
                          </a:solidFill>
                          <a:effectLst/>
                        </a:rPr>
                        <a:t>, defined as ≥50% reduction in proteinuria to sub-nephrotic levels and normal or near-normal renal function, should be achieved preferably by 6 but no later than 12 months following initiation of treatment.</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3203378045"/>
                  </a:ext>
                </a:extLst>
              </a:tr>
            </a:tbl>
          </a:graphicData>
        </a:graphic>
      </p:graphicFrame>
    </p:spTree>
    <p:extLst>
      <p:ext uri="{BB962C8B-B14F-4D97-AF65-F5344CB8AC3E}">
        <p14:creationId xmlns:p14="http://schemas.microsoft.com/office/powerpoint/2010/main" val="328765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Individual</a:t>
            </a:r>
            <a:r>
              <a:rPr lang="es-ES" sz="2400" dirty="0"/>
              <a:t> Recommendations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6</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graphicFrame>
        <p:nvGraphicFramePr>
          <p:cNvPr id="2" name="Table 1">
            <a:extLst>
              <a:ext uri="{FF2B5EF4-FFF2-40B4-BE49-F238E27FC236}">
                <a16:creationId xmlns:a16="http://schemas.microsoft.com/office/drawing/2014/main" id="{39F43B11-9B4E-3D4F-9F6F-FB03A1F067C7}"/>
              </a:ext>
            </a:extLst>
          </p:cNvPr>
          <p:cNvGraphicFramePr>
            <a:graphicFrameLocks noGrp="1"/>
          </p:cNvGraphicFramePr>
          <p:nvPr>
            <p:extLst>
              <p:ext uri="{D42A27DB-BD31-4B8C-83A1-F6EECF244321}">
                <p14:modId xmlns:p14="http://schemas.microsoft.com/office/powerpoint/2010/main" val="3175068066"/>
              </p:ext>
            </p:extLst>
          </p:nvPr>
        </p:nvGraphicFramePr>
        <p:xfrm>
          <a:off x="291548" y="1737338"/>
          <a:ext cx="8509552" cy="4633726"/>
        </p:xfrm>
        <a:graphic>
          <a:graphicData uri="http://schemas.openxmlformats.org/drawingml/2006/table">
            <a:tbl>
              <a:tblPr firstRow="1" firstCol="1" bandRow="1" bandCol="1">
                <a:tableStyleId>{7E9639D4-E3E2-4D34-9284-5A2195B3D0D7}</a:tableStyleId>
              </a:tblPr>
              <a:tblGrid>
                <a:gridCol w="8509552">
                  <a:extLst>
                    <a:ext uri="{9D8B030D-6E8A-4147-A177-3AD203B41FA5}">
                      <a16:colId xmlns:a16="http://schemas.microsoft.com/office/drawing/2014/main" val="1966555432"/>
                    </a:ext>
                  </a:extLst>
                </a:gridCol>
              </a:tblGrid>
              <a:tr h="216427">
                <a:tc>
                  <a:txBody>
                    <a:bodyPr/>
                    <a:lstStyle/>
                    <a:p>
                      <a:pPr marL="457200" algn="just">
                        <a:lnSpc>
                          <a:spcPct val="115000"/>
                        </a:lnSpc>
                        <a:spcAft>
                          <a:spcPts val="300"/>
                        </a:spcAft>
                      </a:pPr>
                      <a:r>
                        <a:rPr lang="en-GB" sz="1400" dirty="0">
                          <a:effectLst/>
                        </a:rPr>
                        <a:t>Statement</a:t>
                      </a:r>
                      <a:endParaRPr lang="en-US" sz="1200" dirty="0">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3038418794"/>
                  </a:ext>
                </a:extLst>
              </a:tr>
              <a:tr h="1456743">
                <a:tc>
                  <a:txBody>
                    <a:bodyPr/>
                    <a:lstStyle/>
                    <a:p>
                      <a:pPr marL="0" lvl="0" indent="0" algn="just">
                        <a:lnSpc>
                          <a:spcPct val="115000"/>
                        </a:lnSpc>
                        <a:spcAft>
                          <a:spcPts val="300"/>
                        </a:spcAft>
                        <a:buFont typeface="+mj-lt"/>
                        <a:buNone/>
                      </a:pPr>
                      <a:r>
                        <a:rPr lang="en-GB" sz="1400" dirty="0">
                          <a:solidFill>
                            <a:srgbClr val="C00000"/>
                          </a:solidFill>
                          <a:effectLst/>
                        </a:rPr>
                        <a:t>4. Treatment of adult lupus nephritis </a:t>
                      </a:r>
                      <a:endParaRPr lang="en-US" sz="1400" dirty="0">
                        <a:solidFill>
                          <a:srgbClr val="C00000"/>
                        </a:solidFill>
                        <a:effectLst/>
                      </a:endParaRPr>
                    </a:p>
                    <a:p>
                      <a:pPr marL="226695" algn="just">
                        <a:lnSpc>
                          <a:spcPct val="115000"/>
                        </a:lnSpc>
                        <a:spcAft>
                          <a:spcPts val="300"/>
                        </a:spcAft>
                      </a:pPr>
                      <a:r>
                        <a:rPr lang="el-GR" sz="1400" dirty="0" err="1">
                          <a:solidFill>
                            <a:srgbClr val="C00000"/>
                          </a:solidFill>
                          <a:effectLst/>
                        </a:rPr>
                        <a:t>Initial</a:t>
                      </a:r>
                      <a:r>
                        <a:rPr lang="el-GR" sz="1400" dirty="0">
                          <a:solidFill>
                            <a:srgbClr val="C00000"/>
                          </a:solidFill>
                          <a:effectLst/>
                        </a:rPr>
                        <a:t> </a:t>
                      </a:r>
                      <a:r>
                        <a:rPr lang="el-GR" sz="1400" dirty="0" err="1">
                          <a:solidFill>
                            <a:srgbClr val="C00000"/>
                          </a:solidFill>
                          <a:effectLst/>
                        </a:rPr>
                        <a:t>treatment</a:t>
                      </a:r>
                      <a:endParaRPr lang="en-US" sz="1400" dirty="0">
                        <a:solidFill>
                          <a:srgbClr val="C00000"/>
                        </a:solidFill>
                        <a:effectLst/>
                      </a:endParaRPr>
                    </a:p>
                    <a:p>
                      <a:pPr marL="457200" lvl="1" indent="0" algn="just">
                        <a:lnSpc>
                          <a:spcPct val="115000"/>
                        </a:lnSpc>
                        <a:spcAft>
                          <a:spcPts val="300"/>
                        </a:spcAft>
                        <a:buFont typeface="+mj-lt"/>
                        <a:buNone/>
                      </a:pPr>
                      <a:r>
                        <a:rPr lang="en-GB" sz="1200" dirty="0">
                          <a:solidFill>
                            <a:srgbClr val="C00000"/>
                          </a:solidFill>
                          <a:effectLst/>
                        </a:rPr>
                        <a:t>4.1 </a:t>
                      </a:r>
                      <a:r>
                        <a:rPr lang="en-GB" sz="1200" dirty="0">
                          <a:solidFill>
                            <a:srgbClr val="000000"/>
                          </a:solidFill>
                          <a:effectLst/>
                        </a:rPr>
                        <a:t>For patients with class III</a:t>
                      </a:r>
                      <a:r>
                        <a:rPr lang="en-GB" sz="1200" baseline="-25000" dirty="0">
                          <a:solidFill>
                            <a:srgbClr val="000000"/>
                          </a:solidFill>
                          <a:effectLst/>
                        </a:rPr>
                        <a:t>A</a:t>
                      </a:r>
                      <a:r>
                        <a:rPr lang="en-GB" sz="1200" dirty="0">
                          <a:solidFill>
                            <a:srgbClr val="000000"/>
                          </a:solidFill>
                          <a:effectLst/>
                        </a:rPr>
                        <a:t> / III</a:t>
                      </a:r>
                      <a:r>
                        <a:rPr lang="en-GB" sz="1200" baseline="-25000" dirty="0">
                          <a:solidFill>
                            <a:srgbClr val="000000"/>
                          </a:solidFill>
                          <a:effectLst/>
                        </a:rPr>
                        <a:t>A/C</a:t>
                      </a:r>
                      <a:r>
                        <a:rPr lang="en-GB" sz="1200" dirty="0">
                          <a:solidFill>
                            <a:srgbClr val="000000"/>
                          </a:solidFill>
                          <a:effectLst/>
                        </a:rPr>
                        <a:t> (±V) and class IV</a:t>
                      </a:r>
                      <a:r>
                        <a:rPr lang="en-GB" sz="1200" baseline="-25000" dirty="0">
                          <a:solidFill>
                            <a:srgbClr val="000000"/>
                          </a:solidFill>
                          <a:effectLst/>
                        </a:rPr>
                        <a:t>A</a:t>
                      </a:r>
                      <a:r>
                        <a:rPr lang="en-GB" sz="1200" dirty="0">
                          <a:solidFill>
                            <a:srgbClr val="000000"/>
                          </a:solidFill>
                          <a:effectLst/>
                        </a:rPr>
                        <a:t> / IV</a:t>
                      </a:r>
                      <a:r>
                        <a:rPr lang="en-GB" sz="1200" baseline="-25000" dirty="0">
                          <a:solidFill>
                            <a:srgbClr val="000000"/>
                          </a:solidFill>
                          <a:effectLst/>
                        </a:rPr>
                        <a:t>A/C</a:t>
                      </a:r>
                      <a:r>
                        <a:rPr lang="en-GB" sz="1200" dirty="0">
                          <a:solidFill>
                            <a:srgbClr val="000000"/>
                          </a:solidFill>
                          <a:effectLst/>
                        </a:rPr>
                        <a:t> (±V) lupus nephritis, mycophenolic acid (MPA) (mycophenolate </a:t>
                      </a:r>
                      <a:r>
                        <a:rPr lang="en-GB" sz="1200" dirty="0" err="1">
                          <a:solidFill>
                            <a:srgbClr val="000000"/>
                          </a:solidFill>
                          <a:effectLst/>
                        </a:rPr>
                        <a:t>mofetil</a:t>
                      </a:r>
                      <a:r>
                        <a:rPr lang="en-GB" sz="1200" dirty="0">
                          <a:solidFill>
                            <a:srgbClr val="000000"/>
                          </a:solidFill>
                          <a:effectLst/>
                        </a:rPr>
                        <a:t> [MMF] target dose: 3g/day for 6 months, or mycophenolic acid sodium at equivalent dose) or low-dose intravenous cyclophosphamide (CY) (total dose 3g over 3 months) in combination with glucocorticoids, are recommended as initial treatment as they have the best efficacy/toxicity ratio. </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129552391"/>
                  </a:ext>
                </a:extLst>
              </a:tr>
              <a:tr h="679032">
                <a:tc>
                  <a:txBody>
                    <a:bodyPr/>
                    <a:lstStyle/>
                    <a:p>
                      <a:pPr marL="457200" lvl="1" indent="0" algn="just">
                        <a:lnSpc>
                          <a:spcPct val="115000"/>
                        </a:lnSpc>
                        <a:spcAft>
                          <a:spcPts val="300"/>
                        </a:spcAft>
                        <a:buFont typeface="+mj-lt"/>
                        <a:buNone/>
                      </a:pPr>
                      <a:r>
                        <a:rPr lang="en-GB" sz="1200" dirty="0">
                          <a:solidFill>
                            <a:srgbClr val="C00000"/>
                          </a:solidFill>
                          <a:effectLst/>
                        </a:rPr>
                        <a:t>4.2</a:t>
                      </a:r>
                      <a:r>
                        <a:rPr lang="en-GB" sz="1200" dirty="0">
                          <a:solidFill>
                            <a:srgbClr val="000000"/>
                          </a:solidFill>
                          <a:effectLst/>
                        </a:rPr>
                        <a:t> In patients with adverse prognostic factors (acute deterioration in renal function, cellular crescents and/or </a:t>
                      </a:r>
                      <a:r>
                        <a:rPr lang="en-GB" sz="1200" dirty="0" err="1">
                          <a:solidFill>
                            <a:srgbClr val="000000"/>
                          </a:solidFill>
                          <a:effectLst/>
                        </a:rPr>
                        <a:t>fibrinoid</a:t>
                      </a:r>
                      <a:r>
                        <a:rPr lang="en-GB" sz="1200" dirty="0">
                          <a:solidFill>
                            <a:srgbClr val="000000"/>
                          </a:solidFill>
                          <a:effectLst/>
                        </a:rPr>
                        <a:t> necrosis), similar regimens may be used but CY can also be prescribed monthly at higher doses (0.75-1g/m</a:t>
                      </a:r>
                      <a:r>
                        <a:rPr lang="en-GB" sz="1200" baseline="30000" dirty="0">
                          <a:solidFill>
                            <a:srgbClr val="000000"/>
                          </a:solidFill>
                          <a:effectLst/>
                        </a:rPr>
                        <a:t>2</a:t>
                      </a:r>
                      <a:r>
                        <a:rPr lang="en-GB" sz="1200" dirty="0">
                          <a:solidFill>
                            <a:srgbClr val="000000"/>
                          </a:solidFill>
                          <a:effectLst/>
                        </a:rPr>
                        <a:t>) for 6 months or orally for 3 months.</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246190762"/>
                  </a:ext>
                </a:extLst>
              </a:tr>
              <a:tr h="679032">
                <a:tc>
                  <a:txBody>
                    <a:bodyPr/>
                    <a:lstStyle/>
                    <a:p>
                      <a:pPr marL="457200" lvl="1" indent="0" algn="just">
                        <a:lnSpc>
                          <a:spcPct val="115000"/>
                        </a:lnSpc>
                        <a:spcAft>
                          <a:spcPts val="300"/>
                        </a:spcAft>
                        <a:buFont typeface="+mj-lt"/>
                        <a:buNone/>
                      </a:pPr>
                      <a:r>
                        <a:rPr lang="en-GB" sz="1200" dirty="0">
                          <a:solidFill>
                            <a:srgbClr val="C00000"/>
                          </a:solidFill>
                          <a:effectLst/>
                        </a:rPr>
                        <a:t>4.3 </a:t>
                      </a:r>
                      <a:r>
                        <a:rPr lang="en-GB" sz="1200" dirty="0">
                          <a:solidFill>
                            <a:srgbClr val="000000"/>
                          </a:solidFill>
                          <a:effectLst/>
                        </a:rPr>
                        <a:t>To increase efficacy and reduce cumulative glucocorticoid doses, treatment regimens should be combined initially with 3 consecutive pulses of IV methylprednisolone 500-750mg, followed by oral prednisone 0.5mg/kg/day for 4 weeks, reducing to ≤10mg/day by 4-6 months.</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1735336422"/>
                  </a:ext>
                </a:extLst>
              </a:tr>
              <a:tr h="910334">
                <a:tc>
                  <a:txBody>
                    <a:bodyPr/>
                    <a:lstStyle/>
                    <a:p>
                      <a:pPr marL="457200" lvl="1" indent="0" algn="just">
                        <a:lnSpc>
                          <a:spcPct val="115000"/>
                        </a:lnSpc>
                        <a:spcAft>
                          <a:spcPts val="300"/>
                        </a:spcAft>
                        <a:buFont typeface="+mj-lt"/>
                        <a:buNone/>
                      </a:pPr>
                      <a:r>
                        <a:rPr lang="en-GB" sz="1200" dirty="0">
                          <a:solidFill>
                            <a:srgbClr val="C00000"/>
                          </a:solidFill>
                          <a:effectLst/>
                        </a:rPr>
                        <a:t>4.4 </a:t>
                      </a:r>
                      <a:r>
                        <a:rPr lang="en-GB" sz="1200" dirty="0">
                          <a:solidFill>
                            <a:srgbClr val="000000"/>
                          </a:solidFill>
                          <a:effectLst/>
                        </a:rPr>
                        <a:t>In pure class V nephritis with nephrotic-range proteinuria, MPA (MMF target dose 3g/day for 6 months) in combination with oral prednisone (0.5mg/kg/day) may be used as initial treatment based on better efficacy/toxicity ratio. CY or </a:t>
                      </a:r>
                      <a:r>
                        <a:rPr lang="en-GB" sz="1200" dirty="0" err="1">
                          <a:solidFill>
                            <a:srgbClr val="000000"/>
                          </a:solidFill>
                          <a:effectLst/>
                        </a:rPr>
                        <a:t>calcineurin</a:t>
                      </a:r>
                      <a:r>
                        <a:rPr lang="en-GB" sz="1200" dirty="0">
                          <a:solidFill>
                            <a:srgbClr val="000000"/>
                          </a:solidFill>
                          <a:effectLst/>
                        </a:rPr>
                        <a:t> inhibitors (</a:t>
                      </a:r>
                      <a:r>
                        <a:rPr lang="en-GB" sz="1200" dirty="0" err="1">
                          <a:solidFill>
                            <a:srgbClr val="000000"/>
                          </a:solidFill>
                          <a:effectLst/>
                        </a:rPr>
                        <a:t>ciclosporin</a:t>
                      </a:r>
                      <a:r>
                        <a:rPr lang="en-GB" sz="1200" dirty="0">
                          <a:solidFill>
                            <a:srgbClr val="000000"/>
                          </a:solidFill>
                          <a:effectLst/>
                        </a:rPr>
                        <a:t>, tacrolimus) or rituximab are recommended as alternative options or for non-responders.</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3489389912"/>
                  </a:ext>
                </a:extLst>
              </a:tr>
              <a:tr h="679032">
                <a:tc>
                  <a:txBody>
                    <a:bodyPr/>
                    <a:lstStyle/>
                    <a:p>
                      <a:pPr marL="457200" lvl="1" indent="0" algn="just">
                        <a:lnSpc>
                          <a:spcPct val="115000"/>
                        </a:lnSpc>
                        <a:spcAft>
                          <a:spcPts val="300"/>
                        </a:spcAft>
                        <a:buFont typeface="+mj-lt"/>
                        <a:buNone/>
                      </a:pPr>
                      <a:r>
                        <a:rPr lang="en-GB" sz="1200" dirty="0">
                          <a:solidFill>
                            <a:srgbClr val="C00000"/>
                          </a:solidFill>
                          <a:effectLst/>
                        </a:rPr>
                        <a:t>4.5</a:t>
                      </a:r>
                      <a:r>
                        <a:rPr lang="en-GB" sz="1200" dirty="0">
                          <a:solidFill>
                            <a:srgbClr val="000000"/>
                          </a:solidFill>
                          <a:effectLst/>
                        </a:rPr>
                        <a:t> Azathioprine (2mg/kg/day) may be considered as an alternative to MPA or CY in selected patients without adverse prognostic factors (as defined in 4.2), or when these drugs are contra-indicated, not tolerated or unavailable. Azathioprine use is associated with a higher flare risk. </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724605268"/>
                  </a:ext>
                </a:extLst>
              </a:tr>
            </a:tbl>
          </a:graphicData>
        </a:graphic>
      </p:graphicFrame>
    </p:spTree>
    <p:extLst>
      <p:ext uri="{BB962C8B-B14F-4D97-AF65-F5344CB8AC3E}">
        <p14:creationId xmlns:p14="http://schemas.microsoft.com/office/powerpoint/2010/main" val="377381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Individual</a:t>
            </a:r>
            <a:r>
              <a:rPr lang="es-ES" sz="2400" dirty="0"/>
              <a:t> Recommendations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7</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graphicFrame>
        <p:nvGraphicFramePr>
          <p:cNvPr id="2" name="Table 1">
            <a:extLst>
              <a:ext uri="{FF2B5EF4-FFF2-40B4-BE49-F238E27FC236}">
                <a16:creationId xmlns:a16="http://schemas.microsoft.com/office/drawing/2014/main" id="{39F43B11-9B4E-3D4F-9F6F-FB03A1F067C7}"/>
              </a:ext>
            </a:extLst>
          </p:cNvPr>
          <p:cNvGraphicFramePr>
            <a:graphicFrameLocks noGrp="1"/>
          </p:cNvGraphicFramePr>
          <p:nvPr>
            <p:extLst>
              <p:ext uri="{D42A27DB-BD31-4B8C-83A1-F6EECF244321}">
                <p14:modId xmlns:p14="http://schemas.microsoft.com/office/powerpoint/2010/main" val="3416078350"/>
              </p:ext>
            </p:extLst>
          </p:nvPr>
        </p:nvGraphicFramePr>
        <p:xfrm>
          <a:off x="291548" y="1737337"/>
          <a:ext cx="8509552" cy="4123956"/>
        </p:xfrm>
        <a:graphic>
          <a:graphicData uri="http://schemas.openxmlformats.org/drawingml/2006/table">
            <a:tbl>
              <a:tblPr firstRow="1" firstCol="1" bandRow="1" bandCol="1">
                <a:tableStyleId>{7E9639D4-E3E2-4D34-9284-5A2195B3D0D7}</a:tableStyleId>
              </a:tblPr>
              <a:tblGrid>
                <a:gridCol w="8509552">
                  <a:extLst>
                    <a:ext uri="{9D8B030D-6E8A-4147-A177-3AD203B41FA5}">
                      <a16:colId xmlns:a16="http://schemas.microsoft.com/office/drawing/2014/main" val="1966555432"/>
                    </a:ext>
                  </a:extLst>
                </a:gridCol>
              </a:tblGrid>
              <a:tr h="260307">
                <a:tc>
                  <a:txBody>
                    <a:bodyPr/>
                    <a:lstStyle/>
                    <a:p>
                      <a:pPr marL="457200" algn="just">
                        <a:lnSpc>
                          <a:spcPct val="115000"/>
                        </a:lnSpc>
                        <a:spcAft>
                          <a:spcPts val="300"/>
                        </a:spcAft>
                      </a:pPr>
                      <a:r>
                        <a:rPr lang="en-GB" sz="1400" dirty="0">
                          <a:effectLst/>
                        </a:rPr>
                        <a:t>Statement</a:t>
                      </a:r>
                      <a:endParaRPr lang="en-US" sz="1400" dirty="0">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3038418794"/>
                  </a:ext>
                </a:extLst>
              </a:tr>
              <a:tr h="274881">
                <a:tc>
                  <a:txBody>
                    <a:bodyPr/>
                    <a:lstStyle/>
                    <a:p>
                      <a:pPr marL="0" lvl="0" indent="0" algn="just">
                        <a:lnSpc>
                          <a:spcPct val="115000"/>
                        </a:lnSpc>
                        <a:spcAft>
                          <a:spcPts val="300"/>
                        </a:spcAft>
                        <a:buFont typeface="+mj-lt"/>
                        <a:buNone/>
                      </a:pPr>
                      <a:r>
                        <a:rPr lang="en-GB" sz="1400" dirty="0">
                          <a:solidFill>
                            <a:srgbClr val="C00000"/>
                          </a:solidFill>
                          <a:effectLst/>
                        </a:rPr>
                        <a:t>4. Treatment of adult lupus nephritis </a:t>
                      </a:r>
                      <a:endParaRPr lang="en-US" sz="10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129552391"/>
                  </a:ext>
                </a:extLst>
              </a:tr>
              <a:tr h="1423494">
                <a:tc>
                  <a:txBody>
                    <a:bodyPr/>
                    <a:lstStyle/>
                    <a:p>
                      <a:pPr marL="226695" algn="just">
                        <a:lnSpc>
                          <a:spcPct val="115000"/>
                        </a:lnSpc>
                        <a:spcAft>
                          <a:spcPts val="300"/>
                        </a:spcAft>
                      </a:pPr>
                      <a:r>
                        <a:rPr lang="el-GR" sz="1400" dirty="0" err="1">
                          <a:solidFill>
                            <a:srgbClr val="C00000"/>
                          </a:solidFill>
                          <a:effectLst/>
                        </a:rPr>
                        <a:t>Subsequent</a:t>
                      </a:r>
                      <a:r>
                        <a:rPr lang="el-GR" sz="1400" dirty="0">
                          <a:solidFill>
                            <a:srgbClr val="C00000"/>
                          </a:solidFill>
                          <a:effectLst/>
                        </a:rPr>
                        <a:t> </a:t>
                      </a:r>
                      <a:r>
                        <a:rPr lang="el-GR" sz="1400" dirty="0" err="1">
                          <a:solidFill>
                            <a:srgbClr val="C00000"/>
                          </a:solidFill>
                          <a:effectLst/>
                        </a:rPr>
                        <a:t>treatment</a:t>
                      </a:r>
                      <a:endParaRPr lang="en-US" sz="1400" dirty="0">
                        <a:solidFill>
                          <a:srgbClr val="C00000"/>
                        </a:solidFill>
                        <a:effectLst/>
                      </a:endParaRPr>
                    </a:p>
                    <a:p>
                      <a:pPr marL="457200" lvl="1" indent="0" algn="just">
                        <a:lnSpc>
                          <a:spcPct val="115000"/>
                        </a:lnSpc>
                        <a:spcAft>
                          <a:spcPts val="300"/>
                        </a:spcAft>
                        <a:buFont typeface="+mj-lt"/>
                        <a:buNone/>
                      </a:pPr>
                      <a:r>
                        <a:rPr lang="en-GB" sz="1200" dirty="0">
                          <a:solidFill>
                            <a:srgbClr val="C00000"/>
                          </a:solidFill>
                          <a:effectLst/>
                        </a:rPr>
                        <a:t>4.6 </a:t>
                      </a:r>
                      <a:r>
                        <a:rPr lang="en-GB" sz="1200" dirty="0">
                          <a:solidFill>
                            <a:srgbClr val="000000"/>
                          </a:solidFill>
                          <a:effectLst/>
                        </a:rPr>
                        <a:t>In patients improving after initial treatment, subsequent immunosuppression is recommended with either MPA at lower doses (initial target MMF dose 2g/day) or AZA (2mg/kg/day) for at least 3 years, in combination with low dose prednisone (5-7.5mg/day). Gradual drug withdrawal, glucocorticoids first, can then be attempted.</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450269571"/>
                  </a:ext>
                </a:extLst>
              </a:tr>
              <a:tr h="538504">
                <a:tc>
                  <a:txBody>
                    <a:bodyPr/>
                    <a:lstStyle/>
                    <a:p>
                      <a:pPr marL="457200" lvl="1" indent="0" algn="just">
                        <a:lnSpc>
                          <a:spcPct val="115000"/>
                        </a:lnSpc>
                        <a:spcAft>
                          <a:spcPts val="300"/>
                        </a:spcAft>
                        <a:buFont typeface="+mj-lt"/>
                        <a:buNone/>
                      </a:pPr>
                      <a:r>
                        <a:rPr lang="en-GB" sz="1200" dirty="0">
                          <a:solidFill>
                            <a:srgbClr val="C00000"/>
                          </a:solidFill>
                          <a:effectLst/>
                        </a:rPr>
                        <a:t>4.7</a:t>
                      </a:r>
                      <a:r>
                        <a:rPr lang="en-GB" sz="1200" dirty="0">
                          <a:solidFill>
                            <a:srgbClr val="000000"/>
                          </a:solidFill>
                          <a:effectLst/>
                        </a:rPr>
                        <a:t> Patients who responded to initial treatment with MPA should remain on MPA unless pregnancy is contemplated, in which case they should switch to AZA at least three months prior to conception.</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3801352552"/>
                  </a:ext>
                </a:extLst>
              </a:tr>
              <a:tr h="260307">
                <a:tc>
                  <a:txBody>
                    <a:bodyPr/>
                    <a:lstStyle/>
                    <a:p>
                      <a:pPr marL="457200" lvl="1" indent="0" algn="just">
                        <a:lnSpc>
                          <a:spcPct val="115000"/>
                        </a:lnSpc>
                        <a:spcAft>
                          <a:spcPts val="300"/>
                        </a:spcAft>
                        <a:buFont typeface="+mj-lt"/>
                        <a:buNone/>
                      </a:pPr>
                      <a:r>
                        <a:rPr lang="en-GB" sz="1200" dirty="0">
                          <a:solidFill>
                            <a:srgbClr val="C00000"/>
                          </a:solidFill>
                          <a:effectLst/>
                        </a:rPr>
                        <a:t>4.8</a:t>
                      </a:r>
                      <a:r>
                        <a:rPr lang="en-GB" sz="1200" dirty="0">
                          <a:solidFill>
                            <a:srgbClr val="000000"/>
                          </a:solidFill>
                          <a:effectLst/>
                        </a:rPr>
                        <a:t> </a:t>
                      </a:r>
                      <a:r>
                        <a:rPr lang="en-GB" sz="1200" dirty="0" err="1">
                          <a:solidFill>
                            <a:srgbClr val="000000"/>
                          </a:solidFill>
                          <a:effectLst/>
                        </a:rPr>
                        <a:t>Calcineurin</a:t>
                      </a:r>
                      <a:r>
                        <a:rPr lang="en-GB" sz="1200" dirty="0">
                          <a:solidFill>
                            <a:srgbClr val="000000"/>
                          </a:solidFill>
                          <a:effectLst/>
                        </a:rPr>
                        <a:t> inhibitors can be considered in pure class V nephritis.</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1862633626"/>
                  </a:ext>
                </a:extLst>
              </a:tr>
              <a:tr h="274881">
                <a:tc>
                  <a:txBody>
                    <a:bodyPr/>
                    <a:lstStyle/>
                    <a:p>
                      <a:pPr marL="226695" algn="just">
                        <a:lnSpc>
                          <a:spcPct val="115000"/>
                        </a:lnSpc>
                        <a:spcAft>
                          <a:spcPts val="300"/>
                        </a:spcAft>
                      </a:pPr>
                      <a:endParaRPr lang="en-US" sz="1400" dirty="0">
                        <a:solidFill>
                          <a:srgbClr val="C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3302390729"/>
                  </a:ext>
                </a:extLst>
              </a:tr>
              <a:tr h="274881">
                <a:tc>
                  <a:txBody>
                    <a:bodyPr/>
                    <a:lstStyle/>
                    <a:p>
                      <a:pPr marL="226695" algn="just">
                        <a:lnSpc>
                          <a:spcPct val="115000"/>
                        </a:lnSpc>
                        <a:spcAft>
                          <a:spcPts val="300"/>
                        </a:spcAft>
                      </a:pPr>
                      <a:r>
                        <a:rPr lang="en-US" sz="1400" dirty="0">
                          <a:solidFill>
                            <a:srgbClr val="C00000"/>
                          </a:solidFill>
                          <a:effectLst/>
                        </a:rPr>
                        <a:t>Refractory disease</a:t>
                      </a:r>
                      <a:endParaRPr lang="en-US" sz="1400" dirty="0">
                        <a:solidFill>
                          <a:srgbClr val="C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2298762276"/>
                  </a:ext>
                </a:extLst>
              </a:tr>
              <a:tr h="816701">
                <a:tc>
                  <a:txBody>
                    <a:bodyPr/>
                    <a:lstStyle/>
                    <a:p>
                      <a:pPr marL="457200" lvl="1" indent="0" algn="just">
                        <a:lnSpc>
                          <a:spcPct val="115000"/>
                        </a:lnSpc>
                        <a:spcAft>
                          <a:spcPts val="300"/>
                        </a:spcAft>
                        <a:buFont typeface="+mj-lt"/>
                        <a:buNone/>
                      </a:pPr>
                      <a:r>
                        <a:rPr lang="en-GB" sz="1200" dirty="0">
                          <a:solidFill>
                            <a:srgbClr val="C00000"/>
                          </a:solidFill>
                          <a:effectLst/>
                        </a:rPr>
                        <a:t>4.9</a:t>
                      </a:r>
                      <a:r>
                        <a:rPr lang="en-GB" sz="1200" dirty="0">
                          <a:solidFill>
                            <a:srgbClr val="000000"/>
                          </a:solidFill>
                          <a:effectLst/>
                        </a:rPr>
                        <a:t> For patients who fail treatment with MPA or CY either because of lack of effect (as defined in 3.2) or due to adverse events, we recommend that the treatment is switched from MPA to CY, or CY to MPA, or rituximab be given.</a:t>
                      </a:r>
                      <a:endParaRPr lang="en-US" sz="1200" dirty="0">
                        <a:solidFill>
                          <a:srgbClr val="000000"/>
                        </a:solidFill>
                        <a:effectLst/>
                        <a:latin typeface="Calibri" panose="020F0502020204030204" pitchFamily="34" charset="0"/>
                        <a:ea typeface="Calibri" panose="020F0502020204030204" pitchFamily="34" charset="0"/>
                        <a:cs typeface="Times New Roman"/>
                      </a:endParaRPr>
                    </a:p>
                  </a:txBody>
                  <a:tcPr marL="24518" marR="24518" marT="0" marB="0"/>
                </a:tc>
                <a:extLst>
                  <a:ext uri="{0D108BD9-81ED-4DB2-BD59-A6C34878D82A}">
                    <a16:rowId xmlns:a16="http://schemas.microsoft.com/office/drawing/2014/main" val="475939104"/>
                  </a:ext>
                </a:extLst>
              </a:tr>
            </a:tbl>
          </a:graphicData>
        </a:graphic>
      </p:graphicFrame>
    </p:spTree>
    <p:extLst>
      <p:ext uri="{BB962C8B-B14F-4D97-AF65-F5344CB8AC3E}">
        <p14:creationId xmlns:p14="http://schemas.microsoft.com/office/powerpoint/2010/main" val="373036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Individual</a:t>
            </a:r>
            <a:r>
              <a:rPr lang="es-ES" sz="2400" dirty="0"/>
              <a:t> Recommendations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8</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graphicFrame>
        <p:nvGraphicFramePr>
          <p:cNvPr id="3" name="Table 2">
            <a:extLst>
              <a:ext uri="{FF2B5EF4-FFF2-40B4-BE49-F238E27FC236}">
                <a16:creationId xmlns:a16="http://schemas.microsoft.com/office/drawing/2014/main" id="{1FD58769-2C40-204F-86D7-931CB8F55E64}"/>
              </a:ext>
            </a:extLst>
          </p:cNvPr>
          <p:cNvGraphicFramePr>
            <a:graphicFrameLocks noGrp="1"/>
          </p:cNvGraphicFramePr>
          <p:nvPr>
            <p:extLst>
              <p:ext uri="{D42A27DB-BD31-4B8C-83A1-F6EECF244321}">
                <p14:modId xmlns:p14="http://schemas.microsoft.com/office/powerpoint/2010/main" val="3011558267"/>
              </p:ext>
            </p:extLst>
          </p:nvPr>
        </p:nvGraphicFramePr>
        <p:xfrm>
          <a:off x="663879" y="1933275"/>
          <a:ext cx="7954028" cy="3628282"/>
        </p:xfrm>
        <a:graphic>
          <a:graphicData uri="http://schemas.openxmlformats.org/drawingml/2006/table">
            <a:tbl>
              <a:tblPr firstRow="1" firstCol="1" bandRow="1" bandCol="1">
                <a:tableStyleId>{7E9639D4-E3E2-4D34-9284-5A2195B3D0D7}</a:tableStyleId>
              </a:tblPr>
              <a:tblGrid>
                <a:gridCol w="7954028">
                  <a:extLst>
                    <a:ext uri="{9D8B030D-6E8A-4147-A177-3AD203B41FA5}">
                      <a16:colId xmlns:a16="http://schemas.microsoft.com/office/drawing/2014/main" val="955479219"/>
                    </a:ext>
                  </a:extLst>
                </a:gridCol>
              </a:tblGrid>
              <a:tr h="265845">
                <a:tc>
                  <a:txBody>
                    <a:bodyPr/>
                    <a:lstStyle/>
                    <a:p>
                      <a:pPr marL="457200" algn="just">
                        <a:lnSpc>
                          <a:spcPct val="115000"/>
                        </a:lnSpc>
                        <a:spcAft>
                          <a:spcPts val="300"/>
                        </a:spcAft>
                      </a:pPr>
                      <a:r>
                        <a:rPr lang="en-GB" sz="1400" dirty="0">
                          <a:effectLst/>
                        </a:rPr>
                        <a:t>Statement</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885874083"/>
                  </a:ext>
                </a:extLst>
              </a:tr>
              <a:tr h="878279">
                <a:tc>
                  <a:txBody>
                    <a:bodyPr/>
                    <a:lstStyle/>
                    <a:p>
                      <a:pPr marL="0" lvl="0" indent="0" algn="just">
                        <a:lnSpc>
                          <a:spcPct val="115000"/>
                        </a:lnSpc>
                        <a:spcAft>
                          <a:spcPts val="300"/>
                        </a:spcAft>
                        <a:buFont typeface="+mj-lt"/>
                        <a:buNone/>
                      </a:pPr>
                      <a:r>
                        <a:rPr lang="en-GB" sz="1400" dirty="0">
                          <a:solidFill>
                            <a:srgbClr val="C00000"/>
                          </a:solidFill>
                          <a:effectLst/>
                        </a:rPr>
                        <a:t>5. Adjunct treatment in patients with lupus nephritis </a:t>
                      </a:r>
                      <a:endParaRPr lang="en-US" sz="1400" dirty="0">
                        <a:solidFill>
                          <a:srgbClr val="C00000"/>
                        </a:solidFill>
                        <a:effectLst/>
                      </a:endParaRPr>
                    </a:p>
                    <a:p>
                      <a:pPr marL="457200" lvl="1" indent="0" algn="just">
                        <a:lnSpc>
                          <a:spcPct val="115000"/>
                        </a:lnSpc>
                        <a:spcAft>
                          <a:spcPts val="300"/>
                        </a:spcAft>
                        <a:buFont typeface="+mj-lt"/>
                        <a:buNone/>
                      </a:pPr>
                      <a:r>
                        <a:rPr lang="en-GB" sz="1400" dirty="0">
                          <a:solidFill>
                            <a:srgbClr val="C00000"/>
                          </a:solidFill>
                          <a:effectLst/>
                        </a:rPr>
                        <a:t>5.1 </a:t>
                      </a:r>
                      <a:r>
                        <a:rPr lang="en-GB" sz="1400" dirty="0">
                          <a:solidFill>
                            <a:srgbClr val="000000"/>
                          </a:solidFill>
                          <a:effectLst/>
                        </a:rPr>
                        <a:t>ACE-inhibitors or angiotensin receptor blockers are indicated for patients with proteinuria (UPCR &gt;50mg/</a:t>
                      </a:r>
                      <a:r>
                        <a:rPr lang="en-GB" sz="1400" dirty="0" err="1">
                          <a:solidFill>
                            <a:srgbClr val="000000"/>
                          </a:solidFill>
                          <a:effectLst/>
                        </a:rPr>
                        <a:t>mmol</a:t>
                      </a:r>
                      <a:r>
                        <a:rPr lang="en-GB" sz="1400" dirty="0">
                          <a:solidFill>
                            <a:srgbClr val="000000"/>
                          </a:solidFill>
                          <a:effectLst/>
                        </a:rPr>
                        <a:t>) or hypertension.</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273513450"/>
                  </a:ext>
                </a:extLst>
              </a:tr>
              <a:tr h="550001">
                <a:tc>
                  <a:txBody>
                    <a:bodyPr/>
                    <a:lstStyle/>
                    <a:p>
                      <a:pPr marL="457200" lvl="1" indent="0" algn="just">
                        <a:lnSpc>
                          <a:spcPct val="115000"/>
                        </a:lnSpc>
                        <a:spcAft>
                          <a:spcPts val="300"/>
                        </a:spcAft>
                        <a:buFont typeface="+mj-lt"/>
                        <a:buNone/>
                      </a:pPr>
                      <a:r>
                        <a:rPr lang="en-GB" sz="1400" dirty="0">
                          <a:solidFill>
                            <a:srgbClr val="C00000"/>
                          </a:solidFill>
                          <a:effectLst/>
                        </a:rPr>
                        <a:t>5.2 </a:t>
                      </a:r>
                      <a:r>
                        <a:rPr lang="en-GB" sz="1400" dirty="0">
                          <a:solidFill>
                            <a:srgbClr val="000000"/>
                          </a:solidFill>
                          <a:effectLst/>
                        </a:rPr>
                        <a:t>Cholesterol lowering with statins is indicated for persistent dyslipidaemia (target LDL-cholesterol 2.58 </a:t>
                      </a:r>
                      <a:r>
                        <a:rPr lang="en-GB" sz="1400" dirty="0" err="1">
                          <a:solidFill>
                            <a:srgbClr val="000000"/>
                          </a:solidFill>
                          <a:effectLst/>
                        </a:rPr>
                        <a:t>mmol</a:t>
                      </a:r>
                      <a:r>
                        <a:rPr lang="en-GB" sz="1400" dirty="0">
                          <a:solidFill>
                            <a:srgbClr val="000000"/>
                          </a:solidFill>
                          <a:effectLst/>
                        </a:rPr>
                        <a:t>/L [100 mg/</a:t>
                      </a:r>
                      <a:r>
                        <a:rPr lang="en-GB" sz="1400" dirty="0" err="1">
                          <a:solidFill>
                            <a:srgbClr val="000000"/>
                          </a:solidFill>
                          <a:effectLst/>
                        </a:rPr>
                        <a:t>dL</a:t>
                      </a:r>
                      <a:r>
                        <a:rPr lang="en-GB" sz="1400" dirty="0">
                          <a:solidFill>
                            <a:srgbClr val="000000"/>
                          </a:solidFill>
                          <a:effectLst/>
                        </a:rPr>
                        <a:t>]). </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37521281"/>
                  </a:ext>
                </a:extLst>
              </a:tr>
              <a:tr h="550001">
                <a:tc>
                  <a:txBody>
                    <a:bodyPr/>
                    <a:lstStyle/>
                    <a:p>
                      <a:pPr marL="457200" lvl="1" indent="0" algn="just">
                        <a:lnSpc>
                          <a:spcPct val="115000"/>
                        </a:lnSpc>
                        <a:spcAft>
                          <a:spcPts val="300"/>
                        </a:spcAft>
                        <a:buFont typeface="+mj-lt"/>
                        <a:buNone/>
                      </a:pPr>
                      <a:r>
                        <a:rPr lang="en-GB" sz="1400" dirty="0">
                          <a:solidFill>
                            <a:srgbClr val="C00000"/>
                          </a:solidFill>
                          <a:effectLst/>
                        </a:rPr>
                        <a:t>5.3 </a:t>
                      </a:r>
                      <a:r>
                        <a:rPr lang="en-GB" sz="1400" dirty="0">
                          <a:solidFill>
                            <a:srgbClr val="000000"/>
                          </a:solidFill>
                          <a:effectLst/>
                        </a:rPr>
                        <a:t>Hydroxychloroquine is recommended to improve outcomes by reducing renal flares and limiting the accrual of renal and cardiovascular damage. </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156604158"/>
                  </a:ext>
                </a:extLst>
              </a:tr>
              <a:tr h="834155">
                <a:tc>
                  <a:txBody>
                    <a:bodyPr/>
                    <a:lstStyle/>
                    <a:p>
                      <a:pPr marL="457200" lvl="1" indent="0" algn="just">
                        <a:lnSpc>
                          <a:spcPct val="115000"/>
                        </a:lnSpc>
                        <a:spcAft>
                          <a:spcPts val="300"/>
                        </a:spcAft>
                        <a:buFont typeface="+mj-lt"/>
                        <a:buNone/>
                      </a:pPr>
                      <a:r>
                        <a:rPr lang="en-GB" sz="1400" dirty="0">
                          <a:solidFill>
                            <a:srgbClr val="C00000"/>
                          </a:solidFill>
                          <a:effectLst/>
                        </a:rPr>
                        <a:t>5.4 </a:t>
                      </a:r>
                      <a:r>
                        <a:rPr lang="en-GB" sz="1400" dirty="0">
                          <a:solidFill>
                            <a:srgbClr val="000000"/>
                          </a:solidFill>
                          <a:effectLst/>
                        </a:rPr>
                        <a:t>Acetyl-salicylic acid in patients with antiphospholipid antibodies, calcium and vitamin D supplementation, and immunizations with non-live vaccines may reduce treatment or disease-related comorbidities and should be considered.</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887384843"/>
                  </a:ext>
                </a:extLst>
              </a:tr>
              <a:tr h="550001">
                <a:tc>
                  <a:txBody>
                    <a:bodyPr/>
                    <a:lstStyle/>
                    <a:p>
                      <a:pPr marL="457200" lvl="1" indent="0" algn="just">
                        <a:lnSpc>
                          <a:spcPct val="115000"/>
                        </a:lnSpc>
                        <a:spcAft>
                          <a:spcPts val="300"/>
                        </a:spcAft>
                        <a:buFont typeface="+mj-lt"/>
                        <a:buNone/>
                      </a:pPr>
                      <a:r>
                        <a:rPr lang="en-GB" sz="1400" dirty="0">
                          <a:solidFill>
                            <a:srgbClr val="C00000"/>
                          </a:solidFill>
                          <a:effectLst/>
                        </a:rPr>
                        <a:t>5.5 </a:t>
                      </a:r>
                      <a:r>
                        <a:rPr lang="en-GB" sz="1400" dirty="0">
                          <a:solidFill>
                            <a:srgbClr val="000000"/>
                          </a:solidFill>
                          <a:effectLst/>
                        </a:rPr>
                        <a:t>Consider anticoagulant treatment in nephrotic syndrome with serum albumin &lt;20g/L, especially if persistent or in the presence of antiphospholipid antibodies.</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343607371"/>
                  </a:ext>
                </a:extLst>
              </a:tr>
            </a:tbl>
          </a:graphicData>
        </a:graphic>
      </p:graphicFrame>
    </p:spTree>
    <p:extLst>
      <p:ext uri="{BB962C8B-B14F-4D97-AF65-F5344CB8AC3E}">
        <p14:creationId xmlns:p14="http://schemas.microsoft.com/office/powerpoint/2010/main" val="231353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400" dirty="0"/>
              <a:t>Individual</a:t>
            </a:r>
            <a:r>
              <a:rPr lang="es-ES" sz="2400" dirty="0"/>
              <a:t> Recommendations</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9</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4/4/18</a:t>
            </a:fld>
            <a:endParaRPr lang="en-US" dirty="0"/>
          </a:p>
        </p:txBody>
      </p:sp>
      <p:graphicFrame>
        <p:nvGraphicFramePr>
          <p:cNvPr id="3" name="Table 2">
            <a:extLst>
              <a:ext uri="{FF2B5EF4-FFF2-40B4-BE49-F238E27FC236}">
                <a16:creationId xmlns:a16="http://schemas.microsoft.com/office/drawing/2014/main" id="{EADD5E24-F5C0-7947-8C5F-1A636504697C}"/>
              </a:ext>
            </a:extLst>
          </p:cNvPr>
          <p:cNvGraphicFramePr>
            <a:graphicFrameLocks noGrp="1"/>
          </p:cNvGraphicFramePr>
          <p:nvPr>
            <p:extLst>
              <p:ext uri="{D42A27DB-BD31-4B8C-83A1-F6EECF244321}">
                <p14:modId xmlns:p14="http://schemas.microsoft.com/office/powerpoint/2010/main" val="3778905956"/>
              </p:ext>
            </p:extLst>
          </p:nvPr>
        </p:nvGraphicFramePr>
        <p:xfrm>
          <a:off x="490538" y="1777208"/>
          <a:ext cx="8310562" cy="4598540"/>
        </p:xfrm>
        <a:graphic>
          <a:graphicData uri="http://schemas.openxmlformats.org/drawingml/2006/table">
            <a:tbl>
              <a:tblPr firstRow="1" firstCol="1" bandRow="1" bandCol="1">
                <a:tableStyleId>{7E9639D4-E3E2-4D34-9284-5A2195B3D0D7}</a:tableStyleId>
              </a:tblPr>
              <a:tblGrid>
                <a:gridCol w="8310562">
                  <a:extLst>
                    <a:ext uri="{9D8B030D-6E8A-4147-A177-3AD203B41FA5}">
                      <a16:colId xmlns:a16="http://schemas.microsoft.com/office/drawing/2014/main" val="3597239446"/>
                    </a:ext>
                  </a:extLst>
                </a:gridCol>
              </a:tblGrid>
              <a:tr h="268054">
                <a:tc>
                  <a:txBody>
                    <a:bodyPr/>
                    <a:lstStyle/>
                    <a:p>
                      <a:pPr marL="457200" algn="just">
                        <a:lnSpc>
                          <a:spcPct val="115000"/>
                        </a:lnSpc>
                        <a:spcAft>
                          <a:spcPts val="300"/>
                        </a:spcAft>
                      </a:pPr>
                      <a:r>
                        <a:rPr lang="en-GB" sz="1400">
                          <a:effectLst/>
                        </a:rPr>
                        <a:t>Statement</a:t>
                      </a:r>
                      <a:endParaRPr lang="en-US" sz="140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430210530"/>
                  </a:ext>
                </a:extLst>
              </a:tr>
              <a:tr h="1649946">
                <a:tc>
                  <a:txBody>
                    <a:bodyPr/>
                    <a:lstStyle/>
                    <a:p>
                      <a:pPr marL="0" lvl="0" indent="0" algn="just">
                        <a:lnSpc>
                          <a:spcPct val="115000"/>
                        </a:lnSpc>
                        <a:spcAft>
                          <a:spcPts val="300"/>
                        </a:spcAft>
                        <a:buFont typeface="+mj-lt"/>
                        <a:buNone/>
                      </a:pPr>
                      <a:r>
                        <a:rPr lang="en-GB" sz="1400" dirty="0">
                          <a:solidFill>
                            <a:srgbClr val="C00000"/>
                          </a:solidFill>
                          <a:effectLst/>
                        </a:rPr>
                        <a:t>6. Monitoring and prognosis of lupus nephritis </a:t>
                      </a:r>
                      <a:endParaRPr lang="en-US" sz="1400" dirty="0">
                        <a:solidFill>
                          <a:srgbClr val="C00000"/>
                        </a:solidFill>
                        <a:effectLst/>
                      </a:endParaRPr>
                    </a:p>
                    <a:p>
                      <a:pPr marL="457200" lvl="1" indent="0" algn="just">
                        <a:lnSpc>
                          <a:spcPct val="115000"/>
                        </a:lnSpc>
                        <a:spcAft>
                          <a:spcPts val="300"/>
                        </a:spcAft>
                        <a:buFont typeface="+mj-lt"/>
                        <a:buNone/>
                      </a:pPr>
                      <a:r>
                        <a:rPr lang="en-GB" sz="1400" dirty="0">
                          <a:solidFill>
                            <a:srgbClr val="C00000"/>
                          </a:solidFill>
                          <a:effectLst/>
                        </a:rPr>
                        <a:t>6.1 </a:t>
                      </a:r>
                      <a:r>
                        <a:rPr lang="en-GB" sz="1400" dirty="0">
                          <a:solidFill>
                            <a:srgbClr val="000000"/>
                          </a:solidFill>
                          <a:effectLst/>
                        </a:rPr>
                        <a:t>Active lupus nephritis should be regularly monitored by determining at each visit body weight, blood pressure, serum creatinine and </a:t>
                      </a:r>
                      <a:r>
                        <a:rPr lang="en-GB" sz="1400" dirty="0" err="1">
                          <a:solidFill>
                            <a:srgbClr val="000000"/>
                          </a:solidFill>
                          <a:effectLst/>
                        </a:rPr>
                        <a:t>eGFR</a:t>
                      </a:r>
                      <a:r>
                        <a:rPr lang="en-GB" sz="1400" dirty="0">
                          <a:solidFill>
                            <a:srgbClr val="000000"/>
                          </a:solidFill>
                          <a:effectLst/>
                        </a:rPr>
                        <a:t>, serum albumin, proteinuria, urinary sediment (microscopic evaluation), serum C3 and C4, serum anti-dsDNA antibody levels, and complete blood cell count,. Anti-phospholipid antibodies and lipid profile should be measured at baseline and monitored intermittently.</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4149396521"/>
                  </a:ext>
                </a:extLst>
              </a:tr>
              <a:tr h="536108">
                <a:tc>
                  <a:txBody>
                    <a:bodyPr/>
                    <a:lstStyle/>
                    <a:p>
                      <a:pPr marL="457200" lvl="1" indent="0" algn="just">
                        <a:lnSpc>
                          <a:spcPct val="115000"/>
                        </a:lnSpc>
                        <a:spcAft>
                          <a:spcPts val="300"/>
                        </a:spcAft>
                        <a:buFont typeface="+mj-lt"/>
                        <a:buNone/>
                      </a:pPr>
                      <a:r>
                        <a:rPr lang="en-GB" sz="1400" dirty="0">
                          <a:solidFill>
                            <a:srgbClr val="C00000"/>
                          </a:solidFill>
                          <a:effectLst/>
                        </a:rPr>
                        <a:t>6.2 </a:t>
                      </a:r>
                      <a:r>
                        <a:rPr lang="en-GB" sz="1400" dirty="0">
                          <a:solidFill>
                            <a:srgbClr val="000000"/>
                          </a:solidFill>
                          <a:effectLst/>
                        </a:rPr>
                        <a:t>Changes in serum creatinine (</a:t>
                      </a:r>
                      <a:r>
                        <a:rPr lang="en-GB" sz="1400" dirty="0" err="1">
                          <a:solidFill>
                            <a:srgbClr val="000000"/>
                          </a:solidFill>
                          <a:effectLst/>
                        </a:rPr>
                        <a:t>eGFR</a:t>
                      </a:r>
                      <a:r>
                        <a:rPr lang="en-GB" sz="1400" dirty="0">
                          <a:solidFill>
                            <a:srgbClr val="000000"/>
                          </a:solidFill>
                          <a:effectLst/>
                        </a:rPr>
                        <a:t>), proteinuria, haemoglobin levels, and blood pressure are predictors of long term outcome in lupus nephritis.</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657422773"/>
                  </a:ext>
                </a:extLst>
              </a:tr>
              <a:tr h="804162">
                <a:tc>
                  <a:txBody>
                    <a:bodyPr/>
                    <a:lstStyle/>
                    <a:p>
                      <a:pPr marL="457200" lvl="1" indent="0" algn="just">
                        <a:lnSpc>
                          <a:spcPct val="115000"/>
                        </a:lnSpc>
                        <a:spcAft>
                          <a:spcPts val="300"/>
                        </a:spcAft>
                        <a:buFont typeface="+mj-lt"/>
                        <a:buNone/>
                      </a:pPr>
                      <a:r>
                        <a:rPr lang="en-GB" sz="1400" dirty="0">
                          <a:solidFill>
                            <a:srgbClr val="C00000"/>
                          </a:solidFill>
                          <a:effectLst/>
                        </a:rPr>
                        <a:t>6.3 </a:t>
                      </a:r>
                      <a:r>
                        <a:rPr lang="en-GB" sz="1400" dirty="0">
                          <a:solidFill>
                            <a:srgbClr val="000000"/>
                          </a:solidFill>
                          <a:effectLst/>
                        </a:rPr>
                        <a:t>Visits should be scheduled every 2-4 weeks for the first 2-4 months after diagnosis or flare, and then according to the response to treatment. Monitoring for both renal and extra-renal disease activity should be life-long at least every 3-6 months. </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1453369066"/>
                  </a:ext>
                </a:extLst>
              </a:tr>
              <a:tr h="1340270">
                <a:tc>
                  <a:txBody>
                    <a:bodyPr/>
                    <a:lstStyle/>
                    <a:p>
                      <a:pPr marL="457200" lvl="1" indent="0" algn="just">
                        <a:lnSpc>
                          <a:spcPct val="115000"/>
                        </a:lnSpc>
                        <a:spcAft>
                          <a:spcPts val="300"/>
                        </a:spcAft>
                        <a:buFont typeface="+mj-lt"/>
                        <a:buNone/>
                      </a:pPr>
                      <a:r>
                        <a:rPr lang="en-GB" sz="1400" dirty="0">
                          <a:solidFill>
                            <a:srgbClr val="C00000"/>
                          </a:solidFill>
                          <a:effectLst/>
                        </a:rPr>
                        <a:t>6.4 </a:t>
                      </a:r>
                      <a:r>
                        <a:rPr lang="en-GB" sz="1400" dirty="0">
                          <a:solidFill>
                            <a:srgbClr val="000000"/>
                          </a:solidFill>
                          <a:effectLst/>
                        </a:rPr>
                        <a:t>Repeat renal biopsy may be used in selected cases, such as worsening or refractoriness to immunosuppressive or biologic treatment (failure to decrease proteinuria by ≥50%, persistent proteinuria beyond one year, and/or worsening of GFR), or at relapse, to demonstrate change or progression in histological class, change in biopsy chronicity and activity indices, to provide prognostic information, and detect other pathologies.</a:t>
                      </a:r>
                      <a:endParaRPr lang="en-US" sz="1400" dirty="0">
                        <a:solidFill>
                          <a:srgbClr val="000000"/>
                        </a:solidFill>
                        <a:effectLst/>
                        <a:latin typeface="Calibri" panose="020F0502020204030204" pitchFamily="34" charset="0"/>
                        <a:ea typeface="Calibri" panose="020F0502020204030204" pitchFamily="34" charset="0"/>
                        <a:cs typeface="Times New Roman"/>
                      </a:endParaRPr>
                    </a:p>
                  </a:txBody>
                  <a:tcPr marL="36195" marR="36195" marT="0" marB="0"/>
                </a:tc>
                <a:extLst>
                  <a:ext uri="{0D108BD9-81ED-4DB2-BD59-A6C34878D82A}">
                    <a16:rowId xmlns:a16="http://schemas.microsoft.com/office/drawing/2014/main" val="2967442622"/>
                  </a:ext>
                </a:extLst>
              </a:tr>
            </a:tbl>
          </a:graphicData>
        </a:graphic>
      </p:graphicFrame>
    </p:spTree>
    <p:extLst>
      <p:ext uri="{BB962C8B-B14F-4D97-AF65-F5344CB8AC3E}">
        <p14:creationId xmlns:p14="http://schemas.microsoft.com/office/powerpoint/2010/main" val="1089781919"/>
      </p:ext>
    </p:extLst>
  </p:cSld>
  <p:clrMapOvr>
    <a:masterClrMapping/>
  </p:clrMapOvr>
</p:sld>
</file>

<file path=ppt/theme/theme1.xml><?xml version="1.0" encoding="utf-8"?>
<a:theme xmlns:a="http://schemas.openxmlformats.org/drawingml/2006/main" name="PPT EULAR presentation">
  <a:themeElements>
    <a:clrScheme name="EULAR">
      <a:dk1>
        <a:srgbClr val="0057B8"/>
      </a:dk1>
      <a:lt1>
        <a:srgbClr val="FFFFFF"/>
      </a:lt1>
      <a:dk2>
        <a:srgbClr val="5F5F5F"/>
      </a:dk2>
      <a:lt2>
        <a:srgbClr val="B3AFB3"/>
      </a:lt2>
      <a:accent1>
        <a:srgbClr val="28476D"/>
      </a:accent1>
      <a:accent2>
        <a:srgbClr val="8C9AD8"/>
      </a:accent2>
      <a:accent3>
        <a:srgbClr val="005BBF"/>
      </a:accent3>
      <a:accent4>
        <a:srgbClr val="CBE4FF"/>
      </a:accent4>
      <a:accent5>
        <a:srgbClr val="F0F0F0"/>
      </a:accent5>
      <a:accent6>
        <a:srgbClr val="B5B5B5"/>
      </a:accent6>
      <a:hlink>
        <a:srgbClr val="5F5F5F"/>
      </a:hlink>
      <a:folHlink>
        <a:srgbClr val="2F2F2F"/>
      </a:folHlink>
    </a:clrScheme>
    <a:fontScheme name="1_plantilla presentac VidaCaixa Previsión Social castellano">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14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3366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14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1_plantilla presentac VidaCaixa Previsión Social castella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EULAR">
      <a:dk1>
        <a:srgbClr val="0057B8"/>
      </a:dk1>
      <a:lt1>
        <a:srgbClr val="FFFFFF"/>
      </a:lt1>
      <a:dk2>
        <a:srgbClr val="5F5F5F"/>
      </a:dk2>
      <a:lt2>
        <a:srgbClr val="B3AFB3"/>
      </a:lt2>
      <a:accent1>
        <a:srgbClr val="28476D"/>
      </a:accent1>
      <a:accent2>
        <a:srgbClr val="8C9AD8"/>
      </a:accent2>
      <a:accent3>
        <a:srgbClr val="005BBF"/>
      </a:accent3>
      <a:accent4>
        <a:srgbClr val="CBE4FF"/>
      </a:accent4>
      <a:accent5>
        <a:srgbClr val="F0F0F0"/>
      </a:accent5>
      <a:accent6>
        <a:srgbClr val="B5B5B5"/>
      </a:accent6>
      <a:hlink>
        <a:srgbClr val="5F5F5F"/>
      </a:hlink>
      <a:folHlink>
        <a:srgbClr val="005B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DocumentoInternoVidaCaixa_ItemAdded</Name>
    <Synchronization>Default</Synchronization>
    <Type>10001</Type>
    <SequenceNumber>1000</SequenceNumber>
    <Assembly>IntranetCustom, Version=1.0.0.0, Culture=neutral, PublicKeyToken=61ccf9164fa8ad57</Assembly>
    <Class>IntranetCustom.Fields_and_ContentTypes.DocumentoInternoVidaCaixaEventReceiver</Class>
    <Data/>
    <Filter/>
  </Receiver>
  <Receiver>
    <Name>DocumentoInternoVidaCaixa_ItemUpdated</Name>
    <Synchronization>Default</Synchronization>
    <Type>10002</Type>
    <SequenceNumber>1000</SequenceNumber>
    <Assembly>IntranetCustom, Version=1.0.0.0, Culture=neutral, PublicKeyToken=61ccf9164fa8ad57</Assembly>
    <Class>IntranetCustom.Fields_and_ContentTypes.DocumentoInternoVidaCaixaEventReceiver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Intranet Documento Interno" ma:contentTypeID="0x01010032C576AC6C384C259C365B7C19D056D20005F7B64641EEB540B5A9DF4FDA1E4FCE" ma:contentTypeVersion="2" ma:contentTypeDescription="Intranet Documento Interno" ma:contentTypeScope="" ma:versionID="ef9f1d27af694992cc6631efdc50ad12">
  <xsd:schema xmlns:xsd="http://www.w3.org/2001/XMLSchema" xmlns:xs="http://www.w3.org/2001/XMLSchema" xmlns:p="http://schemas.microsoft.com/office/2006/metadata/properties" xmlns:ns1="http://schemas.microsoft.com/sharepoint/v3" xmlns:ns2="F6190AD9-4581-4372-B2DF-FA9A6D64EB4D" xmlns:ns3="949D39CD-7166-4d84-B7B3-B133F34511FF" xmlns:ns4="D3B34FE5-AC3B-4a96-82CA-0DBA080F7269" xmlns:ns5="E98DFCE1-BAE5-447a-BDCA-1BA3A3ADDCB8" xmlns:ns6="132FDA8B-444F-45f6-B04C-FDC6AA7FB290" xmlns:ns7="be301acf-7d88-4206-bc25-f0c1637acb3f" targetNamespace="http://schemas.microsoft.com/office/2006/metadata/properties" ma:root="true" ma:fieldsID="06a94e209e438e3ccee22c7bd3ab2857" ns1:_="" ns2:_="" ns3:_="" ns4:_="" ns5:_="" ns6:_="" ns7:_="">
    <xsd:import namespace="http://schemas.microsoft.com/sharepoint/v3"/>
    <xsd:import namespace="F6190AD9-4581-4372-B2DF-FA9A6D64EB4D"/>
    <xsd:import namespace="949D39CD-7166-4d84-B7B3-B133F34511FF"/>
    <xsd:import namespace="D3B34FE5-AC3B-4a96-82CA-0DBA080F7269"/>
    <xsd:import namespace="E98DFCE1-BAE5-447a-BDCA-1BA3A3ADDCB8"/>
    <xsd:import namespace="132FDA8B-444F-45f6-B04C-FDC6AA7FB290"/>
    <xsd:import namespace="be301acf-7d88-4206-bc25-f0c1637acb3f"/>
    <xsd:element name="properties">
      <xsd:complexType>
        <xsd:sequence>
          <xsd:element name="documentManagement">
            <xsd:complexType>
              <xsd:all>
                <xsd:element ref="ns1:Description" minOccurs="0"/>
                <xsd:element ref="ns2:DepartamentoTaxHTField0" minOccurs="0"/>
                <xsd:element ref="ns3:ProductoTaxHTField0" minOccurs="0"/>
                <xsd:element ref="ns4:TipoDocumentoTaxHTField0" minOccurs="0"/>
                <xsd:element ref="ns5:LenguajeTaxHTField0" minOccurs="0"/>
                <xsd:element ref="ns6:TemaTaxHTField0" minOccurs="0"/>
                <xsd:element ref="ns7:TaxKeywordTaxHTField" minOccurs="0"/>
                <xsd:element ref="ns7:TaxCatchAll" minOccurs="0"/>
                <xsd:element ref="ns7:TaxCatchAllLabel" minOccurs="0"/>
                <xsd:element ref="ns1:AverageRating" minOccurs="0"/>
                <xsd:element ref="ns1:RatingCount" minOccurs="0"/>
                <xsd:element ref="ns7:_dlc_DocId" minOccurs="0"/>
                <xsd:element ref="ns7:_dlc_DocIdUrl" minOccurs="0"/>
                <xsd:element ref="ns7: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 ma:index="8" nillable="true" ma:displayName="Descripción" ma:internalName="Description">
      <xsd:simpleType>
        <xsd:restriction base="dms:Note">
          <xsd:maxLength value="150"/>
        </xsd:restriction>
      </xsd:simpleType>
    </xsd:element>
    <xsd:element name="AverageRating" ma:index="23" nillable="true" ma:displayName="Clasificación (0-5)" ma:decimals="2" ma:description="Valor promedio de todas las clasificaciones que se han enviado" ma:internalName="AverageRating" ma:readOnly="true">
      <xsd:simpleType>
        <xsd:restriction base="dms:Number"/>
      </xsd:simpleType>
    </xsd:element>
    <xsd:element name="RatingCount" ma:index="24" nillable="true" ma:displayName="Número de clasificaciones" ma:decimals="0" ma:description="Número de clasificaciones enviado"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6190AD9-4581-4372-B2DF-FA9A6D64EB4D" elementFormDefault="qualified">
    <xsd:import namespace="http://schemas.microsoft.com/office/2006/documentManagement/types"/>
    <xsd:import namespace="http://schemas.microsoft.com/office/infopath/2007/PartnerControls"/>
    <xsd:element name="DepartamentoTaxHTField0" ma:index="10" nillable="true" ma:taxonomy="true" ma:internalName="Departamento_0" ma:taxonomyFieldName="Departamento" ma:displayName="Departamento" ma:default="" ma:fieldId="{93866b3b-a5cd-4f7c-8039-355b7ad00c50}" ma:taxonomyMulti="true" ma:sspId="dae3a36d-f80e-43f9-8a6e-5e975d4c7c75" ma:termSetId="775e99ea-537c-4c77-a14e-7318fdbc265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9D39CD-7166-4d84-B7B3-B133F34511FF" elementFormDefault="qualified">
    <xsd:import namespace="http://schemas.microsoft.com/office/2006/documentManagement/types"/>
    <xsd:import namespace="http://schemas.microsoft.com/office/infopath/2007/PartnerControls"/>
    <xsd:element name="ProductoTaxHTField0" ma:index="12" nillable="true" ma:taxonomy="true" ma:internalName="Producto_0" ma:taxonomyFieldName="Producto" ma:displayName="Producto" ma:default="" ma:fieldId="{a721c8b8-7c93-4cc5-a44f-6de7d17bec20}" ma:sspId="dae3a36d-f80e-43f9-8a6e-5e975d4c7c75" ma:termSetId="747fa720-2bff-4c29-8aaf-ab68603a468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B34FE5-AC3B-4a96-82CA-0DBA080F7269" elementFormDefault="qualified">
    <xsd:import namespace="http://schemas.microsoft.com/office/2006/documentManagement/types"/>
    <xsd:import namespace="http://schemas.microsoft.com/office/infopath/2007/PartnerControls"/>
    <xsd:element name="TipoDocumentoTaxHTField0" ma:index="14" nillable="true" ma:taxonomy="true" ma:internalName="TipoDocumento_0" ma:taxonomyFieldName="TipoDocumento" ma:displayName="Tipo documento" ma:default="" ma:fieldId="{71a6ff95-022e-483e-9bcc-30da4cf1bab8}" ma:sspId="dae3a36d-f80e-43f9-8a6e-5e975d4c7c75" ma:termSetId="b32d1efd-b03a-44c7-9d8a-42877a79d5b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8DFCE1-BAE5-447a-BDCA-1BA3A3ADDCB8" elementFormDefault="qualified">
    <xsd:import namespace="http://schemas.microsoft.com/office/2006/documentManagement/types"/>
    <xsd:import namespace="http://schemas.microsoft.com/office/infopath/2007/PartnerControls"/>
    <xsd:element name="LenguajeTaxHTField0" ma:index="16" nillable="true" ma:taxonomy="true" ma:internalName="Lenguaje_0" ma:taxonomyFieldName="Lenguaje" ma:displayName="Lenguaje" ma:default="" ma:fieldId="{2ae4c28f-b96e-42d5-a568-480d296cb218}" ma:sspId="dae3a36d-f80e-43f9-8a6e-5e975d4c7c75" ma:termSetId="dc83aefa-cf05-4785-b4f3-b93e543cac8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2FDA8B-444F-45f6-B04C-FDC6AA7FB290" elementFormDefault="qualified">
    <xsd:import namespace="http://schemas.microsoft.com/office/2006/documentManagement/types"/>
    <xsd:import namespace="http://schemas.microsoft.com/office/infopath/2007/PartnerControls"/>
    <xsd:element name="TemaTaxHTField0" ma:index="18" nillable="true" ma:taxonomy="true" ma:internalName="Tema_0" ma:taxonomyFieldName="Tema" ma:displayName="Tema" ma:default="" ma:fieldId="{1eddc28b-cca7-4c1e-b56b-bd4b0fc45fa9}" ma:taxonomyMulti="true" ma:sspId="dae3a36d-f80e-43f9-8a6e-5e975d4c7c75" ma:termSetId="7df00746-8ea2-4f56-9edc-ade760a6968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01acf-7d88-4206-bc25-f0c1637acb3f" elementFormDefault="qualified">
    <xsd:import namespace="http://schemas.microsoft.com/office/2006/documentManagement/types"/>
    <xsd:import namespace="http://schemas.microsoft.com/office/infopath/2007/PartnerControls"/>
    <xsd:element name="TaxKeywordTaxHTField" ma:index="20" nillable="true" ma:taxonomy="true" ma:internalName="TaxKeywordTaxHTField" ma:taxonomyFieldName="TaxKeyword" ma:displayName="Palabras clave de empresa" ma:fieldId="{23f27201-bee3-471e-b2e7-b64fd8b7ca38}" ma:taxonomyMulti="true" ma:sspId="dae3a36d-f80e-43f9-8a6e-5e975d4c7c75"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description="" ma:hidden="true" ma:list="{aac5f80e-1ebf-4f3c-9f71-d730a7ceb3a1}" ma:internalName="TaxCatchAll" ma:showField="CatchAllData" ma:web="be301acf-7d88-4206-bc25-f0c1637acb3f">
      <xsd:complexType>
        <xsd:complexContent>
          <xsd:extension base="dms:MultiChoiceLookup">
            <xsd:sequence>
              <xsd:element name="Value" type="dms:Lookup" maxOccurs="unbounded" minOccurs="0" nillable="true"/>
            </xsd:sequence>
          </xsd:extension>
        </xsd:complexContent>
      </xsd:complexType>
    </xsd:element>
    <xsd:element name="TaxCatchAllLabel" ma:index="22" nillable="true" ma:displayName="Taxonomy Catch All Column1" ma:description="" ma:hidden="true" ma:list="{aac5f80e-1ebf-4f3c-9f71-d730a7ceb3a1}" ma:internalName="TaxCatchAllLabel" ma:readOnly="true" ma:showField="CatchAllDataLabel" ma:web="be301acf-7d88-4206-bc25-f0c1637acb3f">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Valor de Id. de documento" ma:description="El valor del identificador de documento asignado a este elemento." ma:internalName="_dlc_DocId" ma:readOnly="true">
      <xsd:simpleType>
        <xsd:restriction base="dms:Text"/>
      </xsd:simpleType>
    </xsd:element>
    <xsd:element name="_dlc_DocIdUrl" ma:index="26"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enguajeTaxHTField0 xmlns="E98DFCE1-BAE5-447a-BDCA-1BA3A3ADDCB8">
      <Terms xmlns="http://schemas.microsoft.com/office/infopath/2007/PartnerControls"/>
    </LenguajeTaxHTField0>
    <TipoDocumentoTaxHTField0 xmlns="D3B34FE5-AC3B-4a96-82CA-0DBA080F7269">
      <Terms xmlns="http://schemas.microsoft.com/office/infopath/2007/PartnerControls"/>
    </TipoDocumentoTaxHTField0>
    <TaxKeywordTaxHTField xmlns="be301acf-7d88-4206-bc25-f0c1637acb3f">
      <Terms xmlns="http://schemas.microsoft.com/office/infopath/2007/PartnerControls"/>
    </TaxKeywordTaxHTField>
    <ProductoTaxHTField0 xmlns="949D39CD-7166-4d84-B7B3-B133F34511FF">
      <Terms xmlns="http://schemas.microsoft.com/office/infopath/2007/PartnerControls"/>
    </ProductoTaxHTField0>
    <TemaTaxHTField0 xmlns="132FDA8B-444F-45f6-B04C-FDC6AA7FB290">
      <Terms xmlns="http://schemas.microsoft.com/office/infopath/2007/PartnerControls"/>
    </TemaTaxHTField0>
    <DepartamentoTaxHTField0 xmlns="F6190AD9-4581-4372-B2DF-FA9A6D64EB4D">
      <Terms xmlns="http://schemas.microsoft.com/office/infopath/2007/PartnerControls"/>
    </DepartamentoTaxHTField0>
    <TaxCatchAll xmlns="be301acf-7d88-4206-bc25-f0c1637acb3f"/>
    <Description xmlns="http://schemas.microsoft.com/sharepoint/v3"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789459-8F73-461E-9B34-A3F40E189AD5}">
  <ds:schemaRefs>
    <ds:schemaRef ds:uri="http://schemas.microsoft.com/sharepoint/events"/>
  </ds:schemaRefs>
</ds:datastoreItem>
</file>

<file path=customXml/itemProps2.xml><?xml version="1.0" encoding="utf-8"?>
<ds:datastoreItem xmlns:ds="http://schemas.openxmlformats.org/officeDocument/2006/customXml" ds:itemID="{8B375BF9-3C35-4C6D-8997-27DCBE2ABBEF}">
  <ds:schemaRefs>
    <ds:schemaRef ds:uri="http://schemas.microsoft.com/office/2006/metadata/longProperties"/>
  </ds:schemaRefs>
</ds:datastoreItem>
</file>

<file path=customXml/itemProps3.xml><?xml version="1.0" encoding="utf-8"?>
<ds:datastoreItem xmlns:ds="http://schemas.openxmlformats.org/officeDocument/2006/customXml" ds:itemID="{FA2325FA-BF53-4D92-8355-0F3E68AA48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190AD9-4581-4372-B2DF-FA9A6D64EB4D"/>
    <ds:schemaRef ds:uri="949D39CD-7166-4d84-B7B3-B133F34511FF"/>
    <ds:schemaRef ds:uri="D3B34FE5-AC3B-4a96-82CA-0DBA080F7269"/>
    <ds:schemaRef ds:uri="E98DFCE1-BAE5-447a-BDCA-1BA3A3ADDCB8"/>
    <ds:schemaRef ds:uri="132FDA8B-444F-45f6-B04C-FDC6AA7FB290"/>
    <ds:schemaRef ds:uri="be301acf-7d88-4206-bc25-f0c1637ac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11D8D81-60A0-4CDE-8F83-56276C98843F}">
  <ds:schemaRefs>
    <ds:schemaRef ds:uri="http://www.w3.org/XML/1998/namespace"/>
    <ds:schemaRef ds:uri="http://schemas.microsoft.com/sharepoint/v3"/>
    <ds:schemaRef ds:uri="http://purl.org/dc/dcmitype/"/>
    <ds:schemaRef ds:uri="http://purl.org/dc/terms/"/>
    <ds:schemaRef ds:uri="132FDA8B-444F-45f6-B04C-FDC6AA7FB290"/>
    <ds:schemaRef ds:uri="http://schemas.microsoft.com/office/infopath/2007/PartnerControls"/>
    <ds:schemaRef ds:uri="F6190AD9-4581-4372-B2DF-FA9A6D64EB4D"/>
    <ds:schemaRef ds:uri="http://schemas.openxmlformats.org/package/2006/metadata/core-properties"/>
    <ds:schemaRef ds:uri="http://purl.org/dc/elements/1.1/"/>
    <ds:schemaRef ds:uri="be301acf-7d88-4206-bc25-f0c1637acb3f"/>
    <ds:schemaRef ds:uri="http://schemas.microsoft.com/office/2006/documentManagement/types"/>
    <ds:schemaRef ds:uri="949D39CD-7166-4d84-B7B3-B133F34511FF"/>
    <ds:schemaRef ds:uri="E98DFCE1-BAE5-447a-BDCA-1BA3A3ADDCB8"/>
    <ds:schemaRef ds:uri="D3B34FE5-AC3B-4a96-82CA-0DBA080F7269"/>
    <ds:schemaRef ds:uri="http://schemas.microsoft.com/office/2006/metadata/properties"/>
  </ds:schemaRefs>
</ds:datastoreItem>
</file>

<file path=customXml/itemProps5.xml><?xml version="1.0" encoding="utf-8"?>
<ds:datastoreItem xmlns:ds="http://schemas.openxmlformats.org/officeDocument/2006/customXml" ds:itemID="{0DE97A49-F646-4B69-85FE-92FF14AA03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EULAR presentation</Template>
  <TotalTime>564</TotalTime>
  <Words>2186</Words>
  <Application>Microsoft Macintosh PowerPoint</Application>
  <PresentationFormat>On-screen Show (4:3)</PresentationFormat>
  <Paragraphs>140</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ＭＳ Ｐゴシック</vt:lpstr>
      <vt:lpstr>Arial</vt:lpstr>
      <vt:lpstr>Calibri</vt:lpstr>
      <vt:lpstr>Times</vt:lpstr>
      <vt:lpstr>Times New Roman</vt:lpstr>
      <vt:lpstr>Wingdings</vt:lpstr>
      <vt:lpstr>PPT EULAR presentation</vt:lpstr>
      <vt:lpstr>Blank</vt:lpstr>
      <vt:lpstr>Joint European League Against Rheumatism and European Renal Association–European Dialysis and Transplant Association (EULAR/ERA-EDTA) recommendations for the management of adult and paediatric lupus nephritis      </vt:lpstr>
      <vt:lpstr>Target population/question</vt:lpstr>
      <vt:lpstr>Methods/methodical approach</vt:lpstr>
      <vt:lpstr>Overarching prinicples</vt:lpstr>
      <vt:lpstr>Individual Recommendations</vt:lpstr>
      <vt:lpstr>Individual Recommendations</vt:lpstr>
      <vt:lpstr>Individual Recommendations</vt:lpstr>
      <vt:lpstr>Individual Recommendations</vt:lpstr>
      <vt:lpstr>Individual Recommendations</vt:lpstr>
      <vt:lpstr>Individual Recommendations</vt:lpstr>
      <vt:lpstr>Individual Recommendations</vt:lpstr>
      <vt:lpstr>Summary Table Oxford Level of Evidence</vt:lpstr>
      <vt:lpstr>Summary Table Oxford Level of Evidence</vt:lpstr>
      <vt:lpstr>Summary of Recommendations in bullet point format </vt:lpstr>
      <vt:lpstr>Summary of Recommendations in lay format  </vt:lpstr>
      <vt:lpstr>Acknowledgements</vt:lpstr>
    </vt:vector>
  </TitlesOfParts>
  <Company>HP</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 Patrizia</dc:creator>
  <cp:lastModifiedBy>George Bertsias</cp:lastModifiedBy>
  <cp:revision>38</cp:revision>
  <dcterms:created xsi:type="dcterms:W3CDTF">2017-10-10T13:55:03Z</dcterms:created>
  <dcterms:modified xsi:type="dcterms:W3CDTF">2018-04-04T12:17:44Z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RMWZVRDHCRQH-457-297</vt:lpwstr>
  </property>
  <property fmtid="{D5CDD505-2E9C-101B-9397-08002B2CF9AE}" pid="3" name="_dlc_DocIdItemGuid">
    <vt:lpwstr>585317ea-a069-480b-8ac0-03d5a132d1fd</vt:lpwstr>
  </property>
  <property fmtid="{D5CDD505-2E9C-101B-9397-08002B2CF9AE}" pid="4" name="_dlc_DocIdUrl">
    <vt:lpwstr>https://intranetsegurcaixaadeslas/area-trabajo/canal empresas/_layouts/DocIdRedir.aspx?ID=RMWZVRDHCRQH-457-297, RMWZVRDHCRQH-457-297</vt:lpwstr>
  </property>
  <property fmtid="{D5CDD505-2E9C-101B-9397-08002B2CF9AE}" pid="5" name="TaxKeywordTaxHTField">
    <vt:lpwstr/>
  </property>
  <property fmtid="{D5CDD505-2E9C-101B-9397-08002B2CF9AE}" pid="6" name="TaxKeyword">
    <vt:lpwstr/>
  </property>
  <property fmtid="{D5CDD505-2E9C-101B-9397-08002B2CF9AE}" pid="7" name="TipoDocumento">
    <vt:lpwstr/>
  </property>
  <property fmtid="{D5CDD505-2E9C-101B-9397-08002B2CF9AE}" pid="8" name="Producto">
    <vt:lpwstr/>
  </property>
  <property fmtid="{D5CDD505-2E9C-101B-9397-08002B2CF9AE}" pid="9" name="Tema">
    <vt:lpwstr/>
  </property>
  <property fmtid="{D5CDD505-2E9C-101B-9397-08002B2CF9AE}" pid="10" name="Tema_0">
    <vt:lpwstr/>
  </property>
  <property fmtid="{D5CDD505-2E9C-101B-9397-08002B2CF9AE}" pid="11" name="Departamento">
    <vt:lpwstr/>
  </property>
  <property fmtid="{D5CDD505-2E9C-101B-9397-08002B2CF9AE}" pid="12" name="Departamento_0">
    <vt:lpwstr/>
  </property>
  <property fmtid="{D5CDD505-2E9C-101B-9397-08002B2CF9AE}" pid="13" name="Producto_0">
    <vt:lpwstr/>
  </property>
  <property fmtid="{D5CDD505-2E9C-101B-9397-08002B2CF9AE}" pid="14" name="Lenguaje">
    <vt:lpwstr/>
  </property>
  <property fmtid="{D5CDD505-2E9C-101B-9397-08002B2CF9AE}" pid="15" name="TipoDocumento_0">
    <vt:lpwstr/>
  </property>
  <property fmtid="{D5CDD505-2E9C-101B-9397-08002B2CF9AE}" pid="16" name="Lenguaje_0">
    <vt:lpwstr/>
  </property>
  <property fmtid="{D5CDD505-2E9C-101B-9397-08002B2CF9AE}" pid="17" name="TaxCatchAll">
    <vt:lpwstr/>
  </property>
  <property fmtid="{D5CDD505-2E9C-101B-9397-08002B2CF9AE}" pid="18" name="Description">
    <vt:lpwstr/>
  </property>
</Properties>
</file>