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0399950" cy="32399288"/>
  <p:notesSz cx="7104063" cy="10234613"/>
  <p:defaultTextStyle>
    <a:defPPr>
      <a:defRPr lang="sv-SE"/>
    </a:defPPr>
    <a:lvl1pPr marL="0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1pPr>
    <a:lvl2pPr marL="1374572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2pPr>
    <a:lvl3pPr marL="2749144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3pPr>
    <a:lvl4pPr marL="4123715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4pPr>
    <a:lvl5pPr marL="5498287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5pPr>
    <a:lvl6pPr marL="6872859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6pPr>
    <a:lvl7pPr marL="8247431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7pPr>
    <a:lvl8pPr marL="9622003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8pPr>
    <a:lvl9pPr marL="10996574" algn="l" defTabSz="2749144" rtl="0" eaLnBrk="1" latinLnBrk="0" hangingPunct="1">
      <a:defRPr sz="54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 autoAdjust="0"/>
    <p:restoredTop sz="94660"/>
  </p:normalViewPr>
  <p:slideViewPr>
    <p:cSldViewPr snapToGrid="0">
      <p:cViewPr varScale="1">
        <p:scale>
          <a:sx n="25" d="100"/>
          <a:sy n="25" d="100"/>
        </p:scale>
        <p:origin x="300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9994" y="5302386"/>
            <a:ext cx="37799963" cy="11279752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9994" y="17017128"/>
            <a:ext cx="37799963" cy="7822326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06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744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7464" y="1724962"/>
            <a:ext cx="10867489" cy="274568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4997" y="1724962"/>
            <a:ext cx="31972468" cy="274568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326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716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747" y="8077327"/>
            <a:ext cx="43469957" cy="13477201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747" y="21682028"/>
            <a:ext cx="43469957" cy="7087342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75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75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75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57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4996" y="8624810"/>
            <a:ext cx="21419979" cy="205570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4975" y="8624810"/>
            <a:ext cx="21419979" cy="205570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35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1" y="1724964"/>
            <a:ext cx="43469957" cy="6262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563" y="7942328"/>
            <a:ext cx="21321539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563" y="11834740"/>
            <a:ext cx="21321539" cy="17407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4975" y="7942328"/>
            <a:ext cx="21426543" cy="3892412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4975" y="11834740"/>
            <a:ext cx="21426543" cy="17407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5586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86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548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6543" y="4664900"/>
            <a:ext cx="25514975" cy="23024494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6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563" y="2159952"/>
            <a:ext cx="16255294" cy="7559834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6543" y="4664900"/>
            <a:ext cx="25514975" cy="23024494"/>
          </a:xfrm>
        </p:spPr>
        <p:txBody>
          <a:bodyPr anchor="t"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563" y="9719786"/>
            <a:ext cx="16255294" cy="1800710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84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97" y="1724964"/>
            <a:ext cx="43469957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997" y="8624810"/>
            <a:ext cx="43469957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4996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C89E3-6889-407B-B959-C73A6DCDCEAA}" type="datetimeFigureOut">
              <a:rPr lang="sv-SE" smtClean="0"/>
              <a:t>2019-04-27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4984" y="30029342"/>
            <a:ext cx="1700998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4965" y="30029342"/>
            <a:ext cx="113399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A5274-6639-45C1-9ABA-015DCFCC21E9}" type="slidenum">
              <a:rPr lang="sv-SE" smtClean="0"/>
              <a:t>‹N°›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359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or.eular.org/theme/lc_eular/layout/enrol.php?id=1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xel.Finckh@hcuge.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1416" y="4679628"/>
            <a:ext cx="50399950" cy="2771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/>
          <p:cNvSpPr/>
          <p:nvPr/>
        </p:nvSpPr>
        <p:spPr>
          <a:xfrm>
            <a:off x="-81416" y="392811"/>
            <a:ext cx="50399950" cy="39188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3800" b="1" dirty="0" smtClean="0"/>
              <a:t>EULAR Study Group on </a:t>
            </a:r>
            <a:r>
              <a:rPr lang="sv-SE" sz="13800" b="1" dirty="0" smtClean="0"/>
              <a:t>Epidemiology</a:t>
            </a:r>
            <a:endParaRPr lang="sv-SE" sz="13800" b="1" dirty="0"/>
          </a:p>
        </p:txBody>
      </p:sp>
      <p:sp>
        <p:nvSpPr>
          <p:cNvPr id="6" name="Rectangle 5"/>
          <p:cNvSpPr/>
          <p:nvPr/>
        </p:nvSpPr>
        <p:spPr>
          <a:xfrm>
            <a:off x="304800" y="5673814"/>
            <a:ext cx="18766972" cy="264063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653143" y="5830096"/>
            <a:ext cx="13367657" cy="1785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6600" b="1" dirty="0" smtClean="0">
                <a:solidFill>
                  <a:schemeClr val="tx1"/>
                </a:solidFill>
              </a:rPr>
              <a:t>Aim of the Study Group</a:t>
            </a:r>
            <a:endParaRPr lang="sv-SE" sz="66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3143" y="7626591"/>
            <a:ext cx="17308286" cy="9233911"/>
          </a:xfrm>
          <a:prstGeom prst="rect">
            <a:avLst/>
          </a:prstGeom>
          <a:noFill/>
        </p:spPr>
        <p:txBody>
          <a:bodyPr wrap="square" lIns="92050" tIns="46024" rIns="92050" bIns="46024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GB" sz="6600" dirty="0"/>
              <a:t>T</a:t>
            </a:r>
            <a:r>
              <a:rPr lang="en-GB" sz="6600" dirty="0" smtClean="0"/>
              <a:t>o </a:t>
            </a:r>
            <a:r>
              <a:rPr lang="en-US" sz="6600" dirty="0" smtClean="0"/>
              <a:t>create </a:t>
            </a:r>
            <a:r>
              <a:rPr lang="en-US" sz="6600" dirty="0"/>
              <a:t>a platform for methodological, logistic, and scientific collaboration across European Rheumatology </a:t>
            </a:r>
            <a:r>
              <a:rPr lang="en-US" sz="6600" dirty="0" smtClean="0"/>
              <a:t>observational researchers,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600" dirty="0" smtClean="0"/>
              <a:t>The aims are </a:t>
            </a:r>
            <a:r>
              <a:rPr lang="en-US" sz="6600" dirty="0" smtClean="0"/>
              <a:t>to </a:t>
            </a:r>
            <a:r>
              <a:rPr lang="en-US" sz="6600" dirty="0" err="1"/>
              <a:t>maximise</a:t>
            </a:r>
            <a:r>
              <a:rPr lang="en-US" sz="6600" dirty="0"/>
              <a:t> the potential use of the data collected within </a:t>
            </a:r>
            <a:r>
              <a:rPr lang="en-US" sz="6600" dirty="0" smtClean="0"/>
              <a:t>national registries, </a:t>
            </a:r>
            <a:r>
              <a:rPr lang="en-US" sz="6600" dirty="0"/>
              <a:t>to </a:t>
            </a:r>
            <a:r>
              <a:rPr lang="en-US" sz="6600" dirty="0" err="1"/>
              <a:t>maximise</a:t>
            </a:r>
            <a:r>
              <a:rPr lang="en-US" sz="6600" dirty="0"/>
              <a:t> the quality of the scientific </a:t>
            </a:r>
            <a:r>
              <a:rPr lang="en-US" sz="6600" dirty="0" smtClean="0"/>
              <a:t>output, </a:t>
            </a:r>
            <a:r>
              <a:rPr lang="en-US" sz="6600" dirty="0"/>
              <a:t>and </a:t>
            </a:r>
            <a:r>
              <a:rPr lang="en-US" sz="6600" dirty="0" smtClean="0"/>
              <a:t>facilitate the </a:t>
            </a:r>
            <a:r>
              <a:rPr lang="en-US" sz="6600" dirty="0"/>
              <a:t>exchange of experiences across </a:t>
            </a:r>
            <a:r>
              <a:rPr lang="en-US" sz="6600" dirty="0" smtClean="0"/>
              <a:t>registries </a:t>
            </a:r>
            <a:r>
              <a:rPr lang="en-US" sz="6600" dirty="0" smtClean="0"/>
              <a:t>and researchers.</a:t>
            </a:r>
            <a:endParaRPr lang="sv-SE" sz="6600" dirty="0"/>
          </a:p>
        </p:txBody>
      </p:sp>
      <p:sp>
        <p:nvSpPr>
          <p:cNvPr id="10" name="Rectangle 9"/>
          <p:cNvSpPr/>
          <p:nvPr/>
        </p:nvSpPr>
        <p:spPr>
          <a:xfrm>
            <a:off x="19457988" y="5742091"/>
            <a:ext cx="15647496" cy="229599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Box 8"/>
          <p:cNvSpPr txBox="1"/>
          <p:nvPr/>
        </p:nvSpPr>
        <p:spPr>
          <a:xfrm>
            <a:off x="19786346" y="7615353"/>
            <a:ext cx="14628177" cy="19913758"/>
          </a:xfrm>
          <a:prstGeom prst="rect">
            <a:avLst/>
          </a:prstGeom>
          <a:noFill/>
        </p:spPr>
        <p:txBody>
          <a:bodyPr wrap="square" lIns="92050" tIns="46024" rIns="92050" bIns="46024" rtlCol="0">
            <a:spAutoFit/>
          </a:bodyPr>
          <a:lstStyle/>
          <a:p>
            <a:pPr marL="857250" indent="-85725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6600" dirty="0" smtClean="0"/>
              <a:t>Organisation of </a:t>
            </a:r>
            <a:r>
              <a:rPr lang="en-GB" sz="6600" dirty="0"/>
              <a:t>the </a:t>
            </a:r>
            <a:r>
              <a:rPr lang="en-GB" sz="6600" b="1" dirty="0"/>
              <a:t>EULAR RODS meetings </a:t>
            </a:r>
            <a:r>
              <a:rPr lang="en-GB" sz="6600" dirty="0" smtClean="0"/>
              <a:t>(1). Next meeting is planed </a:t>
            </a:r>
            <a:r>
              <a:rPr lang="en-US" sz="6600" dirty="0"/>
              <a:t>in </a:t>
            </a:r>
            <a:r>
              <a:rPr lang="en-US" sz="6600" b="1" dirty="0"/>
              <a:t>Amsterdam from 18 October 2019 - 19 October 2019</a:t>
            </a:r>
            <a:r>
              <a:rPr lang="en-US" sz="6600" dirty="0"/>
              <a:t>. </a:t>
            </a:r>
            <a:endParaRPr lang="sv-SE" sz="6600" dirty="0"/>
          </a:p>
          <a:p>
            <a:pPr marL="857250" lvl="0" indent="-85725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6600" dirty="0" smtClean="0"/>
              <a:t>Completion of </a:t>
            </a:r>
            <a:r>
              <a:rPr lang="en-GB" sz="6600" dirty="0" smtClean="0"/>
              <a:t>several </a:t>
            </a:r>
            <a:r>
              <a:rPr lang="en-GB" sz="6600" dirty="0"/>
              <a:t>collaborative </a:t>
            </a:r>
            <a:r>
              <a:rPr lang="en-GB" sz="6600" dirty="0" smtClean="0"/>
              <a:t>studies </a:t>
            </a:r>
            <a:r>
              <a:rPr lang="en-GB" sz="6600" dirty="0"/>
              <a:t>on </a:t>
            </a:r>
            <a:r>
              <a:rPr lang="en-GB" sz="6600" dirty="0" smtClean="0"/>
              <a:t>adverse events in </a:t>
            </a:r>
            <a:r>
              <a:rPr lang="en-GB" sz="6600" dirty="0"/>
              <a:t>relation to biological anti-rheumatic </a:t>
            </a:r>
            <a:r>
              <a:rPr lang="en-GB" sz="6600" dirty="0" smtClean="0"/>
              <a:t>therapies (2-3</a:t>
            </a:r>
            <a:r>
              <a:rPr lang="en-GB" sz="6600" dirty="0" smtClean="0"/>
              <a:t>).</a:t>
            </a:r>
            <a:endParaRPr lang="sv-SE" sz="6600" dirty="0"/>
          </a:p>
          <a:p>
            <a:pPr marL="857250" indent="-85725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6600" dirty="0"/>
              <a:t>Completion of several collaborative studies on </a:t>
            </a:r>
            <a:r>
              <a:rPr lang="en-GB" sz="6600" dirty="0" smtClean="0"/>
              <a:t>the effectiveness of biologic </a:t>
            </a:r>
            <a:r>
              <a:rPr lang="en-GB" sz="6600" dirty="0"/>
              <a:t>anti-rheumatic therapies </a:t>
            </a:r>
            <a:r>
              <a:rPr lang="en-GB" sz="6600" dirty="0" smtClean="0"/>
              <a:t>(4-6).</a:t>
            </a:r>
            <a:endParaRPr lang="sv-SE" sz="6600" dirty="0"/>
          </a:p>
          <a:p>
            <a:pPr marL="857250" lvl="0" indent="-85725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6600" dirty="0" smtClean="0"/>
              <a:t>Completed EULAR </a:t>
            </a:r>
            <a:r>
              <a:rPr lang="en-GB" sz="6600" dirty="0"/>
              <a:t>Task Force on </a:t>
            </a:r>
            <a:r>
              <a:rPr lang="en-GB" sz="6600" dirty="0" smtClean="0"/>
              <a:t>data </a:t>
            </a:r>
            <a:r>
              <a:rPr lang="en-GB" sz="6600" dirty="0"/>
              <a:t>harmonisation </a:t>
            </a:r>
            <a:r>
              <a:rPr lang="en-GB" sz="6600" dirty="0" smtClean="0"/>
              <a:t>and core set of variable for </a:t>
            </a:r>
            <a:r>
              <a:rPr lang="en-GB" sz="6600" dirty="0" smtClean="0"/>
              <a:t>various </a:t>
            </a:r>
            <a:r>
              <a:rPr lang="en-GB" sz="6600" dirty="0"/>
              <a:t>diseases </a:t>
            </a:r>
            <a:r>
              <a:rPr lang="en-GB" sz="6600" dirty="0" smtClean="0"/>
              <a:t>(7-9</a:t>
            </a:r>
            <a:r>
              <a:rPr lang="en-GB" sz="6600" dirty="0" smtClean="0"/>
              <a:t>)</a:t>
            </a:r>
          </a:p>
          <a:p>
            <a:pPr marL="857250" lvl="0" indent="-857250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6600" dirty="0" smtClean="0"/>
              <a:t>Ongoing </a:t>
            </a:r>
            <a:r>
              <a:rPr lang="en-GB" sz="6600" dirty="0"/>
              <a:t>EULAR Task Force </a:t>
            </a:r>
            <a:r>
              <a:rPr lang="en-US" sz="6600" dirty="0" smtClean="0"/>
              <a:t>on “Big </a:t>
            </a:r>
            <a:r>
              <a:rPr lang="en-US" sz="6600" dirty="0"/>
              <a:t>Data and Digital </a:t>
            </a:r>
            <a:r>
              <a:rPr lang="en-US" sz="6600" dirty="0" smtClean="0"/>
              <a:t>Health” </a:t>
            </a:r>
            <a:r>
              <a:rPr lang="fr-CH" sz="6600" dirty="0" smtClean="0"/>
              <a:t>and on «</a:t>
            </a:r>
            <a:r>
              <a:rPr lang="en-US" sz="6600" dirty="0" smtClean="0"/>
              <a:t>Points </a:t>
            </a:r>
            <a:r>
              <a:rPr lang="en-US" sz="6600" dirty="0"/>
              <a:t>to consider when </a:t>
            </a:r>
            <a:r>
              <a:rPr lang="en-US" sz="6600" dirty="0" err="1"/>
              <a:t>analysing</a:t>
            </a:r>
            <a:r>
              <a:rPr lang="en-US" sz="6600" dirty="0"/>
              <a:t> and reporting </a:t>
            </a:r>
            <a:br>
              <a:rPr lang="en-US" sz="6600" dirty="0"/>
            </a:br>
            <a:r>
              <a:rPr lang="en-US" sz="6600" dirty="0"/>
              <a:t>comparative effectiveness</a:t>
            </a:r>
            <a:r>
              <a:rPr lang="en-US" sz="6600" dirty="0" smtClean="0"/>
              <a:t>”</a:t>
            </a:r>
            <a:endParaRPr lang="en-GB" sz="66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9840043" y="5434356"/>
            <a:ext cx="16722016" cy="2527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6600" b="1" dirty="0" smtClean="0">
                <a:solidFill>
                  <a:schemeClr val="tx1"/>
                </a:solidFill>
              </a:rPr>
              <a:t>What we do</a:t>
            </a:r>
            <a:endParaRPr lang="sv-SE" sz="66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9785" y="1042171"/>
            <a:ext cx="4305300" cy="24765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grpSp>
        <p:nvGrpSpPr>
          <p:cNvPr id="4" name="Groupe 3"/>
          <p:cNvGrpSpPr/>
          <p:nvPr/>
        </p:nvGrpSpPr>
        <p:grpSpPr>
          <a:xfrm>
            <a:off x="728402" y="16666149"/>
            <a:ext cx="17919768" cy="4679648"/>
            <a:chOff x="653143" y="16673182"/>
            <a:chExt cx="17308286" cy="4679648"/>
          </a:xfrm>
        </p:grpSpPr>
        <p:sp>
          <p:nvSpPr>
            <p:cNvPr id="14" name="Rectangle 13"/>
            <p:cNvSpPr/>
            <p:nvPr/>
          </p:nvSpPr>
          <p:spPr>
            <a:xfrm>
              <a:off x="653143" y="16673182"/>
              <a:ext cx="13367657" cy="17852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6600" b="1" dirty="0" smtClean="0">
                  <a:solidFill>
                    <a:schemeClr val="tx1"/>
                  </a:solidFill>
                </a:rPr>
                <a:t>Who we are</a:t>
              </a:r>
              <a:endParaRPr lang="sv-SE" sz="6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7"/>
            <p:cNvSpPr txBox="1"/>
            <p:nvPr/>
          </p:nvSpPr>
          <p:spPr>
            <a:xfrm>
              <a:off x="653143" y="18212895"/>
              <a:ext cx="17308286" cy="3139935"/>
            </a:xfrm>
            <a:prstGeom prst="rect">
              <a:avLst/>
            </a:prstGeom>
            <a:noFill/>
          </p:spPr>
          <p:txBody>
            <a:bodyPr wrap="square" lIns="92050" tIns="46024" rIns="92050" bIns="46024" rtlCol="0">
              <a:spAutoFit/>
            </a:bodyPr>
            <a:lstStyle/>
            <a:p>
              <a:pPr marL="857250" indent="-857250">
                <a:buFont typeface="Arial" panose="020B0604020202020204" pitchFamily="34" charset="0"/>
                <a:buChar char="•"/>
              </a:pPr>
              <a:r>
                <a:rPr lang="fr-CH" sz="6600" dirty="0" err="1" smtClean="0"/>
                <a:t>Rheumatologists</a:t>
              </a:r>
              <a:r>
                <a:rPr lang="fr-CH" sz="6600" dirty="0" smtClean="0"/>
                <a:t>, </a:t>
              </a:r>
              <a:r>
                <a:rPr lang="fr-CH" sz="6600" dirty="0" err="1" smtClean="0"/>
                <a:t>health</a:t>
              </a:r>
              <a:r>
                <a:rPr lang="fr-CH" sz="6600" dirty="0" smtClean="0"/>
                <a:t> </a:t>
              </a:r>
              <a:r>
                <a:rPr lang="fr-CH" sz="6600" dirty="0" err="1" smtClean="0"/>
                <a:t>professionals</a:t>
              </a:r>
              <a:r>
                <a:rPr lang="fr-CH" sz="6600" dirty="0" smtClean="0"/>
                <a:t>, </a:t>
              </a:r>
              <a:r>
                <a:rPr lang="fr-CH" sz="6600" dirty="0" err="1" smtClean="0"/>
                <a:t>statisticians</a:t>
              </a:r>
              <a:r>
                <a:rPr lang="fr-CH" sz="6600" dirty="0" smtClean="0"/>
                <a:t>, </a:t>
              </a:r>
              <a:r>
                <a:rPr lang="fr-CH" sz="6600" dirty="0" err="1" smtClean="0"/>
                <a:t>epidemiologist</a:t>
              </a:r>
              <a:r>
                <a:rPr lang="fr-CH" sz="6600" dirty="0" smtClean="0"/>
                <a:t> </a:t>
              </a:r>
              <a:r>
                <a:rPr lang="fr-CH" sz="6600" dirty="0" err="1" smtClean="0"/>
                <a:t>interested</a:t>
              </a:r>
              <a:r>
                <a:rPr lang="fr-CH" sz="6600" dirty="0" smtClean="0"/>
                <a:t> in </a:t>
              </a:r>
              <a:r>
                <a:rPr lang="fr-CH" sz="6600" dirty="0" err="1" smtClean="0"/>
                <a:t>clinical</a:t>
              </a:r>
              <a:r>
                <a:rPr lang="fr-CH" sz="6600" dirty="0" smtClean="0"/>
                <a:t> </a:t>
              </a:r>
              <a:r>
                <a:rPr lang="fr-CH" sz="6600" dirty="0" err="1" smtClean="0"/>
                <a:t>research</a:t>
              </a:r>
              <a:r>
                <a:rPr lang="fr-CH" sz="6600" dirty="0" smtClean="0"/>
                <a:t> </a:t>
              </a:r>
              <a:r>
                <a:rPr lang="fr-CH" sz="6600" dirty="0" err="1" smtClean="0"/>
                <a:t>using</a:t>
              </a:r>
              <a:r>
                <a:rPr lang="fr-CH" sz="6600" dirty="0" smtClean="0"/>
                <a:t> </a:t>
              </a:r>
              <a:r>
                <a:rPr lang="fr-CH" sz="6600" dirty="0" err="1" smtClean="0"/>
                <a:t>observational</a:t>
              </a:r>
              <a:r>
                <a:rPr lang="fr-CH" sz="6600" dirty="0" smtClean="0"/>
                <a:t> data</a:t>
              </a:r>
              <a:endParaRPr lang="sv-SE" sz="6600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653143" y="21480002"/>
            <a:ext cx="17919768" cy="10152821"/>
            <a:chOff x="805543" y="21781724"/>
            <a:chExt cx="17308286" cy="9301291"/>
          </a:xfrm>
        </p:grpSpPr>
        <p:sp>
          <p:nvSpPr>
            <p:cNvPr id="16" name="Rectangle 15"/>
            <p:cNvSpPr/>
            <p:nvPr/>
          </p:nvSpPr>
          <p:spPr>
            <a:xfrm>
              <a:off x="805543" y="21781724"/>
              <a:ext cx="13367657" cy="17852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6600" b="1" dirty="0" smtClean="0">
                  <a:solidFill>
                    <a:schemeClr val="tx1"/>
                  </a:solidFill>
                </a:rPr>
                <a:t>Background</a:t>
              </a:r>
              <a:endParaRPr lang="sv-SE" sz="6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7"/>
            <p:cNvSpPr txBox="1"/>
            <p:nvPr/>
          </p:nvSpPr>
          <p:spPr>
            <a:xfrm>
              <a:off x="805543" y="23413061"/>
              <a:ext cx="17308286" cy="7669954"/>
            </a:xfrm>
            <a:prstGeom prst="rect">
              <a:avLst/>
            </a:prstGeom>
            <a:noFill/>
          </p:spPr>
          <p:txBody>
            <a:bodyPr wrap="square" lIns="92050" tIns="46024" rIns="92050" bIns="46024" rtlCol="0">
              <a:spAutoFit/>
            </a:bodyPr>
            <a:lstStyle/>
            <a:p>
              <a:pPr marL="857250" indent="-8572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6600" dirty="0" smtClean="0"/>
                <a:t>Studies </a:t>
              </a:r>
              <a:r>
                <a:rPr lang="en-US" sz="6600" dirty="0"/>
                <a:t>on rare </a:t>
              </a:r>
              <a:r>
                <a:rPr lang="en-US" sz="6600" dirty="0" smtClean="0"/>
                <a:t>exposures, uncommon outcomes, or </a:t>
              </a:r>
              <a:r>
                <a:rPr lang="en-US" sz="6600" dirty="0" err="1" smtClean="0"/>
                <a:t>personalised</a:t>
              </a:r>
              <a:r>
                <a:rPr lang="en-US" sz="6600" dirty="0" smtClean="0"/>
                <a:t> medicine require </a:t>
              </a:r>
              <a:r>
                <a:rPr lang="en-US" sz="6600" dirty="0"/>
                <a:t>large samples that are increasingly difficult to </a:t>
              </a:r>
              <a:r>
                <a:rPr lang="en-US" sz="6600" dirty="0" smtClean="0"/>
                <a:t>obtain for </a:t>
              </a:r>
              <a:r>
                <a:rPr lang="en-US" sz="6600" dirty="0"/>
                <a:t>any single </a:t>
              </a:r>
              <a:r>
                <a:rPr lang="en-US" sz="6600" dirty="0" smtClean="0"/>
                <a:t>investigator or registry</a:t>
              </a:r>
            </a:p>
            <a:p>
              <a:pPr marL="857250" indent="-8572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6600" dirty="0" smtClean="0"/>
                <a:t>EULAR has supported collaborations </a:t>
              </a:r>
              <a:r>
                <a:rPr lang="en-US" sz="6600" dirty="0" smtClean="0"/>
                <a:t>and standardization of </a:t>
              </a:r>
              <a:r>
                <a:rPr lang="en-US" sz="6600" dirty="0" smtClean="0"/>
                <a:t>data collection and reporting </a:t>
              </a:r>
              <a:r>
                <a:rPr lang="en-US" sz="6600" dirty="0" smtClean="0"/>
                <a:t>in national registries </a:t>
              </a:r>
              <a:r>
                <a:rPr lang="en-US" sz="6600" dirty="0" smtClean="0"/>
                <a:t>via several specific task </a:t>
              </a:r>
              <a:r>
                <a:rPr lang="en-US" sz="6600" dirty="0" smtClean="0"/>
                <a:t>forces</a:t>
              </a:r>
              <a:endParaRPr lang="sv-SE" sz="6600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35433842" y="5753896"/>
            <a:ext cx="14441243" cy="22948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35873755" y="5649551"/>
            <a:ext cx="13588663" cy="2527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6600" b="1" dirty="0" smtClean="0">
                <a:solidFill>
                  <a:schemeClr val="tx1"/>
                </a:solidFill>
              </a:rPr>
              <a:t>References- Courses - Publications</a:t>
            </a:r>
            <a:endParaRPr lang="sv-SE" sz="6600" b="1" dirty="0">
              <a:solidFill>
                <a:schemeClr val="tx1"/>
              </a:solidFill>
            </a:endParaRPr>
          </a:p>
        </p:txBody>
      </p:sp>
      <p:sp>
        <p:nvSpPr>
          <p:cNvPr id="22" name="TextBox 8"/>
          <p:cNvSpPr txBox="1"/>
          <p:nvPr/>
        </p:nvSpPr>
        <p:spPr>
          <a:xfrm>
            <a:off x="35873755" y="7615353"/>
            <a:ext cx="13588663" cy="21637306"/>
          </a:xfrm>
          <a:prstGeom prst="rect">
            <a:avLst/>
          </a:prstGeom>
          <a:noFill/>
        </p:spPr>
        <p:txBody>
          <a:bodyPr wrap="square" lIns="92050" tIns="46024" rIns="92050" bIns="46024" rtlCol="0">
            <a:spAutoFit/>
          </a:bodyPr>
          <a:lstStyle/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fr-CH" sz="4000" dirty="0">
                <a:latin typeface="Arial Narrow" panose="020B0606020202030204" pitchFamily="34" charset="0"/>
                <a:hlinkClick r:id="rId3"/>
              </a:rPr>
              <a:t>https://esor.eular.org/theme/lc_eular/layout/enrol.php?id=12 </a:t>
            </a:r>
            <a:endParaRPr lang="fr-CH" sz="4000" dirty="0" smtClean="0">
              <a:latin typeface="Arial Narrow" panose="020B0606020202030204" pitchFamily="34" charset="0"/>
            </a:endParaRPr>
          </a:p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en-GB" sz="3900" dirty="0" smtClean="0">
                <a:latin typeface="Arial Narrow" panose="020B0606020202030204" pitchFamily="34" charset="0"/>
              </a:rPr>
              <a:t>Mercer </a:t>
            </a:r>
            <a:r>
              <a:rPr lang="en-GB" sz="3900" dirty="0">
                <a:latin typeface="Arial Narrow" panose="020B0606020202030204" pitchFamily="34" charset="0"/>
              </a:rPr>
              <a:t>LK, Askling J, </a:t>
            </a:r>
            <a:r>
              <a:rPr lang="en-GB" sz="3900" dirty="0" err="1">
                <a:latin typeface="Arial Narrow" panose="020B0606020202030204" pitchFamily="34" charset="0"/>
              </a:rPr>
              <a:t>Raaschou</a:t>
            </a:r>
            <a:r>
              <a:rPr lang="en-GB" sz="3900" dirty="0">
                <a:latin typeface="Arial Narrow" panose="020B0606020202030204" pitchFamily="34" charset="0"/>
              </a:rPr>
              <a:t> P, et al. Risk of invasive melanoma in patients with rheumatoid arthritis treated with biologics: results from a collaborative project of 11 European biologic </a:t>
            </a:r>
            <a:r>
              <a:rPr lang="en-GB" sz="3900" dirty="0" smtClean="0">
                <a:latin typeface="Arial Narrow" panose="020B0606020202030204" pitchFamily="34" charset="0"/>
              </a:rPr>
              <a:t>registers. </a:t>
            </a:r>
            <a:r>
              <a:rPr lang="en-GB" sz="3900" dirty="0">
                <a:latin typeface="Arial Narrow" panose="020B0606020202030204" pitchFamily="34" charset="0"/>
              </a:rPr>
              <a:t>Annals of the Rheumatic Diseases </a:t>
            </a:r>
            <a:r>
              <a:rPr lang="en-GB" sz="3900" dirty="0" smtClean="0">
                <a:latin typeface="Arial Narrow" panose="020B0606020202030204" pitchFamily="34" charset="0"/>
              </a:rPr>
              <a:t>2017;76:386-391</a:t>
            </a:r>
          </a:p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en-US" sz="3900" dirty="0" smtClean="0">
                <a:latin typeface="Arial Narrow" panose="020B0606020202030204" pitchFamily="34" charset="0"/>
              </a:rPr>
              <a:t>Mercer </a:t>
            </a:r>
            <a:r>
              <a:rPr lang="en-US" sz="3900" dirty="0">
                <a:latin typeface="Arial Narrow" panose="020B0606020202030204" pitchFamily="34" charset="0"/>
              </a:rPr>
              <a:t>LK, </a:t>
            </a:r>
            <a:r>
              <a:rPr lang="en-US" sz="3900" dirty="0" err="1">
                <a:latin typeface="Arial Narrow" panose="020B0606020202030204" pitchFamily="34" charset="0"/>
              </a:rPr>
              <a:t>Regierer</a:t>
            </a:r>
            <a:r>
              <a:rPr lang="en-US" sz="3900" dirty="0">
                <a:latin typeface="Arial Narrow" panose="020B0606020202030204" pitchFamily="34" charset="0"/>
              </a:rPr>
              <a:t> AC, Mariette X, et al. Spectrum of lymphomas across different drug treatment groups in rheumatoid arthritis: a European registries collaborative project. Annals of the Rheumatic Diseases 2017;76:2025-2030. </a:t>
            </a:r>
            <a:endParaRPr lang="en-US" sz="3900" dirty="0" smtClean="0">
              <a:latin typeface="Arial Narrow" panose="020B0606020202030204" pitchFamily="34" charset="0"/>
            </a:endParaRPr>
          </a:p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fr-CH" sz="3900" dirty="0">
                <a:latin typeface="Arial Narrow" panose="020B0606020202030204" pitchFamily="34" charset="0"/>
              </a:rPr>
              <a:t>Lauper K, Mongin</a:t>
            </a:r>
            <a:r>
              <a:rPr lang="fr-CH" sz="3900" baseline="30000" dirty="0">
                <a:latin typeface="Arial Narrow" panose="020B0606020202030204" pitchFamily="34" charset="0"/>
              </a:rPr>
              <a:t> </a:t>
            </a:r>
            <a:r>
              <a:rPr lang="fr-CH" sz="3900" dirty="0">
                <a:latin typeface="Arial Narrow" panose="020B0606020202030204" pitchFamily="34" charset="0"/>
              </a:rPr>
              <a:t>D, Alpizar-Rodriguez</a:t>
            </a:r>
            <a:r>
              <a:rPr lang="fr-CH" sz="3900" baseline="30000" dirty="0">
                <a:latin typeface="Arial Narrow" panose="020B0606020202030204" pitchFamily="34" charset="0"/>
              </a:rPr>
              <a:t> </a:t>
            </a:r>
            <a:r>
              <a:rPr lang="fr-CH" sz="3900" dirty="0" smtClean="0">
                <a:latin typeface="Arial Narrow" panose="020B0606020202030204" pitchFamily="34" charset="0"/>
              </a:rPr>
              <a:t>D et al. </a:t>
            </a:r>
            <a:r>
              <a:rPr lang="en-US" sz="3900" dirty="0" smtClean="0">
                <a:latin typeface="Arial Narrow" panose="020B0606020202030204" pitchFamily="34" charset="0"/>
              </a:rPr>
              <a:t>“</a:t>
            </a:r>
            <a:r>
              <a:rPr lang="en-GB" sz="3900" i="1" dirty="0">
                <a:latin typeface="Arial Narrow" panose="020B0606020202030204" pitchFamily="34" charset="0"/>
              </a:rPr>
              <a:t>Drug retention of biological DMARD in rheumatoid arthritis patients: the role of baseline characteristics and disease evolution</a:t>
            </a:r>
            <a:r>
              <a:rPr lang="en-GB" sz="3900" dirty="0">
                <a:latin typeface="Arial Narrow" panose="020B0606020202030204" pitchFamily="34" charset="0"/>
              </a:rPr>
              <a:t>”. In press in </a:t>
            </a:r>
            <a:r>
              <a:rPr lang="en-US" sz="3900" dirty="0" smtClean="0">
                <a:latin typeface="Arial Narrow" panose="020B0606020202030204" pitchFamily="34" charset="0"/>
              </a:rPr>
              <a:t>Rheumatology 2019</a:t>
            </a:r>
            <a:endParaRPr lang="en-US" sz="3900" dirty="0" smtClean="0">
              <a:latin typeface="Arial Narrow" panose="020B0606020202030204" pitchFamily="34" charset="0"/>
            </a:endParaRPr>
          </a:p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en-US" sz="3900" dirty="0">
                <a:latin typeface="Arial Narrow" panose="020B0606020202030204" pitchFamily="34" charset="0"/>
              </a:rPr>
              <a:t>D.S. Courvoisier, D. Alpizar-Rodriguez</a:t>
            </a:r>
            <a:r>
              <a:rPr lang="en-US" sz="3900" dirty="0" smtClean="0">
                <a:latin typeface="Arial Narrow" panose="020B0606020202030204" pitchFamily="34" charset="0"/>
              </a:rPr>
              <a:t>, et al. “Rheumatoid </a:t>
            </a:r>
            <a:r>
              <a:rPr lang="en-US" sz="3900" dirty="0">
                <a:latin typeface="Arial Narrow" panose="020B0606020202030204" pitchFamily="34" charset="0"/>
              </a:rPr>
              <a:t>arthritis patients after initiation of a new biologic agent: Trajectories of disease activity in a large multinational cohort study”. </a:t>
            </a:r>
            <a:br>
              <a:rPr lang="en-US" sz="3900" dirty="0">
                <a:latin typeface="Arial Narrow" panose="020B0606020202030204" pitchFamily="34" charset="0"/>
              </a:rPr>
            </a:br>
            <a:r>
              <a:rPr lang="en-US" sz="3900" dirty="0" err="1">
                <a:latin typeface="Arial Narrow" panose="020B0606020202030204" pitchFamily="34" charset="0"/>
              </a:rPr>
              <a:t>EBioMedicine</a:t>
            </a:r>
            <a:r>
              <a:rPr lang="en-US" sz="3900" dirty="0">
                <a:latin typeface="Arial Narrow" panose="020B0606020202030204" pitchFamily="34" charset="0"/>
              </a:rPr>
              <a:t>. 2016 Sep;11:302-306</a:t>
            </a:r>
          </a:p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en-US" sz="3900" dirty="0">
                <a:latin typeface="Arial Narrow" panose="020B0606020202030204" pitchFamily="34" charset="0"/>
              </a:rPr>
              <a:t>F </a:t>
            </a:r>
            <a:r>
              <a:rPr lang="en-US" sz="3900" dirty="0" err="1">
                <a:latin typeface="Arial Narrow" panose="020B0606020202030204" pitchFamily="34" charset="0"/>
              </a:rPr>
              <a:t>Iannone</a:t>
            </a:r>
            <a:r>
              <a:rPr lang="en-US" sz="3900" dirty="0">
                <a:latin typeface="Arial Narrow" panose="020B0606020202030204" pitchFamily="34" charset="0"/>
              </a:rPr>
              <a:t>, DS Courvoisier, </a:t>
            </a:r>
            <a:r>
              <a:rPr lang="en-US" sz="3900" dirty="0" smtClean="0">
                <a:latin typeface="Arial Narrow" panose="020B0606020202030204" pitchFamily="34" charset="0"/>
              </a:rPr>
              <a:t>et al. “</a:t>
            </a:r>
            <a:r>
              <a:rPr lang="en-US" sz="3900" dirty="0">
                <a:latin typeface="Arial Narrow" panose="020B0606020202030204" pitchFamily="34" charset="0"/>
              </a:rPr>
              <a:t>Body mass does not impact the clinical response to abatacept in patients with rheumatoid arthritis. Analysis from the "Pan-European registry collaboration for abatacept (PANABA</a:t>
            </a:r>
            <a:r>
              <a:rPr lang="en-US" sz="3900" dirty="0" smtClean="0">
                <a:latin typeface="Arial Narrow" panose="020B0606020202030204" pitchFamily="34" charset="0"/>
              </a:rPr>
              <a:t>).“ </a:t>
            </a:r>
            <a:r>
              <a:rPr lang="en-US" sz="3900" dirty="0" err="1" smtClean="0">
                <a:latin typeface="Arial Narrow" panose="020B0606020202030204" pitchFamily="34" charset="0"/>
              </a:rPr>
              <a:t>Clin</a:t>
            </a:r>
            <a:r>
              <a:rPr lang="en-US" sz="3900" dirty="0" smtClean="0">
                <a:latin typeface="Arial Narrow" panose="020B0606020202030204" pitchFamily="34" charset="0"/>
              </a:rPr>
              <a:t> </a:t>
            </a:r>
            <a:r>
              <a:rPr lang="en-US" sz="3900" dirty="0" err="1">
                <a:latin typeface="Arial Narrow" panose="020B0606020202030204" pitchFamily="34" charset="0"/>
              </a:rPr>
              <a:t>Rheumatol</a:t>
            </a:r>
            <a:r>
              <a:rPr lang="en-US" sz="3900" dirty="0">
                <a:latin typeface="Arial Narrow" panose="020B0606020202030204" pitchFamily="34" charset="0"/>
              </a:rPr>
              <a:t> (2017) 36:773–779.</a:t>
            </a:r>
            <a:endParaRPr lang="en-GB" sz="3900" dirty="0">
              <a:latin typeface="Arial Narrow" panose="020B0606020202030204" pitchFamily="34" charset="0"/>
            </a:endParaRPr>
          </a:p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en-GB" sz="3900" dirty="0" smtClean="0">
                <a:latin typeface="Arial Narrow" panose="020B0606020202030204" pitchFamily="34" charset="0"/>
              </a:rPr>
              <a:t>Radner </a:t>
            </a:r>
            <a:r>
              <a:rPr lang="en-GB" sz="3900" dirty="0">
                <a:latin typeface="Arial Narrow" panose="020B0606020202030204" pitchFamily="34" charset="0"/>
              </a:rPr>
              <a:t>H, </a:t>
            </a:r>
            <a:r>
              <a:rPr lang="en-GB" sz="3900" dirty="0" err="1">
                <a:latin typeface="Arial Narrow" panose="020B0606020202030204" pitchFamily="34" charset="0"/>
              </a:rPr>
              <a:t>Chatzidionysiou</a:t>
            </a:r>
            <a:r>
              <a:rPr lang="en-GB" sz="3900" dirty="0">
                <a:latin typeface="Arial Narrow" panose="020B0606020202030204" pitchFamily="34" charset="0"/>
              </a:rPr>
              <a:t> K, </a:t>
            </a:r>
            <a:r>
              <a:rPr lang="en-GB" sz="3900" dirty="0" err="1">
                <a:latin typeface="Arial Narrow" panose="020B0606020202030204" pitchFamily="34" charset="0"/>
              </a:rPr>
              <a:t>Nikiphorou</a:t>
            </a:r>
            <a:r>
              <a:rPr lang="en-GB" sz="3900" dirty="0">
                <a:latin typeface="Arial Narrow" panose="020B0606020202030204" pitchFamily="34" charset="0"/>
              </a:rPr>
              <a:t> E, et al. 2017 EULAR recommendations for a core data set to support observational research and clinical care in rheumatoid arthritis. Annals of the Rheumatic Diseases Published Online First: 04 January </a:t>
            </a:r>
            <a:r>
              <a:rPr lang="en-GB" sz="3900" dirty="0" smtClean="0">
                <a:latin typeface="Arial Narrow" panose="020B0606020202030204" pitchFamily="34" charset="0"/>
              </a:rPr>
              <a:t>2018</a:t>
            </a:r>
          </a:p>
          <a:p>
            <a:pPr marL="914400" lvl="0" indent="-914400">
              <a:spcBef>
                <a:spcPts val="1200"/>
              </a:spcBef>
              <a:spcAft>
                <a:spcPts val="600"/>
              </a:spcAft>
              <a:buAutoNum type="arabicParenR"/>
            </a:pPr>
            <a:r>
              <a:rPr lang="en-GB" sz="3900" dirty="0" smtClean="0">
                <a:latin typeface="Arial Narrow" panose="020B0606020202030204" pitchFamily="34" charset="0"/>
              </a:rPr>
              <a:t>Ehlers </a:t>
            </a:r>
            <a:r>
              <a:rPr lang="en-GB" sz="3900" dirty="0">
                <a:latin typeface="Arial Narrow" panose="020B0606020202030204" pitchFamily="34" charset="0"/>
              </a:rPr>
              <a:t>L, Askling J, </a:t>
            </a:r>
            <a:r>
              <a:rPr lang="en-GB" sz="3900" dirty="0" err="1">
                <a:latin typeface="Arial Narrow" panose="020B0606020202030204" pitchFamily="34" charset="0"/>
              </a:rPr>
              <a:t>Bijlsma</a:t>
            </a:r>
            <a:r>
              <a:rPr lang="en-GB" sz="3900" dirty="0">
                <a:latin typeface="Arial Narrow" panose="020B0606020202030204" pitchFamily="34" charset="0"/>
              </a:rPr>
              <a:t> JWJ, </a:t>
            </a:r>
            <a:r>
              <a:rPr lang="en-GB" sz="3900" dirty="0" smtClean="0">
                <a:latin typeface="Arial Narrow" panose="020B0606020202030204" pitchFamily="34" charset="0"/>
              </a:rPr>
              <a:t>et al. “2018 </a:t>
            </a:r>
            <a:r>
              <a:rPr lang="en-GB" sz="3900" dirty="0">
                <a:latin typeface="Arial Narrow" panose="020B0606020202030204" pitchFamily="34" charset="0"/>
              </a:rPr>
              <a:t>EULAR recommendations for a core data set to support observational research and clinical care in giant cell </a:t>
            </a:r>
            <a:r>
              <a:rPr lang="en-GB" sz="3900" dirty="0" smtClean="0">
                <a:latin typeface="Arial Narrow" panose="020B0606020202030204" pitchFamily="34" charset="0"/>
              </a:rPr>
              <a:t>arteritis”. </a:t>
            </a:r>
            <a:r>
              <a:rPr lang="en-GB" sz="3900" dirty="0">
                <a:latin typeface="Arial Narrow" panose="020B0606020202030204" pitchFamily="34" charset="0"/>
              </a:rPr>
              <a:t>In press in </a:t>
            </a:r>
            <a:r>
              <a:rPr lang="en-GB" sz="3900" dirty="0" smtClean="0">
                <a:latin typeface="Arial Narrow" panose="020B0606020202030204" pitchFamily="34" charset="0"/>
              </a:rPr>
              <a:t>ARD</a:t>
            </a:r>
          </a:p>
          <a:p>
            <a:pPr marL="914400" indent="-914400">
              <a:spcBef>
                <a:spcPts val="1200"/>
              </a:spcBef>
              <a:spcAft>
                <a:spcPts val="600"/>
              </a:spcAft>
              <a:buFontTx/>
              <a:buAutoNum type="arabicParenR"/>
            </a:pPr>
            <a:r>
              <a:rPr lang="en-US" sz="3900" dirty="0">
                <a:latin typeface="Arial Narrow" panose="020B0606020202030204" pitchFamily="34" charset="0"/>
              </a:rPr>
              <a:t>Radner H; </a:t>
            </a:r>
            <a:r>
              <a:rPr lang="en-US" sz="3900" dirty="0" err="1">
                <a:latin typeface="Arial Narrow" panose="020B0606020202030204" pitchFamily="34" charset="0"/>
              </a:rPr>
              <a:t>Chatzidionysiou</a:t>
            </a:r>
            <a:r>
              <a:rPr lang="en-US" sz="3900" dirty="0">
                <a:latin typeface="Arial Narrow" panose="020B0606020202030204" pitchFamily="34" charset="0"/>
              </a:rPr>
              <a:t> K, </a:t>
            </a:r>
            <a:r>
              <a:rPr lang="en-US" sz="3900" dirty="0" err="1">
                <a:latin typeface="Arial Narrow" panose="020B0606020202030204" pitchFamily="34" charset="0"/>
              </a:rPr>
              <a:t>Nikiphorou</a:t>
            </a:r>
            <a:r>
              <a:rPr lang="en-US" sz="3900" dirty="0">
                <a:latin typeface="Arial Narrow" panose="020B0606020202030204" pitchFamily="34" charset="0"/>
              </a:rPr>
              <a:t> E, </a:t>
            </a:r>
            <a:r>
              <a:rPr lang="en-US" sz="3900" dirty="0" smtClean="0">
                <a:latin typeface="Arial Narrow" panose="020B0606020202030204" pitchFamily="34" charset="0"/>
              </a:rPr>
              <a:t>et </a:t>
            </a:r>
            <a:r>
              <a:rPr lang="en-US" sz="3900" dirty="0" err="1" smtClean="0">
                <a:latin typeface="Arial Narrow" panose="020B0606020202030204" pitchFamily="34" charset="0"/>
              </a:rPr>
              <a:t>al</a:t>
            </a:r>
            <a:r>
              <a:rPr lang="en-US" sz="3900" i="1" dirty="0" err="1" smtClean="0">
                <a:latin typeface="Arial Narrow" panose="020B0606020202030204" pitchFamily="34" charset="0"/>
              </a:rPr>
              <a:t>.”The</a:t>
            </a:r>
            <a:r>
              <a:rPr lang="en-US" sz="3900" i="1" dirty="0" smtClean="0">
                <a:latin typeface="Arial Narrow" panose="020B0606020202030204" pitchFamily="34" charset="0"/>
              </a:rPr>
              <a:t> </a:t>
            </a:r>
            <a:r>
              <a:rPr lang="en-US" sz="3900" i="1" dirty="0">
                <a:latin typeface="Arial Narrow" panose="020B0606020202030204" pitchFamily="34" charset="0"/>
              </a:rPr>
              <a:t>2017 EULAR recommendations for a core dataset to support observational research and clinical care in Rheumatoid Arthritis</a:t>
            </a:r>
            <a:r>
              <a:rPr lang="en-US" sz="3900" i="1" dirty="0" smtClean="0">
                <a:latin typeface="Arial Narrow" panose="020B0606020202030204" pitchFamily="34" charset="0"/>
              </a:rPr>
              <a:t>.” </a:t>
            </a:r>
            <a:r>
              <a:rPr lang="en-US" sz="3900" dirty="0" smtClean="0">
                <a:latin typeface="Arial Narrow" panose="020B0606020202030204" pitchFamily="34" charset="0"/>
              </a:rPr>
              <a:t>Ann </a:t>
            </a:r>
            <a:r>
              <a:rPr lang="en-US" sz="3900" dirty="0">
                <a:latin typeface="Arial Narrow" panose="020B0606020202030204" pitchFamily="34" charset="0"/>
              </a:rPr>
              <a:t>Rheum Dis. 2018 Apr;77(4):476-479</a:t>
            </a:r>
            <a:r>
              <a:rPr lang="en-US" sz="3900" dirty="0" smtClean="0">
                <a:latin typeface="Arial Narrow" panose="020B0606020202030204" pitchFamily="34" charset="0"/>
              </a:rPr>
              <a:t>.</a:t>
            </a:r>
            <a:endParaRPr lang="fr-CH" sz="3900" dirty="0"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420115" y="29620619"/>
            <a:ext cx="30454970" cy="20464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ctangle 23"/>
          <p:cNvSpPr/>
          <p:nvPr/>
        </p:nvSpPr>
        <p:spPr>
          <a:xfrm>
            <a:off x="19840042" y="29835814"/>
            <a:ext cx="29622375" cy="14658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6600" b="1" dirty="0" smtClean="0">
                <a:solidFill>
                  <a:schemeClr val="tx1"/>
                </a:solidFill>
              </a:rPr>
              <a:t>Point of contact: 	</a:t>
            </a:r>
            <a:r>
              <a:rPr lang="sv-SE" sz="6600" dirty="0" smtClean="0">
                <a:solidFill>
                  <a:schemeClr val="tx1"/>
                </a:solidFill>
              </a:rPr>
              <a:t>Axel Finckh : </a:t>
            </a:r>
            <a:r>
              <a:rPr lang="sv-SE" sz="6600" dirty="0" smtClean="0">
                <a:solidFill>
                  <a:schemeClr val="tx1"/>
                </a:solidFill>
                <a:hlinkClick r:id="rId4"/>
              </a:rPr>
              <a:t>Axel.Finckh@hcuge.ch</a:t>
            </a:r>
            <a:r>
              <a:rPr lang="sv-SE" sz="66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23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516860-BF3C-4FC1-9A3F-34C176ED39BE}"/>
</file>

<file path=customXml/itemProps2.xml><?xml version="1.0" encoding="utf-8"?>
<ds:datastoreItem xmlns:ds="http://schemas.openxmlformats.org/officeDocument/2006/customXml" ds:itemID="{82CF0863-BE0E-43FA-B328-10D60EE3B98C}"/>
</file>

<file path=customXml/itemProps3.xml><?xml version="1.0" encoding="utf-8"?>
<ds:datastoreItem xmlns:ds="http://schemas.openxmlformats.org/officeDocument/2006/customXml" ds:itemID="{A4F43730-8575-4AC7-98B3-5AE75496FFF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919</TotalTime>
  <Words>305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Wingdings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 Askling</dc:creator>
  <cp:lastModifiedBy>FINCKH Axel</cp:lastModifiedBy>
  <cp:revision>24</cp:revision>
  <cp:lastPrinted>2019-04-27T17:07:07Z</cp:lastPrinted>
  <dcterms:created xsi:type="dcterms:W3CDTF">2017-05-07T18:24:09Z</dcterms:created>
  <dcterms:modified xsi:type="dcterms:W3CDTF">2019-04-27T17:08:44Z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</Properties>
</file>