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7463413" cy="21067713"/>
  <p:notesSz cx="6858000" cy="9144000"/>
  <p:defaultTextStyle>
    <a:defPPr>
      <a:defRPr lang="en-US"/>
    </a:defPPr>
    <a:lvl1pPr marL="0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300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601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901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9202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1502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3803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6103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8404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6">
          <p15:clr>
            <a:srgbClr val="A4A3A4"/>
          </p15:clr>
        </p15:guide>
        <p15:guide id="2" pos="11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E4C84"/>
    <a:srgbClr val="4A8D00"/>
    <a:srgbClr val="029A46"/>
    <a:srgbClr val="429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92"/>
    <p:restoredTop sz="91424" autoAdjust="0"/>
  </p:normalViewPr>
  <p:slideViewPr>
    <p:cSldViewPr snapToGrid="0" snapToObjects="1">
      <p:cViewPr>
        <p:scale>
          <a:sx n="54" d="100"/>
          <a:sy n="54" d="100"/>
        </p:scale>
        <p:origin x="-136" y="-32"/>
      </p:cViewPr>
      <p:guideLst>
        <p:guide orient="horz" pos="6636"/>
        <p:guide pos="118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CE572-273E-E342-BA57-1D3E455AA8F7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85498-A554-1A45-BAB3-DC74E4AD61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22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72300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44601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16901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689202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361502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0338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7061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378404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F762D-329D-9A4E-83D6-D1584186F6D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341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9756" y="6544648"/>
            <a:ext cx="31843901" cy="45159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9512" y="11938371"/>
            <a:ext cx="26224389" cy="538397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72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44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16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8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61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033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706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7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9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3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84548" y="2589575"/>
            <a:ext cx="34530082" cy="552247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74799" y="2589575"/>
            <a:ext cx="102985361" cy="552247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67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4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352" y="13537958"/>
            <a:ext cx="31843901" cy="4184282"/>
          </a:xfrm>
        </p:spPr>
        <p:txBody>
          <a:bodyPr anchor="t"/>
          <a:lstStyle>
            <a:lvl1pPr algn="l">
              <a:defRPr sz="1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59352" y="8929397"/>
            <a:ext cx="31843901" cy="4608561"/>
          </a:xfrm>
        </p:spPr>
        <p:txBody>
          <a:bodyPr anchor="b"/>
          <a:lstStyle>
            <a:lvl1pPr marL="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1pPr>
            <a:lvl2pPr marL="167230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34460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3pPr>
            <a:lvl4pPr marL="5016901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4pPr>
            <a:lvl5pPr marL="6689202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5pPr>
            <a:lvl6pPr marL="8361502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6pPr>
            <a:lvl7pPr marL="10033803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7pPr>
            <a:lvl8pPr marL="11706103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8pPr>
            <a:lvl9pPr marL="13378404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63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4798" y="15103407"/>
            <a:ext cx="68754471" cy="42710887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053657" y="15103407"/>
            <a:ext cx="68760973" cy="42710887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9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3171" y="4715853"/>
            <a:ext cx="16552847" cy="1965343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2300" indent="0">
              <a:buNone/>
              <a:defRPr sz="7300" b="1"/>
            </a:lvl2pPr>
            <a:lvl3pPr marL="3344601" indent="0">
              <a:buNone/>
              <a:defRPr sz="6600" b="1"/>
            </a:lvl3pPr>
            <a:lvl4pPr marL="5016901" indent="0">
              <a:buNone/>
              <a:defRPr sz="5900" b="1"/>
            </a:lvl4pPr>
            <a:lvl5pPr marL="6689202" indent="0">
              <a:buNone/>
              <a:defRPr sz="5900" b="1"/>
            </a:lvl5pPr>
            <a:lvl6pPr marL="8361502" indent="0">
              <a:buNone/>
              <a:defRPr sz="5900" b="1"/>
            </a:lvl6pPr>
            <a:lvl7pPr marL="10033803" indent="0">
              <a:buNone/>
              <a:defRPr sz="5900" b="1"/>
            </a:lvl7pPr>
            <a:lvl8pPr marL="11706103" indent="0">
              <a:buNone/>
              <a:defRPr sz="5900" b="1"/>
            </a:lvl8pPr>
            <a:lvl9pPr marL="13378404" indent="0">
              <a:buNone/>
              <a:defRPr sz="5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3171" y="6681196"/>
            <a:ext cx="16552847" cy="12138320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030895" y="4715853"/>
            <a:ext cx="16559349" cy="1965343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2300" indent="0">
              <a:buNone/>
              <a:defRPr sz="7300" b="1"/>
            </a:lvl2pPr>
            <a:lvl3pPr marL="3344601" indent="0">
              <a:buNone/>
              <a:defRPr sz="6600" b="1"/>
            </a:lvl3pPr>
            <a:lvl4pPr marL="5016901" indent="0">
              <a:buNone/>
              <a:defRPr sz="5900" b="1"/>
            </a:lvl4pPr>
            <a:lvl5pPr marL="6689202" indent="0">
              <a:buNone/>
              <a:defRPr sz="5900" b="1"/>
            </a:lvl5pPr>
            <a:lvl6pPr marL="8361502" indent="0">
              <a:buNone/>
              <a:defRPr sz="5900" b="1"/>
            </a:lvl6pPr>
            <a:lvl7pPr marL="10033803" indent="0">
              <a:buNone/>
              <a:defRPr sz="5900" b="1"/>
            </a:lvl7pPr>
            <a:lvl8pPr marL="11706103" indent="0">
              <a:buNone/>
              <a:defRPr sz="5900" b="1"/>
            </a:lvl8pPr>
            <a:lvl9pPr marL="13378404" indent="0">
              <a:buNone/>
              <a:defRPr sz="5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30895" y="6681196"/>
            <a:ext cx="16559349" cy="12138320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2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9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4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173" y="838807"/>
            <a:ext cx="12325205" cy="3569807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47154" y="838809"/>
            <a:ext cx="20943089" cy="17980709"/>
          </a:xfrm>
        </p:spPr>
        <p:txBody>
          <a:bodyPr/>
          <a:lstStyle>
            <a:lvl1pPr>
              <a:defRPr sz="11700"/>
            </a:lvl1pPr>
            <a:lvl2pPr>
              <a:defRPr sz="10200"/>
            </a:lvl2pPr>
            <a:lvl3pPr>
              <a:defRPr sz="88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3173" y="4408616"/>
            <a:ext cx="12325205" cy="14410902"/>
          </a:xfrm>
        </p:spPr>
        <p:txBody>
          <a:bodyPr/>
          <a:lstStyle>
            <a:lvl1pPr marL="0" indent="0">
              <a:buNone/>
              <a:defRPr sz="5100"/>
            </a:lvl1pPr>
            <a:lvl2pPr marL="1672300" indent="0">
              <a:buNone/>
              <a:defRPr sz="4400"/>
            </a:lvl2pPr>
            <a:lvl3pPr marL="3344601" indent="0">
              <a:buNone/>
              <a:defRPr sz="3700"/>
            </a:lvl3pPr>
            <a:lvl4pPr marL="5016901" indent="0">
              <a:buNone/>
              <a:defRPr sz="3300"/>
            </a:lvl4pPr>
            <a:lvl5pPr marL="6689202" indent="0">
              <a:buNone/>
              <a:defRPr sz="3300"/>
            </a:lvl5pPr>
            <a:lvl6pPr marL="8361502" indent="0">
              <a:buNone/>
              <a:defRPr sz="3300"/>
            </a:lvl6pPr>
            <a:lvl7pPr marL="10033803" indent="0">
              <a:buNone/>
              <a:defRPr sz="3300"/>
            </a:lvl7pPr>
            <a:lvl8pPr marL="11706103" indent="0">
              <a:buNone/>
              <a:defRPr sz="3300"/>
            </a:lvl8pPr>
            <a:lvl9pPr marL="13378404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3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3091" y="14747399"/>
            <a:ext cx="22478048" cy="1741014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343091" y="1882439"/>
            <a:ext cx="22478048" cy="12640628"/>
          </a:xfrm>
        </p:spPr>
        <p:txBody>
          <a:bodyPr/>
          <a:lstStyle>
            <a:lvl1pPr marL="0" indent="0">
              <a:buNone/>
              <a:defRPr sz="11700"/>
            </a:lvl1pPr>
            <a:lvl2pPr marL="1672300" indent="0">
              <a:buNone/>
              <a:defRPr sz="10200"/>
            </a:lvl2pPr>
            <a:lvl3pPr marL="3344601" indent="0">
              <a:buNone/>
              <a:defRPr sz="8800"/>
            </a:lvl3pPr>
            <a:lvl4pPr marL="5016901" indent="0">
              <a:buNone/>
              <a:defRPr sz="7300"/>
            </a:lvl4pPr>
            <a:lvl5pPr marL="6689202" indent="0">
              <a:buNone/>
              <a:defRPr sz="7300"/>
            </a:lvl5pPr>
            <a:lvl6pPr marL="8361502" indent="0">
              <a:buNone/>
              <a:defRPr sz="7300"/>
            </a:lvl6pPr>
            <a:lvl7pPr marL="10033803" indent="0">
              <a:buNone/>
              <a:defRPr sz="7300"/>
            </a:lvl7pPr>
            <a:lvl8pPr marL="11706103" indent="0">
              <a:buNone/>
              <a:defRPr sz="7300"/>
            </a:lvl8pPr>
            <a:lvl9pPr marL="13378404" indent="0">
              <a:buNone/>
              <a:defRPr sz="73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3091" y="16488413"/>
            <a:ext cx="22478048" cy="2472529"/>
          </a:xfrm>
        </p:spPr>
        <p:txBody>
          <a:bodyPr/>
          <a:lstStyle>
            <a:lvl1pPr marL="0" indent="0">
              <a:buNone/>
              <a:defRPr sz="5100"/>
            </a:lvl1pPr>
            <a:lvl2pPr marL="1672300" indent="0">
              <a:buNone/>
              <a:defRPr sz="4400"/>
            </a:lvl2pPr>
            <a:lvl3pPr marL="3344601" indent="0">
              <a:buNone/>
              <a:defRPr sz="3700"/>
            </a:lvl3pPr>
            <a:lvl4pPr marL="5016901" indent="0">
              <a:buNone/>
              <a:defRPr sz="3300"/>
            </a:lvl4pPr>
            <a:lvl5pPr marL="6689202" indent="0">
              <a:buNone/>
              <a:defRPr sz="3300"/>
            </a:lvl5pPr>
            <a:lvl6pPr marL="8361502" indent="0">
              <a:buNone/>
              <a:defRPr sz="3300"/>
            </a:lvl6pPr>
            <a:lvl7pPr marL="10033803" indent="0">
              <a:buNone/>
              <a:defRPr sz="3300"/>
            </a:lvl7pPr>
            <a:lvl8pPr marL="11706103" indent="0">
              <a:buNone/>
              <a:defRPr sz="3300"/>
            </a:lvl8pPr>
            <a:lvl9pPr marL="13378404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1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</p:spPr>
        <p:txBody>
          <a:bodyPr vert="horz" lIns="334460" tIns="167230" rIns="334460" bIns="16723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3171" y="4915801"/>
            <a:ext cx="33717072" cy="13903717"/>
          </a:xfrm>
          <a:prstGeom prst="rect">
            <a:avLst/>
          </a:prstGeom>
        </p:spPr>
        <p:txBody>
          <a:bodyPr vert="horz" lIns="334460" tIns="167230" rIns="334460" bIns="16723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70B0F-9636-924A-A631-849AF9D445A9}" type="datetimeFigureOut">
              <a:rPr lang="en-US" smtClean="0"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848779" y="19526650"/>
            <a:ext cx="8741463" cy="1121661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F945A-5961-9346-B610-D79FD44E3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9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72300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225" indent="-1254225" algn="l" defTabSz="1672300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488" indent="-1045188" algn="l" defTabSz="1672300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751" indent="-836150" algn="l" defTabSz="1672300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3052" indent="-836150" algn="l" defTabSz="1672300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5352" indent="-836150" algn="l" defTabSz="1672300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7652" indent="-836150" algn="l" defTabSz="16723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9953" indent="-836150" algn="l" defTabSz="16723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2253" indent="-836150" algn="l" defTabSz="16723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4554" indent="-836150" algn="l" defTabSz="16723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300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601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901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9202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1502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3803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6103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8404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microsoft.com/office/2007/relationships/hdphoto" Target="../media/hdphoto1.wdp"/><Relationship Id="rId5" Type="http://schemas.openxmlformats.org/officeDocument/2006/relationships/image" Target="../media/image2.jpg"/><Relationship Id="rId6" Type="http://schemas.openxmlformats.org/officeDocument/2006/relationships/image" Target="../media/image3.jpeg"/><Relationship Id="rId7" Type="http://schemas.microsoft.com/office/2007/relationships/hdphoto" Target="../media/hdphoto2.wdp"/><Relationship Id="rId8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sellaDiTesto 17"/>
          <p:cNvSpPr txBox="1"/>
          <p:nvPr/>
        </p:nvSpPr>
        <p:spPr>
          <a:xfrm>
            <a:off x="7744782" y="277809"/>
            <a:ext cx="27220742" cy="8771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it-IT" sz="4800" b="1" dirty="0" smtClean="0">
                <a:solidFill>
                  <a:srgbClr val="000090"/>
                </a:solidFill>
              </a:rPr>
              <a:t>  </a:t>
            </a:r>
            <a:r>
              <a:rPr lang="it-IT" sz="4800" b="1" dirty="0" smtClean="0">
                <a:solidFill>
                  <a:srgbClr val="000090"/>
                </a:solidFill>
              </a:rPr>
              <a:t>EULAR </a:t>
            </a:r>
            <a:r>
              <a:rPr lang="it-IT" sz="4800" b="1" dirty="0" smtClean="0">
                <a:solidFill>
                  <a:srgbClr val="000090"/>
                </a:solidFill>
              </a:rPr>
              <a:t>Study</a:t>
            </a:r>
            <a:r>
              <a:rPr lang="it-IT" sz="4800" b="1" dirty="0" smtClean="0">
                <a:solidFill>
                  <a:srgbClr val="000090"/>
                </a:solidFill>
              </a:rPr>
              <a:t> Group on </a:t>
            </a:r>
            <a:r>
              <a:rPr lang="it-IT" sz="5100" b="1" dirty="0" smtClean="0">
                <a:solidFill>
                  <a:srgbClr val="008000"/>
                </a:solidFill>
              </a:rPr>
              <a:t>NEUROENDOCRINE IMMUNOLOGY of the RHEUMATIC DISEASES </a:t>
            </a:r>
            <a:r>
              <a:rPr lang="it-IT" sz="4800" b="1" dirty="0" smtClean="0">
                <a:solidFill>
                  <a:srgbClr val="000090"/>
                </a:solidFill>
              </a:rPr>
              <a:t>(NEIR</a:t>
            </a:r>
            <a:r>
              <a:rPr lang="it-IT" sz="4800" b="1" dirty="0" smtClean="0">
                <a:solidFill>
                  <a:srgbClr val="002060"/>
                </a:solidFill>
              </a:rPr>
              <a:t>D</a:t>
            </a:r>
            <a:r>
              <a:rPr lang="it-IT" sz="4800" b="1" dirty="0" smtClean="0">
                <a:solidFill>
                  <a:srgbClr val="002060"/>
                </a:solidFill>
              </a:rPr>
              <a:t>)</a:t>
            </a:r>
            <a:r>
              <a:rPr lang="it-IT" sz="4000" b="1" dirty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r>
              <a:rPr lang="it-IT" sz="4800" b="1" dirty="0" smtClean="0">
                <a:solidFill>
                  <a:srgbClr val="FF0000"/>
                </a:solidFill>
              </a:rPr>
              <a:t>2019</a:t>
            </a:r>
            <a:r>
              <a:rPr lang="it-IT" sz="4000" b="1" dirty="0" smtClean="0">
                <a:solidFill>
                  <a:srgbClr val="000090"/>
                </a:solidFill>
              </a:rPr>
              <a:t> 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706522" y="13395203"/>
            <a:ext cx="7794384" cy="680186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NEIRD Background </a:t>
            </a:r>
            <a:r>
              <a:rPr lang="mr-IN" sz="2800" b="1" dirty="0" smtClean="0">
                <a:solidFill>
                  <a:srgbClr val="008000"/>
                </a:solidFill>
                <a:latin typeface="Arial"/>
                <a:cs typeface="Arial"/>
              </a:rPr>
              <a:t>–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What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we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do</a:t>
            </a:r>
          </a:p>
          <a:p>
            <a:pPr algn="ctr"/>
            <a:endParaRPr lang="it-IT" sz="2400" b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marL="342900" indent="-342900" algn="just">
              <a:buFont typeface="Arial"/>
              <a:buChar char="•"/>
            </a:pP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The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EULAR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Study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Group on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NeuroEndocrine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Immunology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of the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Rheumatic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Diseases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(NEIRD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)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was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Arial"/>
                <a:cs typeface="Arial"/>
              </a:rPr>
              <a:t>already</a:t>
            </a:r>
            <a:r>
              <a:rPr lang="it-IT" sz="24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Arial"/>
                <a:cs typeface="Arial"/>
              </a:rPr>
              <a:t>founded</a:t>
            </a:r>
            <a:r>
              <a:rPr lang="it-IT" sz="2400" b="1" dirty="0">
                <a:solidFill>
                  <a:srgbClr val="FF0000"/>
                </a:solidFill>
                <a:latin typeface="Arial"/>
                <a:cs typeface="Arial"/>
              </a:rPr>
              <a:t> in 1998 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during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 the </a:t>
            </a:r>
            <a:r>
              <a:rPr lang="it-IT" sz="2400" b="1" dirty="0" smtClean="0">
                <a:solidFill>
                  <a:srgbClr val="029A46"/>
                </a:solidFill>
                <a:latin typeface="Arial"/>
                <a:cs typeface="Arial"/>
              </a:rPr>
              <a:t>EULAR </a:t>
            </a:r>
            <a:r>
              <a:rPr lang="it-IT" sz="2400" b="1" dirty="0" smtClean="0">
                <a:solidFill>
                  <a:srgbClr val="029A46"/>
                </a:solidFill>
                <a:latin typeface="Arial"/>
                <a:cs typeface="Arial"/>
              </a:rPr>
              <a:t>endorsed</a:t>
            </a:r>
            <a:r>
              <a:rPr lang="it-IT" sz="2400" b="1" dirty="0" smtClean="0">
                <a:solidFill>
                  <a:srgbClr val="029A46"/>
                </a:solidFill>
                <a:latin typeface="Arial"/>
                <a:cs typeface="Arial"/>
              </a:rPr>
              <a:t> First 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International Conference on Neuroendocrine Immune 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Basis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 of the 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Rheumatic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Diseases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held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 in </a:t>
            </a:r>
            <a:r>
              <a:rPr lang="it-IT" sz="2400" b="1" dirty="0" smtClean="0">
                <a:solidFill>
                  <a:srgbClr val="029A46"/>
                </a:solidFill>
                <a:latin typeface="Arial"/>
                <a:cs typeface="Arial"/>
              </a:rPr>
              <a:t>Genova </a:t>
            </a:r>
            <a:r>
              <a:rPr lang="it-IT" sz="2400" dirty="0" smtClean="0">
                <a:solidFill>
                  <a:srgbClr val="029A46"/>
                </a:solidFill>
                <a:latin typeface="Arial"/>
                <a:cs typeface="Arial"/>
              </a:rPr>
              <a:t>(</a:t>
            </a:r>
            <a:r>
              <a:rPr lang="it-IT" sz="2400" dirty="0" smtClean="0">
                <a:solidFill>
                  <a:srgbClr val="029A46"/>
                </a:solidFill>
                <a:latin typeface="Arial"/>
                <a:cs typeface="Arial"/>
              </a:rPr>
              <a:t>September</a:t>
            </a:r>
            <a:r>
              <a:rPr lang="it-IT" sz="2400" dirty="0" smtClean="0">
                <a:solidFill>
                  <a:srgbClr val="029A46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29A46"/>
                </a:solidFill>
                <a:latin typeface="Arial"/>
                <a:cs typeface="Arial"/>
              </a:rPr>
              <a:t>18th-20th, 1998)</a:t>
            </a:r>
            <a:r>
              <a:rPr lang="it-IT" sz="2400" b="1" dirty="0">
                <a:solidFill>
                  <a:srgbClr val="029A46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in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order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to investigate and disseminate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advances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on the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role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of NEI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system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in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Rheumatic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Musculoskeletal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Diseases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(RMD).</a:t>
            </a:r>
          </a:p>
          <a:p>
            <a:pPr marL="342900" indent="-342900" algn="just">
              <a:buFont typeface="Arial"/>
              <a:buChar char="•"/>
            </a:pPr>
            <a:endParaRPr lang="it-IT" sz="2400" dirty="0">
              <a:solidFill>
                <a:srgbClr val="000090"/>
              </a:solidFill>
              <a:latin typeface="Arial"/>
              <a:cs typeface="Arial"/>
            </a:endParaRPr>
          </a:p>
          <a:p>
            <a:pPr marL="342900" indent="-342900" algn="just">
              <a:buFont typeface="Arial"/>
              <a:buChar char="•"/>
            </a:pP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The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members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of the NEIRD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organized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the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following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NEIRD </a:t>
            </a:r>
            <a:r>
              <a:rPr lang="it-IT" sz="2400" dirty="0" smtClean="0">
                <a:solidFill>
                  <a:srgbClr val="008000"/>
                </a:solidFill>
                <a:latin typeface="Arial"/>
                <a:cs typeface="Arial"/>
              </a:rPr>
              <a:t>International </a:t>
            </a:r>
            <a:r>
              <a:rPr lang="it-IT" sz="2400" dirty="0" smtClean="0">
                <a:solidFill>
                  <a:srgbClr val="008000"/>
                </a:solidFill>
                <a:latin typeface="Arial"/>
                <a:cs typeface="Arial"/>
              </a:rPr>
              <a:t>Conferences</a:t>
            </a:r>
            <a:r>
              <a:rPr lang="it-IT" sz="2400" dirty="0" smtClean="0">
                <a:solidFill>
                  <a:srgbClr val="008000"/>
                </a:solidFill>
                <a:latin typeface="Arial"/>
                <a:cs typeface="Arial"/>
              </a:rPr>
              <a:t> on “NEIRD and </a:t>
            </a:r>
            <a:r>
              <a:rPr lang="it-IT" sz="2400" dirty="0" smtClean="0">
                <a:solidFill>
                  <a:srgbClr val="008000"/>
                </a:solidFill>
                <a:latin typeface="Arial"/>
                <a:cs typeface="Arial"/>
              </a:rPr>
              <a:t>Rheumatic</a:t>
            </a:r>
            <a:r>
              <a:rPr lang="it-IT" sz="240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8000"/>
                </a:solidFill>
                <a:latin typeface="Arial"/>
                <a:cs typeface="Arial"/>
              </a:rPr>
              <a:t>Diseases</a:t>
            </a:r>
            <a:r>
              <a:rPr lang="it-IT" sz="2400" dirty="0" smtClean="0">
                <a:solidFill>
                  <a:srgbClr val="008000"/>
                </a:solidFill>
                <a:latin typeface="Arial"/>
                <a:cs typeface="Arial"/>
              </a:rPr>
              <a:t>”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(1°, 2nd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, 3rd, 4th and 5)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held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in 1998, 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2001, 2005, 2009,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2013 with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Proceeding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published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in special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issues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of the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Annals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of the New York Academy of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Sciences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706522" y="4133649"/>
            <a:ext cx="7794383" cy="907940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Who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we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 are</a:t>
            </a:r>
          </a:p>
          <a:p>
            <a:pPr algn="ctr"/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Aim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 of the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NEIRD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Study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Group</a:t>
            </a:r>
          </a:p>
          <a:p>
            <a:pPr algn="ctr"/>
            <a:endParaRPr lang="it-IT" sz="24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42900" indent="-342900" algn="just">
              <a:buFont typeface="Arial"/>
              <a:buChar char="•"/>
            </a:pP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The Neuro Endocrine Immune Network (NEI)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is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the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most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important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communication-system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in human body to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mantain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the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health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status. NEIRD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evaluate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the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relationships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between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NEI and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RMDs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.</a:t>
            </a:r>
          </a:p>
          <a:p>
            <a:pPr algn="just"/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endParaRPr lang="it-IT" sz="2400" b="1" dirty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The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altered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interaction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between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the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nervous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system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, the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immune/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inflammatory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cells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and the endocrine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system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plays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an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important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role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in the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pathophysiology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of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autoimmunity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.  </a:t>
            </a:r>
            <a:endParaRPr lang="it-IT" sz="24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The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involvement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of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the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adrenal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steroid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hormones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in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the immune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response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fundamental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and </a:t>
            </a:r>
            <a:r>
              <a:rPr lang="it-IT" sz="2400" b="1" dirty="0">
                <a:solidFill>
                  <a:srgbClr val="FF0000"/>
                </a:solidFill>
                <a:latin typeface="Arial"/>
                <a:cs typeface="Arial"/>
              </a:rPr>
              <a:t>follow</a:t>
            </a:r>
            <a:r>
              <a:rPr lang="it-IT" sz="24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Arial"/>
                <a:cs typeface="Arial"/>
              </a:rPr>
              <a:t>circadian</a:t>
            </a:r>
            <a:r>
              <a:rPr lang="it-IT" sz="24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Arial"/>
                <a:cs typeface="Arial"/>
              </a:rPr>
              <a:t>rhythms</a:t>
            </a:r>
            <a:r>
              <a:rPr lang="it-IT" sz="2400" b="1" dirty="0" smtClean="0">
                <a:solidFill>
                  <a:srgbClr val="FF0000"/>
                </a:solidFill>
                <a:latin typeface="Arial"/>
                <a:cs typeface="Arial"/>
              </a:rPr>
              <a:t> (NOBEL PRIZE f</a:t>
            </a:r>
            <a:r>
              <a:rPr lang="it-IT" sz="2400" b="1" dirty="0" smtClean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lang="it-IT" sz="2400" b="1" dirty="0" smtClean="0">
                <a:solidFill>
                  <a:srgbClr val="FF0000"/>
                </a:solidFill>
                <a:latin typeface="Arial"/>
                <a:cs typeface="Arial"/>
              </a:rPr>
              <a:t> Medicine 2017)</a:t>
            </a:r>
            <a:r>
              <a:rPr lang="it-IT" sz="2400" dirty="0" smtClean="0">
                <a:solidFill>
                  <a:srgbClr val="FF0000"/>
                </a:solidFill>
                <a:latin typeface="Arial"/>
                <a:cs typeface="Arial"/>
              </a:rPr>
              <a:t>. </a:t>
            </a:r>
          </a:p>
          <a:p>
            <a:pPr algn="just"/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The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nocturnal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ability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of the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NEI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system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to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mount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an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efficient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immune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and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inflammatory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response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, with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related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clinical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consequences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matter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of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important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chronotherapautical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approaches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with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exogenous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steroids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, in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particular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with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glucocorticoids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(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GCs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).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Other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important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steroid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hormones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involved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in the NEI are the sex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hormones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and the D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hormone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(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vit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D).</a:t>
            </a:r>
            <a:endParaRPr lang="it-IT" sz="2400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8718011" y="1603375"/>
            <a:ext cx="8496521" cy="649408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NEIRD inside the EULAR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programmes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and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ESoR</a:t>
            </a:r>
            <a:endParaRPr lang="it-IT" sz="2800" b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algn="just"/>
            <a:endParaRPr lang="it-IT" sz="28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marL="342900" indent="-342900" algn="just">
              <a:buFont typeface="Arial"/>
              <a:buChar char="•"/>
            </a:pP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The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results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of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the NEIRD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Study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Group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investigations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and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related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publications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by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its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members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are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regularly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presented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(from 1999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) and 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discussed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during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the EULAR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annual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meeting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at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the ESCIR workshop</a:t>
            </a:r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.</a:t>
            </a:r>
            <a:endParaRPr lang="it-IT" sz="2400" b="1" dirty="0">
              <a:solidFill>
                <a:srgbClr val="000090"/>
              </a:solidFill>
              <a:latin typeface="Arial"/>
              <a:cs typeface="Arial"/>
            </a:endParaRPr>
          </a:p>
          <a:p>
            <a:pPr marL="342900" indent="-342900" algn="just">
              <a:buFont typeface="Arial"/>
              <a:buChar char="•"/>
            </a:pP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Recently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the NEIRD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has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become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part of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EULAR educational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matter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and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presented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in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important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textbooks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of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Rheumatology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or online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courses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even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under the EULAR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patronage and the EULAR School of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Rheumatology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(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ESoR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).</a:t>
            </a:r>
            <a:endParaRPr lang="it-IT" sz="2400" dirty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In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particular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the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chapter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“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Neuroendocrine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immunology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in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rheumatic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diseases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” in the EULAR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Compendium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on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Rheumatic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Diseases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mr-IN" sz="2400" dirty="0" smtClean="0">
                <a:solidFill>
                  <a:srgbClr val="000090"/>
                </a:solidFill>
                <a:latin typeface="Arial"/>
                <a:cs typeface="Arial"/>
              </a:rPr>
              <a:t>–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TextBook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on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Rheumatic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diseases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BMJ (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2009 &amp;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2012 &amp; 2015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editions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 (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chapt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50 and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2) </a:t>
            </a:r>
            <a:r>
              <a:rPr lang="it-IT" sz="2400" i="1" dirty="0">
                <a:solidFill>
                  <a:srgbClr val="000090"/>
                </a:solidFill>
                <a:latin typeface="Arial"/>
                <a:cs typeface="Arial"/>
              </a:rPr>
              <a:t>Straub</a:t>
            </a:r>
            <a:r>
              <a:rPr lang="it-IT" sz="2400" i="1" dirty="0">
                <a:solidFill>
                  <a:srgbClr val="000090"/>
                </a:solidFill>
                <a:latin typeface="Arial"/>
                <a:cs typeface="Arial"/>
              </a:rPr>
              <a:t> RH &amp; Cutolo M</a:t>
            </a:r>
            <a:r>
              <a:rPr lang="it-IT" sz="2400" i="1" dirty="0" smtClean="0">
                <a:solidFill>
                  <a:srgbClr val="000090"/>
                </a:solidFill>
                <a:latin typeface="Arial"/>
                <a:cs typeface="Arial"/>
              </a:rPr>
              <a:t>.   And in the </a:t>
            </a:r>
            <a:r>
              <a:rPr lang="it-IT" sz="2400" b="1" dirty="0" smtClean="0">
                <a:solidFill>
                  <a:srgbClr val="FF0000"/>
                </a:solidFill>
                <a:latin typeface="Arial"/>
                <a:cs typeface="Arial"/>
              </a:rPr>
              <a:t>New </a:t>
            </a:r>
            <a:r>
              <a:rPr lang="it-IT" sz="2400" b="1" dirty="0">
                <a:solidFill>
                  <a:srgbClr val="FF0000"/>
                </a:solidFill>
                <a:latin typeface="Arial"/>
                <a:cs typeface="Arial"/>
              </a:rPr>
              <a:t>Primer</a:t>
            </a:r>
            <a:r>
              <a:rPr lang="it-IT" sz="24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FF0000"/>
                </a:solidFill>
                <a:latin typeface="Arial"/>
                <a:cs typeface="Arial"/>
              </a:rPr>
              <a:t>in </a:t>
            </a:r>
            <a:r>
              <a:rPr lang="it-IT" sz="2400" dirty="0" smtClean="0">
                <a:solidFill>
                  <a:srgbClr val="FF0000"/>
                </a:solidFill>
                <a:latin typeface="Arial"/>
                <a:cs typeface="Arial"/>
              </a:rPr>
              <a:t>RMDs</a:t>
            </a:r>
            <a:r>
              <a:rPr lang="it-IT" sz="24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2017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including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 the Spanish Edition 2018 </a:t>
            </a:r>
            <a:r>
              <a:rPr lang="it-IT" sz="24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endParaRPr lang="it-IT" sz="2400" i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8795122" y="8350976"/>
            <a:ext cx="8419411" cy="403187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Major NEIRD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topics</a:t>
            </a:r>
            <a:endParaRPr lang="it-IT" sz="2800" b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algn="just"/>
            <a:endParaRPr lang="it-IT" sz="2400" b="1" dirty="0">
              <a:solidFill>
                <a:srgbClr val="000090"/>
              </a:solidFill>
              <a:latin typeface="Arial"/>
              <a:cs typeface="Arial"/>
            </a:endParaRPr>
          </a:p>
          <a:p>
            <a:pPr algn="just" eaLnBrk="0" hangingPunct="0"/>
            <a:r>
              <a:rPr lang="it-IT" sz="2400" b="1" dirty="0" smtClean="0">
                <a:solidFill>
                  <a:srgbClr val="000090"/>
                </a:solidFill>
                <a:latin typeface="Arial"/>
                <a:cs typeface="Arial"/>
              </a:rPr>
              <a:t>Major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topics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of the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EULAR SG NEIRD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during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the last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academic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years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(</a:t>
            </a: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2018-2019)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include:</a:t>
            </a:r>
            <a:endParaRPr lang="en-US" sz="2400" dirty="0">
              <a:solidFill>
                <a:srgbClr val="000090"/>
              </a:solidFill>
              <a:latin typeface="Arial"/>
              <a:cs typeface="Arial"/>
            </a:endParaRPr>
          </a:p>
          <a:p>
            <a:pPr algn="just" eaLnBrk="0" hangingPunct="0"/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 </a:t>
            </a:r>
            <a:endParaRPr lang="en-US" sz="2200" dirty="0">
              <a:solidFill>
                <a:srgbClr val="000090"/>
              </a:solidFill>
              <a:latin typeface="Arial"/>
              <a:cs typeface="Arial"/>
            </a:endParaRPr>
          </a:p>
          <a:p>
            <a:pPr marL="342900" lvl="0" indent="-342900" algn="just" eaLnBrk="0" hangingPunct="0">
              <a:buFont typeface="Arial"/>
              <a:buChar char="•"/>
            </a:pP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Circadian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rhythms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 (CR)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and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chronotherapy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 in 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RMDs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 (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Circadian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Rhythm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got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 Nobel 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Prize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 Medicine 2017)</a:t>
            </a:r>
            <a:endParaRPr lang="en-US" sz="2200" b="1" dirty="0">
              <a:solidFill>
                <a:srgbClr val="008000"/>
              </a:solidFill>
              <a:latin typeface="Arial"/>
              <a:cs typeface="Arial"/>
            </a:endParaRPr>
          </a:p>
          <a:p>
            <a:pPr marL="342900" lvl="0" indent="-342900" algn="just" eaLnBrk="0" hangingPunct="0">
              <a:buFont typeface="Arial"/>
              <a:buChar char="•"/>
            </a:pP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Role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/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effects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and 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optimisation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 for the use of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glucocorticoids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 in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rheumatic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diseases</a:t>
            </a:r>
            <a:endParaRPr lang="en-US" sz="2200" b="1" dirty="0">
              <a:solidFill>
                <a:srgbClr val="008000"/>
              </a:solidFill>
              <a:latin typeface="Arial"/>
              <a:cs typeface="Arial"/>
            </a:endParaRPr>
          </a:p>
          <a:p>
            <a:pPr marL="342900" lvl="0" indent="-342900" algn="just" eaLnBrk="0" hangingPunct="0">
              <a:buFont typeface="Arial"/>
              <a:buChar char="•"/>
            </a:pP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Epigenetic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 of 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Pregnancy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 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and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rheumatic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diseases</a:t>
            </a:r>
            <a:endParaRPr lang="en-US" sz="2200" b="1" dirty="0">
              <a:solidFill>
                <a:srgbClr val="008000"/>
              </a:solidFill>
              <a:latin typeface="Arial"/>
              <a:cs typeface="Arial"/>
            </a:endParaRPr>
          </a:p>
          <a:p>
            <a:pPr marL="342900" lvl="0" indent="-342900" algn="just" eaLnBrk="0" hangingPunct="0">
              <a:buFont typeface="Arial"/>
              <a:buChar char="•"/>
            </a:pP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Vitamin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 D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involvement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 in 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rheumatic</a:t>
            </a:r>
            <a:r>
              <a:rPr lang="it-IT" sz="22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200" b="1" dirty="0" smtClean="0">
                <a:solidFill>
                  <a:srgbClr val="008000"/>
                </a:solidFill>
                <a:latin typeface="Arial"/>
                <a:cs typeface="Arial"/>
              </a:rPr>
              <a:t>diseases</a:t>
            </a:r>
            <a:endParaRPr lang="en-US" sz="22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pic>
        <p:nvPicPr>
          <p:cNvPr id="25" name="Immagine 24" descr="Screen Shot 2017-04-23 at 14.49.06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9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885" y="12782915"/>
            <a:ext cx="2038427" cy="2863505"/>
          </a:xfrm>
          <a:prstGeom prst="rect">
            <a:avLst/>
          </a:prstGeom>
        </p:spPr>
      </p:pic>
      <p:sp>
        <p:nvSpPr>
          <p:cNvPr id="27" name="CasellaDiTesto 26"/>
          <p:cNvSpPr txBox="1"/>
          <p:nvPr/>
        </p:nvSpPr>
        <p:spPr>
          <a:xfrm>
            <a:off x="27065405" y="14033669"/>
            <a:ext cx="964472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The 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participation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 to the NEIRD 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is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 open </a:t>
            </a:r>
            <a:endParaRPr lang="it-IT" sz="2800" b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algn="ctr"/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to 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all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membres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 of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EULAR  - 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Committee</a:t>
            </a:r>
            <a:endParaRPr lang="it-IT" sz="2800" b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algn="ctr"/>
            <a:endParaRPr lang="it-IT" sz="2800" b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algn="just"/>
            <a:r>
              <a:rPr lang="it-IT" sz="2200" b="1" i="1" dirty="0" smtClean="0">
                <a:solidFill>
                  <a:srgbClr val="000090"/>
                </a:solidFill>
                <a:latin typeface="Arial"/>
                <a:cs typeface="Arial"/>
              </a:rPr>
              <a:t>The </a:t>
            </a:r>
            <a:r>
              <a:rPr lang="it-IT" sz="2200" b="1" i="1" dirty="0">
                <a:solidFill>
                  <a:srgbClr val="000090"/>
                </a:solidFill>
                <a:latin typeface="Arial"/>
                <a:cs typeface="Arial"/>
              </a:rPr>
              <a:t>EULAR/ACR </a:t>
            </a:r>
            <a:r>
              <a:rPr lang="it-IT" sz="2200" b="1" i="1" dirty="0">
                <a:solidFill>
                  <a:srgbClr val="000090"/>
                </a:solidFill>
                <a:latin typeface="Arial"/>
                <a:cs typeface="Arial"/>
              </a:rPr>
              <a:t>members</a:t>
            </a:r>
            <a:r>
              <a:rPr lang="it-IT" sz="2200" b="1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i="1" dirty="0">
                <a:solidFill>
                  <a:srgbClr val="000090"/>
                </a:solidFill>
                <a:latin typeface="Arial"/>
                <a:cs typeface="Arial"/>
              </a:rPr>
              <a:t>involved</a:t>
            </a:r>
            <a:r>
              <a:rPr lang="it-IT" sz="2200" b="1" i="1" dirty="0">
                <a:solidFill>
                  <a:srgbClr val="000090"/>
                </a:solidFill>
                <a:latin typeface="Arial"/>
                <a:cs typeface="Arial"/>
              </a:rPr>
              <a:t> from the </a:t>
            </a:r>
            <a:r>
              <a:rPr lang="it-IT" sz="2200" b="1" i="1" dirty="0">
                <a:solidFill>
                  <a:srgbClr val="000090"/>
                </a:solidFill>
                <a:latin typeface="Arial"/>
                <a:cs typeface="Arial"/>
              </a:rPr>
              <a:t>beginning</a:t>
            </a:r>
            <a:r>
              <a:rPr lang="it-IT" sz="2200" b="1" i="1" dirty="0">
                <a:solidFill>
                  <a:srgbClr val="000090"/>
                </a:solidFill>
                <a:latin typeface="Arial"/>
                <a:cs typeface="Arial"/>
              </a:rPr>
              <a:t> in the NEIRD </a:t>
            </a:r>
            <a:r>
              <a:rPr lang="it-IT" sz="2200" b="1" i="1" dirty="0">
                <a:solidFill>
                  <a:srgbClr val="000090"/>
                </a:solidFill>
                <a:latin typeface="Arial"/>
                <a:cs typeface="Arial"/>
              </a:rPr>
              <a:t>Study</a:t>
            </a:r>
            <a:r>
              <a:rPr lang="it-IT" sz="2200" b="1" i="1" dirty="0">
                <a:solidFill>
                  <a:srgbClr val="000090"/>
                </a:solidFill>
                <a:latin typeface="Arial"/>
                <a:cs typeface="Arial"/>
              </a:rPr>
              <a:t> Group include: </a:t>
            </a:r>
            <a:endParaRPr lang="it-IT" sz="2200" b="1" i="1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JWJ </a:t>
            </a:r>
            <a:r>
              <a:rPr lang="it-IT" sz="2200" i="1" dirty="0" err="1">
                <a:solidFill>
                  <a:srgbClr val="000090"/>
                </a:solidFill>
                <a:latin typeface="Arial"/>
                <a:cs typeface="Arial"/>
              </a:rPr>
              <a:t>Bijlsma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(NL), RH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Straub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(D), </a:t>
            </a:r>
            <a:r>
              <a:rPr lang="it-IT" sz="2200" i="1" dirty="0" err="1" smtClean="0">
                <a:solidFill>
                  <a:srgbClr val="000090"/>
                </a:solidFill>
                <a:latin typeface="Arial"/>
                <a:cs typeface="Arial"/>
              </a:rPr>
              <a:t>F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Buttgereit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(D)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L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Crofford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(US),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G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Pongratz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(D),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Boers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M (NL),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Imrich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R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(SK),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S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Capellino (I/D), JAP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DaSilva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P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), A Doria (I), G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Chrousos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(G), M Petri (US), M Cutolo (I), A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Tincani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(I),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Andreoli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L (I), K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Otsa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(Est), JM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Dayer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S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),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J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Rovensky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(SK),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P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SarziPuttini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(I),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Smith V (B), Y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Shoenfeld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(IS),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F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Atzeni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(I), D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Jessop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(UK), C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Pitzalis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 (UK)  M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Lockshin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(US), I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Elenkov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(I)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, M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Meroni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(I), 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M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Ostensen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N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),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Meroni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PL (I), A Masi (US),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R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Lahita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(US),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I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McInnes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(</a:t>
            </a:r>
            <a:r>
              <a:rPr lang="it-IT" sz="2200" i="1" dirty="0" err="1" smtClean="0">
                <a:solidFill>
                  <a:srgbClr val="000090"/>
                </a:solidFill>
                <a:latin typeface="Arial"/>
                <a:cs typeface="Arial"/>
              </a:rPr>
              <a:t>Sct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),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T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Pincus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(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USA),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B 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Dasgupta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 (UK</a:t>
            </a:r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), Salvarani C (I)</a:t>
            </a:r>
            <a:endParaRPr lang="it-IT" sz="2200" i="1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endParaRPr lang="it-IT" sz="2200" i="1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500" i="1" dirty="0" smtClean="0">
                <a:solidFill>
                  <a:srgbClr val="008000"/>
                </a:solidFill>
                <a:latin typeface="Arial"/>
                <a:cs typeface="Arial"/>
              </a:rPr>
              <a:t>Person</a:t>
            </a:r>
            <a:r>
              <a:rPr lang="it-IT" sz="2500" i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500" i="1" dirty="0" smtClean="0">
                <a:solidFill>
                  <a:srgbClr val="008000"/>
                </a:solidFill>
                <a:latin typeface="Arial"/>
                <a:cs typeface="Arial"/>
              </a:rPr>
              <a:t>of </a:t>
            </a:r>
            <a:r>
              <a:rPr lang="it-IT" sz="2500" i="1" dirty="0" smtClean="0">
                <a:solidFill>
                  <a:srgbClr val="008000"/>
                </a:solidFill>
                <a:latin typeface="Arial"/>
                <a:cs typeface="Arial"/>
              </a:rPr>
              <a:t>contact</a:t>
            </a:r>
            <a:r>
              <a:rPr lang="it-IT" sz="2500" i="1" dirty="0" smtClean="0">
                <a:solidFill>
                  <a:srgbClr val="008000"/>
                </a:solidFill>
                <a:latin typeface="Arial"/>
                <a:cs typeface="Arial"/>
              </a:rPr>
              <a:t>:    </a:t>
            </a:r>
            <a:r>
              <a:rPr lang="it-IT" sz="2500" i="1" dirty="0" smtClean="0">
                <a:solidFill>
                  <a:srgbClr val="000090"/>
                </a:solidFill>
                <a:latin typeface="Arial"/>
                <a:cs typeface="Arial"/>
              </a:rPr>
              <a:t>Prof.  Maurizio Cutolo</a:t>
            </a:r>
          </a:p>
          <a:p>
            <a:pPr algn="just"/>
            <a:r>
              <a:rPr lang="it-IT" sz="2500" i="1" dirty="0" smtClean="0">
                <a:solidFill>
                  <a:srgbClr val="008000"/>
                </a:solidFill>
                <a:latin typeface="Arial"/>
                <a:cs typeface="Arial"/>
              </a:rPr>
              <a:t>Contact</a:t>
            </a:r>
            <a:r>
              <a:rPr lang="it-IT" sz="2500" i="1" dirty="0" smtClean="0">
                <a:solidFill>
                  <a:srgbClr val="008000"/>
                </a:solidFill>
                <a:latin typeface="Arial"/>
                <a:cs typeface="Arial"/>
              </a:rPr>
              <a:t>:                 </a:t>
            </a:r>
            <a:r>
              <a:rPr lang="it-IT" sz="2500" dirty="0" smtClean="0">
                <a:solidFill>
                  <a:srgbClr val="000090"/>
                </a:solidFill>
                <a:latin typeface="Arial"/>
                <a:cs typeface="Arial"/>
              </a:rPr>
              <a:t>mcutolo@unige.it</a:t>
            </a:r>
            <a:r>
              <a:rPr lang="it-IT" sz="2500" dirty="0" smtClean="0">
                <a:solidFill>
                  <a:srgbClr val="000090"/>
                </a:solidFill>
                <a:latin typeface="Arial"/>
                <a:cs typeface="Arial"/>
              </a:rPr>
              <a:t>    (+39 335233621)    </a:t>
            </a:r>
            <a:endParaRPr lang="it-IT" sz="2500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7397895" y="1622419"/>
            <a:ext cx="9197225" cy="1849737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Recent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research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projects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/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meetings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involving</a:t>
            </a:r>
            <a:r>
              <a:rPr lang="it-IT" sz="2800" b="1" dirty="0">
                <a:solidFill>
                  <a:srgbClr val="008000"/>
                </a:solidFill>
                <a:latin typeface="Arial"/>
                <a:cs typeface="Arial"/>
              </a:rPr>
              <a:t> EULAR/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NEIRD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endorsement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/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contribution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and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achievements</a:t>
            </a:r>
            <a:endParaRPr lang="it-IT" sz="2800" b="1" dirty="0">
              <a:solidFill>
                <a:srgbClr val="008000"/>
              </a:solidFill>
              <a:latin typeface="Arial"/>
              <a:cs typeface="Arial"/>
            </a:endParaRPr>
          </a:p>
          <a:p>
            <a:pPr algn="just"/>
            <a:endParaRPr lang="it-IT" sz="2400" dirty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°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Contribution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 to the EU 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Horizon</a:t>
            </a:r>
            <a:r>
              <a:rPr lang="it-IT" sz="2400" b="1" dirty="0">
                <a:solidFill>
                  <a:srgbClr val="000090"/>
                </a:solidFill>
                <a:latin typeface="Arial"/>
                <a:cs typeface="Arial"/>
              </a:rPr>
              <a:t> 2020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– the Framework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Programme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for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Research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and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Innovation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(2014-2020), Project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title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funded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 by EU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: </a:t>
            </a:r>
            <a:endParaRPr lang="it-IT" sz="2400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algn="just"/>
            <a:r>
              <a:rPr lang="it-IT" sz="2400" dirty="0" smtClean="0">
                <a:solidFill>
                  <a:srgbClr val="008000"/>
                </a:solidFill>
                <a:latin typeface="Arial"/>
                <a:cs typeface="Arial"/>
              </a:rPr>
              <a:t>“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The 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Glucocorticoid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Low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-dose 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Outcome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 in 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RheumatoId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Arthritis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Study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 (GLORIA) (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project</a:t>
            </a:r>
            <a:r>
              <a:rPr lang="it-IT" sz="2400" dirty="0">
                <a:solidFill>
                  <a:srgbClr val="008000"/>
                </a:solidFill>
                <a:latin typeface="Arial"/>
                <a:cs typeface="Arial"/>
              </a:rPr>
              <a:t> n°634886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)” 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(Leader M. 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Boers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, some 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membres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: JA Da Silva, 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F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Buttgereit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J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Rovensky</a:t>
            </a:r>
            <a:r>
              <a:rPr lang="it-IT" sz="2000" dirty="0">
                <a:solidFill>
                  <a:srgbClr val="000090"/>
                </a:solidFill>
                <a:latin typeface="Arial"/>
                <a:cs typeface="Arial"/>
              </a:rPr>
              <a:t>, M Cutolo). </a:t>
            </a:r>
          </a:p>
          <a:p>
            <a:pPr algn="just"/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Published</a:t>
            </a:r>
            <a:r>
              <a:rPr lang="it-IT" sz="2400" dirty="0">
                <a:solidFill>
                  <a:srgbClr val="000090"/>
                </a:solidFill>
                <a:latin typeface="Arial"/>
                <a:cs typeface="Arial"/>
              </a:rPr>
              <a:t>: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Harm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, benefit and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costs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associated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with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low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-dose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glucocorticoids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added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to the treatment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strategies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for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rheumatoid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arthritis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in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elderly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patients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(GLORIA trial):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study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protocol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for a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randomised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controlled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trial.Hartman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L,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Rasch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LA,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Klausch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T,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Bijlsma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HWJ, Christensen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R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Smulders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YM,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RButtgereit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F8, Cutolo M9, Da Silva JAP1,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Opris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D,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Rovenský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J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Middelink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LM,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Lems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WF, 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Boers</a:t>
            </a:r>
            <a:r>
              <a:rPr lang="it-IT" sz="2000" i="1" dirty="0">
                <a:solidFill>
                  <a:srgbClr val="000090"/>
                </a:solidFill>
                <a:latin typeface="Arial"/>
                <a:cs typeface="Arial"/>
              </a:rPr>
              <a:t> M. </a:t>
            </a:r>
            <a:r>
              <a:rPr lang="it-IT" sz="2000" b="1" dirty="0">
                <a:solidFill>
                  <a:srgbClr val="000090"/>
                </a:solidFill>
                <a:latin typeface="Arial"/>
                <a:cs typeface="Arial"/>
              </a:rPr>
              <a:t>Trials. </a:t>
            </a:r>
            <a:r>
              <a:rPr lang="it-IT" sz="2000" b="1" dirty="0" smtClean="0">
                <a:solidFill>
                  <a:srgbClr val="000090"/>
                </a:solidFill>
                <a:latin typeface="Arial"/>
                <a:cs typeface="Arial"/>
              </a:rPr>
              <a:t>2018;1967</a:t>
            </a:r>
            <a:r>
              <a:rPr lang="it-IT" sz="2000" b="1" dirty="0">
                <a:solidFill>
                  <a:srgbClr val="000090"/>
                </a:solidFill>
                <a:latin typeface="Arial"/>
                <a:cs typeface="Arial"/>
              </a:rPr>
              <a:t>. </a:t>
            </a:r>
            <a:r>
              <a:rPr lang="it-IT" sz="2000" b="1" dirty="0">
                <a:solidFill>
                  <a:srgbClr val="000090"/>
                </a:solidFill>
                <a:latin typeface="Arial"/>
                <a:cs typeface="Arial"/>
              </a:rPr>
              <a:t>doi</a:t>
            </a:r>
            <a:r>
              <a:rPr lang="it-IT" sz="2000" b="1" dirty="0">
                <a:solidFill>
                  <a:srgbClr val="000090"/>
                </a:solidFill>
                <a:latin typeface="Arial"/>
                <a:cs typeface="Arial"/>
              </a:rPr>
              <a:t>: 10.1186/s13063-017-2396-3</a:t>
            </a:r>
            <a:r>
              <a:rPr lang="it-IT" sz="2000" b="1" dirty="0" smtClean="0">
                <a:solidFill>
                  <a:srgbClr val="000090"/>
                </a:solidFill>
                <a:latin typeface="Arial"/>
                <a:cs typeface="Arial"/>
              </a:rPr>
              <a:t>.</a:t>
            </a:r>
          </a:p>
          <a:p>
            <a:pPr algn="just"/>
            <a:endParaRPr lang="it-IT" sz="20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just"/>
            <a:r>
              <a:rPr lang="it-IT" sz="2400" dirty="0" smtClean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° </a:t>
            </a:r>
            <a:r>
              <a:rPr lang="it-IT" sz="2400" dirty="0" smtClean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400" dirty="0" smtClean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Contribution </a:t>
            </a:r>
            <a:r>
              <a:rPr lang="en-GB" sz="2400" dirty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GB" sz="2400" dirty="0" smtClean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GB" sz="2400" b="1" dirty="0" smtClean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EULAR </a:t>
            </a:r>
            <a:r>
              <a:rPr lang="en-GB" sz="2400" b="1" dirty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Task Force Giant Cell Arteritis Registry – </a:t>
            </a:r>
            <a:r>
              <a:rPr lang="en-GB" sz="2400" dirty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(Leader F </a:t>
            </a:r>
            <a:r>
              <a:rPr lang="en-GB" sz="2400" dirty="0" smtClean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Buttgereit</a:t>
            </a:r>
            <a:r>
              <a:rPr lang="en-GB" sz="2400" dirty="0" smtClean="0">
                <a:solidFill>
                  <a:srgbClr val="1E4C84"/>
                </a:solidFill>
                <a:latin typeface="Arial" charset="0"/>
                <a:ea typeface="Arial" charset="0"/>
                <a:cs typeface="Arial" charset="0"/>
              </a:rPr>
              <a:t>):</a:t>
            </a:r>
          </a:p>
          <a:p>
            <a:pPr algn="just"/>
            <a:r>
              <a:rPr lang="en-GB" sz="2400" dirty="0" smtClean="0">
                <a:solidFill>
                  <a:srgbClr val="4A8D00"/>
                </a:solidFill>
                <a:latin typeface="Arial" charset="0"/>
                <a:ea typeface="Arial" charset="0"/>
                <a:cs typeface="Arial" charset="0"/>
              </a:rPr>
              <a:t>2018 EULAR recommendations for a core data set to support observational research and clinical care in giant cells arteritis </a:t>
            </a:r>
          </a:p>
          <a:p>
            <a:pPr algn="just"/>
            <a:r>
              <a:rPr lang="en-GB" sz="2400" i="1" dirty="0" smtClean="0">
                <a:solidFill>
                  <a:schemeClr val="tx2"/>
                </a:solidFill>
              </a:rPr>
              <a:t>Ehlers </a:t>
            </a:r>
            <a:r>
              <a:rPr lang="en-GB" sz="2400" i="1" dirty="0">
                <a:solidFill>
                  <a:schemeClr val="tx2"/>
                </a:solidFill>
              </a:rPr>
              <a:t>L,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Askling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J,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Bijlsma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HW, Cid MC, </a:t>
            </a:r>
            <a:r>
              <a:rPr lang="en-GB" sz="2000" b="1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Cutolo M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Dasgupta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B,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Dejaco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C, Dixon WG,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Feltelius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N,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Finckh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A, Gilbert K, Mackie SL,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Mahr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A, Matteson EL, Neill L,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Salvarani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C, Schmidt WA,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Strangfeld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A, van Vollenhoven RF, 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Buttgereit</a:t>
            </a:r>
            <a:r>
              <a:rPr lang="en-GB" sz="2000" i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F. </a:t>
            </a:r>
            <a:r>
              <a:rPr lang="en-GB" sz="2000" i="1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000" b="1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Ann </a:t>
            </a:r>
            <a:r>
              <a:rPr lang="en-GB" sz="20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Rheum Dis. 2019 Mar 21. </a:t>
            </a:r>
            <a:r>
              <a:rPr lang="en-GB" sz="20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pii</a:t>
            </a:r>
            <a:r>
              <a:rPr lang="en-GB" sz="20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: annrheumdis-2018-214755.</a:t>
            </a:r>
          </a:p>
          <a:p>
            <a:pPr algn="just"/>
            <a:endParaRPr lang="it-IT" sz="24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° Contribution </a:t>
            </a:r>
            <a:r>
              <a:rPr lang="en-GB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GB" sz="24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NEI Study Group at ACR </a:t>
            </a:r>
            <a:r>
              <a:rPr lang="en-GB" sz="2400" b="1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2018</a:t>
            </a:r>
            <a:r>
              <a:rPr lang="en-GB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. Chicago, October 22, 2018.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  Convention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Ctr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: Chairs/Speakers: Frank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Buttgereit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. Georg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Pongratz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, Maurizio </a:t>
            </a:r>
            <a:r>
              <a:rPr lang="en-GB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Cutolo.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Title: </a:t>
            </a:r>
            <a:r>
              <a:rPr lang="en-GB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Introduction to Neuroendocrine Immunology - Sex </a:t>
            </a:r>
            <a:r>
              <a:rPr lang="en-GB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Hormone Stratification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and Clinical Outcomes </a:t>
            </a:r>
            <a:r>
              <a:rPr lang="en-GB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”</a:t>
            </a:r>
            <a:endParaRPr lang="en-GB" sz="2400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 </a:t>
            </a:r>
          </a:p>
          <a:p>
            <a:pPr algn="just"/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° </a:t>
            </a:r>
            <a:r>
              <a:rPr lang="en-GB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Contribution to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 the </a:t>
            </a:r>
            <a:r>
              <a:rPr lang="en-GB" sz="24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XVII Mediterranean Congress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of Rheumatology held in Genova (Croatia)12-14 April 2018. Session on NEIRD title “Sun, Vitamin D and autoimmune rheumatic diseases” </a:t>
            </a:r>
            <a:endParaRPr lang="en-GB" sz="2400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n-GB" sz="2400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 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° Contribution to the </a:t>
            </a:r>
            <a:r>
              <a:rPr lang="en-GB" sz="24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EULAR Postgraduate course, Belgrade (Serbia),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22-25 Oct 2017 Session Title: “Optimizing the use of glucocorticoids in rheumatic diseases”</a:t>
            </a:r>
          </a:p>
          <a:p>
            <a:pPr algn="just"/>
            <a:endParaRPr lang="en-GB" sz="2400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° </a:t>
            </a:r>
            <a:r>
              <a:rPr lang="en-GB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Contribution to the </a:t>
            </a:r>
            <a:r>
              <a:rPr lang="en-GB" sz="2400" b="1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NEIRD </a:t>
            </a:r>
            <a:r>
              <a:rPr lang="en-GB" sz="24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Endhorsement</a:t>
            </a:r>
            <a:r>
              <a:rPr lang="en-GB" sz="24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to the X ISNIM (International Society for Neuro </a:t>
            </a:r>
            <a:r>
              <a:rPr lang="en-GB" sz="24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Immuno</a:t>
            </a:r>
            <a:r>
              <a:rPr lang="en-GB" sz="24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Modulation) CONGRESS: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“Translational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NeuroImmunoModulation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” Rome </a:t>
            </a:r>
            <a:r>
              <a:rPr lang="en-GB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26-28.5.2018: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ISNIM “Session 1: 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Neuroimmunomodulation</a:t>
            </a:r>
            <a:r>
              <a:rPr lang="en-GB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and autoimmune diseases”. </a:t>
            </a:r>
            <a:endParaRPr lang="en-GB" sz="2400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n-GB" sz="2400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sz="2400" dirty="0">
                <a:solidFill>
                  <a:schemeClr val="tx2"/>
                </a:solidFill>
              </a:rPr>
              <a:t>° </a:t>
            </a:r>
            <a:r>
              <a:rPr lang="en-US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Contribution to 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39th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EWRR 2019 Workshop from the 28th February to the 2nd March, in Lyon, France. </a:t>
            </a:r>
          </a:p>
          <a:p>
            <a:pPr algn="just"/>
            <a:r>
              <a:rPr lang="en-US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Presentation TITLE</a:t>
            </a:r>
            <a:r>
              <a:rPr lang="en-US" sz="24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:  Sex hormones and 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autoimmunity.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26806162" y="3983221"/>
            <a:ext cx="10163215" cy="966418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Recent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Publications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involving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it-IT" sz="2800" b="1" dirty="0" smtClean="0">
                <a:solidFill>
                  <a:srgbClr val="008000"/>
                </a:solidFill>
                <a:latin typeface="Arial"/>
                <a:cs typeface="Arial"/>
              </a:rPr>
              <a:t>NEIRD</a:t>
            </a:r>
            <a:endParaRPr lang="it-IT" sz="2800" b="1" dirty="0">
              <a:solidFill>
                <a:srgbClr val="008000"/>
              </a:solidFill>
              <a:latin typeface="Arial"/>
              <a:cs typeface="Arial"/>
            </a:endParaRPr>
          </a:p>
          <a:p>
            <a:pPr algn="just"/>
            <a:endParaRPr lang="it-IT" sz="2200" dirty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° </a:t>
            </a:r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Contribution</a:t>
            </a:r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 to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: "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Disease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knowledge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index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" and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perspectives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on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reproductive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issues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: A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nationwide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study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on 398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women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with autoimmune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rheumatic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diseases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.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Andreoli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L, et al.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Tincani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A.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Joint Bone Spine. 2018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Dec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21. pii: S1297-319X(18)30257-4. </a:t>
            </a:r>
          </a:p>
          <a:p>
            <a:pPr algn="just"/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</a:p>
          <a:p>
            <a:pPr algn="just"/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° </a:t>
            </a:r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dirty="0" err="1" smtClean="0">
                <a:solidFill>
                  <a:srgbClr val="000090"/>
                </a:solidFill>
                <a:latin typeface="Arial"/>
                <a:cs typeface="Arial"/>
              </a:rPr>
              <a:t>Contribution</a:t>
            </a:r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to: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Disease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activity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assessment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of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rheumatic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diseases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during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pregnancy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: a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comprehensive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review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of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indices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used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in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clinical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studies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. </a:t>
            </a:r>
            <a:endParaRPr lang="it-IT" sz="2200" b="1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Andreoli</a:t>
            </a:r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L, 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Gerardi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 MC, 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Fernandes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 M, 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Bortoluzzi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 A, Bellando-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Randone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S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Brucato A, Caporali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R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Chighizola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CB, Chimenti MS,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Conigliaro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P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, Cutolo M, Cutro MS, D'Angelo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S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, Doria A, Elefante E,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Fredi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M, Galeazzi M, Gerosa M, Govoni M,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Iuliano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A, Larosa M, Lazzaroni MG,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Matucci-Cerinic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M,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Meroni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M,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Meroni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PL, Mosca M,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Patanè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M,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Pazzola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G, Pendolino M,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Perricone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R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Ramoni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V, Salvarani C, Sebastiani GD,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Selmi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C, Spinelli FR,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Valesini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G,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Scirè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CA,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Tincani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A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.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Autoimmun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Rev. 2019 Feb;18(2):</a:t>
            </a:r>
            <a:r>
              <a:rPr lang="it-IT" sz="2200" b="1" dirty="0" smtClean="0">
                <a:solidFill>
                  <a:srgbClr val="000090"/>
                </a:solidFill>
                <a:latin typeface="Arial"/>
                <a:cs typeface="Arial"/>
              </a:rPr>
              <a:t>164-176.</a:t>
            </a:r>
          </a:p>
          <a:p>
            <a:pPr algn="just"/>
            <a:endParaRPr lang="it-IT" sz="2200" b="1" dirty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200" b="1" dirty="0" smtClean="0">
                <a:solidFill>
                  <a:srgbClr val="000090"/>
                </a:solidFill>
                <a:latin typeface="Arial"/>
                <a:cs typeface="Arial"/>
              </a:rPr>
              <a:t>°  </a:t>
            </a:r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Compilation: 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Vitamin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D and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systemic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lupus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erythematous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: a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review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of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immunological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and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clinical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aspects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. </a:t>
            </a:r>
            <a:endParaRPr lang="it-IT" sz="22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200" i="1" dirty="0" smtClean="0">
                <a:solidFill>
                  <a:srgbClr val="000090"/>
                </a:solidFill>
                <a:latin typeface="Arial"/>
                <a:cs typeface="Arial"/>
              </a:rPr>
              <a:t>Dall'Ara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F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, Cutolo M,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Andreoli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L,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Tincani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A, Paolino S.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Clin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Exp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Rheumatol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. 2018 Jan-Feb;36(1):153-162</a:t>
            </a:r>
            <a:r>
              <a:rPr lang="it-IT" sz="2200" b="1" dirty="0" smtClean="0">
                <a:solidFill>
                  <a:srgbClr val="000090"/>
                </a:solidFill>
                <a:latin typeface="Arial"/>
                <a:cs typeface="Arial"/>
              </a:rPr>
              <a:t>.</a:t>
            </a:r>
          </a:p>
          <a:p>
            <a:pPr algn="just"/>
            <a:endParaRPr lang="it-IT" sz="2200" b="1" dirty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° Compilation: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Circadian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rhythms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and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rheumatoid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arthritis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.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Cutolo M.</a:t>
            </a:r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Joint Bone Spine. 2018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Sep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15. pii: S1297-319X(18)30178-7.</a:t>
            </a:r>
          </a:p>
          <a:p>
            <a:pPr algn="just"/>
            <a:endParaRPr lang="it-IT" sz="2200" b="1" dirty="0">
              <a:solidFill>
                <a:srgbClr val="000090"/>
              </a:solidFill>
              <a:latin typeface="Arial"/>
              <a:cs typeface="Arial"/>
            </a:endParaRPr>
          </a:p>
          <a:p>
            <a:pPr algn="just"/>
            <a:r>
              <a:rPr lang="it-IT" sz="2200" dirty="0">
                <a:solidFill>
                  <a:srgbClr val="000090"/>
                </a:solidFill>
                <a:latin typeface="Arial"/>
                <a:cs typeface="Arial"/>
              </a:rPr>
              <a:t>° </a:t>
            </a:r>
            <a:r>
              <a:rPr lang="it-IT" sz="2200" dirty="0" smtClean="0">
                <a:solidFill>
                  <a:srgbClr val="000090"/>
                </a:solidFill>
                <a:latin typeface="Arial"/>
                <a:cs typeface="Arial"/>
              </a:rPr>
              <a:t>Compilation: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Psychoneuroimmunology-developments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in stress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research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. 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Straub</a:t>
            </a:r>
            <a:r>
              <a:rPr lang="it-IT" sz="2200" i="1" dirty="0">
                <a:solidFill>
                  <a:srgbClr val="000090"/>
                </a:solidFill>
                <a:latin typeface="Arial"/>
                <a:cs typeface="Arial"/>
              </a:rPr>
              <a:t> RH, Cutolo M. 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Wien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Med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Wochenschr</a:t>
            </a:r>
            <a:r>
              <a:rPr lang="it-IT" sz="2200" b="1" dirty="0">
                <a:solidFill>
                  <a:srgbClr val="000090"/>
                </a:solidFill>
                <a:latin typeface="Arial"/>
                <a:cs typeface="Arial"/>
              </a:rPr>
              <a:t>. 2018 Mar;168(3-4):76-84</a:t>
            </a:r>
            <a:r>
              <a:rPr lang="it-IT" sz="2200" b="1" dirty="0" smtClean="0">
                <a:solidFill>
                  <a:srgbClr val="000090"/>
                </a:solidFill>
                <a:latin typeface="Arial"/>
                <a:cs typeface="Arial"/>
              </a:rPr>
              <a:t>.</a:t>
            </a:r>
            <a:endParaRPr lang="it-IT" sz="22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18286522" y="23348981"/>
            <a:ext cx="306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>
                <a:solidFill>
                  <a:srgbClr val="008000"/>
                </a:solidFill>
              </a:rPr>
              <a:t>NEIRD 2013 some </a:t>
            </a:r>
            <a:r>
              <a:rPr lang="it-IT" sz="1800" i="1" dirty="0" smtClean="0">
                <a:solidFill>
                  <a:srgbClr val="008000"/>
                </a:solidFill>
              </a:rPr>
              <a:t>participants</a:t>
            </a:r>
            <a:endParaRPr lang="it-IT" sz="1800" i="1" dirty="0">
              <a:solidFill>
                <a:srgbClr val="008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957411" y="12757047"/>
            <a:ext cx="3850632" cy="2893991"/>
            <a:chOff x="12059011" y="12581621"/>
            <a:chExt cx="3850632" cy="289399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2059011" y="12581621"/>
              <a:ext cx="3850632" cy="289399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12254755" y="12813113"/>
              <a:ext cx="35331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EULAR Postgraduate </a:t>
              </a:r>
              <a:r>
                <a:rPr lang="en-US" sz="2400" dirty="0" smtClean="0"/>
                <a:t>2018</a:t>
              </a:r>
              <a:endParaRPr lang="en-US" sz="24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891491" y="16079695"/>
            <a:ext cx="7594600" cy="3924300"/>
            <a:chOff x="8993091" y="16024694"/>
            <a:chExt cx="7594600" cy="3924300"/>
          </a:xfrm>
        </p:grpSpPr>
        <p:pic>
          <p:nvPicPr>
            <p:cNvPr id="24" name="Immagine 23" descr="Screen Shot 2017-04-23 at 14.45.54.png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3091" y="16024694"/>
              <a:ext cx="7594600" cy="39243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 rot="10800000" flipV="1">
              <a:off x="10290673" y="16048963"/>
              <a:ext cx="74602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2018</a:t>
              </a:r>
              <a:endParaRPr lang="en-US" sz="2000" dirty="0"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373" y="648231"/>
            <a:ext cx="3805134" cy="285385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6806162" y="1774155"/>
            <a:ext cx="10163215" cy="178510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°   Contribution to: </a:t>
            </a:r>
            <a:r>
              <a:rPr lang="en-US" sz="22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ESCEO Conference  February 06, 2019, 09:00 am – 01:30 pm  La </a:t>
            </a:r>
            <a:r>
              <a:rPr lang="en-US" sz="22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Réserve</a:t>
            </a:r>
            <a:r>
              <a:rPr lang="en-US" sz="2200" b="1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, Geneva</a:t>
            </a:r>
          </a:p>
          <a:p>
            <a:pPr algn="just"/>
            <a:r>
              <a:rPr lang="en-US" sz="2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Alternative treatments for osteoarthritis: stem cells, platelet-rich plasma, autologous chondrocyte transplantation: 10:25: Vitamin D as a treatment for osteoarthritis: what is the current level of evidence? – Maurizio Cutolo</a:t>
            </a:r>
          </a:p>
        </p:txBody>
      </p:sp>
    </p:spTree>
    <p:extLst>
      <p:ext uri="{BB962C8B-B14F-4D97-AF65-F5344CB8AC3E}">
        <p14:creationId xmlns:p14="http://schemas.microsoft.com/office/powerpoint/2010/main" val="124152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BE2B1E-28B1-4EDB-B260-9E60189C9AF3}"/>
</file>

<file path=customXml/itemProps2.xml><?xml version="1.0" encoding="utf-8"?>
<ds:datastoreItem xmlns:ds="http://schemas.openxmlformats.org/officeDocument/2006/customXml" ds:itemID="{6491E0B1-1DDB-4821-B6AF-5B7BA8636209}"/>
</file>

<file path=customXml/itemProps3.xml><?xml version="1.0" encoding="utf-8"?>
<ds:datastoreItem xmlns:ds="http://schemas.openxmlformats.org/officeDocument/2006/customXml" ds:itemID="{6228249D-DFB9-4217-BBB0-B3F0A373752F}"/>
</file>

<file path=docProps/app.xml><?xml version="1.0" encoding="utf-8"?>
<Properties xmlns="http://schemas.openxmlformats.org/officeDocument/2006/extended-properties" xmlns:vt="http://schemas.openxmlformats.org/officeDocument/2006/docPropsVTypes">
  <TotalTime>9399</TotalTime>
  <Words>1210</Words>
  <Application>Microsoft Macintosh PowerPoint</Application>
  <PresentationFormat>Custom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ePB employee</dc:creator>
  <cp:lastModifiedBy>Maurizio Cutolo</cp:lastModifiedBy>
  <cp:revision>100</cp:revision>
  <dcterms:created xsi:type="dcterms:W3CDTF">2016-08-10T21:31:28Z</dcterms:created>
  <dcterms:modified xsi:type="dcterms:W3CDTF">2019-04-27T17:20:39Z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</Properties>
</file>