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29260800" cy="164592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06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orient="horz" pos="10245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orient="horz" pos="123" userDrawn="1">
          <p15:clr>
            <a:srgbClr val="A4A3A4"/>
          </p15:clr>
        </p15:guide>
        <p15:guide id="5" orient="horz" pos="2345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5328" userDrawn="1">
          <p15:clr>
            <a:srgbClr val="A4A3A4"/>
          </p15:clr>
        </p15:guide>
        <p15:guide id="8" pos="9216" userDrawn="1">
          <p15:clr>
            <a:srgbClr val="A4A3A4"/>
          </p15:clr>
        </p15:guide>
        <p15:guide id="9" pos="5952" userDrawn="1">
          <p15:clr>
            <a:srgbClr val="A4A3A4"/>
          </p15:clr>
        </p15:guide>
        <p15:guide id="10" pos="17817" userDrawn="1">
          <p15:clr>
            <a:srgbClr val="A4A3A4"/>
          </p15:clr>
        </p15:guide>
        <p15:guide id="11" pos="12096" userDrawn="1">
          <p15:clr>
            <a:srgbClr val="A4A3A4"/>
          </p15:clr>
        </p15:guide>
        <p15:guide id="12" pos="192" userDrawn="1">
          <p15:clr>
            <a:srgbClr val="A4A3A4"/>
          </p15:clr>
        </p15:guide>
        <p15:guide id="13" pos="12480" userDrawn="1">
          <p15:clr>
            <a:srgbClr val="A4A3A4"/>
          </p15:clr>
        </p15:guide>
        <p15:guide id="14" pos="6336" userDrawn="1">
          <p15:clr>
            <a:srgbClr val="A4A3A4"/>
          </p15:clr>
        </p15:guide>
        <p15:guide id="15" pos="18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99FF"/>
    <a:srgbClr val="0F7346"/>
    <a:srgbClr val="80C486"/>
    <a:srgbClr val="74D083"/>
    <a:srgbClr val="68DC84"/>
    <a:srgbClr val="7DE195"/>
    <a:srgbClr val="176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570" y="36"/>
      </p:cViewPr>
      <p:guideLst>
        <p:guide orient="horz" pos="5184"/>
        <p:guide orient="horz" pos="10245"/>
        <p:guide orient="horz" pos="1728"/>
        <p:guide orient="horz" pos="123"/>
        <p:guide orient="horz" pos="2345"/>
        <p:guide orient="horz" pos="432"/>
        <p:guide orient="horz" pos="5328"/>
        <p:guide pos="9216"/>
        <p:guide pos="5952"/>
        <p:guide pos="17817"/>
        <p:guide pos="12096"/>
        <p:guide pos="192"/>
        <p:guide pos="12480"/>
        <p:guide pos="6336"/>
        <p:guide pos="18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33D2307-1D69-41EF-A069-D2224686D6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D98C8EB-31EE-4D53-840D-2D4A96D08C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8F33A92-9201-4E30-920D-8DBB37E68E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1CE4F72B-96C4-46D4-91B9-05EB2607396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fld id="{2269CDE0-DE9D-463D-B55D-D2F2D45F99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367228B-0639-40E2-B3EB-648A4FBBDE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A2289A8-5F48-4762-ADCE-27845ADDDD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80E8748-0EC9-4680-8B35-B7FEC8FE5AE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8F7239D-D5AE-4636-8174-D2331094DB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5CDEC3EA-0174-4A64-996D-8E7224D3AC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solidFill>
                  <a:schemeClr val="tx1"/>
                </a:solidFill>
              </a:defRPr>
            </a:lvl1pPr>
          </a:lstStyle>
          <a:p>
            <a:endParaRPr lang="fr-FR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ADABAA3-6B24-4E48-86D7-DECB5595B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solidFill>
                  <a:schemeClr val="tx1"/>
                </a:solidFill>
              </a:defRPr>
            </a:lvl1pPr>
          </a:lstStyle>
          <a:p>
            <a:fld id="{1938B270-FD50-4F73-AA48-5EF1BD1BF3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7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7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7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7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853067E5-9716-441F-94EA-CC09610AF3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5113" cy="3721100"/>
          </a:xfrm>
          <a:ln/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0F67D565-55B2-4A69-AF7E-B7AAAB8F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Arial" panose="020B0604020202020204" pitchFamily="34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17E621E9-89CE-4CD3-B21F-3646E9417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96938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DDA5DC-843D-4D61-9C7D-32B0E8869D67}" type="slidenum">
              <a:rPr lang="en-US" alt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985" y="5113339"/>
            <a:ext cx="24870833" cy="35274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9967" y="9326564"/>
            <a:ext cx="20480867" cy="42068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90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8" y="658813"/>
            <a:ext cx="26335567" cy="27432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2618" y="3840163"/>
            <a:ext cx="26335567" cy="10863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78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215352" y="658813"/>
            <a:ext cx="6582833" cy="140446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2618" y="658813"/>
            <a:ext cx="19549533" cy="14044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903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8" y="658813"/>
            <a:ext cx="26335567" cy="27432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2618" y="3840163"/>
            <a:ext cx="13066183" cy="108632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732000" y="3840164"/>
            <a:ext cx="13066184" cy="535463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732000" y="9347201"/>
            <a:ext cx="13066184" cy="53562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86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8" y="658813"/>
            <a:ext cx="26335567" cy="27432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618" y="3840163"/>
            <a:ext cx="26335567" cy="108632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56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401" y="10575925"/>
            <a:ext cx="24870833" cy="32702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1" y="6975475"/>
            <a:ext cx="24870833" cy="360045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28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8" y="658813"/>
            <a:ext cx="26335567" cy="27432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2618" y="3840163"/>
            <a:ext cx="13066183" cy="108632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000" y="3840163"/>
            <a:ext cx="13066184" cy="108632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51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8" y="658813"/>
            <a:ext cx="26335567" cy="27432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617" y="3684588"/>
            <a:ext cx="12928600" cy="15351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617" y="5219701"/>
            <a:ext cx="12928600" cy="94837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63234" y="3684588"/>
            <a:ext cx="12934951" cy="15351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63234" y="5219701"/>
            <a:ext cx="12934951" cy="94837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803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8" y="658813"/>
            <a:ext cx="26335567" cy="27432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9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87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617" y="655639"/>
            <a:ext cx="9626600" cy="27892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0584" y="655639"/>
            <a:ext cx="16357600" cy="140477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617" y="3444875"/>
            <a:ext cx="9626600" cy="11258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10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68" y="11522075"/>
            <a:ext cx="17555633" cy="13589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36168" y="1470025"/>
            <a:ext cx="17555633" cy="98758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6168" y="12880975"/>
            <a:ext cx="17555633" cy="19319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6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8">
            <a:extLst>
              <a:ext uri="{FF2B5EF4-FFF2-40B4-BE49-F238E27FC236}">
                <a16:creationId xmlns:a16="http://schemas.microsoft.com/office/drawing/2014/main" id="{DD1C4AB8-2D4E-4546-BA33-B8955B7048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56801" y="3086100"/>
            <a:ext cx="9336617" cy="533400"/>
          </a:xfrm>
          <a:prstGeom prst="rect">
            <a:avLst/>
          </a:prstGeom>
          <a:noFill/>
          <a:ln>
            <a:noFill/>
          </a:ln>
          <a:extLst/>
        </p:spPr>
        <p:txBody>
          <a:bodyPr lIns="91426" tIns="45713" rIns="91426" bIns="45713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 altLang="en-US" sz="2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  <a:ea typeface="ＭＳ Ｐゴシック" pitchFamily="-107" charset="-128"/>
          <a:cs typeface="ＭＳ Ｐゴシック" pitchFamily="-107" charset="-128"/>
        </a:defRPr>
      </a:lvl2pPr>
      <a:lvl3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  <a:ea typeface="ＭＳ Ｐゴシック" pitchFamily="-107" charset="-128"/>
          <a:cs typeface="ＭＳ Ｐゴシック" pitchFamily="-107" charset="-128"/>
        </a:defRPr>
      </a:lvl3pPr>
      <a:lvl4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  <a:ea typeface="ＭＳ Ｐゴシック" pitchFamily="-107" charset="-128"/>
          <a:cs typeface="ＭＳ Ｐゴシック" pitchFamily="-107" charset="-128"/>
        </a:defRPr>
      </a:lvl4pPr>
      <a:lvl5pPr algn="ctr" defTabSz="2193925" rtl="0" eaLnBrk="0" fontAlgn="base" hangingPunct="0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  <a:ea typeface="ＭＳ Ｐゴシック" pitchFamily="-107" charset="-128"/>
          <a:cs typeface="ＭＳ Ｐゴシック" pitchFamily="-107" charset="-128"/>
        </a:defRPr>
      </a:lvl5pPr>
      <a:lvl6pPr marL="4572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</a:defRPr>
      </a:lvl6pPr>
      <a:lvl7pPr marL="9144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</a:defRPr>
      </a:lvl7pPr>
      <a:lvl8pPr marL="13716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</a:defRPr>
      </a:lvl8pPr>
      <a:lvl9pPr marL="1828800" algn="ctr" defTabSz="2193925" rtl="0" fontAlgn="base">
        <a:spcBef>
          <a:spcPct val="0"/>
        </a:spcBef>
        <a:spcAft>
          <a:spcPct val="0"/>
        </a:spcAft>
        <a:defRPr sz="6500" b="1">
          <a:solidFill>
            <a:schemeClr val="bg1"/>
          </a:solidFill>
          <a:latin typeface="Arial" pitchFamily="-106" charset="0"/>
        </a:defRPr>
      </a:lvl9pPr>
    </p:titleStyle>
    <p:bodyStyle>
      <a:lvl1pPr marL="822325" indent="-822325" algn="l" defTabSz="2193925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1782763" indent="-685800" algn="l" defTabSz="2193925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ＭＳ Ｐゴシック" pitchFamily="-107" charset="-128"/>
          <a:cs typeface="MS PGothic" charset="0"/>
        </a:defRPr>
      </a:lvl2pPr>
      <a:lvl3pPr marL="2743200" indent="-549275" algn="l" defTabSz="219392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pitchFamily="-107" charset="-128"/>
          <a:cs typeface="MS PGothic" charset="0"/>
        </a:defRPr>
      </a:lvl3pPr>
      <a:lvl4pPr marL="3840163" indent="-547688" algn="l" defTabSz="2193925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  <a:cs typeface="MS PGothic" charset="0"/>
        </a:defRPr>
      </a:lvl4pPr>
      <a:lvl5pPr marL="4937125" indent="-547688" algn="l" defTabSz="2193925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07" charset="-128"/>
          <a:cs typeface="MS PGothic" charset="0"/>
        </a:defRPr>
      </a:lvl5pPr>
      <a:lvl6pPr marL="53943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06" charset="-128"/>
        </a:defRPr>
      </a:lvl6pPr>
      <a:lvl7pPr marL="58515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06" charset="-128"/>
        </a:defRPr>
      </a:lvl7pPr>
      <a:lvl8pPr marL="63087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06" charset="-128"/>
        </a:defRPr>
      </a:lvl8pPr>
      <a:lvl9pPr marL="6765925" indent="-547688" algn="l" defTabSz="2193925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FFCB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4">
            <a:extLst>
              <a:ext uri="{FF2B5EF4-FFF2-40B4-BE49-F238E27FC236}">
                <a16:creationId xmlns:a16="http://schemas.microsoft.com/office/drawing/2014/main" id="{BAD87208-0677-4C7A-9CCE-2D9129C07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34939"/>
            <a:ext cx="15773400" cy="2319337"/>
          </a:xfrm>
          <a:prstGeom prst="roundRect">
            <a:avLst>
              <a:gd name="adj" fmla="val 16667"/>
            </a:avLst>
          </a:prstGeom>
          <a:solidFill>
            <a:srgbClr val="0F7346"/>
          </a:solidFill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en-US" sz="2200">
              <a:solidFill>
                <a:schemeClr val="bg1"/>
              </a:solidFill>
            </a:endParaRPr>
          </a:p>
        </p:txBody>
      </p:sp>
      <p:sp>
        <p:nvSpPr>
          <p:cNvPr id="16387" name="Rectangle 41">
            <a:extLst>
              <a:ext uri="{FF2B5EF4-FFF2-40B4-BE49-F238E27FC236}">
                <a16:creationId xmlns:a16="http://schemas.microsoft.com/office/drawing/2014/main" id="{504DD16D-DF10-4E60-A6DB-01077E8F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1" y="609600"/>
            <a:ext cx="103028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ctr"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chemeClr val="bg1"/>
                </a:solidFill>
              </a:rPr>
              <a:t>G</a:t>
            </a:r>
            <a:r>
              <a:rPr lang="en-GB" altLang="en-US" sz="4800" b="1">
                <a:solidFill>
                  <a:schemeClr val="bg1"/>
                </a:solidFill>
              </a:rPr>
              <a:t>ene and cell therapy study group 2019</a:t>
            </a:r>
            <a:r>
              <a:rPr lang="fr-FR" altLang="en-US" sz="4800" b="1">
                <a:solidFill>
                  <a:schemeClr val="bg1"/>
                </a:solidFill>
              </a:rPr>
              <a:t> </a:t>
            </a:r>
            <a:r>
              <a:rPr lang="en-US" altLang="en-US" sz="4800" b="1">
                <a:solidFill>
                  <a:schemeClr val="bg1"/>
                </a:solidFill>
              </a:rPr>
              <a:t> </a:t>
            </a:r>
            <a:endParaRPr lang="nl-NL" altLang="en-US" sz="4800" b="1">
              <a:solidFill>
                <a:schemeClr val="bg1"/>
              </a:solidFill>
            </a:endParaRPr>
          </a:p>
        </p:txBody>
      </p:sp>
      <p:sp>
        <p:nvSpPr>
          <p:cNvPr id="16388" name="AutoShape 47">
            <a:extLst>
              <a:ext uri="{FF2B5EF4-FFF2-40B4-BE49-F238E27FC236}">
                <a16:creationId xmlns:a16="http://schemas.microsoft.com/office/drawing/2014/main" id="{86FCB3B6-66BC-4352-9857-1C11368C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971800"/>
            <a:ext cx="6781800" cy="571500"/>
          </a:xfrm>
          <a:prstGeom prst="roundRect">
            <a:avLst>
              <a:gd name="adj" fmla="val 16667"/>
            </a:avLst>
          </a:prstGeom>
          <a:solidFill>
            <a:srgbClr val="0F7346"/>
          </a:solidFill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</a:rPr>
              <a:t>G</a:t>
            </a:r>
            <a:r>
              <a:rPr lang="en-GB" altLang="en-US" sz="3200" b="1">
                <a:solidFill>
                  <a:schemeClr val="bg1"/>
                </a:solidFill>
              </a:rPr>
              <a:t>ene and cell therapy study group</a:t>
            </a:r>
            <a:endParaRPr lang="nl-NL" altLang="en-US" sz="3200" b="1">
              <a:solidFill>
                <a:schemeClr val="bg1"/>
              </a:solidFill>
            </a:endParaRPr>
          </a:p>
        </p:txBody>
      </p:sp>
      <p:sp>
        <p:nvSpPr>
          <p:cNvPr id="16389" name="Rectangle 46">
            <a:extLst>
              <a:ext uri="{FF2B5EF4-FFF2-40B4-BE49-F238E27FC236}">
                <a16:creationId xmlns:a16="http://schemas.microsoft.com/office/drawing/2014/main" id="{BC60D044-B9C2-4333-8117-D5456133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221164"/>
            <a:ext cx="645160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en-US" sz="2400" b="1"/>
              <a:t>Lead : </a:t>
            </a:r>
            <a:r>
              <a:rPr lang="fr-FR" altLang="en-US" sz="2400"/>
              <a:t>C Jorgensen, INSERM, Univ. Montpellier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en-US" sz="2400" b="1"/>
              <a:t>Goal: </a:t>
            </a:r>
            <a:r>
              <a:rPr lang="en-GB" altLang="en-US" sz="2400"/>
              <a:t>the study group dedicated to gene and cell therapy organize scientific meetings, training program and participate to H2020 programs.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/>
              <a:t>The aim of the SGGCT is to build an international network of excellence in cell therapy &amp; to develop novel immune therapy.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/>
              <a:t>Active </a:t>
            </a:r>
            <a:r>
              <a:rPr lang="en-GB" altLang="en-US" sz="2400" b="1"/>
              <a:t>group</a:t>
            </a:r>
            <a:r>
              <a:rPr lang="en-GB" altLang="en-US" sz="2400"/>
              <a:t> of 25 teams, open for scientists or clinicians  with special focus to translational clinical research.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400"/>
              <a:t>Interactions with international societies including  IRCS, ISCT, IFATS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sz="240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en-US" sz="2400"/>
          </a:p>
        </p:txBody>
      </p:sp>
      <p:grpSp>
        <p:nvGrpSpPr>
          <p:cNvPr id="16390" name="Group 4">
            <a:extLst>
              <a:ext uri="{FF2B5EF4-FFF2-40B4-BE49-F238E27FC236}">
                <a16:creationId xmlns:a16="http://schemas.microsoft.com/office/drawing/2014/main" id="{1438611F-0A2D-4508-BC68-483D16D12B98}"/>
              </a:ext>
            </a:extLst>
          </p:cNvPr>
          <p:cNvGrpSpPr>
            <a:grpSpLocks/>
          </p:cNvGrpSpPr>
          <p:nvPr/>
        </p:nvGrpSpPr>
        <p:grpSpPr bwMode="auto">
          <a:xfrm>
            <a:off x="17227550" y="9982200"/>
            <a:ext cx="7461250" cy="5257800"/>
            <a:chOff x="599" y="707"/>
            <a:chExt cx="4417" cy="3072"/>
          </a:xfrm>
        </p:grpSpPr>
        <p:pic>
          <p:nvPicPr>
            <p:cNvPr id="16403" name="Picture 5">
              <a:extLst>
                <a:ext uri="{FF2B5EF4-FFF2-40B4-BE49-F238E27FC236}">
                  <a16:creationId xmlns:a16="http://schemas.microsoft.com/office/drawing/2014/main" id="{C7DEF387-703F-405D-8775-5FBF95E7A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707"/>
              <a:ext cx="2836" cy="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Oval 6">
              <a:extLst>
                <a:ext uri="{FF2B5EF4-FFF2-40B4-BE49-F238E27FC236}">
                  <a16:creationId xmlns:a16="http://schemas.microsoft.com/office/drawing/2014/main" id="{5BFB3C1D-149F-413E-8ABA-CB3114F51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592"/>
              <a:ext cx="188" cy="192"/>
            </a:xfrm>
            <a:prstGeom prst="ellipse">
              <a:avLst/>
            </a:prstGeom>
            <a:gradFill rotWithShape="0">
              <a:gsLst>
                <a:gs pos="0">
                  <a:srgbClr val="CC8573"/>
                </a:gs>
                <a:gs pos="100000">
                  <a:srgbClr val="C77B6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5" name="Oval 7">
              <a:extLst>
                <a:ext uri="{FF2B5EF4-FFF2-40B4-BE49-F238E27FC236}">
                  <a16:creationId xmlns:a16="http://schemas.microsoft.com/office/drawing/2014/main" id="{003CDBE0-1AED-4B96-A7B2-2A368FF94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2801"/>
              <a:ext cx="188" cy="19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6" name="Oval 8">
              <a:extLst>
                <a:ext uri="{FF2B5EF4-FFF2-40B4-BE49-F238E27FC236}">
                  <a16:creationId xmlns:a16="http://schemas.microsoft.com/office/drawing/2014/main" id="{9450A342-40F9-428D-9D5E-DA345583F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" y="2465"/>
              <a:ext cx="188" cy="192"/>
            </a:xfrm>
            <a:prstGeom prst="ellipse">
              <a:avLst/>
            </a:prstGeom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 scaled="1"/>
            </a:gradFill>
            <a:ln w="9360">
              <a:solidFill>
                <a:srgbClr val="BE4B4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7" name="Oval 9">
              <a:extLst>
                <a:ext uri="{FF2B5EF4-FFF2-40B4-BE49-F238E27FC236}">
                  <a16:creationId xmlns:a16="http://schemas.microsoft.com/office/drawing/2014/main" id="{A86ECCE8-ABA8-4867-8526-927AA1B85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1985"/>
              <a:ext cx="188" cy="192"/>
            </a:xfrm>
            <a:prstGeom prst="ellipse">
              <a:avLst/>
            </a:prstGeom>
            <a:gradFill rotWithShape="0">
              <a:gsLst>
                <a:gs pos="0">
                  <a:srgbClr val="CC8573"/>
                </a:gs>
                <a:gs pos="100000">
                  <a:srgbClr val="C77B6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08" name="Oval 10">
              <a:extLst>
                <a:ext uri="{FF2B5EF4-FFF2-40B4-BE49-F238E27FC236}">
                  <a16:creationId xmlns:a16="http://schemas.microsoft.com/office/drawing/2014/main" id="{120EA9F2-725D-4F34-A1D2-44EBD74C7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56"/>
              <a:ext cx="188" cy="192"/>
            </a:xfrm>
            <a:prstGeom prst="ellipse">
              <a:avLst/>
            </a:prstGeom>
            <a:gradFill rotWithShape="0">
              <a:gsLst>
                <a:gs pos="0">
                  <a:srgbClr val="CC8573"/>
                </a:gs>
                <a:gs pos="100000">
                  <a:srgbClr val="C77B6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6409" name="Group 11">
              <a:extLst>
                <a:ext uri="{FF2B5EF4-FFF2-40B4-BE49-F238E27FC236}">
                  <a16:creationId xmlns:a16="http://schemas.microsoft.com/office/drawing/2014/main" id="{775A1980-7832-4C00-BDAF-28CD5B876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" y="2609"/>
              <a:ext cx="729" cy="451"/>
              <a:chOff x="1949" y="2609"/>
              <a:chExt cx="729" cy="451"/>
            </a:xfrm>
          </p:grpSpPr>
          <p:pic>
            <p:nvPicPr>
              <p:cNvPr id="16422" name="Picture 12">
                <a:extLst>
                  <a:ext uri="{FF2B5EF4-FFF2-40B4-BE49-F238E27FC236}">
                    <a16:creationId xmlns:a16="http://schemas.microsoft.com/office/drawing/2014/main" id="{2C559EFF-AD57-4C93-83F4-0FD96FF1B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9" y="2609"/>
                <a:ext cx="36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36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3" name="Rectangle 13">
                <a:extLst>
                  <a:ext uri="{FF2B5EF4-FFF2-40B4-BE49-F238E27FC236}">
                    <a16:creationId xmlns:a16="http://schemas.microsoft.com/office/drawing/2014/main" id="{2111930E-EF0E-4061-A688-974804CF7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6" y="2621"/>
                <a:ext cx="452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>
                <a:spAutoFit/>
              </a:bodyPr>
              <a:lstStyle>
                <a:lvl1pPr eaLnBrk="0" hangingPunct="0"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23900" algn="l"/>
                  </a:tabLs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24000"/>
                  </a:lnSpc>
                </a:pPr>
                <a:r>
                  <a:rPr lang="fr-FR" altLang="en-US" sz="2000" b="1">
                    <a:solidFill>
                      <a:srgbClr val="800000"/>
                    </a:solidFill>
                    <a:latin typeface="Handwriting - Dakota" pitchFamily="-84" charset="0"/>
                    <a:cs typeface="Arial" panose="020B0604020202020204" pitchFamily="34" charset="0"/>
                  </a:rPr>
                  <a:t>IRMB</a:t>
                </a:r>
              </a:p>
            </p:txBody>
          </p:sp>
          <p:sp>
            <p:nvSpPr>
              <p:cNvPr id="16424" name="Rectangle 14">
                <a:extLst>
                  <a:ext uri="{FF2B5EF4-FFF2-40B4-BE49-F238E27FC236}">
                    <a16:creationId xmlns:a16="http://schemas.microsoft.com/office/drawing/2014/main" id="{3A766EBA-510A-46C5-9305-4725E1078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" y="2939"/>
                <a:ext cx="256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600">
                    <a:solidFill>
                      <a:schemeClr val="tx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410" name="Oval 15">
              <a:extLst>
                <a:ext uri="{FF2B5EF4-FFF2-40B4-BE49-F238E27FC236}">
                  <a16:creationId xmlns:a16="http://schemas.microsoft.com/office/drawing/2014/main" id="{02DF383C-20AA-42C9-A7CA-52CE3815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8" y="2208"/>
              <a:ext cx="188" cy="192"/>
            </a:xfrm>
            <a:prstGeom prst="ellipse">
              <a:avLst/>
            </a:prstGeom>
            <a:gradFill rotWithShape="0">
              <a:gsLst>
                <a:gs pos="0">
                  <a:srgbClr val="CC8573"/>
                </a:gs>
                <a:gs pos="100000">
                  <a:srgbClr val="C77B6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1" name="Rectangle 16">
              <a:extLst>
                <a:ext uri="{FF2B5EF4-FFF2-40B4-BE49-F238E27FC236}">
                  <a16:creationId xmlns:a16="http://schemas.microsoft.com/office/drawing/2014/main" id="{5D35B5F3-49BB-4855-85CF-CADD3875B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016"/>
              <a:ext cx="124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fr-FR" altLang="en-US" sz="12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CELL PRODUCTION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ECELL, DRK, EFS</a:t>
              </a:r>
            </a:p>
          </p:txBody>
        </p:sp>
        <p:sp>
          <p:nvSpPr>
            <p:cNvPr id="16412" name="Rectangle 17">
              <a:extLst>
                <a:ext uri="{FF2B5EF4-FFF2-40B4-BE49-F238E27FC236}">
                  <a16:creationId xmlns:a16="http://schemas.microsoft.com/office/drawing/2014/main" id="{D2FE42C9-C1AD-4B7A-B9B0-B3FA8922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168"/>
              <a:ext cx="11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fr-FR" altLang="en-US" sz="12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CLINICAL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ECRIN</a:t>
              </a:r>
            </a:p>
          </p:txBody>
        </p:sp>
        <p:sp>
          <p:nvSpPr>
            <p:cNvPr id="16413" name="Oval 18">
              <a:extLst>
                <a:ext uri="{FF2B5EF4-FFF2-40B4-BE49-F238E27FC236}">
                  <a16:creationId xmlns:a16="http://schemas.microsoft.com/office/drawing/2014/main" id="{7461E160-3DE5-417B-93CB-CE0C76686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" y="1758"/>
              <a:ext cx="1405" cy="899"/>
            </a:xfrm>
            <a:prstGeom prst="ellipse">
              <a:avLst/>
            </a:prstGeom>
            <a:solidFill>
              <a:srgbClr val="F0A22E">
                <a:alpha val="21960"/>
              </a:srgbClr>
            </a:solidFill>
            <a:ln w="38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4" name="Oval 19">
              <a:extLst>
                <a:ext uri="{FF2B5EF4-FFF2-40B4-BE49-F238E27FC236}">
                  <a16:creationId xmlns:a16="http://schemas.microsoft.com/office/drawing/2014/main" id="{22987BCF-95BE-406E-97C2-61696E9FB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1104"/>
              <a:ext cx="1488" cy="905"/>
            </a:xfrm>
            <a:prstGeom prst="ellipse">
              <a:avLst/>
            </a:prstGeom>
            <a:solidFill>
              <a:srgbClr val="F0A22E">
                <a:alpha val="43137"/>
              </a:srgbClr>
            </a:solidFill>
            <a:ln w="38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5" name="Rectangle 20">
              <a:extLst>
                <a:ext uri="{FF2B5EF4-FFF2-40B4-BE49-F238E27FC236}">
                  <a16:creationId xmlns:a16="http://schemas.microsoft.com/office/drawing/2014/main" id="{D2FA979B-8D53-4976-9AB1-4135E4EBA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271"/>
              <a:ext cx="96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fr-FR" altLang="en-US" sz="12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BIOBANKING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BoneBank, BBMRI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Lubeck Univ/Odense Univ</a:t>
              </a:r>
            </a:p>
          </p:txBody>
        </p:sp>
        <p:sp>
          <p:nvSpPr>
            <p:cNvPr id="16416" name="Oval 21">
              <a:extLst>
                <a:ext uri="{FF2B5EF4-FFF2-40B4-BE49-F238E27FC236}">
                  <a16:creationId xmlns:a16="http://schemas.microsoft.com/office/drawing/2014/main" id="{A44D5F53-5D50-4C56-9AD7-1E6F79BBB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976"/>
              <a:ext cx="1248" cy="803"/>
            </a:xfrm>
            <a:prstGeom prst="ellipse">
              <a:avLst/>
            </a:prstGeom>
            <a:solidFill>
              <a:srgbClr val="F0A22E">
                <a:alpha val="69019"/>
              </a:srgbClr>
            </a:solidFill>
            <a:ln w="38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7" name="Rectangle 22">
              <a:extLst>
                <a:ext uri="{FF2B5EF4-FFF2-40B4-BE49-F238E27FC236}">
                  <a16:creationId xmlns:a16="http://schemas.microsoft.com/office/drawing/2014/main" id="{D11A322D-3582-47EA-AA69-F3621AF98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3136"/>
              <a:ext cx="1196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fr-FR" altLang="en-US" sz="12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STEM CELL BIOLOGY, SCAFFOLDS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BASEL MC, IRMB </a:t>
              </a:r>
            </a:p>
          </p:txBody>
        </p:sp>
        <p:sp>
          <p:nvSpPr>
            <p:cNvPr id="16418" name="Oval 23">
              <a:extLst>
                <a:ext uri="{FF2B5EF4-FFF2-40B4-BE49-F238E27FC236}">
                  <a16:creationId xmlns:a16="http://schemas.microsoft.com/office/drawing/2014/main" id="{D15C5777-D365-49C2-9BAD-77BAD074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2920"/>
              <a:ext cx="1152" cy="768"/>
            </a:xfrm>
            <a:prstGeom prst="ellipse">
              <a:avLst/>
            </a:prstGeom>
            <a:solidFill>
              <a:srgbClr val="F0A22E">
                <a:alpha val="21960"/>
              </a:srgbClr>
            </a:solidFill>
            <a:ln w="38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9" name="Oval 25">
              <a:extLst>
                <a:ext uri="{FF2B5EF4-FFF2-40B4-BE49-F238E27FC236}">
                  <a16:creationId xmlns:a16="http://schemas.microsoft.com/office/drawing/2014/main" id="{5B8621C4-F1F9-4B11-90A7-ED59815B6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960"/>
              <a:ext cx="576" cy="720"/>
            </a:xfrm>
            <a:prstGeom prst="ellipse">
              <a:avLst/>
            </a:prstGeom>
            <a:solidFill>
              <a:srgbClr val="FFFFFF"/>
            </a:solidFill>
            <a:ln w="1008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20" name="Oval 26">
              <a:extLst>
                <a:ext uri="{FF2B5EF4-FFF2-40B4-BE49-F238E27FC236}">
                  <a16:creationId xmlns:a16="http://schemas.microsoft.com/office/drawing/2014/main" id="{846AEA56-1397-4720-B719-E972798E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768"/>
              <a:ext cx="1681" cy="899"/>
            </a:xfrm>
            <a:prstGeom prst="ellipse">
              <a:avLst/>
            </a:prstGeom>
            <a:solidFill>
              <a:srgbClr val="F0A22E">
                <a:alpha val="34901"/>
              </a:srgbClr>
            </a:solidFill>
            <a:ln w="38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en-US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21" name="Rectangle 27">
              <a:extLst>
                <a:ext uri="{FF2B5EF4-FFF2-40B4-BE49-F238E27FC236}">
                  <a16:creationId xmlns:a16="http://schemas.microsoft.com/office/drawing/2014/main" id="{4D23D3EB-E424-4CC5-BC5B-36167980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945"/>
              <a:ext cx="1244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</a:tabLst>
                <a:defRPr sz="10600">
                  <a:solidFill>
                    <a:schemeClr val="tx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2000"/>
                </a:lnSpc>
              </a:pPr>
              <a:r>
                <a:rPr lang="fr-FR" altLang="en-US" sz="12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REGULATORY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2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SOP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20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Guidelines</a:t>
              </a:r>
            </a:p>
            <a:p>
              <a:pPr eaLnBrk="1" hangingPunct="1">
                <a:lnSpc>
                  <a:spcPct val="102000"/>
                </a:lnSpc>
              </a:pPr>
              <a:r>
                <a:rPr lang="fr-FR" altLang="en-US" sz="1400" b="1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EATRIS</a:t>
              </a:r>
            </a:p>
          </p:txBody>
        </p:sp>
      </p:grpSp>
      <p:pic>
        <p:nvPicPr>
          <p:cNvPr id="16391" name="Image 2">
            <a:extLst>
              <a:ext uri="{FF2B5EF4-FFF2-40B4-BE49-F238E27FC236}">
                <a16:creationId xmlns:a16="http://schemas.microsoft.com/office/drawing/2014/main" id="{AB5CD4DC-8CD4-42CB-9FB0-4861ED732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859000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47">
            <a:extLst>
              <a:ext uri="{FF2B5EF4-FFF2-40B4-BE49-F238E27FC236}">
                <a16:creationId xmlns:a16="http://schemas.microsoft.com/office/drawing/2014/main" id="{DBBA1FA6-FC3F-4CAE-866C-D53A6110D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134600"/>
            <a:ext cx="6781800" cy="3200400"/>
          </a:xfrm>
          <a:prstGeom prst="roundRect">
            <a:avLst>
              <a:gd name="adj" fmla="val 16667"/>
            </a:avLst>
          </a:prstGeom>
          <a:solidFill>
            <a:srgbClr val="0F7346"/>
          </a:solidFill>
          <a:ln w="9525">
            <a:solidFill>
              <a:srgbClr val="29298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 anchor="ctr"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Achievements 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Annual EWRR study group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 meeting in Lyon EWRR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FOREUM project (coord. D Noel)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New H2020 in 2019 : iPSSPINE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Clinical trials : ADIPOA, RESPINE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6393" name="AutoShape 47">
            <a:extLst>
              <a:ext uri="{FF2B5EF4-FFF2-40B4-BE49-F238E27FC236}">
                <a16:creationId xmlns:a16="http://schemas.microsoft.com/office/drawing/2014/main" id="{083630B9-3EA0-422C-8973-6AB343D80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0" y="2895600"/>
            <a:ext cx="9386888" cy="571500"/>
          </a:xfrm>
          <a:prstGeom prst="roundRect">
            <a:avLst>
              <a:gd name="adj" fmla="val 16667"/>
            </a:avLst>
          </a:prstGeom>
          <a:solidFill>
            <a:srgbClr val="0F7346"/>
          </a:solidFill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chemeClr val="bg1"/>
                </a:solidFill>
              </a:rPr>
              <a:t>Mission &amp; contribution</a:t>
            </a:r>
            <a:endParaRPr lang="nl-NL" altLang="en-US" sz="3000" b="1">
              <a:solidFill>
                <a:schemeClr val="bg1"/>
              </a:solidFill>
            </a:endParaRPr>
          </a:p>
        </p:txBody>
      </p:sp>
      <p:sp>
        <p:nvSpPr>
          <p:cNvPr id="16394" name="Rectangle 46">
            <a:extLst>
              <a:ext uri="{FF2B5EF4-FFF2-40B4-BE49-F238E27FC236}">
                <a16:creationId xmlns:a16="http://schemas.microsoft.com/office/drawing/2014/main" id="{99073687-3C54-4725-AC8B-B71C5579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0" y="3581400"/>
            <a:ext cx="13106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en-US" sz="2000" b="1">
                <a:solidFill>
                  <a:srgbClr val="3366FF"/>
                </a:solidFill>
              </a:rPr>
              <a:t>Scientific interactions : meeting and collaborative work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b="1"/>
              <a:t>cell based therapy </a:t>
            </a:r>
            <a:r>
              <a:rPr lang="fr-FR" altLang="en-US" sz="2000"/>
              <a:t> : DC mediated therapy in RA, </a:t>
            </a:r>
            <a:r>
              <a:rPr lang="en-GB" altLang="en-US" sz="2000"/>
              <a:t>adult stem cell research, iPS, CARTcell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b="1"/>
              <a:t>Proof of concept </a:t>
            </a:r>
            <a:r>
              <a:rPr lang="en-GB" altLang="en-US" sz="2000"/>
              <a:t>: expertise in experimental arthritis an OA and arthritis models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b="1"/>
              <a:t>nucleotide targets </a:t>
            </a:r>
            <a:r>
              <a:rPr lang="en-GB" altLang="en-US" sz="2000"/>
              <a:t>, microRNA identified in different cells (MSC, synoviocytes, Tcells, Tregs, monocytes). next step is delivery of small RNA.</a:t>
            </a:r>
            <a:r>
              <a:rPr lang="fr-FR" altLang="en-US" sz="2000"/>
              <a:t>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b="1"/>
              <a:t>Immunomonitoring SOP </a:t>
            </a:r>
            <a:r>
              <a:rPr lang="en-GB" altLang="en-US" sz="2000"/>
              <a:t>adapted to cell mediated therapy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b="1"/>
              <a:t>Training</a:t>
            </a:r>
            <a:r>
              <a:rPr lang="en-GB" altLang="en-US" sz="2000"/>
              <a:t>: The Study group meeting are held during the workshops prior to the openings lecture at the EWRR 2019 in Lyon with approx 22 scientists. </a:t>
            </a:r>
            <a:endParaRPr lang="fr-FR" altLang="en-US" sz="200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n-US" sz="2000" b="1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b="1"/>
              <a:t>Translationnal research:</a:t>
            </a:r>
            <a:r>
              <a:rPr lang="en-GB" altLang="en-US" sz="2000"/>
              <a:t> Clinical programs are ongoing in Europe stimulated by EU partners with strategy using cytokine vaccination, T regulatory cell therapy and dendritic cells (AuToDeCRA), stem cell therapy supported by H2020 : ADIPOA, RESPINE, iPSPINE</a:t>
            </a:r>
            <a:r>
              <a:rPr lang="fr-FR" altLang="en-US" sz="2000"/>
              <a:t>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n-US" sz="2000" b="1"/>
              <a:t>Perspectives: </a:t>
            </a:r>
            <a:r>
              <a:rPr lang="en-GB" altLang="en-US" sz="2000"/>
              <a:t>The gene and cell therapy study group aims to have two interactive meetings a year, one connected to the EWRR, the second one at the Eular meeting.</a:t>
            </a:r>
          </a:p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en-US" sz="2000"/>
              <a:t>Info on EULAR website :</a:t>
            </a:r>
          </a:p>
          <a:p>
            <a:pPr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altLang="en-US" sz="2000"/>
          </a:p>
          <a:p>
            <a:pPr>
              <a:buClr>
                <a:schemeClr val="accent2"/>
              </a:buClr>
            </a:pPr>
            <a:r>
              <a:rPr lang="en-GB" altLang="en-US" sz="2000">
                <a:solidFill>
                  <a:srgbClr val="6B6BCF"/>
                </a:solidFill>
              </a:rPr>
              <a:t> </a:t>
            </a:r>
            <a:r>
              <a:rPr lang="en-GB" altLang="en-US" sz="2000" b="1">
                <a:solidFill>
                  <a:srgbClr val="6B6BCF"/>
                </a:solidFill>
              </a:rPr>
              <a:t>https</a:t>
            </a:r>
            <a:r>
              <a:rPr lang="en-GB" altLang="en-US" sz="2000" b="1">
                <a:solidFill>
                  <a:srgbClr val="3366FF"/>
                </a:solidFill>
              </a:rPr>
              <a:t>://</a:t>
            </a:r>
            <a:r>
              <a:rPr lang="en-GB" altLang="en-US" sz="2000" b="1">
                <a:solidFill>
                  <a:srgbClr val="6B6BCF"/>
                </a:solidFill>
              </a:rPr>
              <a:t>www.eular.org/investigative_rheumatology_study_groups.cfm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altLang="en-US" sz="2000"/>
          </a:p>
        </p:txBody>
      </p:sp>
      <p:sp>
        <p:nvSpPr>
          <p:cNvPr id="16395" name="AutoShape 47">
            <a:extLst>
              <a:ext uri="{FF2B5EF4-FFF2-40B4-BE49-F238E27FC236}">
                <a16:creationId xmlns:a16="http://schemas.microsoft.com/office/drawing/2014/main" id="{1FEE542E-E758-445C-94AA-A29254F16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3400" y="9144000"/>
            <a:ext cx="9386888" cy="571500"/>
          </a:xfrm>
          <a:prstGeom prst="roundRect">
            <a:avLst>
              <a:gd name="adj" fmla="val 16667"/>
            </a:avLst>
          </a:prstGeom>
          <a:solidFill>
            <a:srgbClr val="0F7346"/>
          </a:solidFill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2000"/>
              </a:lnSpc>
            </a:pPr>
            <a:r>
              <a:rPr lang="fr-FR" altLang="en-US" sz="3000" b="1">
                <a:solidFill>
                  <a:schemeClr val="bg1"/>
                </a:solidFill>
              </a:rPr>
              <a:t>Task force : EUROSTEM in EUROPE</a:t>
            </a:r>
          </a:p>
        </p:txBody>
      </p:sp>
      <p:pic>
        <p:nvPicPr>
          <p:cNvPr id="16396" name="Picture 29">
            <a:extLst>
              <a:ext uri="{FF2B5EF4-FFF2-40B4-BE49-F238E27FC236}">
                <a16:creationId xmlns:a16="http://schemas.microsoft.com/office/drawing/2014/main" id="{27324F3E-44B4-48C5-B17F-7B689447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3639800"/>
            <a:ext cx="33369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0" descr="Adipoa-2 Logo.png">
            <a:extLst>
              <a:ext uri="{FF2B5EF4-FFF2-40B4-BE49-F238E27FC236}">
                <a16:creationId xmlns:a16="http://schemas.microsoft.com/office/drawing/2014/main" id="{B0A19AB0-C6E6-4FDB-945C-C9405DC2A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3563600"/>
            <a:ext cx="31607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5">
            <a:extLst>
              <a:ext uri="{FF2B5EF4-FFF2-40B4-BE49-F238E27FC236}">
                <a16:creationId xmlns:a16="http://schemas.microsoft.com/office/drawing/2014/main" id="{0DF92CEF-670A-46C5-8D1A-E6B35C71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13335001"/>
            <a:ext cx="16557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8">
            <a:extLst>
              <a:ext uri="{FF2B5EF4-FFF2-40B4-BE49-F238E27FC236}">
                <a16:creationId xmlns:a16="http://schemas.microsoft.com/office/drawing/2014/main" id="{E734E6BC-6075-4BC5-A9C7-1A74E9FF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782800"/>
            <a:ext cx="262413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Imagen 5">
            <a:extLst>
              <a:ext uri="{FF2B5EF4-FFF2-40B4-BE49-F238E27FC236}">
                <a16:creationId xmlns:a16="http://schemas.microsoft.com/office/drawing/2014/main" id="{5935235F-DCF1-46DE-B73D-239A94F03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1" y="457200"/>
            <a:ext cx="44862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ZoneTexte 44">
            <a:extLst>
              <a:ext uri="{FF2B5EF4-FFF2-40B4-BE49-F238E27FC236}">
                <a16:creationId xmlns:a16="http://schemas.microsoft.com/office/drawing/2014/main" id="{6CFD8037-99FA-4137-A6D9-A440F138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900" y="15689263"/>
            <a:ext cx="10123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en-US" sz="4400" dirty="0"/>
              <a:t>Contact : christian.jorgensen@inserm.fr</a:t>
            </a:r>
          </a:p>
        </p:txBody>
      </p:sp>
      <p:pic>
        <p:nvPicPr>
          <p:cNvPr id="16402" name="Image 39">
            <a:extLst>
              <a:ext uri="{FF2B5EF4-FFF2-40B4-BE49-F238E27FC236}">
                <a16:creationId xmlns:a16="http://schemas.microsoft.com/office/drawing/2014/main" id="{45CD38A7-96CB-4FD9-B68D-D2FC3C220E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9067800"/>
            <a:ext cx="50673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8A657DCF3FBB4E8FBE0E2468B8B113" ma:contentTypeVersion="10" ma:contentTypeDescription="Create a new document." ma:contentTypeScope="" ma:versionID="827d9bd3247e31a92005724f03b4d151">
  <xsd:schema xmlns:xsd="http://www.w3.org/2001/XMLSchema" xmlns:xs="http://www.w3.org/2001/XMLSchema" xmlns:p="http://schemas.microsoft.com/office/2006/metadata/properties" xmlns:ns2="1fe62f42-115c-4e23-b11d-d52080b3ae5f" xmlns:ns3="5c339dfd-a95f-4f81-844c-7253b04fe2d8" targetNamespace="http://schemas.microsoft.com/office/2006/metadata/properties" ma:root="true" ma:fieldsID="9aaa685f49172462c2c91bbf7b4f38d7" ns2:_="" ns3:_="">
    <xsd:import namespace="1fe62f42-115c-4e23-b11d-d52080b3ae5f"/>
    <xsd:import namespace="5c339dfd-a95f-4f81-844c-7253b04fe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62f42-115c-4e23-b11d-d52080b3a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39dfd-a95f-4f81-844c-7253b04fe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280C75-4772-4ED1-AE79-6AA0DCDE5EA3}"/>
</file>

<file path=customXml/itemProps2.xml><?xml version="1.0" encoding="utf-8"?>
<ds:datastoreItem xmlns:ds="http://schemas.openxmlformats.org/officeDocument/2006/customXml" ds:itemID="{61FF7C3E-B2B2-4CD8-ACB8-BAFA3D5A1CA4}"/>
</file>

<file path=customXml/itemProps3.xml><?xml version="1.0" encoding="utf-8"?>
<ds:datastoreItem xmlns:ds="http://schemas.openxmlformats.org/officeDocument/2006/customXml" ds:itemID="{A68DD9D4-02C9-404D-A652-200A409D1D62}"/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192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ＭＳ Ｐゴシック</vt:lpstr>
      <vt:lpstr>Wingdings</vt:lpstr>
      <vt:lpstr>Calibri</vt:lpstr>
      <vt:lpstr>Handwriting - Dakota</vt:lpstr>
      <vt:lpstr>Default Design</vt:lpstr>
      <vt:lpstr>PowerPoint Presentation</vt:lpstr>
    </vt:vector>
  </TitlesOfParts>
  <Company>SciFor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Posters1st</dc:creator>
  <cp:lastModifiedBy>Florian Klett</cp:lastModifiedBy>
  <cp:revision>337</cp:revision>
  <cp:lastPrinted>2017-04-05T13:37:59Z</cp:lastPrinted>
  <dcterms:created xsi:type="dcterms:W3CDTF">2003-12-17T18:44:28Z</dcterms:created>
  <dcterms:modified xsi:type="dcterms:W3CDTF">2019-05-31T09:50:04Z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0x010100408A657DCF3FBB4E8FBE0E2468B8B113</vt:lpwstr>
  </property>
</Properties>
</file>