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7"/>
  </p:notesMasterIdLst>
  <p:handoutMasterIdLst>
    <p:handoutMasterId r:id="rId8"/>
  </p:handoutMasterIdLst>
  <p:sldIdLst>
    <p:sldId id="274" r:id="rId6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8" autoAdjust="0"/>
    <p:restoredTop sz="94644" autoAdjust="0"/>
  </p:normalViewPr>
  <p:slideViewPr>
    <p:cSldViewPr snapToGrid="0">
      <p:cViewPr varScale="1">
        <p:scale>
          <a:sx n="121" d="100"/>
          <a:sy n="121" d="100"/>
        </p:scale>
        <p:origin x="216" y="960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‹N°›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26/04/2019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filer@bham.ac.uk" TargetMode="External"/><Relationship Id="rId7" Type="http://schemas.openxmlformats.org/officeDocument/2006/relationships/image" Target="../media/image12.png"/><Relationship Id="rId2" Type="http://schemas.openxmlformats.org/officeDocument/2006/relationships/hyperlink" Target="mailto:aurelie.najm@gmail.co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55657" y="2561259"/>
            <a:ext cx="2883219" cy="1098181"/>
          </a:xfrm>
          <a:prstGeom prst="roundRect">
            <a:avLst>
              <a:gd name="adj" fmla="val 1116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129223" y="2976907"/>
            <a:ext cx="2905869" cy="1177163"/>
          </a:xfrm>
          <a:prstGeom prst="roundRect">
            <a:avLst>
              <a:gd name="adj" fmla="val 906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129223" y="1360928"/>
            <a:ext cx="2897511" cy="1471249"/>
          </a:xfrm>
          <a:prstGeom prst="roundRect">
            <a:avLst>
              <a:gd name="adj" fmla="val 9060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5657" y="1398431"/>
            <a:ext cx="2883219" cy="1084421"/>
          </a:xfrm>
          <a:prstGeom prst="roundRect">
            <a:avLst>
              <a:gd name="adj" fmla="val 1116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nl-BE" sz="1000" dirty="0">
                <a:solidFill>
                  <a:schemeClr val="tx1"/>
                </a:solidFill>
              </a:rPr>
              <a:t>STRAP CI :</a:t>
            </a:r>
            <a:r>
              <a:rPr lang="en-US" sz="1000" dirty="0">
                <a:solidFill>
                  <a:schemeClr val="tx1"/>
                </a:solidFill>
              </a:rPr>
              <a:t>Prospective </a:t>
            </a:r>
            <a:r>
              <a:rPr lang="en-US" sz="1000" dirty="0" err="1">
                <a:solidFill>
                  <a:schemeClr val="tx1"/>
                </a:solidFill>
              </a:rPr>
              <a:t>multicentre</a:t>
            </a:r>
            <a:r>
              <a:rPr lang="en-US" sz="1000" dirty="0">
                <a:solidFill>
                  <a:schemeClr val="tx1"/>
                </a:solidFill>
              </a:rPr>
              <a:t> trial</a:t>
            </a:r>
          </a:p>
          <a:p>
            <a:pPr algn="just"/>
            <a:r>
              <a:rPr lang="nl-BE" sz="1000" dirty="0">
                <a:solidFill>
                  <a:schemeClr val="tx1"/>
                </a:solidFill>
              </a:rPr>
              <a:t>Costantino Pitzalis</a:t>
            </a:r>
            <a:endParaRPr lang="en-US" sz="1000" dirty="0">
              <a:solidFill>
                <a:schemeClr val="tx1"/>
              </a:solidFill>
            </a:endParaRPr>
          </a:p>
          <a:p>
            <a:pPr algn="just"/>
            <a:r>
              <a:rPr lang="en-US" sz="1000" b="0" dirty="0">
                <a:solidFill>
                  <a:schemeClr val="tx1"/>
                </a:solidFill>
              </a:rPr>
              <a:t>Synovial cellular and molecular signatures and stratification of response to etanercept vs tocilizumab vs rituximab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271015" y="1340397"/>
            <a:ext cx="2771363" cy="1098181"/>
          </a:xfrm>
          <a:prstGeom prst="roundRect">
            <a:avLst>
              <a:gd name="adj" fmla="val 11162"/>
            </a:avLst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6" y="-16245"/>
            <a:ext cx="6976288" cy="475909"/>
          </a:xfrm>
        </p:spPr>
        <p:txBody>
          <a:bodyPr/>
          <a:lstStyle/>
          <a:p>
            <a:r>
              <a:rPr lang="en-US" b="1" dirty="0"/>
              <a:t>EULAR Synovitis Study Group: ESSG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28/04/2019</a:t>
            </a:fld>
            <a:endParaRPr lang="en-GB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6274472" y="1326950"/>
            <a:ext cx="2715305" cy="10926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r>
              <a:rPr lang="en" sz="1000" dirty="0">
                <a:solidFill>
                  <a:schemeClr val="tx1"/>
                </a:solidFill>
              </a:rPr>
              <a:t>EULAR Course on Synovial Biopsy 2019</a:t>
            </a:r>
            <a:r>
              <a:rPr lang="de-CH" sz="1000" dirty="0">
                <a:solidFill>
                  <a:schemeClr val="tx1"/>
                </a:solidFill>
              </a:rPr>
              <a:t>: Madrid, September 12-13th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2677" y="1434605"/>
            <a:ext cx="2862415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1. Current: Development of a </a:t>
            </a:r>
            <a:r>
              <a:rPr lang="en-GB" sz="1000" dirty="0">
                <a:solidFill>
                  <a:schemeClr val="tx1"/>
                </a:solidFill>
              </a:rPr>
              <a:t>standardized training model for ultrasound-guided synovial biopsy in small and large joints</a:t>
            </a:r>
            <a:r>
              <a:rPr lang="fr-FR" sz="1000" dirty="0">
                <a:solidFill>
                  <a:schemeClr val="tx1"/>
                </a:solidFill>
              </a:rPr>
              <a:t>.</a:t>
            </a:r>
          </a:p>
          <a:p>
            <a:r>
              <a:rPr lang="fr-FR" sz="1000" dirty="0">
                <a:solidFill>
                  <a:schemeClr val="tx1"/>
                </a:solidFill>
              </a:rPr>
              <a:t>Ingrid Moller, Esperanza Naredo</a:t>
            </a:r>
          </a:p>
          <a:p>
            <a:r>
              <a:rPr lang="fr-FR" sz="1000" b="0" dirty="0" err="1">
                <a:solidFill>
                  <a:schemeClr val="tx1"/>
                </a:solidFill>
              </a:rPr>
              <a:t>Literature</a:t>
            </a:r>
            <a:r>
              <a:rPr lang="fr-FR" sz="1000" b="0" dirty="0">
                <a:solidFill>
                  <a:schemeClr val="tx1"/>
                </a:solidFill>
              </a:rPr>
              <a:t> </a:t>
            </a:r>
            <a:r>
              <a:rPr lang="fr-FR" sz="1000" b="0" dirty="0" err="1">
                <a:solidFill>
                  <a:schemeClr val="tx1"/>
                </a:solidFill>
              </a:rPr>
              <a:t>review</a:t>
            </a:r>
            <a:r>
              <a:rPr lang="fr-FR" sz="1000" b="0" dirty="0">
                <a:solidFill>
                  <a:schemeClr val="tx1"/>
                </a:solidFill>
              </a:rPr>
              <a:t> and multiple training </a:t>
            </a:r>
            <a:r>
              <a:rPr lang="fr-FR" sz="1000" b="0" dirty="0" err="1">
                <a:solidFill>
                  <a:schemeClr val="tx1"/>
                </a:solidFill>
              </a:rPr>
              <a:t>exercises</a:t>
            </a:r>
            <a:r>
              <a:rPr lang="fr-FR" sz="1000" b="0" dirty="0">
                <a:solidFill>
                  <a:schemeClr val="tx1"/>
                </a:solidFill>
              </a:rPr>
              <a:t> </a:t>
            </a:r>
            <a:r>
              <a:rPr lang="fr-FR" sz="1000" b="0" dirty="0" err="1">
                <a:solidFill>
                  <a:schemeClr val="tx1"/>
                </a:solidFill>
              </a:rPr>
              <a:t>completed</a:t>
            </a:r>
            <a:r>
              <a:rPr lang="fr-FR" sz="1000" b="0" dirty="0">
                <a:solidFill>
                  <a:schemeClr val="tx1"/>
                </a:solidFill>
              </a:rPr>
              <a:t>; Delphi </a:t>
            </a:r>
            <a:r>
              <a:rPr lang="fr-FR" sz="1000" b="0" dirty="0" err="1">
                <a:solidFill>
                  <a:schemeClr val="tx1"/>
                </a:solidFill>
              </a:rPr>
              <a:t>exercise</a:t>
            </a:r>
            <a:r>
              <a:rPr lang="fr-FR" sz="1000" b="0" dirty="0">
                <a:solidFill>
                  <a:schemeClr val="tx1"/>
                </a:solidFill>
              </a:rPr>
              <a:t> on </a:t>
            </a:r>
            <a:r>
              <a:rPr lang="fr-FR" sz="1000" b="0" dirty="0" err="1">
                <a:solidFill>
                  <a:schemeClr val="tx1"/>
                </a:solidFill>
              </a:rPr>
              <a:t>Educational</a:t>
            </a:r>
            <a:r>
              <a:rPr lang="fr-FR" sz="1000" b="0" dirty="0">
                <a:solidFill>
                  <a:schemeClr val="tx1"/>
                </a:solidFill>
              </a:rPr>
              <a:t> package in </a:t>
            </a:r>
            <a:r>
              <a:rPr lang="fr-FR" sz="1000" b="0" dirty="0" err="1">
                <a:solidFill>
                  <a:schemeClr val="tx1"/>
                </a:solidFill>
              </a:rPr>
              <a:t>progress</a:t>
            </a:r>
            <a:r>
              <a:rPr lang="fr-FR" sz="1000" b="0" dirty="0">
                <a:solidFill>
                  <a:schemeClr val="tx1"/>
                </a:solidFill>
              </a:rPr>
              <a:t>.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endParaRPr lang="fr-FR" sz="1000" dirty="0">
              <a:solidFill>
                <a:schemeClr val="tx1"/>
              </a:solidFill>
            </a:endParaRPr>
          </a:p>
          <a:p>
            <a:r>
              <a:rPr lang="fr-FR" sz="1000" dirty="0">
                <a:solidFill>
                  <a:schemeClr val="tx1"/>
                </a:solidFill>
              </a:rPr>
              <a:t>2. To </a:t>
            </a:r>
            <a:r>
              <a:rPr lang="fr-FR" sz="1000" dirty="0" err="1">
                <a:solidFill>
                  <a:schemeClr val="tx1"/>
                </a:solidFill>
              </a:rPr>
              <a:t>be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  <a:r>
              <a:rPr lang="fr-FR" sz="1000" dirty="0" err="1">
                <a:solidFill>
                  <a:schemeClr val="tx1"/>
                </a:solidFill>
              </a:rPr>
              <a:t>developed</a:t>
            </a:r>
            <a:r>
              <a:rPr lang="fr-FR" sz="1000" dirty="0">
                <a:solidFill>
                  <a:schemeClr val="tx1"/>
                </a:solidFill>
              </a:rPr>
              <a:t>: EULAR points to </a:t>
            </a:r>
            <a:r>
              <a:rPr lang="fr-FR" sz="1000" dirty="0" err="1">
                <a:solidFill>
                  <a:schemeClr val="tx1"/>
                </a:solidFill>
              </a:rPr>
              <a:t>consider</a:t>
            </a:r>
            <a:r>
              <a:rPr lang="fr-FR" sz="1000" dirty="0">
                <a:solidFill>
                  <a:schemeClr val="tx1"/>
                </a:solidFill>
              </a:rPr>
              <a:t> for minimal </a:t>
            </a:r>
            <a:r>
              <a:rPr lang="fr-FR" sz="1000" dirty="0" err="1">
                <a:solidFill>
                  <a:schemeClr val="tx1"/>
                </a:solidFill>
              </a:rPr>
              <a:t>reporting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  <a:r>
              <a:rPr lang="fr-FR" sz="1000" dirty="0" err="1">
                <a:solidFill>
                  <a:schemeClr val="tx1"/>
                </a:solidFill>
              </a:rPr>
              <a:t>requirements</a:t>
            </a:r>
            <a:r>
              <a:rPr lang="fr-FR" sz="1000" dirty="0">
                <a:solidFill>
                  <a:schemeClr val="tx1"/>
                </a:solidFill>
              </a:rPr>
              <a:t> in synovial tissue </a:t>
            </a:r>
            <a:r>
              <a:rPr lang="fr-FR" sz="1000" dirty="0" err="1">
                <a:solidFill>
                  <a:schemeClr val="tx1"/>
                </a:solidFill>
              </a:rPr>
              <a:t>research</a:t>
            </a:r>
            <a:r>
              <a:rPr lang="fr-FR" sz="1000" dirty="0">
                <a:solidFill>
                  <a:schemeClr val="tx1"/>
                </a:solidFill>
              </a:rPr>
              <a:t> in </a:t>
            </a:r>
            <a:r>
              <a:rPr lang="fr-FR" sz="1000" dirty="0" err="1">
                <a:solidFill>
                  <a:schemeClr val="tx1"/>
                </a:solidFill>
              </a:rPr>
              <a:t>rheumatology</a:t>
            </a:r>
            <a:r>
              <a:rPr lang="fr-FR" sz="1000" dirty="0">
                <a:solidFill>
                  <a:schemeClr val="tx1"/>
                </a:solidFill>
              </a:rPr>
              <a:t>.</a:t>
            </a:r>
          </a:p>
          <a:p>
            <a:r>
              <a:rPr lang="fr-FR" sz="1000" dirty="0">
                <a:solidFill>
                  <a:schemeClr val="tx1"/>
                </a:solidFill>
              </a:rPr>
              <a:t>Aurélie Najm, Andrew Filer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7301" y="4231354"/>
            <a:ext cx="3684203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CH" sz="1000" dirty="0">
                <a:solidFill>
                  <a:schemeClr val="tx1"/>
                </a:solidFill>
              </a:rPr>
              <a:t>Contacts: </a:t>
            </a:r>
          </a:p>
          <a:p>
            <a:pPr>
              <a:spcBef>
                <a:spcPts val="600"/>
              </a:spcBef>
            </a:pPr>
            <a:r>
              <a:rPr lang="de-CH" sz="1000" dirty="0">
                <a:solidFill>
                  <a:schemeClr val="tx1"/>
                </a:solidFill>
                <a:hlinkClick r:id="rId2"/>
              </a:rPr>
              <a:t>aurelie.najm@gmail.com</a:t>
            </a:r>
            <a:r>
              <a:rPr lang="de-CH" sz="1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de-CH" sz="1000" dirty="0">
                <a:solidFill>
                  <a:schemeClr val="tx1"/>
                </a:solidFill>
                <a:hlinkClick r:id="rId3"/>
              </a:rPr>
              <a:t>A.filer@bham.ac.uk</a:t>
            </a:r>
            <a:endParaRPr lang="de-CH" sz="1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de-CH" sz="1000" dirty="0">
                <a:solidFill>
                  <a:schemeClr val="tx1"/>
                </a:solidFill>
              </a:rPr>
              <a:t>ESSG Website: https://</a:t>
            </a:r>
            <a:r>
              <a:rPr lang="de-CH" sz="1000" dirty="0" err="1">
                <a:solidFill>
                  <a:schemeClr val="tx1"/>
                </a:solidFill>
              </a:rPr>
              <a:t>eularsynovitis.wordpress.com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134" y="463121"/>
            <a:ext cx="2858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56B9"/>
                </a:solidFill>
                <a:latin typeface="+mj-lt"/>
                <a:cs typeface="+mj-cs"/>
              </a:rPr>
              <a:t>Chairs : </a:t>
            </a:r>
            <a:r>
              <a:rPr lang="en-US" sz="1200" dirty="0" err="1">
                <a:solidFill>
                  <a:srgbClr val="0056B9"/>
                </a:solidFill>
                <a:latin typeface="+mj-lt"/>
                <a:cs typeface="+mj-cs"/>
              </a:rPr>
              <a:t>Aurélie</a:t>
            </a:r>
            <a:r>
              <a:rPr lang="en-US" sz="1200" dirty="0">
                <a:solidFill>
                  <a:srgbClr val="0056B9"/>
                </a:solidFill>
                <a:latin typeface="+mj-lt"/>
                <a:cs typeface="+mj-cs"/>
              </a:rPr>
              <a:t> Najm &amp; Andrew Filer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16" y="622424"/>
            <a:ext cx="70896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b="0" dirty="0">
                <a:solidFill>
                  <a:srgbClr val="0056B9"/>
                </a:solidFill>
                <a:latin typeface="+mj-lt"/>
                <a:cs typeface="+mj-cs"/>
              </a:rPr>
              <a:t>ESSG is an inclusive community of scientists and physician-scientists dedicated to high-quality research in the field of synovitis with the goal of implementing the systematic assessment of synovial tissue as a clinical tool. </a:t>
            </a:r>
            <a:r>
              <a:rPr lang="nl-BE" sz="1100" b="0" dirty="0"/>
              <a:t>activities in 2016 </a:t>
            </a:r>
            <a:endParaRPr lang="en-GB" sz="1100" b="0" dirty="0"/>
          </a:p>
        </p:txBody>
      </p:sp>
      <p:pic>
        <p:nvPicPr>
          <p:cNvPr id="13" name="Picture 2" descr="https://eularsynovitis.files.wordpress.com/2018/07/banner_large.jpg?w=800&amp;h=191&amp;crop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5149" y="1413653"/>
            <a:ext cx="2623097" cy="62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213280" y="2474509"/>
            <a:ext cx="21873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tx1"/>
                </a:solidFill>
              </a:rPr>
              <a:t>Publications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56" y="1053151"/>
            <a:ext cx="21873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tx1"/>
                </a:solidFill>
              </a:rPr>
              <a:t>Collaborative research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16" y="2403456"/>
            <a:ext cx="28582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algn="just"/>
            <a:r>
              <a:rPr lang="en-GB" sz="1000" dirty="0">
                <a:solidFill>
                  <a:schemeClr val="tx1"/>
                </a:solidFill>
              </a:rPr>
              <a:t>Survey of minimally-invasive ultrasound-guided synovial biopsy performed at rheumatology centres ---   Andrew Filer</a:t>
            </a:r>
          </a:p>
          <a:p>
            <a:pPr algn="just"/>
            <a:r>
              <a:rPr lang="en-GB" sz="1000" b="0" dirty="0">
                <a:solidFill>
                  <a:schemeClr val="tx1"/>
                </a:solidFill>
              </a:rPr>
              <a:t>Multicentre observational study of ultrasound guided biopsy safety and training approaches</a:t>
            </a:r>
            <a:endParaRPr lang="en-US" sz="1000" b="0" dirty="0">
              <a:solidFill>
                <a:schemeClr val="tx1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34" y="4066434"/>
            <a:ext cx="1580199" cy="929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37" y="2716713"/>
            <a:ext cx="1709616" cy="814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73" y="3434141"/>
            <a:ext cx="1811611" cy="627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ounded Rectangle 19">
            <a:extLst>
              <a:ext uri="{FF2B5EF4-FFF2-40B4-BE49-F238E27FC236}">
                <a16:creationId xmlns:a16="http://schemas.microsoft.com/office/drawing/2014/main" id="{8159999E-04B6-D443-9432-8358BF7F62C7}"/>
              </a:ext>
            </a:extLst>
          </p:cNvPr>
          <p:cNvSpPr/>
          <p:nvPr/>
        </p:nvSpPr>
        <p:spPr bwMode="auto">
          <a:xfrm>
            <a:off x="59867" y="3739512"/>
            <a:ext cx="2872549" cy="1302637"/>
          </a:xfrm>
          <a:prstGeom prst="roundRect">
            <a:avLst>
              <a:gd name="adj" fmla="val 1116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687BEB3-BB3A-9847-9D0D-ED5C92F52849}"/>
              </a:ext>
            </a:extLst>
          </p:cNvPr>
          <p:cNvSpPr txBox="1"/>
          <p:nvPr/>
        </p:nvSpPr>
        <p:spPr>
          <a:xfrm>
            <a:off x="3079136" y="1056702"/>
            <a:ext cx="218738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tx1"/>
                </a:solidFill>
              </a:rPr>
              <a:t>Task Forces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DF2E6F-8805-6B41-B649-9B86D6BE7A41}"/>
              </a:ext>
            </a:extLst>
          </p:cNvPr>
          <p:cNvSpPr/>
          <p:nvPr/>
        </p:nvSpPr>
        <p:spPr>
          <a:xfrm>
            <a:off x="90209" y="3487877"/>
            <a:ext cx="285828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chemeClr val="tx1"/>
              </a:solidFill>
            </a:endParaRPr>
          </a:p>
          <a:p>
            <a:pPr algn="just"/>
            <a:r>
              <a:rPr lang="en" sz="1000" dirty="0">
                <a:solidFill>
                  <a:schemeClr val="tx1"/>
                </a:solidFill>
              </a:rPr>
              <a:t>Value of synovial tissue histological markers for prediction of response to treatment in Rheumatoid Arthritis </a:t>
            </a:r>
          </a:p>
          <a:p>
            <a:pPr algn="just"/>
            <a:r>
              <a:rPr lang="en-GB" sz="1000" dirty="0" err="1">
                <a:solidFill>
                  <a:schemeClr val="tx1"/>
                </a:solidFill>
              </a:rPr>
              <a:t>Aurélie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 err="1">
                <a:solidFill>
                  <a:schemeClr val="tx1"/>
                </a:solidFill>
              </a:rPr>
              <a:t>Najm</a:t>
            </a:r>
            <a:r>
              <a:rPr lang="en-GB" sz="1000" dirty="0">
                <a:solidFill>
                  <a:schemeClr val="tx1"/>
                </a:solidFill>
              </a:rPr>
              <a:t>, Douglas Veale</a:t>
            </a:r>
          </a:p>
          <a:p>
            <a:pPr algn="just"/>
            <a:r>
              <a:rPr lang="en-GB" sz="1000" b="0" dirty="0">
                <a:solidFill>
                  <a:schemeClr val="tx1"/>
                </a:solidFill>
              </a:rPr>
              <a:t>Multicentre observational study of histological biomarkers value for prediction of response to biological treatment in RA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10326D-2153-3345-BCED-DDA690DFD568}"/>
              </a:ext>
            </a:extLst>
          </p:cNvPr>
          <p:cNvSpPr/>
          <p:nvPr/>
        </p:nvSpPr>
        <p:spPr>
          <a:xfrm>
            <a:off x="6221871" y="1062160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>
                <a:solidFill>
                  <a:schemeClr val="tx1"/>
                </a:solidFill>
              </a:rPr>
              <a:t>Courses </a:t>
            </a:r>
          </a:p>
        </p:txBody>
      </p:sp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27366-1817-4ED5-AA02-526242558114}"/>
</file>

<file path=customXml/itemProps2.xml><?xml version="1.0" encoding="utf-8"?>
<ds:datastoreItem xmlns:ds="http://schemas.openxmlformats.org/officeDocument/2006/customXml" ds:itemID="{9B05C1F4-F25E-486F-9E89-BE2AA90AD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599A8-5B5E-42B1-9FBC-734469B611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248</Words>
  <Application>Microsoft Macintosh PowerPoint</Application>
  <PresentationFormat>Affichage à l'écran (16:9)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Times</vt:lpstr>
      <vt:lpstr>Wingdings</vt:lpstr>
      <vt:lpstr>PPT EULAR presentation_10_9_II</vt:lpstr>
      <vt:lpstr>Custom Design</vt:lpstr>
      <vt:lpstr>EULAR Synovitis Study Group: ESSG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2018-02-02T16:37:26Z</dcterms:created>
  <dcterms:modified xsi:type="dcterms:W3CDTF">2019-04-28T14:47:10Z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221200</vt:r8>
  </property>
</Properties>
</file>