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>
  <p:sldMasterIdLst>
    <p:sldMasterId id="2147483655" r:id="rId4"/>
    <p:sldMasterId id="2147483888" r:id="rId5"/>
  </p:sldMasterIdLst>
  <p:notesMasterIdLst>
    <p:notesMasterId r:id="rId7"/>
  </p:notesMasterIdLst>
  <p:handoutMasterIdLst>
    <p:handoutMasterId r:id="rId8"/>
  </p:handoutMasterIdLst>
  <p:sldIdLst>
    <p:sldId id="274" r:id="rId6"/>
  </p:sldIdLst>
  <p:sldSz cx="9144000" cy="5143500" type="screen16x9"/>
  <p:notesSz cx="6797675" cy="9926638"/>
  <p:defaultTextStyle>
    <a:defPPr>
      <a:defRPr lang="es-ES_tradnl"/>
    </a:defPPr>
    <a:lvl1pPr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60" userDrawn="1">
          <p15:clr>
            <a:srgbClr val="A4A3A4"/>
          </p15:clr>
        </p15:guide>
        <p15:guide id="2" pos="55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6B9"/>
    <a:srgbClr val="063FA9"/>
    <a:srgbClr val="0057A3"/>
    <a:srgbClr val="003FA8"/>
    <a:srgbClr val="1986CE"/>
    <a:srgbClr val="000000"/>
    <a:srgbClr val="F8F8F8"/>
    <a:srgbClr val="CECFCF"/>
    <a:srgbClr val="F6BFB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98" autoAdjust="0"/>
    <p:restoredTop sz="94644" autoAdjust="0"/>
  </p:normalViewPr>
  <p:slideViewPr>
    <p:cSldViewPr snapToGrid="0">
      <p:cViewPr varScale="1">
        <p:scale>
          <a:sx n="121" d="100"/>
          <a:sy n="121" d="100"/>
        </p:scale>
        <p:origin x="216" y="960"/>
      </p:cViewPr>
      <p:guideLst>
        <p:guide orient="horz" pos="560"/>
        <p:guide pos="5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3043" y="72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985E38B0-27C5-3F47-9942-78CA6AAD1B09}" type="slidenum">
              <a:rPr lang="es-ES"/>
              <a:pPr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4780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663" y="744538"/>
            <a:ext cx="6615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4875"/>
            <a:ext cx="498792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8163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777C8E66-A4CA-3644-85C9-53BE1798D601}" type="slidenum">
              <a:rPr lang="es-ES_tradnl"/>
              <a:pPr/>
              <a:t>‹N°›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146371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CC6E1000-1FBE-7344-AEE7-008587FEC10F}" type="datetime1">
              <a:rPr lang="en-GB" noProof="0" smtClean="0"/>
              <a:pPr/>
              <a:t>26/04/2019</a:t>
            </a:fld>
            <a:endParaRPr lang="en-GB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F096157D-9D44-4342-AEFF-76ADE352FA4A}" type="slidenum">
              <a:rPr lang="en-GB" noProof="0" smtClean="0"/>
              <a:pPr/>
              <a:t>‹N°›</a:t>
            </a:fld>
            <a:endParaRPr lang="en-GB" noProof="0" dirty="0"/>
          </a:p>
        </p:txBody>
      </p:sp>
      <p:sp>
        <p:nvSpPr>
          <p:cNvPr id="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grpSp>
        <p:nvGrpSpPr>
          <p:cNvPr id="28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29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3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15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02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444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shutterstock_325069670.jpg"/>
          <p:cNvPicPr>
            <a:picLocks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1"/>
            <a:ext cx="9144001" cy="5143500"/>
          </a:xfrm>
          <a:prstGeom prst="rect">
            <a:avLst/>
          </a:prstGeom>
          <a:ln>
            <a:noFill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grpSp>
        <p:nvGrpSpPr>
          <p:cNvPr id="24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25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7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8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13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458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114891403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1" b="24869"/>
          <a:stretch/>
        </p:blipFill>
        <p:spPr>
          <a:xfrm>
            <a:off x="0" y="0"/>
            <a:ext cx="9144000" cy="51480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grpSp>
        <p:nvGrpSpPr>
          <p:cNvPr id="13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14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20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4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grpSp>
        <p:nvGrpSpPr>
          <p:cNvPr id="14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15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7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20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44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shutterstock_22774220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grpSp>
        <p:nvGrpSpPr>
          <p:cNvPr id="13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14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20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28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31" y="1568789"/>
            <a:ext cx="8334171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6928" y="974049"/>
            <a:ext cx="8334172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endParaRPr lang="en-GB" noProof="0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‹N°›</a:t>
            </a:fld>
            <a:endParaRPr lang="en-GB" noProof="0" dirty="0"/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BA3F73F8-1884-0E40-983C-CDED2351A66E}" type="datetime1">
              <a:rPr lang="en-GB" noProof="0" smtClean="0"/>
              <a:pPr/>
              <a:t>26/04/2019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4661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shutterstock_250115626.jpg"/>
          <p:cNvPicPr>
            <a:picLocks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" t="29639" r="153" b="13925"/>
          <a:stretch/>
        </p:blipFill>
        <p:spPr>
          <a:xfrm>
            <a:off x="466929" y="1548000"/>
            <a:ext cx="8333999" cy="3128400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466931" y="974049"/>
            <a:ext cx="8334171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‹N°›</a:t>
            </a:fld>
            <a:endParaRPr lang="en-GB" noProof="0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C169FB8-1BE0-E845-9C2A-AF36E4CC9869}" type="datetime1">
              <a:rPr lang="en-GB" noProof="0" smtClean="0"/>
              <a:pPr/>
              <a:t>26/04/2019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9985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and Content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32" y="1568789"/>
            <a:ext cx="3844721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9" y="974049"/>
            <a:ext cx="3838372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6" name="Imagen 5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00" t="5090" r="496" b="1443"/>
          <a:stretch/>
        </p:blipFill>
        <p:spPr>
          <a:xfrm>
            <a:off x="4608000" y="1081096"/>
            <a:ext cx="4194000" cy="3596400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‹N°›</a:t>
            </a:fld>
            <a:endParaRPr lang="en-GB" noProof="0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409C76EE-2EB6-5A47-8F28-5B769792FE36}" type="datetime1">
              <a:rPr lang="en-GB" noProof="0" smtClean="0"/>
              <a:pPr/>
              <a:t>26/04/2019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7122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32" y="1568789"/>
            <a:ext cx="8334171" cy="116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31" y="974049"/>
            <a:ext cx="8334171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‹N°›</a:t>
            </a:fld>
            <a:endParaRPr lang="en-GB" noProof="0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B3EE45F-8683-D246-A5F0-93394021D3FB}" type="datetime1">
              <a:rPr lang="en-GB" noProof="0" smtClean="0"/>
              <a:pPr/>
              <a:t>26/04/2019</a:t>
            </a:fld>
            <a:endParaRPr lang="en-GB" noProof="0" dirty="0"/>
          </a:p>
        </p:txBody>
      </p:sp>
      <p:pic>
        <p:nvPicPr>
          <p:cNvPr id="14" name="Imagen 6"/>
          <p:cNvPicPr>
            <a:picLocks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03" r="1194" b="13362"/>
          <a:stretch/>
        </p:blipFill>
        <p:spPr>
          <a:xfrm>
            <a:off x="468000" y="2844000"/>
            <a:ext cx="8337600" cy="18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72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7"/>
          <p:cNvSpPr>
            <a:spLocks noChangeArrowheads="1"/>
          </p:cNvSpPr>
          <p:nvPr/>
        </p:nvSpPr>
        <p:spPr bwMode="auto">
          <a:xfrm>
            <a:off x="342903" y="222945"/>
            <a:ext cx="204383" cy="325636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sz="1400">
              <a:ea typeface="+mn-ea"/>
            </a:endParaRPr>
          </a:p>
        </p:txBody>
      </p:sp>
      <p:sp>
        <p:nvSpPr>
          <p:cNvPr id="1032" name="AutoShape 11"/>
          <p:cNvSpPr>
            <a:spLocks noChangeArrowheads="1"/>
          </p:cNvSpPr>
          <p:nvPr/>
        </p:nvSpPr>
        <p:spPr bwMode="auto">
          <a:xfrm>
            <a:off x="523878" y="212231"/>
            <a:ext cx="204383" cy="325636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sz="1400">
              <a:ea typeface="+mn-ea"/>
            </a:endParaRPr>
          </a:p>
        </p:txBody>
      </p:sp>
      <p:sp>
        <p:nvSpPr>
          <p:cNvPr id="1033" name="Rectangle 14"/>
          <p:cNvSpPr>
            <a:spLocks noChangeArrowheads="1"/>
          </p:cNvSpPr>
          <p:nvPr/>
        </p:nvSpPr>
        <p:spPr bwMode="auto">
          <a:xfrm>
            <a:off x="3" y="2149973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sz="1400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‹N°›</a:t>
            </a:fld>
            <a:endParaRPr lang="en-GB" noProof="0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C99BF2F7-53DD-304F-938B-FF02BFE4BA3F}" type="datetime1">
              <a:rPr lang="en-GB" noProof="0" smtClean="0"/>
              <a:pPr/>
              <a:t>26/04/2019</a:t>
            </a:fld>
            <a:endParaRPr lang="en-GB" noProof="0" dirty="0"/>
          </a:p>
        </p:txBody>
      </p:sp>
      <p:pic>
        <p:nvPicPr>
          <p:cNvPr id="14" name="Imagen 5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1037" y="212725"/>
            <a:ext cx="1214271" cy="70117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53" r:id="rId2"/>
    <p:sldLayoutId id="2147483858" r:id="rId3"/>
    <p:sldLayoutId id="2147483859" r:id="rId4"/>
    <p:sldLayoutId id="2147483860" r:id="rId5"/>
    <p:sldLayoutId id="2147483857" r:id="rId6"/>
    <p:sldLayoutId id="2147483861" r:id="rId7"/>
    <p:sldLayoutId id="2147483862" r:id="rId8"/>
    <p:sldLayoutId id="2147483863" r:id="rId9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600" b="1" i="0">
          <a:solidFill>
            <a:srgbClr val="058AD4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9pPr>
    </p:titleStyle>
    <p:bodyStyle>
      <a:lvl1pPr marL="342891" indent="-342891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ＭＳ Ｐゴシック" charset="0"/>
          <a:cs typeface="+mn-cs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27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.filer@bham.ac.uk" TargetMode="External"/><Relationship Id="rId7" Type="http://schemas.openxmlformats.org/officeDocument/2006/relationships/image" Target="../media/image12.png"/><Relationship Id="rId2" Type="http://schemas.openxmlformats.org/officeDocument/2006/relationships/hyperlink" Target="mailto:aurelie.najm@gmail.com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ounded Rectangle 24"/>
          <p:cNvSpPr/>
          <p:nvPr/>
        </p:nvSpPr>
        <p:spPr bwMode="auto">
          <a:xfrm>
            <a:off x="55657" y="2561259"/>
            <a:ext cx="2883219" cy="1098181"/>
          </a:xfrm>
          <a:prstGeom prst="roundRect">
            <a:avLst>
              <a:gd name="adj" fmla="val 11162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3129223" y="2976907"/>
            <a:ext cx="2905869" cy="1177163"/>
          </a:xfrm>
          <a:prstGeom prst="roundRect">
            <a:avLst>
              <a:gd name="adj" fmla="val 9060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3129223" y="1360928"/>
            <a:ext cx="2897511" cy="1471249"/>
          </a:xfrm>
          <a:prstGeom prst="roundRect">
            <a:avLst>
              <a:gd name="adj" fmla="val 9060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55657" y="1398431"/>
            <a:ext cx="2883219" cy="1084421"/>
          </a:xfrm>
          <a:prstGeom prst="roundRect">
            <a:avLst>
              <a:gd name="adj" fmla="val 11162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nl-BE" sz="1000" dirty="0">
                <a:solidFill>
                  <a:schemeClr val="tx1"/>
                </a:solidFill>
              </a:rPr>
              <a:t>STRAP CI :</a:t>
            </a:r>
            <a:r>
              <a:rPr lang="en-US" sz="1000" dirty="0">
                <a:solidFill>
                  <a:schemeClr val="tx1"/>
                </a:solidFill>
              </a:rPr>
              <a:t>Prospective </a:t>
            </a:r>
            <a:r>
              <a:rPr lang="en-US" sz="1000" dirty="0" err="1">
                <a:solidFill>
                  <a:schemeClr val="tx1"/>
                </a:solidFill>
              </a:rPr>
              <a:t>multicentre</a:t>
            </a:r>
            <a:r>
              <a:rPr lang="en-US" sz="1000" dirty="0">
                <a:solidFill>
                  <a:schemeClr val="tx1"/>
                </a:solidFill>
              </a:rPr>
              <a:t> trial</a:t>
            </a:r>
          </a:p>
          <a:p>
            <a:pPr algn="just"/>
            <a:r>
              <a:rPr lang="nl-BE" sz="1000" dirty="0">
                <a:solidFill>
                  <a:schemeClr val="tx1"/>
                </a:solidFill>
              </a:rPr>
              <a:t>Costantino Pitzalis</a:t>
            </a:r>
            <a:endParaRPr lang="en-US" sz="1000" dirty="0">
              <a:solidFill>
                <a:schemeClr val="tx1"/>
              </a:solidFill>
            </a:endParaRPr>
          </a:p>
          <a:p>
            <a:pPr algn="just"/>
            <a:r>
              <a:rPr lang="en-US" sz="1000" b="0" dirty="0">
                <a:solidFill>
                  <a:schemeClr val="tx1"/>
                </a:solidFill>
              </a:rPr>
              <a:t>Synovial cellular and molecular signatures and stratification of response to etanercept vs tocilizumab vs rituximab</a:t>
            </a:r>
          </a:p>
        </p:txBody>
      </p:sp>
      <p:sp>
        <p:nvSpPr>
          <p:cNvPr id="18" name="Rounded Rectangle 17"/>
          <p:cNvSpPr/>
          <p:nvPr/>
        </p:nvSpPr>
        <p:spPr bwMode="auto">
          <a:xfrm>
            <a:off x="6271015" y="1340397"/>
            <a:ext cx="2771363" cy="1098181"/>
          </a:xfrm>
          <a:prstGeom prst="roundRect">
            <a:avLst>
              <a:gd name="adj" fmla="val 11162"/>
            </a:avLst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16" y="-16245"/>
            <a:ext cx="6976288" cy="475909"/>
          </a:xfrm>
        </p:spPr>
        <p:txBody>
          <a:bodyPr/>
          <a:lstStyle/>
          <a:p>
            <a:r>
              <a:rPr lang="en-US" b="1" dirty="0"/>
              <a:t>EULAR Synovitis Study Group: ESSG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noProof="0" smtClean="0"/>
              <a:pPr/>
              <a:t>1</a:t>
            </a:fld>
            <a:endParaRPr lang="en-GB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A3F73F8-1884-0E40-983C-CDED2351A66E}" type="datetime1">
              <a:rPr lang="en-GB" noProof="0" smtClean="0"/>
              <a:pPr/>
              <a:t>28/04/2019</a:t>
            </a:fld>
            <a:endParaRPr lang="en-GB" noProof="0" dirty="0"/>
          </a:p>
        </p:txBody>
      </p:sp>
      <p:sp>
        <p:nvSpPr>
          <p:cNvPr id="10" name="TextBox 9"/>
          <p:cNvSpPr txBox="1"/>
          <p:nvPr/>
        </p:nvSpPr>
        <p:spPr>
          <a:xfrm>
            <a:off x="6274472" y="1326950"/>
            <a:ext cx="2715305" cy="10926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de-CH" sz="1000" dirty="0">
              <a:solidFill>
                <a:schemeClr val="tx1"/>
              </a:solidFill>
            </a:endParaRPr>
          </a:p>
          <a:p>
            <a:endParaRPr lang="de-CH" sz="1000" dirty="0">
              <a:solidFill>
                <a:schemeClr val="tx1"/>
              </a:solidFill>
            </a:endParaRPr>
          </a:p>
          <a:p>
            <a:endParaRPr lang="de-CH" sz="1000" dirty="0">
              <a:solidFill>
                <a:schemeClr val="tx1"/>
              </a:solidFill>
            </a:endParaRPr>
          </a:p>
          <a:p>
            <a:r>
              <a:rPr lang="en" sz="1000" dirty="0">
                <a:solidFill>
                  <a:schemeClr val="tx1"/>
                </a:solidFill>
              </a:rPr>
              <a:t>EULAR Course on Synovial Biopsy 2019</a:t>
            </a:r>
            <a:r>
              <a:rPr lang="de-CH" sz="1000" dirty="0">
                <a:solidFill>
                  <a:schemeClr val="tx1"/>
                </a:solidFill>
              </a:rPr>
              <a:t>: Madrid, September 12-13th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72677" y="1434605"/>
            <a:ext cx="2862415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1. Current: Development of a </a:t>
            </a:r>
            <a:r>
              <a:rPr lang="en-GB" sz="1000" dirty="0">
                <a:solidFill>
                  <a:schemeClr val="tx1"/>
                </a:solidFill>
              </a:rPr>
              <a:t>standardized training model for ultrasound-guided synovial biopsy in small and large joints</a:t>
            </a:r>
            <a:r>
              <a:rPr lang="fr-FR" sz="1000" dirty="0">
                <a:solidFill>
                  <a:schemeClr val="tx1"/>
                </a:solidFill>
              </a:rPr>
              <a:t>.</a:t>
            </a:r>
          </a:p>
          <a:p>
            <a:r>
              <a:rPr lang="fr-FR" sz="1000" dirty="0">
                <a:solidFill>
                  <a:schemeClr val="tx1"/>
                </a:solidFill>
              </a:rPr>
              <a:t>Ingrid Moller, Esperanza Naredo</a:t>
            </a:r>
          </a:p>
          <a:p>
            <a:r>
              <a:rPr lang="fr-FR" sz="1000" b="0" dirty="0" err="1">
                <a:solidFill>
                  <a:schemeClr val="tx1"/>
                </a:solidFill>
              </a:rPr>
              <a:t>Literature</a:t>
            </a:r>
            <a:r>
              <a:rPr lang="fr-FR" sz="1000" b="0" dirty="0">
                <a:solidFill>
                  <a:schemeClr val="tx1"/>
                </a:solidFill>
              </a:rPr>
              <a:t> </a:t>
            </a:r>
            <a:r>
              <a:rPr lang="fr-FR" sz="1000" b="0" dirty="0" err="1">
                <a:solidFill>
                  <a:schemeClr val="tx1"/>
                </a:solidFill>
              </a:rPr>
              <a:t>review</a:t>
            </a:r>
            <a:r>
              <a:rPr lang="fr-FR" sz="1000" b="0" dirty="0">
                <a:solidFill>
                  <a:schemeClr val="tx1"/>
                </a:solidFill>
              </a:rPr>
              <a:t> and multiple training </a:t>
            </a:r>
            <a:r>
              <a:rPr lang="fr-FR" sz="1000" b="0" dirty="0" err="1">
                <a:solidFill>
                  <a:schemeClr val="tx1"/>
                </a:solidFill>
              </a:rPr>
              <a:t>exercises</a:t>
            </a:r>
            <a:r>
              <a:rPr lang="fr-FR" sz="1000" b="0" dirty="0">
                <a:solidFill>
                  <a:schemeClr val="tx1"/>
                </a:solidFill>
              </a:rPr>
              <a:t> </a:t>
            </a:r>
            <a:r>
              <a:rPr lang="fr-FR" sz="1000" b="0" dirty="0" err="1">
                <a:solidFill>
                  <a:schemeClr val="tx1"/>
                </a:solidFill>
              </a:rPr>
              <a:t>completed</a:t>
            </a:r>
            <a:r>
              <a:rPr lang="fr-FR" sz="1000" b="0" dirty="0">
                <a:solidFill>
                  <a:schemeClr val="tx1"/>
                </a:solidFill>
              </a:rPr>
              <a:t>; Delphi </a:t>
            </a:r>
            <a:r>
              <a:rPr lang="fr-FR" sz="1000" b="0" dirty="0" err="1">
                <a:solidFill>
                  <a:schemeClr val="tx1"/>
                </a:solidFill>
              </a:rPr>
              <a:t>exercise</a:t>
            </a:r>
            <a:r>
              <a:rPr lang="fr-FR" sz="1000" b="0" dirty="0">
                <a:solidFill>
                  <a:schemeClr val="tx1"/>
                </a:solidFill>
              </a:rPr>
              <a:t> on </a:t>
            </a:r>
            <a:r>
              <a:rPr lang="fr-FR" sz="1000" b="0" dirty="0" err="1">
                <a:solidFill>
                  <a:schemeClr val="tx1"/>
                </a:solidFill>
              </a:rPr>
              <a:t>Educational</a:t>
            </a:r>
            <a:r>
              <a:rPr lang="fr-FR" sz="1000" b="0" dirty="0">
                <a:solidFill>
                  <a:schemeClr val="tx1"/>
                </a:solidFill>
              </a:rPr>
              <a:t> package in </a:t>
            </a:r>
            <a:r>
              <a:rPr lang="fr-FR" sz="1000" b="0" dirty="0" err="1">
                <a:solidFill>
                  <a:schemeClr val="tx1"/>
                </a:solidFill>
              </a:rPr>
              <a:t>progress</a:t>
            </a:r>
            <a:r>
              <a:rPr lang="fr-FR" sz="1000" b="0" dirty="0">
                <a:solidFill>
                  <a:schemeClr val="tx1"/>
                </a:solidFill>
              </a:rPr>
              <a:t>.</a:t>
            </a:r>
          </a:p>
          <a:p>
            <a:endParaRPr lang="fr-FR" sz="1000" dirty="0">
              <a:solidFill>
                <a:schemeClr val="tx1"/>
              </a:solidFill>
            </a:endParaRPr>
          </a:p>
          <a:p>
            <a:endParaRPr lang="fr-FR" sz="1000" dirty="0">
              <a:solidFill>
                <a:schemeClr val="tx1"/>
              </a:solidFill>
            </a:endParaRPr>
          </a:p>
          <a:p>
            <a:r>
              <a:rPr lang="fr-FR" sz="1000" dirty="0">
                <a:solidFill>
                  <a:schemeClr val="tx1"/>
                </a:solidFill>
              </a:rPr>
              <a:t>2. To </a:t>
            </a:r>
            <a:r>
              <a:rPr lang="fr-FR" sz="1000" dirty="0" err="1">
                <a:solidFill>
                  <a:schemeClr val="tx1"/>
                </a:solidFill>
              </a:rPr>
              <a:t>be</a:t>
            </a:r>
            <a:r>
              <a:rPr lang="fr-FR" sz="1000" dirty="0">
                <a:solidFill>
                  <a:schemeClr val="tx1"/>
                </a:solidFill>
              </a:rPr>
              <a:t> </a:t>
            </a:r>
            <a:r>
              <a:rPr lang="fr-FR" sz="1000" dirty="0" err="1">
                <a:solidFill>
                  <a:schemeClr val="tx1"/>
                </a:solidFill>
              </a:rPr>
              <a:t>developed</a:t>
            </a:r>
            <a:r>
              <a:rPr lang="fr-FR" sz="1000" dirty="0">
                <a:solidFill>
                  <a:schemeClr val="tx1"/>
                </a:solidFill>
              </a:rPr>
              <a:t>: EULAR points to </a:t>
            </a:r>
            <a:r>
              <a:rPr lang="fr-FR" sz="1000" dirty="0" err="1">
                <a:solidFill>
                  <a:schemeClr val="tx1"/>
                </a:solidFill>
              </a:rPr>
              <a:t>consider</a:t>
            </a:r>
            <a:r>
              <a:rPr lang="fr-FR" sz="1000" dirty="0">
                <a:solidFill>
                  <a:schemeClr val="tx1"/>
                </a:solidFill>
              </a:rPr>
              <a:t> for minimal </a:t>
            </a:r>
            <a:r>
              <a:rPr lang="fr-FR" sz="1000" dirty="0" err="1">
                <a:solidFill>
                  <a:schemeClr val="tx1"/>
                </a:solidFill>
              </a:rPr>
              <a:t>reporting</a:t>
            </a:r>
            <a:r>
              <a:rPr lang="fr-FR" sz="1000" dirty="0">
                <a:solidFill>
                  <a:schemeClr val="tx1"/>
                </a:solidFill>
              </a:rPr>
              <a:t> </a:t>
            </a:r>
            <a:r>
              <a:rPr lang="fr-FR" sz="1000" dirty="0" err="1">
                <a:solidFill>
                  <a:schemeClr val="tx1"/>
                </a:solidFill>
              </a:rPr>
              <a:t>requirements</a:t>
            </a:r>
            <a:r>
              <a:rPr lang="fr-FR" sz="1000" dirty="0">
                <a:solidFill>
                  <a:schemeClr val="tx1"/>
                </a:solidFill>
              </a:rPr>
              <a:t> in synovial tissue </a:t>
            </a:r>
            <a:r>
              <a:rPr lang="fr-FR" sz="1000" dirty="0" err="1">
                <a:solidFill>
                  <a:schemeClr val="tx1"/>
                </a:solidFill>
              </a:rPr>
              <a:t>research</a:t>
            </a:r>
            <a:r>
              <a:rPr lang="fr-FR" sz="1000" dirty="0">
                <a:solidFill>
                  <a:schemeClr val="tx1"/>
                </a:solidFill>
              </a:rPr>
              <a:t> in </a:t>
            </a:r>
            <a:r>
              <a:rPr lang="fr-FR" sz="1000" dirty="0" err="1">
                <a:solidFill>
                  <a:schemeClr val="tx1"/>
                </a:solidFill>
              </a:rPr>
              <a:t>rheumatology</a:t>
            </a:r>
            <a:r>
              <a:rPr lang="fr-FR" sz="1000" dirty="0">
                <a:solidFill>
                  <a:schemeClr val="tx1"/>
                </a:solidFill>
              </a:rPr>
              <a:t>.</a:t>
            </a:r>
          </a:p>
          <a:p>
            <a:r>
              <a:rPr lang="fr-FR" sz="1000" dirty="0">
                <a:solidFill>
                  <a:schemeClr val="tx1"/>
                </a:solidFill>
              </a:rPr>
              <a:t>Aurélie Najm, Andrew Filer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07301" y="4231354"/>
            <a:ext cx="3684203" cy="9387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de-CH" sz="1000" dirty="0">
                <a:solidFill>
                  <a:schemeClr val="tx1"/>
                </a:solidFill>
              </a:rPr>
              <a:t>Contacts: </a:t>
            </a:r>
          </a:p>
          <a:p>
            <a:pPr>
              <a:spcBef>
                <a:spcPts val="600"/>
              </a:spcBef>
            </a:pPr>
            <a:r>
              <a:rPr lang="de-CH" sz="1000" dirty="0">
                <a:solidFill>
                  <a:schemeClr val="tx1"/>
                </a:solidFill>
                <a:hlinkClick r:id="rId2"/>
              </a:rPr>
              <a:t>aurelie.najm@gmail.com</a:t>
            </a:r>
            <a:r>
              <a:rPr lang="de-CH" sz="1000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ts val="600"/>
              </a:spcBef>
            </a:pPr>
            <a:r>
              <a:rPr lang="de-CH" sz="1000" dirty="0">
                <a:solidFill>
                  <a:schemeClr val="tx1"/>
                </a:solidFill>
                <a:hlinkClick r:id="rId3"/>
              </a:rPr>
              <a:t>A.filer@bham.ac.uk</a:t>
            </a:r>
            <a:endParaRPr lang="de-CH" sz="10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r>
              <a:rPr lang="de-CH" sz="1000" dirty="0">
                <a:solidFill>
                  <a:schemeClr val="tx1"/>
                </a:solidFill>
              </a:rPr>
              <a:t>ESSG Website: https://</a:t>
            </a:r>
            <a:r>
              <a:rPr lang="de-CH" sz="1000" dirty="0" err="1">
                <a:solidFill>
                  <a:schemeClr val="tx1"/>
                </a:solidFill>
              </a:rPr>
              <a:t>eularsynovitis.wordpress.com</a:t>
            </a:r>
            <a:endParaRPr lang="de-CH" sz="10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4134" y="463121"/>
            <a:ext cx="28582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56B9"/>
                </a:solidFill>
                <a:latin typeface="+mj-lt"/>
                <a:cs typeface="+mj-cs"/>
              </a:rPr>
              <a:t>Chairs : </a:t>
            </a:r>
            <a:r>
              <a:rPr lang="en-US" sz="1200" dirty="0" err="1">
                <a:solidFill>
                  <a:srgbClr val="0056B9"/>
                </a:solidFill>
                <a:latin typeface="+mj-lt"/>
                <a:cs typeface="+mj-cs"/>
              </a:rPr>
              <a:t>Aurélie</a:t>
            </a:r>
            <a:r>
              <a:rPr lang="en-US" sz="1200" dirty="0">
                <a:solidFill>
                  <a:srgbClr val="0056B9"/>
                </a:solidFill>
                <a:latin typeface="+mj-lt"/>
                <a:cs typeface="+mj-cs"/>
              </a:rPr>
              <a:t> Najm &amp; Andrew Filer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16" y="622424"/>
            <a:ext cx="708966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100" b="0" dirty="0">
                <a:solidFill>
                  <a:srgbClr val="0056B9"/>
                </a:solidFill>
                <a:latin typeface="+mj-lt"/>
                <a:cs typeface="+mj-cs"/>
              </a:rPr>
              <a:t>ESSG is an inclusive community of scientists and physician-scientists dedicated to high-quality research in the field of synovitis with the goal of implementing the systematic assessment of synovial tissue as a clinical tool. </a:t>
            </a:r>
            <a:r>
              <a:rPr lang="nl-BE" sz="1100" b="0" dirty="0"/>
              <a:t>activities in 2016 </a:t>
            </a:r>
            <a:endParaRPr lang="en-GB" sz="1100" b="0" dirty="0"/>
          </a:p>
        </p:txBody>
      </p:sp>
      <p:pic>
        <p:nvPicPr>
          <p:cNvPr id="13" name="Picture 2" descr="https://eularsynovitis.files.wordpress.com/2018/07/banner_large.jpg?w=800&amp;h=191&amp;crop=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45149" y="1413653"/>
            <a:ext cx="2623097" cy="62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213280" y="2474509"/>
            <a:ext cx="218738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chemeClr val="tx1"/>
                </a:solidFill>
              </a:rPr>
              <a:t>Publications 2018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56" y="1053151"/>
            <a:ext cx="218738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chemeClr val="tx1"/>
                </a:solidFill>
              </a:rPr>
              <a:t>Collaborative research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3816" y="2403456"/>
            <a:ext cx="285828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1000" dirty="0">
              <a:solidFill>
                <a:schemeClr val="tx1"/>
              </a:solidFill>
            </a:endParaRPr>
          </a:p>
          <a:p>
            <a:pPr algn="just"/>
            <a:r>
              <a:rPr lang="en-GB" sz="1000" dirty="0">
                <a:solidFill>
                  <a:schemeClr val="tx1"/>
                </a:solidFill>
              </a:rPr>
              <a:t>Survey of minimally-invasive ultrasound-guided synovial biopsy performed at rheumatology centres ---   Andrew Filer</a:t>
            </a:r>
          </a:p>
          <a:p>
            <a:pPr algn="just"/>
            <a:r>
              <a:rPr lang="en-GB" sz="1000" b="0" dirty="0">
                <a:solidFill>
                  <a:schemeClr val="tx1"/>
                </a:solidFill>
              </a:rPr>
              <a:t>Multicentre observational study of ultrasound guided biopsy safety and training approaches</a:t>
            </a:r>
            <a:endParaRPr lang="en-US" sz="1000" b="0" dirty="0">
              <a:solidFill>
                <a:schemeClr val="tx1"/>
              </a:solidFill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34" y="4066434"/>
            <a:ext cx="1580199" cy="9296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637" y="2716713"/>
            <a:ext cx="1709616" cy="8142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573" y="3434141"/>
            <a:ext cx="1811611" cy="6272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ounded Rectangle 19">
            <a:extLst>
              <a:ext uri="{FF2B5EF4-FFF2-40B4-BE49-F238E27FC236}">
                <a16:creationId xmlns:a16="http://schemas.microsoft.com/office/drawing/2014/main" id="{8159999E-04B6-D443-9432-8358BF7F62C7}"/>
              </a:ext>
            </a:extLst>
          </p:cNvPr>
          <p:cNvSpPr/>
          <p:nvPr/>
        </p:nvSpPr>
        <p:spPr bwMode="auto">
          <a:xfrm>
            <a:off x="59867" y="3739512"/>
            <a:ext cx="2872549" cy="1302637"/>
          </a:xfrm>
          <a:prstGeom prst="roundRect">
            <a:avLst>
              <a:gd name="adj" fmla="val 11162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8" name="TextBox 14">
            <a:extLst>
              <a:ext uri="{FF2B5EF4-FFF2-40B4-BE49-F238E27FC236}">
                <a16:creationId xmlns:a16="http://schemas.microsoft.com/office/drawing/2014/main" id="{F687BEB3-BB3A-9847-9D0D-ED5C92F52849}"/>
              </a:ext>
            </a:extLst>
          </p:cNvPr>
          <p:cNvSpPr txBox="1"/>
          <p:nvPr/>
        </p:nvSpPr>
        <p:spPr>
          <a:xfrm>
            <a:off x="3079136" y="1056702"/>
            <a:ext cx="218738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chemeClr val="tx1"/>
                </a:solidFill>
              </a:rPr>
              <a:t>Task Forces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CDF2E6F-8805-6B41-B649-9B86D6BE7A41}"/>
              </a:ext>
            </a:extLst>
          </p:cNvPr>
          <p:cNvSpPr/>
          <p:nvPr/>
        </p:nvSpPr>
        <p:spPr>
          <a:xfrm>
            <a:off x="90209" y="3487877"/>
            <a:ext cx="2858283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1000" dirty="0">
              <a:solidFill>
                <a:schemeClr val="tx1"/>
              </a:solidFill>
            </a:endParaRPr>
          </a:p>
          <a:p>
            <a:pPr algn="just"/>
            <a:r>
              <a:rPr lang="en" sz="1000" dirty="0">
                <a:solidFill>
                  <a:schemeClr val="tx1"/>
                </a:solidFill>
              </a:rPr>
              <a:t>Value of synovial tissue histological markers for prediction of response to treatment in Rheumatoid Arthritis </a:t>
            </a:r>
          </a:p>
          <a:p>
            <a:pPr algn="just"/>
            <a:r>
              <a:rPr lang="en-GB" sz="1000" dirty="0" err="1">
                <a:solidFill>
                  <a:schemeClr val="tx1"/>
                </a:solidFill>
              </a:rPr>
              <a:t>Aurélie</a:t>
            </a:r>
            <a:r>
              <a:rPr lang="en-GB" sz="1000" dirty="0">
                <a:solidFill>
                  <a:schemeClr val="tx1"/>
                </a:solidFill>
              </a:rPr>
              <a:t> </a:t>
            </a:r>
            <a:r>
              <a:rPr lang="en-GB" sz="1000" dirty="0" err="1">
                <a:solidFill>
                  <a:schemeClr val="tx1"/>
                </a:solidFill>
              </a:rPr>
              <a:t>Najm</a:t>
            </a:r>
            <a:r>
              <a:rPr lang="en-GB" sz="1000" dirty="0">
                <a:solidFill>
                  <a:schemeClr val="tx1"/>
                </a:solidFill>
              </a:rPr>
              <a:t>, Douglas Veale</a:t>
            </a:r>
          </a:p>
          <a:p>
            <a:pPr algn="just"/>
            <a:r>
              <a:rPr lang="en-GB" sz="1000" b="0" dirty="0">
                <a:solidFill>
                  <a:schemeClr val="tx1"/>
                </a:solidFill>
              </a:rPr>
              <a:t>Multicentre observational study of histological biomarkers value for prediction of response to biological treatment in RA</a:t>
            </a:r>
            <a:endParaRPr lang="en-US" sz="1000" b="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10326D-2153-3345-BCED-DDA690DFD568}"/>
              </a:ext>
            </a:extLst>
          </p:cNvPr>
          <p:cNvSpPr/>
          <p:nvPr/>
        </p:nvSpPr>
        <p:spPr>
          <a:xfrm>
            <a:off x="6221871" y="1062160"/>
            <a:ext cx="9509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dirty="0">
                <a:solidFill>
                  <a:schemeClr val="tx1"/>
                </a:solidFill>
              </a:rPr>
              <a:t>Courses </a:t>
            </a:r>
          </a:p>
        </p:txBody>
      </p:sp>
    </p:spTree>
    <p:extLst>
      <p:ext uri="{BB962C8B-B14F-4D97-AF65-F5344CB8AC3E}">
        <p14:creationId xmlns:p14="http://schemas.microsoft.com/office/powerpoint/2010/main" val="473547141"/>
      </p:ext>
    </p:extLst>
  </p:cSld>
  <p:clrMapOvr>
    <a:masterClrMapping/>
  </p:clrMapOvr>
</p:sld>
</file>

<file path=ppt/theme/theme1.xml><?xml version="1.0" encoding="utf-8"?>
<a:theme xmlns:a="http://schemas.openxmlformats.org/drawingml/2006/main" name="PPT EULAR presentation_10_9_II">
  <a:themeElements>
    <a:clrScheme name="1_plantilla presentac VidaCaixa Previsión Social castellan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plantilla presentac VidaCaixa Previsión Social castellano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plantilla presentac VidaCaixa Previsión Social castella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äsentation1" id="{D5E0083F-1FE0-3848-9D8D-6215CE0C1802}" vid="{762AC171-07D6-A641-BC93-0D535B0DE7A5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äsentation1" id="{D5E0083F-1FE0-3848-9D8D-6215CE0C1802}" vid="{F24D0EF6-789F-EE41-9837-D4A85BF49227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8A657DCF3FBB4E8FBE0E2468B8B113" ma:contentTypeVersion="10" ma:contentTypeDescription="Create a new document." ma:contentTypeScope="" ma:versionID="827d9bd3247e31a92005724f03b4d151">
  <xsd:schema xmlns:xsd="http://www.w3.org/2001/XMLSchema" xmlns:xs="http://www.w3.org/2001/XMLSchema" xmlns:p="http://schemas.microsoft.com/office/2006/metadata/properties" xmlns:ns2="1fe62f42-115c-4e23-b11d-d52080b3ae5f" xmlns:ns3="5c339dfd-a95f-4f81-844c-7253b04fe2d8" targetNamespace="http://schemas.microsoft.com/office/2006/metadata/properties" ma:root="true" ma:fieldsID="9aaa685f49172462c2c91bbf7b4f38d7" ns2:_="" ns3:_="">
    <xsd:import namespace="1fe62f42-115c-4e23-b11d-d52080b3ae5f"/>
    <xsd:import namespace="5c339dfd-a95f-4f81-844c-7253b04fe2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e62f42-115c-4e23-b11d-d52080b3ae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339dfd-a95f-4f81-844c-7253b04fe2d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D527366-1817-4ED5-AA02-526242558114}"/>
</file>

<file path=customXml/itemProps2.xml><?xml version="1.0" encoding="utf-8"?>
<ds:datastoreItem xmlns:ds="http://schemas.openxmlformats.org/officeDocument/2006/customXml" ds:itemID="{9B05C1F4-F25E-486F-9E89-BE2AA90AD9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E599A8-5B5E-42B1-9FBC-734469B6110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PP_Vorlage_EULAR_16_9_np</Template>
  <TotalTime>0</TotalTime>
  <Words>248</Words>
  <Application>Microsoft Macintosh PowerPoint</Application>
  <PresentationFormat>Affichage à l'écran (16:9)</PresentationFormat>
  <Paragraphs>34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Times</vt:lpstr>
      <vt:lpstr>Wingdings</vt:lpstr>
      <vt:lpstr>PPT EULAR presentation_10_9_II</vt:lpstr>
      <vt:lpstr>Custom Design</vt:lpstr>
      <vt:lpstr>EULAR Synovitis Study Group: ESSG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2018-02-02T16:37:26Z</dcterms:created>
  <dcterms:modified xsi:type="dcterms:W3CDTF">2019-04-28T14:47:10Z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0x010100408A657DCF3FBB4E8FBE0E2468B8B113</vt:lpwstr>
  </property>
  <property fmtid="{D5CDD505-2E9C-101B-9397-08002B2CF9AE}" pid="3" name="Order">
    <vt:r8>221200</vt:r8>
  </property>
</Properties>
</file>