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7"/>
  </p:notesMasterIdLst>
  <p:handoutMasterIdLst>
    <p:handoutMasterId r:id="rId8"/>
  </p:handoutMasterIdLst>
  <p:sldIdLst>
    <p:sldId id="274" r:id="rId6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70" autoAdjust="0"/>
    <p:restoredTop sz="94644" autoAdjust="0"/>
  </p:normalViewPr>
  <p:slideViewPr>
    <p:cSldViewPr snapToGrid="0">
      <p:cViewPr varScale="1">
        <p:scale>
          <a:sx n="151" d="100"/>
          <a:sy n="151" d="100"/>
        </p:scale>
        <p:origin x="1080" y="184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19/04/2019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13" name="Tekstvak 4">
            <a:extLst>
              <a:ext uri="{FF2B5EF4-FFF2-40B4-BE49-F238E27FC236}">
                <a16:creationId xmlns:a16="http://schemas.microsoft.com/office/drawing/2014/main" id="{416DE4E6-6E33-7F45-AC01-9742A7A6BA09}"/>
              </a:ext>
            </a:extLst>
          </p:cNvPr>
          <p:cNvSpPr txBox="1"/>
          <p:nvPr/>
        </p:nvSpPr>
        <p:spPr>
          <a:xfrm>
            <a:off x="192624" y="86957"/>
            <a:ext cx="7354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/>
                </a:solidFill>
              </a:rPr>
              <a:t>EULAR Study Group for Risk Factors for Rheumatoid Arthritis</a:t>
            </a:r>
          </a:p>
        </p:txBody>
      </p:sp>
      <p:sp>
        <p:nvSpPr>
          <p:cNvPr id="14" name="Tekstvak 5">
            <a:extLst>
              <a:ext uri="{FF2B5EF4-FFF2-40B4-BE49-F238E27FC236}">
                <a16:creationId xmlns:a16="http://schemas.microsoft.com/office/drawing/2014/main" id="{534FF059-D307-F44F-AE8D-CB4CA571EE14}"/>
              </a:ext>
            </a:extLst>
          </p:cNvPr>
          <p:cNvSpPr txBox="1"/>
          <p:nvPr/>
        </p:nvSpPr>
        <p:spPr>
          <a:xfrm>
            <a:off x="179464" y="903005"/>
            <a:ext cx="5422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376092"/>
                </a:solidFill>
              </a:rPr>
              <a:t>Chairs: Andrew Cope, London &amp; Diane van der Woude, Leiden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A4449FD7-A6C3-8B49-9C82-0BB99E17E482}"/>
              </a:ext>
            </a:extLst>
          </p:cNvPr>
          <p:cNvSpPr/>
          <p:nvPr/>
        </p:nvSpPr>
        <p:spPr bwMode="auto">
          <a:xfrm>
            <a:off x="179464" y="1246635"/>
            <a:ext cx="8270270" cy="1641689"/>
          </a:xfrm>
          <a:prstGeom prst="rect">
            <a:avLst/>
          </a:prstGeom>
          <a:solidFill>
            <a:srgbClr val="0057A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6" name="Tekstvak 6">
            <a:extLst>
              <a:ext uri="{FF2B5EF4-FFF2-40B4-BE49-F238E27FC236}">
                <a16:creationId xmlns:a16="http://schemas.microsoft.com/office/drawing/2014/main" id="{265654B9-F2CB-EA4F-B585-722AC3C05210}"/>
              </a:ext>
            </a:extLst>
          </p:cNvPr>
          <p:cNvSpPr txBox="1"/>
          <p:nvPr/>
        </p:nvSpPr>
        <p:spPr>
          <a:xfrm>
            <a:off x="179463" y="1242194"/>
            <a:ext cx="7728398" cy="1646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Goals: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solidFill>
                  <a:schemeClr val="accent3"/>
                </a:solidFill>
              </a:rPr>
              <a:t>provide a platform for </a:t>
            </a:r>
            <a:r>
              <a:rPr lang="en-GB" sz="1600" dirty="0">
                <a:solidFill>
                  <a:schemeClr val="accent3"/>
                </a:solidFill>
              </a:rPr>
              <a:t>investigators</a:t>
            </a:r>
            <a:r>
              <a:rPr lang="en-GB" dirty="0">
                <a:solidFill>
                  <a:schemeClr val="accent3"/>
                </a:solidFill>
              </a:rPr>
              <a:t> involved in risk factors for RA and “pre-RA” 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solidFill>
                  <a:schemeClr val="accent3"/>
                </a:solidFill>
              </a:rPr>
              <a:t>allow the exchange of ideas and foster new collaborations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solidFill>
                  <a:schemeClr val="accent3"/>
                </a:solidFill>
              </a:rPr>
              <a:t>inform members of new (unpublished) developments</a:t>
            </a:r>
          </a:p>
          <a:p>
            <a:pPr marL="285750" indent="-285750">
              <a:buFont typeface="Arial"/>
              <a:buChar char="•"/>
            </a:pPr>
            <a:r>
              <a:rPr lang="en-GB" dirty="0">
                <a:solidFill>
                  <a:schemeClr val="accent3"/>
                </a:solidFill>
              </a:rPr>
              <a:t>participate in EULAR guidelines and recommendations applicable to the pre-RA-field </a:t>
            </a:r>
          </a:p>
        </p:txBody>
      </p:sp>
      <p:pic>
        <p:nvPicPr>
          <p:cNvPr id="17" name="Afbeelding 8">
            <a:extLst>
              <a:ext uri="{FF2B5EF4-FFF2-40B4-BE49-F238E27FC236}">
                <a16:creationId xmlns:a16="http://schemas.microsoft.com/office/drawing/2014/main" id="{C3B14E81-0069-5E4B-A4CC-A7557CAB98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937"/>
          <a:stretch/>
        </p:blipFill>
        <p:spPr>
          <a:xfrm>
            <a:off x="230266" y="3321084"/>
            <a:ext cx="3931203" cy="395780"/>
          </a:xfrm>
          <a:prstGeom prst="rect">
            <a:avLst/>
          </a:prstGeom>
        </p:spPr>
      </p:pic>
      <p:pic>
        <p:nvPicPr>
          <p:cNvPr id="18" name="Afbeelding 10">
            <a:extLst>
              <a:ext uri="{FF2B5EF4-FFF2-40B4-BE49-F238E27FC236}">
                <a16:creationId xmlns:a16="http://schemas.microsoft.com/office/drawing/2014/main" id="{425CBF5E-C662-0748-A27E-84F2D1F156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189" b="-1"/>
          <a:stretch/>
        </p:blipFill>
        <p:spPr>
          <a:xfrm>
            <a:off x="0" y="3835399"/>
            <a:ext cx="3608613" cy="1313225"/>
          </a:xfrm>
          <a:prstGeom prst="rect">
            <a:avLst/>
          </a:prstGeom>
        </p:spPr>
      </p:pic>
      <p:sp>
        <p:nvSpPr>
          <p:cNvPr id="19" name="Tekstvak 11">
            <a:extLst>
              <a:ext uri="{FF2B5EF4-FFF2-40B4-BE49-F238E27FC236}">
                <a16:creationId xmlns:a16="http://schemas.microsoft.com/office/drawing/2014/main" id="{79C532A0-82E0-2249-BCB4-0C546D83AF43}"/>
              </a:ext>
            </a:extLst>
          </p:cNvPr>
          <p:cNvSpPr txBox="1"/>
          <p:nvPr/>
        </p:nvSpPr>
        <p:spPr>
          <a:xfrm>
            <a:off x="191004" y="2969249"/>
            <a:ext cx="3919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>
                <a:solidFill>
                  <a:srgbClr val="0056B9"/>
                </a:solidFill>
              </a:rPr>
              <a:t>Example</a:t>
            </a:r>
            <a:r>
              <a:rPr lang="nl-NL" dirty="0">
                <a:solidFill>
                  <a:srgbClr val="0056B9"/>
                </a:solidFill>
              </a:rPr>
              <a:t> of project </a:t>
            </a:r>
            <a:r>
              <a:rPr lang="nl-NL" dirty="0" err="1">
                <a:solidFill>
                  <a:srgbClr val="0056B9"/>
                </a:solidFill>
              </a:rPr>
              <a:t>initiated</a:t>
            </a:r>
            <a:r>
              <a:rPr lang="nl-NL" dirty="0">
                <a:solidFill>
                  <a:srgbClr val="0056B9"/>
                </a:solidFill>
              </a:rPr>
              <a:t> </a:t>
            </a:r>
            <a:r>
              <a:rPr lang="nl-NL" dirty="0" err="1">
                <a:solidFill>
                  <a:srgbClr val="0056B9"/>
                </a:solidFill>
              </a:rPr>
              <a:t>by</a:t>
            </a:r>
            <a:r>
              <a:rPr lang="nl-NL" dirty="0">
                <a:solidFill>
                  <a:srgbClr val="0056B9"/>
                </a:solidFill>
              </a:rPr>
              <a:t> </a:t>
            </a:r>
            <a:r>
              <a:rPr lang="nl-NL" dirty="0" err="1">
                <a:solidFill>
                  <a:srgbClr val="0056B9"/>
                </a:solidFill>
              </a:rPr>
              <a:t>study</a:t>
            </a:r>
            <a:r>
              <a:rPr lang="nl-NL" dirty="0">
                <a:solidFill>
                  <a:srgbClr val="0056B9"/>
                </a:solidFill>
              </a:rPr>
              <a:t> </a:t>
            </a:r>
            <a:r>
              <a:rPr lang="nl-NL" dirty="0" err="1">
                <a:solidFill>
                  <a:srgbClr val="0056B9"/>
                </a:solidFill>
              </a:rPr>
              <a:t>group</a:t>
            </a:r>
            <a:r>
              <a:rPr lang="nl-NL" dirty="0">
                <a:solidFill>
                  <a:srgbClr val="0056B9"/>
                </a:solidFill>
              </a:rPr>
              <a:t>:</a:t>
            </a:r>
          </a:p>
        </p:txBody>
      </p:sp>
      <p:sp>
        <p:nvSpPr>
          <p:cNvPr id="20" name="Tekstvak 13">
            <a:extLst>
              <a:ext uri="{FF2B5EF4-FFF2-40B4-BE49-F238E27FC236}">
                <a16:creationId xmlns:a16="http://schemas.microsoft.com/office/drawing/2014/main" id="{02338B82-0834-5741-9766-75E6B51FF43F}"/>
              </a:ext>
            </a:extLst>
          </p:cNvPr>
          <p:cNvSpPr txBox="1"/>
          <p:nvPr/>
        </p:nvSpPr>
        <p:spPr>
          <a:xfrm>
            <a:off x="4161469" y="2926914"/>
            <a:ext cx="4854068" cy="63094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>
                <a:solidFill>
                  <a:srgbClr val="0057A3"/>
                </a:solidFill>
              </a:rPr>
              <a:t>Interested</a:t>
            </a:r>
            <a:r>
              <a:rPr lang="nl-NL" dirty="0">
                <a:solidFill>
                  <a:srgbClr val="0057A3"/>
                </a:solidFill>
              </a:rPr>
              <a:t> in </a:t>
            </a:r>
            <a:r>
              <a:rPr lang="nl-NL" dirty="0" err="1">
                <a:solidFill>
                  <a:srgbClr val="0057A3"/>
                </a:solidFill>
              </a:rPr>
              <a:t>this</a:t>
            </a:r>
            <a:r>
              <a:rPr lang="nl-NL" dirty="0">
                <a:solidFill>
                  <a:srgbClr val="0057A3"/>
                </a:solidFill>
              </a:rPr>
              <a:t> </a:t>
            </a:r>
            <a:r>
              <a:rPr lang="nl-NL" dirty="0" err="1">
                <a:solidFill>
                  <a:srgbClr val="0057A3"/>
                </a:solidFill>
              </a:rPr>
              <a:t>study</a:t>
            </a:r>
            <a:r>
              <a:rPr lang="nl-NL" dirty="0">
                <a:solidFill>
                  <a:srgbClr val="0057A3"/>
                </a:solidFill>
              </a:rPr>
              <a:t> </a:t>
            </a:r>
            <a:r>
              <a:rPr lang="nl-NL" dirty="0" err="1">
                <a:solidFill>
                  <a:srgbClr val="0057A3"/>
                </a:solidFill>
              </a:rPr>
              <a:t>group</a:t>
            </a:r>
            <a:r>
              <a:rPr lang="nl-NL" dirty="0">
                <a:solidFill>
                  <a:srgbClr val="0057A3"/>
                </a:solidFill>
              </a:rPr>
              <a:t>? </a:t>
            </a:r>
            <a:r>
              <a:rPr lang="nl-NL" b="1" dirty="0" err="1">
                <a:solidFill>
                  <a:srgbClr val="0057A3"/>
                </a:solidFill>
              </a:rPr>
              <a:t>Please</a:t>
            </a:r>
            <a:r>
              <a:rPr lang="nl-NL" b="1" dirty="0">
                <a:solidFill>
                  <a:srgbClr val="0057A3"/>
                </a:solidFill>
              </a:rPr>
              <a:t> </a:t>
            </a:r>
            <a:r>
              <a:rPr lang="nl-NL" b="1" dirty="0" err="1">
                <a:solidFill>
                  <a:srgbClr val="0057A3"/>
                </a:solidFill>
              </a:rPr>
              <a:t>join</a:t>
            </a:r>
            <a:r>
              <a:rPr lang="nl-NL" b="1" dirty="0">
                <a:solidFill>
                  <a:srgbClr val="0057A3"/>
                </a:solidFill>
              </a:rPr>
              <a:t> </a:t>
            </a:r>
            <a:r>
              <a:rPr lang="nl-NL" b="1" dirty="0" err="1">
                <a:solidFill>
                  <a:srgbClr val="0057A3"/>
                </a:solidFill>
              </a:rPr>
              <a:t>us</a:t>
            </a:r>
            <a:r>
              <a:rPr lang="nl-NL" dirty="0">
                <a:solidFill>
                  <a:srgbClr val="0057A3"/>
                </a:solidFill>
              </a:rPr>
              <a:t>!</a:t>
            </a:r>
            <a:r>
              <a:rPr lang="nl-NL" b="1" dirty="0">
                <a:solidFill>
                  <a:srgbClr val="0057A3"/>
                </a:solidFill>
              </a:rPr>
              <a:t> </a:t>
            </a:r>
          </a:p>
          <a:p>
            <a:r>
              <a:rPr lang="nl-NL" dirty="0">
                <a:solidFill>
                  <a:srgbClr val="0057A3"/>
                </a:solidFill>
              </a:rPr>
              <a:t>Email: </a:t>
            </a:r>
            <a:r>
              <a:rPr lang="nl-NL" dirty="0" err="1">
                <a:solidFill>
                  <a:srgbClr val="0057A3"/>
                </a:solidFill>
              </a:rPr>
              <a:t>dvanderwoude@lumc.nl</a:t>
            </a:r>
            <a:endParaRPr lang="nl-NL" dirty="0">
              <a:solidFill>
                <a:srgbClr val="0057A3"/>
              </a:solidFill>
            </a:endParaRPr>
          </a:p>
        </p:txBody>
      </p:sp>
      <p:graphicFrame>
        <p:nvGraphicFramePr>
          <p:cNvPr id="22" name="Tabel 12">
            <a:extLst>
              <a:ext uri="{FF2B5EF4-FFF2-40B4-BE49-F238E27FC236}">
                <a16:creationId xmlns:a16="http://schemas.microsoft.com/office/drawing/2014/main" id="{34F564E6-06F0-394B-B340-E93C37BBA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214627"/>
              </p:ext>
            </p:extLst>
          </p:nvPr>
        </p:nvGraphicFramePr>
        <p:xfrm>
          <a:off x="4161469" y="3597828"/>
          <a:ext cx="4982531" cy="155448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689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3770">
                <a:tc gridSpan="3">
                  <a:txBody>
                    <a:bodyPr/>
                    <a:lstStyle/>
                    <a:p>
                      <a:r>
                        <a:rPr lang="nl-NL" sz="1600" baseline="0" dirty="0"/>
                        <a:t>Meetings</a:t>
                      </a:r>
                      <a:endParaRPr lang="nl-NL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90">
                <a:tc>
                  <a:txBody>
                    <a:bodyPr/>
                    <a:lstStyle/>
                    <a:p>
                      <a:r>
                        <a:rPr lang="nl-NL" sz="1400" u="sng" dirty="0" err="1"/>
                        <a:t>Year</a:t>
                      </a:r>
                      <a:endParaRPr lang="nl-NL" sz="1400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u="sng" dirty="0" err="1"/>
                        <a:t>Venue</a:t>
                      </a:r>
                      <a:endParaRPr lang="nl-NL" sz="1400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u="sng" dirty="0"/>
                        <a:t>Topic</a:t>
                      </a:r>
                      <a:endParaRPr lang="nl-NL" sz="1400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90">
                <a:tc>
                  <a:txBody>
                    <a:bodyPr/>
                    <a:lstStyle/>
                    <a:p>
                      <a:r>
                        <a:rPr lang="nl-NL" sz="1400" dirty="0"/>
                        <a:t>2017 </a:t>
                      </a:r>
                      <a:endParaRPr lang="nl-NL" sz="1400" dirty="0">
                        <a:solidFill>
                          <a:srgbClr val="37609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EULAR</a:t>
                      </a:r>
                      <a:endParaRPr lang="nl-NL" sz="1400" dirty="0">
                        <a:solidFill>
                          <a:srgbClr val="37609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News</a:t>
                      </a:r>
                      <a:r>
                        <a:rPr lang="nl-NL" sz="1400" baseline="0" dirty="0"/>
                        <a:t> </a:t>
                      </a:r>
                      <a:r>
                        <a:rPr lang="nl-NL" sz="1400" dirty="0"/>
                        <a:t>in pre-RA</a:t>
                      </a:r>
                      <a:r>
                        <a:rPr lang="nl-NL" sz="1400" baseline="0" dirty="0"/>
                        <a:t> </a:t>
                      </a:r>
                      <a:endParaRPr lang="nl-NL" sz="1400" dirty="0">
                        <a:solidFill>
                          <a:srgbClr val="37609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EWRR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/>
                        <a:t>Epigenetics</a:t>
                      </a:r>
                      <a:r>
                        <a:rPr lang="nl-NL" sz="1400" baseline="0" dirty="0"/>
                        <a:t> and </a:t>
                      </a:r>
                      <a:r>
                        <a:rPr lang="nl-NL" sz="1400" baseline="0" dirty="0" err="1"/>
                        <a:t>cellular</a:t>
                      </a:r>
                      <a:r>
                        <a:rPr lang="nl-NL" sz="1400" baseline="0" dirty="0"/>
                        <a:t> risk factors</a:t>
                      </a:r>
                      <a:endParaRPr lang="nl-NL" sz="1400" dirty="0">
                        <a:solidFill>
                          <a:srgbClr val="37609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866"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EULAR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 err="1">
                          <a:solidFill>
                            <a:schemeClr val="tx1"/>
                          </a:solidFill>
                        </a:rPr>
                        <a:t>Round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-up: </a:t>
                      </a:r>
                      <a:r>
                        <a:rPr lang="nl-NL" sz="1400" dirty="0" err="1">
                          <a:solidFill>
                            <a:schemeClr val="tx1"/>
                          </a:solidFill>
                        </a:rPr>
                        <a:t>from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 B </a:t>
                      </a:r>
                      <a:r>
                        <a:rPr lang="nl-NL" sz="1400" dirty="0" err="1">
                          <a:solidFill>
                            <a:schemeClr val="tx1"/>
                          </a:solidFill>
                        </a:rPr>
                        <a:t>cells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40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400" dirty="0" err="1">
                          <a:solidFill>
                            <a:schemeClr val="tx1"/>
                          </a:solidFill>
                        </a:rPr>
                        <a:t>e-health</a:t>
                      </a:r>
                      <a:endParaRPr lang="nl-NL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673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599A8-5B5E-42B1-9FBC-734469B611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B05C1F4-F25E-486F-9E89-BE2AA90AD9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ED3201-6552-4134-8D73-E4992F2C6165}"/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117</Words>
  <Application>Microsoft Macintosh PowerPoint</Application>
  <PresentationFormat>Diavoorstelling (16:9)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Wingdings</vt:lpstr>
      <vt:lpstr>PPT EULAR presentation_10_9_II</vt:lpstr>
      <vt:lpstr>Custom Design</vt:lpstr>
      <vt:lpstr>PowerPoint-presentatie</vt:lpstr>
    </vt:vector>
  </TitlesOfParts>
  <Manager/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2018-02-02T16:37:26Z</dcterms:created>
  <dcterms:modified xsi:type="dcterms:W3CDTF">2019-04-19T09:28:40Z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221200</vt:r8>
  </property>
</Properties>
</file>