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36004500" cy="20162838"/>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306" y="-186"/>
      </p:cViewPr>
      <p:guideLst>
        <p:guide orient="horz" pos="6351"/>
        <p:guide pos="113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36004500" cy="20162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2053406" y="1746388"/>
            <a:ext cx="31893750" cy="123850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3331125" y="2950227"/>
            <a:ext cx="29342250" cy="1568221"/>
          </a:xfrm>
        </p:spPr>
        <p:txBody>
          <a:bodyPr/>
          <a:lstStyle>
            <a:lvl1pPr>
              <a:defRPr>
                <a:solidFill>
                  <a:schemeClr val="bg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3329314" y="4851692"/>
            <a:ext cx="29342250" cy="1568221"/>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2053406" y="15558725"/>
            <a:ext cx="31893750" cy="317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3331128" y="11990258"/>
            <a:ext cx="21050493" cy="1866929"/>
          </a:xfrm>
        </p:spPr>
        <p:txBody>
          <a:bodyPr/>
          <a:lstStyle>
            <a:lvl1pPr marL="0" indent="0" algn="l">
              <a:buNone/>
              <a:defRPr>
                <a:solidFill>
                  <a:schemeClr val="bg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3105253" y="18416450"/>
            <a:ext cx="9555553" cy="889070"/>
          </a:xfrm>
          <a:prstGeom prst="rect">
            <a:avLst/>
          </a:prstGeom>
        </p:spPr>
      </p:pic>
    </p:spTree>
    <p:extLst>
      <p:ext uri="{BB962C8B-B14F-4D97-AF65-F5344CB8AC3E}">
        <p14:creationId xmlns:p14="http://schemas.microsoft.com/office/powerpoint/2010/main" xmlns=""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1415454" y="18179308"/>
            <a:ext cx="32535641" cy="146811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0121875" y="17463878"/>
            <a:ext cx="2551500" cy="2732020"/>
          </a:xfrm>
          <a:prstGeom prst="rect">
            <a:avLst/>
          </a:prstGeom>
        </p:spPr>
      </p:pic>
      <p:sp>
        <p:nvSpPr>
          <p:cNvPr id="3" name="Titel 2"/>
          <p:cNvSpPr>
            <a:spLocks noGrp="1"/>
          </p:cNvSpPr>
          <p:nvPr>
            <p:ph type="title"/>
          </p:nvPr>
        </p:nvSpPr>
        <p:spPr/>
        <p:txBody>
          <a:bodyPr/>
          <a:lstStyle/>
          <a:p>
            <a:r>
              <a:rPr lang="nl-NL" smtClean="0"/>
              <a:t>Klik om de stijl te bewerken</a:t>
            </a:r>
            <a:endParaRPr lang="nl-NL" dirty="0"/>
          </a:p>
        </p:txBody>
      </p:sp>
    </p:spTree>
    <p:extLst>
      <p:ext uri="{BB962C8B-B14F-4D97-AF65-F5344CB8AC3E}">
        <p14:creationId xmlns:p14="http://schemas.microsoft.com/office/powerpoint/2010/main" xmlns=""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36004500" cy="20162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3331125" y="2950227"/>
            <a:ext cx="29342250" cy="1568221"/>
          </a:xfrm>
        </p:spPr>
        <p:txBody>
          <a:bodyPr/>
          <a:lstStyle>
            <a:lvl1pPr>
              <a:defRPr>
                <a:solidFill>
                  <a:schemeClr val="tx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3329314" y="4851692"/>
            <a:ext cx="29342250" cy="1568221"/>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2053406" y="15558725"/>
            <a:ext cx="31893750" cy="317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3331128" y="11990258"/>
            <a:ext cx="21050493" cy="1866929"/>
          </a:xfrm>
        </p:spPr>
        <p:txBody>
          <a:bodyPr/>
          <a:lstStyle>
            <a:lvl1pPr marL="0" indent="0" algn="l">
              <a:buNone/>
              <a:defRPr>
                <a:solidFill>
                  <a:schemeClr val="tx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3105253" y="18416450"/>
            <a:ext cx="9555553" cy="889070"/>
          </a:xfrm>
          <a:prstGeom prst="rect">
            <a:avLst/>
          </a:prstGeom>
        </p:spPr>
      </p:pic>
      <p:sp>
        <p:nvSpPr>
          <p:cNvPr id="9" name="Rechthoek 8"/>
          <p:cNvSpPr/>
          <p:nvPr userDrawn="1"/>
        </p:nvSpPr>
        <p:spPr>
          <a:xfrm>
            <a:off x="2055375" y="1746388"/>
            <a:ext cx="31893750" cy="1481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xmlns=""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r>
              <a:rPr lang="nl-NL" smtClean="0"/>
              <a:t>&lt;datum&gt;</a:t>
            </a:r>
            <a:endParaRPr lang="nl-NL"/>
          </a:p>
        </p:txBody>
      </p:sp>
      <p:sp>
        <p:nvSpPr>
          <p:cNvPr id="5" name="Tijdelijke aanduiding voor voettekst 4"/>
          <p:cNvSpPr>
            <a:spLocks noGrp="1"/>
          </p:cNvSpPr>
          <p:nvPr>
            <p:ph type="ftr" sz="quarter" idx="11"/>
          </p:nvPr>
        </p:nvSpPr>
        <p:spPr/>
        <p:txBody>
          <a:bodyPr/>
          <a:lstStyle/>
          <a:p>
            <a:r>
              <a:rPr lang="nl-NL" smtClean="0"/>
              <a:t>&lt;Titel van de presentatie&gt;</a:t>
            </a:r>
            <a:endParaRPr lang="nl-NL"/>
          </a:p>
        </p:txBody>
      </p:sp>
      <p:sp>
        <p:nvSpPr>
          <p:cNvPr id="7" name="Tijdelijke aanduiding voor dianummer 5"/>
          <p:cNvSpPr>
            <a:spLocks noGrp="1"/>
          </p:cNvSpPr>
          <p:nvPr>
            <p:ph type="sldNum" sz="quarter" idx="4"/>
          </p:nvPr>
        </p:nvSpPr>
        <p:spPr>
          <a:xfrm>
            <a:off x="2055376" y="18858661"/>
            <a:ext cx="3189375"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datum 2"/>
          <p:cNvSpPr>
            <a:spLocks noGrp="1"/>
          </p:cNvSpPr>
          <p:nvPr>
            <p:ph type="dt" sz="half" idx="10"/>
          </p:nvPr>
        </p:nvSpPr>
        <p:spPr/>
        <p:txBody>
          <a:bodyPr/>
          <a:lstStyle/>
          <a:p>
            <a:r>
              <a:rPr lang="nl-NL" smtClean="0"/>
              <a:t>&lt;datum&gt;</a:t>
            </a:r>
            <a:endParaRPr lang="nl-NL" dirty="0"/>
          </a:p>
        </p:txBody>
      </p:sp>
      <p:sp>
        <p:nvSpPr>
          <p:cNvPr id="4" name="Tijdelijke aanduiding voor voettekst 3"/>
          <p:cNvSpPr>
            <a:spLocks noGrp="1"/>
          </p:cNvSpPr>
          <p:nvPr>
            <p:ph type="ftr" sz="quarter" idx="11"/>
          </p:nvPr>
        </p:nvSpPr>
        <p:spPr/>
        <p:txBody>
          <a:bodyPr/>
          <a:lstStyle/>
          <a:p>
            <a:r>
              <a:rPr lang="nl-NL" smtClean="0"/>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smtClean="0"/>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2055375" y="4851692"/>
            <a:ext cx="31893750" cy="1568221"/>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Tree>
    <p:extLst>
      <p:ext uri="{BB962C8B-B14F-4D97-AF65-F5344CB8AC3E}">
        <p14:creationId xmlns:p14="http://schemas.microsoft.com/office/powerpoint/2010/main" xmlns=""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2055375" y="2952818"/>
            <a:ext cx="31893750" cy="1568221"/>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9" name="Tijdelijke aanduiding voor grafiek 8"/>
          <p:cNvSpPr>
            <a:spLocks noGrp="1"/>
          </p:cNvSpPr>
          <p:nvPr>
            <p:ph type="chart" sz="quarter" idx="13"/>
          </p:nvPr>
        </p:nvSpPr>
        <p:spPr>
          <a:xfrm>
            <a:off x="18299925" y="4858133"/>
            <a:ext cx="15651169" cy="12129455"/>
          </a:xfrm>
        </p:spPr>
        <p:txBody>
          <a:bodyPr/>
          <a:lstStyle>
            <a:lvl1pPr marL="0" indent="0">
              <a:buNone/>
              <a:defRPr/>
            </a:lvl1pPr>
          </a:lstStyle>
          <a:p>
            <a:r>
              <a:rPr lang="nl-NL" smtClean="0"/>
              <a:t>Klik op het pictogram als u een grafiek wilt toevoegen</a:t>
            </a:r>
            <a:endParaRPr lang="nl-NL" dirty="0"/>
          </a:p>
        </p:txBody>
      </p:sp>
      <p:sp>
        <p:nvSpPr>
          <p:cNvPr id="11" name="Tijdelijke aanduiding voor tekst 10"/>
          <p:cNvSpPr>
            <a:spLocks noGrp="1"/>
          </p:cNvSpPr>
          <p:nvPr>
            <p:ph type="body" sz="quarter" idx="14"/>
          </p:nvPr>
        </p:nvSpPr>
        <p:spPr>
          <a:xfrm>
            <a:off x="2056509" y="4856960"/>
            <a:ext cx="15904350" cy="1212743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15" name="Tijdelijke aanduiding voor dianummer 5"/>
          <p:cNvSpPr>
            <a:spLocks noGrp="1"/>
          </p:cNvSpPr>
          <p:nvPr>
            <p:ph type="sldNum" sz="quarter" idx="4"/>
          </p:nvPr>
        </p:nvSpPr>
        <p:spPr>
          <a:xfrm>
            <a:off x="2055376" y="18858661"/>
            <a:ext cx="3189375"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2055375" y="2952818"/>
            <a:ext cx="31893750" cy="1568221"/>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11" name="Tijdelijke aanduiding voor tekst 10"/>
          <p:cNvSpPr>
            <a:spLocks noGrp="1"/>
          </p:cNvSpPr>
          <p:nvPr>
            <p:ph type="body" sz="quarter" idx="14"/>
          </p:nvPr>
        </p:nvSpPr>
        <p:spPr>
          <a:xfrm>
            <a:off x="2056509" y="4858133"/>
            <a:ext cx="15904350" cy="12129455"/>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afbeelding 3"/>
          <p:cNvSpPr>
            <a:spLocks noGrp="1"/>
          </p:cNvSpPr>
          <p:nvPr>
            <p:ph type="pic" sz="quarter" idx="15"/>
          </p:nvPr>
        </p:nvSpPr>
        <p:spPr>
          <a:xfrm>
            <a:off x="18299925" y="4858133"/>
            <a:ext cx="15651169" cy="12129455"/>
          </a:xfrm>
        </p:spPr>
        <p:txBody>
          <a:bodyPr/>
          <a:lstStyle>
            <a:lvl1pPr marL="0" indent="0">
              <a:buNone/>
              <a:defRPr/>
            </a:lvl1pPr>
          </a:lstStyle>
          <a:p>
            <a:r>
              <a:rPr lang="nl-NL" smtClean="0"/>
              <a:t>Klik op het pictogram als u een afbeelding wilt toevoegen</a:t>
            </a:r>
            <a:endParaRPr lang="nl-NL" dirty="0"/>
          </a:p>
        </p:txBody>
      </p:sp>
      <p:sp>
        <p:nvSpPr>
          <p:cNvPr id="10" name="Tijdelijke aanduiding voor dianummer 5"/>
          <p:cNvSpPr>
            <a:spLocks noGrp="1"/>
          </p:cNvSpPr>
          <p:nvPr>
            <p:ph type="sldNum" sz="quarter" idx="4"/>
          </p:nvPr>
        </p:nvSpPr>
        <p:spPr>
          <a:xfrm>
            <a:off x="2055376" y="18858661"/>
            <a:ext cx="3189375"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2055375" y="2952818"/>
            <a:ext cx="31893750" cy="1568221"/>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4" name="Tijdelijke aanduiding voor afbeelding 3"/>
          <p:cNvSpPr>
            <a:spLocks noGrp="1"/>
          </p:cNvSpPr>
          <p:nvPr>
            <p:ph type="pic" sz="quarter" idx="15"/>
          </p:nvPr>
        </p:nvSpPr>
        <p:spPr>
          <a:xfrm>
            <a:off x="2053406" y="4858133"/>
            <a:ext cx="31897688" cy="12129455"/>
          </a:xfrm>
        </p:spPr>
        <p:txBody>
          <a:bodyPr/>
          <a:lstStyle>
            <a:lvl1pPr marL="0" indent="0">
              <a:buNone/>
              <a:defRPr/>
            </a:lvl1pPr>
          </a:lstStyle>
          <a:p>
            <a:r>
              <a:rPr lang="nl-NL"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2055376" y="18858661"/>
            <a:ext cx="3189375"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4" name="Tijdelijke aanduiding voor afbeelding 3"/>
          <p:cNvSpPr>
            <a:spLocks noGrp="1"/>
          </p:cNvSpPr>
          <p:nvPr>
            <p:ph type="pic" sz="quarter" idx="15"/>
          </p:nvPr>
        </p:nvSpPr>
        <p:spPr>
          <a:xfrm>
            <a:off x="2053406" y="1743244"/>
            <a:ext cx="31897688" cy="15244344"/>
          </a:xfrm>
          <a:solidFill>
            <a:schemeClr val="bg1"/>
          </a:solidFill>
        </p:spPr>
        <p:txBody>
          <a:bodyPr/>
          <a:lstStyle>
            <a:lvl1pPr marL="0" indent="0">
              <a:buNone/>
              <a:defRPr/>
            </a:lvl1pPr>
          </a:lstStyle>
          <a:p>
            <a:r>
              <a:rPr lang="nl-NL"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2055376" y="18858661"/>
            <a:ext cx="3189375"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6"/>
            <a:ext cx="36004500" cy="20162834"/>
          </a:xfrm>
          <a:solidFill>
            <a:schemeClr val="bg1"/>
          </a:solidFill>
        </p:spPr>
        <p:txBody>
          <a:bodyPr/>
          <a:lstStyle>
            <a:lvl1pPr marL="0" indent="0">
              <a:buNone/>
              <a:defRPr/>
            </a:lvl1pPr>
          </a:lstStyle>
          <a:p>
            <a:r>
              <a:rPr lang="nl-NL" smtClean="0"/>
              <a:t>Klik op het pictogram als u een afbeelding wilt toevoegen</a:t>
            </a:r>
            <a:endParaRPr lang="nl-NL" dirty="0"/>
          </a:p>
        </p:txBody>
      </p:sp>
      <p:grpSp>
        <p:nvGrpSpPr>
          <p:cNvPr id="25" name="Groep 24"/>
          <p:cNvGrpSpPr/>
          <p:nvPr userDrawn="1"/>
        </p:nvGrpSpPr>
        <p:grpSpPr>
          <a:xfrm>
            <a:off x="23102888" y="18417258"/>
            <a:ext cx="9557447" cy="88679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xmlns=""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2055375" y="2952818"/>
            <a:ext cx="31893750" cy="1568221"/>
          </a:xfrm>
          <a:prstGeom prst="rect">
            <a:avLst/>
          </a:prstGeom>
        </p:spPr>
        <p:txBody>
          <a:bodyPr vert="horz" lIns="0" tIns="0" rIns="0" bIns="0" rtlCol="0" anchor="ctr">
            <a:no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2055375" y="5335110"/>
            <a:ext cx="31893750" cy="12128765"/>
          </a:xfrm>
          <a:prstGeom prst="rect">
            <a:avLst/>
          </a:prstGeom>
        </p:spPr>
        <p:txBody>
          <a:bodyPr vert="horz" lIns="0" tIns="0" rIns="0" bIns="0" rtlCol="0">
            <a:no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5882625" y="18858661"/>
            <a:ext cx="4252500"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&lt;datum&gt;</a:t>
            </a:r>
            <a:endParaRPr lang="nl-NL" dirty="0"/>
          </a:p>
        </p:txBody>
      </p:sp>
      <p:sp>
        <p:nvSpPr>
          <p:cNvPr id="5" name="Tijdelijke aanduiding voor voettekst 4"/>
          <p:cNvSpPr>
            <a:spLocks noGrp="1"/>
          </p:cNvSpPr>
          <p:nvPr>
            <p:ph type="ftr" sz="quarter" idx="3"/>
          </p:nvPr>
        </p:nvSpPr>
        <p:spPr>
          <a:xfrm>
            <a:off x="10985625" y="18858661"/>
            <a:ext cx="15592500"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&lt;Titel van de presentatie&gt;</a:t>
            </a:r>
            <a:endParaRPr lang="nl-NL" dirty="0"/>
          </a:p>
        </p:txBody>
      </p:sp>
      <p:sp>
        <p:nvSpPr>
          <p:cNvPr id="6" name="Tijdelijke aanduiding voor dianummer 5"/>
          <p:cNvSpPr>
            <a:spLocks noGrp="1"/>
          </p:cNvSpPr>
          <p:nvPr>
            <p:ph type="sldNum" sz="quarter" idx="4"/>
          </p:nvPr>
        </p:nvSpPr>
        <p:spPr>
          <a:xfrm>
            <a:off x="2055376" y="18858661"/>
            <a:ext cx="3189375" cy="448063"/>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
        <p:nvSpPr>
          <p:cNvPr id="7" name="Rechthoek 6"/>
          <p:cNvSpPr/>
          <p:nvPr/>
        </p:nvSpPr>
        <p:spPr>
          <a:xfrm>
            <a:off x="2055375" y="1746388"/>
            <a:ext cx="31893750" cy="1481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p:cNvSpPr/>
          <p:nvPr/>
        </p:nvSpPr>
        <p:spPr>
          <a:xfrm>
            <a:off x="2055375" y="18416450"/>
            <a:ext cx="31893750" cy="317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9" name="Afbeelding 18"/>
          <p:cNvPicPr>
            <a:picLocks noChangeAspect="1"/>
          </p:cNvPicPr>
          <p:nvPr/>
        </p:nvPicPr>
        <p:blipFill>
          <a:blip r:embed="rId12" cstate="print">
            <a:extLst>
              <a:ext uri="{28A0092B-C50C-407E-A947-70E740481C1C}">
                <a14:useLocalDpi xmlns:a14="http://schemas.microsoft.com/office/drawing/2010/main" xmlns="" val="0"/>
              </a:ext>
            </a:extLst>
          </a:blip>
          <a:stretch>
            <a:fillRect/>
          </a:stretch>
        </p:blipFill>
        <p:spPr>
          <a:xfrm>
            <a:off x="28350001" y="18860986"/>
            <a:ext cx="4350111" cy="402198"/>
          </a:xfrm>
          <a:prstGeom prst="rect">
            <a:avLst/>
          </a:prstGeom>
        </p:spPr>
      </p:pic>
    </p:spTree>
    <p:extLst>
      <p:ext uri="{BB962C8B-B14F-4D97-AF65-F5344CB8AC3E}">
        <p14:creationId xmlns:p14="http://schemas.microsoft.com/office/powerpoint/2010/main" xmlns=""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4.jpeg"/><Relationship Id="rId7" Type="http://schemas.openxmlformats.org/officeDocument/2006/relationships/hyperlink" Target="http://www.windmillhealthcenter.com/wp-content/uploads/2014/05/Osteoarthritis.jpg" TargetMode="External"/><Relationship Id="rId12" Type="http://schemas.openxmlformats.org/officeDocument/2006/relationships/image" Target="../media/image11.jpeg"/><Relationship Id="rId2" Type="http://schemas.openxmlformats.org/officeDocument/2006/relationships/hyperlink" Target="https://www.google.nl/url?sa=i&amp;rct=j&amp;q=&amp;esrc=s&amp;frm=1&amp;source=images&amp;cd=&amp;cad=rja&amp;uact=8&amp;ved=0CAcQjRw&amp;url=https://twitter.com/eular_org&amp;ei=qx7wVJH-EoXZOIC7gJgF&amp;bvm=bv.87269000,d.ZWU&amp;psig=AFQjCNE9mzmXUpqoEFchpn7bKGPVrnBARg&amp;ust=1425108993826294" TargetMode="External"/><Relationship Id="rId1" Type="http://schemas.openxmlformats.org/officeDocument/2006/relationships/slideLayout" Target="../slideLayouts/slideLayout8.xml"/><Relationship Id="rId6" Type="http://schemas.openxmlformats.org/officeDocument/2006/relationships/image" Target="../media/image6.jpeg"/><Relationship Id="rId11" Type="http://schemas.openxmlformats.org/officeDocument/2006/relationships/image" Target="../media/image10.jpeg"/><Relationship Id="rId5" Type="http://schemas.openxmlformats.org/officeDocument/2006/relationships/image" Target="../media/image5.jpeg"/><Relationship Id="rId10" Type="http://schemas.openxmlformats.org/officeDocument/2006/relationships/image" Target="../media/image9.png"/><Relationship Id="rId4" Type="http://schemas.openxmlformats.org/officeDocument/2006/relationships/hyperlink" Target="http://www.tandfonline.com/doi/full/10.1080/03601277.2015.1121751" TargetMode="External"/><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Afbeeldingsresultaat voor eular logo"/>
          <p:cNvSpPr>
            <a:spLocks noChangeAspect="1" noChangeArrowheads="1"/>
          </p:cNvSpPr>
          <p:nvPr/>
        </p:nvSpPr>
        <p:spPr bwMode="auto">
          <a:xfrm>
            <a:off x="400050" y="-424725"/>
            <a:ext cx="1200150" cy="896130"/>
          </a:xfrm>
          <a:prstGeom prst="rect">
            <a:avLst/>
          </a:prstGeom>
          <a:noFill/>
        </p:spPr>
        <p:txBody>
          <a:bodyPr vert="horz" wrap="square" lIns="91440" tIns="45720" rIns="91440" bIns="45720" numCol="1" anchor="t" anchorCtr="0" compatLnSpc="1">
            <a:prstTxWarp prst="textNoShape">
              <a:avLst/>
            </a:prstTxWarp>
          </a:bodyPr>
          <a:lstStyle/>
          <a:p>
            <a:endParaRPr lang="nl-NL"/>
          </a:p>
        </p:txBody>
      </p:sp>
      <p:sp>
        <p:nvSpPr>
          <p:cNvPr id="5" name="AutoShape 4" descr="Afbeeldingsresultaat voor eular logo"/>
          <p:cNvSpPr>
            <a:spLocks noChangeAspect="1" noChangeArrowheads="1"/>
          </p:cNvSpPr>
          <p:nvPr/>
        </p:nvSpPr>
        <p:spPr bwMode="auto">
          <a:xfrm>
            <a:off x="400050" y="-424725"/>
            <a:ext cx="1200150" cy="896130"/>
          </a:xfrm>
          <a:prstGeom prst="rect">
            <a:avLst/>
          </a:prstGeom>
          <a:noFill/>
        </p:spPr>
        <p:txBody>
          <a:bodyPr vert="horz" wrap="square" lIns="91440" tIns="45720" rIns="91440" bIns="45720" numCol="1" anchor="t" anchorCtr="0" compatLnSpc="1">
            <a:prstTxWarp prst="textNoShape">
              <a:avLst/>
            </a:prstTxWarp>
          </a:bodyPr>
          <a:lstStyle/>
          <a:p>
            <a:endParaRPr lang="nl-NL"/>
          </a:p>
        </p:txBody>
      </p:sp>
      <p:sp>
        <p:nvSpPr>
          <p:cNvPr id="6" name="AutoShape 6" descr="Afbeeldingsresultaat voor EULAR logo"/>
          <p:cNvSpPr>
            <a:spLocks noChangeAspect="1" noChangeArrowheads="1"/>
          </p:cNvSpPr>
          <p:nvPr/>
        </p:nvSpPr>
        <p:spPr bwMode="auto">
          <a:xfrm>
            <a:off x="400050" y="-424725"/>
            <a:ext cx="1200150" cy="896130"/>
          </a:xfrm>
          <a:prstGeom prst="rect">
            <a:avLst/>
          </a:prstGeom>
          <a:noFill/>
        </p:spPr>
        <p:txBody>
          <a:bodyPr vert="horz" wrap="square" lIns="91440" tIns="45720" rIns="91440" bIns="45720" numCol="1" anchor="t" anchorCtr="0" compatLnSpc="1">
            <a:prstTxWarp prst="textNoShape">
              <a:avLst/>
            </a:prstTxWarp>
          </a:bodyPr>
          <a:lstStyle/>
          <a:p>
            <a:endParaRPr lang="nl-NL"/>
          </a:p>
        </p:txBody>
      </p:sp>
      <p:pic>
        <p:nvPicPr>
          <p:cNvPr id="7" name="Picture 8" descr="https://pbs.twimg.com/profile_images/1290205334/Logo_400x400.jpg">
            <a:hlinkClick r:id="rId2"/>
          </p:cNvPr>
          <p:cNvPicPr>
            <a:picLocks noChangeAspect="1" noChangeArrowheads="1"/>
          </p:cNvPicPr>
          <p:nvPr/>
        </p:nvPicPr>
        <p:blipFill>
          <a:blip r:embed="rId3" cstate="print"/>
          <a:srcRect/>
          <a:stretch>
            <a:fillRect/>
          </a:stretch>
        </p:blipFill>
        <p:spPr bwMode="auto">
          <a:xfrm>
            <a:off x="14761890" y="16706155"/>
            <a:ext cx="7371819" cy="5504378"/>
          </a:xfrm>
          <a:prstGeom prst="rect">
            <a:avLst/>
          </a:prstGeom>
          <a:noFill/>
        </p:spPr>
      </p:pic>
      <p:sp>
        <p:nvSpPr>
          <p:cNvPr id="8" name="Tekstvak 7"/>
          <p:cNvSpPr txBox="1"/>
          <p:nvPr/>
        </p:nvSpPr>
        <p:spPr>
          <a:xfrm>
            <a:off x="10441410" y="360339"/>
            <a:ext cx="16071285" cy="1323439"/>
          </a:xfrm>
          <a:prstGeom prst="rect">
            <a:avLst/>
          </a:prstGeom>
          <a:noFill/>
        </p:spPr>
        <p:txBody>
          <a:bodyPr wrap="square" rtlCol="0">
            <a:spAutoFit/>
          </a:bodyPr>
          <a:lstStyle/>
          <a:p>
            <a:r>
              <a:rPr lang="nl-NL" sz="8000" b="1" dirty="0" smtClean="0"/>
              <a:t>EULAR </a:t>
            </a:r>
            <a:r>
              <a:rPr lang="nl-NL" sz="8000" b="1" dirty="0" err="1" smtClean="0"/>
              <a:t>Study</a:t>
            </a:r>
            <a:r>
              <a:rPr lang="nl-NL" sz="8000" b="1" dirty="0" smtClean="0"/>
              <a:t> Group </a:t>
            </a:r>
            <a:r>
              <a:rPr lang="nl-NL" sz="8000" b="1" dirty="0" err="1" smtClean="0"/>
              <a:t>on</a:t>
            </a:r>
            <a:r>
              <a:rPr lang="nl-NL" sz="8000" b="1" dirty="0" smtClean="0"/>
              <a:t> Osteoarthritis</a:t>
            </a:r>
            <a:endParaRPr lang="nl-NL" sz="8000" b="1" dirty="0"/>
          </a:p>
        </p:txBody>
      </p:sp>
      <p:sp>
        <p:nvSpPr>
          <p:cNvPr id="9" name="Tekstvak 8"/>
          <p:cNvSpPr txBox="1"/>
          <p:nvPr/>
        </p:nvSpPr>
        <p:spPr>
          <a:xfrm>
            <a:off x="792338" y="2520579"/>
            <a:ext cx="15553728" cy="6001643"/>
          </a:xfrm>
          <a:prstGeom prst="rect">
            <a:avLst/>
          </a:prstGeom>
          <a:solidFill>
            <a:schemeClr val="accent4"/>
          </a:solidFill>
        </p:spPr>
        <p:txBody>
          <a:bodyPr wrap="square" rtlCol="0">
            <a:spAutoFit/>
          </a:bodyPr>
          <a:lstStyle/>
          <a:p>
            <a:r>
              <a:rPr lang="en-US" sz="2400" b="1" dirty="0" smtClean="0"/>
              <a:t>Aim </a:t>
            </a:r>
            <a:endParaRPr lang="nl-NL" sz="2400" dirty="0" smtClean="0"/>
          </a:p>
          <a:p>
            <a:r>
              <a:rPr lang="en-US" sz="2400" dirty="0" smtClean="0"/>
              <a:t>The purpose of the EULAR Study Group on OA (SGOA) is to encourage wider communication within the EULAR for scientists and clinicians with a specific interest in the </a:t>
            </a:r>
            <a:r>
              <a:rPr lang="en-US" sz="2400" dirty="0" err="1" smtClean="0"/>
              <a:t>etiopathogenesis</a:t>
            </a:r>
            <a:r>
              <a:rPr lang="en-US" sz="2400" dirty="0" smtClean="0"/>
              <a:t> of OA and to build an international network to facilitate collaboration and to exchange knowledge within Europe. The group aims to promote fundamental and translational research, from molecule to population, on the </a:t>
            </a:r>
            <a:r>
              <a:rPr lang="en-US" sz="2400" dirty="0" err="1" smtClean="0"/>
              <a:t>etiopathogenesis</a:t>
            </a:r>
            <a:r>
              <a:rPr lang="en-US" sz="2400" dirty="0" smtClean="0"/>
              <a:t> of OA with the ultimate goal to develop effective therapies for OA to diminish the OA-related burden for man and society. The group provides an encouraging and open forum that enables scientist and clinicians to stimulate EU collaborations. The group intends to assemble annually at the EULAR &amp; EWRR meetings and communicates electronically in between meetings as required. </a:t>
            </a:r>
            <a:endParaRPr lang="nl-NL" sz="2400" dirty="0" smtClean="0"/>
          </a:p>
          <a:p>
            <a:r>
              <a:rPr lang="en-US" sz="2400" dirty="0" smtClean="0"/>
              <a:t> </a:t>
            </a:r>
            <a:endParaRPr lang="nl-NL" sz="2400" dirty="0" smtClean="0"/>
          </a:p>
          <a:p>
            <a:r>
              <a:rPr lang="en-US" sz="2400" b="1" i="1" dirty="0" smtClean="0"/>
              <a:t>The specific aims of the study group on OA are:</a:t>
            </a:r>
            <a:endParaRPr lang="nl-NL" sz="2400" i="1" dirty="0" smtClean="0"/>
          </a:p>
          <a:p>
            <a:r>
              <a:rPr lang="en-US" sz="2400" b="1" i="1" dirty="0" smtClean="0"/>
              <a:t> </a:t>
            </a:r>
            <a:endParaRPr lang="nl-NL" sz="2400" i="1" dirty="0" smtClean="0"/>
          </a:p>
          <a:p>
            <a:r>
              <a:rPr lang="en-US" sz="2400" i="1" dirty="0" smtClean="0"/>
              <a:t>1. To integrate different know-how and skills to study the </a:t>
            </a:r>
            <a:r>
              <a:rPr lang="en-US" sz="2400" i="1" dirty="0" err="1" smtClean="0"/>
              <a:t>pathophysiology</a:t>
            </a:r>
            <a:r>
              <a:rPr lang="en-US" sz="2400" i="1" dirty="0" smtClean="0"/>
              <a:t> of the OA disease process</a:t>
            </a:r>
            <a:endParaRPr lang="nl-NL" sz="2400" i="1" dirty="0" smtClean="0"/>
          </a:p>
          <a:p>
            <a:r>
              <a:rPr lang="en-US" sz="2400" i="1" dirty="0" smtClean="0"/>
              <a:t>2. To exchange knowledge and to standardize both in vitro and in vivo models used to study OA </a:t>
            </a:r>
            <a:r>
              <a:rPr lang="en-US" sz="2400" i="1" dirty="0" err="1" smtClean="0"/>
              <a:t>pathobiology</a:t>
            </a:r>
            <a:r>
              <a:rPr lang="en-US" sz="2400" i="1" dirty="0" smtClean="0"/>
              <a:t> </a:t>
            </a:r>
            <a:endParaRPr lang="nl-NL" sz="2400" i="1" dirty="0" smtClean="0"/>
          </a:p>
          <a:p>
            <a:r>
              <a:rPr lang="en-US" sz="2400" i="1" dirty="0" smtClean="0"/>
              <a:t>3. To develop intervention protocols based upon an understanding of and targeting of validated OA disease mechanisms </a:t>
            </a:r>
            <a:endParaRPr lang="nl-NL" sz="2400" i="1" dirty="0" smtClean="0"/>
          </a:p>
          <a:p>
            <a:r>
              <a:rPr lang="en-US" sz="2400" i="1" dirty="0" smtClean="0"/>
              <a:t>4. To provide a forum for the OA research community across the EULAR member countries to share ideas and identify priorities </a:t>
            </a:r>
            <a:endParaRPr lang="nl-NL" i="1" dirty="0"/>
          </a:p>
        </p:txBody>
      </p:sp>
      <p:sp>
        <p:nvSpPr>
          <p:cNvPr id="10" name="Tekstvak 9"/>
          <p:cNvSpPr txBox="1"/>
          <p:nvPr/>
        </p:nvSpPr>
        <p:spPr>
          <a:xfrm>
            <a:off x="792338" y="9289331"/>
            <a:ext cx="15409712" cy="830997"/>
          </a:xfrm>
          <a:prstGeom prst="rect">
            <a:avLst/>
          </a:prstGeom>
          <a:solidFill>
            <a:schemeClr val="accent4"/>
          </a:solidFill>
        </p:spPr>
        <p:txBody>
          <a:bodyPr wrap="square" rtlCol="0">
            <a:spAutoFit/>
          </a:bodyPr>
          <a:lstStyle/>
          <a:p>
            <a:r>
              <a:rPr lang="nl-NL" sz="4800" b="1" dirty="0" err="1" smtClean="0"/>
              <a:t>Activities</a:t>
            </a:r>
            <a:endParaRPr lang="nl-NL" sz="4800" b="1" dirty="0"/>
          </a:p>
        </p:txBody>
      </p:sp>
      <p:sp>
        <p:nvSpPr>
          <p:cNvPr id="11" name="Tekstvak 10"/>
          <p:cNvSpPr txBox="1"/>
          <p:nvPr/>
        </p:nvSpPr>
        <p:spPr>
          <a:xfrm>
            <a:off x="18722330" y="16763631"/>
            <a:ext cx="8712968" cy="1015663"/>
          </a:xfrm>
          <a:prstGeom prst="rect">
            <a:avLst/>
          </a:prstGeom>
          <a:noFill/>
        </p:spPr>
        <p:txBody>
          <a:bodyPr wrap="square" rtlCol="0">
            <a:spAutoFit/>
          </a:bodyPr>
          <a:lstStyle/>
          <a:p>
            <a:endParaRPr lang="nl-NL" sz="2400" dirty="0" smtClean="0"/>
          </a:p>
          <a:p>
            <a:r>
              <a:rPr lang="nl-NL" dirty="0" smtClean="0"/>
              <a:t> </a:t>
            </a:r>
          </a:p>
          <a:p>
            <a:endParaRPr lang="nl-NL" dirty="0"/>
          </a:p>
        </p:txBody>
      </p:sp>
      <p:sp>
        <p:nvSpPr>
          <p:cNvPr id="13" name="Tekstvak 12"/>
          <p:cNvSpPr txBox="1"/>
          <p:nvPr/>
        </p:nvSpPr>
        <p:spPr>
          <a:xfrm>
            <a:off x="17282170" y="4248771"/>
            <a:ext cx="17641960" cy="10002738"/>
          </a:xfrm>
          <a:prstGeom prst="rect">
            <a:avLst/>
          </a:prstGeom>
          <a:solidFill>
            <a:schemeClr val="accent4"/>
          </a:solidFill>
        </p:spPr>
        <p:txBody>
          <a:bodyPr wrap="square" rtlCol="0">
            <a:spAutoFit/>
          </a:bodyPr>
          <a:lstStyle/>
          <a:p>
            <a:r>
              <a:rPr lang="en-US" sz="2800" i="1" dirty="0" smtClean="0"/>
              <a:t>For the great enemy of the truth is very often not the lie—deliberate, contrived, and dishonest—but the myth—persistent, persuasive…</a:t>
            </a:r>
          </a:p>
          <a:p>
            <a:r>
              <a:rPr lang="en-US" sz="2800" i="1" dirty="0" smtClean="0"/>
              <a:t>John F. Kennedy (</a:t>
            </a:r>
            <a:r>
              <a:rPr lang="en-US" sz="2800" i="1" dirty="0" smtClean="0">
                <a:hlinkClick r:id="rId4"/>
              </a:rPr>
              <a:t>1962</a:t>
            </a:r>
            <a:r>
              <a:rPr lang="en-US" sz="2800" i="1" dirty="0" smtClean="0"/>
              <a:t>)</a:t>
            </a:r>
            <a:endParaRPr lang="nl-NL" sz="2800" i="1" dirty="0" smtClean="0"/>
          </a:p>
          <a:p>
            <a:endParaRPr lang="nl-NL" sz="2800" dirty="0" smtClean="0"/>
          </a:p>
          <a:p>
            <a:r>
              <a:rPr lang="nl-NL" sz="2800" dirty="0" err="1" smtClean="0"/>
              <a:t>Myths</a:t>
            </a:r>
            <a:r>
              <a:rPr lang="nl-NL" sz="2800" dirty="0" smtClean="0"/>
              <a:t> </a:t>
            </a:r>
            <a:r>
              <a:rPr lang="nl-NL" sz="2800" dirty="0" err="1" smtClean="0"/>
              <a:t>about</a:t>
            </a:r>
            <a:r>
              <a:rPr lang="nl-NL" sz="2800" dirty="0" smtClean="0"/>
              <a:t> OA</a:t>
            </a:r>
          </a:p>
          <a:p>
            <a:pPr>
              <a:buFontTx/>
              <a:buChar char="-"/>
            </a:pPr>
            <a:r>
              <a:rPr lang="nl-NL" sz="2800" dirty="0" smtClean="0"/>
              <a:t> OA is </a:t>
            </a:r>
            <a:r>
              <a:rPr lang="nl-NL" sz="2800" dirty="0" err="1" smtClean="0"/>
              <a:t>just</a:t>
            </a:r>
            <a:r>
              <a:rPr lang="nl-NL" sz="2800" dirty="0" smtClean="0"/>
              <a:t> </a:t>
            </a:r>
            <a:r>
              <a:rPr lang="nl-NL" sz="2800" dirty="0" err="1" smtClean="0"/>
              <a:t>wear</a:t>
            </a:r>
            <a:r>
              <a:rPr lang="nl-NL" sz="2800" dirty="0" smtClean="0"/>
              <a:t> and </a:t>
            </a:r>
            <a:r>
              <a:rPr lang="nl-NL" sz="2800" dirty="0" err="1" smtClean="0"/>
              <a:t>tear</a:t>
            </a:r>
            <a:r>
              <a:rPr lang="nl-NL" sz="2800" dirty="0" smtClean="0"/>
              <a:t> of </a:t>
            </a:r>
            <a:r>
              <a:rPr lang="nl-NL" sz="2800" dirty="0" err="1" smtClean="0"/>
              <a:t>cartilage</a:t>
            </a:r>
            <a:r>
              <a:rPr lang="nl-NL" sz="2800" dirty="0" smtClean="0"/>
              <a:t>, </a:t>
            </a:r>
            <a:r>
              <a:rPr lang="nl-NL" sz="2800" dirty="0" err="1" smtClean="0"/>
              <a:t>if</a:t>
            </a:r>
            <a:r>
              <a:rPr lang="nl-NL" sz="2800" dirty="0" smtClean="0"/>
              <a:t> </a:t>
            </a:r>
            <a:r>
              <a:rPr lang="nl-NL" sz="2800" dirty="0" err="1" smtClean="0"/>
              <a:t>you</a:t>
            </a:r>
            <a:r>
              <a:rPr lang="nl-NL" sz="2800" dirty="0" smtClean="0"/>
              <a:t> </a:t>
            </a:r>
            <a:r>
              <a:rPr lang="nl-NL" sz="2800" dirty="0" err="1" smtClean="0"/>
              <a:t>use</a:t>
            </a:r>
            <a:r>
              <a:rPr lang="nl-NL" sz="2800" dirty="0" smtClean="0"/>
              <a:t> </a:t>
            </a:r>
            <a:r>
              <a:rPr lang="nl-NL" sz="2800" dirty="0" err="1" smtClean="0"/>
              <a:t>it</a:t>
            </a:r>
            <a:r>
              <a:rPr lang="nl-NL" sz="2800" dirty="0" smtClean="0"/>
              <a:t> </a:t>
            </a:r>
            <a:r>
              <a:rPr lang="nl-NL" sz="2800" dirty="0" err="1" smtClean="0"/>
              <a:t>tears</a:t>
            </a:r>
            <a:r>
              <a:rPr lang="nl-NL" sz="2800" dirty="0" smtClean="0"/>
              <a:t> down, </a:t>
            </a:r>
            <a:r>
              <a:rPr lang="nl-NL" sz="2800" dirty="0" err="1" smtClean="0"/>
              <a:t>like</a:t>
            </a:r>
            <a:r>
              <a:rPr lang="nl-NL" sz="2800" dirty="0" smtClean="0"/>
              <a:t> a </a:t>
            </a:r>
            <a:r>
              <a:rPr lang="nl-NL" sz="2800" dirty="0" err="1" smtClean="0"/>
              <a:t>tire</a:t>
            </a:r>
            <a:endParaRPr lang="nl-NL" sz="2800" dirty="0" smtClean="0"/>
          </a:p>
          <a:p>
            <a:pPr>
              <a:buFontTx/>
              <a:buChar char="-"/>
            </a:pPr>
            <a:r>
              <a:rPr lang="nl-NL" sz="2800" dirty="0" smtClean="0"/>
              <a:t> OA is </a:t>
            </a:r>
            <a:r>
              <a:rPr lang="nl-NL" sz="2800" dirty="0" err="1" smtClean="0"/>
              <a:t>just</a:t>
            </a:r>
            <a:r>
              <a:rPr lang="nl-NL" sz="2800" dirty="0" smtClean="0"/>
              <a:t> </a:t>
            </a:r>
            <a:r>
              <a:rPr lang="nl-NL" sz="2800" dirty="0" err="1" smtClean="0"/>
              <a:t>old</a:t>
            </a:r>
            <a:r>
              <a:rPr lang="nl-NL" sz="2800" dirty="0" smtClean="0"/>
              <a:t> </a:t>
            </a:r>
            <a:r>
              <a:rPr lang="nl-NL" sz="2800" dirty="0" err="1" smtClean="0"/>
              <a:t>age</a:t>
            </a:r>
            <a:r>
              <a:rPr lang="nl-NL" sz="2800" dirty="0" smtClean="0"/>
              <a:t>, </a:t>
            </a:r>
            <a:r>
              <a:rPr lang="nl-NL" sz="2800" dirty="0" err="1" smtClean="0"/>
              <a:t>if</a:t>
            </a:r>
            <a:r>
              <a:rPr lang="nl-NL" sz="2800" dirty="0" smtClean="0"/>
              <a:t> </a:t>
            </a:r>
            <a:r>
              <a:rPr lang="nl-NL" sz="2800" dirty="0" err="1" smtClean="0"/>
              <a:t>you</a:t>
            </a:r>
            <a:r>
              <a:rPr lang="nl-NL" sz="2800" dirty="0" smtClean="0"/>
              <a:t> </a:t>
            </a:r>
            <a:r>
              <a:rPr lang="nl-NL" sz="2800" dirty="0" err="1" smtClean="0"/>
              <a:t>get</a:t>
            </a:r>
            <a:r>
              <a:rPr lang="nl-NL" sz="2800" dirty="0" smtClean="0"/>
              <a:t> </a:t>
            </a:r>
            <a:r>
              <a:rPr lang="nl-NL" sz="2800" dirty="0" err="1" smtClean="0"/>
              <a:t>older</a:t>
            </a:r>
            <a:r>
              <a:rPr lang="nl-NL" sz="2800" dirty="0" smtClean="0"/>
              <a:t> </a:t>
            </a:r>
            <a:r>
              <a:rPr lang="nl-NL" sz="2800" dirty="0" err="1" smtClean="0"/>
              <a:t>you</a:t>
            </a:r>
            <a:r>
              <a:rPr lang="nl-NL" sz="2800" dirty="0" smtClean="0"/>
              <a:t> </a:t>
            </a:r>
            <a:r>
              <a:rPr lang="nl-NL" sz="2800" dirty="0" err="1" smtClean="0"/>
              <a:t>get</a:t>
            </a:r>
            <a:r>
              <a:rPr lang="nl-NL" sz="2800" dirty="0" smtClean="0"/>
              <a:t> </a:t>
            </a:r>
            <a:r>
              <a:rPr lang="nl-NL" sz="2800" dirty="0" err="1" smtClean="0"/>
              <a:t>it</a:t>
            </a:r>
            <a:r>
              <a:rPr lang="nl-NL" sz="2800" dirty="0" smtClean="0"/>
              <a:t>, </a:t>
            </a:r>
            <a:r>
              <a:rPr lang="nl-NL" sz="2800" dirty="0" err="1" smtClean="0"/>
              <a:t>inevitable</a:t>
            </a:r>
            <a:endParaRPr lang="nl-NL" sz="2800" dirty="0" smtClean="0"/>
          </a:p>
          <a:p>
            <a:pPr>
              <a:buFontTx/>
              <a:buChar char="-"/>
            </a:pPr>
            <a:r>
              <a:rPr lang="nl-NL" sz="2800" dirty="0" smtClean="0"/>
              <a:t> </a:t>
            </a:r>
            <a:r>
              <a:rPr lang="en-US" sz="2800" dirty="0" smtClean="0"/>
              <a:t>Nothing can be done for OA, just learn to live with it</a:t>
            </a:r>
            <a:endParaRPr lang="nl-NL" sz="2800" dirty="0" smtClean="0"/>
          </a:p>
          <a:p>
            <a:pPr>
              <a:buFontTx/>
              <a:buChar char="-"/>
            </a:pPr>
            <a:r>
              <a:rPr lang="nl-NL" sz="2800" dirty="0" smtClean="0"/>
              <a:t> </a:t>
            </a:r>
            <a:r>
              <a:rPr lang="en-US" sz="2800" dirty="0" smtClean="0"/>
              <a:t>Medical imaging predicts how much pain or trouble functioning the person is having</a:t>
            </a:r>
          </a:p>
          <a:p>
            <a:pPr>
              <a:buFontTx/>
              <a:buChar char="-"/>
            </a:pPr>
            <a:r>
              <a:rPr lang="en-US" sz="2800" dirty="0" smtClean="0"/>
              <a:t> OA patients worry when diagnosed with OA that it is inevitable that they are going to need surgery (5% gets this). </a:t>
            </a:r>
            <a:endParaRPr lang="nl-NL" sz="2800" dirty="0" smtClean="0"/>
          </a:p>
          <a:p>
            <a:pPr>
              <a:buFontTx/>
              <a:buChar char="-"/>
            </a:pPr>
            <a:endParaRPr lang="nl-NL" sz="2800" dirty="0" smtClean="0"/>
          </a:p>
          <a:p>
            <a:r>
              <a:rPr lang="nl-NL" sz="2800" dirty="0" err="1" smtClean="0"/>
              <a:t>Implications</a:t>
            </a:r>
            <a:endParaRPr lang="nl-NL" sz="2800" dirty="0" smtClean="0"/>
          </a:p>
          <a:p>
            <a:pPr>
              <a:buFontTx/>
              <a:buChar char="-"/>
            </a:pPr>
            <a:endParaRPr lang="nl-NL" sz="2800" dirty="0" smtClean="0"/>
          </a:p>
          <a:p>
            <a:pPr>
              <a:buFontTx/>
              <a:buChar char="-"/>
            </a:pPr>
            <a:r>
              <a:rPr lang="nl-NL" sz="2800" dirty="0" smtClean="0"/>
              <a:t> </a:t>
            </a:r>
            <a:r>
              <a:rPr lang="nl-NL" sz="2800" dirty="0" err="1" smtClean="0"/>
              <a:t>Myths</a:t>
            </a:r>
            <a:r>
              <a:rPr lang="nl-NL" sz="2800" dirty="0" smtClean="0"/>
              <a:t> of </a:t>
            </a:r>
            <a:r>
              <a:rPr lang="nl-NL" sz="2800" dirty="0" err="1" smtClean="0"/>
              <a:t>wear</a:t>
            </a:r>
            <a:r>
              <a:rPr lang="nl-NL" sz="2800" dirty="0" smtClean="0"/>
              <a:t> and </a:t>
            </a:r>
            <a:r>
              <a:rPr lang="nl-NL" sz="2800" dirty="0" err="1" smtClean="0"/>
              <a:t>tear</a:t>
            </a:r>
            <a:r>
              <a:rPr lang="nl-NL" sz="2800" dirty="0" smtClean="0"/>
              <a:t> </a:t>
            </a:r>
            <a:r>
              <a:rPr lang="nl-NL" sz="2800" dirty="0" err="1" smtClean="0"/>
              <a:t>withholds</a:t>
            </a:r>
            <a:r>
              <a:rPr lang="nl-NL" sz="2800" dirty="0" smtClean="0"/>
              <a:t> </a:t>
            </a:r>
            <a:r>
              <a:rPr lang="nl-NL" sz="2800" dirty="0" err="1" smtClean="0"/>
              <a:t>patients</a:t>
            </a:r>
            <a:r>
              <a:rPr lang="nl-NL" sz="2800" dirty="0" smtClean="0"/>
              <a:t> </a:t>
            </a:r>
            <a:r>
              <a:rPr lang="nl-NL" sz="2800" dirty="0" err="1" smtClean="0"/>
              <a:t>from</a:t>
            </a:r>
            <a:r>
              <a:rPr lang="nl-NL" sz="2800" dirty="0" smtClean="0"/>
              <a:t> </a:t>
            </a:r>
            <a:r>
              <a:rPr lang="nl-NL" sz="2800" dirty="0" err="1" smtClean="0"/>
              <a:t>doing</a:t>
            </a:r>
            <a:r>
              <a:rPr lang="nl-NL" sz="2800" dirty="0" smtClean="0"/>
              <a:t> </a:t>
            </a:r>
            <a:r>
              <a:rPr lang="nl-NL" sz="2800" dirty="0" err="1" smtClean="0"/>
              <a:t>exercises</a:t>
            </a:r>
            <a:endParaRPr lang="nl-NL" sz="2800" dirty="0" smtClean="0"/>
          </a:p>
          <a:p>
            <a:pPr>
              <a:buFontTx/>
              <a:buChar char="-"/>
            </a:pPr>
            <a:r>
              <a:rPr lang="nl-NL" sz="2800" dirty="0" smtClean="0"/>
              <a:t> </a:t>
            </a:r>
            <a:r>
              <a:rPr lang="nl-NL" sz="2800" dirty="0" err="1" smtClean="0"/>
              <a:t>Resting</a:t>
            </a:r>
            <a:r>
              <a:rPr lang="nl-NL" sz="2800" dirty="0" smtClean="0"/>
              <a:t> </a:t>
            </a:r>
            <a:r>
              <a:rPr lang="nl-NL" sz="2800" dirty="0" err="1" smtClean="0"/>
              <a:t>relieves</a:t>
            </a:r>
            <a:r>
              <a:rPr lang="nl-NL" sz="2800" dirty="0" smtClean="0"/>
              <a:t> pain, </a:t>
            </a:r>
            <a:r>
              <a:rPr lang="nl-NL" sz="2800" dirty="0" err="1" smtClean="0"/>
              <a:t>so</a:t>
            </a:r>
            <a:r>
              <a:rPr lang="nl-NL" sz="2800" dirty="0" smtClean="0"/>
              <a:t> </a:t>
            </a:r>
            <a:r>
              <a:rPr lang="nl-NL" sz="2800" dirty="0" err="1" smtClean="0"/>
              <a:t>patients</a:t>
            </a:r>
            <a:r>
              <a:rPr lang="nl-NL" sz="2800" dirty="0" smtClean="0"/>
              <a:t> rest</a:t>
            </a:r>
          </a:p>
          <a:p>
            <a:pPr>
              <a:buFontTx/>
              <a:buChar char="-"/>
            </a:pPr>
            <a:r>
              <a:rPr lang="nl-NL" sz="2800" dirty="0" smtClean="0"/>
              <a:t> </a:t>
            </a:r>
            <a:r>
              <a:rPr lang="nl-NL" sz="2800" dirty="0" err="1" smtClean="0"/>
              <a:t>Inadeqaute</a:t>
            </a:r>
            <a:r>
              <a:rPr lang="nl-NL" sz="2800" dirty="0" smtClean="0"/>
              <a:t> </a:t>
            </a:r>
            <a:r>
              <a:rPr lang="nl-NL" sz="2800" dirty="0" err="1" smtClean="0"/>
              <a:t>use</a:t>
            </a:r>
            <a:r>
              <a:rPr lang="nl-NL" sz="2800" dirty="0" smtClean="0"/>
              <a:t> of (pain) </a:t>
            </a:r>
            <a:r>
              <a:rPr lang="nl-NL" sz="2800" dirty="0" err="1" smtClean="0"/>
              <a:t>medication</a:t>
            </a:r>
            <a:endParaRPr lang="nl-NL" sz="2800" dirty="0" smtClean="0"/>
          </a:p>
          <a:p>
            <a:r>
              <a:rPr lang="nl-NL" sz="2800" dirty="0" smtClean="0"/>
              <a:t>- More </a:t>
            </a:r>
            <a:r>
              <a:rPr lang="nl-NL" sz="2800" dirty="0" err="1" smtClean="0"/>
              <a:t>difficult</a:t>
            </a:r>
            <a:r>
              <a:rPr lang="nl-NL" sz="2800" dirty="0" smtClean="0"/>
              <a:t> to </a:t>
            </a:r>
            <a:r>
              <a:rPr lang="nl-NL" sz="2800" dirty="0" err="1" smtClean="0"/>
              <a:t>get</a:t>
            </a:r>
            <a:r>
              <a:rPr lang="nl-NL" sz="2800" dirty="0" smtClean="0"/>
              <a:t> </a:t>
            </a:r>
            <a:r>
              <a:rPr lang="nl-NL" sz="2800" dirty="0" err="1" smtClean="0"/>
              <a:t>funding</a:t>
            </a:r>
            <a:r>
              <a:rPr lang="nl-NL" sz="2800" dirty="0" smtClean="0"/>
              <a:t> (</a:t>
            </a:r>
            <a:r>
              <a:rPr lang="nl-NL" sz="2800" dirty="0" err="1" smtClean="0"/>
              <a:t>Netherlands</a:t>
            </a:r>
            <a:r>
              <a:rPr lang="nl-NL" sz="2800" dirty="0" smtClean="0"/>
              <a:t> 70% of money </a:t>
            </a:r>
            <a:r>
              <a:rPr lang="nl-NL" sz="2800" dirty="0" err="1" smtClean="0"/>
              <a:t>charity</a:t>
            </a:r>
            <a:r>
              <a:rPr lang="nl-NL" sz="2800" dirty="0" smtClean="0"/>
              <a:t> comes </a:t>
            </a:r>
            <a:r>
              <a:rPr lang="nl-NL" sz="2800" dirty="0" err="1" smtClean="0"/>
              <a:t>from</a:t>
            </a:r>
            <a:r>
              <a:rPr lang="nl-NL" sz="2800" dirty="0" smtClean="0"/>
              <a:t> OA </a:t>
            </a:r>
            <a:r>
              <a:rPr lang="nl-NL" sz="2800" dirty="0" err="1" smtClean="0"/>
              <a:t>patients</a:t>
            </a:r>
            <a:r>
              <a:rPr lang="nl-NL" sz="2800" dirty="0" smtClean="0"/>
              <a:t>) </a:t>
            </a:r>
          </a:p>
          <a:p>
            <a:endParaRPr lang="nl-NL" sz="2800" dirty="0" smtClean="0"/>
          </a:p>
          <a:p>
            <a:r>
              <a:rPr lang="nl-NL" sz="2800" dirty="0" smtClean="0"/>
              <a:t>The </a:t>
            </a:r>
            <a:r>
              <a:rPr lang="nl-NL" sz="2800" dirty="0" err="1" smtClean="0"/>
              <a:t>position</a:t>
            </a:r>
            <a:r>
              <a:rPr lang="nl-NL" sz="2800" dirty="0" smtClean="0"/>
              <a:t> of OA as a </a:t>
            </a:r>
            <a:r>
              <a:rPr lang="nl-NL" sz="2800" dirty="0" err="1" smtClean="0"/>
              <a:t>Rheumatic</a:t>
            </a:r>
            <a:r>
              <a:rPr lang="nl-NL" sz="2800" dirty="0" smtClean="0"/>
              <a:t> </a:t>
            </a:r>
            <a:r>
              <a:rPr lang="nl-NL" sz="2800" dirty="0" err="1" smtClean="0"/>
              <a:t>Disease</a:t>
            </a:r>
            <a:r>
              <a:rPr lang="nl-NL" sz="2800" dirty="0" smtClean="0"/>
              <a:t> in the </a:t>
            </a:r>
            <a:r>
              <a:rPr lang="nl-NL" sz="2800" dirty="0" err="1" smtClean="0"/>
              <a:t>European</a:t>
            </a:r>
            <a:r>
              <a:rPr lang="nl-NL" sz="2800" dirty="0" smtClean="0"/>
              <a:t> </a:t>
            </a:r>
            <a:r>
              <a:rPr lang="nl-NL" sz="2800" dirty="0" err="1" smtClean="0"/>
              <a:t>Rheumatological</a:t>
            </a:r>
            <a:r>
              <a:rPr lang="nl-NL" sz="2800" dirty="0" smtClean="0"/>
              <a:t> </a:t>
            </a:r>
          </a:p>
          <a:p>
            <a:r>
              <a:rPr lang="nl-NL" sz="2800" dirty="0" err="1" smtClean="0"/>
              <a:t>community</a:t>
            </a:r>
            <a:r>
              <a:rPr lang="nl-NL" sz="2800" dirty="0" smtClean="0"/>
              <a:t> of </a:t>
            </a:r>
            <a:r>
              <a:rPr lang="nl-NL" sz="2800" dirty="0" err="1" smtClean="0"/>
              <a:t>Rheumatologists</a:t>
            </a:r>
            <a:r>
              <a:rPr lang="nl-NL" sz="2800" dirty="0" smtClean="0"/>
              <a:t>.</a:t>
            </a:r>
          </a:p>
          <a:p>
            <a:endParaRPr lang="nl-NL" sz="2800" dirty="0" smtClean="0"/>
          </a:p>
          <a:p>
            <a:r>
              <a:rPr lang="nl-NL" sz="2800" dirty="0" err="1" smtClean="0"/>
              <a:t>How</a:t>
            </a:r>
            <a:r>
              <a:rPr lang="nl-NL" sz="2800" dirty="0" smtClean="0"/>
              <a:t> is </a:t>
            </a:r>
            <a:r>
              <a:rPr lang="nl-NL" sz="2800" dirty="0" err="1" smtClean="0"/>
              <a:t>this</a:t>
            </a:r>
            <a:r>
              <a:rPr lang="nl-NL" sz="2800" dirty="0" smtClean="0"/>
              <a:t> </a:t>
            </a:r>
            <a:r>
              <a:rPr lang="nl-NL" sz="2800" dirty="0" err="1" smtClean="0"/>
              <a:t>perception</a:t>
            </a:r>
            <a:r>
              <a:rPr lang="nl-NL" sz="2800" dirty="0" smtClean="0"/>
              <a:t> and </a:t>
            </a:r>
            <a:r>
              <a:rPr lang="nl-NL" sz="2800" dirty="0" err="1" smtClean="0"/>
              <a:t>position</a:t>
            </a:r>
            <a:r>
              <a:rPr lang="nl-NL" sz="2800" dirty="0" smtClean="0"/>
              <a:t>, is </a:t>
            </a:r>
            <a:r>
              <a:rPr lang="nl-NL" sz="2800" dirty="0" err="1" smtClean="0"/>
              <a:t>this</a:t>
            </a:r>
            <a:r>
              <a:rPr lang="nl-NL" sz="2800" dirty="0" smtClean="0"/>
              <a:t> </a:t>
            </a:r>
            <a:r>
              <a:rPr lang="nl-NL" sz="2800" dirty="0" err="1" smtClean="0"/>
              <a:t>how</a:t>
            </a:r>
            <a:r>
              <a:rPr lang="nl-NL" sz="2800" dirty="0" smtClean="0"/>
              <a:t> we want </a:t>
            </a:r>
            <a:r>
              <a:rPr lang="nl-NL" sz="2800" dirty="0" err="1" smtClean="0"/>
              <a:t>it</a:t>
            </a:r>
            <a:r>
              <a:rPr lang="nl-NL" sz="2800" dirty="0" smtClean="0"/>
              <a:t>?</a:t>
            </a:r>
          </a:p>
          <a:p>
            <a:r>
              <a:rPr lang="nl-NL" sz="2800" dirty="0" err="1" smtClean="0"/>
              <a:t>If</a:t>
            </a:r>
            <a:r>
              <a:rPr lang="nl-NL" sz="2800" dirty="0" smtClean="0"/>
              <a:t> </a:t>
            </a:r>
            <a:r>
              <a:rPr lang="nl-NL" sz="2800" dirty="0" err="1" smtClean="0"/>
              <a:t>not</a:t>
            </a:r>
            <a:r>
              <a:rPr lang="nl-NL" sz="2800" dirty="0" smtClean="0"/>
              <a:t>, </a:t>
            </a:r>
            <a:r>
              <a:rPr lang="nl-NL" sz="2800" dirty="0" err="1" smtClean="0"/>
              <a:t>how</a:t>
            </a:r>
            <a:r>
              <a:rPr lang="nl-NL" sz="2800" dirty="0" smtClean="0"/>
              <a:t> </a:t>
            </a:r>
            <a:r>
              <a:rPr lang="nl-NL" sz="2800" dirty="0" err="1" smtClean="0"/>
              <a:t>can</a:t>
            </a:r>
            <a:r>
              <a:rPr lang="nl-NL" sz="2800" dirty="0" smtClean="0"/>
              <a:t> we </a:t>
            </a:r>
            <a:r>
              <a:rPr lang="nl-NL" sz="2800" dirty="0" err="1" smtClean="0"/>
              <a:t>change</a:t>
            </a:r>
            <a:r>
              <a:rPr lang="nl-NL" sz="2800" dirty="0" smtClean="0"/>
              <a:t> </a:t>
            </a:r>
            <a:r>
              <a:rPr lang="nl-NL" sz="2800" dirty="0" err="1" smtClean="0"/>
              <a:t>this</a:t>
            </a:r>
            <a:r>
              <a:rPr lang="nl-NL" sz="2800" dirty="0" smtClean="0"/>
              <a:t>?</a:t>
            </a:r>
            <a:endParaRPr lang="nl-NL" sz="2800" dirty="0"/>
          </a:p>
        </p:txBody>
      </p:sp>
      <p:sp>
        <p:nvSpPr>
          <p:cNvPr id="15" name="Tekstvak 14"/>
          <p:cNvSpPr txBox="1"/>
          <p:nvPr/>
        </p:nvSpPr>
        <p:spPr>
          <a:xfrm>
            <a:off x="17282170" y="2520579"/>
            <a:ext cx="17569952" cy="1600438"/>
          </a:xfrm>
          <a:prstGeom prst="rect">
            <a:avLst/>
          </a:prstGeom>
          <a:solidFill>
            <a:schemeClr val="accent4"/>
          </a:solidFill>
        </p:spPr>
        <p:txBody>
          <a:bodyPr wrap="square" rtlCol="0">
            <a:spAutoFit/>
          </a:bodyPr>
          <a:lstStyle/>
          <a:p>
            <a:r>
              <a:rPr lang="nl-NL" sz="4000" dirty="0" smtClean="0"/>
              <a:t>Alter the </a:t>
            </a:r>
            <a:r>
              <a:rPr lang="nl-NL" sz="4000" dirty="0" err="1" smtClean="0"/>
              <a:t>perception</a:t>
            </a:r>
            <a:r>
              <a:rPr lang="nl-NL" sz="4000" dirty="0" smtClean="0"/>
              <a:t> of OA as a </a:t>
            </a:r>
            <a:r>
              <a:rPr lang="nl-NL" sz="4000" dirty="0" err="1" smtClean="0"/>
              <a:t>simple</a:t>
            </a:r>
            <a:r>
              <a:rPr lang="nl-NL" sz="4000" dirty="0" smtClean="0"/>
              <a:t>, </a:t>
            </a:r>
            <a:r>
              <a:rPr lang="nl-NL" sz="4000" dirty="0" err="1" smtClean="0"/>
              <a:t>inevitable</a:t>
            </a:r>
            <a:r>
              <a:rPr lang="nl-NL" sz="4000" dirty="0" smtClean="0"/>
              <a:t> </a:t>
            </a:r>
            <a:r>
              <a:rPr lang="nl-NL" sz="4000" dirty="0" err="1" smtClean="0"/>
              <a:t>wear</a:t>
            </a:r>
            <a:r>
              <a:rPr lang="nl-NL" sz="4000" dirty="0" smtClean="0"/>
              <a:t> and </a:t>
            </a:r>
            <a:r>
              <a:rPr lang="nl-NL" sz="4000" dirty="0" err="1" smtClean="0"/>
              <a:t>tear</a:t>
            </a:r>
            <a:r>
              <a:rPr lang="nl-NL" sz="4000" dirty="0" smtClean="0"/>
              <a:t> </a:t>
            </a:r>
            <a:r>
              <a:rPr lang="nl-NL" sz="4000" dirty="0" err="1" smtClean="0"/>
              <a:t>disease</a:t>
            </a:r>
            <a:r>
              <a:rPr lang="nl-NL" sz="4000" dirty="0" smtClean="0"/>
              <a:t> </a:t>
            </a:r>
            <a:r>
              <a:rPr lang="nl-NL" sz="4000" dirty="0" err="1" smtClean="0"/>
              <a:t>by</a:t>
            </a:r>
            <a:r>
              <a:rPr lang="nl-NL" sz="4000" dirty="0" smtClean="0"/>
              <a:t> </a:t>
            </a:r>
            <a:r>
              <a:rPr lang="nl-NL" sz="4000" dirty="0" err="1" smtClean="0"/>
              <a:t>health</a:t>
            </a:r>
            <a:r>
              <a:rPr lang="nl-NL" sz="4000" dirty="0" smtClean="0"/>
              <a:t> care providers, </a:t>
            </a:r>
            <a:r>
              <a:rPr lang="nl-NL" sz="4000" dirty="0" err="1" smtClean="0"/>
              <a:t>patients</a:t>
            </a:r>
            <a:r>
              <a:rPr lang="nl-NL" sz="4000" dirty="0" smtClean="0"/>
              <a:t> and </a:t>
            </a:r>
            <a:r>
              <a:rPr lang="nl-NL" sz="4000" dirty="0" err="1" smtClean="0"/>
              <a:t>general</a:t>
            </a:r>
            <a:r>
              <a:rPr lang="nl-NL" sz="4000" dirty="0" smtClean="0"/>
              <a:t> public.</a:t>
            </a:r>
          </a:p>
          <a:p>
            <a:endParaRPr lang="nl-NL" b="1" dirty="0"/>
          </a:p>
        </p:txBody>
      </p:sp>
      <p:sp>
        <p:nvSpPr>
          <p:cNvPr id="16" name="Tekstvak 15"/>
          <p:cNvSpPr txBox="1"/>
          <p:nvPr/>
        </p:nvSpPr>
        <p:spPr>
          <a:xfrm>
            <a:off x="17282170" y="14761939"/>
            <a:ext cx="17641960" cy="1323439"/>
          </a:xfrm>
          <a:prstGeom prst="rect">
            <a:avLst/>
          </a:prstGeom>
          <a:solidFill>
            <a:schemeClr val="accent4"/>
          </a:solidFill>
        </p:spPr>
        <p:txBody>
          <a:bodyPr wrap="square" rtlCol="0">
            <a:spAutoFit/>
          </a:bodyPr>
          <a:lstStyle/>
          <a:p>
            <a:r>
              <a:rPr lang="nl-NL" sz="4000" dirty="0" err="1" smtClean="0"/>
              <a:t>Facilitate</a:t>
            </a:r>
            <a:r>
              <a:rPr lang="nl-NL" sz="4000" dirty="0" smtClean="0"/>
              <a:t> </a:t>
            </a:r>
            <a:r>
              <a:rPr lang="nl-NL" sz="4000" dirty="0" err="1" smtClean="0"/>
              <a:t>national</a:t>
            </a:r>
            <a:r>
              <a:rPr lang="nl-NL" sz="4000" dirty="0" smtClean="0"/>
              <a:t> and international </a:t>
            </a:r>
            <a:r>
              <a:rPr lang="nl-NL" sz="4000" dirty="0" err="1" smtClean="0"/>
              <a:t>funding</a:t>
            </a:r>
            <a:r>
              <a:rPr lang="nl-NL" sz="4000" dirty="0" smtClean="0"/>
              <a:t> OA research</a:t>
            </a:r>
          </a:p>
          <a:p>
            <a:r>
              <a:rPr lang="nl-NL" sz="4000" i="1" dirty="0" smtClean="0"/>
              <a:t>ITN project -</a:t>
            </a:r>
            <a:r>
              <a:rPr lang="nl-NL" sz="4000" i="1" dirty="0" err="1" smtClean="0"/>
              <a:t>Inflam</a:t>
            </a:r>
            <a:r>
              <a:rPr lang="nl-NL" sz="4000" b="1" i="1" dirty="0" err="1" smtClean="0"/>
              <a:t>OA</a:t>
            </a:r>
            <a:r>
              <a:rPr lang="nl-NL" sz="4000" i="1" dirty="0" err="1" smtClean="0"/>
              <a:t>tion</a:t>
            </a:r>
            <a:endParaRPr lang="nl-NL" sz="4000" i="1" dirty="0"/>
          </a:p>
        </p:txBody>
      </p:sp>
      <p:sp>
        <p:nvSpPr>
          <p:cNvPr id="17" name="Tekstvak 16"/>
          <p:cNvSpPr txBox="1"/>
          <p:nvPr/>
        </p:nvSpPr>
        <p:spPr>
          <a:xfrm>
            <a:off x="24987026" y="18806581"/>
            <a:ext cx="10729192" cy="707886"/>
          </a:xfrm>
          <a:prstGeom prst="rect">
            <a:avLst/>
          </a:prstGeom>
          <a:solidFill>
            <a:schemeClr val="bg1"/>
          </a:solidFill>
        </p:spPr>
        <p:txBody>
          <a:bodyPr wrap="square" rtlCol="0">
            <a:spAutoFit/>
          </a:bodyPr>
          <a:lstStyle/>
          <a:p>
            <a:r>
              <a:rPr lang="nl-NL" sz="4000" dirty="0" smtClean="0"/>
              <a:t>Contact: </a:t>
            </a:r>
            <a:r>
              <a:rPr lang="nl-NL" sz="4000" dirty="0" err="1" smtClean="0"/>
              <a:t>Peter.vanderkraan</a:t>
            </a:r>
            <a:r>
              <a:rPr lang="nl-NL" sz="4000" dirty="0" smtClean="0"/>
              <a:t>@</a:t>
            </a:r>
            <a:r>
              <a:rPr lang="nl-NL" sz="4000" dirty="0" err="1" smtClean="0"/>
              <a:t>radboudumc.nl</a:t>
            </a:r>
            <a:endParaRPr lang="nl-NL" sz="4000" dirty="0"/>
          </a:p>
        </p:txBody>
      </p:sp>
      <p:pic>
        <p:nvPicPr>
          <p:cNvPr id="19" name="Picture 2" descr="Hip Osteoarthritis"/>
          <p:cNvPicPr>
            <a:picLocks noGrp="1" noChangeAspect="1" noChangeArrowheads="1"/>
          </p:cNvPicPr>
          <p:nvPr>
            <p:ph type="pic" sz="quarter" idx="15"/>
          </p:nvPr>
        </p:nvPicPr>
        <p:blipFill>
          <a:blip r:embed="rId5" cstate="print"/>
          <a:srcRect t="28630" b="28630"/>
          <a:stretch>
            <a:fillRect/>
          </a:stretch>
        </p:blipFill>
        <p:spPr bwMode="auto">
          <a:xfrm>
            <a:off x="3528642" y="13819935"/>
            <a:ext cx="2034276" cy="1302044"/>
          </a:xfrm>
          <a:prstGeom prst="rect">
            <a:avLst/>
          </a:prstGeom>
          <a:noFill/>
        </p:spPr>
      </p:pic>
      <p:sp>
        <p:nvSpPr>
          <p:cNvPr id="20" name="Tekstvak 19"/>
          <p:cNvSpPr txBox="1"/>
          <p:nvPr/>
        </p:nvSpPr>
        <p:spPr>
          <a:xfrm>
            <a:off x="360290" y="13465795"/>
            <a:ext cx="3240360" cy="523220"/>
          </a:xfrm>
          <a:prstGeom prst="rect">
            <a:avLst/>
          </a:prstGeom>
          <a:noFill/>
        </p:spPr>
        <p:txBody>
          <a:bodyPr wrap="square" rtlCol="0">
            <a:spAutoFit/>
          </a:bodyPr>
          <a:lstStyle/>
          <a:p>
            <a:r>
              <a:rPr lang="nl-NL" sz="2800" b="1" dirty="0" err="1" smtClean="0"/>
              <a:t>Patient</a:t>
            </a:r>
            <a:r>
              <a:rPr lang="nl-NL" sz="2800" b="1" dirty="0" smtClean="0"/>
              <a:t> </a:t>
            </a:r>
            <a:r>
              <a:rPr lang="nl-NL" sz="2800" b="1" dirty="0" err="1" smtClean="0"/>
              <a:t>perspective</a:t>
            </a:r>
            <a:endParaRPr lang="nl-NL" sz="2800" b="1" dirty="0"/>
          </a:p>
        </p:txBody>
      </p:sp>
      <p:sp>
        <p:nvSpPr>
          <p:cNvPr id="21" name="Tekstvak 20"/>
          <p:cNvSpPr txBox="1"/>
          <p:nvPr/>
        </p:nvSpPr>
        <p:spPr>
          <a:xfrm>
            <a:off x="13249722" y="13446631"/>
            <a:ext cx="3600400" cy="523220"/>
          </a:xfrm>
          <a:prstGeom prst="rect">
            <a:avLst/>
          </a:prstGeom>
          <a:noFill/>
        </p:spPr>
        <p:txBody>
          <a:bodyPr wrap="square" rtlCol="0">
            <a:spAutoFit/>
          </a:bodyPr>
          <a:lstStyle/>
          <a:p>
            <a:r>
              <a:rPr lang="nl-NL" sz="2800" dirty="0" smtClean="0"/>
              <a:t> </a:t>
            </a:r>
            <a:r>
              <a:rPr lang="nl-NL" sz="2800" b="1" dirty="0" err="1" smtClean="0"/>
              <a:t>Scientist</a:t>
            </a:r>
            <a:r>
              <a:rPr lang="nl-NL" sz="2800" b="1" dirty="0" smtClean="0"/>
              <a:t> </a:t>
            </a:r>
            <a:r>
              <a:rPr lang="nl-NL" sz="2800" b="1" dirty="0" err="1" smtClean="0"/>
              <a:t>perspective</a:t>
            </a:r>
            <a:endParaRPr lang="nl-NL" sz="2800" b="1" dirty="0"/>
          </a:p>
        </p:txBody>
      </p:sp>
      <p:pic>
        <p:nvPicPr>
          <p:cNvPr id="22" name="Picture 5" descr="http://www.healthline.com/hlcmsresource/images/slideshow/osteoarthritis-hand/285x285_Osteoarthritis_Of_The_Hand_Overview_1.jpg"/>
          <p:cNvPicPr>
            <a:picLocks noChangeAspect="1" noChangeArrowheads="1"/>
          </p:cNvPicPr>
          <p:nvPr/>
        </p:nvPicPr>
        <p:blipFill>
          <a:blip r:embed="rId6" cstate="print"/>
          <a:srcRect/>
          <a:stretch>
            <a:fillRect/>
          </a:stretch>
        </p:blipFill>
        <p:spPr bwMode="auto">
          <a:xfrm>
            <a:off x="5346893" y="12916995"/>
            <a:ext cx="1490489" cy="1490490"/>
          </a:xfrm>
          <a:prstGeom prst="rect">
            <a:avLst/>
          </a:prstGeom>
          <a:noFill/>
        </p:spPr>
      </p:pic>
      <p:pic>
        <p:nvPicPr>
          <p:cNvPr id="23" name="Picture 7" descr="Osteoarthritis Weston Fl">
            <a:hlinkClick r:id="rId7"/>
          </p:cNvPr>
          <p:cNvPicPr>
            <a:picLocks noChangeAspect="1" noChangeArrowheads="1"/>
          </p:cNvPicPr>
          <p:nvPr/>
        </p:nvPicPr>
        <p:blipFill>
          <a:blip r:embed="rId8" cstate="print"/>
          <a:srcRect/>
          <a:stretch>
            <a:fillRect/>
          </a:stretch>
        </p:blipFill>
        <p:spPr bwMode="auto">
          <a:xfrm>
            <a:off x="3618701" y="12628963"/>
            <a:ext cx="1800200" cy="1198722"/>
          </a:xfrm>
          <a:prstGeom prst="rect">
            <a:avLst/>
          </a:prstGeom>
          <a:noFill/>
        </p:spPr>
      </p:pic>
      <p:pic>
        <p:nvPicPr>
          <p:cNvPr id="24" name="Picture 9" descr="http://aca.ninemsn.com.au/img/2008/0805_drugs_art.jpg"/>
          <p:cNvPicPr>
            <a:picLocks noChangeAspect="1" noChangeArrowheads="1"/>
          </p:cNvPicPr>
          <p:nvPr/>
        </p:nvPicPr>
        <p:blipFill>
          <a:blip r:embed="rId9" cstate="print"/>
          <a:srcRect/>
          <a:stretch>
            <a:fillRect/>
          </a:stretch>
        </p:blipFill>
        <p:spPr bwMode="auto">
          <a:xfrm>
            <a:off x="5490909" y="14357155"/>
            <a:ext cx="1603126" cy="621621"/>
          </a:xfrm>
          <a:prstGeom prst="rect">
            <a:avLst/>
          </a:prstGeom>
          <a:noFill/>
        </p:spPr>
      </p:pic>
      <p:sp>
        <p:nvSpPr>
          <p:cNvPr id="30" name="Tekstvak 29"/>
          <p:cNvSpPr txBox="1"/>
          <p:nvPr/>
        </p:nvSpPr>
        <p:spPr>
          <a:xfrm>
            <a:off x="5328842" y="10585475"/>
            <a:ext cx="6048672" cy="769441"/>
          </a:xfrm>
          <a:prstGeom prst="rect">
            <a:avLst/>
          </a:prstGeom>
          <a:noFill/>
        </p:spPr>
        <p:txBody>
          <a:bodyPr wrap="square" rtlCol="0">
            <a:spAutoFit/>
          </a:bodyPr>
          <a:lstStyle/>
          <a:p>
            <a:r>
              <a:rPr lang="nl-NL" sz="4400" dirty="0" err="1" smtClean="0"/>
              <a:t>What</a:t>
            </a:r>
            <a:r>
              <a:rPr lang="nl-NL" sz="4400" dirty="0" smtClean="0"/>
              <a:t> is </a:t>
            </a:r>
            <a:r>
              <a:rPr lang="nl-NL" sz="4400" dirty="0" err="1" smtClean="0"/>
              <a:t>osteoarthritis</a:t>
            </a:r>
            <a:r>
              <a:rPr lang="nl-NL" sz="4400" dirty="0" smtClean="0"/>
              <a:t>?</a:t>
            </a:r>
            <a:endParaRPr lang="nl-NL" sz="4400" dirty="0"/>
          </a:p>
        </p:txBody>
      </p:sp>
      <p:pic>
        <p:nvPicPr>
          <p:cNvPr id="31" name="Picture 16" descr="Is osteoarthritis genetic"/>
          <p:cNvPicPr>
            <a:picLocks noChangeAspect="1" noChangeArrowheads="1"/>
          </p:cNvPicPr>
          <p:nvPr/>
        </p:nvPicPr>
        <p:blipFill>
          <a:blip r:embed="rId10" cstate="print"/>
          <a:srcRect/>
          <a:stretch>
            <a:fillRect/>
          </a:stretch>
        </p:blipFill>
        <p:spPr bwMode="auto">
          <a:xfrm>
            <a:off x="10369402" y="13321779"/>
            <a:ext cx="1512168" cy="1209734"/>
          </a:xfrm>
          <a:prstGeom prst="rect">
            <a:avLst/>
          </a:prstGeom>
          <a:noFill/>
        </p:spPr>
      </p:pic>
      <p:cxnSp>
        <p:nvCxnSpPr>
          <p:cNvPr id="32" name="Rechte verbindingslijn met pijl 31"/>
          <p:cNvCxnSpPr/>
          <p:nvPr/>
        </p:nvCxnSpPr>
        <p:spPr>
          <a:xfrm>
            <a:off x="7417074" y="13753827"/>
            <a:ext cx="864096" cy="0"/>
          </a:xfrm>
          <a:prstGeom prst="straightConnector1">
            <a:avLst/>
          </a:prstGeom>
          <a:ln w="666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33" name="Picture 11" descr="http://orthoinfo.aaos.org/../figures/A00389F02.jpg"/>
          <p:cNvPicPr>
            <a:picLocks noChangeAspect="1" noChangeArrowheads="1"/>
          </p:cNvPicPr>
          <p:nvPr/>
        </p:nvPicPr>
        <p:blipFill>
          <a:blip r:embed="rId11" cstate="print"/>
          <a:srcRect/>
          <a:stretch>
            <a:fillRect/>
          </a:stretch>
        </p:blipFill>
        <p:spPr bwMode="auto">
          <a:xfrm>
            <a:off x="8785226" y="12529691"/>
            <a:ext cx="2281953" cy="1289303"/>
          </a:xfrm>
          <a:prstGeom prst="rect">
            <a:avLst/>
          </a:prstGeom>
          <a:noFill/>
        </p:spPr>
      </p:pic>
      <p:pic>
        <p:nvPicPr>
          <p:cNvPr id="34" name="Picture 15" descr="Insights from human genetic studies into the pathways involved in osteoarthritis"/>
          <p:cNvPicPr>
            <a:picLocks noChangeAspect="1" noChangeArrowheads="1"/>
          </p:cNvPicPr>
          <p:nvPr/>
        </p:nvPicPr>
        <p:blipFill>
          <a:blip r:embed="rId12" cstate="print"/>
          <a:srcRect/>
          <a:stretch>
            <a:fillRect/>
          </a:stretch>
        </p:blipFill>
        <p:spPr bwMode="auto">
          <a:xfrm>
            <a:off x="8209162" y="13753827"/>
            <a:ext cx="2880320" cy="1238538"/>
          </a:xfrm>
          <a:prstGeom prst="rect">
            <a:avLst/>
          </a:prstGeom>
          <a:noFill/>
        </p:spPr>
      </p:pic>
      <p:pic>
        <p:nvPicPr>
          <p:cNvPr id="35" name="Picture 13" descr="http://www.mdpi.com/1422-0067/14/8/16515/ag"/>
          <p:cNvPicPr>
            <a:picLocks noChangeAspect="1" noChangeArrowheads="1"/>
          </p:cNvPicPr>
          <p:nvPr/>
        </p:nvPicPr>
        <p:blipFill>
          <a:blip r:embed="rId13" cstate="print"/>
          <a:srcRect/>
          <a:stretch>
            <a:fillRect/>
          </a:stretch>
        </p:blipFill>
        <p:spPr bwMode="auto">
          <a:xfrm>
            <a:off x="11377514" y="12745715"/>
            <a:ext cx="1872208" cy="2103604"/>
          </a:xfrm>
          <a:prstGeom prst="rect">
            <a:avLst/>
          </a:prstGeom>
          <a:noFill/>
        </p:spPr>
      </p:pic>
      <p:sp>
        <p:nvSpPr>
          <p:cNvPr id="28" name="Tekstvak 27"/>
          <p:cNvSpPr txBox="1"/>
          <p:nvPr/>
        </p:nvSpPr>
        <p:spPr>
          <a:xfrm>
            <a:off x="17282170" y="16274107"/>
            <a:ext cx="17569952" cy="1815882"/>
          </a:xfrm>
          <a:prstGeom prst="rect">
            <a:avLst/>
          </a:prstGeom>
          <a:solidFill>
            <a:schemeClr val="accent4"/>
          </a:solidFill>
        </p:spPr>
        <p:txBody>
          <a:bodyPr wrap="square" rtlCol="0">
            <a:spAutoFit/>
          </a:bodyPr>
          <a:lstStyle/>
          <a:p>
            <a:r>
              <a:rPr lang="en-US" sz="2800" dirty="0" err="1" smtClean="0"/>
              <a:t>InflamOAtion</a:t>
            </a:r>
            <a:r>
              <a:rPr lang="en-US" sz="2800" dirty="0" smtClean="0"/>
              <a:t> wants to train a new generation early-stage researchers to perform integrated innovative interdisciplinary and </a:t>
            </a:r>
            <a:r>
              <a:rPr lang="en-US" sz="2800" dirty="0" err="1" smtClean="0"/>
              <a:t>intersectorial</a:t>
            </a:r>
            <a:r>
              <a:rPr lang="en-US" sz="2800" dirty="0" smtClean="0"/>
              <a:t> research in joint pathology and immunology. This will enable them to cross critical scientific barriers and unravel the role of inflammation in osteoarthritis and to translate knowledge into products and services for economic and social benefit of a growing public health problem.</a:t>
            </a:r>
            <a:endParaRPr lang="nl-NL" sz="28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8A657DCF3FBB4E8FBE0E2468B8B113" ma:contentTypeVersion="10" ma:contentTypeDescription="Create a new document." ma:contentTypeScope="" ma:versionID="827d9bd3247e31a92005724f03b4d151">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9aaa685f49172462c2c91bbf7b4f38d7"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D2EB9C-5BFE-459B-B4D5-75BCFBFD9AE1}"/>
</file>

<file path=customXml/itemProps2.xml><?xml version="1.0" encoding="utf-8"?>
<ds:datastoreItem xmlns:ds="http://schemas.openxmlformats.org/officeDocument/2006/customXml" ds:itemID="{EA8573CB-11C9-41B8-B310-3FB2C6791CDC}"/>
</file>

<file path=customXml/itemProps3.xml><?xml version="1.0" encoding="utf-8"?>
<ds:datastoreItem xmlns:ds="http://schemas.openxmlformats.org/officeDocument/2006/customXml" ds:itemID="{3AA3B8FB-FC71-4D0E-B4D8-17661D2055CD}"/>
</file>

<file path=docProps/app.xml><?xml version="1.0" encoding="utf-8"?>
<Properties xmlns="http://schemas.openxmlformats.org/officeDocument/2006/extended-properties" xmlns:vt="http://schemas.openxmlformats.org/officeDocument/2006/docPropsVTypes">
  <Template>Default Theme</Template>
  <TotalTime>107</TotalTime>
  <Words>449</Words>
  <Application>Microsoft Office PowerPoint</Application>
  <PresentationFormat>Aangepast</PresentationFormat>
  <Paragraphs>43</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Default Theme</vt:lpstr>
      <vt:lpstr>Dia 1</vt:lpstr>
    </vt:vector>
  </TitlesOfParts>
  <Company>UMC St Radboud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z472109</dc:creator>
  <cp:lastModifiedBy>z472109</cp:lastModifiedBy>
  <cp:revision>11</cp:revision>
  <dcterms:created xsi:type="dcterms:W3CDTF">2017-04-14T07:40:21Z</dcterms:created>
  <dcterms:modified xsi:type="dcterms:W3CDTF">2019-04-17T08:57:07Z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0x010100408A657DCF3FBB4E8FBE0E2468B8B113</vt:lpwstr>
  </property>
</Properties>
</file>