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5" r:id="rId6"/>
    <p:sldMasterId id="2147483888" r:id="rId7"/>
  </p:sldMasterIdLst>
  <p:notesMasterIdLst>
    <p:notesMasterId r:id="rId18"/>
  </p:notesMasterIdLst>
  <p:handoutMasterIdLst>
    <p:handoutMasterId r:id="rId19"/>
  </p:handoutMasterIdLst>
  <p:sldIdLst>
    <p:sldId id="271" r:id="rId8"/>
    <p:sldId id="283" r:id="rId9"/>
    <p:sldId id="276" r:id="rId10"/>
    <p:sldId id="277" r:id="rId11"/>
    <p:sldId id="278" r:id="rId12"/>
    <p:sldId id="284" r:id="rId13"/>
    <p:sldId id="279" r:id="rId14"/>
    <p:sldId id="280" r:id="rId15"/>
    <p:sldId id="281" r:id="rId16"/>
    <p:sldId id="282" r:id="rId17"/>
  </p:sldIdLst>
  <p:sldSz cx="9144000" cy="6858000" type="screen4x3"/>
  <p:notesSz cx="6797675" cy="9926638"/>
  <p:defaultTextStyle>
    <a:defPPr>
      <a:defRPr lang="es-ES_tradnl"/>
    </a:defPPr>
    <a:lvl1pPr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sz="1400" b="1" kern="1200">
        <a:solidFill>
          <a:schemeClr val="bg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747">
          <p15:clr>
            <a:srgbClr val="A4A3A4"/>
          </p15:clr>
        </p15:guide>
        <p15:guide id="2" pos="554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56B9"/>
    <a:srgbClr val="063FA9"/>
    <a:srgbClr val="0057A3"/>
    <a:srgbClr val="003FA8"/>
    <a:srgbClr val="1986CE"/>
    <a:srgbClr val="F8F8F8"/>
    <a:srgbClr val="CECFCF"/>
    <a:srgbClr val="F6BFBF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759" autoAdjust="0"/>
  </p:normalViewPr>
  <p:slideViewPr>
    <p:cSldViewPr snapToGrid="0">
      <p:cViewPr varScale="1">
        <p:scale>
          <a:sx n="140" d="100"/>
          <a:sy n="140" d="100"/>
        </p:scale>
        <p:origin x="444" y="132"/>
      </p:cViewPr>
      <p:guideLst>
        <p:guide orient="horz" pos="747"/>
        <p:guide pos="55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3451" y="-82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1044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6575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985E38B0-27C5-3F47-9942-78CA6AAD1B09}" type="slidenum">
              <a:rPr lang="es-ES"/>
              <a:pPr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4780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4875"/>
            <a:ext cx="498792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4813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28163"/>
            <a:ext cx="2944812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23" tIns="46062" rIns="92123" bIns="46062" numCol="1" anchor="b" anchorCtr="0" compatLnSpc="1">
            <a:prstTxWarp prst="textNoShape">
              <a:avLst/>
            </a:prstTxWarp>
          </a:bodyPr>
          <a:lstStyle>
            <a:lvl1pPr algn="r" defTabSz="922338">
              <a:spcBef>
                <a:spcPct val="0"/>
              </a:spcBef>
              <a:defRPr sz="13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777C8E66-A4CA-3644-85C9-53BE1798D601}" type="slidenum">
              <a:rPr lang="es-ES_tradnl"/>
              <a:pPr/>
              <a:t>‹#›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146371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CC6E1000-1FBE-7344-AEE7-008587FEC10F}" type="datetime1">
              <a:rPr lang="es-ES" smtClean="0"/>
              <a:pPr/>
              <a:t>09/01/2018</a:t>
            </a:fld>
            <a:endParaRPr lang="en-U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3FA8"/>
                </a:solidFill>
              </a:defRPr>
            </a:lvl1pPr>
          </a:lstStyle>
          <a:p>
            <a:fld id="{F096157D-9D44-4342-AEFF-76ADE352F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989" y="3920452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14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5" name="Agrupar 16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6" name="Elipse 17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7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8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50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315366"/>
            <a:ext cx="8334171" cy="634545"/>
          </a:xfrm>
          <a:prstGeom prst="rect">
            <a:avLst/>
          </a:prstGeom>
        </p:spPr>
        <p:txBody>
          <a:bodyPr/>
          <a:lstStyle>
            <a:lvl1pPr algn="l"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4" name="Content Placeholder 3"/>
          <p:cNvSpPr>
            <a:spLocks noGrp="1" noChangeArrowheads="1"/>
          </p:cNvSpPr>
          <p:nvPr>
            <p:ph idx="1"/>
          </p:nvPr>
        </p:nvSpPr>
        <p:spPr bwMode="auto">
          <a:xfrm>
            <a:off x="466929" y="1207698"/>
            <a:ext cx="8334171" cy="5313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444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shutterstock_325069670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6" r="5556"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6" name="Imagen 5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12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13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4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5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6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54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shutterstock_11489140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364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2" descr="shutterstock_298779908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744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shutterstock_22774220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2606" y="3839523"/>
            <a:ext cx="4353563" cy="198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2400" b="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 dirty="0"/>
          </a:p>
        </p:txBody>
      </p:sp>
      <p:pic>
        <p:nvPicPr>
          <p:cNvPr id="20" name="Imagen 19" descr="Sin título-1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23" y="1185863"/>
            <a:ext cx="3075496" cy="1762003"/>
          </a:xfrm>
          <a:prstGeom prst="rect">
            <a:avLst/>
          </a:prstGeom>
        </p:spPr>
      </p:pic>
      <p:grpSp>
        <p:nvGrpSpPr>
          <p:cNvPr id="21" name="Agrupar 20"/>
          <p:cNvGrpSpPr/>
          <p:nvPr userDrawn="1"/>
        </p:nvGrpSpPr>
        <p:grpSpPr>
          <a:xfrm>
            <a:off x="641250" y="3619975"/>
            <a:ext cx="1400770" cy="211662"/>
            <a:chOff x="348640" y="2182281"/>
            <a:chExt cx="1400770" cy="211662"/>
          </a:xfrm>
        </p:grpSpPr>
        <p:sp>
          <p:nvSpPr>
            <p:cNvPr id="22" name="Elipse 21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3" name="Elipse 22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4" name="Elipse 23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5" name="Elipse 24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6" name="Elipse 25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8" y="2091717"/>
            <a:ext cx="833417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BA3F73F8-1884-0E40-983C-CDED2351A66E}" type="datetime1">
              <a:rPr lang="es-ES" smtClean="0"/>
              <a:t>09/01/2018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1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29" b="13832"/>
          <a:stretch/>
        </p:blipFill>
        <p:spPr>
          <a:xfrm>
            <a:off x="466928" y="1943100"/>
            <a:ext cx="8334172" cy="4285948"/>
          </a:xfrm>
          <a:prstGeom prst="rect">
            <a:avLst/>
          </a:prstGeom>
        </p:spPr>
      </p:pic>
      <p:sp>
        <p:nvSpPr>
          <p:cNvPr id="7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C169FB8-1BE0-E845-9C2A-AF36E4CC9869}" type="datetime1">
              <a:rPr lang="es-ES" smtClean="0"/>
              <a:t>09/01/2018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85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3844721" cy="4124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9" y="1298730"/>
            <a:ext cx="3838372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6" name="Imagen 5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68" r="3174" b="271"/>
          <a:stretch/>
        </p:blipFill>
        <p:spPr>
          <a:xfrm>
            <a:off x="4620380" y="1441459"/>
            <a:ext cx="4180719" cy="4787589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409C76EE-2EB6-5A47-8F28-5B769792FE36}" type="datetime1">
              <a:rPr lang="es-ES" smtClean="0"/>
              <a:t>09/01/2018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24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466929" y="2091717"/>
            <a:ext cx="8334171" cy="1546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>
              <a:spcAft>
                <a:spcPts val="1200"/>
              </a:spcAft>
              <a:buClr>
                <a:srgbClr val="003FA8"/>
              </a:buClr>
              <a:buFont typeface="Arial"/>
              <a:buChar char="•"/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66928" y="1298730"/>
            <a:ext cx="8334171" cy="634545"/>
          </a:xfrm>
          <a:prstGeom prst="rect">
            <a:avLst/>
          </a:prstGeom>
        </p:spPr>
        <p:txBody>
          <a:bodyPr/>
          <a:lstStyle>
            <a:lvl1pPr>
              <a:defRPr sz="2800" b="0">
                <a:solidFill>
                  <a:srgbClr val="0056B9"/>
                </a:solidFill>
              </a:defRPr>
            </a:lvl1pPr>
          </a:lstStyle>
          <a:p>
            <a:r>
              <a:rPr lang="en-GB" noProof="0" dirty="0"/>
              <a:t>Title</a:t>
            </a:r>
          </a:p>
        </p:txBody>
      </p:sp>
      <p:pic>
        <p:nvPicPr>
          <p:cNvPr id="7" name="Imagen 6" descr="shutterstock_250115626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0" b="36232"/>
          <a:stretch/>
        </p:blipFill>
        <p:spPr>
          <a:xfrm>
            <a:off x="466928" y="3676650"/>
            <a:ext cx="8334172" cy="2552398"/>
          </a:xfrm>
          <a:prstGeom prst="rect">
            <a:avLst/>
          </a:prstGeom>
        </p:spPr>
      </p:pic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9B3EE45F-8683-D246-A5F0-93394021D3FB}" type="datetime1">
              <a:rPr lang="es-ES" smtClean="0"/>
              <a:t>09/01/2018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7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AutoShape 7"/>
          <p:cNvSpPr>
            <a:spLocks noChangeArrowheads="1"/>
          </p:cNvSpPr>
          <p:nvPr/>
        </p:nvSpPr>
        <p:spPr bwMode="auto">
          <a:xfrm>
            <a:off x="342900" y="266700"/>
            <a:ext cx="1752600" cy="49530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3071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66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1pPr>
            <a:lvl2pPr marL="742950" indent="-28575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bg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s-ES" altLang="es-ES" dirty="0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0538" y="6478890"/>
            <a:ext cx="8747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lang="en-US" sz="900" b="0" kern="1200" smtClean="0">
                <a:solidFill>
                  <a:srgbClr val="003FA8"/>
                </a:solidFill>
                <a:latin typeface="Arial"/>
                <a:ea typeface="ＭＳ Ｐゴシック" charset="0"/>
                <a:cs typeface="Arial"/>
              </a:defRPr>
            </a:lvl1pPr>
          </a:lstStyle>
          <a:p>
            <a:fld id="{F096157D-9D44-4342-AEFF-76ADE352FA4A}" type="slidenum">
              <a:rPr lang="tr-TR" smtClean="0"/>
              <a:pPr/>
              <a:t>‹#›</a:t>
            </a:fld>
            <a:endParaRPr lang="tr-TR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577138" y="6478890"/>
            <a:ext cx="122396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rgbClr val="003FA8"/>
                </a:solidFill>
                <a:latin typeface="Arial"/>
                <a:cs typeface="Arial"/>
              </a:defRPr>
            </a:lvl1pPr>
          </a:lstStyle>
          <a:p>
            <a:fld id="{C99BF2F7-53DD-304F-938B-FF02BFE4BA3F}" type="datetime1">
              <a:rPr lang="es-ES" smtClean="0"/>
              <a:t>09/01/2018</a:t>
            </a:fld>
            <a:endParaRPr lang="en-US" dirty="0"/>
          </a:p>
        </p:txBody>
      </p:sp>
      <p:pic>
        <p:nvPicPr>
          <p:cNvPr id="2" name="Imagen 1" descr="Logo Eular RGB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3144" y="288589"/>
            <a:ext cx="1597582" cy="912904"/>
          </a:xfrm>
          <a:prstGeom prst="rect">
            <a:avLst/>
          </a:prstGeom>
        </p:spPr>
      </p:pic>
      <p:grpSp>
        <p:nvGrpSpPr>
          <p:cNvPr id="5" name="Agrupar 4"/>
          <p:cNvGrpSpPr/>
          <p:nvPr/>
        </p:nvGrpSpPr>
        <p:grpSpPr>
          <a:xfrm>
            <a:off x="491832" y="1080032"/>
            <a:ext cx="1400770" cy="211662"/>
            <a:chOff x="348640" y="2182281"/>
            <a:chExt cx="1400770" cy="211662"/>
          </a:xfrm>
        </p:grpSpPr>
        <p:sp>
          <p:nvSpPr>
            <p:cNvPr id="4" name="Elipse 3"/>
            <p:cNvSpPr/>
            <p:nvPr userDrawn="1"/>
          </p:nvSpPr>
          <p:spPr bwMode="auto">
            <a:xfrm>
              <a:off x="348640" y="2182281"/>
              <a:ext cx="211662" cy="211662"/>
            </a:xfrm>
            <a:prstGeom prst="ellipse">
              <a:avLst/>
            </a:prstGeom>
            <a:solidFill>
              <a:srgbClr val="063FA9"/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9" name="Elipse 18"/>
            <p:cNvSpPr/>
            <p:nvPr userDrawn="1"/>
          </p:nvSpPr>
          <p:spPr bwMode="auto">
            <a:xfrm>
              <a:off x="645917" y="2182281"/>
              <a:ext cx="211662" cy="211662"/>
            </a:xfrm>
            <a:prstGeom prst="ellipse">
              <a:avLst/>
            </a:prstGeom>
            <a:solidFill>
              <a:srgbClr val="063FA9">
                <a:alpha val="8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" name="Elipse 19"/>
            <p:cNvSpPr/>
            <p:nvPr userDrawn="1"/>
          </p:nvSpPr>
          <p:spPr bwMode="auto">
            <a:xfrm>
              <a:off x="943194" y="2182281"/>
              <a:ext cx="211662" cy="211662"/>
            </a:xfrm>
            <a:prstGeom prst="ellipse">
              <a:avLst/>
            </a:prstGeom>
            <a:solidFill>
              <a:srgbClr val="063FA9">
                <a:alpha val="61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1" name="Elipse 20"/>
            <p:cNvSpPr/>
            <p:nvPr userDrawn="1"/>
          </p:nvSpPr>
          <p:spPr bwMode="auto">
            <a:xfrm>
              <a:off x="1240471" y="2182281"/>
              <a:ext cx="211662" cy="211662"/>
            </a:xfrm>
            <a:prstGeom prst="ellipse">
              <a:avLst/>
            </a:prstGeom>
            <a:solidFill>
              <a:srgbClr val="063FA9">
                <a:alpha val="3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2" name="Elipse 21"/>
            <p:cNvSpPr/>
            <p:nvPr userDrawn="1"/>
          </p:nvSpPr>
          <p:spPr bwMode="auto">
            <a:xfrm>
              <a:off x="1537748" y="2182281"/>
              <a:ext cx="211662" cy="211662"/>
            </a:xfrm>
            <a:prstGeom prst="ellipse">
              <a:avLst/>
            </a:prstGeom>
            <a:solidFill>
              <a:srgbClr val="063FA9">
                <a:alpha val="10000"/>
              </a:srgb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ES" sz="14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53" r:id="rId2"/>
    <p:sldLayoutId id="2147483858" r:id="rId3"/>
    <p:sldLayoutId id="2147483859" r:id="rId4"/>
    <p:sldLayoutId id="2147483860" r:id="rId5"/>
    <p:sldLayoutId id="2147483857" r:id="rId6"/>
    <p:sldLayoutId id="2147483861" r:id="rId7"/>
    <p:sldLayoutId id="2147483862" r:id="rId8"/>
    <p:sldLayoutId id="2147483863" r:id="rId9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600" b="1" i="0">
          <a:solidFill>
            <a:srgbClr val="058AD4"/>
          </a:solidFill>
          <a:latin typeface="+mj-lt"/>
          <a:ea typeface="ＭＳ Ｐゴシック" charset="0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  <a:ea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1400" b="1" i="1">
          <a:solidFill>
            <a:srgbClr val="058AD4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§"/>
        <a:defRPr sz="1200">
          <a:solidFill>
            <a:schemeClr val="tx1">
              <a:lumMod val="65000"/>
              <a:lumOff val="35000"/>
            </a:schemeClr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70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32388" y="4075497"/>
            <a:ext cx="7024217" cy="1981863"/>
          </a:xfrm>
        </p:spPr>
        <p:txBody>
          <a:bodyPr/>
          <a:lstStyle/>
          <a:p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>EULAR recommendations for patient education for people with inflammatory arthritis</a:t>
            </a:r>
            <a:br>
              <a:rPr lang="en-GB" sz="28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GB" sz="2800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GB" sz="2800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>
                <a:solidFill>
                  <a:srgbClr val="FF0000"/>
                </a:solidFill>
              </a:rPr>
              <a:t/>
            </a:r>
            <a:br>
              <a:rPr lang="en-GB" sz="2800" dirty="0">
                <a:solidFill>
                  <a:srgbClr val="FF0000"/>
                </a:solidFill>
              </a:rPr>
            </a:br>
            <a:r>
              <a:rPr lang="en-GB" sz="2800" dirty="0"/>
              <a:t/>
            </a:r>
            <a:br>
              <a:rPr lang="en-GB" sz="2800" dirty="0"/>
            </a:br>
            <a:r>
              <a:rPr lang="en-GB" sz="2800" dirty="0"/>
              <a:t/>
            </a:r>
            <a:br>
              <a:rPr lang="en-GB" sz="2800" dirty="0"/>
            </a:br>
            <a:endParaRPr lang="en-GB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290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Slide</a:t>
            </a:r>
            <a:r>
              <a:rPr lang="es-ES" dirty="0"/>
              <a:t> 10: </a:t>
            </a:r>
            <a:r>
              <a:rPr lang="en-GB" dirty="0"/>
              <a:t>Acknowledgements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10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281287"/>
            <a:ext cx="8334171" cy="4197603"/>
          </a:xfrm>
        </p:spPr>
        <p:txBody>
          <a:bodyPr/>
          <a:lstStyle/>
          <a:p>
            <a:r>
              <a:rPr lang="en-GB" sz="1800" dirty="0"/>
              <a:t>Kari </a:t>
            </a:r>
            <a:r>
              <a:rPr lang="en-GB" sz="1800" dirty="0" err="1"/>
              <a:t>Matre</a:t>
            </a:r>
            <a:r>
              <a:rPr lang="en-GB" sz="1800" dirty="0"/>
              <a:t> (medical librarian, </a:t>
            </a:r>
            <a:r>
              <a:rPr lang="en-GB" sz="1800" dirty="0" err="1"/>
              <a:t>Diakonhjemmet</a:t>
            </a:r>
            <a:r>
              <a:rPr lang="en-GB" sz="1800" dirty="0"/>
              <a:t> Hospital Library) for providing expertise in search methods. </a:t>
            </a:r>
          </a:p>
          <a:p>
            <a:r>
              <a:rPr lang="en-GB" sz="1800" dirty="0" smtClean="0"/>
              <a:t>Contributors of lay summary: </a:t>
            </a:r>
            <a:r>
              <a:rPr lang="en-GB" sz="1800" dirty="0"/>
              <a:t>Dieter </a:t>
            </a:r>
            <a:r>
              <a:rPr lang="en-GB" sz="1800" dirty="0" err="1"/>
              <a:t>Wiek</a:t>
            </a:r>
            <a:r>
              <a:rPr lang="en-GB" sz="1800" dirty="0"/>
              <a:t>, </a:t>
            </a:r>
            <a:r>
              <a:rPr lang="en-GB" sz="1800" dirty="0" smtClean="0"/>
              <a:t>Margot </a:t>
            </a:r>
            <a:r>
              <a:rPr lang="en-GB" sz="1800" dirty="0" err="1" smtClean="0"/>
              <a:t>Bakkers</a:t>
            </a:r>
            <a:r>
              <a:rPr lang="en-GB" sz="1800" dirty="0" smtClean="0"/>
              <a:t>, Petra </a:t>
            </a:r>
            <a:r>
              <a:rPr lang="en-GB" sz="1800" dirty="0" err="1" smtClean="0"/>
              <a:t>Balazova</a:t>
            </a:r>
            <a:r>
              <a:rPr lang="en-GB" sz="1800" dirty="0" smtClean="0"/>
              <a:t>, </a:t>
            </a:r>
            <a:r>
              <a:rPr lang="en-GB" sz="1800" dirty="0" err="1" smtClean="0"/>
              <a:t>Fearghal</a:t>
            </a:r>
            <a:r>
              <a:rPr lang="en-GB" sz="1800" dirty="0" smtClean="0"/>
              <a:t> </a:t>
            </a:r>
            <a:r>
              <a:rPr lang="en-GB" sz="1800" dirty="0" err="1" smtClean="0"/>
              <a:t>O’Nia</a:t>
            </a:r>
            <a:r>
              <a:rPr lang="en-GB" sz="1800" dirty="0" smtClean="0"/>
              <a:t>, Irene </a:t>
            </a:r>
            <a:r>
              <a:rPr lang="en-GB" sz="1800" dirty="0" err="1"/>
              <a:t>Pitsillidou</a:t>
            </a:r>
            <a:r>
              <a:rPr lang="en-GB" sz="1800" dirty="0"/>
              <a:t> </a:t>
            </a:r>
            <a:endParaRPr lang="en-GB" sz="1800" dirty="0" smtClean="0"/>
          </a:p>
          <a:p>
            <a:r>
              <a:rPr lang="en-GB" sz="1800" dirty="0" smtClean="0"/>
              <a:t>European </a:t>
            </a:r>
            <a:r>
              <a:rPr lang="en-GB" sz="1800" dirty="0"/>
              <a:t>League Against Rheumatism (EULAR) for funding the project.  Grant reference: HPR024</a:t>
            </a:r>
          </a:p>
          <a:p>
            <a:r>
              <a:rPr lang="en-GB" sz="1800" dirty="0" smtClean="0"/>
              <a:t>Members </a:t>
            </a:r>
            <a:r>
              <a:rPr lang="en-GB" sz="1800" dirty="0"/>
              <a:t>of the consultation group: </a:t>
            </a:r>
            <a:r>
              <a:rPr lang="en-GB" sz="1800" dirty="0" err="1"/>
              <a:t>Adewale</a:t>
            </a:r>
            <a:r>
              <a:rPr lang="en-GB" sz="1800" dirty="0"/>
              <a:t> </a:t>
            </a:r>
            <a:r>
              <a:rPr lang="en-GB" sz="1800" dirty="0" err="1"/>
              <a:t>Adebajo</a:t>
            </a:r>
            <a:r>
              <a:rPr lang="en-GB" sz="1800" dirty="0"/>
              <a:t>, Michael Backhouse, Ulrika Bergsten, Tricia Cornell, Jenny de la Torre-</a:t>
            </a:r>
            <a:r>
              <a:rPr lang="en-GB" sz="1800" dirty="0" err="1"/>
              <a:t>Aboki</a:t>
            </a:r>
            <a:r>
              <a:rPr lang="en-GB" sz="1800" dirty="0"/>
              <a:t>, Silvia Garcia Diaz, Ricardo Ferreira, </a:t>
            </a:r>
            <a:r>
              <a:rPr lang="en-GB" sz="1800" dirty="0" err="1"/>
              <a:t>Kjersti</a:t>
            </a:r>
            <a:r>
              <a:rPr lang="en-GB" sz="1800" dirty="0"/>
              <a:t> Gronning, Bernadette Hardware, Agnes Kocher, Marja Leena Kukkurainen, Ingrid Larsson, Azucena </a:t>
            </a:r>
            <a:r>
              <a:rPr lang="en-GB" sz="1800" dirty="0" err="1"/>
              <a:t>Pedraz</a:t>
            </a:r>
            <a:r>
              <a:rPr lang="en-GB" sz="1800" dirty="0"/>
              <a:t> Marcos, Andrea Marques, Jorit Meesters, Sue Oliver, David Pickles, Birgit </a:t>
            </a:r>
            <a:r>
              <a:rPr lang="en-GB" sz="1800" dirty="0" err="1"/>
              <a:t>Prodinger</a:t>
            </a:r>
            <a:r>
              <a:rPr lang="en-GB" sz="1800" dirty="0"/>
              <a:t>, Sarah Ryan and Karen </a:t>
            </a:r>
            <a:r>
              <a:rPr lang="en-GB" sz="1800" dirty="0" smtClean="0"/>
              <a:t>Vinall</a:t>
            </a:r>
          </a:p>
        </p:txBody>
      </p:sp>
    </p:spTree>
    <p:extLst>
      <p:ext uri="{BB962C8B-B14F-4D97-AF65-F5344CB8AC3E}">
        <p14:creationId xmlns:p14="http://schemas.microsoft.com/office/powerpoint/2010/main" val="111111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Slide 1: </a:t>
            </a:r>
            <a:r>
              <a:rPr lang="en-GB" dirty="0"/>
              <a:t>Target</a:t>
            </a:r>
            <a:r>
              <a:rPr lang="es-ES" dirty="0"/>
              <a:t> population/question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2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9" y="2153502"/>
            <a:ext cx="8083948" cy="4124361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>
                <a:solidFill>
                  <a:schemeClr val="accent5">
                    <a:lumMod val="10000"/>
                  </a:schemeClr>
                </a:solidFill>
              </a:rPr>
              <a:t>Target population</a:t>
            </a:r>
          </a:p>
          <a:p>
            <a:pPr marL="344488" indent="0">
              <a:buNone/>
            </a:pPr>
            <a:r>
              <a:rPr lang="en-GB" sz="2000" dirty="0"/>
              <a:t>Rheumatology health professionals including rheumatologists, patients with inflammatory arthritis, policy makers and patient and professional organisations.</a:t>
            </a:r>
          </a:p>
          <a:p>
            <a:pPr marL="0" indent="0">
              <a:buNone/>
            </a:pPr>
            <a:r>
              <a:rPr lang="en-GB" sz="2400" dirty="0">
                <a:solidFill>
                  <a:schemeClr val="accent5">
                    <a:lumMod val="10000"/>
                  </a:schemeClr>
                </a:solidFill>
              </a:rPr>
              <a:t>Objectives</a:t>
            </a:r>
          </a:p>
          <a:p>
            <a:pPr marL="344488" indent="-344488">
              <a:buFont typeface="+mj-lt"/>
              <a:buAutoNum type="arabicPeriod"/>
            </a:pPr>
            <a:r>
              <a:rPr lang="en-GB" sz="2000" dirty="0"/>
              <a:t>to develop a set of recommendations for PE for people with inflammatory arthritis (IA) </a:t>
            </a:r>
          </a:p>
          <a:p>
            <a:pPr marL="344488" indent="-344488">
              <a:buFont typeface="+mj-lt"/>
              <a:buAutoNum type="arabicPeriod"/>
            </a:pPr>
            <a:r>
              <a:rPr lang="en-GB" sz="2000" dirty="0"/>
              <a:t>to identify the need for further research and </a:t>
            </a:r>
          </a:p>
          <a:p>
            <a:pPr marL="344488" indent="-344488">
              <a:buFont typeface="+mj-lt"/>
              <a:buAutoNum type="arabicPeriod"/>
            </a:pPr>
            <a:r>
              <a:rPr lang="en-GB" sz="2000" dirty="0"/>
              <a:t>to define HPs’ educational needs for providing evidence-based PE</a:t>
            </a:r>
          </a:p>
        </p:txBody>
      </p:sp>
    </p:spTree>
    <p:extLst>
      <p:ext uri="{BB962C8B-B14F-4D97-AF65-F5344CB8AC3E}">
        <p14:creationId xmlns:p14="http://schemas.microsoft.com/office/powerpoint/2010/main" val="231930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Slide 2: </a:t>
            </a:r>
            <a:r>
              <a:rPr lang="en-GB" dirty="0"/>
              <a:t>Methods/methodical</a:t>
            </a:r>
            <a:r>
              <a:rPr lang="es-ES" dirty="0"/>
              <a:t> approach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3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9" y="1933275"/>
            <a:ext cx="8334171" cy="4545615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/>
              <a:t>The EULAR standardised operation procedures for the elaboration, evaluation, dissemination and implementation of recommendations were followed.</a:t>
            </a:r>
            <a:r>
              <a:rPr lang="en-GB" sz="1800" baseline="30000" dirty="0"/>
              <a:t>1</a:t>
            </a:r>
          </a:p>
          <a:p>
            <a:pPr marL="269875" indent="-269875"/>
            <a:r>
              <a:rPr lang="en-GB" sz="1600" dirty="0"/>
              <a:t>A multidisciplinary task force including patients, was convened, and led by an epidemiologist, formulated a definition for patient education and 10 research questions</a:t>
            </a:r>
          </a:p>
          <a:p>
            <a:pPr marL="269875" indent="-269875"/>
            <a:r>
              <a:rPr lang="en-GB" sz="1600" dirty="0"/>
              <a:t>Systematic review was conducted by a research fellow</a:t>
            </a:r>
          </a:p>
          <a:p>
            <a:pPr marL="269875" indent="-269875"/>
            <a:r>
              <a:rPr lang="en-GB" sz="1600" dirty="0"/>
              <a:t>The results of the systematic review were discussed and used as a basis for developing the recommendations, a research agenda and an educational agenda </a:t>
            </a:r>
          </a:p>
          <a:p>
            <a:pPr marL="269875" indent="-269875"/>
            <a:r>
              <a:rPr lang="en-GB" sz="1600" dirty="0"/>
              <a:t>The recommendations were categorised according to level and strength of evidence graded from A (highest) to D (lowest). </a:t>
            </a:r>
          </a:p>
          <a:p>
            <a:pPr marL="269875" indent="-269875"/>
            <a:r>
              <a:rPr lang="en-GB" sz="1600" dirty="0"/>
              <a:t>Task force members rated their agreement with each recommendation from 0 (total disagreement) to 10 (total agreement)</a:t>
            </a:r>
          </a:p>
          <a:p>
            <a:pPr marL="0" indent="0">
              <a:buNone/>
            </a:pPr>
            <a:endParaRPr lang="en-US" altLang="en-US" baseline="30000" dirty="0">
              <a:solidFill>
                <a:srgbClr val="333333"/>
              </a:solidFill>
              <a:latin typeface="interfaceregular"/>
            </a:endParaRPr>
          </a:p>
          <a:p>
            <a:pPr marL="0" indent="0">
              <a:buNone/>
            </a:pPr>
            <a:r>
              <a:rPr lang="en-US" altLang="en-US" baseline="30000" dirty="0">
                <a:solidFill>
                  <a:srgbClr val="333333"/>
                </a:solidFill>
                <a:latin typeface="interfaceregular"/>
              </a:rPr>
              <a:t>1</a:t>
            </a:r>
            <a:r>
              <a:rPr lang="en-US" altLang="en-US" dirty="0">
                <a:solidFill>
                  <a:srgbClr val="333333"/>
                </a:solidFill>
                <a:latin typeface="interfaceregular"/>
              </a:rPr>
              <a:t>Dougados M, Betteridge N, </a:t>
            </a:r>
            <a:r>
              <a:rPr lang="en-US" altLang="en-US" dirty="0" err="1">
                <a:solidFill>
                  <a:srgbClr val="333333"/>
                </a:solidFill>
                <a:latin typeface="interfaceregular"/>
              </a:rPr>
              <a:t>Burmester</a:t>
            </a:r>
            <a:r>
              <a:rPr lang="en-US" altLang="en-US" dirty="0">
                <a:solidFill>
                  <a:srgbClr val="333333"/>
                </a:solidFill>
                <a:latin typeface="interfaceregular"/>
              </a:rPr>
              <a:t> GR</a:t>
            </a:r>
            <a:r>
              <a:rPr lang="en-US" altLang="en-US" i="1" dirty="0">
                <a:solidFill>
                  <a:srgbClr val="333333"/>
                </a:solidFill>
                <a:latin typeface="interfaceregular"/>
              </a:rPr>
              <a:t>, et al. Ann Rheum Dis </a:t>
            </a:r>
            <a:r>
              <a:rPr lang="en-US" altLang="en-US" dirty="0">
                <a:solidFill>
                  <a:srgbClr val="333333"/>
                </a:solidFill>
                <a:latin typeface="interfaceregular"/>
              </a:rPr>
              <a:t>2004;</a:t>
            </a:r>
            <a:r>
              <a:rPr lang="en-US" altLang="en-US" b="1" dirty="0">
                <a:solidFill>
                  <a:srgbClr val="333333"/>
                </a:solidFill>
                <a:latin typeface="interfaceregular"/>
              </a:rPr>
              <a:t>63:</a:t>
            </a:r>
            <a:r>
              <a:rPr lang="en-US" altLang="en-US" dirty="0">
                <a:solidFill>
                  <a:srgbClr val="333333"/>
                </a:solidFill>
                <a:latin typeface="interfaceregular"/>
              </a:rPr>
              <a:t>1172-1176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640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Slide</a:t>
            </a:r>
            <a:r>
              <a:rPr lang="es-ES" dirty="0"/>
              <a:t> 3: </a:t>
            </a:r>
            <a:r>
              <a:rPr lang="en-GB" dirty="0"/>
              <a:t>Overarching</a:t>
            </a:r>
            <a:r>
              <a:rPr lang="es-ES" dirty="0"/>
              <a:t> </a:t>
            </a:r>
            <a:r>
              <a:rPr lang="en-GB" dirty="0"/>
              <a:t>principles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4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7972737" cy="3950737"/>
          </a:xfrm>
        </p:spPr>
        <p:txBody>
          <a:bodyPr anchor="ctr"/>
          <a:lstStyle/>
          <a:p>
            <a:pPr>
              <a:spcBef>
                <a:spcPts val="1680"/>
              </a:spcBef>
              <a:buFont typeface="+mj-lt"/>
              <a:buAutoNum type="arabicPeriod"/>
            </a:pPr>
            <a:r>
              <a:rPr lang="en-GB" sz="2000" dirty="0"/>
              <a:t>Patient education is a planned interactive learning process designed to support and enable people to manage their life with inflammatory arthritis and optimise their health and well-being</a:t>
            </a:r>
          </a:p>
          <a:p>
            <a:pPr>
              <a:spcBef>
                <a:spcPts val="1680"/>
              </a:spcBef>
              <a:buFont typeface="+mj-lt"/>
              <a:buAutoNum type="arabicPeriod"/>
            </a:pPr>
            <a:r>
              <a:rPr lang="en-GB" sz="2000" dirty="0"/>
              <a:t>Communication and shared decision making between people with inflammatory arthritis and their healthcare professionals are essential for effective patient education</a:t>
            </a:r>
          </a:p>
        </p:txBody>
      </p:sp>
    </p:spTree>
    <p:extLst>
      <p:ext uri="{BB962C8B-B14F-4D97-AF65-F5344CB8AC3E}">
        <p14:creationId xmlns:p14="http://schemas.microsoft.com/office/powerpoint/2010/main" val="1266232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Slides</a:t>
            </a:r>
            <a:r>
              <a:rPr lang="es-ES" dirty="0"/>
              <a:t> 5-</a:t>
            </a:r>
            <a:r>
              <a:rPr lang="en-GB" dirty="0"/>
              <a:t>7</a:t>
            </a:r>
            <a:r>
              <a:rPr lang="es-ES" dirty="0"/>
              <a:t>: </a:t>
            </a:r>
            <a:r>
              <a:rPr lang="en-GB" dirty="0"/>
              <a:t>Individual</a:t>
            </a:r>
            <a:r>
              <a:rPr lang="es-ES" dirty="0"/>
              <a:t> Recommendations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5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9" y="2091717"/>
            <a:ext cx="8096303" cy="4387173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en-GB" sz="1800" dirty="0"/>
              <a:t>Patient education should be provided for people with inflammatory arthritis as an integral part of standard care in order to increase patient involvement in disease management and health promotion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All people with inflammatory arthritis should have access to and be offered patient education throughout the course of their disease including as a minimum; at diagnosis, at pharmacological treatment change and when required by the patient's physical or psychological condition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The content and delivery of patient education should be individually tailored and needs-based for people with inflammatory arthritis</a:t>
            </a:r>
          </a:p>
          <a:p>
            <a:pPr>
              <a:buFont typeface="+mj-lt"/>
              <a:buAutoNum type="arabicPeriod"/>
            </a:pPr>
            <a:r>
              <a:rPr lang="en-GB" sz="1800" dirty="0"/>
              <a:t>Patient education in inflammatory arthritis should include individual and/or group sessions, which can be provided through face-to-face or online interactions, and supplemented by phone calls, written or multimedia material</a:t>
            </a:r>
            <a:br>
              <a:rPr lang="en-GB" sz="1800" dirty="0"/>
            </a:br>
            <a:r>
              <a:rPr lang="en-GB" sz="1800" dirty="0"/>
              <a:t/>
            </a:r>
            <a:br>
              <a:rPr lang="en-GB" sz="1800" dirty="0"/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287656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Slides</a:t>
            </a:r>
            <a:r>
              <a:rPr lang="es-ES" dirty="0"/>
              <a:t> 5-</a:t>
            </a:r>
            <a:r>
              <a:rPr lang="en-GB" dirty="0"/>
              <a:t>6</a:t>
            </a:r>
            <a:r>
              <a:rPr lang="es-ES" dirty="0"/>
              <a:t>: </a:t>
            </a:r>
            <a:r>
              <a:rPr lang="en-GB" dirty="0"/>
              <a:t>Individual</a:t>
            </a:r>
            <a:r>
              <a:rPr lang="es-ES" dirty="0"/>
              <a:t> Recommendations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6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091717"/>
            <a:ext cx="8096303" cy="4387173"/>
          </a:xfrm>
        </p:spPr>
        <p:txBody>
          <a:bodyPr/>
          <a:lstStyle/>
          <a:p>
            <a:pPr>
              <a:buFont typeface="+mj-lt"/>
              <a:buAutoNum type="arabicPeriod" startAt="5"/>
            </a:pPr>
            <a:r>
              <a:rPr lang="en-GB" sz="1800" dirty="0"/>
              <a:t>Patient education programmes in inflammatory arthritis should have a theoretical framework and be evidence-based, such as self-management, cognitive behavioural therapy or stress management</a:t>
            </a:r>
          </a:p>
          <a:p>
            <a:pPr>
              <a:buFont typeface="+mj-lt"/>
              <a:buAutoNum type="arabicPeriod" startAt="5"/>
            </a:pPr>
            <a:r>
              <a:rPr lang="en-GB" sz="1800" dirty="0"/>
              <a:t>The effectiveness of patient education in inflammatory arthritis should be evaluated and outcomes used must reflect the objectives of the patient education programme</a:t>
            </a:r>
          </a:p>
          <a:p>
            <a:pPr>
              <a:buFont typeface="+mj-lt"/>
              <a:buAutoNum type="arabicPeriod" startAt="5"/>
            </a:pPr>
            <a:r>
              <a:rPr lang="en-GB" sz="1800" dirty="0"/>
              <a:t>Patient education in inflammatory arthritis should be delivered by competent health professionals and/or by trained patients, if appropriate, in a multidisciplinary team</a:t>
            </a:r>
          </a:p>
          <a:p>
            <a:pPr>
              <a:buFont typeface="+mj-lt"/>
              <a:buAutoNum type="arabicPeriod" startAt="5"/>
            </a:pPr>
            <a:r>
              <a:rPr lang="en-GB" sz="1800" dirty="0"/>
              <a:t>Providers of patient education in inflammatory arthritis should have access to and undertake specific training in order to obtain and maintain knowledge and skills</a:t>
            </a:r>
          </a:p>
        </p:txBody>
      </p:sp>
    </p:spTree>
    <p:extLst>
      <p:ext uri="{BB962C8B-B14F-4D97-AF65-F5344CB8AC3E}">
        <p14:creationId xmlns:p14="http://schemas.microsoft.com/office/powerpoint/2010/main" val="896365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Slide</a:t>
            </a:r>
            <a:r>
              <a:rPr lang="es-ES" dirty="0"/>
              <a:t> 7: Summary Table Oxford Level of Evidence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7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3276093"/>
              </p:ext>
            </p:extLst>
          </p:nvPr>
        </p:nvGraphicFramePr>
        <p:xfrm>
          <a:off x="565608" y="1933275"/>
          <a:ext cx="8235492" cy="4429818"/>
        </p:xfrm>
        <a:graphic>
          <a:graphicData uri="http://schemas.openxmlformats.org/drawingml/2006/table">
            <a:tbl>
              <a:tblPr firstRow="1">
                <a:tableStyleId>{3B4B98B0-60AC-42C2-AFA5-B58CD77FA1E5}</a:tableStyleId>
              </a:tblPr>
              <a:tblGrid>
                <a:gridCol w="51941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631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781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43754"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solidFill>
                            <a:schemeClr val="accent5">
                              <a:lumMod val="10000"/>
                            </a:schemeClr>
                          </a:solidFill>
                          <a:effectLst/>
                        </a:rPr>
                        <a:t>Recommendations</a:t>
                      </a:r>
                      <a:endParaRPr lang="en-GB" sz="1600" b="0" i="0" u="none" strike="noStrike" dirty="0">
                        <a:solidFill>
                          <a:schemeClr val="accent5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solidFill>
                            <a:schemeClr val="accent5">
                              <a:lumMod val="10000"/>
                            </a:schemeClr>
                          </a:solidFill>
                          <a:effectLst/>
                        </a:rPr>
                        <a:t>Level of evidence</a:t>
                      </a:r>
                      <a:endParaRPr lang="en-GB" sz="1600" b="0" i="0" u="none" strike="noStrike" dirty="0">
                        <a:solidFill>
                          <a:schemeClr val="accent5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u="none" strike="noStrike" dirty="0">
                          <a:solidFill>
                            <a:schemeClr val="accent5">
                              <a:lumMod val="10000"/>
                            </a:schemeClr>
                          </a:solidFill>
                          <a:effectLst/>
                        </a:rPr>
                        <a:t>Strength of recommendation</a:t>
                      </a:r>
                      <a:endParaRPr lang="en-GB" sz="1600" b="0" i="0" u="none" strike="noStrike" dirty="0">
                        <a:solidFill>
                          <a:schemeClr val="accent5">
                            <a:lumMod val="1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5758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1.</a:t>
                      </a:r>
                      <a:r>
                        <a:rPr lang="en-GB" sz="140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  Patient education </a:t>
                      </a: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as an integral part of standard care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1A–2B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A–C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85758">
                <a:tc>
                  <a:txBody>
                    <a:bodyPr/>
                    <a:lstStyle/>
                    <a:p>
                      <a:pPr marL="263525" indent="-263525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2.  </a:t>
                      </a:r>
                      <a:r>
                        <a:rPr lang="en-GB" sz="140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Patient education </a:t>
                      </a: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 throughout the course of the disease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3–4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C–D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5758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3.  Tailored and needs-based </a:t>
                      </a:r>
                      <a:r>
                        <a:rPr lang="en-GB" sz="140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patient education 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1B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85758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4.  Modes of delivery of </a:t>
                      </a:r>
                      <a:r>
                        <a:rPr lang="en-GB" sz="140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patient education 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1A–B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85758">
                <a:tc>
                  <a:txBody>
                    <a:bodyPr/>
                    <a:lstStyle/>
                    <a:p>
                      <a:pPr marL="263525" indent="-263525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5.  Theoretical framework and evidence for p</a:t>
                      </a:r>
                      <a:r>
                        <a:rPr lang="en-GB" sz="140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atient education 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1A–B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A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85758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6.</a:t>
                      </a:r>
                      <a:r>
                        <a:rPr lang="en-GB" sz="140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  O</a:t>
                      </a: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utcomes of </a:t>
                      </a:r>
                      <a:r>
                        <a:rPr lang="en-GB" sz="140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patient education 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D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85758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7.  Competency in delivery of </a:t>
                      </a:r>
                      <a:r>
                        <a:rPr lang="en-GB" sz="140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patient education 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C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85758">
                <a:tc>
                  <a:txBody>
                    <a:bodyPr/>
                    <a:lstStyle/>
                    <a:p>
                      <a:pPr marL="0" indent="0" algn="l" fontAlgn="b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8.  Training competency for delivering </a:t>
                      </a:r>
                      <a:r>
                        <a:rPr lang="en-GB" sz="140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patient education 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3–4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tc>
                  <a:txBody>
                    <a:bodyPr/>
                    <a:lstStyle/>
                    <a:p>
                      <a:pPr algn="ctr" fontAlgn="b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GB" sz="140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</a:rPr>
                        <a:t>C–D</a:t>
                      </a:r>
                      <a:endParaRPr lang="en-GB" sz="1400" b="0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512" marR="5512" marT="5512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7569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Slide</a:t>
            </a:r>
            <a:r>
              <a:rPr lang="es-ES" dirty="0"/>
              <a:t> 8: </a:t>
            </a:r>
            <a:r>
              <a:rPr lang="es-ES" dirty="0" err="1"/>
              <a:t>Conclusion</a:t>
            </a:r>
            <a:r>
              <a:rPr lang="es-ES" dirty="0"/>
              <a:t> </a:t>
            </a: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8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8" y="2102177"/>
            <a:ext cx="8149171" cy="4113901"/>
          </a:xfrm>
        </p:spPr>
        <p:txBody>
          <a:bodyPr/>
          <a:lstStyle/>
          <a:p>
            <a:r>
              <a:rPr lang="en-GB" sz="1600" dirty="0"/>
              <a:t>Eight evidence-based and expert opinion-based recommendations for patient education for people with inflammatory arthritis have been developed</a:t>
            </a:r>
          </a:p>
          <a:p>
            <a:r>
              <a:rPr lang="en-GB" sz="1600" dirty="0"/>
              <a:t>The recommendations address when and by whom patient </a:t>
            </a:r>
            <a:r>
              <a:rPr lang="en-GB" sz="1600" dirty="0" err="1"/>
              <a:t>educaiton</a:t>
            </a:r>
            <a:r>
              <a:rPr lang="en-GB" sz="1600" dirty="0"/>
              <a:t> should be offered, modes and methods of delivery, theoretical framework, outcomes and evaluation</a:t>
            </a:r>
          </a:p>
          <a:p>
            <a:r>
              <a:rPr lang="en-GB" sz="1600" dirty="0"/>
              <a:t>The recommendations are intended to provide a core framework for the delivery of patient education and training for health professionals</a:t>
            </a:r>
          </a:p>
          <a:p>
            <a:r>
              <a:rPr lang="en-GB" sz="1600" dirty="0"/>
              <a:t>A high level of agreement was achieved for all recommendations (mean range 9.4-9.8)</a:t>
            </a:r>
          </a:p>
          <a:p>
            <a:r>
              <a:rPr lang="en-GB" sz="1600" dirty="0"/>
              <a:t>The task force proposed a </a:t>
            </a:r>
            <a:r>
              <a:rPr lang="en-GB" sz="1600" b="1" dirty="0" err="1"/>
              <a:t>reearch</a:t>
            </a:r>
            <a:r>
              <a:rPr lang="en-GB" sz="1600" b="1" dirty="0"/>
              <a:t> </a:t>
            </a:r>
            <a:r>
              <a:rPr lang="en-GB" sz="1600" dirty="0"/>
              <a:t>agenda and an educational agenda</a:t>
            </a:r>
          </a:p>
        </p:txBody>
      </p:sp>
    </p:spTree>
    <p:extLst>
      <p:ext uri="{BB962C8B-B14F-4D97-AF65-F5344CB8AC3E}">
        <p14:creationId xmlns:p14="http://schemas.microsoft.com/office/powerpoint/2010/main" val="1103840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/>
              <a:t>Slide</a:t>
            </a:r>
            <a:r>
              <a:rPr lang="es-ES" dirty="0"/>
              <a:t> 9: </a:t>
            </a:r>
            <a:r>
              <a:rPr lang="en-GB" dirty="0"/>
              <a:t>Lay summary </a:t>
            </a:r>
            <a:r>
              <a:rPr lang="es-ES" dirty="0"/>
              <a:t>of </a:t>
            </a:r>
            <a:r>
              <a:rPr lang="es-ES" dirty="0" err="1"/>
              <a:t>Recommendations</a:t>
            </a:r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096157D-9D44-4342-AEFF-76ADE352FA4A}" type="slidenum">
              <a:rPr lang="tr-TR" smtClean="0"/>
              <a:pPr/>
              <a:t>9</a:t>
            </a:fld>
            <a:endParaRPr lang="tr-TR" dirty="0"/>
          </a:p>
        </p:txBody>
      </p:sp>
      <p:sp>
        <p:nvSpPr>
          <p:cNvPr id="6" name="Marcador de fecha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6400876-E198-994A-958F-F82423EE1644}" type="datetime1">
              <a:rPr lang="es-ES" smtClean="0"/>
              <a:t>09/01/2018</a:t>
            </a:fld>
            <a:endParaRPr lang="en-US" dirty="0"/>
          </a:p>
        </p:txBody>
      </p:sp>
      <p:sp>
        <p:nvSpPr>
          <p:cNvPr id="8" name="Marcador de contenido 3"/>
          <p:cNvSpPr>
            <a:spLocks noGrp="1"/>
          </p:cNvSpPr>
          <p:nvPr>
            <p:ph idx="1"/>
          </p:nvPr>
        </p:nvSpPr>
        <p:spPr>
          <a:xfrm>
            <a:off x="466929" y="2025729"/>
            <a:ext cx="8334171" cy="4124361"/>
          </a:xfrm>
        </p:spPr>
        <p:txBody>
          <a:bodyPr/>
          <a:lstStyle/>
          <a:p>
            <a:pPr marL="0" indent="0">
              <a:buNone/>
            </a:pPr>
            <a:r>
              <a:rPr lang="en-GB" sz="1800" b="1" dirty="0"/>
              <a:t>Education for people with inflammatory arthritis</a:t>
            </a:r>
          </a:p>
          <a:p>
            <a:r>
              <a:rPr lang="en-GB" sz="1400" dirty="0"/>
              <a:t>Patient education should be a part of normal care for people with inflammatory arthritis.****</a:t>
            </a:r>
          </a:p>
          <a:p>
            <a:r>
              <a:rPr lang="en-GB" sz="1400" dirty="0"/>
              <a:t>Patient education should be offered more than once.**</a:t>
            </a:r>
          </a:p>
          <a:p>
            <a:r>
              <a:rPr lang="en-GB" sz="1400" dirty="0"/>
              <a:t>The content of patient education should be designed according to the needs for each person.****</a:t>
            </a:r>
          </a:p>
          <a:p>
            <a:r>
              <a:rPr lang="en-GB" sz="1400" dirty="0"/>
              <a:t>Patient education might be given in a variety of different ways.****</a:t>
            </a:r>
          </a:p>
          <a:p>
            <a:r>
              <a:rPr lang="en-GB" sz="1400" dirty="0"/>
              <a:t>Patient education should be based on theory and evidence.****</a:t>
            </a:r>
          </a:p>
          <a:p>
            <a:r>
              <a:rPr lang="en-GB" sz="1400" dirty="0"/>
              <a:t>Patient education should be evaluated.*</a:t>
            </a:r>
          </a:p>
          <a:p>
            <a:r>
              <a:rPr lang="en-GB" sz="1400" dirty="0"/>
              <a:t>Patient education should be delivered by health professionals e.g. doctors, nurses, psychologists, physiotherapists and/or trained patients as part of a team.**</a:t>
            </a:r>
          </a:p>
          <a:p>
            <a:r>
              <a:rPr lang="en-GB" sz="1400" dirty="0"/>
              <a:t>People providing patient education should be trained and maintain their knowledge and skills.**</a:t>
            </a:r>
          </a:p>
          <a:p>
            <a:pPr marL="1254125" indent="0">
              <a:buNone/>
            </a:pPr>
            <a:r>
              <a:rPr lang="en-GB" sz="900" dirty="0"/>
              <a:t>One star (*) means it is a weak recommendation with limited evidence.</a:t>
            </a:r>
            <a:br>
              <a:rPr lang="en-GB" sz="900" dirty="0"/>
            </a:br>
            <a:r>
              <a:rPr lang="en-GB" sz="900" dirty="0"/>
              <a:t>Two stars (**) means it is a weak recommendation with some evidence.</a:t>
            </a:r>
            <a:br>
              <a:rPr lang="en-GB" sz="900" dirty="0"/>
            </a:br>
            <a:r>
              <a:rPr lang="en-GB" sz="900" dirty="0"/>
              <a:t>Three stars (***) means it is a strong recommendation with some evidence.</a:t>
            </a:r>
            <a:br>
              <a:rPr lang="en-GB" sz="900" dirty="0"/>
            </a:br>
            <a:r>
              <a:rPr lang="en-GB" sz="900" dirty="0"/>
              <a:t>Four stars (****) means it is a strong recommendation with a lot of evidence.</a:t>
            </a:r>
          </a:p>
        </p:txBody>
      </p:sp>
    </p:spTree>
    <p:extLst>
      <p:ext uri="{BB962C8B-B14F-4D97-AF65-F5344CB8AC3E}">
        <p14:creationId xmlns:p14="http://schemas.microsoft.com/office/powerpoint/2010/main" val="2067907181"/>
      </p:ext>
    </p:extLst>
  </p:cSld>
  <p:clrMapOvr>
    <a:masterClrMapping/>
  </p:clrMapOvr>
</p:sld>
</file>

<file path=ppt/theme/theme1.xml><?xml version="1.0" encoding="utf-8"?>
<a:theme xmlns:a="http://schemas.openxmlformats.org/drawingml/2006/main" name="PPT EULAR presentation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2F2F2F"/>
      </a:folHlink>
    </a:clrScheme>
    <a:fontScheme name="1_plantilla presentac VidaCaixa Previsión Social castellano">
      <a:majorFont>
        <a:latin typeface="Arial"/>
        <a:ea typeface=""/>
        <a:cs typeface="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3366FF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plantilla presentac VidaCaixa Previsión Social castella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lantilla presentac VidaCaixa Previsión Social castella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">
  <a:themeElements>
    <a:clrScheme name="EULAR">
      <a:dk1>
        <a:srgbClr val="0057B8"/>
      </a:dk1>
      <a:lt1>
        <a:srgbClr val="FFFFFF"/>
      </a:lt1>
      <a:dk2>
        <a:srgbClr val="5F5F5F"/>
      </a:dk2>
      <a:lt2>
        <a:srgbClr val="B3AFB3"/>
      </a:lt2>
      <a:accent1>
        <a:srgbClr val="28476D"/>
      </a:accent1>
      <a:accent2>
        <a:srgbClr val="8C9AD8"/>
      </a:accent2>
      <a:accent3>
        <a:srgbClr val="005BBF"/>
      </a:accent3>
      <a:accent4>
        <a:srgbClr val="CBE4FF"/>
      </a:accent4>
      <a:accent5>
        <a:srgbClr val="F0F0F0"/>
      </a:accent5>
      <a:accent6>
        <a:srgbClr val="B5B5B5"/>
      </a:accent6>
      <a:hlink>
        <a:srgbClr val="5F5F5F"/>
      </a:hlink>
      <a:folHlink>
        <a:srgbClr val="005B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DocumentoInternoVidaCaixa_ItemAdded</Name>
    <Synchronization>Default</Synchronization>
    <Type>10001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DocumentoInternoVidaCaixa_ItemUpdated</Name>
    <Synchronization>Default</Synchronization>
    <Type>10002</Type>
    <SequenceNumber>1000</SequenceNumber>
    <Assembly>IntranetCustom, Version=1.0.0.0, Culture=neutral, PublicKeyToken=61ccf9164fa8ad57</Assembly>
    <Class>IntranetCustom.Fields_and_ContentTypes.DocumentoInternoVidaCaixaEventReceiver</Class>
    <Data/>
    <Filter/>
  </Receiver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Intranet Documento Interno" ma:contentTypeID="0x01010032C576AC6C384C259C365B7C19D056D20005F7B64641EEB540B5A9DF4FDA1E4FCE" ma:contentTypeVersion="2" ma:contentTypeDescription="Intranet Documento Interno" ma:contentTypeScope="" ma:versionID="ef9f1d27af694992cc6631efdc50ad12">
  <xsd:schema xmlns:xsd="http://www.w3.org/2001/XMLSchema" xmlns:xs="http://www.w3.org/2001/XMLSchema" xmlns:p="http://schemas.microsoft.com/office/2006/metadata/properties" xmlns:ns1="http://schemas.microsoft.com/sharepoint/v3" xmlns:ns2="F6190AD9-4581-4372-B2DF-FA9A6D64EB4D" xmlns:ns3="949D39CD-7166-4d84-B7B3-B133F34511FF" xmlns:ns4="D3B34FE5-AC3B-4a96-82CA-0DBA080F7269" xmlns:ns5="E98DFCE1-BAE5-447a-BDCA-1BA3A3ADDCB8" xmlns:ns6="132FDA8B-444F-45f6-B04C-FDC6AA7FB290" xmlns:ns7="be301acf-7d88-4206-bc25-f0c1637acb3f" targetNamespace="http://schemas.microsoft.com/office/2006/metadata/properties" ma:root="true" ma:fieldsID="06a94e209e438e3ccee22c7bd3ab2857" ns1:_="" ns2:_="" ns3:_="" ns4:_="" ns5:_="" ns6:_="" ns7:_="">
    <xsd:import namespace="http://schemas.microsoft.com/sharepoint/v3"/>
    <xsd:import namespace="F6190AD9-4581-4372-B2DF-FA9A6D64EB4D"/>
    <xsd:import namespace="949D39CD-7166-4d84-B7B3-B133F34511FF"/>
    <xsd:import namespace="D3B34FE5-AC3B-4a96-82CA-0DBA080F7269"/>
    <xsd:import namespace="E98DFCE1-BAE5-447a-BDCA-1BA3A3ADDCB8"/>
    <xsd:import namespace="132FDA8B-444F-45f6-B04C-FDC6AA7FB290"/>
    <xsd:import namespace="be301acf-7d88-4206-bc25-f0c1637acb3f"/>
    <xsd:element name="properties">
      <xsd:complexType>
        <xsd:sequence>
          <xsd:element name="documentManagement">
            <xsd:complexType>
              <xsd:all>
                <xsd:element ref="ns1:Description" minOccurs="0"/>
                <xsd:element ref="ns2:DepartamentoTaxHTField0" minOccurs="0"/>
                <xsd:element ref="ns3:ProductoTaxHTField0" minOccurs="0"/>
                <xsd:element ref="ns4:TipoDocumentoTaxHTField0" minOccurs="0"/>
                <xsd:element ref="ns5:LenguajeTaxHTField0" minOccurs="0"/>
                <xsd:element ref="ns6:TemaTaxHTField0" minOccurs="0"/>
                <xsd:element ref="ns7:TaxKeywordTaxHTField" minOccurs="0"/>
                <xsd:element ref="ns7:TaxCatchAll" minOccurs="0"/>
                <xsd:element ref="ns7:TaxCatchAllLabel" minOccurs="0"/>
                <xsd:element ref="ns1:AverageRating" minOccurs="0"/>
                <xsd:element ref="ns1:RatingCount" minOccurs="0"/>
                <xsd:element ref="ns7:_dlc_DocId" minOccurs="0"/>
                <xsd:element ref="ns7:_dlc_DocIdUrl" minOccurs="0"/>
                <xsd:element ref="ns7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escription" ma:index="8" nillable="true" ma:displayName="Descripción" ma:internalName="Description">
      <xsd:simpleType>
        <xsd:restriction base="dms:Note">
          <xsd:maxLength value="150"/>
        </xsd:restriction>
      </xsd:simpleType>
    </xsd:element>
    <xsd:element name="AverageRating" ma:index="23" nillable="true" ma:displayName="Clasificación (0-5)" ma:decimals="2" ma:description="Valor promedio de todas las clasificaciones que se han enviado" ma:internalName="AverageRating" ma:readOnly="true">
      <xsd:simpleType>
        <xsd:restriction base="dms:Number"/>
      </xsd:simpleType>
    </xsd:element>
    <xsd:element name="RatingCount" ma:index="24" nillable="true" ma:displayName="Número de clasificaciones" ma:decimals="0" ma:description="Número de clasificaciones enviado" ma:internalName="RatingCount" ma:readOnly="tru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90AD9-4581-4372-B2DF-FA9A6D64EB4D" elementFormDefault="qualified">
    <xsd:import namespace="http://schemas.microsoft.com/office/2006/documentManagement/types"/>
    <xsd:import namespace="http://schemas.microsoft.com/office/infopath/2007/PartnerControls"/>
    <xsd:element name="DepartamentoTaxHTField0" ma:index="10" nillable="true" ma:taxonomy="true" ma:internalName="Departamento_0" ma:taxonomyFieldName="Departamento" ma:displayName="Departamento" ma:default="" ma:fieldId="{93866b3b-a5cd-4f7c-8039-355b7ad00c50}" ma:taxonomyMulti="true" ma:sspId="dae3a36d-f80e-43f9-8a6e-5e975d4c7c75" ma:termSetId="775e99ea-537c-4c77-a14e-7318fdbc265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D39CD-7166-4d84-B7B3-B133F34511FF" elementFormDefault="qualified">
    <xsd:import namespace="http://schemas.microsoft.com/office/2006/documentManagement/types"/>
    <xsd:import namespace="http://schemas.microsoft.com/office/infopath/2007/PartnerControls"/>
    <xsd:element name="ProductoTaxHTField0" ma:index="12" nillable="true" ma:taxonomy="true" ma:internalName="Producto_0" ma:taxonomyFieldName="Producto" ma:displayName="Producto" ma:default="" ma:fieldId="{a721c8b8-7c93-4cc5-a44f-6de7d17bec20}" ma:sspId="dae3a36d-f80e-43f9-8a6e-5e975d4c7c75" ma:termSetId="747fa720-2bff-4c29-8aaf-ab68603a468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B34FE5-AC3B-4a96-82CA-0DBA080F7269" elementFormDefault="qualified">
    <xsd:import namespace="http://schemas.microsoft.com/office/2006/documentManagement/types"/>
    <xsd:import namespace="http://schemas.microsoft.com/office/infopath/2007/PartnerControls"/>
    <xsd:element name="TipoDocumentoTaxHTField0" ma:index="14" nillable="true" ma:taxonomy="true" ma:internalName="TipoDocumento_0" ma:taxonomyFieldName="TipoDocumento" ma:displayName="Tipo documento" ma:default="" ma:fieldId="{71a6ff95-022e-483e-9bcc-30da4cf1bab8}" ma:sspId="dae3a36d-f80e-43f9-8a6e-5e975d4c7c75" ma:termSetId="b32d1efd-b03a-44c7-9d8a-42877a79d5b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8DFCE1-BAE5-447a-BDCA-1BA3A3ADDCB8" elementFormDefault="qualified">
    <xsd:import namespace="http://schemas.microsoft.com/office/2006/documentManagement/types"/>
    <xsd:import namespace="http://schemas.microsoft.com/office/infopath/2007/PartnerControls"/>
    <xsd:element name="LenguajeTaxHTField0" ma:index="16" nillable="true" ma:taxonomy="true" ma:internalName="Lenguaje_0" ma:taxonomyFieldName="Lenguaje" ma:displayName="Lenguaje" ma:default="" ma:fieldId="{2ae4c28f-b96e-42d5-a568-480d296cb218}" ma:sspId="dae3a36d-f80e-43f9-8a6e-5e975d4c7c75" ma:termSetId="dc83aefa-cf05-4785-b4f3-b93e543cac8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2FDA8B-444F-45f6-B04C-FDC6AA7FB290" elementFormDefault="qualified">
    <xsd:import namespace="http://schemas.microsoft.com/office/2006/documentManagement/types"/>
    <xsd:import namespace="http://schemas.microsoft.com/office/infopath/2007/PartnerControls"/>
    <xsd:element name="TemaTaxHTField0" ma:index="18" nillable="true" ma:taxonomy="true" ma:internalName="Tema_0" ma:taxonomyFieldName="Tema" ma:displayName="Tema" ma:default="" ma:fieldId="{1eddc28b-cca7-4c1e-b56b-bd4b0fc45fa9}" ma:taxonomyMulti="true" ma:sspId="dae3a36d-f80e-43f9-8a6e-5e975d4c7c75" ma:termSetId="7df00746-8ea2-4f56-9edc-ade760a6968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301acf-7d88-4206-bc25-f0c1637acb3f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0" nillable="true" ma:taxonomy="true" ma:internalName="TaxKeywordTaxHTField" ma:taxonomyFieldName="TaxKeyword" ma:displayName="Palabras clave de empresa" ma:fieldId="{23f27201-bee3-471e-b2e7-b64fd8b7ca38}" ma:taxonomyMulti="true" ma:sspId="dae3a36d-f80e-43f9-8a6e-5e975d4c7c7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aac5f80e-1ebf-4f3c-9f71-d730a7ceb3a1}" ma:internalName="TaxCatchAll" ma:showField="CatchAllData" ma:web="be301acf-7d88-4206-bc25-f0c1637ac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description="" ma:hidden="true" ma:list="{aac5f80e-1ebf-4f3c-9f71-d730a7ceb3a1}" ma:internalName="TaxCatchAllLabel" ma:readOnly="true" ma:showField="CatchAllDataLabel" ma:web="be301acf-7d88-4206-bc25-f0c1637acb3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25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  <xsd:element name="_dlc_DocIdUrl" ma:index="26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enguajeTaxHTField0 xmlns="E98DFCE1-BAE5-447a-BDCA-1BA3A3ADDCB8">
      <Terms xmlns="http://schemas.microsoft.com/office/infopath/2007/PartnerControls"/>
    </LenguajeTaxHTField0>
    <TipoDocumentoTaxHTField0 xmlns="D3B34FE5-AC3B-4a96-82CA-0DBA080F7269">
      <Terms xmlns="http://schemas.microsoft.com/office/infopath/2007/PartnerControls"/>
    </TipoDocumentoTaxHTField0>
    <TaxKeywordTaxHTField xmlns="be301acf-7d88-4206-bc25-f0c1637acb3f">
      <Terms xmlns="http://schemas.microsoft.com/office/infopath/2007/PartnerControls"/>
    </TaxKeywordTaxHTField>
    <ProductoTaxHTField0 xmlns="949D39CD-7166-4d84-B7B3-B133F34511FF">
      <Terms xmlns="http://schemas.microsoft.com/office/infopath/2007/PartnerControls"/>
    </ProductoTaxHTField0>
    <TemaTaxHTField0 xmlns="132FDA8B-444F-45f6-B04C-FDC6AA7FB290">
      <Terms xmlns="http://schemas.microsoft.com/office/infopath/2007/PartnerControls"/>
    </TemaTaxHTField0>
    <DepartamentoTaxHTField0 xmlns="F6190AD9-4581-4372-B2DF-FA9A6D64EB4D">
      <Terms xmlns="http://schemas.microsoft.com/office/infopath/2007/PartnerControls"/>
    </DepartamentoTaxHTField0>
    <TaxCatchAll xmlns="be301acf-7d88-4206-bc25-f0c1637acb3f"/>
    <Descrip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DE97A49-F646-4B69-85FE-92FF14AA03C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789459-8F73-461E-9B34-A3F40E189AD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B375BF9-3C35-4C6D-8997-27DCBE2ABBEF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FA2325FA-BF53-4D92-8355-0F3E68AA48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6190AD9-4581-4372-B2DF-FA9A6D64EB4D"/>
    <ds:schemaRef ds:uri="949D39CD-7166-4d84-B7B3-B133F34511FF"/>
    <ds:schemaRef ds:uri="D3B34FE5-AC3B-4a96-82CA-0DBA080F7269"/>
    <ds:schemaRef ds:uri="E98DFCE1-BAE5-447a-BDCA-1BA3A3ADDCB8"/>
    <ds:schemaRef ds:uri="132FDA8B-444F-45f6-B04C-FDC6AA7FB290"/>
    <ds:schemaRef ds:uri="be301acf-7d88-4206-bc25-f0c1637acb3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211D8D81-60A0-4CDE-8F83-56276C98843F}">
  <ds:schemaRefs>
    <ds:schemaRef ds:uri="F6190AD9-4581-4372-B2DF-FA9A6D64EB4D"/>
    <ds:schemaRef ds:uri="http://schemas.microsoft.com/office/2006/documentManagement/types"/>
    <ds:schemaRef ds:uri="http://schemas.microsoft.com/office/infopath/2007/PartnerControls"/>
    <ds:schemaRef ds:uri="http://purl.org/dc/dcmitype/"/>
    <ds:schemaRef ds:uri="132FDA8B-444F-45f6-B04C-FDC6AA7FB290"/>
    <ds:schemaRef ds:uri="http://schemas.openxmlformats.org/package/2006/metadata/core-properties"/>
    <ds:schemaRef ds:uri="be301acf-7d88-4206-bc25-f0c1637acb3f"/>
    <ds:schemaRef ds:uri="http://www.w3.org/XML/1998/namespace"/>
    <ds:schemaRef ds:uri="http://schemas.microsoft.com/office/2006/metadata/properties"/>
    <ds:schemaRef ds:uri="E98DFCE1-BAE5-447a-BDCA-1BA3A3ADDCB8"/>
    <ds:schemaRef ds:uri="http://purl.org/dc/terms/"/>
    <ds:schemaRef ds:uri="http://purl.org/dc/elements/1.1/"/>
    <ds:schemaRef ds:uri="D3B34FE5-AC3B-4a96-82CA-0DBA080F7269"/>
    <ds:schemaRef ds:uri="949D39CD-7166-4d84-B7B3-B133F34511FF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EULAR presentation</Template>
  <TotalTime>11385</TotalTime>
  <Words>812</Words>
  <Application>Microsoft Office PowerPoint</Application>
  <PresentationFormat>On-screen Show (4:3)</PresentationFormat>
  <Paragraphs>98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interfaceregular</vt:lpstr>
      <vt:lpstr>Times</vt:lpstr>
      <vt:lpstr>Wingdings</vt:lpstr>
      <vt:lpstr>PPT EULAR presentation</vt:lpstr>
      <vt:lpstr>Blank</vt:lpstr>
      <vt:lpstr>EULAR recommendations for patient education for people with inflammatory arthritis      </vt:lpstr>
      <vt:lpstr>Slide 1: Target population/question</vt:lpstr>
      <vt:lpstr>Slide 2: Methods/methodical approach</vt:lpstr>
      <vt:lpstr>Slide 3: Overarching principles</vt:lpstr>
      <vt:lpstr>Slides 5-7: Individual Recommendations</vt:lpstr>
      <vt:lpstr>Slides 5-6: Individual Recommendations</vt:lpstr>
      <vt:lpstr>Slide 7: Summary Table Oxford Level of Evidence</vt:lpstr>
      <vt:lpstr>Slide 8: Conclusion </vt:lpstr>
      <vt:lpstr>Slide 9: Lay summary of Recommendations</vt:lpstr>
      <vt:lpstr>Slide 10: Acknowledgements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 Patrizia</dc:creator>
  <cp:lastModifiedBy>Jud Patrizia</cp:lastModifiedBy>
  <cp:revision>41</cp:revision>
  <dcterms:created xsi:type="dcterms:W3CDTF">2017-10-10T13:55:03Z</dcterms:created>
  <dcterms:modified xsi:type="dcterms:W3CDTF">2018-01-09T09:40:44Z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RMWZVRDHCRQH-457-297</vt:lpwstr>
  </property>
  <property fmtid="{D5CDD505-2E9C-101B-9397-08002B2CF9AE}" pid="3" name="_dlc_DocIdItemGuid">
    <vt:lpwstr>585317ea-a069-480b-8ac0-03d5a132d1fd</vt:lpwstr>
  </property>
  <property fmtid="{D5CDD505-2E9C-101B-9397-08002B2CF9AE}" pid="4" name="_dlc_DocIdUrl">
    <vt:lpwstr>https://intranetsegurcaixaadeslas/area-trabajo/canal empresas/_layouts/DocIdRedir.aspx?ID=RMWZVRDHCRQH-457-297, RMWZVRDHCRQH-457-297</vt:lpwstr>
  </property>
  <property fmtid="{D5CDD505-2E9C-101B-9397-08002B2CF9AE}" pid="5" name="TaxKeywordTaxHTField">
    <vt:lpwstr/>
  </property>
  <property fmtid="{D5CDD505-2E9C-101B-9397-08002B2CF9AE}" pid="6" name="TaxKeyword">
    <vt:lpwstr/>
  </property>
  <property fmtid="{D5CDD505-2E9C-101B-9397-08002B2CF9AE}" pid="7" name="TipoDocumento">
    <vt:lpwstr/>
  </property>
  <property fmtid="{D5CDD505-2E9C-101B-9397-08002B2CF9AE}" pid="8" name="Producto">
    <vt:lpwstr/>
  </property>
  <property fmtid="{D5CDD505-2E9C-101B-9397-08002B2CF9AE}" pid="9" name="Tema">
    <vt:lpwstr/>
  </property>
  <property fmtid="{D5CDD505-2E9C-101B-9397-08002B2CF9AE}" pid="10" name="Tema_0">
    <vt:lpwstr/>
  </property>
  <property fmtid="{D5CDD505-2E9C-101B-9397-08002B2CF9AE}" pid="11" name="Departamento">
    <vt:lpwstr/>
  </property>
  <property fmtid="{D5CDD505-2E9C-101B-9397-08002B2CF9AE}" pid="12" name="Departamento_0">
    <vt:lpwstr/>
  </property>
  <property fmtid="{D5CDD505-2E9C-101B-9397-08002B2CF9AE}" pid="13" name="Producto_0">
    <vt:lpwstr/>
  </property>
  <property fmtid="{D5CDD505-2E9C-101B-9397-08002B2CF9AE}" pid="14" name="Lenguaje">
    <vt:lpwstr/>
  </property>
  <property fmtid="{D5CDD505-2E9C-101B-9397-08002B2CF9AE}" pid="15" name="TipoDocumento_0">
    <vt:lpwstr/>
  </property>
  <property fmtid="{D5CDD505-2E9C-101B-9397-08002B2CF9AE}" pid="16" name="Lenguaje_0">
    <vt:lpwstr/>
  </property>
  <property fmtid="{D5CDD505-2E9C-101B-9397-08002B2CF9AE}" pid="17" name="TaxCatchAll">
    <vt:lpwstr/>
  </property>
  <property fmtid="{D5CDD505-2E9C-101B-9397-08002B2CF9AE}" pid="18" name="Description">
    <vt:lpwstr/>
  </property>
</Properties>
</file>