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18"/>
  </p:notesMasterIdLst>
  <p:handoutMasterIdLst>
    <p:handoutMasterId r:id="rId19"/>
  </p:handoutMasterIdLst>
  <p:sldIdLst>
    <p:sldId id="271" r:id="rId8"/>
    <p:sldId id="283" r:id="rId9"/>
    <p:sldId id="276" r:id="rId10"/>
    <p:sldId id="277" r:id="rId11"/>
    <p:sldId id="278" r:id="rId12"/>
    <p:sldId id="284" r:id="rId13"/>
    <p:sldId id="279" r:id="rId14"/>
    <p:sldId id="280" r:id="rId15"/>
    <p:sldId id="281" r:id="rId16"/>
    <p:sldId id="282" r:id="rId17"/>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 xmlns:p15="http://schemas.microsoft.com/office/powerpoint/2012/main">
        <p15:guide id="1" orient="horz" pos="747">
          <p15:clr>
            <a:srgbClr val="A4A3A4"/>
          </p15:clr>
        </p15:guide>
        <p15:guide id="2" pos="5544">
          <p15:clr>
            <a:srgbClr val="A4A3A4"/>
          </p15:clr>
        </p15:guide>
      </p15:sldGuideLst>
    </p:ext>
    <p:ext uri="{2D200454-40CA-4A62-9FC3-DE9A4176ACB9}">
      <p15:notesGuideLst xmlns=""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B8"/>
    <a:srgbClr val="063FA9"/>
    <a:srgbClr val="000000"/>
    <a:srgbClr val="0056B9"/>
    <a:srgbClr val="0057A3"/>
    <a:srgbClr val="003FA8"/>
    <a:srgbClr val="1986CE"/>
    <a:srgbClr val="F8F8F8"/>
    <a:srgbClr val="CECFCF"/>
    <a:srgbClr val="F6BFB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0" autoAdjust="0"/>
    <p:restoredTop sz="94759" autoAdjust="0"/>
  </p:normalViewPr>
  <p:slideViewPr>
    <p:cSldViewPr snapToGrid="0">
      <p:cViewPr varScale="1">
        <p:scale>
          <a:sx n="101" d="100"/>
          <a:sy n="101" d="100"/>
        </p:scale>
        <p:origin x="-90" y="-270"/>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presProps" Target="presProps.xml"/><Relationship Id="rId11" Type="http://schemas.openxmlformats.org/officeDocument/2006/relationships/slide" Target="slides/slide4.xml"/><Relationship Id="rId6" Type="http://schemas.openxmlformats.org/officeDocument/2006/relationships/slideMaster" Target="slideMasters/slideMaster1.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‹N°›</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‹N°›</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04/04/2019</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‹N°›</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04/04/2019</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04/04/2019</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04/04/2019</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04/04/2019</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04/04/2019</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en-GB" sz="3200" b="1" dirty="0">
                <a:solidFill>
                  <a:schemeClr val="tx2">
                    <a:lumMod val="50000"/>
                  </a:schemeClr>
                </a:solidFill>
              </a:rPr>
              <a:t>European League Against Rheumatism points to consider for the use of big data in rheumatic and musculoskeletal diseases</a:t>
            </a:r>
            <a:r>
              <a:rPr lang="fr-FR" b="1" dirty="0">
                <a:solidFill>
                  <a:schemeClr val="tx2">
                    <a:lumMod val="50000"/>
                  </a:schemeClr>
                </a:solidFill>
              </a:rPr>
              <a:t/>
            </a:r>
            <a:br>
              <a:rPr lang="fr-FR" b="1" dirty="0">
                <a:solidFill>
                  <a:schemeClr val="tx2">
                    <a:lumMod val="50000"/>
                  </a:schemeClr>
                </a:solidFill>
              </a:rPr>
            </a:br>
            <a:r>
              <a:rPr lang="en-GB" dirty="0">
                <a:solidFill>
                  <a:schemeClr val="tx2">
                    <a:lumMod val="50000"/>
                  </a:schemeClr>
                </a:solidFill>
              </a:rPr>
              <a:t/>
            </a:r>
            <a:br>
              <a:rPr lang="en-GB" dirty="0">
                <a:solidFill>
                  <a:schemeClr val="tx2">
                    <a:lumMod val="50000"/>
                  </a:schemeClr>
                </a:solidFill>
              </a:rPr>
            </a:br>
            <a:r>
              <a:rPr lang="en-GB" dirty="0">
                <a:solidFill>
                  <a:schemeClr val="tx2">
                    <a:lumMod val="50000"/>
                  </a:schemeClr>
                </a:solidFill>
              </a:rPr>
              <a:t/>
            </a:r>
            <a:br>
              <a:rPr lang="en-GB" dirty="0">
                <a:solidFill>
                  <a:schemeClr val="tx2">
                    <a:lumMod val="50000"/>
                  </a:schemeClr>
                </a:solidFill>
              </a:rPr>
            </a:br>
            <a:r>
              <a:rPr lang="en-GB" dirty="0">
                <a:solidFill>
                  <a:schemeClr val="tx2">
                    <a:lumMod val="50000"/>
                  </a:schemeClr>
                </a:solidFill>
              </a:rPr>
              <a:t/>
            </a:r>
            <a:br>
              <a:rPr lang="en-GB" dirty="0">
                <a:solidFill>
                  <a:schemeClr val="tx2">
                    <a:lumMod val="50000"/>
                  </a:schemeClr>
                </a:solidFill>
              </a:rPr>
            </a:br>
            <a:r>
              <a:rPr lang="en-GB" dirty="0">
                <a:solidFill>
                  <a:schemeClr val="tx2">
                    <a:lumMod val="50000"/>
                  </a:schemeClr>
                </a:solidFill>
              </a:rPr>
              <a:t/>
            </a:r>
            <a:br>
              <a:rPr lang="en-GB" dirty="0">
                <a:solidFill>
                  <a:schemeClr val="tx2">
                    <a:lumMod val="50000"/>
                  </a:schemeClr>
                </a:solidFill>
              </a:rPr>
            </a:br>
            <a:r>
              <a:rPr lang="en-GB" dirty="0">
                <a:solidFill>
                  <a:schemeClr val="tx2">
                    <a:lumMod val="50000"/>
                  </a:schemeClr>
                </a:solidFill>
              </a:rPr>
              <a:t/>
            </a:r>
            <a:br>
              <a:rPr lang="en-GB" dirty="0">
                <a:solidFill>
                  <a:schemeClr val="tx2">
                    <a:lumMod val="50000"/>
                  </a:schemeClr>
                </a:solidFill>
              </a:rPr>
            </a:br>
            <a:r>
              <a:rPr lang="en-GB" dirty="0">
                <a:solidFill>
                  <a:schemeClr val="tx2">
                    <a:lumMod val="50000"/>
                  </a:schemeClr>
                </a:solidFill>
              </a:rPr>
              <a:t/>
            </a:r>
            <a:br>
              <a:rPr lang="en-GB" dirty="0">
                <a:solidFill>
                  <a:schemeClr val="tx2">
                    <a:lumMod val="50000"/>
                  </a:schemeClr>
                </a:solidFill>
              </a:rPr>
            </a:br>
            <a:endParaRPr lang="en-GB" dirty="0">
              <a:solidFill>
                <a:schemeClr val="tx2">
                  <a:lumMod val="50000"/>
                </a:schemeClr>
              </a:solidFill>
            </a:endParaRPr>
          </a:p>
        </p:txBody>
      </p:sp>
    </p:spTree>
    <p:extLst>
      <p:ext uri="{BB962C8B-B14F-4D97-AF65-F5344CB8AC3E}">
        <p14:creationId xmlns:p14="http://schemas.microsoft.com/office/powerpoint/2010/main" val="153329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56418" y="258206"/>
            <a:ext cx="8334172" cy="634545"/>
          </a:xfrm>
        </p:spPr>
        <p:txBody>
          <a:bodyPr/>
          <a:lstStyle/>
          <a:p>
            <a:r>
              <a:rPr lang="en-GB" dirty="0" smtClean="0">
                <a:solidFill>
                  <a:srgbClr val="0057B8"/>
                </a:solidFill>
              </a:rPr>
              <a:t>Acknowledgements</a:t>
            </a:r>
            <a:endParaRPr lang="en-GB" dirty="0">
              <a:solidFill>
                <a:srgbClr val="0057B8"/>
              </a:solidFill>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10</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04/04/2019</a:t>
            </a:fld>
            <a:endParaRPr lang="en-US" dirty="0"/>
          </a:p>
        </p:txBody>
      </p:sp>
      <p:sp>
        <p:nvSpPr>
          <p:cNvPr id="8" name="Marcador de contenido 3"/>
          <p:cNvSpPr>
            <a:spLocks noGrp="1"/>
          </p:cNvSpPr>
          <p:nvPr>
            <p:ph idx="1"/>
          </p:nvPr>
        </p:nvSpPr>
        <p:spPr>
          <a:xfrm>
            <a:off x="487948" y="1534669"/>
            <a:ext cx="8334171" cy="4124361"/>
          </a:xfrm>
        </p:spPr>
        <p:txBody>
          <a:bodyPr/>
          <a:lstStyle/>
          <a:p>
            <a:pPr>
              <a:lnSpc>
                <a:spcPct val="120000"/>
              </a:lnSpc>
            </a:pPr>
            <a:r>
              <a:rPr lang="de-AT" altLang="fr-FR" sz="1600" dirty="0" err="1" smtClean="0">
                <a:solidFill>
                  <a:schemeClr val="accent5">
                    <a:lumMod val="10000"/>
                  </a:schemeClr>
                </a:solidFill>
                <a:ea typeface="ＭＳ Ｐゴシック" pitchFamily="34" charset="-128"/>
              </a:rPr>
              <a:t>Convenors</a:t>
            </a:r>
            <a:r>
              <a:rPr lang="de-AT" altLang="fr-FR" sz="1600" dirty="0" smtClean="0">
                <a:solidFill>
                  <a:schemeClr val="accent5">
                    <a:lumMod val="10000"/>
                  </a:schemeClr>
                </a:solidFill>
                <a:ea typeface="ＭＳ Ｐゴシック" pitchFamily="34" charset="-128"/>
              </a:rPr>
              <a:t>: </a:t>
            </a:r>
            <a:r>
              <a:rPr lang="en-GB" sz="1600" dirty="0">
                <a:solidFill>
                  <a:schemeClr val="accent5">
                    <a:lumMod val="10000"/>
                  </a:schemeClr>
                </a:solidFill>
              </a:rPr>
              <a:t>Laure </a:t>
            </a:r>
            <a:r>
              <a:rPr lang="en-GB" sz="1600" dirty="0" err="1" smtClean="0">
                <a:solidFill>
                  <a:schemeClr val="accent5">
                    <a:lumMod val="10000"/>
                  </a:schemeClr>
                </a:solidFill>
              </a:rPr>
              <a:t>Gossec</a:t>
            </a:r>
            <a:r>
              <a:rPr lang="en-GB" sz="1600" dirty="0" smtClean="0">
                <a:solidFill>
                  <a:schemeClr val="accent5">
                    <a:lumMod val="10000"/>
                  </a:schemeClr>
                </a:solidFill>
              </a:rPr>
              <a:t>, Timothy </a:t>
            </a:r>
            <a:r>
              <a:rPr lang="en-GB" sz="1600" dirty="0" err="1" smtClean="0">
                <a:solidFill>
                  <a:schemeClr val="accent5">
                    <a:lumMod val="10000"/>
                  </a:schemeClr>
                </a:solidFill>
              </a:rPr>
              <a:t>Radstake</a:t>
            </a:r>
            <a:endParaRPr lang="en-GB" sz="1600" dirty="0" smtClean="0">
              <a:solidFill>
                <a:schemeClr val="accent5">
                  <a:lumMod val="10000"/>
                </a:schemeClr>
              </a:solidFill>
            </a:endParaRPr>
          </a:p>
          <a:p>
            <a:pPr>
              <a:lnSpc>
                <a:spcPct val="120000"/>
              </a:lnSpc>
            </a:pPr>
            <a:r>
              <a:rPr lang="de-AT" altLang="fr-FR" sz="1600" dirty="0" err="1" smtClean="0">
                <a:solidFill>
                  <a:schemeClr val="accent5">
                    <a:lumMod val="10000"/>
                  </a:schemeClr>
                </a:solidFill>
                <a:ea typeface="ＭＳ Ｐゴシック" pitchFamily="34" charset="-128"/>
              </a:rPr>
              <a:t>Epidemiologist</a:t>
            </a:r>
            <a:r>
              <a:rPr lang="de-AT" altLang="fr-FR" sz="1600" dirty="0">
                <a:solidFill>
                  <a:schemeClr val="accent5">
                    <a:lumMod val="10000"/>
                  </a:schemeClr>
                </a:solidFill>
                <a:ea typeface="ＭＳ Ｐゴシック" pitchFamily="34" charset="-128"/>
              </a:rPr>
              <a:t>: L. </a:t>
            </a:r>
            <a:r>
              <a:rPr lang="de-AT" altLang="fr-FR" sz="1600" dirty="0" err="1">
                <a:solidFill>
                  <a:schemeClr val="accent5">
                    <a:lumMod val="10000"/>
                  </a:schemeClr>
                </a:solidFill>
                <a:ea typeface="ＭＳ Ｐゴシック" pitchFamily="34" charset="-128"/>
              </a:rPr>
              <a:t>Gossec</a:t>
            </a:r>
            <a:r>
              <a:rPr lang="de-AT" altLang="fr-FR" sz="1600" dirty="0">
                <a:solidFill>
                  <a:schemeClr val="accent5">
                    <a:lumMod val="10000"/>
                  </a:schemeClr>
                </a:solidFill>
                <a:ea typeface="ＭＳ Ｐゴシック" pitchFamily="34" charset="-128"/>
              </a:rPr>
              <a:t> </a:t>
            </a:r>
          </a:p>
          <a:p>
            <a:pPr>
              <a:lnSpc>
                <a:spcPct val="120000"/>
              </a:lnSpc>
            </a:pPr>
            <a:r>
              <a:rPr lang="de-AT" altLang="fr-FR" sz="1600" dirty="0">
                <a:solidFill>
                  <a:schemeClr val="accent5">
                    <a:lumMod val="10000"/>
                  </a:schemeClr>
                </a:solidFill>
                <a:ea typeface="ＭＳ Ｐゴシック" pitchFamily="34" charset="-128"/>
              </a:rPr>
              <a:t>Fellow: </a:t>
            </a:r>
            <a:r>
              <a:rPr lang="en-GB" sz="1600" dirty="0">
                <a:solidFill>
                  <a:schemeClr val="accent5">
                    <a:lumMod val="10000"/>
                  </a:schemeClr>
                </a:solidFill>
              </a:rPr>
              <a:t>Joanna </a:t>
            </a:r>
            <a:r>
              <a:rPr lang="en-GB" sz="1600" dirty="0" err="1">
                <a:solidFill>
                  <a:schemeClr val="accent5">
                    <a:lumMod val="10000"/>
                  </a:schemeClr>
                </a:solidFill>
              </a:rPr>
              <a:t>Kedra</a:t>
            </a:r>
            <a:r>
              <a:rPr lang="en-GB" sz="1600" dirty="0">
                <a:solidFill>
                  <a:schemeClr val="accent5">
                    <a:lumMod val="10000"/>
                  </a:schemeClr>
                </a:solidFill>
              </a:rPr>
              <a:t> </a:t>
            </a:r>
            <a:endParaRPr lang="en-GB" sz="1600" dirty="0" smtClean="0">
              <a:solidFill>
                <a:schemeClr val="accent5">
                  <a:lumMod val="10000"/>
                </a:schemeClr>
              </a:solidFill>
            </a:endParaRPr>
          </a:p>
          <a:p>
            <a:pPr>
              <a:lnSpc>
                <a:spcPct val="120000"/>
              </a:lnSpc>
            </a:pPr>
            <a:r>
              <a:rPr lang="en-GB" sz="1600" dirty="0" smtClean="0">
                <a:solidFill>
                  <a:schemeClr val="accent5">
                    <a:lumMod val="10000"/>
                  </a:schemeClr>
                </a:solidFill>
              </a:rPr>
              <a:t>Other task force members: </a:t>
            </a:r>
            <a:r>
              <a:rPr lang="en-GB" sz="1600" dirty="0" err="1">
                <a:solidFill>
                  <a:schemeClr val="accent5">
                    <a:lumMod val="10000"/>
                  </a:schemeClr>
                </a:solidFill>
              </a:rPr>
              <a:t>Xenofon</a:t>
            </a:r>
            <a:r>
              <a:rPr lang="en-GB" sz="1600" dirty="0">
                <a:solidFill>
                  <a:schemeClr val="accent5">
                    <a:lumMod val="10000"/>
                  </a:schemeClr>
                </a:solidFill>
              </a:rPr>
              <a:t> </a:t>
            </a:r>
            <a:r>
              <a:rPr lang="en-GB" sz="1600" dirty="0" err="1">
                <a:solidFill>
                  <a:schemeClr val="accent5">
                    <a:lumMod val="10000"/>
                  </a:schemeClr>
                </a:solidFill>
              </a:rPr>
              <a:t>Baraliakos</a:t>
            </a:r>
            <a:r>
              <a:rPr lang="en-GB" sz="1600" dirty="0">
                <a:solidFill>
                  <a:schemeClr val="accent5">
                    <a:lumMod val="10000"/>
                  </a:schemeClr>
                </a:solidFill>
              </a:rPr>
              <a:t>, Francis </a:t>
            </a:r>
            <a:r>
              <a:rPr lang="en-GB" sz="1600" dirty="0" err="1" smtClean="0">
                <a:solidFill>
                  <a:schemeClr val="accent5">
                    <a:lumMod val="10000"/>
                  </a:schemeClr>
                </a:solidFill>
              </a:rPr>
              <a:t>Berenbaum</a:t>
            </a:r>
            <a:r>
              <a:rPr lang="en-GB" sz="1600" dirty="0" smtClean="0">
                <a:solidFill>
                  <a:schemeClr val="accent5">
                    <a:lumMod val="10000"/>
                  </a:schemeClr>
                </a:solidFill>
              </a:rPr>
              <a:t>, </a:t>
            </a:r>
            <a:r>
              <a:rPr lang="en-GB" sz="1600" dirty="0" err="1" smtClean="0">
                <a:solidFill>
                  <a:schemeClr val="accent5">
                    <a:lumMod val="10000"/>
                  </a:schemeClr>
                </a:solidFill>
              </a:rPr>
              <a:t>Gerd</a:t>
            </a:r>
            <a:r>
              <a:rPr lang="en-GB" sz="1600" dirty="0" smtClean="0">
                <a:solidFill>
                  <a:schemeClr val="accent5">
                    <a:lumMod val="10000"/>
                  </a:schemeClr>
                </a:solidFill>
              </a:rPr>
              <a:t> </a:t>
            </a:r>
            <a:r>
              <a:rPr lang="en-GB" sz="1600" dirty="0" err="1" smtClean="0">
                <a:solidFill>
                  <a:schemeClr val="accent5">
                    <a:lumMod val="10000"/>
                  </a:schemeClr>
                </a:solidFill>
              </a:rPr>
              <a:t>Burmester</a:t>
            </a:r>
            <a:r>
              <a:rPr lang="en-GB" sz="1600" dirty="0" smtClean="0">
                <a:solidFill>
                  <a:schemeClr val="accent5">
                    <a:lumMod val="10000"/>
                  </a:schemeClr>
                </a:solidFill>
              </a:rPr>
              <a:t>, </a:t>
            </a:r>
            <a:r>
              <a:rPr lang="en-GB" sz="1600" dirty="0" err="1">
                <a:solidFill>
                  <a:schemeClr val="accent5">
                    <a:lumMod val="10000"/>
                  </a:schemeClr>
                </a:solidFill>
              </a:rPr>
              <a:t>Rémy</a:t>
            </a:r>
            <a:r>
              <a:rPr lang="en-GB" sz="1600" dirty="0">
                <a:solidFill>
                  <a:schemeClr val="accent5">
                    <a:lumMod val="10000"/>
                  </a:schemeClr>
                </a:solidFill>
              </a:rPr>
              <a:t> </a:t>
            </a:r>
            <a:r>
              <a:rPr lang="en-GB" sz="1600" dirty="0" err="1">
                <a:solidFill>
                  <a:schemeClr val="accent5">
                    <a:lumMod val="10000"/>
                  </a:schemeClr>
                </a:solidFill>
              </a:rPr>
              <a:t>Choquet</a:t>
            </a:r>
            <a:r>
              <a:rPr lang="en-GB" sz="1600" dirty="0">
                <a:solidFill>
                  <a:schemeClr val="accent5">
                    <a:lumMod val="10000"/>
                  </a:schemeClr>
                </a:solidFill>
              </a:rPr>
              <a:t>, , Axel </a:t>
            </a:r>
            <a:r>
              <a:rPr lang="en-GB" sz="1600" dirty="0" err="1">
                <a:solidFill>
                  <a:schemeClr val="accent5">
                    <a:lumMod val="10000"/>
                  </a:schemeClr>
                </a:solidFill>
              </a:rPr>
              <a:t>Finckh</a:t>
            </a:r>
            <a:r>
              <a:rPr lang="en-GB" sz="1600" dirty="0">
                <a:solidFill>
                  <a:schemeClr val="accent5">
                    <a:lumMod val="10000"/>
                  </a:schemeClr>
                </a:solidFill>
              </a:rPr>
              <a:t>, David Gomez-</a:t>
            </a:r>
            <a:r>
              <a:rPr lang="en-GB" sz="1600" dirty="0" err="1">
                <a:solidFill>
                  <a:schemeClr val="accent5">
                    <a:lumMod val="10000"/>
                  </a:schemeClr>
                </a:solidFill>
              </a:rPr>
              <a:t>Cabrero</a:t>
            </a:r>
            <a:r>
              <a:rPr lang="en-GB" sz="1600" dirty="0">
                <a:solidFill>
                  <a:schemeClr val="accent5">
                    <a:lumMod val="10000"/>
                  </a:schemeClr>
                </a:solidFill>
              </a:rPr>
              <a:t>, </a:t>
            </a:r>
            <a:r>
              <a:rPr lang="en-GB" sz="1600" dirty="0" err="1">
                <a:solidFill>
                  <a:schemeClr val="accent5">
                    <a:lumMod val="10000"/>
                  </a:schemeClr>
                </a:solidFill>
              </a:rPr>
              <a:t>Aridaman</a:t>
            </a:r>
            <a:r>
              <a:rPr lang="en-GB" sz="1600" dirty="0">
                <a:solidFill>
                  <a:schemeClr val="accent5">
                    <a:lumMod val="10000"/>
                  </a:schemeClr>
                </a:solidFill>
              </a:rPr>
              <a:t> </a:t>
            </a:r>
            <a:r>
              <a:rPr lang="en-GB" sz="1600" dirty="0" err="1">
                <a:solidFill>
                  <a:schemeClr val="accent5">
                    <a:lumMod val="10000"/>
                  </a:schemeClr>
                </a:solidFill>
              </a:rPr>
              <a:t>Pandit</a:t>
            </a:r>
            <a:r>
              <a:rPr lang="en-GB" sz="1600" dirty="0">
                <a:solidFill>
                  <a:schemeClr val="accent5">
                    <a:lumMod val="10000"/>
                  </a:schemeClr>
                </a:solidFill>
              </a:rPr>
              <a:t>, </a:t>
            </a:r>
            <a:r>
              <a:rPr lang="en-GB" sz="1600" dirty="0" smtClean="0">
                <a:solidFill>
                  <a:schemeClr val="accent5">
                    <a:lumMod val="10000"/>
                  </a:schemeClr>
                </a:solidFill>
              </a:rPr>
              <a:t>Christian </a:t>
            </a:r>
            <a:r>
              <a:rPr lang="en-GB" sz="1600" dirty="0" err="1">
                <a:solidFill>
                  <a:schemeClr val="accent5">
                    <a:lumMod val="10000"/>
                  </a:schemeClr>
                </a:solidFill>
              </a:rPr>
              <a:t>Pristipino</a:t>
            </a:r>
            <a:r>
              <a:rPr lang="en-GB" sz="1600" dirty="0">
                <a:solidFill>
                  <a:schemeClr val="accent5">
                    <a:lumMod val="10000"/>
                  </a:schemeClr>
                </a:solidFill>
              </a:rPr>
              <a:t>, </a:t>
            </a:r>
            <a:r>
              <a:rPr lang="en-GB" sz="1600" dirty="0" err="1">
                <a:solidFill>
                  <a:schemeClr val="accent5">
                    <a:lumMod val="10000"/>
                  </a:schemeClr>
                </a:solidFill>
              </a:rPr>
              <a:t>Hervé</a:t>
            </a:r>
            <a:r>
              <a:rPr lang="en-GB" sz="1600" dirty="0">
                <a:solidFill>
                  <a:schemeClr val="accent5">
                    <a:lumMod val="10000"/>
                  </a:schemeClr>
                </a:solidFill>
              </a:rPr>
              <a:t> </a:t>
            </a:r>
            <a:r>
              <a:rPr lang="en-GB" sz="1600" dirty="0" err="1">
                <a:solidFill>
                  <a:schemeClr val="accent5">
                    <a:lumMod val="10000"/>
                  </a:schemeClr>
                </a:solidFill>
              </a:rPr>
              <a:t>Servy</a:t>
            </a:r>
            <a:r>
              <a:rPr lang="en-GB" sz="1600" dirty="0">
                <a:solidFill>
                  <a:schemeClr val="accent5">
                    <a:lumMod val="10000"/>
                  </a:schemeClr>
                </a:solidFill>
              </a:rPr>
              <a:t>, </a:t>
            </a:r>
            <a:r>
              <a:rPr lang="en-GB" sz="1600" dirty="0" err="1">
                <a:solidFill>
                  <a:schemeClr val="accent5">
                    <a:lumMod val="10000"/>
                  </a:schemeClr>
                </a:solidFill>
              </a:rPr>
              <a:t>Tanja</a:t>
            </a:r>
            <a:r>
              <a:rPr lang="en-GB" sz="1600" dirty="0">
                <a:solidFill>
                  <a:schemeClr val="accent5">
                    <a:lumMod val="10000"/>
                  </a:schemeClr>
                </a:solidFill>
              </a:rPr>
              <a:t> </a:t>
            </a:r>
            <a:r>
              <a:rPr lang="en-GB" sz="1600" dirty="0" err="1">
                <a:solidFill>
                  <a:schemeClr val="accent5">
                    <a:lumMod val="10000"/>
                  </a:schemeClr>
                </a:solidFill>
              </a:rPr>
              <a:t>Stamm</a:t>
            </a:r>
            <a:r>
              <a:rPr lang="en-GB" sz="1600" dirty="0" smtClean="0">
                <a:solidFill>
                  <a:schemeClr val="accent5">
                    <a:lumMod val="10000"/>
                  </a:schemeClr>
                </a:solidFill>
              </a:rPr>
              <a:t>,</a:t>
            </a:r>
            <a:r>
              <a:rPr lang="en-GB" sz="1600" dirty="0">
                <a:solidFill>
                  <a:schemeClr val="accent5">
                    <a:lumMod val="10000"/>
                  </a:schemeClr>
                </a:solidFill>
              </a:rPr>
              <a:t> Simon </a:t>
            </a:r>
            <a:r>
              <a:rPr lang="en-GB" sz="1600" dirty="0" smtClean="0">
                <a:solidFill>
                  <a:schemeClr val="accent5">
                    <a:lumMod val="10000"/>
                  </a:schemeClr>
                </a:solidFill>
              </a:rPr>
              <a:t>Stones </a:t>
            </a:r>
            <a:endParaRPr lang="en-GB" sz="1600" dirty="0">
              <a:solidFill>
                <a:schemeClr val="accent5">
                  <a:lumMod val="10000"/>
                </a:schemeClr>
              </a:solidFill>
            </a:endParaRPr>
          </a:p>
        </p:txBody>
      </p:sp>
    </p:spTree>
    <p:extLst>
      <p:ext uri="{BB962C8B-B14F-4D97-AF65-F5344CB8AC3E}">
        <p14:creationId xmlns:p14="http://schemas.microsoft.com/office/powerpoint/2010/main" val="1111115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56417" y="258206"/>
            <a:ext cx="8334172" cy="634545"/>
          </a:xfrm>
        </p:spPr>
        <p:txBody>
          <a:bodyPr/>
          <a:lstStyle/>
          <a:p>
            <a:r>
              <a:rPr lang="en-GB" dirty="0" smtClean="0"/>
              <a:t>Overview and target population</a:t>
            </a:r>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04/04/2019</a:t>
            </a:fld>
            <a:endParaRPr lang="en-US" dirty="0"/>
          </a:p>
        </p:txBody>
      </p:sp>
      <p:sp>
        <p:nvSpPr>
          <p:cNvPr id="8" name="Marcador de contenido 3"/>
          <p:cNvSpPr>
            <a:spLocks noGrp="1"/>
          </p:cNvSpPr>
          <p:nvPr>
            <p:ph idx="1"/>
          </p:nvPr>
        </p:nvSpPr>
        <p:spPr>
          <a:xfrm>
            <a:off x="283780" y="1366502"/>
            <a:ext cx="8618482" cy="5065828"/>
          </a:xfrm>
        </p:spPr>
        <p:txBody>
          <a:bodyPr/>
          <a:lstStyle/>
          <a:p>
            <a:pPr marL="0" indent="0">
              <a:buNone/>
            </a:pPr>
            <a:r>
              <a:rPr lang="en-GB" sz="1600" dirty="0" smtClean="0">
                <a:solidFill>
                  <a:schemeClr val="tx2">
                    <a:lumMod val="50000"/>
                  </a:schemeClr>
                </a:solidFill>
              </a:rPr>
              <a:t>Overview</a:t>
            </a:r>
          </a:p>
          <a:p>
            <a:r>
              <a:rPr lang="en-GB" sz="1600" dirty="0">
                <a:solidFill>
                  <a:schemeClr val="tx2">
                    <a:lumMod val="50000"/>
                  </a:schemeClr>
                </a:solidFill>
              </a:rPr>
              <a:t>The use of big data by artificial intelligence, computational modelling and machine learning is a rapidly evolving field with the potential to profoundly modify RMD research and patient care.</a:t>
            </a:r>
            <a:endParaRPr lang="fr-FR" sz="1600" dirty="0">
              <a:solidFill>
                <a:schemeClr val="tx2">
                  <a:lumMod val="50000"/>
                </a:schemeClr>
              </a:solidFill>
            </a:endParaRPr>
          </a:p>
          <a:p>
            <a:r>
              <a:rPr lang="en-GB" sz="1600" dirty="0" smtClean="0">
                <a:solidFill>
                  <a:schemeClr val="tx2">
                    <a:lumMod val="50000"/>
                  </a:schemeClr>
                </a:solidFill>
              </a:rPr>
              <a:t>These </a:t>
            </a:r>
            <a:r>
              <a:rPr lang="en-GB" sz="1600" dirty="0">
                <a:solidFill>
                  <a:schemeClr val="tx2">
                    <a:lumMod val="50000"/>
                  </a:schemeClr>
                </a:solidFill>
              </a:rPr>
              <a:t>are the first European League Against Rheumatism (EULAR)-endorsed </a:t>
            </a:r>
            <a:r>
              <a:rPr lang="en-GB" sz="1600" dirty="0" smtClean="0">
                <a:solidFill>
                  <a:schemeClr val="tx2">
                    <a:lumMod val="50000"/>
                  </a:schemeClr>
                </a:solidFill>
              </a:rPr>
              <a:t>points </a:t>
            </a:r>
            <a:r>
              <a:rPr lang="en-GB" sz="1600" dirty="0">
                <a:solidFill>
                  <a:schemeClr val="tx2">
                    <a:lumMod val="50000"/>
                  </a:schemeClr>
                </a:solidFill>
              </a:rPr>
              <a:t>to </a:t>
            </a:r>
            <a:r>
              <a:rPr lang="en-GB" sz="1600" dirty="0" smtClean="0">
                <a:solidFill>
                  <a:schemeClr val="tx2">
                    <a:lumMod val="50000"/>
                  </a:schemeClr>
                </a:solidFill>
              </a:rPr>
              <a:t>consider (PTC) </a:t>
            </a:r>
            <a:r>
              <a:rPr lang="en-GB" sz="1600" dirty="0">
                <a:solidFill>
                  <a:schemeClr val="tx2">
                    <a:lumMod val="50000"/>
                  </a:schemeClr>
                </a:solidFill>
              </a:rPr>
              <a:t>for the use of big data in RMDs. These points address key issues including: ethics, data sources, data storage, data analyses, artificial intelligence (</a:t>
            </a:r>
            <a:r>
              <a:rPr lang="en-GB" sz="1600" dirty="0" err="1">
                <a:solidFill>
                  <a:schemeClr val="tx2">
                    <a:lumMod val="50000"/>
                  </a:schemeClr>
                </a:solidFill>
              </a:rPr>
              <a:t>eg</a:t>
            </a:r>
            <a:r>
              <a:rPr lang="en-GB" sz="1600" dirty="0">
                <a:solidFill>
                  <a:schemeClr val="tx2">
                    <a:lumMod val="50000"/>
                  </a:schemeClr>
                </a:solidFill>
              </a:rPr>
              <a:t>, computational modelling, machine learning), the need for benchmarking, adequate reporting of methods, and implementation of findings into clinical practice</a:t>
            </a:r>
            <a:r>
              <a:rPr lang="en-GB" sz="1600" dirty="0" smtClean="0">
                <a:solidFill>
                  <a:schemeClr val="tx2">
                    <a:lumMod val="50000"/>
                  </a:schemeClr>
                </a:solidFill>
              </a:rPr>
              <a:t>.</a:t>
            </a:r>
          </a:p>
          <a:p>
            <a:pPr marL="0" indent="0">
              <a:buNone/>
            </a:pPr>
            <a:r>
              <a:rPr lang="en-GB" sz="1600" dirty="0" smtClean="0">
                <a:solidFill>
                  <a:schemeClr val="tx2">
                    <a:lumMod val="50000"/>
                  </a:schemeClr>
                </a:solidFill>
              </a:rPr>
              <a:t>Target population</a:t>
            </a:r>
          </a:p>
          <a:p>
            <a:r>
              <a:rPr lang="en-GB" sz="1600" dirty="0" smtClean="0">
                <a:solidFill>
                  <a:schemeClr val="tx2">
                    <a:lumMod val="50000"/>
                  </a:schemeClr>
                </a:solidFill>
              </a:rPr>
              <a:t>Researchers </a:t>
            </a:r>
            <a:r>
              <a:rPr lang="en-GB" sz="1600" dirty="0">
                <a:solidFill>
                  <a:schemeClr val="tx2">
                    <a:lumMod val="50000"/>
                  </a:schemeClr>
                </a:solidFill>
              </a:rPr>
              <a:t>in the field of big data in RMDs, researchers outside the field of RMDs; data collection organisations and/or groups collecting data (e.g. registries, hospitals, telecom operators, search engines, genetic sequencing teams, institutions which collect images </a:t>
            </a:r>
            <a:r>
              <a:rPr lang="en-GB" sz="1600" dirty="0" err="1">
                <a:solidFill>
                  <a:schemeClr val="tx2">
                    <a:lumMod val="50000"/>
                  </a:schemeClr>
                </a:solidFill>
              </a:rPr>
              <a:t>etc</a:t>
            </a:r>
            <a:r>
              <a:rPr lang="en-GB" sz="1600" dirty="0">
                <a:solidFill>
                  <a:schemeClr val="tx2">
                    <a:lumMod val="50000"/>
                  </a:schemeClr>
                </a:solidFill>
              </a:rPr>
              <a:t>); data analysts and organisations; people with RMDs, people at risk of developing RMDs, patient associations; clinicians involved in the management of people with RMDs; other stakeholders such as research organisations and funding agencies, policy makers, authorities, governments and medical societies outside of RMDs. </a:t>
            </a:r>
            <a:endParaRPr lang="fr-FR" sz="1600" dirty="0">
              <a:solidFill>
                <a:schemeClr val="tx2">
                  <a:lumMod val="50000"/>
                </a:schemeClr>
              </a:solidFill>
            </a:endParaRPr>
          </a:p>
          <a:p>
            <a:pPr marL="0" indent="0">
              <a:buNone/>
            </a:pPr>
            <a:endParaRPr lang="fr-FR" sz="1600" dirty="0">
              <a:solidFill>
                <a:schemeClr val="tx2">
                  <a:lumMod val="50000"/>
                </a:schemeClr>
              </a:solidFill>
            </a:endParaRPr>
          </a:p>
          <a:p>
            <a:endParaRPr lang="en-GB" sz="1600" dirty="0">
              <a:solidFill>
                <a:schemeClr val="tx2">
                  <a:lumMod val="50000"/>
                </a:schemeClr>
              </a:solidFill>
            </a:endParaRPr>
          </a:p>
        </p:txBody>
      </p:sp>
    </p:spTree>
    <p:extLst>
      <p:ext uri="{BB962C8B-B14F-4D97-AF65-F5344CB8AC3E}">
        <p14:creationId xmlns:p14="http://schemas.microsoft.com/office/powerpoint/2010/main" val="231930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17887" y="279227"/>
            <a:ext cx="8334172" cy="634545"/>
          </a:xfrm>
        </p:spPr>
        <p:txBody>
          <a:bodyPr/>
          <a:lstStyle/>
          <a:p>
            <a:r>
              <a:rPr lang="en-GB" dirty="0" smtClean="0"/>
              <a:t>Methods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04/04/2019</a:t>
            </a:fld>
            <a:endParaRPr lang="en-US" dirty="0"/>
          </a:p>
        </p:txBody>
      </p:sp>
      <p:sp>
        <p:nvSpPr>
          <p:cNvPr id="17" name="ZoneTexte 7"/>
          <p:cNvSpPr txBox="1"/>
          <p:nvPr/>
        </p:nvSpPr>
        <p:spPr>
          <a:xfrm>
            <a:off x="709129" y="6055582"/>
            <a:ext cx="7320773" cy="707886"/>
          </a:xfrm>
          <a:prstGeom prst="rect">
            <a:avLst/>
          </a:prstGeom>
          <a:noFill/>
        </p:spPr>
        <p:txBody>
          <a:bodyPr wrap="square" rtlCol="0">
            <a:spAutoFit/>
          </a:bodyPr>
          <a:lstStyle/>
          <a:p>
            <a:pPr marL="228600" indent="-228600" eaLnBrk="1" hangingPunct="1">
              <a:spcBef>
                <a:spcPct val="0"/>
              </a:spcBef>
              <a:buAutoNum type="arabicPeriod"/>
            </a:pPr>
            <a:r>
              <a:rPr lang="fr-FR" sz="1000" b="0" dirty="0" smtClean="0">
                <a:solidFill>
                  <a:srgbClr val="000000"/>
                </a:solidFill>
                <a:ea typeface="+mn-ea"/>
                <a:cs typeface="+mn-cs"/>
              </a:rPr>
              <a:t>van der </a:t>
            </a:r>
            <a:r>
              <a:rPr lang="fr-FR" sz="1000" b="0" dirty="0" err="1" smtClean="0">
                <a:solidFill>
                  <a:srgbClr val="000000"/>
                </a:solidFill>
                <a:ea typeface="+mn-ea"/>
                <a:cs typeface="+mn-cs"/>
              </a:rPr>
              <a:t>Heijde</a:t>
            </a:r>
            <a:r>
              <a:rPr lang="fr-FR" sz="1000" b="0" dirty="0" smtClean="0">
                <a:solidFill>
                  <a:srgbClr val="000000"/>
                </a:solidFill>
                <a:ea typeface="+mn-ea"/>
                <a:cs typeface="+mn-cs"/>
              </a:rPr>
              <a:t> </a:t>
            </a:r>
            <a:r>
              <a:rPr lang="fr-FR" sz="1000" b="0" i="1" dirty="0" smtClean="0">
                <a:solidFill>
                  <a:srgbClr val="000000"/>
                </a:solidFill>
                <a:ea typeface="+mn-ea"/>
                <a:cs typeface="+mn-cs"/>
              </a:rPr>
              <a:t>et al </a:t>
            </a:r>
            <a:r>
              <a:rPr lang="fr-FR" sz="1000" b="0" dirty="0" smtClean="0">
                <a:solidFill>
                  <a:srgbClr val="000000"/>
                </a:solidFill>
                <a:ea typeface="+mn-ea"/>
                <a:cs typeface="+mn-cs"/>
              </a:rPr>
              <a:t>Ann Rheum Dis 2016,75:3-15.                                                    2. </a:t>
            </a:r>
            <a:r>
              <a:rPr lang="fr-FR" sz="1000" b="0" dirty="0" err="1" smtClean="0">
                <a:solidFill>
                  <a:srgbClr val="000000"/>
                </a:solidFill>
                <a:ea typeface="+mn-ea"/>
                <a:cs typeface="+mn-cs"/>
              </a:rPr>
              <a:t>Kedra</a:t>
            </a:r>
            <a:r>
              <a:rPr lang="fr-FR" sz="1000" b="0" dirty="0" smtClean="0">
                <a:solidFill>
                  <a:srgbClr val="000000"/>
                </a:solidFill>
                <a:ea typeface="+mn-ea"/>
                <a:cs typeface="+mn-cs"/>
              </a:rPr>
              <a:t> J et al, RMD Open (</a:t>
            </a:r>
            <a:r>
              <a:rPr lang="fr-FR" sz="1000" b="0" dirty="0" err="1" smtClean="0">
                <a:solidFill>
                  <a:srgbClr val="000000"/>
                </a:solidFill>
                <a:ea typeface="+mn-ea"/>
                <a:cs typeface="+mn-cs"/>
              </a:rPr>
              <a:t>submitted</a:t>
            </a:r>
            <a:r>
              <a:rPr lang="fr-FR" sz="1000" b="0" dirty="0" smtClean="0">
                <a:solidFill>
                  <a:srgbClr val="000000"/>
                </a:solidFill>
                <a:ea typeface="+mn-ea"/>
                <a:cs typeface="+mn-cs"/>
              </a:rPr>
              <a:t>). </a:t>
            </a:r>
          </a:p>
          <a:p>
            <a:pPr eaLnBrk="1" hangingPunct="1">
              <a:spcBef>
                <a:spcPct val="0"/>
              </a:spcBef>
            </a:pPr>
            <a:r>
              <a:rPr lang="fr-FR" sz="1000" b="0" dirty="0" smtClean="0">
                <a:solidFill>
                  <a:srgbClr val="000000"/>
                </a:solidFill>
                <a:ea typeface="+mn-ea"/>
                <a:cs typeface="+mn-cs"/>
              </a:rPr>
              <a:t>3. </a:t>
            </a:r>
            <a:r>
              <a:rPr lang="en-US" sz="1000" b="0" dirty="0">
                <a:solidFill>
                  <a:srgbClr val="000000"/>
                </a:solidFill>
                <a:ea typeface="+mn-ea"/>
                <a:cs typeface="+mn-cs"/>
              </a:rPr>
              <a:t>https://www.ema.europa.eu/en/documents/minutes/hma/ema-joint-task-force-big-data-summary-report_en.pdf Accessed Feb 16, </a:t>
            </a:r>
            <a:r>
              <a:rPr lang="en-US" sz="1000" b="0" dirty="0" smtClean="0">
                <a:solidFill>
                  <a:srgbClr val="000000"/>
                </a:solidFill>
                <a:ea typeface="+mn-ea"/>
                <a:cs typeface="+mn-cs"/>
              </a:rPr>
              <a:t>2019 4</a:t>
            </a:r>
            <a:r>
              <a:rPr lang="en-US" sz="1000" b="0" dirty="0">
                <a:solidFill>
                  <a:srgbClr val="000000"/>
                </a:solidFill>
                <a:ea typeface="+mn-ea"/>
                <a:cs typeface="+mn-cs"/>
              </a:rPr>
              <a:t>. OCEBM Levels of Evidence Working </a:t>
            </a:r>
            <a:r>
              <a:rPr lang="en-US" sz="1000" b="0" dirty="0" smtClean="0">
                <a:solidFill>
                  <a:srgbClr val="000000"/>
                </a:solidFill>
                <a:ea typeface="+mn-ea"/>
                <a:cs typeface="+mn-cs"/>
              </a:rPr>
              <a:t>Group. The </a:t>
            </a:r>
            <a:r>
              <a:rPr lang="en-US" sz="1000" b="0" dirty="0">
                <a:solidFill>
                  <a:srgbClr val="000000"/>
                </a:solidFill>
                <a:ea typeface="+mn-ea"/>
                <a:cs typeface="+mn-cs"/>
              </a:rPr>
              <a:t>Oxford Levels of Evidence </a:t>
            </a:r>
            <a:r>
              <a:rPr lang="en-US" sz="1000" b="0" dirty="0" smtClean="0">
                <a:solidFill>
                  <a:srgbClr val="000000"/>
                </a:solidFill>
                <a:ea typeface="+mn-ea"/>
                <a:cs typeface="+mn-cs"/>
              </a:rPr>
              <a:t>2. Oxford </a:t>
            </a:r>
            <a:r>
              <a:rPr lang="en-US" sz="1000" b="0" dirty="0">
                <a:solidFill>
                  <a:srgbClr val="000000"/>
                </a:solidFill>
                <a:ea typeface="+mn-ea"/>
                <a:cs typeface="+mn-cs"/>
              </a:rPr>
              <a:t>Centre for Evidence-Based Medicine. https://www.cebm.net/index.aspx?o=5653</a:t>
            </a:r>
            <a:endParaRPr lang="fr-FR" sz="1000" b="0" dirty="0">
              <a:solidFill>
                <a:srgbClr val="000000"/>
              </a:solidFill>
              <a:ea typeface="+mn-ea"/>
              <a:cs typeface="+mn-cs"/>
            </a:endParaRPr>
          </a:p>
        </p:txBody>
      </p:sp>
      <p:sp>
        <p:nvSpPr>
          <p:cNvPr id="18" name="Marcador de contenido 3"/>
          <p:cNvSpPr txBox="1">
            <a:spLocks/>
          </p:cNvSpPr>
          <p:nvPr/>
        </p:nvSpPr>
        <p:spPr bwMode="auto">
          <a:xfrm>
            <a:off x="447878" y="1385553"/>
            <a:ext cx="8559488" cy="4554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ts val="1200"/>
              </a:spcAft>
              <a:buClr>
                <a:srgbClr val="003FA8"/>
              </a:buClr>
              <a:buFont typeface="Arial"/>
              <a:buChar char="•"/>
              <a:defRPr sz="1200">
                <a:solidFill>
                  <a:schemeClr val="bg2">
                    <a:lumMod val="50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a:lstStyle>
          <a:p>
            <a:r>
              <a:rPr lang="en-GB" sz="1600" b="0" dirty="0">
                <a:solidFill>
                  <a:schemeClr val="accent5">
                    <a:lumMod val="10000"/>
                  </a:schemeClr>
                </a:solidFill>
              </a:rPr>
              <a:t>Methods:  </a:t>
            </a:r>
            <a:r>
              <a:rPr lang="en-GB" sz="1600" b="0" dirty="0" smtClean="0">
                <a:solidFill>
                  <a:schemeClr val="accent5">
                    <a:lumMod val="10000"/>
                  </a:schemeClr>
                </a:solidFill>
              </a:rPr>
              <a:t>adapted from </a:t>
            </a:r>
            <a:r>
              <a:rPr lang="en-GB" sz="1600" b="0" dirty="0">
                <a:solidFill>
                  <a:schemeClr val="accent5">
                    <a:lumMod val="10000"/>
                  </a:schemeClr>
                </a:solidFill>
              </a:rPr>
              <a:t>the EULAR Standardized Operating </a:t>
            </a:r>
            <a:r>
              <a:rPr lang="en-GB" sz="1600" b="0" dirty="0" smtClean="0">
                <a:solidFill>
                  <a:schemeClr val="accent5">
                    <a:lumMod val="10000"/>
                  </a:schemeClr>
                </a:solidFill>
              </a:rPr>
              <a:t>Procedures (1)</a:t>
            </a:r>
            <a:endParaRPr lang="en-GB" sz="1600" b="0" dirty="0">
              <a:solidFill>
                <a:schemeClr val="accent5">
                  <a:lumMod val="10000"/>
                </a:schemeClr>
              </a:solidFill>
            </a:endParaRPr>
          </a:p>
          <a:p>
            <a:r>
              <a:rPr lang="de-DE" altLang="fr-FR" sz="1600" b="0" kern="0" dirty="0" smtClean="0">
                <a:solidFill>
                  <a:schemeClr val="accent5">
                    <a:lumMod val="10000"/>
                  </a:schemeClr>
                </a:solidFill>
                <a:ea typeface="ＭＳ Ｐゴシック" pitchFamily="34" charset="-128"/>
              </a:rPr>
              <a:t>Meeting </a:t>
            </a:r>
            <a:r>
              <a:rPr lang="de-DE" altLang="fr-FR" sz="1600" b="0" kern="0" dirty="0" err="1" smtClean="0">
                <a:solidFill>
                  <a:schemeClr val="accent5">
                    <a:lumMod val="10000"/>
                  </a:schemeClr>
                </a:solidFill>
                <a:ea typeface="ＭＳ Ｐゴシック" pitchFamily="34" charset="-128"/>
              </a:rPr>
              <a:t>of</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steering</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group</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October</a:t>
            </a:r>
            <a:r>
              <a:rPr lang="de-DE" altLang="fr-FR" sz="1600" b="0" kern="0" dirty="0" smtClean="0">
                <a:solidFill>
                  <a:schemeClr val="accent5">
                    <a:lumMod val="10000"/>
                  </a:schemeClr>
                </a:solidFill>
                <a:ea typeface="ＭＳ Ｐゴシック" pitchFamily="34" charset="-128"/>
              </a:rPr>
              <a:t> 2018): </a:t>
            </a:r>
            <a:r>
              <a:rPr lang="de-DE" altLang="fr-FR" sz="1600" b="0" kern="0" dirty="0" err="1" smtClean="0">
                <a:solidFill>
                  <a:schemeClr val="accent5">
                    <a:lumMod val="10000"/>
                  </a:schemeClr>
                </a:solidFill>
                <a:ea typeface="ＭＳ Ｐゴシック" pitchFamily="34" charset="-128"/>
              </a:rPr>
              <a:t>decisions</a:t>
            </a:r>
            <a:r>
              <a:rPr lang="de-DE" altLang="fr-FR" sz="1600" b="0" kern="0" dirty="0" smtClean="0">
                <a:solidFill>
                  <a:schemeClr val="accent5">
                    <a:lumMod val="10000"/>
                  </a:schemeClr>
                </a:solidFill>
                <a:ea typeface="ＭＳ Ｐゴシック" pitchFamily="34" charset="-128"/>
              </a:rPr>
              <a:t> on </a:t>
            </a:r>
            <a:r>
              <a:rPr lang="de-DE" altLang="fr-FR" sz="1600" b="0" kern="0" dirty="0" err="1" smtClean="0">
                <a:solidFill>
                  <a:schemeClr val="accent5">
                    <a:lumMod val="10000"/>
                  </a:schemeClr>
                </a:solidFill>
                <a:ea typeface="ＭＳ Ｐゴシック" pitchFamily="34" charset="-128"/>
              </a:rPr>
              <a:t>scope</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of</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the</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literature</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review</a:t>
            </a:r>
            <a:endParaRPr lang="de-DE" altLang="fr-FR" sz="1600" b="0" kern="0" dirty="0" smtClean="0">
              <a:solidFill>
                <a:schemeClr val="accent5">
                  <a:lumMod val="10000"/>
                </a:schemeClr>
              </a:solidFill>
              <a:ea typeface="ＭＳ Ｐゴシック" pitchFamily="34" charset="-128"/>
            </a:endParaRPr>
          </a:p>
          <a:p>
            <a:r>
              <a:rPr lang="de-DE" altLang="fr-FR" sz="1600" b="0" kern="0" dirty="0" err="1" smtClean="0">
                <a:solidFill>
                  <a:schemeClr val="accent5">
                    <a:lumMod val="10000"/>
                  </a:schemeClr>
                </a:solidFill>
                <a:ea typeface="ＭＳ Ｐゴシック" pitchFamily="34" charset="-128"/>
              </a:rPr>
              <a:t>Systematic</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literature</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review</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of</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the</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status</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of</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big</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data</a:t>
            </a:r>
            <a:r>
              <a:rPr lang="de-DE" altLang="fr-FR" sz="1600" b="0" kern="0" dirty="0" smtClean="0">
                <a:solidFill>
                  <a:schemeClr val="accent5">
                    <a:lumMod val="10000"/>
                  </a:schemeClr>
                </a:solidFill>
                <a:ea typeface="ＭＳ Ｐゴシック" pitchFamily="34" charset="-128"/>
              </a:rPr>
              <a:t> in RMD </a:t>
            </a:r>
            <a:r>
              <a:rPr lang="de-DE" altLang="fr-FR" sz="1600" b="0" kern="0" dirty="0" err="1" smtClean="0">
                <a:solidFill>
                  <a:schemeClr val="accent5">
                    <a:lumMod val="10000"/>
                  </a:schemeClr>
                </a:solidFill>
                <a:ea typeface="ＭＳ Ｐゴシック" pitchFamily="34" charset="-128"/>
              </a:rPr>
              <a:t>publications</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and</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mirror</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review</a:t>
            </a:r>
            <a:r>
              <a:rPr lang="de-DE" altLang="fr-FR" sz="1600" b="0" kern="0" dirty="0" smtClean="0">
                <a:solidFill>
                  <a:schemeClr val="accent5">
                    <a:lumMod val="10000"/>
                  </a:schemeClr>
                </a:solidFill>
                <a:ea typeface="ＭＳ Ｐゴシック" pitchFamily="34" charset="-128"/>
              </a:rPr>
              <a:t> in </a:t>
            </a:r>
            <a:r>
              <a:rPr lang="de-DE" altLang="fr-FR" sz="1600" b="0" kern="0" dirty="0" err="1" smtClean="0">
                <a:solidFill>
                  <a:schemeClr val="accent5">
                    <a:lumMod val="10000"/>
                  </a:schemeClr>
                </a:solidFill>
                <a:ea typeface="ＭＳ Ｐゴシック" pitchFamily="34" charset="-128"/>
              </a:rPr>
              <a:t>other</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medical</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fields</a:t>
            </a:r>
            <a:r>
              <a:rPr lang="de-DE" altLang="fr-FR" sz="1600" b="0" kern="0" dirty="0" smtClean="0">
                <a:solidFill>
                  <a:schemeClr val="accent5">
                    <a:lumMod val="10000"/>
                  </a:schemeClr>
                </a:solidFill>
                <a:ea typeface="ＭＳ Ｐゴシック" pitchFamily="34" charset="-128"/>
              </a:rPr>
              <a:t> (2)</a:t>
            </a:r>
          </a:p>
          <a:p>
            <a:r>
              <a:rPr lang="de-DE" altLang="fr-FR" sz="1600" b="0" kern="0" dirty="0" err="1" smtClean="0">
                <a:solidFill>
                  <a:schemeClr val="accent5">
                    <a:lumMod val="10000"/>
                  </a:schemeClr>
                </a:solidFill>
                <a:ea typeface="ＭＳ Ｐゴシック" pitchFamily="34" charset="-128"/>
              </a:rPr>
              <a:t>Taskforce</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full</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meeting</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February</a:t>
            </a:r>
            <a:r>
              <a:rPr lang="de-DE" altLang="fr-FR" sz="1600" b="0" kern="0" dirty="0" smtClean="0">
                <a:solidFill>
                  <a:schemeClr val="accent5">
                    <a:lumMod val="10000"/>
                  </a:schemeClr>
                </a:solidFill>
                <a:ea typeface="ＭＳ Ｐゴシック" pitchFamily="34" charset="-128"/>
              </a:rPr>
              <a:t> 2019): </a:t>
            </a:r>
          </a:p>
          <a:p>
            <a:pPr lvl="1"/>
            <a:r>
              <a:rPr lang="de-DE" altLang="fr-FR" sz="1400" b="0" kern="0" dirty="0" err="1" smtClean="0">
                <a:solidFill>
                  <a:schemeClr val="accent5">
                    <a:lumMod val="10000"/>
                  </a:schemeClr>
                </a:solidFill>
                <a:ea typeface="ＭＳ Ｐゴシック" pitchFamily="34" charset="-128"/>
              </a:rPr>
              <a:t>Presentation</a:t>
            </a:r>
            <a:r>
              <a:rPr lang="de-DE" altLang="fr-FR" sz="1400" b="0" kern="0" dirty="0" smtClean="0">
                <a:solidFill>
                  <a:schemeClr val="accent5">
                    <a:lumMod val="10000"/>
                  </a:schemeClr>
                </a:solidFill>
                <a:ea typeface="ＭＳ Ｐゴシック" pitchFamily="34" charset="-128"/>
              </a:rPr>
              <a:t> </a:t>
            </a:r>
            <a:r>
              <a:rPr lang="de-DE" altLang="fr-FR" sz="1400" b="0" kern="0" dirty="0" err="1" smtClean="0">
                <a:solidFill>
                  <a:schemeClr val="accent5">
                    <a:lumMod val="10000"/>
                  </a:schemeClr>
                </a:solidFill>
                <a:ea typeface="ＭＳ Ｐゴシック" pitchFamily="34" charset="-128"/>
              </a:rPr>
              <a:t>of</a:t>
            </a:r>
            <a:r>
              <a:rPr lang="de-DE" altLang="fr-FR" sz="1400" b="0" kern="0" dirty="0" smtClean="0">
                <a:solidFill>
                  <a:schemeClr val="accent5">
                    <a:lumMod val="10000"/>
                  </a:schemeClr>
                </a:solidFill>
                <a:ea typeface="ＭＳ Ｐゴシック" pitchFamily="34" charset="-128"/>
              </a:rPr>
              <a:t> </a:t>
            </a:r>
            <a:r>
              <a:rPr lang="de-DE" altLang="fr-FR" sz="1400" b="0" kern="0" dirty="0" err="1" smtClean="0">
                <a:solidFill>
                  <a:schemeClr val="accent5">
                    <a:lumMod val="10000"/>
                  </a:schemeClr>
                </a:solidFill>
                <a:ea typeface="ＭＳ Ｐゴシック" pitchFamily="34" charset="-128"/>
              </a:rPr>
              <a:t>literature</a:t>
            </a:r>
            <a:r>
              <a:rPr lang="de-DE" altLang="fr-FR" sz="1400" b="0" kern="0" dirty="0" smtClean="0">
                <a:solidFill>
                  <a:schemeClr val="accent5">
                    <a:lumMod val="10000"/>
                  </a:schemeClr>
                </a:solidFill>
                <a:ea typeface="ＭＳ Ｐゴシック" pitchFamily="34" charset="-128"/>
              </a:rPr>
              <a:t> </a:t>
            </a:r>
            <a:r>
              <a:rPr lang="de-DE" altLang="fr-FR" sz="1400" b="0" kern="0" dirty="0" err="1" smtClean="0">
                <a:solidFill>
                  <a:schemeClr val="accent5">
                    <a:lumMod val="10000"/>
                  </a:schemeClr>
                </a:solidFill>
                <a:ea typeface="ＭＳ Ｐゴシック" pitchFamily="34" charset="-128"/>
              </a:rPr>
              <a:t>review</a:t>
            </a:r>
            <a:endParaRPr lang="de-DE" altLang="fr-FR" sz="1400" b="0" kern="0" dirty="0" smtClean="0">
              <a:solidFill>
                <a:schemeClr val="accent5">
                  <a:lumMod val="10000"/>
                </a:schemeClr>
              </a:solidFill>
              <a:ea typeface="ＭＳ Ｐゴシック" pitchFamily="34" charset="-128"/>
            </a:endParaRPr>
          </a:p>
          <a:p>
            <a:pPr lvl="1"/>
            <a:r>
              <a:rPr lang="de-DE" altLang="fr-FR" sz="1400" b="0" kern="0" dirty="0" smtClean="0">
                <a:solidFill>
                  <a:schemeClr val="accent5">
                    <a:lumMod val="10000"/>
                  </a:schemeClr>
                </a:solidFill>
                <a:ea typeface="ＭＳ Ｐゴシック" pitchFamily="34" charset="-128"/>
              </a:rPr>
              <a:t>Elaboration </a:t>
            </a:r>
            <a:r>
              <a:rPr lang="de-DE" altLang="fr-FR" sz="1400" b="0" kern="0" dirty="0" err="1" smtClean="0">
                <a:solidFill>
                  <a:schemeClr val="accent5">
                    <a:lumMod val="10000"/>
                  </a:schemeClr>
                </a:solidFill>
                <a:ea typeface="ＭＳ Ｐゴシック" pitchFamily="34" charset="-128"/>
              </a:rPr>
              <a:t>of</a:t>
            </a:r>
            <a:r>
              <a:rPr lang="de-DE" altLang="fr-FR" sz="1400" b="0" kern="0" dirty="0" smtClean="0">
                <a:solidFill>
                  <a:schemeClr val="accent5">
                    <a:lumMod val="10000"/>
                  </a:schemeClr>
                </a:solidFill>
                <a:ea typeface="ＭＳ Ｐゴシック" pitchFamily="34" charset="-128"/>
              </a:rPr>
              <a:t> </a:t>
            </a:r>
            <a:r>
              <a:rPr lang="de-DE" altLang="fr-FR" sz="1400" b="0" kern="0" dirty="0" err="1" smtClean="0">
                <a:solidFill>
                  <a:schemeClr val="accent5">
                    <a:lumMod val="10000"/>
                  </a:schemeClr>
                </a:solidFill>
                <a:ea typeface="ＭＳ Ｐゴシック" pitchFamily="34" charset="-128"/>
              </a:rPr>
              <a:t>overarching</a:t>
            </a:r>
            <a:r>
              <a:rPr lang="de-DE" altLang="fr-FR" sz="1400" b="0" kern="0" dirty="0" smtClean="0">
                <a:solidFill>
                  <a:schemeClr val="accent5">
                    <a:lumMod val="10000"/>
                  </a:schemeClr>
                </a:solidFill>
                <a:ea typeface="ＭＳ Ｐゴシック" pitchFamily="34" charset="-128"/>
              </a:rPr>
              <a:t> </a:t>
            </a:r>
            <a:r>
              <a:rPr lang="de-DE" altLang="fr-FR" sz="1400" b="0" kern="0" dirty="0" err="1" smtClean="0">
                <a:solidFill>
                  <a:schemeClr val="accent5">
                    <a:lumMod val="10000"/>
                  </a:schemeClr>
                </a:solidFill>
                <a:ea typeface="ＭＳ Ｐゴシック" pitchFamily="34" charset="-128"/>
              </a:rPr>
              <a:t>principles</a:t>
            </a:r>
            <a:r>
              <a:rPr lang="de-DE" altLang="fr-FR" sz="1400" b="0" kern="0" dirty="0" smtClean="0">
                <a:solidFill>
                  <a:schemeClr val="accent5">
                    <a:lumMod val="10000"/>
                  </a:schemeClr>
                </a:solidFill>
                <a:ea typeface="ＭＳ Ｐゴシック" pitchFamily="34" charset="-128"/>
              </a:rPr>
              <a:t> </a:t>
            </a:r>
            <a:r>
              <a:rPr lang="de-DE" altLang="fr-FR" sz="1400" b="0" kern="0" dirty="0" err="1" smtClean="0">
                <a:solidFill>
                  <a:schemeClr val="accent5">
                    <a:lumMod val="10000"/>
                  </a:schemeClr>
                </a:solidFill>
                <a:ea typeface="ＭＳ Ｐゴシック" pitchFamily="34" charset="-128"/>
              </a:rPr>
              <a:t>and</a:t>
            </a:r>
            <a:r>
              <a:rPr lang="de-DE" altLang="fr-FR" sz="1400" b="0" kern="0" dirty="0" smtClean="0">
                <a:solidFill>
                  <a:schemeClr val="accent5">
                    <a:lumMod val="10000"/>
                  </a:schemeClr>
                </a:solidFill>
                <a:ea typeface="ＭＳ Ｐゴシック" pitchFamily="34" charset="-128"/>
              </a:rPr>
              <a:t> PTC</a:t>
            </a:r>
          </a:p>
          <a:p>
            <a:pPr lvl="1"/>
            <a:r>
              <a:rPr lang="de-DE" altLang="fr-FR" sz="1400" b="0" kern="0" dirty="0" smtClean="0">
                <a:solidFill>
                  <a:schemeClr val="accent5">
                    <a:lumMod val="10000"/>
                  </a:schemeClr>
                </a:solidFill>
                <a:ea typeface="ＭＳ Ｐゴシック" pitchFamily="34" charset="-128"/>
              </a:rPr>
              <a:t>Elaboration </a:t>
            </a:r>
            <a:r>
              <a:rPr lang="de-DE" altLang="fr-FR" sz="1400" b="0" kern="0" dirty="0" err="1" smtClean="0">
                <a:solidFill>
                  <a:schemeClr val="accent5">
                    <a:lumMod val="10000"/>
                  </a:schemeClr>
                </a:solidFill>
                <a:ea typeface="ＭＳ Ｐゴシック" pitchFamily="34" charset="-128"/>
              </a:rPr>
              <a:t>of</a:t>
            </a:r>
            <a:r>
              <a:rPr lang="de-DE" altLang="fr-FR" sz="1400" b="0" kern="0" dirty="0" smtClean="0">
                <a:solidFill>
                  <a:schemeClr val="accent5">
                    <a:lumMod val="10000"/>
                  </a:schemeClr>
                </a:solidFill>
                <a:ea typeface="ＭＳ Ｐゴシック" pitchFamily="34" charset="-128"/>
              </a:rPr>
              <a:t> </a:t>
            </a:r>
            <a:r>
              <a:rPr lang="de-DE" altLang="fr-FR" sz="1400" b="0" kern="0" dirty="0" err="1" smtClean="0">
                <a:solidFill>
                  <a:schemeClr val="accent5">
                    <a:lumMod val="10000"/>
                  </a:schemeClr>
                </a:solidFill>
                <a:ea typeface="ＭＳ Ｐゴシック" pitchFamily="34" charset="-128"/>
              </a:rPr>
              <a:t>research</a:t>
            </a:r>
            <a:r>
              <a:rPr lang="de-DE" altLang="fr-FR" sz="1400" b="0" kern="0" dirty="0" smtClean="0">
                <a:solidFill>
                  <a:schemeClr val="accent5">
                    <a:lumMod val="10000"/>
                  </a:schemeClr>
                </a:solidFill>
                <a:ea typeface="ＭＳ Ｐゴシック" pitchFamily="34" charset="-128"/>
              </a:rPr>
              <a:t> </a:t>
            </a:r>
            <a:r>
              <a:rPr lang="de-DE" altLang="fr-FR" sz="1400" b="0" kern="0" dirty="0" err="1" smtClean="0">
                <a:solidFill>
                  <a:schemeClr val="accent5">
                    <a:lumMod val="10000"/>
                  </a:schemeClr>
                </a:solidFill>
                <a:ea typeface="ＭＳ Ｐゴシック" pitchFamily="34" charset="-128"/>
              </a:rPr>
              <a:t>agenda</a:t>
            </a:r>
            <a:endParaRPr lang="de-DE" altLang="fr-FR" sz="1400" b="0" kern="0" dirty="0" smtClean="0">
              <a:solidFill>
                <a:schemeClr val="accent5">
                  <a:lumMod val="10000"/>
                </a:schemeClr>
              </a:solidFill>
              <a:ea typeface="ＭＳ Ｐゴシック" pitchFamily="34" charset="-128"/>
            </a:endParaRPr>
          </a:p>
          <a:p>
            <a:pPr lvl="1"/>
            <a:endParaRPr lang="de-DE" altLang="fr-FR" sz="1400" b="0" kern="0" dirty="0" smtClean="0">
              <a:solidFill>
                <a:schemeClr val="accent5">
                  <a:lumMod val="10000"/>
                </a:schemeClr>
              </a:solidFill>
              <a:ea typeface="ＭＳ Ｐゴシック" pitchFamily="34" charset="-128"/>
            </a:endParaRPr>
          </a:p>
          <a:p>
            <a:pPr marL="342900" lvl="1" indent="-342900">
              <a:spcAft>
                <a:spcPts val="1200"/>
              </a:spcAft>
              <a:buClr>
                <a:srgbClr val="003FA8"/>
              </a:buClr>
              <a:buFont typeface="Arial"/>
              <a:buChar char="•"/>
            </a:pPr>
            <a:r>
              <a:rPr lang="de-DE" altLang="fr-FR" sz="1600" b="0" kern="0" dirty="0" err="1">
                <a:solidFill>
                  <a:schemeClr val="accent5">
                    <a:lumMod val="10000"/>
                  </a:schemeClr>
                </a:solidFill>
                <a:ea typeface="ＭＳ Ｐゴシック" pitchFamily="34" charset="-128"/>
              </a:rPr>
              <a:t>Finalisation</a:t>
            </a:r>
            <a:r>
              <a:rPr lang="de-DE" altLang="fr-FR" sz="1600" b="0" kern="0" dirty="0">
                <a:solidFill>
                  <a:schemeClr val="accent5">
                    <a:lumMod val="10000"/>
                  </a:schemeClr>
                </a:solidFill>
                <a:ea typeface="ＭＳ Ｐゴシック" pitchFamily="34" charset="-128"/>
              </a:rPr>
              <a:t> </a:t>
            </a:r>
            <a:r>
              <a:rPr lang="de-DE" altLang="fr-FR" sz="1600" b="0" kern="0" dirty="0" err="1">
                <a:solidFill>
                  <a:schemeClr val="accent5">
                    <a:lumMod val="10000"/>
                  </a:schemeClr>
                </a:solidFill>
                <a:ea typeface="ＭＳ Ｐゴシック" pitchFamily="34" charset="-128"/>
              </a:rPr>
              <a:t>of</a:t>
            </a:r>
            <a:r>
              <a:rPr lang="de-DE" altLang="fr-FR" sz="1600" b="0" kern="0" dirty="0">
                <a:solidFill>
                  <a:schemeClr val="accent5">
                    <a:lumMod val="10000"/>
                  </a:schemeClr>
                </a:solidFill>
                <a:ea typeface="ＭＳ Ｐゴシック" pitchFamily="34" charset="-128"/>
              </a:rPr>
              <a:t> PTC </a:t>
            </a:r>
            <a:r>
              <a:rPr lang="de-DE" altLang="fr-FR" sz="1600" b="0" kern="0" dirty="0" err="1">
                <a:solidFill>
                  <a:schemeClr val="accent5">
                    <a:lumMod val="10000"/>
                  </a:schemeClr>
                </a:solidFill>
                <a:ea typeface="ＭＳ Ｐゴシック" pitchFamily="34" charset="-128"/>
              </a:rPr>
              <a:t>by</a:t>
            </a:r>
            <a:r>
              <a:rPr lang="de-DE" altLang="fr-FR" sz="1600" b="0" kern="0" dirty="0">
                <a:solidFill>
                  <a:schemeClr val="accent5">
                    <a:lumMod val="10000"/>
                  </a:schemeClr>
                </a:solidFill>
                <a:ea typeface="ＭＳ Ｐゴシック" pitchFamily="34" charset="-128"/>
              </a:rPr>
              <a:t> online </a:t>
            </a:r>
            <a:r>
              <a:rPr lang="de-DE" altLang="fr-FR" sz="1600" b="0" kern="0" dirty="0" err="1">
                <a:solidFill>
                  <a:schemeClr val="accent5">
                    <a:lumMod val="10000"/>
                  </a:schemeClr>
                </a:solidFill>
                <a:ea typeface="ＭＳ Ｐゴシック" pitchFamily="34" charset="-128"/>
              </a:rPr>
              <a:t>discussions</a:t>
            </a:r>
            <a:r>
              <a:rPr lang="de-DE" altLang="fr-FR" sz="1600" b="0" kern="0" dirty="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taking</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into</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account</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concomitant</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publication</a:t>
            </a:r>
            <a:r>
              <a:rPr lang="de-DE" altLang="fr-FR" sz="1600" b="0" kern="0" dirty="0" smtClean="0">
                <a:solidFill>
                  <a:schemeClr val="accent5">
                    <a:lumMod val="10000"/>
                  </a:schemeClr>
                </a:solidFill>
                <a:ea typeface="ＭＳ Ｐゴシック" pitchFamily="34" charset="-128"/>
              </a:rPr>
              <a:t> (3)</a:t>
            </a:r>
            <a:endParaRPr lang="de-DE" altLang="fr-FR" sz="1600" b="0" kern="0" dirty="0">
              <a:solidFill>
                <a:schemeClr val="accent5">
                  <a:lumMod val="10000"/>
                </a:schemeClr>
              </a:solidFill>
              <a:ea typeface="ＭＳ Ｐゴシック" pitchFamily="34" charset="-128"/>
            </a:endParaRPr>
          </a:p>
          <a:p>
            <a:pPr marL="342900" lvl="1" indent="-342900">
              <a:spcAft>
                <a:spcPts val="1200"/>
              </a:spcAft>
              <a:buClr>
                <a:srgbClr val="003FA8"/>
              </a:buClr>
              <a:buFont typeface="Arial"/>
              <a:buChar char="•"/>
            </a:pPr>
            <a:r>
              <a:rPr lang="de-DE" altLang="fr-FR" sz="1600" b="0" kern="0" dirty="0">
                <a:solidFill>
                  <a:schemeClr val="accent5">
                    <a:lumMod val="10000"/>
                  </a:schemeClr>
                </a:solidFill>
                <a:ea typeface="ＭＳ Ｐゴシック" pitchFamily="34" charset="-128"/>
              </a:rPr>
              <a:t>Determination </a:t>
            </a:r>
            <a:r>
              <a:rPr lang="de-DE" altLang="fr-FR" sz="1600" b="0" kern="0" dirty="0" err="1">
                <a:solidFill>
                  <a:schemeClr val="accent5">
                    <a:lumMod val="10000"/>
                  </a:schemeClr>
                </a:solidFill>
                <a:ea typeface="ＭＳ Ｐゴシック" pitchFamily="34" charset="-128"/>
              </a:rPr>
              <a:t>of</a:t>
            </a:r>
            <a:r>
              <a:rPr lang="de-DE" altLang="fr-FR" sz="1600" b="0" kern="0" dirty="0">
                <a:solidFill>
                  <a:schemeClr val="accent5">
                    <a:lumMod val="10000"/>
                  </a:schemeClr>
                </a:solidFill>
                <a:ea typeface="ＭＳ Ｐゴシック" pitchFamily="34" charset="-128"/>
              </a:rPr>
              <a:t> </a:t>
            </a:r>
            <a:r>
              <a:rPr lang="de-DE" altLang="fr-FR" sz="1600" b="0" kern="0" dirty="0" err="1">
                <a:solidFill>
                  <a:schemeClr val="accent5">
                    <a:lumMod val="10000"/>
                  </a:schemeClr>
                </a:solidFill>
                <a:ea typeface="ＭＳ Ｐゴシック" pitchFamily="34" charset="-128"/>
              </a:rPr>
              <a:t>level</a:t>
            </a:r>
            <a:r>
              <a:rPr lang="de-DE" altLang="fr-FR" sz="1600" b="0" kern="0" dirty="0">
                <a:solidFill>
                  <a:schemeClr val="accent5">
                    <a:lumMod val="10000"/>
                  </a:schemeClr>
                </a:solidFill>
                <a:ea typeface="ＭＳ Ｐゴシック" pitchFamily="34" charset="-128"/>
              </a:rPr>
              <a:t> </a:t>
            </a:r>
            <a:r>
              <a:rPr lang="de-DE" altLang="fr-FR" sz="1600" b="0" kern="0" dirty="0" err="1">
                <a:solidFill>
                  <a:schemeClr val="accent5">
                    <a:lumMod val="10000"/>
                  </a:schemeClr>
                </a:solidFill>
                <a:ea typeface="ＭＳ Ｐゴシック" pitchFamily="34" charset="-128"/>
              </a:rPr>
              <a:t>of</a:t>
            </a:r>
            <a:r>
              <a:rPr lang="de-DE" altLang="fr-FR" sz="1600" b="0" kern="0" dirty="0">
                <a:solidFill>
                  <a:schemeClr val="accent5">
                    <a:lumMod val="10000"/>
                  </a:schemeClr>
                </a:solidFill>
                <a:ea typeface="ＭＳ Ｐゴシック" pitchFamily="34" charset="-128"/>
              </a:rPr>
              <a:t> </a:t>
            </a:r>
            <a:r>
              <a:rPr lang="de-DE" altLang="fr-FR" sz="1600" b="0" kern="0" dirty="0" err="1">
                <a:solidFill>
                  <a:schemeClr val="accent5">
                    <a:lumMod val="10000"/>
                  </a:schemeClr>
                </a:solidFill>
                <a:ea typeface="ＭＳ Ｐゴシック" pitchFamily="34" charset="-128"/>
              </a:rPr>
              <a:t>strength</a:t>
            </a:r>
            <a:r>
              <a:rPr lang="de-DE" altLang="fr-FR" sz="1600" b="0" kern="0" dirty="0">
                <a:solidFill>
                  <a:schemeClr val="accent5">
                    <a:lumMod val="10000"/>
                  </a:schemeClr>
                </a:solidFill>
                <a:ea typeface="ＭＳ Ｐゴシック" pitchFamily="34" charset="-128"/>
              </a:rPr>
              <a:t> </a:t>
            </a:r>
            <a:r>
              <a:rPr lang="de-DE" altLang="fr-FR" sz="1600" b="0" kern="0" dirty="0" err="1">
                <a:solidFill>
                  <a:schemeClr val="accent5">
                    <a:lumMod val="10000"/>
                  </a:schemeClr>
                </a:solidFill>
                <a:ea typeface="ＭＳ Ｐゴシック" pitchFamily="34" charset="-128"/>
              </a:rPr>
              <a:t>and</a:t>
            </a:r>
            <a:r>
              <a:rPr lang="de-DE" altLang="fr-FR" sz="1600" b="0" kern="0" dirty="0">
                <a:solidFill>
                  <a:schemeClr val="accent5">
                    <a:lumMod val="10000"/>
                  </a:schemeClr>
                </a:solidFill>
                <a:ea typeface="ＭＳ Ｐゴシック" pitchFamily="34" charset="-128"/>
              </a:rPr>
              <a:t> grade </a:t>
            </a:r>
            <a:r>
              <a:rPr lang="de-DE" altLang="fr-FR" sz="1600" b="0" kern="0" dirty="0" err="1">
                <a:solidFill>
                  <a:schemeClr val="accent5">
                    <a:lumMod val="10000"/>
                  </a:schemeClr>
                </a:solidFill>
                <a:ea typeface="ＭＳ Ｐゴシック" pitchFamily="34" charset="-128"/>
              </a:rPr>
              <a:t>of</a:t>
            </a:r>
            <a:r>
              <a:rPr lang="de-DE" altLang="fr-FR" sz="1600" b="0" kern="0" dirty="0">
                <a:solidFill>
                  <a:schemeClr val="accent5">
                    <a:lumMod val="10000"/>
                  </a:schemeClr>
                </a:solidFill>
                <a:ea typeface="ＭＳ Ｐゴシック" pitchFamily="34" charset="-128"/>
              </a:rPr>
              <a:t> </a:t>
            </a:r>
            <a:r>
              <a:rPr lang="de-DE" altLang="fr-FR" sz="1600" b="0" kern="0" dirty="0" err="1">
                <a:solidFill>
                  <a:schemeClr val="accent5">
                    <a:lumMod val="10000"/>
                  </a:schemeClr>
                </a:solidFill>
                <a:ea typeface="ＭＳ Ｐゴシック" pitchFamily="34" charset="-128"/>
              </a:rPr>
              <a:t>recommendations</a:t>
            </a:r>
            <a:r>
              <a:rPr lang="de-DE" altLang="fr-FR" sz="1600" b="0" kern="0" dirty="0">
                <a:solidFill>
                  <a:schemeClr val="accent5">
                    <a:lumMod val="10000"/>
                  </a:schemeClr>
                </a:solidFill>
                <a:ea typeface="ＭＳ Ｐゴシック" pitchFamily="34" charset="-128"/>
              </a:rPr>
              <a:t> </a:t>
            </a:r>
            <a:r>
              <a:rPr lang="de-DE" altLang="fr-FR" sz="1600" b="0" kern="0" dirty="0" smtClean="0">
                <a:solidFill>
                  <a:schemeClr val="accent5">
                    <a:lumMod val="10000"/>
                  </a:schemeClr>
                </a:solidFill>
                <a:ea typeface="ＭＳ Ｐゴシック" pitchFamily="34" charset="-128"/>
              </a:rPr>
              <a:t>(4)</a:t>
            </a:r>
            <a:endParaRPr lang="de-DE" altLang="fr-FR" sz="1600" b="0" kern="0" dirty="0">
              <a:solidFill>
                <a:schemeClr val="accent5">
                  <a:lumMod val="10000"/>
                </a:schemeClr>
              </a:solidFill>
              <a:ea typeface="ＭＳ Ｐゴシック" pitchFamily="34" charset="-128"/>
            </a:endParaRPr>
          </a:p>
          <a:p>
            <a:r>
              <a:rPr lang="de-DE" altLang="fr-FR" sz="1600" b="0" kern="0" dirty="0" err="1" smtClean="0">
                <a:solidFill>
                  <a:schemeClr val="accent5">
                    <a:lumMod val="10000"/>
                  </a:schemeClr>
                </a:solidFill>
                <a:ea typeface="ＭＳ Ｐゴシック" pitchFamily="34" charset="-128"/>
              </a:rPr>
              <a:t>Votes</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by</a:t>
            </a:r>
            <a:r>
              <a:rPr lang="de-DE" altLang="fr-FR" sz="1600" b="0" kern="0" dirty="0" smtClean="0">
                <a:solidFill>
                  <a:schemeClr val="accent5">
                    <a:lumMod val="10000"/>
                  </a:schemeClr>
                </a:solidFill>
                <a:ea typeface="ＭＳ Ｐゴシック" pitchFamily="34" charset="-128"/>
              </a:rPr>
              <a:t> email on </a:t>
            </a:r>
            <a:r>
              <a:rPr lang="de-DE" altLang="fr-FR" sz="1600" b="0" kern="0" dirty="0" err="1" smtClean="0">
                <a:solidFill>
                  <a:schemeClr val="accent5">
                    <a:lumMod val="10000"/>
                  </a:schemeClr>
                </a:solidFill>
                <a:ea typeface="ＭＳ Ｐゴシック" pitchFamily="34" charset="-128"/>
              </a:rPr>
              <a:t>level</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of</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agreement</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of</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Taskforce</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members</a:t>
            </a:r>
            <a:r>
              <a:rPr lang="de-DE" altLang="fr-FR" sz="1600" b="0" kern="0" dirty="0" smtClean="0">
                <a:solidFill>
                  <a:schemeClr val="accent5">
                    <a:lumMod val="10000"/>
                  </a:schemeClr>
                </a:solidFill>
                <a:ea typeface="ＭＳ Ｐゴシック" pitchFamily="34" charset="-128"/>
              </a:rPr>
              <a:t> (0-10 </a:t>
            </a:r>
            <a:r>
              <a:rPr lang="de-DE" altLang="fr-FR" sz="1600" b="0" kern="0" dirty="0" err="1" smtClean="0">
                <a:solidFill>
                  <a:schemeClr val="accent5">
                    <a:lumMod val="10000"/>
                  </a:schemeClr>
                </a:solidFill>
                <a:ea typeface="ＭＳ Ｐゴシック" pitchFamily="34" charset="-128"/>
              </a:rPr>
              <a:t>where</a:t>
            </a:r>
            <a:r>
              <a:rPr lang="de-DE" altLang="fr-FR" sz="1600" b="0" kern="0" dirty="0" smtClean="0">
                <a:solidFill>
                  <a:schemeClr val="accent5">
                    <a:lumMod val="10000"/>
                  </a:schemeClr>
                </a:solidFill>
                <a:ea typeface="ＭＳ Ｐゴシック" pitchFamily="34" charset="-128"/>
              </a:rPr>
              <a:t> 10 </a:t>
            </a:r>
            <a:r>
              <a:rPr lang="de-DE" altLang="fr-FR" sz="1600" b="0" kern="0" dirty="0" err="1" smtClean="0">
                <a:solidFill>
                  <a:schemeClr val="accent5">
                    <a:lumMod val="10000"/>
                  </a:schemeClr>
                </a:solidFill>
                <a:ea typeface="ＭＳ Ｐゴシック" pitchFamily="34" charset="-128"/>
              </a:rPr>
              <a:t>is</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full</a:t>
            </a:r>
            <a:r>
              <a:rPr lang="de-DE" altLang="fr-FR" sz="1600" b="0" kern="0" dirty="0" smtClean="0">
                <a:solidFill>
                  <a:schemeClr val="accent5">
                    <a:lumMod val="10000"/>
                  </a:schemeClr>
                </a:solidFill>
                <a:ea typeface="ＭＳ Ｐゴシック" pitchFamily="34" charset="-128"/>
              </a:rPr>
              <a:t> </a:t>
            </a:r>
            <a:r>
              <a:rPr lang="de-DE" altLang="fr-FR" sz="1600" b="0" kern="0" dirty="0" err="1" smtClean="0">
                <a:solidFill>
                  <a:schemeClr val="accent5">
                    <a:lumMod val="10000"/>
                  </a:schemeClr>
                </a:solidFill>
                <a:ea typeface="ＭＳ Ｐゴシック" pitchFamily="34" charset="-128"/>
              </a:rPr>
              <a:t>agreement</a:t>
            </a:r>
            <a:r>
              <a:rPr lang="de-DE" altLang="fr-FR" sz="1600" b="0" kern="0" dirty="0" smtClean="0">
                <a:solidFill>
                  <a:schemeClr val="accent5">
                    <a:lumMod val="10000"/>
                  </a:schemeClr>
                </a:solidFill>
                <a:ea typeface="ＭＳ Ｐゴシック" pitchFamily="34" charset="-128"/>
              </a:rPr>
              <a:t>)</a:t>
            </a:r>
          </a:p>
          <a:p>
            <a:endParaRPr lang="en-GB" sz="1050" b="0" kern="0" dirty="0">
              <a:solidFill>
                <a:schemeClr val="accent5">
                  <a:lumMod val="10000"/>
                </a:schemeClr>
              </a:solidFill>
            </a:endParaRPr>
          </a:p>
        </p:txBody>
      </p:sp>
    </p:spTree>
    <p:extLst>
      <p:ext uri="{BB962C8B-B14F-4D97-AF65-F5344CB8AC3E}">
        <p14:creationId xmlns:p14="http://schemas.microsoft.com/office/powerpoint/2010/main" val="916407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310758"/>
            <a:ext cx="8334172" cy="634545"/>
          </a:xfrm>
        </p:spPr>
        <p:txBody>
          <a:bodyPr/>
          <a:lstStyle/>
          <a:p>
            <a:r>
              <a:rPr lang="en-GB" dirty="0" smtClean="0"/>
              <a:t>Overarching</a:t>
            </a:r>
            <a:r>
              <a:rPr lang="es-ES" dirty="0" smtClean="0"/>
              <a:t> </a:t>
            </a:r>
            <a:r>
              <a:rPr lang="en-GB" dirty="0"/>
              <a:t>principles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04/04/2019</a:t>
            </a:fld>
            <a:endParaRPr lang="en-US" dirty="0"/>
          </a:p>
        </p:txBody>
      </p:sp>
      <p:sp>
        <p:nvSpPr>
          <p:cNvPr id="9" name="Rectangle 3"/>
          <p:cNvSpPr>
            <a:spLocks noGrp="1" noChangeArrowheads="1"/>
          </p:cNvSpPr>
          <p:nvPr>
            <p:ph idx="1"/>
          </p:nvPr>
        </p:nvSpPr>
        <p:spPr>
          <a:xfrm>
            <a:off x="263144" y="1400358"/>
            <a:ext cx="8597898" cy="1842463"/>
          </a:xfrm>
          <a:solidFill>
            <a:schemeClr val="accent1">
              <a:lumMod val="40000"/>
              <a:lumOff val="60000"/>
            </a:schemeClr>
          </a:solidFill>
          <a:ln w="15875">
            <a:solidFill>
              <a:srgbClr val="466488"/>
            </a:solidFill>
            <a:miter lim="800000"/>
            <a:headEnd/>
            <a:tailEnd/>
          </a:ln>
        </p:spPr>
        <p:txBody>
          <a:bodyPr>
            <a:noAutofit/>
          </a:bodyPr>
          <a:lstStyle/>
          <a:p>
            <a:pPr marL="0" lvl="0" indent="0" defTabSz="457200" eaLnBrk="0" hangingPunct="0">
              <a:lnSpc>
                <a:spcPct val="140000"/>
              </a:lnSpc>
              <a:spcBef>
                <a:spcPts val="1920"/>
              </a:spcBef>
              <a:spcAft>
                <a:spcPct val="0"/>
              </a:spcAft>
              <a:buClr>
                <a:srgbClr val="FF3300"/>
              </a:buClr>
              <a:buNone/>
            </a:pPr>
            <a:r>
              <a:rPr lang="en-US" altLang="fr-FR" sz="1600" b="1" kern="1200" dirty="0" smtClean="0">
                <a:solidFill>
                  <a:schemeClr val="accent5">
                    <a:lumMod val="10000"/>
                  </a:schemeClr>
                </a:solidFill>
                <a:ea typeface="ＭＳ Ｐゴシック" pitchFamily="34" charset="-128"/>
                <a:cs typeface="Arial" pitchFamily="34" charset="0"/>
              </a:rPr>
              <a:t>Definitions: The </a:t>
            </a:r>
            <a:r>
              <a:rPr lang="en-US" altLang="fr-FR" sz="1600" b="1" kern="1200" dirty="0">
                <a:solidFill>
                  <a:schemeClr val="accent5">
                    <a:lumMod val="10000"/>
                  </a:schemeClr>
                </a:solidFill>
                <a:ea typeface="ＭＳ Ｐゴシック" pitchFamily="34" charset="-128"/>
                <a:cs typeface="Arial" pitchFamily="34" charset="0"/>
              </a:rPr>
              <a:t>term ‘big data’ refers to extremely large datasets which may be complex, multi-dimensional, unstructured and from heterogeneous sources, and which accumulate rapidly. Computational technologies, including artificial intelligence (e.g. machine learning), are often applied to big data</a:t>
            </a:r>
            <a:r>
              <a:rPr lang="en-US" altLang="fr-FR" sz="1600" b="1" kern="1200" dirty="0" smtClean="0">
                <a:solidFill>
                  <a:schemeClr val="accent5">
                    <a:lumMod val="10000"/>
                  </a:schemeClr>
                </a:solidFill>
                <a:ea typeface="ＭＳ Ｐゴシック" pitchFamily="34" charset="-128"/>
                <a:cs typeface="Arial" pitchFamily="34" charset="0"/>
              </a:rPr>
              <a:t>.</a:t>
            </a:r>
            <a:r>
              <a:rPr lang="en-US" sz="1600" dirty="0">
                <a:solidFill>
                  <a:schemeClr val="accent5">
                    <a:lumMod val="10000"/>
                  </a:schemeClr>
                </a:solidFill>
              </a:rPr>
              <a:t> </a:t>
            </a:r>
            <a:r>
              <a:rPr lang="en-US" sz="1600" b="1" dirty="0">
                <a:solidFill>
                  <a:schemeClr val="accent5">
                    <a:lumMod val="10000"/>
                  </a:schemeClr>
                </a:solidFill>
              </a:rPr>
              <a:t>Big data may arise from multiple data sources including clinical, biological, social and environmental data sources.</a:t>
            </a:r>
            <a:endParaRPr lang="fr-FR" sz="1600" b="1" dirty="0">
              <a:solidFill>
                <a:schemeClr val="accent5">
                  <a:lumMod val="10000"/>
                </a:schemeClr>
              </a:solidFill>
            </a:endParaRPr>
          </a:p>
          <a:p>
            <a:pPr marL="0" indent="0" defTabSz="457200" eaLnBrk="0" hangingPunct="0">
              <a:lnSpc>
                <a:spcPct val="140000"/>
              </a:lnSpc>
              <a:spcBef>
                <a:spcPts val="1920"/>
              </a:spcBef>
              <a:spcAft>
                <a:spcPct val="0"/>
              </a:spcAft>
              <a:buClr>
                <a:srgbClr val="FF3300"/>
              </a:buClr>
              <a:buNone/>
            </a:pPr>
            <a:endParaRPr lang="en-US" altLang="fr-FR" sz="1600" b="1" kern="1200" dirty="0">
              <a:solidFill>
                <a:schemeClr val="accent5">
                  <a:lumMod val="10000"/>
                </a:schemeClr>
              </a:solidFill>
              <a:ea typeface="ＭＳ Ｐゴシック" pitchFamily="34" charset="-128"/>
              <a:cs typeface="Arial" pitchFamily="34" charset="0"/>
            </a:endParaRPr>
          </a:p>
        </p:txBody>
      </p:sp>
      <p:sp>
        <p:nvSpPr>
          <p:cNvPr id="12" name="Rectangle 3"/>
          <p:cNvSpPr txBox="1">
            <a:spLocks noChangeArrowheads="1"/>
          </p:cNvSpPr>
          <p:nvPr/>
        </p:nvSpPr>
        <p:spPr bwMode="gray">
          <a:xfrm>
            <a:off x="261554" y="3773214"/>
            <a:ext cx="8599488" cy="623849"/>
          </a:xfrm>
          <a:prstGeom prst="rect">
            <a:avLst/>
          </a:prstGeom>
          <a:solidFill>
            <a:schemeClr val="accent1">
              <a:lumMod val="20000"/>
              <a:lumOff val="80000"/>
            </a:schemeClr>
          </a:solidFill>
          <a:ln w="15875">
            <a:solidFill>
              <a:srgbClr val="466488"/>
            </a:solidFill>
            <a:miter lim="800000"/>
            <a:headEnd/>
            <a:tailEnd/>
          </a:ln>
          <a:extLst/>
        </p:spPr>
        <p:txBody>
          <a:bodyPr vert="horz" wrap="square" lIns="91440" tIns="45720" rIns="91440" bIns="45720" numCol="1" anchor="t" anchorCtr="0" compatLnSpc="1">
            <a:prstTxWarp prst="textNoShape">
              <a:avLst/>
            </a:prstTxWarp>
          </a:bodyPr>
          <a:lstStyle>
            <a:lvl1pPr algn="l" defTabSz="457200" rtl="0" fontAlgn="base">
              <a:lnSpc>
                <a:spcPts val="2400"/>
              </a:lnSpc>
              <a:spcBef>
                <a:spcPts val="1920"/>
              </a:spcBef>
              <a:spcAft>
                <a:spcPct val="0"/>
              </a:spcAft>
              <a:buFont typeface="Arial" charset="0"/>
              <a:defRPr sz="2200">
                <a:solidFill>
                  <a:srgbClr val="070605"/>
                </a:solidFill>
                <a:latin typeface="+mn-lt"/>
                <a:ea typeface="+mn-ea"/>
                <a:cs typeface="+mn-cs"/>
              </a:defRPr>
            </a:lvl1pPr>
            <a:lvl2pPr marL="457200" indent="-342900" algn="l" defTabSz="457200" rtl="0" fontAlgn="base">
              <a:lnSpc>
                <a:spcPts val="2400"/>
              </a:lnSpc>
              <a:spcBef>
                <a:spcPct val="40000"/>
              </a:spcBef>
              <a:spcAft>
                <a:spcPct val="0"/>
              </a:spcAft>
              <a:buFont typeface="Arial" pitchFamily="34" charset="0"/>
              <a:buChar char="•"/>
              <a:defRPr sz="2200">
                <a:solidFill>
                  <a:srgbClr val="070605"/>
                </a:solidFill>
                <a:latin typeface="+mn-lt"/>
                <a:cs typeface="+mn-cs"/>
              </a:defRPr>
            </a:lvl2pPr>
            <a:lvl3pPr marL="749300" indent="-228600" algn="l" defTabSz="457200" rtl="0" fontAlgn="base">
              <a:lnSpc>
                <a:spcPts val="2400"/>
              </a:lnSpc>
              <a:spcBef>
                <a:spcPct val="20000"/>
              </a:spcBef>
              <a:spcAft>
                <a:spcPct val="0"/>
              </a:spcAft>
              <a:buFont typeface="Arial" charset="0"/>
              <a:buChar char="–"/>
              <a:defRPr sz="2200">
                <a:solidFill>
                  <a:srgbClr val="070605"/>
                </a:solidFill>
                <a:latin typeface="+mn-lt"/>
                <a:cs typeface="+mn-cs"/>
              </a:defRPr>
            </a:lvl3pPr>
            <a:lvl4pPr marL="1143000" indent="-228600" algn="l" defTabSz="457200" rtl="0" fontAlgn="base">
              <a:lnSpc>
                <a:spcPts val="2400"/>
              </a:lnSpc>
              <a:spcBef>
                <a:spcPct val="10000"/>
              </a:spcBef>
              <a:spcAft>
                <a:spcPct val="0"/>
              </a:spcAft>
              <a:buFont typeface="Arial" charset="0"/>
              <a:buChar char="–"/>
              <a:defRPr sz="2200">
                <a:solidFill>
                  <a:srgbClr val="070605"/>
                </a:solidFill>
                <a:latin typeface="+mn-lt"/>
                <a:cs typeface="+mn-cs"/>
              </a:defRPr>
            </a:lvl4pPr>
            <a:lvl5pPr marL="1485900" indent="-228600" algn="l" defTabSz="457200" rtl="0" fontAlgn="base">
              <a:lnSpc>
                <a:spcPts val="2400"/>
              </a:lnSpc>
              <a:spcBef>
                <a:spcPct val="10000"/>
              </a:spcBef>
              <a:spcAft>
                <a:spcPct val="0"/>
              </a:spcAft>
              <a:buFont typeface="Arial" charset="0"/>
              <a:buChar char="–"/>
              <a:defRPr sz="2200">
                <a:solidFill>
                  <a:srgbClr val="070605"/>
                </a:solidFill>
                <a:latin typeface="+mn-lt"/>
                <a:cs typeface="+mn-cs"/>
              </a:defRPr>
            </a:lvl5pPr>
            <a:lvl6pPr marL="1943100" indent="-228600" algn="l" defTabSz="457200" rtl="0" fontAlgn="base">
              <a:spcBef>
                <a:spcPct val="10000"/>
              </a:spcBef>
              <a:spcAft>
                <a:spcPct val="0"/>
              </a:spcAft>
              <a:buFont typeface="Arial" charset="0"/>
              <a:buChar char="–"/>
              <a:defRPr>
                <a:solidFill>
                  <a:schemeClr val="tx1"/>
                </a:solidFill>
                <a:latin typeface="+mn-lt"/>
                <a:cs typeface="+mn-cs"/>
              </a:defRPr>
            </a:lvl6pPr>
            <a:lvl7pPr marL="2400300" indent="-228600" algn="l" defTabSz="457200" rtl="0" fontAlgn="base">
              <a:spcBef>
                <a:spcPct val="10000"/>
              </a:spcBef>
              <a:spcAft>
                <a:spcPct val="0"/>
              </a:spcAft>
              <a:buFont typeface="Arial" charset="0"/>
              <a:buChar char="–"/>
              <a:defRPr>
                <a:solidFill>
                  <a:schemeClr val="tx1"/>
                </a:solidFill>
                <a:latin typeface="+mn-lt"/>
                <a:cs typeface="+mn-cs"/>
              </a:defRPr>
            </a:lvl7pPr>
            <a:lvl8pPr marL="2857500" indent="-228600" algn="l" defTabSz="457200" rtl="0" fontAlgn="base">
              <a:spcBef>
                <a:spcPct val="10000"/>
              </a:spcBef>
              <a:spcAft>
                <a:spcPct val="0"/>
              </a:spcAft>
              <a:buFont typeface="Arial" charset="0"/>
              <a:buChar char="–"/>
              <a:defRPr>
                <a:solidFill>
                  <a:schemeClr val="tx1"/>
                </a:solidFill>
                <a:latin typeface="+mn-lt"/>
                <a:cs typeface="+mn-cs"/>
              </a:defRPr>
            </a:lvl8pPr>
            <a:lvl9pPr marL="3314700" indent="-228600" algn="l" defTabSz="457200" rtl="0" fontAlgn="base">
              <a:spcBef>
                <a:spcPct val="10000"/>
              </a:spcBef>
              <a:spcAft>
                <a:spcPct val="0"/>
              </a:spcAft>
              <a:buFont typeface="Arial" charset="0"/>
              <a:buChar char="–"/>
              <a:defRPr>
                <a:solidFill>
                  <a:schemeClr val="tx1"/>
                </a:solidFill>
                <a:latin typeface="+mn-lt"/>
                <a:cs typeface="+mn-cs"/>
              </a:defRPr>
            </a:lvl9pPr>
          </a:lstStyle>
          <a:p>
            <a:pPr lvl="0">
              <a:lnSpc>
                <a:spcPct val="90000"/>
              </a:lnSpc>
            </a:pPr>
            <a:r>
              <a:rPr lang="fr-FR" altLang="fr-FR" sz="1600" kern="0" dirty="0" smtClean="0">
                <a:solidFill>
                  <a:schemeClr val="accent5">
                    <a:lumMod val="10000"/>
                  </a:schemeClr>
                </a:solidFill>
                <a:ea typeface="ＭＳ Ｐゴシック" pitchFamily="34" charset="-128"/>
              </a:rPr>
              <a:t>A.</a:t>
            </a:r>
            <a:r>
              <a:rPr lang="fr-FR" altLang="fr-FR" sz="1600" kern="0" dirty="0" smtClean="0">
                <a:solidFill>
                  <a:schemeClr val="accent5">
                    <a:lumMod val="10000"/>
                  </a:schemeClr>
                </a:solidFill>
                <a:ea typeface="ＭＳ Ｐゴシック" pitchFamily="34" charset="-128"/>
              </a:rPr>
              <a:t> </a:t>
            </a:r>
            <a:r>
              <a:rPr lang="en-US" sz="1600" dirty="0">
                <a:solidFill>
                  <a:schemeClr val="accent5">
                    <a:lumMod val="10000"/>
                  </a:schemeClr>
                </a:solidFill>
              </a:rPr>
              <a:t>For all big </a:t>
            </a:r>
            <a:r>
              <a:rPr lang="en-US" sz="1600" dirty="0"/>
              <a:t>data use, ethical issues related to privacy, confidentiality, identity and transparency are key principles to consider.</a:t>
            </a:r>
            <a:endParaRPr lang="fr-FR" sz="1600" dirty="0">
              <a:ea typeface="Arial Unicode MS"/>
              <a:cs typeface="Arial Unicode MS"/>
            </a:endParaRPr>
          </a:p>
          <a:p>
            <a:pPr>
              <a:lnSpc>
                <a:spcPct val="90000"/>
              </a:lnSpc>
            </a:pPr>
            <a:endParaRPr lang="fr-FR" altLang="fr-FR" sz="1600" b="0" kern="0" dirty="0">
              <a:solidFill>
                <a:schemeClr val="accent1"/>
              </a:solidFill>
              <a:ea typeface="ＭＳ Ｐゴシック" pitchFamily="34" charset="-128"/>
            </a:endParaRPr>
          </a:p>
        </p:txBody>
      </p:sp>
      <p:sp>
        <p:nvSpPr>
          <p:cNvPr id="13" name="Rectangle 3"/>
          <p:cNvSpPr>
            <a:spLocks noChangeArrowheads="1"/>
          </p:cNvSpPr>
          <p:nvPr/>
        </p:nvSpPr>
        <p:spPr bwMode="auto">
          <a:xfrm>
            <a:off x="261554" y="4508937"/>
            <a:ext cx="8599488" cy="810591"/>
          </a:xfrm>
          <a:prstGeom prst="rect">
            <a:avLst/>
          </a:prstGeom>
          <a:solidFill>
            <a:schemeClr val="accent1">
              <a:lumMod val="20000"/>
              <a:lumOff val="80000"/>
            </a:schemeClr>
          </a:solidFill>
          <a:ln w="15875">
            <a:solidFill>
              <a:srgbClr val="466488"/>
            </a:solidFill>
            <a:miter lim="800000"/>
            <a:headEnd/>
            <a:tailEnd/>
          </a:ln>
        </p:spPr>
        <p:txBody>
          <a:bodyPr/>
          <a:lstStyle>
            <a:lvl1pPr marL="342900" indent="-342900" eaLnBrk="0" hangingPunct="0">
              <a:spcBef>
                <a:spcPct val="20000"/>
              </a:spcBef>
              <a:buClr>
                <a:srgbClr val="FF3300"/>
              </a:buClr>
              <a:buChar char="•"/>
              <a:defRPr sz="2400" b="1">
                <a:solidFill>
                  <a:schemeClr val="tx1"/>
                </a:solidFill>
                <a:latin typeface="Arial" pitchFamily="34" charset="0"/>
                <a:ea typeface="ＭＳ Ｐゴシック" pitchFamily="34" charset="-128"/>
                <a:cs typeface="Arial" pitchFamily="34" charset="0"/>
              </a:defRPr>
            </a:lvl1pPr>
            <a:lvl2pPr marL="742950" indent="-285750" eaLnBrk="0" hangingPunct="0">
              <a:spcBef>
                <a:spcPct val="20000"/>
              </a:spcBef>
              <a:buClr>
                <a:srgbClr val="FF3300"/>
              </a:buClr>
              <a:buChar char="–"/>
              <a:defRPr sz="2000" b="1">
                <a:solidFill>
                  <a:schemeClr val="tx1"/>
                </a:solidFill>
                <a:latin typeface="Arial" pitchFamily="34" charset="0"/>
                <a:ea typeface="ＭＳ Ｐゴシック" pitchFamily="34" charset="-128"/>
                <a:cs typeface="Arial" pitchFamily="34" charset="0"/>
              </a:defRPr>
            </a:lvl2pPr>
            <a:lvl3pPr marL="1143000" indent="-228600" eaLnBrk="0" hangingPunct="0">
              <a:spcBef>
                <a:spcPct val="20000"/>
              </a:spcBef>
              <a:buClr>
                <a:srgbClr val="FF3300"/>
              </a:buClr>
              <a:buChar char="•"/>
              <a:defRPr b="1">
                <a:solidFill>
                  <a:schemeClr val="tx1"/>
                </a:solidFill>
                <a:latin typeface="Arial" pitchFamily="34" charset="0"/>
                <a:ea typeface="ＭＳ Ｐゴシック" pitchFamily="34" charset="-128"/>
                <a:cs typeface="Arial" pitchFamily="34" charset="0"/>
              </a:defRPr>
            </a:lvl3pPr>
            <a:lvl4pPr marL="1600200" indent="-228600" eaLnBrk="0" hangingPunct="0">
              <a:spcBef>
                <a:spcPct val="20000"/>
              </a:spcBef>
              <a:buClr>
                <a:srgbClr val="FF3300"/>
              </a:buClr>
              <a:buChar char="–"/>
              <a:defRPr sz="1600" b="1">
                <a:solidFill>
                  <a:schemeClr val="tx1"/>
                </a:solidFill>
                <a:latin typeface="Arial" pitchFamily="34" charset="0"/>
                <a:ea typeface="ＭＳ Ｐゴシック" pitchFamily="34" charset="-128"/>
                <a:cs typeface="Arial" pitchFamily="34" charset="0"/>
              </a:defRPr>
            </a:lvl4pPr>
            <a:lvl5pPr marL="2057400" indent="-228600" eaLnBrk="0" hangingPunct="0">
              <a:spcBef>
                <a:spcPct val="20000"/>
              </a:spcBef>
              <a:buClr>
                <a:srgbClr val="FF3300"/>
              </a:buClr>
              <a:buChar char="»"/>
              <a:defRPr sz="1600" b="1">
                <a:solidFill>
                  <a:schemeClr val="tx1"/>
                </a:solidFill>
                <a:latin typeface="Arial" pitchFamily="34" charset="0"/>
                <a:ea typeface="ＭＳ Ｐゴシック" pitchFamily="34" charset="-128"/>
                <a:cs typeface="Arial" pitchFamily="34"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9pPr>
          </a:lstStyle>
          <a:p>
            <a:pPr marL="0" indent="0" defTabSz="457200">
              <a:lnSpc>
                <a:spcPct val="120000"/>
              </a:lnSpc>
              <a:spcBef>
                <a:spcPts val="1920"/>
              </a:spcBef>
              <a:buFont typeface="Arial" charset="0"/>
              <a:buNone/>
            </a:pPr>
            <a:r>
              <a:rPr lang="en-US" sz="1600" dirty="0" smtClean="0">
                <a:solidFill>
                  <a:schemeClr val="accent5">
                    <a:lumMod val="10000"/>
                  </a:schemeClr>
                </a:solidFill>
                <a:latin typeface="+mn-lt"/>
              </a:rPr>
              <a:t>B. </a:t>
            </a:r>
            <a:r>
              <a:rPr lang="en-US" sz="1600" dirty="0">
                <a:solidFill>
                  <a:schemeClr val="accent5">
                    <a:lumMod val="10000"/>
                  </a:schemeClr>
                </a:solidFill>
                <a:latin typeface="+mn-lt"/>
              </a:rPr>
              <a:t>Big data provides unprecedented opportunities to deliver transformative discoveries in RMD research and practice.</a:t>
            </a:r>
            <a:endParaRPr lang="fr-FR" sz="1600" dirty="0">
              <a:solidFill>
                <a:schemeClr val="accent5">
                  <a:lumMod val="10000"/>
                </a:schemeClr>
              </a:solidFill>
              <a:latin typeface="+mn-lt"/>
            </a:endParaRPr>
          </a:p>
        </p:txBody>
      </p:sp>
      <p:sp>
        <p:nvSpPr>
          <p:cNvPr id="14" name="Rectangle 3"/>
          <p:cNvSpPr txBox="1">
            <a:spLocks noChangeArrowheads="1"/>
          </p:cNvSpPr>
          <p:nvPr/>
        </p:nvSpPr>
        <p:spPr bwMode="gray">
          <a:xfrm>
            <a:off x="261554" y="5448853"/>
            <a:ext cx="8599488" cy="922702"/>
          </a:xfrm>
          <a:prstGeom prst="rect">
            <a:avLst/>
          </a:prstGeom>
          <a:solidFill>
            <a:schemeClr val="accent1">
              <a:lumMod val="20000"/>
              <a:lumOff val="80000"/>
            </a:schemeClr>
          </a:solidFill>
          <a:ln w="15875">
            <a:solidFill>
              <a:schemeClr val="tx2"/>
            </a:solidFill>
            <a:miter lim="800000"/>
            <a:headEnd/>
            <a:tailEnd/>
          </a:ln>
          <a:extLst/>
        </p:spPr>
        <p:txBody>
          <a:bodyPr vert="horz" wrap="square" lIns="91440" tIns="45720" rIns="91440" bIns="45720" numCol="1" anchor="t" anchorCtr="0" compatLnSpc="1">
            <a:prstTxWarp prst="textNoShape">
              <a:avLst/>
            </a:prstTxWarp>
          </a:bodyPr>
          <a:lstStyle>
            <a:lvl1pPr algn="l" defTabSz="457200" rtl="0" fontAlgn="base">
              <a:lnSpc>
                <a:spcPts val="2400"/>
              </a:lnSpc>
              <a:spcBef>
                <a:spcPts val="1920"/>
              </a:spcBef>
              <a:spcAft>
                <a:spcPct val="0"/>
              </a:spcAft>
              <a:buFont typeface="Arial" charset="0"/>
              <a:defRPr sz="2200">
                <a:solidFill>
                  <a:srgbClr val="070605"/>
                </a:solidFill>
                <a:latin typeface="+mn-lt"/>
                <a:ea typeface="+mn-ea"/>
                <a:cs typeface="+mn-cs"/>
              </a:defRPr>
            </a:lvl1pPr>
            <a:lvl2pPr marL="457200" indent="-342900" algn="l" defTabSz="457200" rtl="0" fontAlgn="base">
              <a:lnSpc>
                <a:spcPts val="2400"/>
              </a:lnSpc>
              <a:spcBef>
                <a:spcPct val="40000"/>
              </a:spcBef>
              <a:spcAft>
                <a:spcPct val="0"/>
              </a:spcAft>
              <a:buFont typeface="Arial" pitchFamily="34" charset="0"/>
              <a:buChar char="•"/>
              <a:defRPr sz="2200">
                <a:solidFill>
                  <a:srgbClr val="070605"/>
                </a:solidFill>
                <a:latin typeface="+mn-lt"/>
                <a:cs typeface="+mn-cs"/>
              </a:defRPr>
            </a:lvl2pPr>
            <a:lvl3pPr marL="749300" indent="-228600" algn="l" defTabSz="457200" rtl="0" fontAlgn="base">
              <a:lnSpc>
                <a:spcPts val="2400"/>
              </a:lnSpc>
              <a:spcBef>
                <a:spcPct val="20000"/>
              </a:spcBef>
              <a:spcAft>
                <a:spcPct val="0"/>
              </a:spcAft>
              <a:buFont typeface="Arial" charset="0"/>
              <a:buChar char="–"/>
              <a:defRPr sz="2200">
                <a:solidFill>
                  <a:srgbClr val="070605"/>
                </a:solidFill>
                <a:latin typeface="+mn-lt"/>
                <a:cs typeface="+mn-cs"/>
              </a:defRPr>
            </a:lvl3pPr>
            <a:lvl4pPr marL="1143000" indent="-228600" algn="l" defTabSz="457200" rtl="0" fontAlgn="base">
              <a:lnSpc>
                <a:spcPts val="2400"/>
              </a:lnSpc>
              <a:spcBef>
                <a:spcPct val="10000"/>
              </a:spcBef>
              <a:spcAft>
                <a:spcPct val="0"/>
              </a:spcAft>
              <a:buFont typeface="Arial" charset="0"/>
              <a:buChar char="–"/>
              <a:defRPr sz="2200">
                <a:solidFill>
                  <a:srgbClr val="070605"/>
                </a:solidFill>
                <a:latin typeface="+mn-lt"/>
                <a:cs typeface="+mn-cs"/>
              </a:defRPr>
            </a:lvl4pPr>
            <a:lvl5pPr marL="1485900" indent="-228600" algn="l" defTabSz="457200" rtl="0" fontAlgn="base">
              <a:lnSpc>
                <a:spcPts val="2400"/>
              </a:lnSpc>
              <a:spcBef>
                <a:spcPct val="10000"/>
              </a:spcBef>
              <a:spcAft>
                <a:spcPct val="0"/>
              </a:spcAft>
              <a:buFont typeface="Arial" charset="0"/>
              <a:buChar char="–"/>
              <a:defRPr sz="2200">
                <a:solidFill>
                  <a:srgbClr val="070605"/>
                </a:solidFill>
                <a:latin typeface="+mn-lt"/>
                <a:cs typeface="+mn-cs"/>
              </a:defRPr>
            </a:lvl5pPr>
            <a:lvl6pPr marL="1943100" indent="-228600" algn="l" defTabSz="457200" rtl="0" fontAlgn="base">
              <a:spcBef>
                <a:spcPct val="10000"/>
              </a:spcBef>
              <a:spcAft>
                <a:spcPct val="0"/>
              </a:spcAft>
              <a:buFont typeface="Arial" charset="0"/>
              <a:buChar char="–"/>
              <a:defRPr>
                <a:solidFill>
                  <a:schemeClr val="tx1"/>
                </a:solidFill>
                <a:latin typeface="+mn-lt"/>
                <a:cs typeface="+mn-cs"/>
              </a:defRPr>
            </a:lvl6pPr>
            <a:lvl7pPr marL="2400300" indent="-228600" algn="l" defTabSz="457200" rtl="0" fontAlgn="base">
              <a:spcBef>
                <a:spcPct val="10000"/>
              </a:spcBef>
              <a:spcAft>
                <a:spcPct val="0"/>
              </a:spcAft>
              <a:buFont typeface="Arial" charset="0"/>
              <a:buChar char="–"/>
              <a:defRPr>
                <a:solidFill>
                  <a:schemeClr val="tx1"/>
                </a:solidFill>
                <a:latin typeface="+mn-lt"/>
                <a:cs typeface="+mn-cs"/>
              </a:defRPr>
            </a:lvl7pPr>
            <a:lvl8pPr marL="2857500" indent="-228600" algn="l" defTabSz="457200" rtl="0" fontAlgn="base">
              <a:spcBef>
                <a:spcPct val="10000"/>
              </a:spcBef>
              <a:spcAft>
                <a:spcPct val="0"/>
              </a:spcAft>
              <a:buFont typeface="Arial" charset="0"/>
              <a:buChar char="–"/>
              <a:defRPr>
                <a:solidFill>
                  <a:schemeClr val="tx1"/>
                </a:solidFill>
                <a:latin typeface="+mn-lt"/>
                <a:cs typeface="+mn-cs"/>
              </a:defRPr>
            </a:lvl8pPr>
            <a:lvl9pPr marL="3314700" indent="-228600" algn="l" defTabSz="457200" rtl="0" fontAlgn="base">
              <a:spcBef>
                <a:spcPct val="10000"/>
              </a:spcBef>
              <a:spcAft>
                <a:spcPct val="0"/>
              </a:spcAft>
              <a:buFont typeface="Arial" charset="0"/>
              <a:buChar char="–"/>
              <a:defRPr>
                <a:solidFill>
                  <a:schemeClr val="tx1"/>
                </a:solidFill>
                <a:latin typeface="+mn-lt"/>
                <a:cs typeface="+mn-cs"/>
              </a:defRPr>
            </a:lvl9pPr>
          </a:lstStyle>
          <a:p>
            <a:pPr lvl="0">
              <a:lnSpc>
                <a:spcPct val="120000"/>
              </a:lnSpc>
            </a:pPr>
            <a:r>
              <a:rPr lang="fr-FR" altLang="fr-FR" sz="1600" dirty="0" smtClean="0">
                <a:solidFill>
                  <a:schemeClr val="accent5">
                    <a:lumMod val="10000"/>
                  </a:schemeClr>
                </a:solidFill>
                <a:ea typeface="ＭＳ Ｐゴシック" pitchFamily="34" charset="-128"/>
                <a:cs typeface="Arial" pitchFamily="34" charset="0"/>
              </a:rPr>
              <a:t>C. </a:t>
            </a:r>
            <a:r>
              <a:rPr lang="en-US" sz="1600" dirty="0">
                <a:solidFill>
                  <a:schemeClr val="accent5">
                    <a:lumMod val="10000"/>
                  </a:schemeClr>
                </a:solidFill>
              </a:rPr>
              <a:t>The ultimate goal of using big data in RMDs is to improve the health, lives and care of people including health promotion and assessment, prevention, diagnosis, treatment and monitoring of disease.</a:t>
            </a:r>
            <a:endParaRPr lang="fr-FR" sz="1600" dirty="0">
              <a:solidFill>
                <a:schemeClr val="accent5">
                  <a:lumMod val="10000"/>
                </a:schemeClr>
              </a:solidFill>
              <a:ea typeface="Arial Unicode MS"/>
              <a:cs typeface="Arial Unicode MS"/>
            </a:endParaRPr>
          </a:p>
          <a:p>
            <a:pPr marL="457200" indent="-457200">
              <a:lnSpc>
                <a:spcPct val="120000"/>
              </a:lnSpc>
              <a:buFont typeface="+mj-lt"/>
              <a:buAutoNum type="alphaLcPeriod" startAt="5"/>
            </a:pPr>
            <a:endParaRPr lang="fr-FR" altLang="fr-FR" sz="1600" b="0" dirty="0">
              <a:solidFill>
                <a:schemeClr val="accent1"/>
              </a:solidFill>
              <a:ea typeface="ＭＳ Ｐゴシック" pitchFamily="34" charset="-128"/>
              <a:cs typeface="Arial" pitchFamily="34" charset="0"/>
            </a:endParaRPr>
          </a:p>
        </p:txBody>
      </p:sp>
    </p:spTree>
    <p:extLst>
      <p:ext uri="{BB962C8B-B14F-4D97-AF65-F5344CB8AC3E}">
        <p14:creationId xmlns:p14="http://schemas.microsoft.com/office/powerpoint/2010/main" val="1266232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45907" y="237185"/>
            <a:ext cx="8334172" cy="634545"/>
          </a:xfrm>
        </p:spPr>
        <p:txBody>
          <a:bodyPr/>
          <a:lstStyle/>
          <a:p>
            <a:r>
              <a:rPr lang="en-GB" dirty="0" smtClean="0"/>
              <a:t>Points to consider</a:t>
            </a:r>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04/04/2019</a:t>
            </a:fld>
            <a:endParaRPr lang="en-US" dirty="0"/>
          </a:p>
        </p:txBody>
      </p:sp>
      <p:graphicFrame>
        <p:nvGraphicFramePr>
          <p:cNvPr id="9" name="Content Placeholder 3"/>
          <p:cNvGraphicFramePr>
            <a:graphicFrameLocks/>
          </p:cNvGraphicFramePr>
          <p:nvPr>
            <p:extLst>
              <p:ext uri="{D42A27DB-BD31-4B8C-83A1-F6EECF244321}">
                <p14:modId xmlns:p14="http://schemas.microsoft.com/office/powerpoint/2010/main" val="3012299434"/>
              </p:ext>
            </p:extLst>
          </p:nvPr>
        </p:nvGraphicFramePr>
        <p:xfrm>
          <a:off x="467544" y="1456381"/>
          <a:ext cx="8150939" cy="4870845"/>
        </p:xfrm>
        <a:graphic>
          <a:graphicData uri="http://schemas.openxmlformats.org/drawingml/2006/table">
            <a:tbl>
              <a:tblPr firstRow="1" bandRow="1">
                <a:tableStyleId>{5C22544A-7EE6-4342-B048-85BDC9FD1C3A}</a:tableStyleId>
              </a:tblPr>
              <a:tblGrid>
                <a:gridCol w="523563">
                  <a:extLst>
                    <a:ext uri="{9D8B030D-6E8A-4147-A177-3AD203B41FA5}">
                      <a16:colId xmlns:a16="http://schemas.microsoft.com/office/drawing/2014/main" xmlns="" val="20000"/>
                    </a:ext>
                  </a:extLst>
                </a:gridCol>
                <a:gridCol w="7627376">
                  <a:extLst>
                    <a:ext uri="{9D8B030D-6E8A-4147-A177-3AD203B41FA5}">
                      <a16:colId xmlns:a16="http://schemas.microsoft.com/office/drawing/2014/main" xmlns="" val="20001"/>
                    </a:ext>
                  </a:extLst>
                </a:gridCol>
              </a:tblGrid>
              <a:tr h="637245">
                <a:tc gridSpan="2">
                  <a:txBody>
                    <a:bodyPr/>
                    <a:lstStyle/>
                    <a:p>
                      <a:pPr marL="85725" marR="0" indent="0" algn="ctr" defTabSz="914400" rtl="0" eaLnBrk="1" fontAlgn="auto" latinLnBrk="0" hangingPunct="1">
                        <a:lnSpc>
                          <a:spcPct val="100000"/>
                        </a:lnSpc>
                        <a:spcBef>
                          <a:spcPts val="0"/>
                        </a:spcBef>
                        <a:spcAft>
                          <a:spcPts val="600"/>
                        </a:spcAft>
                        <a:buClrTx/>
                        <a:buSzTx/>
                        <a:buFontTx/>
                        <a:buNone/>
                        <a:tabLst/>
                        <a:defRPr/>
                      </a:pPr>
                      <a:r>
                        <a:rPr lang="en-GB" sz="1600" b="1" dirty="0" smtClean="0">
                          <a:solidFill>
                            <a:srgbClr val="FFFFFF"/>
                          </a:solidFill>
                          <a:latin typeface="+mn-lt"/>
                          <a:cs typeface="Calibri" pitchFamily="34" charset="0"/>
                        </a:rPr>
                        <a:t>PTC 1-5</a:t>
                      </a:r>
                      <a:endParaRPr lang="en-GB" sz="1600" b="1" dirty="0">
                        <a:solidFill>
                          <a:srgbClr val="FFFFFF"/>
                        </a:solidFill>
                        <a:latin typeface="+mn-lt"/>
                        <a:cs typeface="Calibri" pitchFamily="34" charset="0"/>
                      </a:endParaRPr>
                    </a:p>
                  </a:txBody>
                  <a:tcPr marL="0" marR="0" marT="72018" marB="72018">
                    <a:solidFill>
                      <a:srgbClr val="071D49"/>
                    </a:solidFill>
                  </a:tcPr>
                </a:tc>
                <a:tc hMerge="1">
                  <a:txBody>
                    <a:bodyPr/>
                    <a:lstStyle/>
                    <a:p>
                      <a:endParaRPr lang="en-GB"/>
                    </a:p>
                  </a:txBody>
                  <a:tcPr/>
                </a:tc>
                <a:extLst>
                  <a:ext uri="{0D108BD9-81ED-4DB2-BD59-A6C34878D82A}">
                    <a16:rowId xmlns:a16="http://schemas.microsoft.com/office/drawing/2014/main" xmlns="" val="10000"/>
                  </a:ext>
                </a:extLst>
              </a:tr>
              <a:tr h="896894">
                <a:tc>
                  <a:txBody>
                    <a:bodyPr/>
                    <a:lstStyle/>
                    <a:p>
                      <a:pPr algn="ctr">
                        <a:spcAft>
                          <a:spcPts val="600"/>
                        </a:spcAft>
                      </a:pPr>
                      <a:r>
                        <a:rPr lang="en-GB" sz="1600" b="0" dirty="0">
                          <a:solidFill>
                            <a:schemeClr val="accent1"/>
                          </a:solidFill>
                          <a:latin typeface="+mn-lt"/>
                          <a:cs typeface="Calibri" pitchFamily="34" charset="0"/>
                        </a:rPr>
                        <a:t>1</a:t>
                      </a:r>
                    </a:p>
                  </a:txBody>
                  <a:tcPr marL="0" marR="0" marT="72018" marB="72018"/>
                </a:tc>
                <a:tc>
                  <a:txBody>
                    <a:bodyPr/>
                    <a:lstStyle/>
                    <a:p>
                      <a:pPr marL="0" lvl="0" indent="0" algn="just">
                        <a:spcAft>
                          <a:spcPts val="0"/>
                        </a:spcAft>
                        <a:buFont typeface="+mj-lt"/>
                        <a:buNone/>
                      </a:pPr>
                      <a:r>
                        <a:rPr lang="en-US" sz="1600" b="1" dirty="0">
                          <a:effectLst/>
                          <a:latin typeface="+mn-lt"/>
                          <a:ea typeface="Arial Unicode MS"/>
                          <a:cs typeface="Arial Unicode MS"/>
                        </a:rPr>
                        <a:t>The use of global, </a:t>
                      </a:r>
                      <a:r>
                        <a:rPr lang="en-US" sz="1600" b="1" dirty="0" err="1">
                          <a:effectLst/>
                          <a:latin typeface="+mn-lt"/>
                          <a:ea typeface="Arial Unicode MS"/>
                          <a:cs typeface="Arial Unicode MS"/>
                        </a:rPr>
                        <a:t>harmonised</a:t>
                      </a:r>
                      <a:r>
                        <a:rPr lang="en-US" sz="1600" b="1" dirty="0">
                          <a:effectLst/>
                          <a:latin typeface="+mn-lt"/>
                          <a:ea typeface="Arial Unicode MS"/>
                          <a:cs typeface="Arial Unicode MS"/>
                        </a:rPr>
                        <a:t> and comprehensive standards should be promoted, to facilitate interoperability of big data.</a:t>
                      </a:r>
                      <a:endParaRPr lang="fr-FR" sz="1600" b="1"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1"/>
                  </a:ext>
                </a:extLst>
              </a:tr>
              <a:tr h="783955">
                <a:tc>
                  <a:txBody>
                    <a:bodyPr/>
                    <a:lstStyle/>
                    <a:p>
                      <a:pPr algn="ctr">
                        <a:spcAft>
                          <a:spcPts val="600"/>
                        </a:spcAft>
                      </a:pPr>
                      <a:r>
                        <a:rPr lang="en-GB" sz="1600" b="0" dirty="0">
                          <a:solidFill>
                            <a:schemeClr val="accent1"/>
                          </a:solidFill>
                          <a:latin typeface="+mn-lt"/>
                          <a:cs typeface="Calibri" pitchFamily="34" charset="0"/>
                        </a:rPr>
                        <a:t>2</a:t>
                      </a:r>
                    </a:p>
                  </a:txBody>
                  <a:tcPr marL="0" marR="0" marT="72018" marB="72018"/>
                </a:tc>
                <a:tc>
                  <a:txBody>
                    <a:bodyPr/>
                    <a:lstStyle/>
                    <a:p>
                      <a:pPr marL="0" lvl="0" indent="0" algn="just">
                        <a:spcAft>
                          <a:spcPts val="0"/>
                        </a:spcAft>
                        <a:buFont typeface="+mj-lt"/>
                        <a:buNone/>
                      </a:pPr>
                      <a:r>
                        <a:rPr lang="en-US" sz="1600" b="1" dirty="0">
                          <a:effectLst/>
                          <a:latin typeface="+mn-lt"/>
                          <a:ea typeface="Arial Unicode MS"/>
                          <a:cs typeface="Arial Unicode MS"/>
                        </a:rPr>
                        <a:t>Big data should be Findable, Accessible, Interoperable, and Reusable (FAIR principle).</a:t>
                      </a:r>
                      <a:endParaRPr lang="fr-FR" sz="1600" b="1"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2"/>
                  </a:ext>
                </a:extLst>
              </a:tr>
              <a:tr h="589770">
                <a:tc>
                  <a:txBody>
                    <a:bodyPr/>
                    <a:lstStyle/>
                    <a:p>
                      <a:pPr algn="ctr">
                        <a:spcAft>
                          <a:spcPts val="600"/>
                        </a:spcAft>
                      </a:pPr>
                      <a:r>
                        <a:rPr lang="en-GB" sz="1600" b="0" dirty="0">
                          <a:solidFill>
                            <a:schemeClr val="accent1"/>
                          </a:solidFill>
                          <a:latin typeface="+mn-lt"/>
                          <a:cs typeface="Calibri" pitchFamily="34" charset="0"/>
                        </a:rPr>
                        <a:t>3</a:t>
                      </a:r>
                    </a:p>
                  </a:txBody>
                  <a:tcPr marL="0" marR="0" marT="72018" marB="72018"/>
                </a:tc>
                <a:tc>
                  <a:txBody>
                    <a:bodyPr/>
                    <a:lstStyle/>
                    <a:p>
                      <a:pPr marL="0" lvl="0" indent="0" algn="just">
                        <a:spcAft>
                          <a:spcPts val="0"/>
                        </a:spcAft>
                        <a:buFont typeface="+mj-lt"/>
                        <a:buNone/>
                      </a:pPr>
                      <a:r>
                        <a:rPr lang="en-US" sz="1600" b="1" dirty="0">
                          <a:effectLst/>
                          <a:latin typeface="+mn-lt"/>
                          <a:ea typeface="Arial Unicode MS"/>
                          <a:cs typeface="Arial Unicode MS"/>
                        </a:rPr>
                        <a:t>Open data platforms should be preferred for big data related to RMDs.</a:t>
                      </a:r>
                      <a:endParaRPr lang="fr-FR" sz="1600" b="1"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3"/>
                  </a:ext>
                </a:extLst>
              </a:tr>
              <a:tr h="777318">
                <a:tc>
                  <a:txBody>
                    <a:bodyPr/>
                    <a:lstStyle/>
                    <a:p>
                      <a:pPr marL="0" indent="0" algn="ctr">
                        <a:spcAft>
                          <a:spcPts val="600"/>
                        </a:spcAft>
                      </a:pPr>
                      <a:r>
                        <a:rPr lang="en-GB" sz="1600" b="0" dirty="0">
                          <a:solidFill>
                            <a:schemeClr val="accent1"/>
                          </a:solidFill>
                          <a:latin typeface="+mn-lt"/>
                          <a:cs typeface="Calibri" pitchFamily="34" charset="0"/>
                        </a:rPr>
                        <a:t>4</a:t>
                      </a:r>
                    </a:p>
                  </a:txBody>
                  <a:tcPr marL="0" marR="0" marT="72018" marB="72018"/>
                </a:tc>
                <a:tc>
                  <a:txBody>
                    <a:bodyPr/>
                    <a:lstStyle/>
                    <a:p>
                      <a:pPr marL="0" lvl="0" indent="0" algn="just">
                        <a:spcAft>
                          <a:spcPts val="0"/>
                        </a:spcAft>
                        <a:buFont typeface="+mj-lt"/>
                        <a:buNone/>
                      </a:pPr>
                      <a:r>
                        <a:rPr lang="en-US" sz="1600" b="1" dirty="0">
                          <a:effectLst/>
                          <a:latin typeface="+mn-lt"/>
                          <a:ea typeface="Arial Unicode MS"/>
                          <a:cs typeface="Arial Unicode MS"/>
                        </a:rPr>
                        <a:t>Privacy by design must be applied to the collection, processing, storage, analysis and interpretation of big data.</a:t>
                      </a:r>
                      <a:endParaRPr lang="fr-FR" sz="1600" b="1"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4"/>
                  </a:ext>
                </a:extLst>
              </a:tr>
              <a:tr h="1185663">
                <a:tc>
                  <a:txBody>
                    <a:bodyPr/>
                    <a:lstStyle/>
                    <a:p>
                      <a:pPr marL="0" indent="0" algn="ctr">
                        <a:spcAft>
                          <a:spcPts val="600"/>
                        </a:spcAft>
                      </a:pPr>
                      <a:r>
                        <a:rPr lang="en-GB" sz="1600" b="0" dirty="0">
                          <a:solidFill>
                            <a:schemeClr val="accent1"/>
                          </a:solidFill>
                          <a:latin typeface="+mn-lt"/>
                          <a:cs typeface="Calibri" pitchFamily="34" charset="0"/>
                        </a:rPr>
                        <a:t>5</a:t>
                      </a:r>
                    </a:p>
                  </a:txBody>
                  <a:tcPr marL="0" marR="0" marT="72018" marB="72018"/>
                </a:tc>
                <a:tc>
                  <a:txBody>
                    <a:bodyPr/>
                    <a:lstStyle/>
                    <a:p>
                      <a:pPr marL="0" lvl="0" indent="0" algn="just">
                        <a:spcAft>
                          <a:spcPts val="0"/>
                        </a:spcAft>
                        <a:buFont typeface="+mj-lt"/>
                        <a:buNone/>
                      </a:pPr>
                      <a:r>
                        <a:rPr lang="en-US" sz="1600" b="1" dirty="0">
                          <a:effectLst/>
                          <a:latin typeface="+mn-lt"/>
                          <a:ea typeface="Arial Unicode MS"/>
                          <a:cs typeface="Arial Unicode MS"/>
                        </a:rPr>
                        <a:t>The collection, processing, storage, analysis and interpretation of big data should be underpinned by interdisciplinary collaboration, including biomedical/health/life scientists, computational and/or data scientists, relevant clinicians/health professionals and patients.</a:t>
                      </a:r>
                      <a:endParaRPr lang="fr-FR" sz="1600" b="1"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3287656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45907" y="237185"/>
            <a:ext cx="8334172" cy="634545"/>
          </a:xfrm>
        </p:spPr>
        <p:txBody>
          <a:bodyPr/>
          <a:lstStyle/>
          <a:p>
            <a:r>
              <a:rPr lang="en-GB" dirty="0" smtClean="0"/>
              <a:t>Points to consider</a:t>
            </a:r>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04/04/2019</a:t>
            </a:fld>
            <a:endParaRPr lang="en-US" dirty="0"/>
          </a:p>
        </p:txBody>
      </p:sp>
      <p:graphicFrame>
        <p:nvGraphicFramePr>
          <p:cNvPr id="9" name="Content Placeholder 3"/>
          <p:cNvGraphicFramePr>
            <a:graphicFrameLocks/>
          </p:cNvGraphicFramePr>
          <p:nvPr>
            <p:extLst>
              <p:ext uri="{D42A27DB-BD31-4B8C-83A1-F6EECF244321}">
                <p14:modId xmlns:p14="http://schemas.microsoft.com/office/powerpoint/2010/main" val="4016385889"/>
              </p:ext>
            </p:extLst>
          </p:nvPr>
        </p:nvGraphicFramePr>
        <p:xfrm>
          <a:off x="467544" y="1456381"/>
          <a:ext cx="8150939" cy="4671150"/>
        </p:xfrm>
        <a:graphic>
          <a:graphicData uri="http://schemas.openxmlformats.org/drawingml/2006/table">
            <a:tbl>
              <a:tblPr firstRow="1" bandRow="1">
                <a:tableStyleId>{5C22544A-7EE6-4342-B048-85BDC9FD1C3A}</a:tableStyleId>
              </a:tblPr>
              <a:tblGrid>
                <a:gridCol w="523563">
                  <a:extLst>
                    <a:ext uri="{9D8B030D-6E8A-4147-A177-3AD203B41FA5}">
                      <a16:colId xmlns:a16="http://schemas.microsoft.com/office/drawing/2014/main" xmlns="" val="20000"/>
                    </a:ext>
                  </a:extLst>
                </a:gridCol>
                <a:gridCol w="7627376">
                  <a:extLst>
                    <a:ext uri="{9D8B030D-6E8A-4147-A177-3AD203B41FA5}">
                      <a16:colId xmlns:a16="http://schemas.microsoft.com/office/drawing/2014/main" xmlns="" val="20001"/>
                    </a:ext>
                  </a:extLst>
                </a:gridCol>
              </a:tblGrid>
              <a:tr h="637245">
                <a:tc gridSpan="2">
                  <a:txBody>
                    <a:bodyPr/>
                    <a:lstStyle/>
                    <a:p>
                      <a:pPr marL="85725" marR="0" indent="0" algn="ctr" defTabSz="914400" rtl="0" eaLnBrk="1" fontAlgn="auto" latinLnBrk="0" hangingPunct="1">
                        <a:lnSpc>
                          <a:spcPct val="100000"/>
                        </a:lnSpc>
                        <a:spcBef>
                          <a:spcPts val="0"/>
                        </a:spcBef>
                        <a:spcAft>
                          <a:spcPts val="600"/>
                        </a:spcAft>
                        <a:buClrTx/>
                        <a:buSzTx/>
                        <a:buFontTx/>
                        <a:buNone/>
                        <a:tabLst/>
                        <a:defRPr/>
                      </a:pPr>
                      <a:r>
                        <a:rPr lang="en-GB" sz="1600" b="1" dirty="0" smtClean="0">
                          <a:solidFill>
                            <a:srgbClr val="FFFFFF"/>
                          </a:solidFill>
                          <a:latin typeface="+mn-lt"/>
                          <a:cs typeface="Calibri" pitchFamily="34" charset="0"/>
                        </a:rPr>
                        <a:t>PTC 6-10</a:t>
                      </a:r>
                      <a:endParaRPr lang="en-GB" sz="1600" b="1" dirty="0">
                        <a:solidFill>
                          <a:srgbClr val="FFFFFF"/>
                        </a:solidFill>
                        <a:latin typeface="+mn-lt"/>
                        <a:cs typeface="Calibri" pitchFamily="34" charset="0"/>
                      </a:endParaRPr>
                    </a:p>
                  </a:txBody>
                  <a:tcPr marL="0" marR="0" marT="72018" marB="72018">
                    <a:solidFill>
                      <a:srgbClr val="071D49"/>
                    </a:solidFill>
                  </a:tcPr>
                </a:tc>
                <a:tc hMerge="1">
                  <a:txBody>
                    <a:bodyPr/>
                    <a:lstStyle/>
                    <a:p>
                      <a:endParaRPr lang="en-GB"/>
                    </a:p>
                  </a:txBody>
                  <a:tcPr/>
                </a:tc>
                <a:extLst>
                  <a:ext uri="{0D108BD9-81ED-4DB2-BD59-A6C34878D82A}">
                    <a16:rowId xmlns:a16="http://schemas.microsoft.com/office/drawing/2014/main" xmlns="" val="10000"/>
                  </a:ext>
                </a:extLst>
              </a:tr>
              <a:tr h="786208">
                <a:tc>
                  <a:txBody>
                    <a:bodyPr/>
                    <a:lstStyle/>
                    <a:p>
                      <a:pPr algn="ctr">
                        <a:spcAft>
                          <a:spcPts val="600"/>
                        </a:spcAft>
                      </a:pPr>
                      <a:r>
                        <a:rPr lang="en-GB" sz="1600" b="0" dirty="0" smtClean="0">
                          <a:solidFill>
                            <a:schemeClr val="accent1"/>
                          </a:solidFill>
                          <a:latin typeface="+mn-lt"/>
                          <a:cs typeface="Calibri" pitchFamily="34" charset="0"/>
                        </a:rPr>
                        <a:t>6</a:t>
                      </a:r>
                      <a:endParaRPr lang="en-GB" sz="16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600" b="1" dirty="0">
                          <a:effectLst/>
                          <a:latin typeface="Arial"/>
                          <a:ea typeface="Arial Unicode MS"/>
                          <a:cs typeface="Arial Unicode MS"/>
                        </a:rPr>
                        <a:t>The methods used to </a:t>
                      </a:r>
                      <a:r>
                        <a:rPr lang="en-US" sz="1600" b="1" dirty="0" err="1">
                          <a:effectLst/>
                          <a:latin typeface="Arial"/>
                          <a:ea typeface="Arial Unicode MS"/>
                          <a:cs typeface="Arial Unicode MS"/>
                        </a:rPr>
                        <a:t>analyse</a:t>
                      </a:r>
                      <a:r>
                        <a:rPr lang="en-US" sz="1600" b="1" dirty="0">
                          <a:effectLst/>
                          <a:latin typeface="Arial"/>
                          <a:ea typeface="Arial Unicode MS"/>
                          <a:cs typeface="Arial Unicode MS"/>
                        </a:rPr>
                        <a:t> big data must be reported explicitly and transparently in scientific publications.</a:t>
                      </a:r>
                      <a:endParaRPr lang="fr-FR" sz="1600" b="1" dirty="0">
                        <a:effectLst/>
                        <a:latin typeface="Times New Roman"/>
                        <a:ea typeface="Arial Unicode MS"/>
                        <a:cs typeface="Arial Unicode MS"/>
                      </a:endParaRPr>
                    </a:p>
                  </a:txBody>
                  <a:tcPr marL="68580" marR="68580" marT="0" marB="0"/>
                </a:tc>
                <a:extLst>
                  <a:ext uri="{0D108BD9-81ED-4DB2-BD59-A6C34878D82A}">
                    <a16:rowId xmlns:a16="http://schemas.microsoft.com/office/drawing/2014/main" xmlns="" val="10001"/>
                  </a:ext>
                </a:extLst>
              </a:tr>
              <a:tr h="683173">
                <a:tc>
                  <a:txBody>
                    <a:bodyPr/>
                    <a:lstStyle/>
                    <a:p>
                      <a:pPr algn="ctr">
                        <a:spcAft>
                          <a:spcPts val="600"/>
                        </a:spcAft>
                      </a:pPr>
                      <a:r>
                        <a:rPr lang="en-GB" sz="1600" b="0" dirty="0" smtClean="0">
                          <a:solidFill>
                            <a:schemeClr val="accent1"/>
                          </a:solidFill>
                          <a:latin typeface="+mn-lt"/>
                          <a:cs typeface="Calibri" pitchFamily="34" charset="0"/>
                        </a:rPr>
                        <a:t>7</a:t>
                      </a:r>
                      <a:endParaRPr lang="en-GB" sz="16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600" b="1" dirty="0">
                          <a:effectLst/>
                          <a:latin typeface="Arial"/>
                          <a:ea typeface="Arial Unicode MS"/>
                          <a:cs typeface="Arial Unicode MS"/>
                        </a:rPr>
                        <a:t>Benchmarking of computational methods for big data used in RMD research should be encouraged.</a:t>
                      </a:r>
                      <a:endParaRPr lang="fr-FR" sz="1600" b="1" dirty="0">
                        <a:effectLst/>
                        <a:latin typeface="Times New Roman"/>
                        <a:ea typeface="Arial Unicode MS"/>
                        <a:cs typeface="Arial Unicode MS"/>
                      </a:endParaRPr>
                    </a:p>
                  </a:txBody>
                  <a:tcPr marL="68580" marR="68580" marT="0" marB="0"/>
                </a:tc>
                <a:extLst>
                  <a:ext uri="{0D108BD9-81ED-4DB2-BD59-A6C34878D82A}">
                    <a16:rowId xmlns:a16="http://schemas.microsoft.com/office/drawing/2014/main" xmlns="" val="10002"/>
                  </a:ext>
                </a:extLst>
              </a:tr>
              <a:tr h="776504">
                <a:tc>
                  <a:txBody>
                    <a:bodyPr/>
                    <a:lstStyle/>
                    <a:p>
                      <a:pPr algn="ctr">
                        <a:spcAft>
                          <a:spcPts val="600"/>
                        </a:spcAft>
                      </a:pPr>
                      <a:r>
                        <a:rPr lang="en-GB" sz="1600" b="0" dirty="0" smtClean="0">
                          <a:solidFill>
                            <a:schemeClr val="accent1"/>
                          </a:solidFill>
                          <a:latin typeface="+mn-lt"/>
                          <a:cs typeface="Calibri" pitchFamily="34" charset="0"/>
                        </a:rPr>
                        <a:t>8</a:t>
                      </a:r>
                      <a:endParaRPr lang="en-GB" sz="16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600" b="1" dirty="0">
                          <a:effectLst/>
                          <a:latin typeface="Arial"/>
                          <a:ea typeface="Arial Unicode MS"/>
                          <a:cs typeface="Arial Unicode MS"/>
                        </a:rPr>
                        <a:t>Before implementation, conclusions and/or models drawn from big data should be independently validated.</a:t>
                      </a:r>
                      <a:endParaRPr lang="fr-FR" sz="1600" b="1" dirty="0">
                        <a:effectLst/>
                        <a:latin typeface="Times New Roman"/>
                        <a:ea typeface="Arial Unicode MS"/>
                        <a:cs typeface="Arial Unicode MS"/>
                      </a:endParaRPr>
                    </a:p>
                  </a:txBody>
                  <a:tcPr marL="68580" marR="68580" marT="0" marB="0"/>
                </a:tc>
                <a:extLst>
                  <a:ext uri="{0D108BD9-81ED-4DB2-BD59-A6C34878D82A}">
                    <a16:rowId xmlns:a16="http://schemas.microsoft.com/office/drawing/2014/main" xmlns="" val="10003"/>
                  </a:ext>
                </a:extLst>
              </a:tr>
              <a:tr h="777318">
                <a:tc>
                  <a:txBody>
                    <a:bodyPr/>
                    <a:lstStyle/>
                    <a:p>
                      <a:pPr marL="0" indent="0" algn="ctr">
                        <a:spcAft>
                          <a:spcPts val="600"/>
                        </a:spcAft>
                      </a:pPr>
                      <a:r>
                        <a:rPr lang="en-GB" sz="1600" b="0" dirty="0" smtClean="0">
                          <a:solidFill>
                            <a:schemeClr val="accent1"/>
                          </a:solidFill>
                          <a:latin typeface="+mn-lt"/>
                          <a:cs typeface="Calibri" pitchFamily="34" charset="0"/>
                        </a:rPr>
                        <a:t>9</a:t>
                      </a:r>
                      <a:endParaRPr lang="en-GB" sz="16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600" b="1" dirty="0">
                          <a:effectLst/>
                          <a:latin typeface="Arial"/>
                          <a:ea typeface="Arial Unicode MS"/>
                          <a:cs typeface="Arial Unicode MS"/>
                        </a:rPr>
                        <a:t>Researchers using big data should proactively consider the implementation of findings in clinical practice.</a:t>
                      </a:r>
                      <a:endParaRPr lang="fr-FR" sz="1600" b="1" dirty="0">
                        <a:effectLst/>
                        <a:latin typeface="Times New Roman"/>
                        <a:ea typeface="Arial Unicode MS"/>
                        <a:cs typeface="Arial Unicode MS"/>
                      </a:endParaRPr>
                    </a:p>
                  </a:txBody>
                  <a:tcPr marL="68580" marR="68580" marT="0" marB="0"/>
                </a:tc>
                <a:extLst>
                  <a:ext uri="{0D108BD9-81ED-4DB2-BD59-A6C34878D82A}">
                    <a16:rowId xmlns:a16="http://schemas.microsoft.com/office/drawing/2014/main" xmlns="" val="10004"/>
                  </a:ext>
                </a:extLst>
              </a:tr>
              <a:tr h="1010702">
                <a:tc>
                  <a:txBody>
                    <a:bodyPr/>
                    <a:lstStyle/>
                    <a:p>
                      <a:pPr marL="0" indent="0" algn="ctr">
                        <a:spcAft>
                          <a:spcPts val="600"/>
                        </a:spcAft>
                      </a:pPr>
                      <a:r>
                        <a:rPr lang="en-GB" sz="1600" b="0" dirty="0" smtClean="0">
                          <a:solidFill>
                            <a:schemeClr val="accent1"/>
                          </a:solidFill>
                          <a:latin typeface="+mn-lt"/>
                          <a:cs typeface="Calibri" pitchFamily="34" charset="0"/>
                        </a:rPr>
                        <a:t>10</a:t>
                      </a:r>
                      <a:endParaRPr lang="en-GB" sz="16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600" b="1" dirty="0">
                          <a:effectLst/>
                          <a:latin typeface="Arial"/>
                          <a:ea typeface="Arial Unicode MS"/>
                          <a:cs typeface="Arial Unicode MS"/>
                        </a:rPr>
                        <a:t>Interdisciplinary training on big data methods in RMDs for clinicians/health professionals/health and life scientists and data scientists must be encouraged.</a:t>
                      </a:r>
                      <a:endParaRPr lang="fr-FR" sz="1600" b="1" dirty="0">
                        <a:effectLst/>
                        <a:latin typeface="Times New Roman"/>
                        <a:ea typeface="Arial Unicode MS"/>
                        <a:cs typeface="Arial Unicode MS"/>
                      </a:endParaRPr>
                    </a:p>
                  </a:txBody>
                  <a:tcPr marL="68580" marR="68580" marT="0" marB="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1199099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56418" y="289737"/>
            <a:ext cx="8334172" cy="634545"/>
          </a:xfrm>
        </p:spPr>
        <p:txBody>
          <a:bodyPr/>
          <a:lstStyle/>
          <a:p>
            <a:r>
              <a:rPr lang="en-GB" dirty="0" smtClean="0">
                <a:solidFill>
                  <a:srgbClr val="0057B8"/>
                </a:solidFill>
              </a:rPr>
              <a:t>Summary </a:t>
            </a:r>
            <a:r>
              <a:rPr lang="en-GB" dirty="0">
                <a:solidFill>
                  <a:srgbClr val="0057B8"/>
                </a:solidFill>
              </a:rPr>
              <a:t>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04/04/2019</a:t>
            </a:fld>
            <a:endParaRPr lang="en-US" dirty="0"/>
          </a:p>
        </p:txBody>
      </p:sp>
      <p:graphicFrame>
        <p:nvGraphicFramePr>
          <p:cNvPr id="9" name="Espace réservé du contenu 1"/>
          <p:cNvGraphicFramePr>
            <a:graphicFrameLocks noGrp="1"/>
          </p:cNvGraphicFramePr>
          <p:nvPr>
            <p:ph idx="1"/>
            <p:extLst>
              <p:ext uri="{D42A27DB-BD31-4B8C-83A1-F6EECF244321}">
                <p14:modId xmlns:p14="http://schemas.microsoft.com/office/powerpoint/2010/main" val="1349462937"/>
              </p:ext>
            </p:extLst>
          </p:nvPr>
        </p:nvGraphicFramePr>
        <p:xfrm>
          <a:off x="390728" y="1539967"/>
          <a:ext cx="8229600" cy="4831204"/>
        </p:xfrm>
        <a:graphic>
          <a:graphicData uri="http://schemas.openxmlformats.org/drawingml/2006/table">
            <a:tbl>
              <a:tblPr firstRow="1" firstCol="1" bandRow="1" bandCol="1">
                <a:tableStyleId>{5C22544A-7EE6-4342-B048-85BDC9FD1C3A}</a:tableStyleId>
              </a:tblPr>
              <a:tblGrid>
                <a:gridCol w="2057400">
                  <a:extLst>
                    <a:ext uri="{9D8B030D-6E8A-4147-A177-3AD203B41FA5}">
                      <a16:colId xmlns:a16="http://schemas.microsoft.com/office/drawing/2014/main" xmlns="" val="20000"/>
                    </a:ext>
                  </a:extLst>
                </a:gridCol>
                <a:gridCol w="2057400">
                  <a:extLst>
                    <a:ext uri="{9D8B030D-6E8A-4147-A177-3AD203B41FA5}">
                      <a16:colId xmlns:a16="http://schemas.microsoft.com/office/drawing/2014/main" xmlns="" val="20001"/>
                    </a:ext>
                  </a:extLst>
                </a:gridCol>
                <a:gridCol w="20574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123730">
                <a:tc>
                  <a:txBody>
                    <a:bodyPr/>
                    <a:lstStyle/>
                    <a:p>
                      <a:pPr algn="ctr">
                        <a:lnSpc>
                          <a:spcPct val="150000"/>
                        </a:lnSpc>
                        <a:spcAft>
                          <a:spcPts val="0"/>
                        </a:spcAft>
                      </a:pPr>
                      <a:r>
                        <a:rPr lang="en-GB" sz="1400" dirty="0" smtClean="0">
                          <a:effectLst/>
                        </a:rPr>
                        <a:t>PTC </a:t>
                      </a:r>
                      <a:r>
                        <a:rPr lang="en-GB" sz="1400" dirty="0">
                          <a:effectLst/>
                        </a:rPr>
                        <a:t>number</a:t>
                      </a:r>
                      <a:endParaRPr lang="fr-FR" sz="1400" dirty="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GB" sz="1400" dirty="0" smtClean="0">
                          <a:effectLst/>
                        </a:rPr>
                        <a:t>Level of agreement 0-10,</a:t>
                      </a:r>
                      <a:r>
                        <a:rPr lang="en-GB" sz="1400" baseline="0" dirty="0" smtClean="0">
                          <a:effectLst/>
                        </a:rPr>
                        <a:t> </a:t>
                      </a:r>
                      <a:r>
                        <a:rPr lang="en-GB" sz="1400" dirty="0" smtClean="0">
                          <a:effectLst/>
                        </a:rPr>
                        <a:t>mean (standard deviation)</a:t>
                      </a:r>
                      <a:endParaRPr lang="fr-FR" sz="1400" dirty="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GB" sz="1400" dirty="0" smtClean="0">
                          <a:effectLst/>
                        </a:rPr>
                        <a:t>Level of evidence</a:t>
                      </a:r>
                      <a:endParaRPr lang="fr-FR" sz="1400" dirty="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GB" sz="1400" dirty="0" smtClean="0">
                          <a:effectLst/>
                        </a:rPr>
                        <a:t>Strength of recommendation</a:t>
                      </a:r>
                      <a:endParaRPr lang="fr-FR" sz="1400" dirty="0">
                        <a:effectLst/>
                        <a:latin typeface="Verdana"/>
                        <a:ea typeface="Times New Roman"/>
                        <a:cs typeface="Times New Roman"/>
                      </a:endParaRPr>
                    </a:p>
                  </a:txBody>
                  <a:tcPr marL="11248" marR="11248" marT="0" marB="0"/>
                </a:tc>
                <a:extLst>
                  <a:ext uri="{0D108BD9-81ED-4DB2-BD59-A6C34878D82A}">
                    <a16:rowId xmlns:a16="http://schemas.microsoft.com/office/drawing/2014/main" xmlns="" val="10000"/>
                  </a:ext>
                </a:extLst>
              </a:tr>
              <a:tr h="371189">
                <a:tc>
                  <a:txBody>
                    <a:bodyPr/>
                    <a:lstStyle/>
                    <a:p>
                      <a:pPr algn="ctr">
                        <a:lnSpc>
                          <a:spcPct val="150000"/>
                        </a:lnSpc>
                        <a:spcAft>
                          <a:spcPts val="0"/>
                        </a:spcAft>
                      </a:pPr>
                      <a:r>
                        <a:rPr lang="en-GB" sz="1400">
                          <a:effectLst/>
                        </a:rPr>
                        <a:t> 1.</a:t>
                      </a:r>
                      <a:endParaRPr lang="fr-FR" sz="1400">
                        <a:effectLst/>
                        <a:latin typeface="Verdana"/>
                        <a:ea typeface="Times New Roman"/>
                        <a:cs typeface="Times New Roman"/>
                      </a:endParaRPr>
                    </a:p>
                  </a:txBody>
                  <a:tcPr marL="11248" marR="11248" marT="0" marB="0"/>
                </a:tc>
                <a:tc>
                  <a:txBody>
                    <a:bodyPr/>
                    <a:lstStyle/>
                    <a:p>
                      <a:pPr algn="ctr">
                        <a:spcAft>
                          <a:spcPts val="0"/>
                        </a:spcAft>
                      </a:pPr>
                      <a:r>
                        <a:rPr lang="en-US" sz="1600">
                          <a:effectLst/>
                          <a:latin typeface="Arial"/>
                          <a:ea typeface="Arial Unicode MS"/>
                          <a:cs typeface="Arial Unicode MS"/>
                        </a:rPr>
                        <a:t>9.7 (0.6)</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4</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C</a:t>
                      </a:r>
                      <a:endParaRPr lang="fr-FR" sz="1600">
                        <a:effectLst/>
                        <a:latin typeface="Times New Roman"/>
                        <a:ea typeface="Arial Unicode MS"/>
                        <a:cs typeface="Arial Unicode MS"/>
                      </a:endParaRPr>
                    </a:p>
                  </a:txBody>
                  <a:tcPr marL="68580" marR="68580" marT="0" marB="0" anchor="b"/>
                </a:tc>
                <a:extLst>
                  <a:ext uri="{0D108BD9-81ED-4DB2-BD59-A6C34878D82A}">
                    <a16:rowId xmlns:a16="http://schemas.microsoft.com/office/drawing/2014/main" xmlns="" val="10001"/>
                  </a:ext>
                </a:extLst>
              </a:tr>
              <a:tr h="247459">
                <a:tc>
                  <a:txBody>
                    <a:bodyPr/>
                    <a:lstStyle/>
                    <a:p>
                      <a:pPr algn="ctr">
                        <a:lnSpc>
                          <a:spcPct val="150000"/>
                        </a:lnSpc>
                        <a:spcAft>
                          <a:spcPts val="0"/>
                        </a:spcAft>
                      </a:pPr>
                      <a:r>
                        <a:rPr lang="en-GB" sz="1400">
                          <a:effectLst/>
                        </a:rPr>
                        <a:t>2.</a:t>
                      </a:r>
                      <a:endParaRPr lang="fr-FR" sz="1400">
                        <a:effectLst/>
                        <a:latin typeface="Verdana"/>
                        <a:ea typeface="Times New Roman"/>
                        <a:cs typeface="Times New Roman"/>
                      </a:endParaRPr>
                    </a:p>
                  </a:txBody>
                  <a:tcPr marL="11248" marR="11248" marT="0" marB="0"/>
                </a:tc>
                <a:tc>
                  <a:txBody>
                    <a:bodyPr/>
                    <a:lstStyle/>
                    <a:p>
                      <a:pPr algn="ctr">
                        <a:spcAft>
                          <a:spcPts val="0"/>
                        </a:spcAft>
                      </a:pPr>
                      <a:r>
                        <a:rPr lang="en-US" sz="1600">
                          <a:effectLst/>
                          <a:latin typeface="Arial"/>
                          <a:ea typeface="Arial Unicode MS"/>
                          <a:cs typeface="Arial Unicode MS"/>
                        </a:rPr>
                        <a:t>9.6 (0.9)</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en-US" sz="1600">
                          <a:effectLst/>
                          <a:latin typeface="Arial"/>
                          <a:ea typeface="Arial Unicode MS"/>
                          <a:cs typeface="Arial Unicode MS"/>
                        </a:rPr>
                        <a:t>5</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en-US" sz="1600">
                          <a:effectLst/>
                          <a:latin typeface="Arial"/>
                          <a:ea typeface="Arial Unicode MS"/>
                          <a:cs typeface="Arial Unicode MS"/>
                        </a:rPr>
                        <a:t>D</a:t>
                      </a:r>
                      <a:endParaRPr lang="fr-FR" sz="1600">
                        <a:effectLst/>
                        <a:latin typeface="Times New Roman"/>
                        <a:ea typeface="Arial Unicode MS"/>
                        <a:cs typeface="Arial Unicode MS"/>
                      </a:endParaRPr>
                    </a:p>
                  </a:txBody>
                  <a:tcPr marL="68580" marR="68580" marT="0" marB="0" anchor="b"/>
                </a:tc>
                <a:extLst>
                  <a:ext uri="{0D108BD9-81ED-4DB2-BD59-A6C34878D82A}">
                    <a16:rowId xmlns:a16="http://schemas.microsoft.com/office/drawing/2014/main" xmlns="" val="10002"/>
                  </a:ext>
                </a:extLst>
              </a:tr>
              <a:tr h="467708">
                <a:tc>
                  <a:txBody>
                    <a:bodyPr/>
                    <a:lstStyle/>
                    <a:p>
                      <a:pPr algn="ctr">
                        <a:lnSpc>
                          <a:spcPct val="150000"/>
                        </a:lnSpc>
                        <a:spcAft>
                          <a:spcPts val="0"/>
                        </a:spcAft>
                      </a:pPr>
                      <a:r>
                        <a:rPr lang="en-GB" sz="1400">
                          <a:effectLst/>
                        </a:rPr>
                        <a:t>3.</a:t>
                      </a:r>
                      <a:endParaRPr lang="fr-FR" sz="1400">
                        <a:effectLst/>
                        <a:latin typeface="Verdana"/>
                        <a:ea typeface="Times New Roman"/>
                        <a:cs typeface="Times New Roman"/>
                      </a:endParaRPr>
                    </a:p>
                  </a:txBody>
                  <a:tcPr marL="11248" marR="11248" marT="0" marB="0"/>
                </a:tc>
                <a:tc>
                  <a:txBody>
                    <a:bodyPr/>
                    <a:lstStyle/>
                    <a:p>
                      <a:pPr algn="ctr">
                        <a:spcAft>
                          <a:spcPts val="0"/>
                        </a:spcAft>
                      </a:pPr>
                      <a:r>
                        <a:rPr lang="en-US" sz="1600">
                          <a:effectLst/>
                          <a:latin typeface="Arial"/>
                          <a:ea typeface="Arial Unicode MS"/>
                          <a:cs typeface="Arial Unicode MS"/>
                        </a:rPr>
                        <a:t>8.7 (1.2)</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5</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D</a:t>
                      </a:r>
                      <a:endParaRPr lang="fr-FR" sz="1600">
                        <a:effectLst/>
                        <a:latin typeface="Times New Roman"/>
                        <a:ea typeface="Arial Unicode MS"/>
                        <a:cs typeface="Arial Unicode MS"/>
                      </a:endParaRPr>
                    </a:p>
                  </a:txBody>
                  <a:tcPr marL="68580" marR="68580" marT="0" marB="0" anchor="b"/>
                </a:tc>
                <a:extLst>
                  <a:ext uri="{0D108BD9-81ED-4DB2-BD59-A6C34878D82A}">
                    <a16:rowId xmlns:a16="http://schemas.microsoft.com/office/drawing/2014/main" xmlns="" val="10003"/>
                  </a:ext>
                </a:extLst>
              </a:tr>
              <a:tr h="371189">
                <a:tc>
                  <a:txBody>
                    <a:bodyPr/>
                    <a:lstStyle/>
                    <a:p>
                      <a:pPr algn="ctr">
                        <a:lnSpc>
                          <a:spcPct val="150000"/>
                        </a:lnSpc>
                        <a:spcAft>
                          <a:spcPts val="0"/>
                        </a:spcAft>
                      </a:pPr>
                      <a:r>
                        <a:rPr lang="en-GB" sz="1400">
                          <a:effectLst/>
                        </a:rPr>
                        <a:t>4.</a:t>
                      </a:r>
                      <a:endParaRPr lang="fr-FR" sz="1400">
                        <a:effectLst/>
                        <a:latin typeface="Verdana"/>
                        <a:ea typeface="Times New Roman"/>
                        <a:cs typeface="Times New Roman"/>
                      </a:endParaRPr>
                    </a:p>
                  </a:txBody>
                  <a:tcPr marL="11248" marR="11248" marT="0" marB="0"/>
                </a:tc>
                <a:tc>
                  <a:txBody>
                    <a:bodyPr/>
                    <a:lstStyle/>
                    <a:p>
                      <a:pPr algn="ctr">
                        <a:spcAft>
                          <a:spcPts val="0"/>
                        </a:spcAft>
                      </a:pPr>
                      <a:r>
                        <a:rPr lang="en-US" sz="1600">
                          <a:effectLst/>
                          <a:latin typeface="Arial"/>
                          <a:ea typeface="Arial Unicode MS"/>
                          <a:cs typeface="Arial Unicode MS"/>
                        </a:rPr>
                        <a:t>9.6 (0.5)</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4</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C</a:t>
                      </a:r>
                      <a:endParaRPr lang="fr-FR" sz="1600">
                        <a:effectLst/>
                        <a:latin typeface="Times New Roman"/>
                        <a:ea typeface="Arial Unicode MS"/>
                        <a:cs typeface="Arial Unicode MS"/>
                      </a:endParaRPr>
                    </a:p>
                  </a:txBody>
                  <a:tcPr marL="68580" marR="68580" marT="0" marB="0" anchor="b"/>
                </a:tc>
                <a:extLst>
                  <a:ext uri="{0D108BD9-81ED-4DB2-BD59-A6C34878D82A}">
                    <a16:rowId xmlns:a16="http://schemas.microsoft.com/office/drawing/2014/main" xmlns="" val="10004"/>
                  </a:ext>
                </a:extLst>
              </a:tr>
              <a:tr h="329946">
                <a:tc>
                  <a:txBody>
                    <a:bodyPr/>
                    <a:lstStyle/>
                    <a:p>
                      <a:pPr algn="ctr">
                        <a:lnSpc>
                          <a:spcPct val="150000"/>
                        </a:lnSpc>
                        <a:spcAft>
                          <a:spcPts val="0"/>
                        </a:spcAft>
                      </a:pPr>
                      <a:r>
                        <a:rPr lang="en-GB" sz="1400">
                          <a:effectLst/>
                        </a:rPr>
                        <a:t>5.</a:t>
                      </a:r>
                      <a:endParaRPr lang="fr-FR" sz="1400">
                        <a:effectLst/>
                        <a:latin typeface="Verdana"/>
                        <a:ea typeface="Times New Roman"/>
                        <a:cs typeface="Times New Roman"/>
                      </a:endParaRPr>
                    </a:p>
                  </a:txBody>
                  <a:tcPr marL="11248" marR="11248" marT="0" marB="0"/>
                </a:tc>
                <a:tc>
                  <a:txBody>
                    <a:bodyPr/>
                    <a:lstStyle/>
                    <a:p>
                      <a:pPr algn="ctr">
                        <a:spcAft>
                          <a:spcPts val="0"/>
                        </a:spcAft>
                      </a:pPr>
                      <a:r>
                        <a:rPr lang="en-US" sz="1600">
                          <a:effectLst/>
                          <a:latin typeface="Arial"/>
                          <a:ea typeface="Arial Unicode MS"/>
                          <a:cs typeface="Arial Unicode MS"/>
                        </a:rPr>
                        <a:t>9.7 (0.6)</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4</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C</a:t>
                      </a:r>
                      <a:endParaRPr lang="fr-FR" sz="1600">
                        <a:effectLst/>
                        <a:latin typeface="Times New Roman"/>
                        <a:ea typeface="Arial Unicode MS"/>
                        <a:cs typeface="Arial Unicode MS"/>
                      </a:endParaRPr>
                    </a:p>
                  </a:txBody>
                  <a:tcPr marL="68580" marR="68580" marT="0" marB="0" anchor="b"/>
                </a:tc>
                <a:extLst>
                  <a:ext uri="{0D108BD9-81ED-4DB2-BD59-A6C34878D82A}">
                    <a16:rowId xmlns:a16="http://schemas.microsoft.com/office/drawing/2014/main" xmlns="" val="10005"/>
                  </a:ext>
                </a:extLst>
              </a:tr>
              <a:tr h="412432">
                <a:tc>
                  <a:txBody>
                    <a:bodyPr/>
                    <a:lstStyle/>
                    <a:p>
                      <a:pPr algn="ctr">
                        <a:lnSpc>
                          <a:spcPct val="150000"/>
                        </a:lnSpc>
                        <a:spcAft>
                          <a:spcPts val="0"/>
                        </a:spcAft>
                      </a:pPr>
                      <a:r>
                        <a:rPr lang="en-GB" sz="1400">
                          <a:effectLst/>
                        </a:rPr>
                        <a:t>6.</a:t>
                      </a:r>
                      <a:endParaRPr lang="fr-FR" sz="1400">
                        <a:effectLst/>
                        <a:latin typeface="Verdana"/>
                        <a:ea typeface="Times New Roman"/>
                        <a:cs typeface="Times New Roman"/>
                      </a:endParaRPr>
                    </a:p>
                  </a:txBody>
                  <a:tcPr marL="11248" marR="11248" marT="0" marB="0"/>
                </a:tc>
                <a:tc>
                  <a:txBody>
                    <a:bodyPr/>
                    <a:lstStyle/>
                    <a:p>
                      <a:pPr algn="ctr">
                        <a:spcAft>
                          <a:spcPts val="0"/>
                        </a:spcAft>
                      </a:pPr>
                      <a:r>
                        <a:rPr lang="en-US" sz="1600">
                          <a:effectLst/>
                          <a:latin typeface="Arial"/>
                          <a:ea typeface="Arial Unicode MS"/>
                          <a:cs typeface="Arial Unicode MS"/>
                        </a:rPr>
                        <a:t>10 (0)</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4</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C</a:t>
                      </a:r>
                      <a:endParaRPr lang="fr-FR" sz="1600">
                        <a:effectLst/>
                        <a:latin typeface="Times New Roman"/>
                        <a:ea typeface="Arial Unicode MS"/>
                        <a:cs typeface="Arial Unicode MS"/>
                      </a:endParaRPr>
                    </a:p>
                  </a:txBody>
                  <a:tcPr marL="68580" marR="68580" marT="0" marB="0" anchor="b"/>
                </a:tc>
                <a:extLst>
                  <a:ext uri="{0D108BD9-81ED-4DB2-BD59-A6C34878D82A}">
                    <a16:rowId xmlns:a16="http://schemas.microsoft.com/office/drawing/2014/main" xmlns="" val="10006"/>
                  </a:ext>
                </a:extLst>
              </a:tr>
              <a:tr h="412432">
                <a:tc>
                  <a:txBody>
                    <a:bodyPr/>
                    <a:lstStyle/>
                    <a:p>
                      <a:pPr algn="ctr">
                        <a:lnSpc>
                          <a:spcPct val="150000"/>
                        </a:lnSpc>
                        <a:spcAft>
                          <a:spcPts val="0"/>
                        </a:spcAft>
                      </a:pPr>
                      <a:r>
                        <a:rPr lang="en-GB" sz="1400">
                          <a:effectLst/>
                        </a:rPr>
                        <a:t>7.</a:t>
                      </a:r>
                      <a:endParaRPr lang="fr-FR" sz="1400">
                        <a:effectLst/>
                        <a:latin typeface="Verdana"/>
                        <a:ea typeface="Times New Roman"/>
                        <a:cs typeface="Times New Roman"/>
                      </a:endParaRPr>
                    </a:p>
                  </a:txBody>
                  <a:tcPr marL="11248" marR="11248" marT="0" marB="0"/>
                </a:tc>
                <a:tc>
                  <a:txBody>
                    <a:bodyPr/>
                    <a:lstStyle/>
                    <a:p>
                      <a:pPr algn="ctr">
                        <a:spcAft>
                          <a:spcPts val="0"/>
                        </a:spcAft>
                      </a:pPr>
                      <a:r>
                        <a:rPr lang="en-US" sz="1600">
                          <a:effectLst/>
                          <a:latin typeface="Arial"/>
                          <a:ea typeface="Arial Unicode MS"/>
                          <a:cs typeface="Arial Unicode MS"/>
                        </a:rPr>
                        <a:t>9.4 (1.2)</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5</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D</a:t>
                      </a:r>
                      <a:endParaRPr lang="fr-FR" sz="1600">
                        <a:effectLst/>
                        <a:latin typeface="Times New Roman"/>
                        <a:ea typeface="Arial Unicode MS"/>
                        <a:cs typeface="Arial Unicode MS"/>
                      </a:endParaRPr>
                    </a:p>
                  </a:txBody>
                  <a:tcPr marL="68580" marR="68580" marT="0" marB="0" anchor="b"/>
                </a:tc>
                <a:extLst>
                  <a:ext uri="{0D108BD9-81ED-4DB2-BD59-A6C34878D82A}">
                    <a16:rowId xmlns:a16="http://schemas.microsoft.com/office/drawing/2014/main" xmlns="" val="10007"/>
                  </a:ext>
                </a:extLst>
              </a:tr>
              <a:tr h="453676">
                <a:tc>
                  <a:txBody>
                    <a:bodyPr/>
                    <a:lstStyle/>
                    <a:p>
                      <a:pPr algn="ctr">
                        <a:lnSpc>
                          <a:spcPct val="150000"/>
                        </a:lnSpc>
                        <a:spcAft>
                          <a:spcPts val="0"/>
                        </a:spcAft>
                      </a:pPr>
                      <a:r>
                        <a:rPr lang="en-GB" sz="1400">
                          <a:effectLst/>
                        </a:rPr>
                        <a:t>8.</a:t>
                      </a:r>
                      <a:endParaRPr lang="fr-FR" sz="1400">
                        <a:effectLst/>
                        <a:latin typeface="Verdana"/>
                        <a:ea typeface="Times New Roman"/>
                        <a:cs typeface="Times New Roman"/>
                      </a:endParaRPr>
                    </a:p>
                  </a:txBody>
                  <a:tcPr marL="11248" marR="11248" marT="0" marB="0"/>
                </a:tc>
                <a:tc>
                  <a:txBody>
                    <a:bodyPr/>
                    <a:lstStyle/>
                    <a:p>
                      <a:pPr algn="ctr">
                        <a:spcAft>
                          <a:spcPts val="0"/>
                        </a:spcAft>
                      </a:pPr>
                      <a:r>
                        <a:rPr lang="en-US" sz="1600">
                          <a:effectLst/>
                          <a:latin typeface="Arial"/>
                          <a:ea typeface="Arial Unicode MS"/>
                          <a:cs typeface="Arial Unicode MS"/>
                        </a:rPr>
                        <a:t>9.1 (0.7)</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4</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C</a:t>
                      </a:r>
                      <a:endParaRPr lang="fr-FR" sz="1600">
                        <a:effectLst/>
                        <a:latin typeface="Times New Roman"/>
                        <a:ea typeface="Arial Unicode MS"/>
                        <a:cs typeface="Arial Unicode MS"/>
                      </a:endParaRPr>
                    </a:p>
                  </a:txBody>
                  <a:tcPr marL="68580" marR="68580" marT="0" marB="0" anchor="b"/>
                </a:tc>
                <a:extLst>
                  <a:ext uri="{0D108BD9-81ED-4DB2-BD59-A6C34878D82A}">
                    <a16:rowId xmlns:a16="http://schemas.microsoft.com/office/drawing/2014/main" xmlns="" val="10008"/>
                  </a:ext>
                </a:extLst>
              </a:tr>
              <a:tr h="412432">
                <a:tc>
                  <a:txBody>
                    <a:bodyPr/>
                    <a:lstStyle/>
                    <a:p>
                      <a:pPr algn="ctr">
                        <a:lnSpc>
                          <a:spcPct val="150000"/>
                        </a:lnSpc>
                        <a:spcAft>
                          <a:spcPts val="0"/>
                        </a:spcAft>
                      </a:pPr>
                      <a:r>
                        <a:rPr lang="en-GB" sz="1400">
                          <a:effectLst/>
                        </a:rPr>
                        <a:t>9.</a:t>
                      </a:r>
                      <a:endParaRPr lang="fr-FR" sz="1400">
                        <a:effectLst/>
                        <a:latin typeface="Verdana"/>
                        <a:ea typeface="Times New Roman"/>
                        <a:cs typeface="Times New Roman"/>
                      </a:endParaRPr>
                    </a:p>
                  </a:txBody>
                  <a:tcPr marL="11248" marR="11248" marT="0" marB="0"/>
                </a:tc>
                <a:tc>
                  <a:txBody>
                    <a:bodyPr/>
                    <a:lstStyle/>
                    <a:p>
                      <a:pPr algn="ctr">
                        <a:spcAft>
                          <a:spcPts val="0"/>
                        </a:spcAft>
                      </a:pPr>
                      <a:r>
                        <a:rPr lang="en-US" sz="1600">
                          <a:effectLst/>
                          <a:latin typeface="Arial"/>
                          <a:ea typeface="Arial Unicode MS"/>
                          <a:cs typeface="Arial Unicode MS"/>
                        </a:rPr>
                        <a:t>9.3 (0.8)</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5</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D</a:t>
                      </a:r>
                      <a:endParaRPr lang="fr-FR" sz="1600">
                        <a:effectLst/>
                        <a:latin typeface="Times New Roman"/>
                        <a:ea typeface="Arial Unicode MS"/>
                        <a:cs typeface="Arial Unicode MS"/>
                      </a:endParaRPr>
                    </a:p>
                  </a:txBody>
                  <a:tcPr marL="68580" marR="68580" marT="0" marB="0" anchor="b"/>
                </a:tc>
                <a:extLst>
                  <a:ext uri="{0D108BD9-81ED-4DB2-BD59-A6C34878D82A}">
                    <a16:rowId xmlns:a16="http://schemas.microsoft.com/office/drawing/2014/main" xmlns="" val="10009"/>
                  </a:ext>
                </a:extLst>
              </a:tr>
              <a:tr h="288703">
                <a:tc>
                  <a:txBody>
                    <a:bodyPr/>
                    <a:lstStyle/>
                    <a:p>
                      <a:pPr algn="ctr">
                        <a:lnSpc>
                          <a:spcPct val="150000"/>
                        </a:lnSpc>
                        <a:spcAft>
                          <a:spcPts val="0"/>
                        </a:spcAft>
                      </a:pPr>
                      <a:r>
                        <a:rPr lang="en-GB" sz="1400">
                          <a:effectLst/>
                        </a:rPr>
                        <a:t>10.</a:t>
                      </a:r>
                      <a:endParaRPr lang="fr-FR" sz="1400">
                        <a:effectLst/>
                        <a:latin typeface="Verdana"/>
                        <a:ea typeface="Times New Roman"/>
                        <a:cs typeface="Times New Roman"/>
                      </a:endParaRPr>
                    </a:p>
                  </a:txBody>
                  <a:tcPr marL="11248" marR="11248" marT="0" marB="0"/>
                </a:tc>
                <a:tc>
                  <a:txBody>
                    <a:bodyPr/>
                    <a:lstStyle/>
                    <a:p>
                      <a:pPr algn="ctr">
                        <a:spcAft>
                          <a:spcPts val="0"/>
                        </a:spcAft>
                      </a:pPr>
                      <a:r>
                        <a:rPr lang="en-US" sz="1600">
                          <a:effectLst/>
                          <a:latin typeface="Arial"/>
                          <a:ea typeface="Arial Unicode MS"/>
                          <a:cs typeface="Arial Unicode MS"/>
                        </a:rPr>
                        <a:t>9.7 (0.6)</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a:effectLst/>
                          <a:latin typeface="Arial"/>
                          <a:ea typeface="Arial Unicode MS"/>
                          <a:cs typeface="Arial Unicode MS"/>
                        </a:rPr>
                        <a:t>5</a:t>
                      </a:r>
                      <a:endParaRPr lang="fr-FR" sz="1600">
                        <a:effectLst/>
                        <a:latin typeface="Times New Roman"/>
                        <a:ea typeface="Arial Unicode MS"/>
                        <a:cs typeface="Arial Unicode MS"/>
                      </a:endParaRPr>
                    </a:p>
                  </a:txBody>
                  <a:tcPr marL="68580" marR="68580" marT="0" marB="0" anchor="b"/>
                </a:tc>
                <a:tc>
                  <a:txBody>
                    <a:bodyPr/>
                    <a:lstStyle/>
                    <a:p>
                      <a:pPr algn="ctr">
                        <a:spcAft>
                          <a:spcPts val="0"/>
                        </a:spcAft>
                      </a:pPr>
                      <a:r>
                        <a:rPr lang="fr-FR" sz="1600" dirty="0">
                          <a:effectLst/>
                          <a:latin typeface="Arial"/>
                          <a:ea typeface="Arial Unicode MS"/>
                          <a:cs typeface="Arial Unicode MS"/>
                        </a:rPr>
                        <a:t>D</a:t>
                      </a:r>
                      <a:endParaRPr lang="fr-FR" sz="1600" dirty="0">
                        <a:effectLst/>
                        <a:latin typeface="Times New Roman"/>
                        <a:ea typeface="Arial Unicode MS"/>
                        <a:cs typeface="Arial Unicode MS"/>
                      </a:endParaRPr>
                    </a:p>
                  </a:txBody>
                  <a:tcPr marL="68580" marR="68580" marT="0" marB="0" anchor="b"/>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2447569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288252" y="132082"/>
            <a:ext cx="6879803" cy="971504"/>
          </a:xfrm>
        </p:spPr>
        <p:txBody>
          <a:bodyPr/>
          <a:lstStyle/>
          <a:p>
            <a:r>
              <a:rPr lang="en-GB" dirty="0" smtClean="0">
                <a:solidFill>
                  <a:srgbClr val="0057B8"/>
                </a:solidFill>
              </a:rPr>
              <a:t>Summary </a:t>
            </a:r>
            <a:r>
              <a:rPr lang="en-GB" dirty="0">
                <a:solidFill>
                  <a:srgbClr val="0057B8"/>
                </a:solidFill>
              </a:rPr>
              <a:t>of </a:t>
            </a:r>
            <a:r>
              <a:rPr lang="en-GB" dirty="0" smtClean="0">
                <a:solidFill>
                  <a:srgbClr val="0057B8"/>
                </a:solidFill>
              </a:rPr>
              <a:t>EULAR points to consider for the use of big data in RMDs</a:t>
            </a:r>
            <a:endParaRPr lang="en-GB" dirty="0">
              <a:solidFill>
                <a:srgbClr val="0057B8"/>
              </a:solidFill>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04/04/2019</a:t>
            </a:fld>
            <a:endParaRPr lang="en-US" dirty="0"/>
          </a:p>
        </p:txBody>
      </p:sp>
      <p:sp>
        <p:nvSpPr>
          <p:cNvPr id="8" name="Marcador de contenido 3"/>
          <p:cNvSpPr>
            <a:spLocks noGrp="1"/>
          </p:cNvSpPr>
          <p:nvPr>
            <p:ph idx="1"/>
          </p:nvPr>
        </p:nvSpPr>
        <p:spPr>
          <a:xfrm>
            <a:off x="466928" y="2091717"/>
            <a:ext cx="8334171" cy="4124361"/>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solidFill>
                  <a:srgbClr val="0057B8"/>
                </a:solidFill>
              </a:rPr>
              <a:t>[</a:t>
            </a:r>
            <a:r>
              <a:rPr lang="en-GB" dirty="0">
                <a:solidFill>
                  <a:srgbClr val="0057B8"/>
                </a:solidFill>
              </a:rPr>
              <a:t>Secretariat will add link of recommendation once available online on BMJ portal.]</a:t>
            </a:r>
          </a:p>
        </p:txBody>
      </p:sp>
      <p:graphicFrame>
        <p:nvGraphicFramePr>
          <p:cNvPr id="9" name="Content Placeholder 3"/>
          <p:cNvGraphicFramePr>
            <a:graphicFrameLocks/>
          </p:cNvGraphicFramePr>
          <p:nvPr>
            <p:extLst>
              <p:ext uri="{D42A27DB-BD31-4B8C-83A1-F6EECF244321}">
                <p14:modId xmlns:p14="http://schemas.microsoft.com/office/powerpoint/2010/main" val="3237846221"/>
              </p:ext>
            </p:extLst>
          </p:nvPr>
        </p:nvGraphicFramePr>
        <p:xfrm>
          <a:off x="131213" y="1424849"/>
          <a:ext cx="8823600" cy="5045989"/>
        </p:xfrm>
        <a:graphic>
          <a:graphicData uri="http://schemas.openxmlformats.org/drawingml/2006/table">
            <a:tbl>
              <a:tblPr firstRow="1" bandRow="1">
                <a:tableStyleId>{5C22544A-7EE6-4342-B048-85BDC9FD1C3A}</a:tableStyleId>
              </a:tblPr>
              <a:tblGrid>
                <a:gridCol w="566770">
                  <a:extLst>
                    <a:ext uri="{9D8B030D-6E8A-4147-A177-3AD203B41FA5}">
                      <a16:colId xmlns:a16="http://schemas.microsoft.com/office/drawing/2014/main" xmlns="" val="20000"/>
                    </a:ext>
                  </a:extLst>
                </a:gridCol>
                <a:gridCol w="8256830">
                  <a:extLst>
                    <a:ext uri="{9D8B030D-6E8A-4147-A177-3AD203B41FA5}">
                      <a16:colId xmlns:a16="http://schemas.microsoft.com/office/drawing/2014/main" xmlns="" val="20001"/>
                    </a:ext>
                  </a:extLst>
                </a:gridCol>
              </a:tblGrid>
              <a:tr h="339117">
                <a:tc gridSpan="2">
                  <a:txBody>
                    <a:bodyPr/>
                    <a:lstStyle/>
                    <a:p>
                      <a:pPr marL="85725" marR="0" indent="0" algn="ctr" defTabSz="914400" rtl="0" eaLnBrk="1" fontAlgn="auto" latinLnBrk="0" hangingPunct="1">
                        <a:lnSpc>
                          <a:spcPct val="100000"/>
                        </a:lnSpc>
                        <a:spcBef>
                          <a:spcPts val="0"/>
                        </a:spcBef>
                        <a:spcAft>
                          <a:spcPts val="600"/>
                        </a:spcAft>
                        <a:buClrTx/>
                        <a:buSzTx/>
                        <a:buFontTx/>
                        <a:buNone/>
                        <a:tabLst/>
                        <a:defRPr/>
                      </a:pPr>
                      <a:endParaRPr lang="en-GB" sz="1400" b="0" dirty="0">
                        <a:solidFill>
                          <a:srgbClr val="FFFFFF"/>
                        </a:solidFill>
                        <a:latin typeface="+mn-lt"/>
                        <a:cs typeface="Calibri" pitchFamily="34" charset="0"/>
                      </a:endParaRPr>
                    </a:p>
                  </a:txBody>
                  <a:tcPr marL="0" marR="0" marT="72018" marB="72018">
                    <a:solidFill>
                      <a:srgbClr val="071D49"/>
                    </a:solidFill>
                  </a:tcPr>
                </a:tc>
                <a:tc hMerge="1">
                  <a:txBody>
                    <a:bodyPr/>
                    <a:lstStyle/>
                    <a:p>
                      <a:endParaRPr lang="en-GB"/>
                    </a:p>
                  </a:txBody>
                  <a:tcPr/>
                </a:tc>
                <a:extLst>
                  <a:ext uri="{0D108BD9-81ED-4DB2-BD59-A6C34878D82A}">
                    <a16:rowId xmlns:a16="http://schemas.microsoft.com/office/drawing/2014/main" xmlns="" val="10000"/>
                  </a:ext>
                </a:extLst>
              </a:tr>
              <a:tr h="464028">
                <a:tc>
                  <a:txBody>
                    <a:bodyPr/>
                    <a:lstStyle/>
                    <a:p>
                      <a:pPr algn="ctr">
                        <a:spcAft>
                          <a:spcPts val="600"/>
                        </a:spcAft>
                      </a:pPr>
                      <a:r>
                        <a:rPr lang="en-GB" sz="1400" b="0" dirty="0">
                          <a:solidFill>
                            <a:schemeClr val="accent1"/>
                          </a:solidFill>
                          <a:latin typeface="+mn-lt"/>
                          <a:cs typeface="Calibri" pitchFamily="34" charset="0"/>
                        </a:rPr>
                        <a:t>1</a:t>
                      </a:r>
                    </a:p>
                  </a:txBody>
                  <a:tcPr marL="0" marR="0" marT="72018" marB="72018"/>
                </a:tc>
                <a:tc>
                  <a:txBody>
                    <a:bodyPr/>
                    <a:lstStyle/>
                    <a:p>
                      <a:pPr marL="0" lvl="0" indent="0" algn="just">
                        <a:spcAft>
                          <a:spcPts val="0"/>
                        </a:spcAft>
                        <a:buFont typeface="+mj-lt"/>
                        <a:buNone/>
                      </a:pPr>
                      <a:r>
                        <a:rPr lang="en-US" sz="1400" b="0" dirty="0">
                          <a:effectLst/>
                          <a:latin typeface="+mn-lt"/>
                          <a:ea typeface="Arial Unicode MS"/>
                          <a:cs typeface="Arial Unicode MS"/>
                        </a:rPr>
                        <a:t>The use of global, </a:t>
                      </a:r>
                      <a:r>
                        <a:rPr lang="en-US" sz="1400" b="0" dirty="0" err="1">
                          <a:effectLst/>
                          <a:latin typeface="+mn-lt"/>
                          <a:ea typeface="Arial Unicode MS"/>
                          <a:cs typeface="Arial Unicode MS"/>
                        </a:rPr>
                        <a:t>harmonised</a:t>
                      </a:r>
                      <a:r>
                        <a:rPr lang="en-US" sz="1400" b="0" dirty="0">
                          <a:effectLst/>
                          <a:latin typeface="+mn-lt"/>
                          <a:ea typeface="Arial Unicode MS"/>
                          <a:cs typeface="Arial Unicode MS"/>
                        </a:rPr>
                        <a:t> and comprehensive standards should be promoted, to facilitate interoperability of big data.</a:t>
                      </a:r>
                      <a:endParaRPr lang="fr-FR" sz="1400" b="0"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1"/>
                  </a:ext>
                </a:extLst>
              </a:tr>
              <a:tr h="339117">
                <a:tc>
                  <a:txBody>
                    <a:bodyPr/>
                    <a:lstStyle/>
                    <a:p>
                      <a:pPr algn="ctr">
                        <a:spcAft>
                          <a:spcPts val="600"/>
                        </a:spcAft>
                      </a:pPr>
                      <a:r>
                        <a:rPr lang="en-GB" sz="1400" b="0" dirty="0">
                          <a:solidFill>
                            <a:schemeClr val="accent1"/>
                          </a:solidFill>
                          <a:latin typeface="+mn-lt"/>
                          <a:cs typeface="Calibri" pitchFamily="34" charset="0"/>
                        </a:rPr>
                        <a:t>2</a:t>
                      </a:r>
                    </a:p>
                  </a:txBody>
                  <a:tcPr marL="0" marR="0" marT="72018" marB="72018"/>
                </a:tc>
                <a:tc>
                  <a:txBody>
                    <a:bodyPr/>
                    <a:lstStyle/>
                    <a:p>
                      <a:pPr marL="0" lvl="0" indent="0" algn="just">
                        <a:spcAft>
                          <a:spcPts val="0"/>
                        </a:spcAft>
                        <a:buFont typeface="+mj-lt"/>
                        <a:buNone/>
                      </a:pPr>
                      <a:r>
                        <a:rPr lang="en-US" sz="1400" b="0" dirty="0">
                          <a:effectLst/>
                          <a:latin typeface="+mn-lt"/>
                          <a:ea typeface="Arial Unicode MS"/>
                          <a:cs typeface="Arial Unicode MS"/>
                        </a:rPr>
                        <a:t>Big data should be Findable, Accessible, Interoperable, and Reusable (FAIR principle).</a:t>
                      </a:r>
                      <a:endParaRPr lang="fr-FR" sz="1400" b="0"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2"/>
                  </a:ext>
                </a:extLst>
              </a:tr>
              <a:tr h="339117">
                <a:tc>
                  <a:txBody>
                    <a:bodyPr/>
                    <a:lstStyle/>
                    <a:p>
                      <a:pPr algn="ctr">
                        <a:spcAft>
                          <a:spcPts val="600"/>
                        </a:spcAft>
                      </a:pPr>
                      <a:r>
                        <a:rPr lang="en-GB" sz="1400" b="0" dirty="0">
                          <a:solidFill>
                            <a:schemeClr val="accent1"/>
                          </a:solidFill>
                          <a:latin typeface="+mn-lt"/>
                          <a:cs typeface="Calibri" pitchFamily="34" charset="0"/>
                        </a:rPr>
                        <a:t>3</a:t>
                      </a:r>
                    </a:p>
                  </a:txBody>
                  <a:tcPr marL="0" marR="0" marT="72018" marB="72018"/>
                </a:tc>
                <a:tc>
                  <a:txBody>
                    <a:bodyPr/>
                    <a:lstStyle/>
                    <a:p>
                      <a:pPr marL="0" lvl="0" indent="0" algn="just">
                        <a:spcAft>
                          <a:spcPts val="0"/>
                        </a:spcAft>
                        <a:buFont typeface="+mj-lt"/>
                        <a:buNone/>
                      </a:pPr>
                      <a:r>
                        <a:rPr lang="en-US" sz="1400" b="0" dirty="0">
                          <a:effectLst/>
                          <a:latin typeface="+mn-lt"/>
                          <a:ea typeface="Arial Unicode MS"/>
                          <a:cs typeface="Arial Unicode MS"/>
                        </a:rPr>
                        <a:t>Open data platforms should be preferred for big data related to RMDs.</a:t>
                      </a:r>
                      <a:endParaRPr lang="fr-FR" sz="1400" b="0"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3"/>
                  </a:ext>
                </a:extLst>
              </a:tr>
              <a:tr h="459703">
                <a:tc>
                  <a:txBody>
                    <a:bodyPr/>
                    <a:lstStyle/>
                    <a:p>
                      <a:pPr marL="0" indent="0" algn="ctr">
                        <a:spcAft>
                          <a:spcPts val="600"/>
                        </a:spcAft>
                      </a:pPr>
                      <a:r>
                        <a:rPr lang="en-GB" sz="1400" b="0" dirty="0">
                          <a:solidFill>
                            <a:schemeClr val="accent1"/>
                          </a:solidFill>
                          <a:latin typeface="+mn-lt"/>
                          <a:cs typeface="Calibri" pitchFamily="34" charset="0"/>
                        </a:rPr>
                        <a:t>4</a:t>
                      </a:r>
                    </a:p>
                  </a:txBody>
                  <a:tcPr marL="0" marR="0" marT="72018" marB="72018"/>
                </a:tc>
                <a:tc>
                  <a:txBody>
                    <a:bodyPr/>
                    <a:lstStyle/>
                    <a:p>
                      <a:pPr marL="0" lvl="0" indent="0" algn="just">
                        <a:spcAft>
                          <a:spcPts val="0"/>
                        </a:spcAft>
                        <a:buFont typeface="+mj-lt"/>
                        <a:buNone/>
                      </a:pPr>
                      <a:r>
                        <a:rPr lang="en-US" sz="1400" b="0" dirty="0">
                          <a:effectLst/>
                          <a:latin typeface="+mn-lt"/>
                          <a:ea typeface="Arial Unicode MS"/>
                          <a:cs typeface="Arial Unicode MS"/>
                        </a:rPr>
                        <a:t>Privacy by design must be applied to the collection, processing, storage, analysis and interpretation of big data.</a:t>
                      </a:r>
                      <a:endParaRPr lang="fr-FR" sz="1400" b="0"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4"/>
                  </a:ext>
                </a:extLst>
              </a:tr>
              <a:tr h="676156">
                <a:tc>
                  <a:txBody>
                    <a:bodyPr/>
                    <a:lstStyle/>
                    <a:p>
                      <a:pPr marL="0" indent="0" algn="ctr">
                        <a:spcAft>
                          <a:spcPts val="600"/>
                        </a:spcAft>
                      </a:pPr>
                      <a:r>
                        <a:rPr lang="en-GB" sz="1400" b="0" dirty="0">
                          <a:solidFill>
                            <a:schemeClr val="accent1"/>
                          </a:solidFill>
                          <a:latin typeface="+mn-lt"/>
                          <a:cs typeface="Calibri" pitchFamily="34" charset="0"/>
                        </a:rPr>
                        <a:t>5</a:t>
                      </a:r>
                    </a:p>
                  </a:txBody>
                  <a:tcPr marL="0" marR="0" marT="72018" marB="72018"/>
                </a:tc>
                <a:tc>
                  <a:txBody>
                    <a:bodyPr/>
                    <a:lstStyle/>
                    <a:p>
                      <a:pPr marL="0" lvl="0" indent="0" algn="just">
                        <a:spcAft>
                          <a:spcPts val="0"/>
                        </a:spcAft>
                        <a:buFont typeface="+mj-lt"/>
                        <a:buNone/>
                      </a:pPr>
                      <a:r>
                        <a:rPr lang="en-US" sz="1400" b="0" dirty="0">
                          <a:effectLst/>
                          <a:latin typeface="+mn-lt"/>
                          <a:ea typeface="Arial Unicode MS"/>
                          <a:cs typeface="Arial Unicode MS"/>
                        </a:rPr>
                        <a:t>The collection, processing, storage, analysis and interpretation of big data should be underpinned by interdisciplinary collaboration, including biomedical/health/life scientists, computational and/or data scientists, relevant clinicians/health professionals and patients.</a:t>
                      </a:r>
                      <a:endParaRPr lang="fr-FR" sz="1400" b="0"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5"/>
                  </a:ext>
                </a:extLst>
              </a:tr>
              <a:tr h="537400">
                <a:tc>
                  <a:txBody>
                    <a:bodyPr/>
                    <a:lstStyle/>
                    <a:p>
                      <a:pPr algn="ctr">
                        <a:spcAft>
                          <a:spcPts val="600"/>
                        </a:spcAft>
                      </a:pPr>
                      <a:r>
                        <a:rPr lang="en-GB" sz="1400" b="0" dirty="0" smtClean="0">
                          <a:solidFill>
                            <a:schemeClr val="accent1"/>
                          </a:solidFill>
                          <a:latin typeface="+mn-lt"/>
                          <a:cs typeface="Calibri" pitchFamily="34" charset="0"/>
                        </a:rPr>
                        <a:t>6</a:t>
                      </a:r>
                      <a:endParaRPr lang="en-GB" sz="14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400" b="0" dirty="0">
                          <a:effectLst/>
                          <a:latin typeface="+mn-lt"/>
                          <a:ea typeface="Arial Unicode MS"/>
                          <a:cs typeface="Arial Unicode MS"/>
                        </a:rPr>
                        <a:t>The methods used to </a:t>
                      </a:r>
                      <a:r>
                        <a:rPr lang="en-US" sz="1400" b="0" dirty="0" err="1">
                          <a:effectLst/>
                          <a:latin typeface="+mn-lt"/>
                          <a:ea typeface="Arial Unicode MS"/>
                          <a:cs typeface="Arial Unicode MS"/>
                        </a:rPr>
                        <a:t>analyse</a:t>
                      </a:r>
                      <a:r>
                        <a:rPr lang="en-US" sz="1400" b="0" dirty="0">
                          <a:effectLst/>
                          <a:latin typeface="+mn-lt"/>
                          <a:ea typeface="Arial Unicode MS"/>
                          <a:cs typeface="Arial Unicode MS"/>
                        </a:rPr>
                        <a:t> big data must be reported explicitly and transparently in scientific publications.</a:t>
                      </a:r>
                      <a:endParaRPr lang="fr-FR" sz="1400" b="0" dirty="0">
                        <a:effectLst/>
                        <a:latin typeface="+mn-lt"/>
                        <a:ea typeface="Arial Unicode MS"/>
                        <a:cs typeface="Arial Unicode MS"/>
                      </a:endParaRPr>
                    </a:p>
                  </a:txBody>
                  <a:tcPr marL="68580" marR="68580" marT="0" marB="0"/>
                </a:tc>
              </a:tr>
              <a:tr h="337069">
                <a:tc>
                  <a:txBody>
                    <a:bodyPr/>
                    <a:lstStyle/>
                    <a:p>
                      <a:pPr algn="ctr">
                        <a:spcAft>
                          <a:spcPts val="600"/>
                        </a:spcAft>
                      </a:pPr>
                      <a:r>
                        <a:rPr lang="en-GB" sz="1400" b="0" dirty="0" smtClean="0">
                          <a:solidFill>
                            <a:schemeClr val="accent1"/>
                          </a:solidFill>
                          <a:latin typeface="+mn-lt"/>
                          <a:cs typeface="Calibri" pitchFamily="34" charset="0"/>
                        </a:rPr>
                        <a:t>7</a:t>
                      </a:r>
                      <a:endParaRPr lang="en-GB" sz="14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400" b="0" dirty="0">
                          <a:effectLst/>
                          <a:latin typeface="+mn-lt"/>
                          <a:ea typeface="Arial Unicode MS"/>
                          <a:cs typeface="Arial Unicode MS"/>
                        </a:rPr>
                        <a:t>Benchmarking of computational methods for big data used in RMD research should be encouraged.</a:t>
                      </a:r>
                      <a:endParaRPr lang="fr-FR" sz="1400" b="0" dirty="0">
                        <a:effectLst/>
                        <a:latin typeface="+mn-lt"/>
                        <a:ea typeface="Arial Unicode MS"/>
                        <a:cs typeface="Arial Unicode MS"/>
                      </a:endParaRPr>
                    </a:p>
                  </a:txBody>
                  <a:tcPr marL="68580" marR="68580" marT="0" marB="0"/>
                </a:tc>
              </a:tr>
              <a:tr h="488667">
                <a:tc>
                  <a:txBody>
                    <a:bodyPr/>
                    <a:lstStyle/>
                    <a:p>
                      <a:pPr algn="ctr">
                        <a:spcAft>
                          <a:spcPts val="600"/>
                        </a:spcAft>
                      </a:pPr>
                      <a:r>
                        <a:rPr lang="en-GB" sz="1400" b="0" dirty="0" smtClean="0">
                          <a:solidFill>
                            <a:schemeClr val="accent1"/>
                          </a:solidFill>
                          <a:latin typeface="+mn-lt"/>
                          <a:cs typeface="Calibri" pitchFamily="34" charset="0"/>
                        </a:rPr>
                        <a:t>8</a:t>
                      </a:r>
                      <a:endParaRPr lang="en-GB" sz="14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400" b="0" dirty="0">
                          <a:effectLst/>
                          <a:latin typeface="+mn-lt"/>
                          <a:ea typeface="Arial Unicode MS"/>
                          <a:cs typeface="Arial Unicode MS"/>
                        </a:rPr>
                        <a:t>Before implementation, conclusions and/or models drawn from big data should be independently validated.</a:t>
                      </a:r>
                      <a:endParaRPr lang="fr-FR" sz="1400" b="0" dirty="0">
                        <a:effectLst/>
                        <a:latin typeface="+mn-lt"/>
                        <a:ea typeface="Arial Unicode MS"/>
                        <a:cs typeface="Arial Unicode MS"/>
                      </a:endParaRPr>
                    </a:p>
                  </a:txBody>
                  <a:tcPr marL="68580" marR="68580" marT="0" marB="0"/>
                </a:tc>
              </a:tr>
              <a:tr h="508612">
                <a:tc>
                  <a:txBody>
                    <a:bodyPr/>
                    <a:lstStyle/>
                    <a:p>
                      <a:pPr marL="0" indent="0" algn="ctr">
                        <a:spcAft>
                          <a:spcPts val="600"/>
                        </a:spcAft>
                      </a:pPr>
                      <a:r>
                        <a:rPr lang="en-GB" sz="1400" b="0" dirty="0" smtClean="0">
                          <a:solidFill>
                            <a:schemeClr val="accent1"/>
                          </a:solidFill>
                          <a:latin typeface="+mn-lt"/>
                          <a:cs typeface="Calibri" pitchFamily="34" charset="0"/>
                        </a:rPr>
                        <a:t>9</a:t>
                      </a:r>
                      <a:endParaRPr lang="en-GB" sz="14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400" b="0" dirty="0">
                          <a:effectLst/>
                          <a:latin typeface="+mn-lt"/>
                          <a:ea typeface="Arial Unicode MS"/>
                          <a:cs typeface="Arial Unicode MS"/>
                        </a:rPr>
                        <a:t>Researchers using big data should proactively consider the implementation of findings in clinical practice.</a:t>
                      </a:r>
                      <a:endParaRPr lang="fr-FR" sz="1400" b="0" dirty="0">
                        <a:effectLst/>
                        <a:latin typeface="+mn-lt"/>
                        <a:ea typeface="Arial Unicode MS"/>
                        <a:cs typeface="Arial Unicode MS"/>
                      </a:endParaRPr>
                    </a:p>
                  </a:txBody>
                  <a:tcPr marL="68580" marR="68580" marT="0" marB="0"/>
                </a:tc>
              </a:tr>
              <a:tr h="481839">
                <a:tc>
                  <a:txBody>
                    <a:bodyPr/>
                    <a:lstStyle/>
                    <a:p>
                      <a:pPr marL="0" indent="0" algn="ctr">
                        <a:spcAft>
                          <a:spcPts val="600"/>
                        </a:spcAft>
                      </a:pPr>
                      <a:r>
                        <a:rPr lang="en-GB" sz="1400" b="0" dirty="0" smtClean="0">
                          <a:solidFill>
                            <a:schemeClr val="accent1"/>
                          </a:solidFill>
                          <a:latin typeface="+mn-lt"/>
                          <a:cs typeface="Calibri" pitchFamily="34" charset="0"/>
                        </a:rPr>
                        <a:t>10</a:t>
                      </a:r>
                      <a:endParaRPr lang="en-GB" sz="14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400" b="0" dirty="0">
                          <a:effectLst/>
                          <a:latin typeface="+mn-lt"/>
                          <a:ea typeface="Arial Unicode MS"/>
                          <a:cs typeface="Arial Unicode MS"/>
                        </a:rPr>
                        <a:t>Interdisciplinary training on big data methods in RMDs for clinicians/health professionals/health and life scientists and data scientists must be encouraged.</a:t>
                      </a:r>
                      <a:endParaRPr lang="fr-FR" sz="1400" b="0" dirty="0">
                        <a:effectLst/>
                        <a:latin typeface="+mn-lt"/>
                        <a:ea typeface="Arial Unicode MS"/>
                        <a:cs typeface="Arial Unicode MS"/>
                      </a:endParaRPr>
                    </a:p>
                  </a:txBody>
                  <a:tcPr marL="68580" marR="68580" marT="0" marB="0"/>
                </a:tc>
              </a:tr>
            </a:tbl>
          </a:graphicData>
        </a:graphic>
      </p:graphicFrame>
    </p:spTree>
    <p:extLst>
      <p:ext uri="{BB962C8B-B14F-4D97-AF65-F5344CB8AC3E}">
        <p14:creationId xmlns:p14="http://schemas.microsoft.com/office/powerpoint/2010/main" val="1103840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394607" y="132082"/>
            <a:ext cx="6847021" cy="1045077"/>
          </a:xfrm>
        </p:spPr>
        <p:txBody>
          <a:bodyPr/>
          <a:lstStyle/>
          <a:p>
            <a:r>
              <a:rPr lang="en-GB" dirty="0" smtClean="0">
                <a:solidFill>
                  <a:srgbClr val="0057B8"/>
                </a:solidFill>
              </a:rPr>
              <a:t>Summary </a:t>
            </a:r>
            <a:r>
              <a:rPr lang="en-GB" dirty="0">
                <a:solidFill>
                  <a:srgbClr val="0057B8"/>
                </a:solidFill>
              </a:rPr>
              <a:t>of EULAR points to consider for the use of big data in </a:t>
            </a:r>
            <a:r>
              <a:rPr lang="en-GB" dirty="0" smtClean="0">
                <a:solidFill>
                  <a:srgbClr val="0057B8"/>
                </a:solidFill>
              </a:rPr>
              <a:t>RMDs: lay format</a:t>
            </a:r>
            <a:endParaRPr lang="en-GB" dirty="0">
              <a:solidFill>
                <a:srgbClr val="0057B8"/>
              </a:solidFill>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04/04/2019</a:t>
            </a:fld>
            <a:endParaRPr lang="en-US" dirty="0"/>
          </a:p>
        </p:txBody>
      </p:sp>
      <p:sp>
        <p:nvSpPr>
          <p:cNvPr id="10" name="Rectangle 9">
            <a:extLst>
              <a:ext uri="{FF2B5EF4-FFF2-40B4-BE49-F238E27FC236}">
                <a16:creationId xmlns="" xmlns:a16="http://schemas.microsoft.com/office/drawing/2014/main" id="{A071A4B5-DCDD-4465-A56E-A7609A7F149B}"/>
              </a:ext>
            </a:extLst>
          </p:cNvPr>
          <p:cNvSpPr/>
          <p:nvPr/>
        </p:nvSpPr>
        <p:spPr>
          <a:xfrm>
            <a:off x="394607" y="6144866"/>
            <a:ext cx="8354785" cy="46166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5F5F5F"/>
                </a:solidFill>
                <a:effectLst/>
                <a:uLnTx/>
                <a:uFillTx/>
              </a:rPr>
              <a:t>1 star (*) means it is a weak recommendation with limited scientific evidence; 2 stars (**) means it is a weak recommendation with some scientific evidence; 3 stars (***) means it is a strong recommendation with quite a lot of scientific evidence; 4 stars (****) means it is a strong recommendation supported with a lot of scientific evidence. </a:t>
            </a:r>
            <a:r>
              <a:rPr kumimoji="0" lang="en-GB" sz="800" b="0" i="0" u="none" strike="noStrike" kern="0" cap="none" spc="0" normalizeH="0" baseline="0" noProof="0" dirty="0">
                <a:ln>
                  <a:noFill/>
                </a:ln>
                <a:solidFill>
                  <a:srgbClr val="5F5F5F"/>
                </a:solidFill>
                <a:effectLst/>
                <a:uLnTx/>
                <a:uFillTx/>
              </a:rPr>
              <a:t/>
            </a:r>
            <a:br>
              <a:rPr kumimoji="0" lang="en-GB" sz="800" b="0" i="0" u="none" strike="noStrike" kern="0" cap="none" spc="0" normalizeH="0" baseline="0" noProof="0" dirty="0">
                <a:ln>
                  <a:noFill/>
                </a:ln>
                <a:solidFill>
                  <a:srgbClr val="5F5F5F"/>
                </a:solidFill>
                <a:effectLst/>
                <a:uLnTx/>
                <a:uFillTx/>
              </a:rPr>
            </a:br>
            <a:r>
              <a:rPr kumimoji="0" lang="en-US" sz="800" b="0" i="0" u="none" strike="noStrike" kern="0" cap="none" spc="0" normalizeH="0" baseline="0" noProof="0" dirty="0">
                <a:ln>
                  <a:noFill/>
                </a:ln>
                <a:solidFill>
                  <a:srgbClr val="5F5F5F"/>
                </a:solidFill>
                <a:effectLst/>
                <a:uLnTx/>
                <a:uFillTx/>
              </a:rPr>
              <a:t>Recommendations with just 1 or 2 stars are based mainly on expert opinion and not backed up by appropriate clinical studies, but may be as important as those with 3 and 4 stars.</a:t>
            </a:r>
            <a:endParaRPr kumimoji="0" lang="en-GB" sz="800" b="0" i="0" u="none" strike="noStrike" kern="0" cap="none" spc="0" normalizeH="0" baseline="0" noProof="0" dirty="0">
              <a:ln>
                <a:noFill/>
              </a:ln>
              <a:solidFill>
                <a:srgbClr val="5F5F5F"/>
              </a:solidFill>
              <a:effectLst/>
              <a:uLnTx/>
              <a:uFillTx/>
            </a:endParaRPr>
          </a:p>
        </p:txBody>
      </p:sp>
      <p:sp>
        <p:nvSpPr>
          <p:cNvPr id="19" name="TextBox 18">
            <a:extLst>
              <a:ext uri="{FF2B5EF4-FFF2-40B4-BE49-F238E27FC236}">
                <a16:creationId xmlns="" xmlns:a16="http://schemas.microsoft.com/office/drawing/2014/main" id="{5CA8653A-B32D-4A30-97D6-D3A334379D10}"/>
              </a:ext>
            </a:extLst>
          </p:cNvPr>
          <p:cNvSpPr txBox="1"/>
          <p:nvPr/>
        </p:nvSpPr>
        <p:spPr>
          <a:xfrm>
            <a:off x="466723" y="5746571"/>
            <a:ext cx="5237791" cy="307777"/>
          </a:xfrm>
          <a:prstGeom prst="rect">
            <a:avLst/>
          </a:prstGeom>
          <a:noFill/>
        </p:spPr>
        <p:txBody>
          <a:bodyPr wrap="square" rtlCol="0">
            <a:spAutoFit/>
          </a:bodyPr>
          <a:lstStyle/>
          <a:p>
            <a:r>
              <a:rPr lang="de-CH" dirty="0">
                <a:solidFill>
                  <a:srgbClr val="0057B8"/>
                </a:solidFill>
              </a:rPr>
              <a:t>Read the full lay summary (add hyperlink if provided)</a:t>
            </a:r>
          </a:p>
        </p:txBody>
      </p:sp>
      <p:graphicFrame>
        <p:nvGraphicFramePr>
          <p:cNvPr id="9" name="Content Placeholder 3"/>
          <p:cNvGraphicFramePr>
            <a:graphicFrameLocks/>
          </p:cNvGraphicFramePr>
          <p:nvPr>
            <p:extLst>
              <p:ext uri="{D42A27DB-BD31-4B8C-83A1-F6EECF244321}">
                <p14:modId xmlns:p14="http://schemas.microsoft.com/office/powerpoint/2010/main" val="3495451723"/>
              </p:ext>
            </p:extLst>
          </p:nvPr>
        </p:nvGraphicFramePr>
        <p:xfrm>
          <a:off x="233772" y="1395845"/>
          <a:ext cx="8823600" cy="5267713"/>
        </p:xfrm>
        <a:graphic>
          <a:graphicData uri="http://schemas.openxmlformats.org/drawingml/2006/table">
            <a:tbl>
              <a:tblPr firstRow="1" bandRow="1">
                <a:tableStyleId>{5C22544A-7EE6-4342-B048-85BDC9FD1C3A}</a:tableStyleId>
              </a:tblPr>
              <a:tblGrid>
                <a:gridCol w="292788">
                  <a:extLst>
                    <a:ext uri="{9D8B030D-6E8A-4147-A177-3AD203B41FA5}">
                      <a16:colId xmlns:a16="http://schemas.microsoft.com/office/drawing/2014/main" xmlns="" val="20000"/>
                    </a:ext>
                  </a:extLst>
                </a:gridCol>
                <a:gridCol w="7448247">
                  <a:extLst>
                    <a:ext uri="{9D8B030D-6E8A-4147-A177-3AD203B41FA5}">
                      <a16:colId xmlns:a16="http://schemas.microsoft.com/office/drawing/2014/main" xmlns="" val="20001"/>
                    </a:ext>
                  </a:extLst>
                </a:gridCol>
                <a:gridCol w="1082565"/>
              </a:tblGrid>
              <a:tr h="339117">
                <a:tc gridSpan="2">
                  <a:txBody>
                    <a:bodyPr/>
                    <a:lstStyle/>
                    <a:p>
                      <a:pPr marL="85725" marR="0" indent="0" algn="ctr" defTabSz="914400" rtl="0" eaLnBrk="1" fontAlgn="auto" latinLnBrk="0" hangingPunct="1">
                        <a:lnSpc>
                          <a:spcPct val="100000"/>
                        </a:lnSpc>
                        <a:spcBef>
                          <a:spcPts val="0"/>
                        </a:spcBef>
                        <a:spcAft>
                          <a:spcPts val="600"/>
                        </a:spcAft>
                        <a:buClrTx/>
                        <a:buSzTx/>
                        <a:buFontTx/>
                        <a:buNone/>
                        <a:tabLst/>
                        <a:defRPr/>
                      </a:pPr>
                      <a:r>
                        <a:rPr lang="en-GB" sz="2400" b="1" dirty="0" smtClean="0">
                          <a:solidFill>
                            <a:srgbClr val="FFFFFF"/>
                          </a:solidFill>
                          <a:latin typeface="+mn-lt"/>
                          <a:cs typeface="Calibri" pitchFamily="34" charset="0"/>
                        </a:rPr>
                        <a:t>LAY FORMAT TO BE DEVELOPED WITH PARE</a:t>
                      </a:r>
                      <a:endParaRPr lang="en-GB" sz="2400" b="1" dirty="0">
                        <a:solidFill>
                          <a:srgbClr val="FFFFFF"/>
                        </a:solidFill>
                        <a:latin typeface="+mn-lt"/>
                        <a:cs typeface="Calibri" pitchFamily="34" charset="0"/>
                      </a:endParaRPr>
                    </a:p>
                  </a:txBody>
                  <a:tcPr marL="0" marR="0" marT="72018" marB="72018">
                    <a:solidFill>
                      <a:srgbClr val="071D49"/>
                    </a:solidFill>
                  </a:tcPr>
                </a:tc>
                <a:tc hMerge="1">
                  <a:txBody>
                    <a:bodyPr/>
                    <a:lstStyle/>
                    <a:p>
                      <a:endParaRPr lang="en-GB"/>
                    </a:p>
                  </a:txBody>
                  <a:tcPr/>
                </a:tc>
                <a:tc>
                  <a:txBody>
                    <a:bodyPr/>
                    <a:lstStyle/>
                    <a:p>
                      <a:pPr marL="85725" marR="0" indent="0" algn="ctr" defTabSz="914400" rtl="0" eaLnBrk="1" fontAlgn="auto" latinLnBrk="0" hangingPunct="1">
                        <a:lnSpc>
                          <a:spcPct val="100000"/>
                        </a:lnSpc>
                        <a:spcBef>
                          <a:spcPts val="0"/>
                        </a:spcBef>
                        <a:spcAft>
                          <a:spcPts val="600"/>
                        </a:spcAft>
                        <a:buClrTx/>
                        <a:buSzTx/>
                        <a:buFontTx/>
                        <a:buNone/>
                        <a:tabLst/>
                        <a:defRPr/>
                      </a:pPr>
                      <a:r>
                        <a:rPr lang="en-GB" sz="1400" b="0" dirty="0" smtClean="0">
                          <a:solidFill>
                            <a:srgbClr val="FFFFFF"/>
                          </a:solidFill>
                          <a:latin typeface="+mn-lt"/>
                          <a:cs typeface="Calibri" pitchFamily="34" charset="0"/>
                        </a:rPr>
                        <a:t>*</a:t>
                      </a:r>
                      <a:endParaRPr lang="en-GB" sz="1400" b="0" dirty="0">
                        <a:solidFill>
                          <a:srgbClr val="FFFFFF"/>
                        </a:solidFill>
                        <a:latin typeface="+mn-lt"/>
                        <a:cs typeface="Calibri" pitchFamily="34" charset="0"/>
                      </a:endParaRPr>
                    </a:p>
                  </a:txBody>
                  <a:tcPr marL="0" marR="0" marT="72018" marB="72018">
                    <a:solidFill>
                      <a:srgbClr val="071D49"/>
                    </a:solidFill>
                  </a:tcPr>
                </a:tc>
                <a:extLst>
                  <a:ext uri="{0D108BD9-81ED-4DB2-BD59-A6C34878D82A}">
                    <a16:rowId xmlns:a16="http://schemas.microsoft.com/office/drawing/2014/main" xmlns="" val="10000"/>
                  </a:ext>
                </a:extLst>
              </a:tr>
              <a:tr h="464028">
                <a:tc>
                  <a:txBody>
                    <a:bodyPr/>
                    <a:lstStyle/>
                    <a:p>
                      <a:pPr algn="ctr">
                        <a:spcAft>
                          <a:spcPts val="600"/>
                        </a:spcAft>
                      </a:pPr>
                      <a:r>
                        <a:rPr lang="en-GB" sz="1400" b="0" dirty="0">
                          <a:solidFill>
                            <a:schemeClr val="accent1"/>
                          </a:solidFill>
                          <a:latin typeface="+mn-lt"/>
                          <a:cs typeface="Calibri" pitchFamily="34" charset="0"/>
                        </a:rPr>
                        <a:t>1</a:t>
                      </a:r>
                    </a:p>
                  </a:txBody>
                  <a:tcPr marL="0" marR="0" marT="72018" marB="72018"/>
                </a:tc>
                <a:tc>
                  <a:txBody>
                    <a:bodyPr/>
                    <a:lstStyle/>
                    <a:p>
                      <a:pPr marL="0" lvl="0" indent="0" algn="just">
                        <a:spcAft>
                          <a:spcPts val="0"/>
                        </a:spcAft>
                        <a:buFont typeface="+mj-lt"/>
                        <a:buNone/>
                      </a:pPr>
                      <a:r>
                        <a:rPr lang="en-US" sz="1400" b="0" dirty="0">
                          <a:effectLst/>
                          <a:latin typeface="+mn-lt"/>
                          <a:ea typeface="Arial Unicode MS"/>
                          <a:cs typeface="Arial Unicode MS"/>
                        </a:rPr>
                        <a:t>The use of global, </a:t>
                      </a:r>
                      <a:r>
                        <a:rPr lang="en-US" sz="1400" b="0" dirty="0" err="1">
                          <a:effectLst/>
                          <a:latin typeface="+mn-lt"/>
                          <a:ea typeface="Arial Unicode MS"/>
                          <a:cs typeface="Arial Unicode MS"/>
                        </a:rPr>
                        <a:t>harmonised</a:t>
                      </a:r>
                      <a:r>
                        <a:rPr lang="en-US" sz="1400" b="0" dirty="0">
                          <a:effectLst/>
                          <a:latin typeface="+mn-lt"/>
                          <a:ea typeface="Arial Unicode MS"/>
                          <a:cs typeface="Arial Unicode MS"/>
                        </a:rPr>
                        <a:t> and comprehensive standards should be promoted, to facilitate interoperability of big data.</a:t>
                      </a:r>
                      <a:endParaRPr lang="fr-FR" sz="1400" b="0" dirty="0">
                        <a:effectLst/>
                        <a:latin typeface="+mn-lt"/>
                        <a:ea typeface="Arial Unicode MS"/>
                        <a:cs typeface="Arial Unicode MS"/>
                      </a:endParaRPr>
                    </a:p>
                  </a:txBody>
                  <a:tcPr marL="68580" marR="68580" marT="0" marB="0"/>
                </a:tc>
                <a:tc>
                  <a:txBody>
                    <a:bodyPr/>
                    <a:lstStyle/>
                    <a:p>
                      <a:pPr marL="0" lvl="0" indent="0" algn="just">
                        <a:spcAft>
                          <a:spcPts val="0"/>
                        </a:spcAft>
                        <a:buFont typeface="+mj-lt"/>
                        <a:buNone/>
                      </a:pPr>
                      <a:endParaRPr lang="fr-FR" sz="1400" b="0"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1"/>
                  </a:ext>
                </a:extLst>
              </a:tr>
              <a:tr h="339117">
                <a:tc>
                  <a:txBody>
                    <a:bodyPr/>
                    <a:lstStyle/>
                    <a:p>
                      <a:pPr algn="ctr">
                        <a:spcAft>
                          <a:spcPts val="600"/>
                        </a:spcAft>
                      </a:pPr>
                      <a:r>
                        <a:rPr lang="en-GB" sz="1400" b="0" dirty="0">
                          <a:solidFill>
                            <a:schemeClr val="accent1"/>
                          </a:solidFill>
                          <a:latin typeface="+mn-lt"/>
                          <a:cs typeface="Calibri" pitchFamily="34" charset="0"/>
                        </a:rPr>
                        <a:t>2</a:t>
                      </a:r>
                    </a:p>
                  </a:txBody>
                  <a:tcPr marL="0" marR="0" marT="72018" marB="72018"/>
                </a:tc>
                <a:tc>
                  <a:txBody>
                    <a:bodyPr/>
                    <a:lstStyle/>
                    <a:p>
                      <a:pPr marL="0" lvl="0" indent="0" algn="just">
                        <a:spcAft>
                          <a:spcPts val="0"/>
                        </a:spcAft>
                        <a:buFont typeface="+mj-lt"/>
                        <a:buNone/>
                      </a:pPr>
                      <a:r>
                        <a:rPr lang="en-US" sz="1400" b="0" dirty="0">
                          <a:effectLst/>
                          <a:latin typeface="+mn-lt"/>
                          <a:ea typeface="Arial Unicode MS"/>
                          <a:cs typeface="Arial Unicode MS"/>
                        </a:rPr>
                        <a:t>Big data should be Findable, Accessible, Interoperable, and Reusable (FAIR principle).</a:t>
                      </a:r>
                      <a:endParaRPr lang="fr-FR" sz="1400" b="0" dirty="0">
                        <a:effectLst/>
                        <a:latin typeface="+mn-lt"/>
                        <a:ea typeface="Arial Unicode MS"/>
                        <a:cs typeface="Arial Unicode MS"/>
                      </a:endParaRPr>
                    </a:p>
                  </a:txBody>
                  <a:tcPr marL="68580" marR="68580" marT="0" marB="0"/>
                </a:tc>
                <a:tc>
                  <a:txBody>
                    <a:bodyPr/>
                    <a:lstStyle/>
                    <a:p>
                      <a:pPr marL="0" lvl="0" indent="0" algn="just">
                        <a:spcAft>
                          <a:spcPts val="0"/>
                        </a:spcAft>
                        <a:buFont typeface="+mj-lt"/>
                        <a:buNone/>
                      </a:pPr>
                      <a:endParaRPr lang="fr-FR" sz="1400" b="0"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2"/>
                  </a:ext>
                </a:extLst>
              </a:tr>
              <a:tr h="339117">
                <a:tc>
                  <a:txBody>
                    <a:bodyPr/>
                    <a:lstStyle/>
                    <a:p>
                      <a:pPr algn="ctr">
                        <a:spcAft>
                          <a:spcPts val="600"/>
                        </a:spcAft>
                      </a:pPr>
                      <a:r>
                        <a:rPr lang="en-GB" sz="1400" b="0" dirty="0">
                          <a:solidFill>
                            <a:schemeClr val="accent1"/>
                          </a:solidFill>
                          <a:latin typeface="+mn-lt"/>
                          <a:cs typeface="Calibri" pitchFamily="34" charset="0"/>
                        </a:rPr>
                        <a:t>3</a:t>
                      </a:r>
                    </a:p>
                  </a:txBody>
                  <a:tcPr marL="0" marR="0" marT="72018" marB="72018"/>
                </a:tc>
                <a:tc>
                  <a:txBody>
                    <a:bodyPr/>
                    <a:lstStyle/>
                    <a:p>
                      <a:pPr marL="0" lvl="0" indent="0" algn="just">
                        <a:spcAft>
                          <a:spcPts val="0"/>
                        </a:spcAft>
                        <a:buFont typeface="+mj-lt"/>
                        <a:buNone/>
                      </a:pPr>
                      <a:r>
                        <a:rPr lang="en-US" sz="1400" b="0" dirty="0">
                          <a:effectLst/>
                          <a:latin typeface="+mn-lt"/>
                          <a:ea typeface="Arial Unicode MS"/>
                          <a:cs typeface="Arial Unicode MS"/>
                        </a:rPr>
                        <a:t>Open data platforms should be preferred for big data related to RMDs.</a:t>
                      </a:r>
                      <a:endParaRPr lang="fr-FR" sz="1400" b="0" dirty="0">
                        <a:effectLst/>
                        <a:latin typeface="+mn-lt"/>
                        <a:ea typeface="Arial Unicode MS"/>
                        <a:cs typeface="Arial Unicode MS"/>
                      </a:endParaRPr>
                    </a:p>
                  </a:txBody>
                  <a:tcPr marL="68580" marR="68580" marT="0" marB="0"/>
                </a:tc>
                <a:tc>
                  <a:txBody>
                    <a:bodyPr/>
                    <a:lstStyle/>
                    <a:p>
                      <a:pPr marL="0" lvl="0" indent="0" algn="just">
                        <a:spcAft>
                          <a:spcPts val="0"/>
                        </a:spcAft>
                        <a:buFont typeface="+mj-lt"/>
                        <a:buNone/>
                      </a:pPr>
                      <a:endParaRPr lang="fr-FR" sz="1400" b="0"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3"/>
                  </a:ext>
                </a:extLst>
              </a:tr>
              <a:tr h="459703">
                <a:tc>
                  <a:txBody>
                    <a:bodyPr/>
                    <a:lstStyle/>
                    <a:p>
                      <a:pPr marL="0" indent="0" algn="ctr">
                        <a:spcAft>
                          <a:spcPts val="600"/>
                        </a:spcAft>
                      </a:pPr>
                      <a:r>
                        <a:rPr lang="en-GB" sz="1400" b="0" dirty="0">
                          <a:solidFill>
                            <a:schemeClr val="accent1"/>
                          </a:solidFill>
                          <a:latin typeface="+mn-lt"/>
                          <a:cs typeface="Calibri" pitchFamily="34" charset="0"/>
                        </a:rPr>
                        <a:t>4</a:t>
                      </a:r>
                    </a:p>
                  </a:txBody>
                  <a:tcPr marL="0" marR="0" marT="72018" marB="72018"/>
                </a:tc>
                <a:tc>
                  <a:txBody>
                    <a:bodyPr/>
                    <a:lstStyle/>
                    <a:p>
                      <a:pPr marL="0" lvl="0" indent="0" algn="just">
                        <a:spcAft>
                          <a:spcPts val="0"/>
                        </a:spcAft>
                        <a:buFont typeface="+mj-lt"/>
                        <a:buNone/>
                      </a:pPr>
                      <a:r>
                        <a:rPr lang="en-US" sz="1400" b="0" dirty="0">
                          <a:effectLst/>
                          <a:latin typeface="+mn-lt"/>
                          <a:ea typeface="Arial Unicode MS"/>
                          <a:cs typeface="Arial Unicode MS"/>
                        </a:rPr>
                        <a:t>Privacy by design must be applied to the collection, processing, storage, analysis and interpretation of big data.</a:t>
                      </a:r>
                      <a:endParaRPr lang="fr-FR" sz="1400" b="0" dirty="0">
                        <a:effectLst/>
                        <a:latin typeface="+mn-lt"/>
                        <a:ea typeface="Arial Unicode MS"/>
                        <a:cs typeface="Arial Unicode MS"/>
                      </a:endParaRPr>
                    </a:p>
                  </a:txBody>
                  <a:tcPr marL="68580" marR="68580" marT="0" marB="0"/>
                </a:tc>
                <a:tc>
                  <a:txBody>
                    <a:bodyPr/>
                    <a:lstStyle/>
                    <a:p>
                      <a:pPr marL="0" lvl="0" indent="0" algn="just">
                        <a:spcAft>
                          <a:spcPts val="0"/>
                        </a:spcAft>
                        <a:buFont typeface="+mj-lt"/>
                        <a:buNone/>
                      </a:pPr>
                      <a:endParaRPr lang="fr-FR" sz="1400" b="0"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4"/>
                  </a:ext>
                </a:extLst>
              </a:tr>
              <a:tr h="676156">
                <a:tc>
                  <a:txBody>
                    <a:bodyPr/>
                    <a:lstStyle/>
                    <a:p>
                      <a:pPr marL="0" indent="0" algn="ctr">
                        <a:spcAft>
                          <a:spcPts val="600"/>
                        </a:spcAft>
                      </a:pPr>
                      <a:r>
                        <a:rPr lang="en-GB" sz="1400" b="0" dirty="0">
                          <a:solidFill>
                            <a:schemeClr val="accent1"/>
                          </a:solidFill>
                          <a:latin typeface="+mn-lt"/>
                          <a:cs typeface="Calibri" pitchFamily="34" charset="0"/>
                        </a:rPr>
                        <a:t>5</a:t>
                      </a:r>
                    </a:p>
                  </a:txBody>
                  <a:tcPr marL="0" marR="0" marT="72018" marB="72018"/>
                </a:tc>
                <a:tc>
                  <a:txBody>
                    <a:bodyPr/>
                    <a:lstStyle/>
                    <a:p>
                      <a:pPr marL="0" lvl="0" indent="0" algn="just">
                        <a:spcAft>
                          <a:spcPts val="0"/>
                        </a:spcAft>
                        <a:buFont typeface="+mj-lt"/>
                        <a:buNone/>
                      </a:pPr>
                      <a:r>
                        <a:rPr lang="en-US" sz="1400" b="0" dirty="0">
                          <a:effectLst/>
                          <a:latin typeface="+mn-lt"/>
                          <a:ea typeface="Arial Unicode MS"/>
                          <a:cs typeface="Arial Unicode MS"/>
                        </a:rPr>
                        <a:t>The collection, processing, storage, analysis and interpretation of big data should be underpinned by interdisciplinary collaboration, including biomedical/health/life scientists, computational and/or data scientists, relevant clinicians/health professionals and patients.</a:t>
                      </a:r>
                      <a:endParaRPr lang="fr-FR" sz="1400" b="0" dirty="0">
                        <a:effectLst/>
                        <a:latin typeface="+mn-lt"/>
                        <a:ea typeface="Arial Unicode MS"/>
                        <a:cs typeface="Arial Unicode MS"/>
                      </a:endParaRPr>
                    </a:p>
                  </a:txBody>
                  <a:tcPr marL="68580" marR="68580" marT="0" marB="0"/>
                </a:tc>
                <a:tc>
                  <a:txBody>
                    <a:bodyPr/>
                    <a:lstStyle/>
                    <a:p>
                      <a:pPr marL="0" lvl="0" indent="0" algn="just">
                        <a:spcAft>
                          <a:spcPts val="0"/>
                        </a:spcAft>
                        <a:buFont typeface="+mj-lt"/>
                        <a:buNone/>
                      </a:pPr>
                      <a:endParaRPr lang="fr-FR" sz="1400" b="0" dirty="0">
                        <a:effectLst/>
                        <a:latin typeface="+mn-lt"/>
                        <a:ea typeface="Arial Unicode MS"/>
                        <a:cs typeface="Arial Unicode MS"/>
                      </a:endParaRPr>
                    </a:p>
                  </a:txBody>
                  <a:tcPr marL="68580" marR="68580" marT="0" marB="0"/>
                </a:tc>
                <a:extLst>
                  <a:ext uri="{0D108BD9-81ED-4DB2-BD59-A6C34878D82A}">
                    <a16:rowId xmlns:a16="http://schemas.microsoft.com/office/drawing/2014/main" xmlns="" val="10005"/>
                  </a:ext>
                </a:extLst>
              </a:tr>
              <a:tr h="537400">
                <a:tc>
                  <a:txBody>
                    <a:bodyPr/>
                    <a:lstStyle/>
                    <a:p>
                      <a:pPr algn="ctr">
                        <a:spcAft>
                          <a:spcPts val="600"/>
                        </a:spcAft>
                      </a:pPr>
                      <a:r>
                        <a:rPr lang="en-GB" sz="1400" b="0" dirty="0" smtClean="0">
                          <a:solidFill>
                            <a:schemeClr val="accent1"/>
                          </a:solidFill>
                          <a:latin typeface="+mn-lt"/>
                          <a:cs typeface="Calibri" pitchFamily="34" charset="0"/>
                        </a:rPr>
                        <a:t>6</a:t>
                      </a:r>
                      <a:endParaRPr lang="en-GB" sz="14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400" b="0" dirty="0">
                          <a:effectLst/>
                          <a:latin typeface="+mn-lt"/>
                          <a:ea typeface="Arial Unicode MS"/>
                          <a:cs typeface="Arial Unicode MS"/>
                        </a:rPr>
                        <a:t>The methods used to </a:t>
                      </a:r>
                      <a:r>
                        <a:rPr lang="en-US" sz="1400" b="0" dirty="0" err="1">
                          <a:effectLst/>
                          <a:latin typeface="+mn-lt"/>
                          <a:ea typeface="Arial Unicode MS"/>
                          <a:cs typeface="Arial Unicode MS"/>
                        </a:rPr>
                        <a:t>analyse</a:t>
                      </a:r>
                      <a:r>
                        <a:rPr lang="en-US" sz="1400" b="0" dirty="0">
                          <a:effectLst/>
                          <a:latin typeface="+mn-lt"/>
                          <a:ea typeface="Arial Unicode MS"/>
                          <a:cs typeface="Arial Unicode MS"/>
                        </a:rPr>
                        <a:t> big data must be reported explicitly and transparently in scientific publications.</a:t>
                      </a:r>
                      <a:endParaRPr lang="fr-FR" sz="1400" b="0" dirty="0">
                        <a:effectLst/>
                        <a:latin typeface="+mn-lt"/>
                        <a:ea typeface="Arial Unicode MS"/>
                        <a:cs typeface="Arial Unicode MS"/>
                      </a:endParaRPr>
                    </a:p>
                  </a:txBody>
                  <a:tcPr marL="68580" marR="68580" marT="0" marB="0"/>
                </a:tc>
                <a:tc>
                  <a:txBody>
                    <a:bodyPr/>
                    <a:lstStyle/>
                    <a:p>
                      <a:pPr marL="0" lvl="0" indent="0" algn="just">
                        <a:spcAft>
                          <a:spcPts val="0"/>
                        </a:spcAft>
                        <a:buFontTx/>
                        <a:buNone/>
                      </a:pPr>
                      <a:endParaRPr lang="fr-FR" sz="1400" b="0" dirty="0">
                        <a:effectLst/>
                        <a:latin typeface="+mn-lt"/>
                        <a:ea typeface="Arial Unicode MS"/>
                        <a:cs typeface="Arial Unicode MS"/>
                      </a:endParaRPr>
                    </a:p>
                  </a:txBody>
                  <a:tcPr marL="68580" marR="68580" marT="0" marB="0"/>
                </a:tc>
              </a:tr>
              <a:tr h="337069">
                <a:tc>
                  <a:txBody>
                    <a:bodyPr/>
                    <a:lstStyle/>
                    <a:p>
                      <a:pPr algn="ctr">
                        <a:spcAft>
                          <a:spcPts val="600"/>
                        </a:spcAft>
                      </a:pPr>
                      <a:r>
                        <a:rPr lang="en-GB" sz="1400" b="0" dirty="0" smtClean="0">
                          <a:solidFill>
                            <a:schemeClr val="accent1"/>
                          </a:solidFill>
                          <a:latin typeface="+mn-lt"/>
                          <a:cs typeface="Calibri" pitchFamily="34" charset="0"/>
                        </a:rPr>
                        <a:t>7</a:t>
                      </a:r>
                      <a:endParaRPr lang="en-GB" sz="14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400" b="0" dirty="0">
                          <a:effectLst/>
                          <a:latin typeface="+mn-lt"/>
                          <a:ea typeface="Arial Unicode MS"/>
                          <a:cs typeface="Arial Unicode MS"/>
                        </a:rPr>
                        <a:t>Benchmarking of computational methods for big data used in RMD research should be encouraged.</a:t>
                      </a:r>
                      <a:endParaRPr lang="fr-FR" sz="1400" b="0" dirty="0">
                        <a:effectLst/>
                        <a:latin typeface="+mn-lt"/>
                        <a:ea typeface="Arial Unicode MS"/>
                        <a:cs typeface="Arial Unicode MS"/>
                      </a:endParaRPr>
                    </a:p>
                  </a:txBody>
                  <a:tcPr marL="68580" marR="68580" marT="0" marB="0"/>
                </a:tc>
                <a:tc>
                  <a:txBody>
                    <a:bodyPr/>
                    <a:lstStyle/>
                    <a:p>
                      <a:pPr marL="0" lvl="0" indent="0" algn="just">
                        <a:spcAft>
                          <a:spcPts val="0"/>
                        </a:spcAft>
                        <a:buFontTx/>
                        <a:buNone/>
                      </a:pPr>
                      <a:endParaRPr lang="fr-FR" sz="1400" b="0" dirty="0">
                        <a:effectLst/>
                        <a:latin typeface="+mn-lt"/>
                        <a:ea typeface="Arial Unicode MS"/>
                        <a:cs typeface="Arial Unicode MS"/>
                      </a:endParaRPr>
                    </a:p>
                  </a:txBody>
                  <a:tcPr marL="68580" marR="68580" marT="0" marB="0"/>
                </a:tc>
              </a:tr>
              <a:tr h="488667">
                <a:tc>
                  <a:txBody>
                    <a:bodyPr/>
                    <a:lstStyle/>
                    <a:p>
                      <a:pPr algn="ctr">
                        <a:spcAft>
                          <a:spcPts val="600"/>
                        </a:spcAft>
                      </a:pPr>
                      <a:r>
                        <a:rPr lang="en-GB" sz="1400" b="0" dirty="0" smtClean="0">
                          <a:solidFill>
                            <a:schemeClr val="accent1"/>
                          </a:solidFill>
                          <a:latin typeface="+mn-lt"/>
                          <a:cs typeface="Calibri" pitchFamily="34" charset="0"/>
                        </a:rPr>
                        <a:t>8</a:t>
                      </a:r>
                      <a:endParaRPr lang="en-GB" sz="14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400" b="0" dirty="0">
                          <a:effectLst/>
                          <a:latin typeface="+mn-lt"/>
                          <a:ea typeface="Arial Unicode MS"/>
                          <a:cs typeface="Arial Unicode MS"/>
                        </a:rPr>
                        <a:t>Before implementation, conclusions and/or models drawn from big data should be independently validated.</a:t>
                      </a:r>
                      <a:endParaRPr lang="fr-FR" sz="1400" b="0" dirty="0">
                        <a:effectLst/>
                        <a:latin typeface="+mn-lt"/>
                        <a:ea typeface="Arial Unicode MS"/>
                        <a:cs typeface="Arial Unicode MS"/>
                      </a:endParaRPr>
                    </a:p>
                  </a:txBody>
                  <a:tcPr marL="68580" marR="68580" marT="0" marB="0"/>
                </a:tc>
                <a:tc>
                  <a:txBody>
                    <a:bodyPr/>
                    <a:lstStyle/>
                    <a:p>
                      <a:pPr marL="0" lvl="0" indent="0" algn="just">
                        <a:spcAft>
                          <a:spcPts val="0"/>
                        </a:spcAft>
                        <a:buFontTx/>
                        <a:buNone/>
                      </a:pPr>
                      <a:endParaRPr lang="fr-FR" sz="1400" b="0" dirty="0">
                        <a:effectLst/>
                        <a:latin typeface="+mn-lt"/>
                        <a:ea typeface="Arial Unicode MS"/>
                        <a:cs typeface="Arial Unicode MS"/>
                      </a:endParaRPr>
                    </a:p>
                  </a:txBody>
                  <a:tcPr marL="68580" marR="68580" marT="0" marB="0"/>
                </a:tc>
              </a:tr>
              <a:tr h="508612">
                <a:tc>
                  <a:txBody>
                    <a:bodyPr/>
                    <a:lstStyle/>
                    <a:p>
                      <a:pPr marL="0" indent="0" algn="ctr">
                        <a:spcAft>
                          <a:spcPts val="600"/>
                        </a:spcAft>
                      </a:pPr>
                      <a:r>
                        <a:rPr lang="en-GB" sz="1400" b="0" dirty="0" smtClean="0">
                          <a:solidFill>
                            <a:schemeClr val="accent1"/>
                          </a:solidFill>
                          <a:latin typeface="+mn-lt"/>
                          <a:cs typeface="Calibri" pitchFamily="34" charset="0"/>
                        </a:rPr>
                        <a:t>9</a:t>
                      </a:r>
                      <a:endParaRPr lang="en-GB" sz="14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400" b="0" dirty="0">
                          <a:effectLst/>
                          <a:latin typeface="+mn-lt"/>
                          <a:ea typeface="Arial Unicode MS"/>
                          <a:cs typeface="Arial Unicode MS"/>
                        </a:rPr>
                        <a:t>Researchers using big data should proactively consider the implementation of findings in clinical practice.</a:t>
                      </a:r>
                      <a:endParaRPr lang="fr-FR" sz="1400" b="0" dirty="0">
                        <a:effectLst/>
                        <a:latin typeface="+mn-lt"/>
                        <a:ea typeface="Arial Unicode MS"/>
                        <a:cs typeface="Arial Unicode MS"/>
                      </a:endParaRPr>
                    </a:p>
                  </a:txBody>
                  <a:tcPr marL="68580" marR="68580" marT="0" marB="0"/>
                </a:tc>
                <a:tc>
                  <a:txBody>
                    <a:bodyPr/>
                    <a:lstStyle/>
                    <a:p>
                      <a:pPr marL="0" lvl="0" indent="0" algn="just">
                        <a:spcAft>
                          <a:spcPts val="0"/>
                        </a:spcAft>
                        <a:buFontTx/>
                        <a:buNone/>
                      </a:pPr>
                      <a:endParaRPr lang="fr-FR" sz="1400" b="0" dirty="0">
                        <a:effectLst/>
                        <a:latin typeface="+mn-lt"/>
                        <a:ea typeface="Arial Unicode MS"/>
                        <a:cs typeface="Arial Unicode MS"/>
                      </a:endParaRPr>
                    </a:p>
                  </a:txBody>
                  <a:tcPr marL="68580" marR="68580" marT="0" marB="0"/>
                </a:tc>
              </a:tr>
              <a:tr h="481839">
                <a:tc>
                  <a:txBody>
                    <a:bodyPr/>
                    <a:lstStyle/>
                    <a:p>
                      <a:pPr marL="0" indent="0" algn="ctr">
                        <a:spcAft>
                          <a:spcPts val="600"/>
                        </a:spcAft>
                      </a:pPr>
                      <a:r>
                        <a:rPr lang="en-GB" sz="1400" b="0" dirty="0" smtClean="0">
                          <a:solidFill>
                            <a:schemeClr val="accent1"/>
                          </a:solidFill>
                          <a:latin typeface="+mn-lt"/>
                          <a:cs typeface="Calibri" pitchFamily="34" charset="0"/>
                        </a:rPr>
                        <a:t>10</a:t>
                      </a:r>
                      <a:endParaRPr lang="en-GB" sz="1400" b="0" dirty="0">
                        <a:solidFill>
                          <a:schemeClr val="accent1"/>
                        </a:solidFill>
                        <a:latin typeface="+mn-lt"/>
                        <a:cs typeface="Calibri" pitchFamily="34" charset="0"/>
                      </a:endParaRPr>
                    </a:p>
                  </a:txBody>
                  <a:tcPr marL="0" marR="0" marT="72018" marB="72018"/>
                </a:tc>
                <a:tc>
                  <a:txBody>
                    <a:bodyPr/>
                    <a:lstStyle/>
                    <a:p>
                      <a:pPr marL="0" lvl="0" indent="0" algn="just">
                        <a:spcAft>
                          <a:spcPts val="0"/>
                        </a:spcAft>
                        <a:buFontTx/>
                        <a:buNone/>
                      </a:pPr>
                      <a:r>
                        <a:rPr lang="en-US" sz="1400" b="0" dirty="0">
                          <a:effectLst/>
                          <a:latin typeface="+mn-lt"/>
                          <a:ea typeface="Arial Unicode MS"/>
                          <a:cs typeface="Arial Unicode MS"/>
                        </a:rPr>
                        <a:t>Interdisciplinary training on big data methods in RMDs for clinicians/health professionals/health and life scientists and data scientists must be encouraged.</a:t>
                      </a:r>
                      <a:endParaRPr lang="fr-FR" sz="1400" b="0" dirty="0">
                        <a:effectLst/>
                        <a:latin typeface="+mn-lt"/>
                        <a:ea typeface="Arial Unicode MS"/>
                        <a:cs typeface="Arial Unicode MS"/>
                      </a:endParaRPr>
                    </a:p>
                  </a:txBody>
                  <a:tcPr marL="68580" marR="68580" marT="0" marB="0"/>
                </a:tc>
                <a:tc>
                  <a:txBody>
                    <a:bodyPr/>
                    <a:lstStyle/>
                    <a:p>
                      <a:pPr marL="0" lvl="0" indent="0" algn="just">
                        <a:spcAft>
                          <a:spcPts val="0"/>
                        </a:spcAft>
                        <a:buFontTx/>
                        <a:buNone/>
                      </a:pPr>
                      <a:endParaRPr lang="fr-FR" sz="1400" b="0" dirty="0">
                        <a:effectLst/>
                        <a:latin typeface="+mn-lt"/>
                        <a:ea typeface="Arial Unicode MS"/>
                        <a:cs typeface="Arial Unicode MS"/>
                      </a:endParaRPr>
                    </a:p>
                  </a:txBody>
                  <a:tcPr marL="68580" marR="68580" marT="0" marB="0"/>
                </a:tc>
              </a:tr>
            </a:tbl>
          </a:graphicData>
        </a:graphic>
      </p:graphicFrame>
    </p:spTree>
    <p:extLst>
      <p:ext uri="{BB962C8B-B14F-4D97-AF65-F5344CB8AC3E}">
        <p14:creationId xmlns:p14="http://schemas.microsoft.com/office/powerpoint/2010/main" val="2067907181"/>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kument" ma:contentTypeID="0x010100408A657DCF3FBB4E8FBE0E2468B8B113" ma:contentTypeVersion="8" ma:contentTypeDescription="Ein neues Dokument erstellen." ma:contentTypeScope="" ma:versionID="cf33edc7c58d74189dec3462fdd7ac84">
  <xsd:schema xmlns:xsd="http://www.w3.org/2001/XMLSchema" xmlns:xs="http://www.w3.org/2001/XMLSchema" xmlns:p="http://schemas.microsoft.com/office/2006/metadata/properties" xmlns:ns2="1fe62f42-115c-4e23-b11d-d52080b3ae5f" xmlns:ns3="5c339dfd-a95f-4f81-844c-7253b04fe2d8" targetNamespace="http://schemas.microsoft.com/office/2006/metadata/properties" ma:root="true" ma:fieldsID="562b1fb28dd5c84ddb76eba8a8fa35ef" ns2:_="" ns3:_="">
    <xsd:import namespace="1fe62f42-115c-4e23-b11d-d52080b3ae5f"/>
    <xsd:import namespace="5c339dfd-a95f-4f81-844c-7253b04fe2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e62f42-115c-4e23-b11d-d52080b3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339dfd-a95f-4f81-844c-7253b04fe2d8" elementFormDefault="qualified">
    <xsd:import namespace="http://schemas.microsoft.com/office/2006/documentManagement/types"/>
    <xsd:import namespace="http://schemas.microsoft.com/office/infopath/2007/PartnerControls"/>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3.xml><?xml version="1.0" encoding="utf-8"?>
<ds:datastoreItem xmlns:ds="http://schemas.openxmlformats.org/officeDocument/2006/customXml" ds:itemID="{1687717F-E440-49EB-B619-D32184834EE0}"/>
</file>

<file path=customXml/itemProps4.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5.xml><?xml version="1.0" encoding="utf-8"?>
<ds:datastoreItem xmlns:ds="http://schemas.openxmlformats.org/officeDocument/2006/customXml" ds:itemID="{211D8D81-60A0-4CDE-8F83-56276C98843F}">
  <ds:schemaRefs>
    <ds:schemaRef ds:uri="http://purl.org/dc/terms/"/>
    <ds:schemaRef ds:uri="http://schemas.microsoft.com/office/2006/documentManagement/types"/>
    <ds:schemaRef ds:uri="http://schemas.microsoft.com/office/infopath/2007/PartnerControls"/>
    <ds:schemaRef ds:uri="http://purl.org/dc/elements/1.1/"/>
    <ds:schemaRef ds:uri="http://www.w3.org/XML/1998/namespace"/>
    <ds:schemaRef ds:uri="http://schemas.openxmlformats.org/package/2006/metadata/core-properties"/>
    <ds:schemaRef ds:uri="be301acf-7d88-4206-bc25-f0c1637acb3f"/>
    <ds:schemaRef ds:uri="949D39CD-7166-4d84-B7B3-B133F34511FF"/>
    <ds:schemaRef ds:uri="132FDA8B-444F-45f6-B04C-FDC6AA7FB290"/>
    <ds:schemaRef ds:uri="http://schemas.microsoft.com/sharepoint/v3"/>
    <ds:schemaRef ds:uri="E98DFCE1-BAE5-447a-BDCA-1BA3A3ADDCB8"/>
    <ds:schemaRef ds:uri="http://schemas.microsoft.com/office/2006/metadata/properties"/>
    <ds:schemaRef ds:uri="D3B34FE5-AC3B-4a96-82CA-0DBA080F7269"/>
    <ds:schemaRef ds:uri="F6190AD9-4581-4372-B2DF-FA9A6D64EB4D"/>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50</TotalTime>
  <Words>1461</Words>
  <Application>Microsoft Office PowerPoint</Application>
  <PresentationFormat>Affichage à l'écran (4:3)</PresentationFormat>
  <Paragraphs>175</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PPT EULAR presentation</vt:lpstr>
      <vt:lpstr>Blank</vt:lpstr>
      <vt:lpstr>European League Against Rheumatism points to consider for the use of big data in rheumatic and musculoskeletal diseases       </vt:lpstr>
      <vt:lpstr>Overview and target population</vt:lpstr>
      <vt:lpstr>Methods</vt:lpstr>
      <vt:lpstr>Overarching principles</vt:lpstr>
      <vt:lpstr>Points to consider</vt:lpstr>
      <vt:lpstr>Points to consider</vt:lpstr>
      <vt:lpstr>Summary Table Oxford Level of Evidence</vt:lpstr>
      <vt:lpstr>Summary of EULAR points to consider for the use of big data in RMDs</vt:lpstr>
      <vt:lpstr>Summary of EULAR points to consider for the use of big data in RMDs: lay format</vt:lpstr>
      <vt:lpstr>Acknowledgements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GOSSEC Laure</cp:lastModifiedBy>
  <cp:revision>37</cp:revision>
  <dcterms:created xsi:type="dcterms:W3CDTF">2017-10-10T13:55:03Z</dcterms:created>
  <dcterms:modified xsi:type="dcterms:W3CDTF">2019-04-04T10:26:18Z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y fmtid="{D5CDD505-2E9C-101B-9397-08002B2CF9AE}" pid="19" name="ContentTypeId">
    <vt:lpwstr>0x010100408A657DCF3FBB4E8FBE0E2468B8B113</vt:lpwstr>
  </property>
</Properties>
</file>