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6"/>
    <p:sldMasterId id="2147483888" r:id="rId7"/>
  </p:sldMasterIdLst>
  <p:notesMasterIdLst>
    <p:notesMasterId r:id="rId34"/>
  </p:notesMasterIdLst>
  <p:handoutMasterIdLst>
    <p:handoutMasterId r:id="rId35"/>
  </p:handoutMasterIdLst>
  <p:sldIdLst>
    <p:sldId id="271" r:id="rId8"/>
    <p:sldId id="283" r:id="rId9"/>
    <p:sldId id="276" r:id="rId10"/>
    <p:sldId id="277" r:id="rId11"/>
    <p:sldId id="284" r:id="rId12"/>
    <p:sldId id="301" r:id="rId13"/>
    <p:sldId id="285" r:id="rId14"/>
    <p:sldId id="290" r:id="rId15"/>
    <p:sldId id="308" r:id="rId16"/>
    <p:sldId id="303" r:id="rId17"/>
    <p:sldId id="304" r:id="rId18"/>
    <p:sldId id="305" r:id="rId19"/>
    <p:sldId id="306" r:id="rId20"/>
    <p:sldId id="312" r:id="rId21"/>
    <p:sldId id="309" r:id="rId22"/>
    <p:sldId id="310" r:id="rId23"/>
    <p:sldId id="311" r:id="rId24"/>
    <p:sldId id="294" r:id="rId25"/>
    <p:sldId id="295" r:id="rId26"/>
    <p:sldId id="296" r:id="rId27"/>
    <p:sldId id="297" r:id="rId28"/>
    <p:sldId id="298" r:id="rId29"/>
    <p:sldId id="300" r:id="rId30"/>
    <p:sldId id="280" r:id="rId31"/>
    <p:sldId id="281" r:id="rId32"/>
    <p:sldId id="282" r:id="rId33"/>
  </p:sldIdLst>
  <p:sldSz cx="9144000" cy="6858000" type="screen4x3"/>
  <p:notesSz cx="6797675" cy="9926638"/>
  <p:defaultTextStyle>
    <a:defPPr>
      <a:defRPr lang="es-ES_tradnl"/>
    </a:defPPr>
    <a:lvl1pPr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1pPr>
    <a:lvl2pPr marL="4572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2pPr>
    <a:lvl3pPr marL="9144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3pPr>
    <a:lvl4pPr marL="13716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4pPr>
    <a:lvl5pPr marL="18288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5pPr>
    <a:lvl6pPr marL="2286000" algn="l" defTabSz="457200" rtl="0" eaLnBrk="1" latinLnBrk="0" hangingPunct="1">
      <a:defRPr sz="1400" b="1" kern="1200">
        <a:solidFill>
          <a:schemeClr val="bg1"/>
        </a:solidFill>
        <a:latin typeface="Arial" charset="0"/>
        <a:ea typeface="ＭＳ Ｐゴシック" charset="0"/>
        <a:cs typeface="Arial" charset="0"/>
      </a:defRPr>
    </a:lvl6pPr>
    <a:lvl7pPr marL="2743200" algn="l" defTabSz="457200" rtl="0" eaLnBrk="1" latinLnBrk="0" hangingPunct="1">
      <a:defRPr sz="1400" b="1" kern="1200">
        <a:solidFill>
          <a:schemeClr val="bg1"/>
        </a:solidFill>
        <a:latin typeface="Arial" charset="0"/>
        <a:ea typeface="ＭＳ Ｐゴシック" charset="0"/>
        <a:cs typeface="Arial" charset="0"/>
      </a:defRPr>
    </a:lvl7pPr>
    <a:lvl8pPr marL="3200400" algn="l" defTabSz="457200" rtl="0" eaLnBrk="1" latinLnBrk="0" hangingPunct="1">
      <a:defRPr sz="1400" b="1" kern="1200">
        <a:solidFill>
          <a:schemeClr val="bg1"/>
        </a:solidFill>
        <a:latin typeface="Arial" charset="0"/>
        <a:ea typeface="ＭＳ Ｐゴシック" charset="0"/>
        <a:cs typeface="Arial" charset="0"/>
      </a:defRPr>
    </a:lvl8pPr>
    <a:lvl9pPr marL="3657600" algn="l" defTabSz="457200" rtl="0" eaLnBrk="1" latinLnBrk="0" hangingPunct="1">
      <a:defRPr sz="1400" b="1" kern="1200">
        <a:solidFill>
          <a:schemeClr val="bg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747">
          <p15:clr>
            <a:srgbClr val="A4A3A4"/>
          </p15:clr>
        </p15:guide>
        <p15:guide id="2" pos="5544">
          <p15:clr>
            <a:srgbClr val="A4A3A4"/>
          </p15:clr>
        </p15:guide>
      </p15:sldGuideLst>
    </p:ext>
    <p:ext uri="{2D200454-40CA-4A62-9FC3-DE9A4176ACB9}">
      <p15:notesGuideLst xmlns:p15="http://schemas.microsoft.com/office/powerpoint/2012/main">
        <p15:guide id="1" orient="horz" pos="3127">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56B9"/>
    <a:srgbClr val="063FA9"/>
    <a:srgbClr val="0057A3"/>
    <a:srgbClr val="003FA8"/>
    <a:srgbClr val="1986CE"/>
    <a:srgbClr val="F8F8F8"/>
    <a:srgbClr val="CECFCF"/>
    <a:srgbClr val="F6BFBF"/>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0056" autoAdjust="0"/>
    <p:restoredTop sz="94759" autoAdjust="0"/>
  </p:normalViewPr>
  <p:slideViewPr>
    <p:cSldViewPr snapToGrid="0">
      <p:cViewPr varScale="1">
        <p:scale>
          <a:sx n="204" d="100"/>
          <a:sy n="204" d="100"/>
        </p:scale>
        <p:origin x="2128" y="200"/>
      </p:cViewPr>
      <p:guideLst>
        <p:guide orient="horz" pos="747"/>
        <p:guide pos="554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notesViewPr>
    <p:cSldViewPr snapToGrid="0">
      <p:cViewPr varScale="1">
        <p:scale>
          <a:sx n="54" d="100"/>
          <a:sy n="54" d="100"/>
        </p:scale>
        <p:origin x="-3451" y="-82"/>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tableStyles" Target="tableStyles.xml"/><Relationship Id="rId21" Type="http://schemas.openxmlformats.org/officeDocument/2006/relationships/slide" Target="slides/slide14.xml"/><Relationship Id="rId34" Type="http://schemas.openxmlformats.org/officeDocument/2006/relationships/notesMaster" Target="notesMasters/notesMaster1.xml"/><Relationship Id="rId7" Type="http://schemas.openxmlformats.org/officeDocument/2006/relationships/slideMaster" Target="slideMasters/slideMaster2.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viewProps" Target="viewProps.xml"/><Relationship Id="rId36" Type="http://schemas.openxmlformats.org/officeDocument/2006/relationships/presProps" Target="presProps.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handoutMaster" Target="handoutMasters/handoutMaster1.xml"/><Relationship Id="rId8" Type="http://schemas.openxmlformats.org/officeDocument/2006/relationships/slide" Target="slides/slide1.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1" name="Rectangle 3"/>
          <p:cNvSpPr>
            <a:spLocks noGrp="1" noChangeArrowheads="1"/>
          </p:cNvSpPr>
          <p:nvPr>
            <p:ph type="dt" sz="quarter" idx="1"/>
          </p:nvPr>
        </p:nvSpPr>
        <p:spPr bwMode="auto">
          <a:xfrm>
            <a:off x="3851275"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2" name="Rectangle 4"/>
          <p:cNvSpPr>
            <a:spLocks noGrp="1" noChangeArrowheads="1"/>
          </p:cNvSpPr>
          <p:nvPr>
            <p:ph type="ftr" sz="quarter" idx="2"/>
          </p:nvPr>
        </p:nvSpPr>
        <p:spPr bwMode="auto">
          <a:xfrm>
            <a:off x="0"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3" name="Rectangle 5"/>
          <p:cNvSpPr>
            <a:spLocks noGrp="1" noChangeArrowheads="1"/>
          </p:cNvSpPr>
          <p:nvPr>
            <p:ph type="sldNum" sz="quarter" idx="3"/>
          </p:nvPr>
        </p:nvSpPr>
        <p:spPr bwMode="auto">
          <a:xfrm>
            <a:off x="3851275"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985E38B0-27C5-3F47-9942-78CA6AAD1B09}" type="slidenum">
              <a:rPr lang="es-ES"/>
              <a:pPr/>
              <a:t>‹#›</a:t>
            </a:fld>
            <a:endParaRPr lang="es-ES" dirty="0"/>
          </a:p>
        </p:txBody>
      </p:sp>
    </p:spTree>
    <p:extLst>
      <p:ext uri="{BB962C8B-B14F-4D97-AF65-F5344CB8AC3E}">
        <p14:creationId xmlns:p14="http://schemas.microsoft.com/office/powerpoint/2010/main" val="8947800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67" name="Rectangle 3"/>
          <p:cNvSpPr>
            <a:spLocks noGrp="1" noChangeArrowheads="1"/>
          </p:cNvSpPr>
          <p:nvPr>
            <p:ph type="dt" idx="1"/>
          </p:nvPr>
        </p:nvSpPr>
        <p:spPr bwMode="auto">
          <a:xfrm>
            <a:off x="3852863" y="0"/>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39940" name="Rectangle 4"/>
          <p:cNvSpPr>
            <a:spLocks noGrp="1" noRot="1" noChangeAspect="1" noChangeArrowheads="1" noTextEdit="1"/>
          </p:cNvSpPr>
          <p:nvPr>
            <p:ph type="sldImg" idx="2"/>
          </p:nvPr>
        </p:nvSpPr>
        <p:spPr bwMode="auto">
          <a:xfrm>
            <a:off x="919163" y="744538"/>
            <a:ext cx="4964112"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xmlns="" val="1"/>
            </a:ext>
          </a:extLst>
        </p:spPr>
      </p:sp>
      <p:sp>
        <p:nvSpPr>
          <p:cNvPr id="11269" name="Rectangle 5"/>
          <p:cNvSpPr>
            <a:spLocks noGrp="1" noChangeArrowheads="1"/>
          </p:cNvSpPr>
          <p:nvPr>
            <p:ph type="body" sz="quarter" idx="3"/>
          </p:nvPr>
        </p:nvSpPr>
        <p:spPr bwMode="auto">
          <a:xfrm>
            <a:off x="904875" y="4714875"/>
            <a:ext cx="498792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11270" name="Rectangle 6"/>
          <p:cNvSpPr>
            <a:spLocks noGrp="1" noChangeArrowheads="1"/>
          </p:cNvSpPr>
          <p:nvPr>
            <p:ph type="ftr" sz="quarter" idx="4"/>
          </p:nvPr>
        </p:nvSpPr>
        <p:spPr bwMode="auto">
          <a:xfrm>
            <a:off x="0" y="9428163"/>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71" name="Rectangle 7"/>
          <p:cNvSpPr>
            <a:spLocks noGrp="1" noChangeArrowheads="1"/>
          </p:cNvSpPr>
          <p:nvPr>
            <p:ph type="sldNum" sz="quarter" idx="5"/>
          </p:nvPr>
        </p:nvSpPr>
        <p:spPr bwMode="auto">
          <a:xfrm>
            <a:off x="3852863" y="9428163"/>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777C8E66-A4CA-3644-85C9-53BE1798D601}" type="slidenum">
              <a:rPr lang="es-ES_tradnl"/>
              <a:pPr/>
              <a:t>‹#›</a:t>
            </a:fld>
            <a:endParaRPr lang="es-ES_tradnl" dirty="0"/>
          </a:p>
        </p:txBody>
      </p:sp>
    </p:spTree>
    <p:extLst>
      <p:ext uri="{BB962C8B-B14F-4D97-AF65-F5344CB8AC3E}">
        <p14:creationId xmlns:p14="http://schemas.microsoft.com/office/powerpoint/2010/main" val="71463719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Cover">
    <p:spTree>
      <p:nvGrpSpPr>
        <p:cNvPr id="1" name=""/>
        <p:cNvGrpSpPr/>
        <p:nvPr/>
      </p:nvGrpSpPr>
      <p:grpSpPr>
        <a:xfrm>
          <a:off x="0" y="0"/>
          <a:ext cx="0" cy="0"/>
          <a:chOff x="0" y="0"/>
          <a:chExt cx="0" cy="0"/>
        </a:xfrm>
      </p:grpSpPr>
      <p:pic>
        <p:nvPicPr>
          <p:cNvPr id="3"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Marcador de fecha 6"/>
          <p:cNvSpPr>
            <a:spLocks noGrp="1"/>
          </p:cNvSpPr>
          <p:nvPr>
            <p:ph type="dt" sz="half" idx="10"/>
          </p:nvPr>
        </p:nvSpPr>
        <p:spPr/>
        <p:txBody>
          <a:bodyPr/>
          <a:lstStyle>
            <a:lvl1pPr>
              <a:defRPr>
                <a:solidFill>
                  <a:srgbClr val="003FA8"/>
                </a:solidFill>
              </a:defRPr>
            </a:lvl1pPr>
          </a:lstStyle>
          <a:p>
            <a:fld id="{CC6E1000-1FBE-7344-AEE7-008587FEC10F}" type="datetime1">
              <a:rPr lang="es-ES" smtClean="0"/>
              <a:pPr/>
              <a:t>7/8/18</a:t>
            </a:fld>
            <a:endParaRPr lang="en-US" dirty="0"/>
          </a:p>
        </p:txBody>
      </p:sp>
      <p:sp>
        <p:nvSpPr>
          <p:cNvPr id="9" name="Marcador de número de diapositiva 8"/>
          <p:cNvSpPr>
            <a:spLocks noGrp="1"/>
          </p:cNvSpPr>
          <p:nvPr>
            <p:ph type="sldNum" sz="quarter" idx="12"/>
          </p:nvPr>
        </p:nvSpPr>
        <p:spPr/>
        <p:txBody>
          <a:bodyPr/>
          <a:lstStyle>
            <a:lvl1pPr>
              <a:defRPr>
                <a:solidFill>
                  <a:srgbClr val="003FA8"/>
                </a:solidFill>
              </a:defRPr>
            </a:lvl1pPr>
          </a:lstStyle>
          <a:p>
            <a:fld id="{F096157D-9D44-4342-AEFF-76ADE352FA4A}" type="slidenum">
              <a:rPr lang="en-US" smtClean="0"/>
              <a:pPr/>
              <a:t>‹#›</a:t>
            </a:fld>
            <a:endParaRPr lang="en-US" dirty="0"/>
          </a:p>
        </p:txBody>
      </p:sp>
      <p:sp>
        <p:nvSpPr>
          <p:cNvPr id="11" name="Rectangle 2"/>
          <p:cNvSpPr>
            <a:spLocks noGrp="1" noChangeArrowheads="1"/>
          </p:cNvSpPr>
          <p:nvPr>
            <p:ph type="title"/>
          </p:nvPr>
        </p:nvSpPr>
        <p:spPr bwMode="auto">
          <a:xfrm>
            <a:off x="635989" y="3920452"/>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solidFill>
              </a:defRPr>
            </a:lvl1pPr>
          </a:lstStyle>
          <a:p>
            <a:pPr lvl="0"/>
            <a:r>
              <a:rPr lang="en-US" noProof="0"/>
              <a:t>Click to edit Master title style</a:t>
            </a:r>
            <a:endParaRPr lang="en-GB" noProof="0" dirty="0"/>
          </a:p>
        </p:txBody>
      </p:sp>
      <p:pic>
        <p:nvPicPr>
          <p:cNvPr id="14"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5" name="Agrupar 16"/>
          <p:cNvGrpSpPr/>
          <p:nvPr userDrawn="1"/>
        </p:nvGrpSpPr>
        <p:grpSpPr>
          <a:xfrm>
            <a:off x="641250" y="3619975"/>
            <a:ext cx="1400770" cy="211662"/>
            <a:chOff x="348640" y="2182281"/>
            <a:chExt cx="1400770" cy="211662"/>
          </a:xfrm>
        </p:grpSpPr>
        <p:sp>
          <p:nvSpPr>
            <p:cNvPr id="16" name="Elipse 17"/>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7"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8"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121502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g graphics">
    <p:spTree>
      <p:nvGrpSpPr>
        <p:cNvPr id="1" name=""/>
        <p:cNvGrpSpPr/>
        <p:nvPr/>
      </p:nvGrpSpPr>
      <p:grpSpPr>
        <a:xfrm>
          <a:off x="0" y="0"/>
          <a:ext cx="0" cy="0"/>
          <a:chOff x="0" y="0"/>
          <a:chExt cx="0" cy="0"/>
        </a:xfrm>
      </p:grpSpPr>
      <p:sp>
        <p:nvSpPr>
          <p:cNvPr id="3" name="Título 1"/>
          <p:cNvSpPr>
            <a:spLocks noGrp="1"/>
          </p:cNvSpPr>
          <p:nvPr>
            <p:ph type="title" hasCustomPrompt="1"/>
          </p:nvPr>
        </p:nvSpPr>
        <p:spPr>
          <a:xfrm>
            <a:off x="466928" y="315366"/>
            <a:ext cx="8334171" cy="634545"/>
          </a:xfrm>
          <a:prstGeom prst="rect">
            <a:avLst/>
          </a:prstGeom>
        </p:spPr>
        <p:txBody>
          <a:bodyPr/>
          <a:lstStyle>
            <a:lvl1pPr algn="l">
              <a:defRPr sz="2800" b="0">
                <a:solidFill>
                  <a:srgbClr val="0056B9"/>
                </a:solidFill>
              </a:defRPr>
            </a:lvl1pPr>
          </a:lstStyle>
          <a:p>
            <a:r>
              <a:rPr lang="en-GB" noProof="0" dirty="0"/>
              <a:t>Title</a:t>
            </a:r>
          </a:p>
        </p:txBody>
      </p:sp>
      <p:sp>
        <p:nvSpPr>
          <p:cNvPr id="4" name="Content Placeholder 3"/>
          <p:cNvSpPr>
            <a:spLocks noGrp="1" noChangeArrowheads="1"/>
          </p:cNvSpPr>
          <p:nvPr>
            <p:ph idx="1"/>
          </p:nvPr>
        </p:nvSpPr>
        <p:spPr bwMode="auto">
          <a:xfrm>
            <a:off x="466929" y="1207698"/>
            <a:ext cx="8334171" cy="5313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sz="1200">
                <a:solidFill>
                  <a:schemeClr val="bg2">
                    <a:lumMod val="50000"/>
                  </a:schemeClr>
                </a:solidFill>
                <a:latin typeface="Arial" panose="020B0604020202020204" pitchFamily="34" charset="0"/>
                <a:cs typeface="Arial" panose="020B0604020202020204" pitchFamily="34" charset="0"/>
              </a:defRPr>
            </a:lvl1pPr>
          </a:lstStyle>
          <a:p>
            <a:pPr lvl="0"/>
            <a:r>
              <a:rPr lang="en-GB" noProof="0" dirty="0"/>
              <a:t>Click to edit Master text styles</a:t>
            </a:r>
          </a:p>
        </p:txBody>
      </p:sp>
    </p:spTree>
    <p:extLst>
      <p:ext uri="{BB962C8B-B14F-4D97-AF65-F5344CB8AC3E}">
        <p14:creationId xmlns:p14="http://schemas.microsoft.com/office/powerpoint/2010/main" val="252444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8" name="Imagen 7" descr="shutterstock_325069670.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5556" r="5556"/>
          <a:stretch/>
        </p:blipFill>
        <p:spPr>
          <a:xfrm>
            <a:off x="-1" y="0"/>
            <a:ext cx="9144001" cy="6858000"/>
          </a:xfrm>
          <a:prstGeom prst="rect">
            <a:avLst/>
          </a:prstGeom>
        </p:spPr>
      </p:pic>
      <p:sp>
        <p:nvSpPr>
          <p:cNvPr id="11"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6"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2" name="Agrupar 20"/>
          <p:cNvGrpSpPr/>
          <p:nvPr userDrawn="1"/>
        </p:nvGrpSpPr>
        <p:grpSpPr>
          <a:xfrm>
            <a:off x="641250" y="3619975"/>
            <a:ext cx="1400770" cy="211662"/>
            <a:chOff x="348640" y="2182281"/>
            <a:chExt cx="1400770" cy="211662"/>
          </a:xfrm>
        </p:grpSpPr>
        <p:sp>
          <p:nvSpPr>
            <p:cNvPr id="13"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4"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5"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6"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825458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ver">
    <p:spTree>
      <p:nvGrpSpPr>
        <p:cNvPr id="1" name=""/>
        <p:cNvGrpSpPr/>
        <p:nvPr/>
      </p:nvGrpSpPr>
      <p:grpSpPr>
        <a:xfrm>
          <a:off x="0" y="0"/>
          <a:ext cx="0" cy="0"/>
          <a:chOff x="0" y="0"/>
          <a:chExt cx="0" cy="0"/>
        </a:xfrm>
      </p:grpSpPr>
      <p:pic>
        <p:nvPicPr>
          <p:cNvPr id="3" name="Imagen 2" descr="shutterstock_114891403.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73641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over">
    <p:spTree>
      <p:nvGrpSpPr>
        <p:cNvPr id="1" name=""/>
        <p:cNvGrpSpPr/>
        <p:nvPr/>
      </p:nvGrpSpPr>
      <p:grpSpPr>
        <a:xfrm>
          <a:off x="0" y="0"/>
          <a:ext cx="0" cy="0"/>
          <a:chOff x="0" y="0"/>
          <a:chExt cx="0" cy="0"/>
        </a:xfrm>
      </p:grpSpPr>
      <p:pic>
        <p:nvPicPr>
          <p:cNvPr id="11"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3047442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over">
    <p:spTree>
      <p:nvGrpSpPr>
        <p:cNvPr id="1" name=""/>
        <p:cNvGrpSpPr/>
        <p:nvPr/>
      </p:nvGrpSpPr>
      <p:grpSpPr>
        <a:xfrm>
          <a:off x="0" y="0"/>
          <a:ext cx="0" cy="0"/>
          <a:chOff x="0" y="0"/>
          <a:chExt cx="0" cy="0"/>
        </a:xfrm>
      </p:grpSpPr>
      <p:pic>
        <p:nvPicPr>
          <p:cNvPr id="5" name="Imagen 4" descr="shutterstock_227742202.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49028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content">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8" y="2091717"/>
            <a:ext cx="833417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2" cy="634545"/>
          </a:xfrm>
          <a:prstGeom prst="rect">
            <a:avLst/>
          </a:prstGeom>
        </p:spPr>
        <p:txBody>
          <a:bodyPr/>
          <a:lstStyle>
            <a:lvl1pPr>
              <a:defRPr sz="2800" b="0">
                <a:solidFill>
                  <a:srgbClr val="0056B9"/>
                </a:solidFill>
              </a:defRPr>
            </a:lvl1pPr>
          </a:lstStyle>
          <a:p>
            <a:r>
              <a:rPr lang="en-GB" noProof="0" dirty="0"/>
              <a:t>Title</a:t>
            </a:r>
          </a:p>
        </p:txBody>
      </p:sp>
      <p:sp>
        <p:nvSpPr>
          <p:cNvPr id="18"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9"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BA3F73F8-1884-0E40-983C-CDED2351A66E}" type="datetime1">
              <a:rPr lang="es-ES" smtClean="0"/>
              <a:t>7/8/18</a:t>
            </a:fld>
            <a:endParaRPr lang="en-US" dirty="0"/>
          </a:p>
        </p:txBody>
      </p:sp>
    </p:spTree>
    <p:extLst>
      <p:ext uri="{BB962C8B-B14F-4D97-AF65-F5344CB8AC3E}">
        <p14:creationId xmlns:p14="http://schemas.microsoft.com/office/powerpoint/2010/main" val="284661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Only picture">
    <p:spTree>
      <p:nvGrpSpPr>
        <p:cNvPr id="1" name=""/>
        <p:cNvGrpSpPr/>
        <p:nvPr/>
      </p:nvGrpSpPr>
      <p:grpSpPr>
        <a:xfrm>
          <a:off x="0" y="0"/>
          <a:ext cx="0" cy="0"/>
          <a:chOff x="0" y="0"/>
          <a:chExt cx="0" cy="0"/>
        </a:xfrm>
      </p:grpSpPr>
      <p:pic>
        <p:nvPicPr>
          <p:cNvPr id="4" name="Imagen 3"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9029" b="13832"/>
          <a:stretch/>
        </p:blipFill>
        <p:spPr>
          <a:xfrm>
            <a:off x="466928" y="1943100"/>
            <a:ext cx="8334172" cy="4285948"/>
          </a:xfrm>
          <a:prstGeom prst="rect">
            <a:avLst/>
          </a:prstGeom>
        </p:spPr>
      </p:pic>
      <p:sp>
        <p:nvSpPr>
          <p:cNvPr id="7"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C169FB8-1BE0-E845-9C2A-AF36E4CC9869}" type="datetime1">
              <a:rPr lang="es-ES" smtClean="0"/>
              <a:t>7/8/18</a:t>
            </a:fld>
            <a:endParaRPr lang="en-US" dirty="0"/>
          </a:p>
        </p:txBody>
      </p:sp>
    </p:spTree>
    <p:extLst>
      <p:ext uri="{BB962C8B-B14F-4D97-AF65-F5344CB8AC3E}">
        <p14:creationId xmlns:p14="http://schemas.microsoft.com/office/powerpoint/2010/main" val="3499858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384472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9" y="1298730"/>
            <a:ext cx="3838372" cy="634545"/>
          </a:xfrm>
          <a:prstGeom prst="rect">
            <a:avLst/>
          </a:prstGeom>
        </p:spPr>
        <p:txBody>
          <a:bodyPr/>
          <a:lstStyle>
            <a:lvl1pPr>
              <a:defRPr sz="2800" b="0">
                <a:solidFill>
                  <a:srgbClr val="0056B9"/>
                </a:solidFill>
              </a:defRPr>
            </a:lvl1pPr>
          </a:lstStyle>
          <a:p>
            <a:r>
              <a:rPr lang="en-GB" noProof="0" dirty="0"/>
              <a:t>Title</a:t>
            </a:r>
          </a:p>
        </p:txBody>
      </p:sp>
      <p:pic>
        <p:nvPicPr>
          <p:cNvPr id="6" name="Imagen 5"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38768" r="3174" b="271"/>
          <a:stretch/>
        </p:blipFill>
        <p:spPr>
          <a:xfrm>
            <a:off x="4620380" y="1441459"/>
            <a:ext cx="4180719" cy="4787589"/>
          </a:xfrm>
          <a:prstGeom prst="rect">
            <a:avLst/>
          </a:prstGeom>
        </p:spPr>
      </p:pic>
      <p:sp>
        <p:nvSpPr>
          <p:cNvPr id="10"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409C76EE-2EB6-5A47-8F28-5B769792FE36}" type="datetime1">
              <a:rPr lang="es-ES" smtClean="0"/>
              <a:t>7/8/18</a:t>
            </a:fld>
            <a:endParaRPr lang="en-US" dirty="0"/>
          </a:p>
        </p:txBody>
      </p:sp>
    </p:spTree>
    <p:extLst>
      <p:ext uri="{BB962C8B-B14F-4D97-AF65-F5344CB8AC3E}">
        <p14:creationId xmlns:p14="http://schemas.microsoft.com/office/powerpoint/2010/main" val="3271224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8334171" cy="1546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pic>
        <p:nvPicPr>
          <p:cNvPr id="7" name="Imagen 6"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17830" b="36232"/>
          <a:stretch/>
        </p:blipFill>
        <p:spPr>
          <a:xfrm>
            <a:off x="466928" y="3676650"/>
            <a:ext cx="8334172" cy="2552398"/>
          </a:xfrm>
          <a:prstGeom prst="rect">
            <a:avLst/>
          </a:prstGeom>
        </p:spPr>
      </p:pic>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B3EE45F-8683-D246-A5F0-93394021D3FB}" type="datetime1">
              <a:rPr lang="es-ES" smtClean="0"/>
              <a:t>7/8/18</a:t>
            </a:fld>
            <a:endParaRPr lang="en-US" dirty="0"/>
          </a:p>
        </p:txBody>
      </p:sp>
    </p:spTree>
    <p:extLst>
      <p:ext uri="{BB962C8B-B14F-4D97-AF65-F5344CB8AC3E}">
        <p14:creationId xmlns:p14="http://schemas.microsoft.com/office/powerpoint/2010/main" val="1884726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0" name="AutoShape 7"/>
          <p:cNvSpPr>
            <a:spLocks noChangeArrowheads="1"/>
          </p:cNvSpPr>
          <p:nvPr/>
        </p:nvSpPr>
        <p:spPr bwMode="auto">
          <a:xfrm>
            <a:off x="342900" y="266700"/>
            <a:ext cx="1752600" cy="495300"/>
          </a:xfrm>
          <a:prstGeom prst="flowChartAlternateProcess">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033" name="Rectangle 14"/>
          <p:cNvSpPr>
            <a:spLocks noChangeArrowheads="1"/>
          </p:cNvSpPr>
          <p:nvPr/>
        </p:nvSpPr>
        <p:spPr bwMode="auto">
          <a:xfrm>
            <a:off x="0" y="3071813"/>
            <a:ext cx="9144000" cy="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3"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C99BF2F7-53DD-304F-938B-FF02BFE4BA3F}" type="datetime1">
              <a:rPr lang="es-ES" smtClean="0"/>
              <a:t>7/8/18</a:t>
            </a:fld>
            <a:endParaRPr lang="en-US" dirty="0"/>
          </a:p>
        </p:txBody>
      </p:sp>
      <p:pic>
        <p:nvPicPr>
          <p:cNvPr id="2" name="Imagen 1" descr="Logo Eular RGB.png"/>
          <p:cNvPicPr>
            <a:picLocks noChangeAspect="1"/>
          </p:cNvPicPr>
          <p:nvPr/>
        </p:nvPicPr>
        <p:blipFill>
          <a:blip r:embed="rId11" cstate="email">
            <a:extLst>
              <a:ext uri="{28A0092B-C50C-407E-A947-70E740481C1C}">
                <a14:useLocalDpi xmlns:a14="http://schemas.microsoft.com/office/drawing/2010/main" val="0"/>
              </a:ext>
            </a:extLst>
          </a:blip>
          <a:stretch>
            <a:fillRect/>
          </a:stretch>
        </p:blipFill>
        <p:spPr>
          <a:xfrm>
            <a:off x="7203144" y="288589"/>
            <a:ext cx="1597582" cy="912904"/>
          </a:xfrm>
          <a:prstGeom prst="rect">
            <a:avLst/>
          </a:prstGeom>
        </p:spPr>
      </p:pic>
      <p:grpSp>
        <p:nvGrpSpPr>
          <p:cNvPr id="5" name="Agrupar 4"/>
          <p:cNvGrpSpPr/>
          <p:nvPr/>
        </p:nvGrpSpPr>
        <p:grpSpPr>
          <a:xfrm>
            <a:off x="491832" y="1080032"/>
            <a:ext cx="1400770" cy="211662"/>
            <a:chOff x="348640" y="2182281"/>
            <a:chExt cx="1400770" cy="211662"/>
          </a:xfrm>
        </p:grpSpPr>
        <p:sp>
          <p:nvSpPr>
            <p:cNvPr id="4" name="Elipse 3"/>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1"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2"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cSld>
  <p:clrMap bg1="lt1" tx1="dk1" bg2="lt2" tx2="dk2" accent1="accent1" accent2="accent2" accent3="accent3" accent4="accent4" accent5="accent5" accent6="accent6" hlink="hlink" folHlink="folHlink"/>
  <p:sldLayoutIdLst>
    <p:sldLayoutId id="2147483887" r:id="rId1"/>
    <p:sldLayoutId id="2147483853" r:id="rId2"/>
    <p:sldLayoutId id="2147483858" r:id="rId3"/>
    <p:sldLayoutId id="2147483859" r:id="rId4"/>
    <p:sldLayoutId id="2147483860" r:id="rId5"/>
    <p:sldLayoutId id="2147483857" r:id="rId6"/>
    <p:sldLayoutId id="2147483861" r:id="rId7"/>
    <p:sldLayoutId id="2147483862" r:id="rId8"/>
    <p:sldLayoutId id="2147483863" r:id="rId9"/>
  </p:sldLayoutIdLst>
  <p:hf hdr="0" ftr="0"/>
  <p:txStyles>
    <p:titleStyle>
      <a:lvl1pPr algn="l" rtl="0" eaLnBrk="1" fontAlgn="base" hangingPunct="1">
        <a:spcBef>
          <a:spcPct val="0"/>
        </a:spcBef>
        <a:spcAft>
          <a:spcPct val="0"/>
        </a:spcAft>
        <a:defRPr sz="1600" b="1" i="0">
          <a:solidFill>
            <a:srgbClr val="058AD4"/>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p:titleStyle>
    <p:bodyStyle>
      <a:lvl1pPr marL="342900" indent="-3429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ＭＳ Ｐゴシック" charset="0"/>
          <a:cs typeface="+mn-cs"/>
        </a:defRPr>
      </a:lvl1pPr>
      <a:lvl2pPr marL="742950" indent="-28575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2pPr>
      <a:lvl3pPr marL="11430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3pPr>
      <a:lvl4pPr marL="16002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4pPr>
      <a:lvl5pPr marL="20574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5pPr>
      <a:lvl6pPr marL="2514600" indent="-228600" algn="l" rtl="0" eaLnBrk="1" fontAlgn="base" hangingPunct="1">
        <a:spcBef>
          <a:spcPct val="20000"/>
        </a:spcBef>
        <a:spcAft>
          <a:spcPct val="0"/>
        </a:spcAft>
        <a:buChar char="»"/>
        <a:defRPr sz="1200">
          <a:solidFill>
            <a:schemeClr val="tx1"/>
          </a:solidFill>
          <a:latin typeface="+mn-lt"/>
          <a:cs typeface="+mn-cs"/>
        </a:defRPr>
      </a:lvl6pPr>
      <a:lvl7pPr marL="2971800" indent="-228600" algn="l" rtl="0" eaLnBrk="1" fontAlgn="base" hangingPunct="1">
        <a:spcBef>
          <a:spcPct val="20000"/>
        </a:spcBef>
        <a:spcAft>
          <a:spcPct val="0"/>
        </a:spcAft>
        <a:buChar char="»"/>
        <a:defRPr sz="1200">
          <a:solidFill>
            <a:schemeClr val="tx1"/>
          </a:solidFill>
          <a:latin typeface="+mn-lt"/>
          <a:cs typeface="+mn-cs"/>
        </a:defRPr>
      </a:lvl7pPr>
      <a:lvl8pPr marL="3429000" indent="-228600" algn="l" rtl="0" eaLnBrk="1" fontAlgn="base" hangingPunct="1">
        <a:spcBef>
          <a:spcPct val="20000"/>
        </a:spcBef>
        <a:spcAft>
          <a:spcPct val="0"/>
        </a:spcAft>
        <a:buChar char="»"/>
        <a:defRPr sz="1200">
          <a:solidFill>
            <a:schemeClr val="tx1"/>
          </a:solidFill>
          <a:latin typeface="+mn-lt"/>
          <a:cs typeface="+mn-cs"/>
        </a:defRPr>
      </a:lvl8pPr>
      <a:lvl9pPr marL="3886200" indent="-228600" algn="l" rtl="0" eaLnBrk="1" fontAlgn="base" hangingPunct="1">
        <a:spcBef>
          <a:spcPct val="20000"/>
        </a:spcBef>
        <a:spcAft>
          <a:spcPct val="0"/>
        </a:spcAft>
        <a:buChar char="»"/>
        <a:defRPr sz="1200">
          <a:solidFill>
            <a:schemeClr val="tx1"/>
          </a:solidFill>
          <a:latin typeface="+mn-lt"/>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8270351"/>
      </p:ext>
    </p:extLst>
  </p:cSld>
  <p:clrMap bg1="lt1" tx1="dk1" bg2="lt2" tx2="dk2" accent1="accent1" accent2="accent2" accent3="accent3" accent4="accent4" accent5="accent5" accent6="accent6" hlink="hlink" folHlink="folHlink"/>
  <p:sldLayoutIdLst>
    <p:sldLayoutId id="214748388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32388" y="4075497"/>
            <a:ext cx="7236542" cy="1981863"/>
          </a:xfrm>
        </p:spPr>
        <p:txBody>
          <a:bodyPr/>
          <a:lstStyle/>
          <a:p>
            <a:r>
              <a:rPr lang="en-GB" b="1" dirty="0">
                <a:solidFill>
                  <a:schemeClr val="bg2">
                    <a:lumMod val="50000"/>
                  </a:schemeClr>
                </a:solidFill>
              </a:rPr>
              <a:t>Development of EULAR Recommendations for the Reporting of Clinical Trial Extension Studies</a:t>
            </a:r>
            <a:br>
              <a:rPr lang="en-GB" dirty="0">
                <a:solidFill>
                  <a:schemeClr val="bg2">
                    <a:lumMod val="50000"/>
                  </a:schemeClr>
                </a:solidFill>
              </a:rPr>
            </a:br>
            <a:br>
              <a:rPr lang="en-GB" dirty="0"/>
            </a:br>
            <a:br>
              <a:rPr lang="en-GB" dirty="0">
                <a:solidFill>
                  <a:srgbClr val="FF0000"/>
                </a:solidFill>
              </a:rPr>
            </a:br>
            <a:br>
              <a:rPr lang="en-GB" dirty="0"/>
            </a:br>
            <a:br>
              <a:rPr lang="en-GB" dirty="0"/>
            </a:br>
            <a:endParaRPr lang="en-GB" dirty="0">
              <a:solidFill>
                <a:schemeClr val="tx1"/>
              </a:solidFill>
            </a:endParaRPr>
          </a:p>
        </p:txBody>
      </p:sp>
    </p:spTree>
    <p:extLst>
      <p:ext uri="{BB962C8B-B14F-4D97-AF65-F5344CB8AC3E}">
        <p14:creationId xmlns:p14="http://schemas.microsoft.com/office/powerpoint/2010/main" val="1533290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lvl="0" indent="0">
              <a:buNone/>
            </a:pPr>
            <a:r>
              <a:rPr lang="en-US" sz="2400" b="1" dirty="0"/>
              <a:t>Drop-outs</a:t>
            </a:r>
          </a:p>
          <a:p>
            <a:pPr lvl="0"/>
            <a:r>
              <a:rPr lang="en-US" sz="2400" dirty="0"/>
              <a:t>All drop-outs detailed </a:t>
            </a:r>
          </a:p>
          <a:p>
            <a:pPr lvl="0"/>
            <a:r>
              <a:rPr lang="en-US" sz="2400" dirty="0"/>
              <a:t>The drop-out rates from each arm during the original RCT and the cross-over groups </a:t>
            </a:r>
          </a:p>
          <a:p>
            <a:pPr lvl="0"/>
            <a:r>
              <a:rPr lang="en-US" sz="2400" dirty="0"/>
              <a:t>Reason for exclusion from the TES if the patient discontinues the drug </a:t>
            </a:r>
          </a:p>
          <a:p>
            <a:pPr lvl="0"/>
            <a:r>
              <a:rPr lang="en-US" sz="2400" dirty="0"/>
              <a:t>Reason for cessation of follow-up </a:t>
            </a:r>
          </a:p>
          <a:p>
            <a:pPr lvl="0"/>
            <a:r>
              <a:rPr lang="en-US" sz="2400" dirty="0"/>
              <a:t>Specification of reasons for cessation of follow up other than adverse event or inefficacy </a:t>
            </a:r>
            <a:endParaRPr lang="en-US" sz="2400" dirty="0">
              <a:solidFill>
                <a:srgbClr val="000000"/>
              </a:solidFill>
              <a:latin typeface="Calibri" charset="0"/>
              <a:ea typeface="Calibri" charset="0"/>
              <a:cs typeface="Calibri" charset="0"/>
            </a:endParaRPr>
          </a:p>
        </p:txBody>
      </p:sp>
      <p:sp>
        <p:nvSpPr>
          <p:cNvPr id="3" name="Title 2"/>
          <p:cNvSpPr>
            <a:spLocks noGrp="1"/>
          </p:cNvSpPr>
          <p:nvPr>
            <p:ph type="title"/>
          </p:nvPr>
        </p:nvSpPr>
        <p:spPr/>
        <p:txBody>
          <a:bodyPr/>
          <a:lstStyle/>
          <a:p>
            <a:pPr lvl="0"/>
            <a:r>
              <a:rPr lang="en-US" b="1" dirty="0"/>
              <a:t>Recommendations: Minimal information</a:t>
            </a:r>
            <a:endParaRPr lang="en-US" i="1"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10</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7/8/18</a:t>
            </a:fld>
            <a:endParaRPr lang="en-US" dirty="0"/>
          </a:p>
        </p:txBody>
      </p:sp>
    </p:spTree>
    <p:extLst>
      <p:ext uri="{BB962C8B-B14F-4D97-AF65-F5344CB8AC3E}">
        <p14:creationId xmlns:p14="http://schemas.microsoft.com/office/powerpoint/2010/main" val="1056414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lvl="0" indent="0">
              <a:buNone/>
            </a:pPr>
            <a:r>
              <a:rPr lang="en-US" sz="2400" b="1" dirty="0"/>
              <a:t>Outcomes</a:t>
            </a:r>
          </a:p>
          <a:p>
            <a:pPr lvl="0"/>
            <a:r>
              <a:rPr lang="en-US" sz="2400" dirty="0"/>
              <a:t>Functional status at the time of inclusion in the TES if applicable</a:t>
            </a:r>
          </a:p>
          <a:p>
            <a:pPr lvl="0"/>
            <a:r>
              <a:rPr lang="en-US" sz="2400" dirty="0"/>
              <a:t>Functional status at last observation if applicable</a:t>
            </a:r>
          </a:p>
          <a:p>
            <a:pPr lvl="0"/>
            <a:r>
              <a:rPr lang="en-US" sz="2400" dirty="0"/>
              <a:t>Disease activity at the time of inclusion in the TES if </a:t>
            </a:r>
            <a:r>
              <a:rPr lang="en-GB" sz="2400" dirty="0"/>
              <a:t>applicable</a:t>
            </a:r>
          </a:p>
          <a:p>
            <a:pPr lvl="0"/>
            <a:r>
              <a:rPr lang="en-US" sz="2400" dirty="0"/>
              <a:t>Disease activity at last observation if applicable</a:t>
            </a:r>
          </a:p>
        </p:txBody>
      </p:sp>
      <p:sp>
        <p:nvSpPr>
          <p:cNvPr id="3" name="Title 2"/>
          <p:cNvSpPr>
            <a:spLocks noGrp="1"/>
          </p:cNvSpPr>
          <p:nvPr>
            <p:ph type="title"/>
          </p:nvPr>
        </p:nvSpPr>
        <p:spPr/>
        <p:txBody>
          <a:bodyPr/>
          <a:lstStyle/>
          <a:p>
            <a:r>
              <a:rPr lang="en-US" b="1" dirty="0"/>
              <a:t>Recommendations: Minimal information</a:t>
            </a:r>
            <a:endParaRPr lang="en-US"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11</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7/8/18</a:t>
            </a:fld>
            <a:endParaRPr lang="en-US" dirty="0"/>
          </a:p>
        </p:txBody>
      </p:sp>
    </p:spTree>
    <p:extLst>
      <p:ext uri="{BB962C8B-B14F-4D97-AF65-F5344CB8AC3E}">
        <p14:creationId xmlns:p14="http://schemas.microsoft.com/office/powerpoint/2010/main" val="206638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2400" b="1" dirty="0"/>
              <a:t>Outcomes 2</a:t>
            </a:r>
          </a:p>
          <a:p>
            <a:r>
              <a:rPr lang="en-US" sz="2400" dirty="0"/>
              <a:t>For those patients entering the TES having achieved low disease activity or remission during the RCT, the sustainability of such disease states should be evaluated</a:t>
            </a:r>
            <a:endParaRPr lang="en-US" sz="2400" dirty="0">
              <a:solidFill>
                <a:srgbClr val="000000"/>
              </a:solidFill>
              <a:latin typeface="Calibri" charset="0"/>
              <a:ea typeface="Calibri" charset="0"/>
              <a:cs typeface="Calibri" charset="0"/>
            </a:endParaRPr>
          </a:p>
          <a:p>
            <a:pPr lvl="0"/>
            <a:r>
              <a:rPr lang="en-US" sz="2400" dirty="0"/>
              <a:t>For those subjects that enter a TES not having achieved remission/acceptable disease activity state following the RCT, the number that achieve this during the TES should be reported – to determine whether longer drug exposure has the potential to improve disease state of such subjects further </a:t>
            </a:r>
            <a:endParaRPr lang="en-US" sz="2400" dirty="0">
              <a:solidFill>
                <a:srgbClr val="000000"/>
              </a:solidFill>
              <a:latin typeface="Calibri" charset="0"/>
              <a:ea typeface="Calibri" charset="0"/>
              <a:cs typeface="Calibri" charset="0"/>
            </a:endParaRPr>
          </a:p>
        </p:txBody>
      </p:sp>
      <p:sp>
        <p:nvSpPr>
          <p:cNvPr id="3" name="Title 2"/>
          <p:cNvSpPr>
            <a:spLocks noGrp="1"/>
          </p:cNvSpPr>
          <p:nvPr>
            <p:ph type="title"/>
          </p:nvPr>
        </p:nvSpPr>
        <p:spPr/>
        <p:txBody>
          <a:bodyPr/>
          <a:lstStyle/>
          <a:p>
            <a:r>
              <a:rPr lang="en-US" b="1" dirty="0"/>
              <a:t>Recommendations: Minimal information</a:t>
            </a:r>
            <a:endParaRPr lang="en-US"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12</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7/8/18</a:t>
            </a:fld>
            <a:endParaRPr lang="en-US" dirty="0"/>
          </a:p>
        </p:txBody>
      </p:sp>
    </p:spTree>
    <p:extLst>
      <p:ext uri="{BB962C8B-B14F-4D97-AF65-F5344CB8AC3E}">
        <p14:creationId xmlns:p14="http://schemas.microsoft.com/office/powerpoint/2010/main" val="497842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lvl="0" indent="0">
              <a:buNone/>
            </a:pPr>
            <a:r>
              <a:rPr lang="en-GB" sz="2400" b="1" dirty="0">
                <a:latin typeface="Calibri" charset="0"/>
                <a:ea typeface="Calibri" charset="0"/>
                <a:cs typeface="Calibri" charset="0"/>
              </a:rPr>
              <a:t>Treatment</a:t>
            </a:r>
          </a:p>
          <a:p>
            <a:pPr lvl="0"/>
            <a:r>
              <a:rPr lang="en-GB" sz="2400" dirty="0">
                <a:latin typeface="Calibri" charset="0"/>
                <a:ea typeface="Calibri" charset="0"/>
                <a:cs typeface="Calibri" charset="0"/>
              </a:rPr>
              <a:t>The disease –related co-medication (DMARD</a:t>
            </a:r>
            <a:r>
              <a:rPr lang="en-GB" sz="2400" dirty="0">
                <a:latin typeface="Calibri" charset="0"/>
                <a:ea typeface="Calibri" charset="0"/>
                <a:cs typeface="Calibri" charset="0"/>
                <a:sym typeface="Symbol" charset="2"/>
              </a:rPr>
              <a:t></a:t>
            </a:r>
            <a:r>
              <a:rPr lang="en-GB" sz="2400" dirty="0">
                <a:latin typeface="Calibri" charset="0"/>
                <a:ea typeface="Calibri" charset="0"/>
                <a:cs typeface="Calibri" charset="0"/>
              </a:rPr>
              <a:t>, corticosteroid) at each stage from RCT start to TES completion </a:t>
            </a:r>
          </a:p>
          <a:p>
            <a:pPr marL="0" lvl="0" indent="0">
              <a:buNone/>
            </a:pPr>
            <a:r>
              <a:rPr lang="en-GB" sz="2400" b="1" dirty="0">
                <a:latin typeface="Calibri" charset="0"/>
                <a:ea typeface="Calibri" charset="0"/>
                <a:cs typeface="Calibri" charset="0"/>
              </a:rPr>
              <a:t>Safety</a:t>
            </a:r>
          </a:p>
          <a:p>
            <a:pPr lvl="0"/>
            <a:r>
              <a:rPr lang="en-GB" sz="2400" dirty="0">
                <a:latin typeface="Calibri" charset="0"/>
                <a:ea typeface="Calibri" charset="0"/>
                <a:cs typeface="Calibri" charset="0"/>
              </a:rPr>
              <a:t>The serious adverse events and any outcome related to safety at each stage from RCT start to TES completion </a:t>
            </a:r>
            <a:endParaRPr lang="en-US" sz="2400" dirty="0">
              <a:solidFill>
                <a:srgbClr val="000000"/>
              </a:solidFill>
              <a:latin typeface="Calibri" charset="0"/>
              <a:ea typeface="Calibri" charset="0"/>
              <a:cs typeface="Calibri" charset="0"/>
            </a:endParaRPr>
          </a:p>
          <a:p>
            <a:pPr lvl="0"/>
            <a:endParaRPr lang="en-GB" sz="2400" dirty="0">
              <a:latin typeface="Calibri" charset="0"/>
              <a:ea typeface="Calibri" charset="0"/>
              <a:cs typeface="Calibri" charset="0"/>
            </a:endParaRPr>
          </a:p>
        </p:txBody>
      </p:sp>
      <p:sp>
        <p:nvSpPr>
          <p:cNvPr id="3" name="Title 2"/>
          <p:cNvSpPr>
            <a:spLocks noGrp="1"/>
          </p:cNvSpPr>
          <p:nvPr>
            <p:ph type="title"/>
          </p:nvPr>
        </p:nvSpPr>
        <p:spPr/>
        <p:txBody>
          <a:bodyPr/>
          <a:lstStyle/>
          <a:p>
            <a:r>
              <a:rPr lang="en-US" b="1" dirty="0"/>
              <a:t>Recommendations: Minimal information</a:t>
            </a:r>
            <a:endParaRPr lang="en-US" i="1"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13</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7/8/18</a:t>
            </a:fld>
            <a:endParaRPr lang="en-US" dirty="0"/>
          </a:p>
        </p:txBody>
      </p:sp>
    </p:spTree>
    <p:extLst>
      <p:ext uri="{BB962C8B-B14F-4D97-AF65-F5344CB8AC3E}">
        <p14:creationId xmlns:p14="http://schemas.microsoft.com/office/powerpoint/2010/main" val="14765743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sz="2400" dirty="0"/>
              <a:t>The minimum data requirements for TES following placebo- and active-controlled trials should be the same</a:t>
            </a:r>
          </a:p>
          <a:p>
            <a:r>
              <a:rPr lang="en-US" sz="2400" dirty="0"/>
              <a:t>A TES that follows an active-comparator RCT should follow all </a:t>
            </a:r>
            <a:r>
              <a:rPr lang="en-US" sz="2400" dirty="0" err="1"/>
              <a:t>randomised</a:t>
            </a:r>
            <a:r>
              <a:rPr lang="en-US" sz="2400" dirty="0"/>
              <a:t> patients for the same period of time (not only patients on the experimental treatment) and including patients who may switch to an active comparator treatment (</a:t>
            </a:r>
            <a:r>
              <a:rPr lang="en-US" sz="2400" dirty="0" err="1"/>
              <a:t>analysed</a:t>
            </a:r>
            <a:r>
              <a:rPr lang="en-US" sz="2400" dirty="0"/>
              <a:t> separately)</a:t>
            </a:r>
            <a:endParaRPr lang="en-US" sz="2400" dirty="0">
              <a:solidFill>
                <a:srgbClr val="000000"/>
              </a:solidFill>
              <a:latin typeface="Calibri" charset="0"/>
              <a:ea typeface="Calibri" charset="0"/>
              <a:cs typeface="Calibri" charset="0"/>
            </a:endParaRPr>
          </a:p>
        </p:txBody>
      </p:sp>
      <p:sp>
        <p:nvSpPr>
          <p:cNvPr id="3" name="Title 2"/>
          <p:cNvSpPr>
            <a:spLocks noGrp="1"/>
          </p:cNvSpPr>
          <p:nvPr>
            <p:ph type="title"/>
          </p:nvPr>
        </p:nvSpPr>
        <p:spPr/>
        <p:txBody>
          <a:bodyPr/>
          <a:lstStyle/>
          <a:p>
            <a:r>
              <a:rPr lang="en-US" b="1" dirty="0"/>
              <a:t>Recommendations</a:t>
            </a:r>
            <a:endParaRPr lang="en-US"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14</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7/8/18</a:t>
            </a:fld>
            <a:endParaRPr lang="en-US" dirty="0"/>
          </a:p>
        </p:txBody>
      </p:sp>
    </p:spTree>
    <p:extLst>
      <p:ext uri="{BB962C8B-B14F-4D97-AF65-F5344CB8AC3E}">
        <p14:creationId xmlns:p14="http://schemas.microsoft.com/office/powerpoint/2010/main" val="680530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2400" b="1" dirty="0">
                <a:solidFill>
                  <a:srgbClr val="000000"/>
                </a:solidFill>
                <a:latin typeface="Calibri" charset="0"/>
                <a:ea typeface="Calibri" charset="0"/>
                <a:cs typeface="Calibri" charset="0"/>
              </a:rPr>
              <a:t>Safety</a:t>
            </a:r>
          </a:p>
          <a:p>
            <a:pPr lvl="0"/>
            <a:r>
              <a:rPr lang="en-GB" sz="2400" dirty="0"/>
              <a:t>TES may identify new adverse effects that the original RCT was not able to detect due to greater cumulative exposure to the drug</a:t>
            </a:r>
          </a:p>
          <a:p>
            <a:pPr lvl="0"/>
            <a:r>
              <a:rPr lang="en-GB" sz="2400" dirty="0"/>
              <a:t>TES may identify whether the incidence of known adverse effects changes with longer-term drug exposure (e.g. infection risk)</a:t>
            </a:r>
          </a:p>
          <a:p>
            <a:pPr lvl="0"/>
            <a:r>
              <a:rPr lang="en-GB" sz="2400" dirty="0"/>
              <a:t>TES may confirm whether the nature of known adverse effects identified from the RCT changes with longer-term exposure (e.g. infection risk) </a:t>
            </a:r>
            <a:endParaRPr lang="en-US" sz="2400" dirty="0">
              <a:solidFill>
                <a:srgbClr val="000000"/>
              </a:solidFill>
              <a:latin typeface="Calibri" charset="0"/>
              <a:ea typeface="Calibri" charset="0"/>
              <a:cs typeface="Calibri" charset="0"/>
            </a:endParaRPr>
          </a:p>
        </p:txBody>
      </p:sp>
      <p:sp>
        <p:nvSpPr>
          <p:cNvPr id="3" name="Title 2"/>
          <p:cNvSpPr>
            <a:spLocks noGrp="1"/>
          </p:cNvSpPr>
          <p:nvPr>
            <p:ph type="title"/>
          </p:nvPr>
        </p:nvSpPr>
        <p:spPr/>
        <p:txBody>
          <a:bodyPr/>
          <a:lstStyle/>
          <a:p>
            <a:r>
              <a:rPr lang="en-US" b="1" dirty="0"/>
              <a:t>Recommendations</a:t>
            </a:r>
            <a:endParaRPr lang="en-US"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15</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7/8/18</a:t>
            </a:fld>
            <a:endParaRPr lang="en-US" dirty="0"/>
          </a:p>
        </p:txBody>
      </p:sp>
    </p:spTree>
    <p:extLst>
      <p:ext uri="{BB962C8B-B14F-4D97-AF65-F5344CB8AC3E}">
        <p14:creationId xmlns:p14="http://schemas.microsoft.com/office/powerpoint/2010/main" val="6425099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lvl="0" indent="0">
              <a:buNone/>
            </a:pPr>
            <a:r>
              <a:rPr lang="en-GB" sz="2400" b="1" dirty="0">
                <a:latin typeface="Calibri" charset="0"/>
                <a:ea typeface="Calibri" charset="0"/>
                <a:cs typeface="Calibri" charset="0"/>
              </a:rPr>
              <a:t>Safety (</a:t>
            </a:r>
            <a:r>
              <a:rPr lang="en-GB" sz="2400" b="1" dirty="0" err="1">
                <a:latin typeface="Calibri" charset="0"/>
                <a:ea typeface="Calibri" charset="0"/>
                <a:cs typeface="Calibri" charset="0"/>
              </a:rPr>
              <a:t>cont</a:t>
            </a:r>
            <a:r>
              <a:rPr lang="en-GB" sz="2400" b="1" dirty="0">
                <a:latin typeface="Calibri" charset="0"/>
                <a:ea typeface="Calibri" charset="0"/>
                <a:cs typeface="Calibri" charset="0"/>
              </a:rPr>
              <a:t>)</a:t>
            </a:r>
          </a:p>
          <a:p>
            <a:pPr lvl="0"/>
            <a:r>
              <a:rPr lang="en-GB" sz="2400" dirty="0">
                <a:latin typeface="Calibri" charset="0"/>
                <a:ea typeface="Calibri" charset="0"/>
                <a:cs typeface="Calibri" charset="0"/>
              </a:rPr>
              <a:t>TES are sub-optimal to detect rare safety events because it is not powered for this </a:t>
            </a:r>
            <a:endParaRPr lang="en-US" sz="2400" dirty="0">
              <a:latin typeface="Calibri" charset="0"/>
              <a:ea typeface="Calibri" charset="0"/>
              <a:cs typeface="Calibri" charset="0"/>
            </a:endParaRPr>
          </a:p>
          <a:p>
            <a:r>
              <a:rPr lang="en-GB" sz="2400" dirty="0">
                <a:latin typeface="Calibri" charset="0"/>
                <a:ea typeface="Calibri" charset="0"/>
                <a:cs typeface="Calibri" charset="0"/>
              </a:rPr>
              <a:t>TES are sub-optimal to detect rare safety events because it includes a selected population (responders with likely no previous adverse events)</a:t>
            </a:r>
            <a:r>
              <a:rPr lang="en-US" sz="2400" dirty="0">
                <a:latin typeface="Calibri" charset="0"/>
                <a:ea typeface="Calibri" charset="0"/>
                <a:cs typeface="Calibri" charset="0"/>
              </a:rPr>
              <a:t> </a:t>
            </a:r>
            <a:endParaRPr lang="en-US" sz="2400" dirty="0">
              <a:solidFill>
                <a:srgbClr val="000000"/>
              </a:solidFill>
              <a:latin typeface="Calibri" charset="0"/>
              <a:ea typeface="Calibri" charset="0"/>
              <a:cs typeface="Calibri" charset="0"/>
            </a:endParaRPr>
          </a:p>
        </p:txBody>
      </p:sp>
      <p:sp>
        <p:nvSpPr>
          <p:cNvPr id="3" name="Title 2"/>
          <p:cNvSpPr>
            <a:spLocks noGrp="1"/>
          </p:cNvSpPr>
          <p:nvPr>
            <p:ph type="title"/>
          </p:nvPr>
        </p:nvSpPr>
        <p:spPr/>
        <p:txBody>
          <a:bodyPr/>
          <a:lstStyle/>
          <a:p>
            <a:r>
              <a:rPr lang="en-US" b="1" dirty="0"/>
              <a:t>Recommendations</a:t>
            </a:r>
            <a:endParaRPr lang="en-US"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16</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7/8/18</a:t>
            </a:fld>
            <a:endParaRPr lang="en-US" dirty="0"/>
          </a:p>
        </p:txBody>
      </p:sp>
    </p:spTree>
    <p:extLst>
      <p:ext uri="{BB962C8B-B14F-4D97-AF65-F5344CB8AC3E}">
        <p14:creationId xmlns:p14="http://schemas.microsoft.com/office/powerpoint/2010/main" val="11170533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lvl="0" indent="0">
              <a:buNone/>
            </a:pPr>
            <a:r>
              <a:rPr lang="en-US" sz="2400" b="1" dirty="0">
                <a:solidFill>
                  <a:srgbClr val="000000"/>
                </a:solidFill>
                <a:latin typeface="Calibri" charset="0"/>
                <a:ea typeface="Calibri" charset="0"/>
                <a:cs typeface="Calibri" charset="0"/>
              </a:rPr>
              <a:t>Efficacy</a:t>
            </a:r>
          </a:p>
          <a:p>
            <a:pPr lvl="0"/>
            <a:r>
              <a:rPr lang="en-GB" sz="2400" dirty="0">
                <a:solidFill>
                  <a:srgbClr val="000000"/>
                </a:solidFill>
                <a:latin typeface="Calibri" charset="0"/>
                <a:ea typeface="Calibri" charset="0"/>
                <a:cs typeface="Calibri" charset="0"/>
              </a:rPr>
              <a:t>Greater cumulative exposure of the active drug in a TES might identify additional information on the drug's efficacy. A TES might allow evaluation of relapse including time to relapse</a:t>
            </a:r>
            <a:r>
              <a:rPr lang="en-US" sz="2400" dirty="0">
                <a:solidFill>
                  <a:srgbClr val="000000"/>
                </a:solidFill>
                <a:latin typeface="Calibri" charset="0"/>
                <a:ea typeface="Calibri" charset="0"/>
                <a:cs typeface="Calibri" charset="0"/>
              </a:rPr>
              <a:t> </a:t>
            </a:r>
          </a:p>
          <a:p>
            <a:pPr marL="0" indent="0">
              <a:buNone/>
            </a:pPr>
            <a:r>
              <a:rPr lang="en-GB" sz="2400" b="1" dirty="0">
                <a:solidFill>
                  <a:srgbClr val="000000"/>
                </a:solidFill>
                <a:latin typeface="Calibri" charset="0"/>
                <a:ea typeface="Calibri" charset="0"/>
                <a:cs typeface="Calibri" charset="0"/>
              </a:rPr>
              <a:t>Additional outputs to safety and efficacy</a:t>
            </a:r>
          </a:p>
          <a:p>
            <a:r>
              <a:rPr lang="en-GB" sz="2400" dirty="0">
                <a:solidFill>
                  <a:srgbClr val="000000"/>
                </a:solidFill>
                <a:latin typeface="Calibri" charset="0"/>
                <a:ea typeface="Calibri" charset="0"/>
                <a:cs typeface="Calibri" charset="0"/>
              </a:rPr>
              <a:t>Economic evaluation of long-term treatment with the active drug may be possible if appropriate measures are recorded in the TES. TES could not accurately evaluate health-related quality of life, risk-benefit ratio and therefore overall advantage of the drug, or compliance . </a:t>
            </a:r>
            <a:endParaRPr lang="en-US" sz="2400" dirty="0">
              <a:solidFill>
                <a:srgbClr val="000000"/>
              </a:solidFill>
              <a:latin typeface="Calibri" charset="0"/>
              <a:ea typeface="Calibri" charset="0"/>
              <a:cs typeface="Calibri" charset="0"/>
            </a:endParaRPr>
          </a:p>
          <a:p>
            <a:pPr lvl="0"/>
            <a:endParaRPr lang="en-US" sz="2400" dirty="0">
              <a:solidFill>
                <a:srgbClr val="000000"/>
              </a:solidFill>
              <a:latin typeface="Calibri" charset="0"/>
              <a:ea typeface="Calibri" charset="0"/>
              <a:cs typeface="Calibri" charset="0"/>
            </a:endParaRPr>
          </a:p>
        </p:txBody>
      </p:sp>
      <p:sp>
        <p:nvSpPr>
          <p:cNvPr id="3" name="Title 2"/>
          <p:cNvSpPr>
            <a:spLocks noGrp="1"/>
          </p:cNvSpPr>
          <p:nvPr>
            <p:ph type="title"/>
          </p:nvPr>
        </p:nvSpPr>
        <p:spPr/>
        <p:txBody>
          <a:bodyPr/>
          <a:lstStyle/>
          <a:p>
            <a:r>
              <a:rPr lang="en-US" b="1" dirty="0"/>
              <a:t>Recommendations</a:t>
            </a:r>
            <a:endParaRPr lang="en-US"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17</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7/8/18</a:t>
            </a:fld>
            <a:endParaRPr lang="en-US" dirty="0"/>
          </a:p>
        </p:txBody>
      </p:sp>
    </p:spTree>
    <p:extLst>
      <p:ext uri="{BB962C8B-B14F-4D97-AF65-F5344CB8AC3E}">
        <p14:creationId xmlns:p14="http://schemas.microsoft.com/office/powerpoint/2010/main" val="10140483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solidFill>
                  <a:srgbClr val="000000"/>
                </a:solidFill>
                <a:latin typeface="Calibri" charset="0"/>
                <a:ea typeface="Calibri" charset="0"/>
                <a:cs typeface="Calibri" charset="0"/>
              </a:rPr>
              <a:t>The null hypothesis should be stated at the start</a:t>
            </a:r>
          </a:p>
          <a:p>
            <a:r>
              <a:rPr lang="en-US" sz="2400" dirty="0">
                <a:solidFill>
                  <a:srgbClr val="000000"/>
                </a:solidFill>
                <a:latin typeface="Calibri" charset="0"/>
                <a:ea typeface="Calibri" charset="0"/>
                <a:cs typeface="Calibri" charset="0"/>
              </a:rPr>
              <a:t>Multiple comparisons should be taken into account when determining the level of statistical significance</a:t>
            </a:r>
          </a:p>
          <a:p>
            <a:r>
              <a:rPr lang="en-GB" sz="2400" dirty="0">
                <a:solidFill>
                  <a:srgbClr val="000000"/>
                </a:solidFill>
                <a:latin typeface="Calibri" charset="0"/>
                <a:ea typeface="Calibri" charset="0"/>
                <a:cs typeface="Calibri" charset="0"/>
              </a:rPr>
              <a:t>The null hypothesis should take account of the results of the original RCT. Depending on the research question, the results of a RCT should be accommodated in the TES</a:t>
            </a:r>
          </a:p>
          <a:p>
            <a:r>
              <a:rPr lang="en-GB" sz="2400" dirty="0">
                <a:solidFill>
                  <a:srgbClr val="000000"/>
                </a:solidFill>
                <a:latin typeface="Calibri" charset="0"/>
                <a:ea typeface="Calibri" charset="0"/>
                <a:cs typeface="Calibri" charset="0"/>
              </a:rPr>
              <a:t>The report should comment on cumulative outcome analysis (beneficial and adverse events) maintaining the original trial groups i.e. from RCT start, not TES start to avoid reporting of only the sub-selected patient group that proceeds onto the TES</a:t>
            </a:r>
            <a:endParaRPr lang="en-US" sz="2400" dirty="0">
              <a:solidFill>
                <a:srgbClr val="000000"/>
              </a:solidFill>
              <a:latin typeface="Calibri" charset="0"/>
              <a:ea typeface="Calibri" charset="0"/>
              <a:cs typeface="Calibri" charset="0"/>
            </a:endParaRPr>
          </a:p>
        </p:txBody>
      </p:sp>
      <p:sp>
        <p:nvSpPr>
          <p:cNvPr id="3" name="Title 2"/>
          <p:cNvSpPr>
            <a:spLocks noGrp="1"/>
          </p:cNvSpPr>
          <p:nvPr>
            <p:ph type="title"/>
          </p:nvPr>
        </p:nvSpPr>
        <p:spPr/>
        <p:txBody>
          <a:bodyPr/>
          <a:lstStyle/>
          <a:p>
            <a:r>
              <a:rPr lang="en-US" b="1" dirty="0"/>
              <a:t>Recommendations: </a:t>
            </a:r>
            <a:r>
              <a:rPr lang="en-US" dirty="0"/>
              <a:t>Data management &amp; statistical approach</a:t>
            </a:r>
          </a:p>
        </p:txBody>
      </p:sp>
      <p:sp>
        <p:nvSpPr>
          <p:cNvPr id="4" name="Slide Number Placeholder 3"/>
          <p:cNvSpPr>
            <a:spLocks noGrp="1"/>
          </p:cNvSpPr>
          <p:nvPr>
            <p:ph type="sldNum" sz="quarter" idx="4"/>
          </p:nvPr>
        </p:nvSpPr>
        <p:spPr/>
        <p:txBody>
          <a:bodyPr/>
          <a:lstStyle/>
          <a:p>
            <a:fld id="{F096157D-9D44-4342-AEFF-76ADE352FA4A}" type="slidenum">
              <a:rPr lang="tr-TR" smtClean="0"/>
              <a:pPr/>
              <a:t>18</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7/8/18</a:t>
            </a:fld>
            <a:endParaRPr lang="en-US" dirty="0"/>
          </a:p>
        </p:txBody>
      </p:sp>
    </p:spTree>
    <p:extLst>
      <p:ext uri="{BB962C8B-B14F-4D97-AF65-F5344CB8AC3E}">
        <p14:creationId xmlns:p14="http://schemas.microsoft.com/office/powerpoint/2010/main" val="5708804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spcAft>
                <a:spcPts val="300"/>
              </a:spcAft>
            </a:pPr>
            <a:r>
              <a:rPr lang="en-US" sz="2400" dirty="0">
                <a:solidFill>
                  <a:srgbClr val="000000"/>
                </a:solidFill>
                <a:latin typeface="Calibri" charset="0"/>
                <a:ea typeface="Calibri" charset="0"/>
                <a:cs typeface="Calibri" charset="0"/>
              </a:rPr>
              <a:t>The selection bias associated with a TES population means meaningful non-inferiority/ superiority analysis would not be reliable. </a:t>
            </a:r>
          </a:p>
          <a:p>
            <a:pPr lvl="1"/>
            <a:r>
              <a:rPr lang="en-US" sz="2400" dirty="0">
                <a:solidFill>
                  <a:srgbClr val="000000"/>
                </a:solidFill>
                <a:latin typeface="Calibri" charset="0"/>
                <a:ea typeface="Calibri" charset="0"/>
                <a:cs typeface="Calibri" charset="0"/>
              </a:rPr>
              <a:t>The report should focus on how data for sustained effect from the start to the end of TES period, within a single group or the difference between groups was </a:t>
            </a:r>
            <a:r>
              <a:rPr lang="en-US" sz="2400" dirty="0" err="1">
                <a:solidFill>
                  <a:srgbClr val="000000"/>
                </a:solidFill>
                <a:latin typeface="Calibri" charset="0"/>
                <a:ea typeface="Calibri" charset="0"/>
                <a:cs typeface="Calibri" charset="0"/>
              </a:rPr>
              <a:t>analysed</a:t>
            </a:r>
            <a:r>
              <a:rPr lang="en-US" sz="2400" dirty="0">
                <a:solidFill>
                  <a:srgbClr val="000000"/>
                </a:solidFill>
                <a:latin typeface="Calibri" charset="0"/>
                <a:ea typeface="Calibri" charset="0"/>
                <a:cs typeface="Calibri" charset="0"/>
              </a:rPr>
              <a:t> and whether there was any suggestion of genuine increased effect (although this could not be subject to formal statistical testing).</a:t>
            </a:r>
          </a:p>
          <a:p>
            <a:r>
              <a:rPr lang="en-US" sz="2400" dirty="0">
                <a:solidFill>
                  <a:srgbClr val="000000"/>
                </a:solidFill>
                <a:latin typeface="Calibri" charset="0"/>
                <a:ea typeface="Calibri" charset="0"/>
                <a:cs typeface="Calibri" charset="0"/>
              </a:rPr>
              <a:t>The plan for subjects that drop out of a TES should be specified to demonstrate sustained effect from the start to end of TES period.</a:t>
            </a:r>
          </a:p>
        </p:txBody>
      </p:sp>
      <p:sp>
        <p:nvSpPr>
          <p:cNvPr id="3" name="Title 2"/>
          <p:cNvSpPr>
            <a:spLocks noGrp="1"/>
          </p:cNvSpPr>
          <p:nvPr>
            <p:ph type="title"/>
          </p:nvPr>
        </p:nvSpPr>
        <p:spPr/>
        <p:txBody>
          <a:bodyPr/>
          <a:lstStyle/>
          <a:p>
            <a:r>
              <a:rPr lang="en-US" b="1" dirty="0"/>
              <a:t>Recommendations: </a:t>
            </a:r>
            <a:r>
              <a:rPr lang="en-US" dirty="0"/>
              <a:t>Data management &amp; statistical approach</a:t>
            </a:r>
          </a:p>
        </p:txBody>
      </p:sp>
      <p:sp>
        <p:nvSpPr>
          <p:cNvPr id="4" name="Slide Number Placeholder 3"/>
          <p:cNvSpPr>
            <a:spLocks noGrp="1"/>
          </p:cNvSpPr>
          <p:nvPr>
            <p:ph type="sldNum" sz="quarter" idx="4"/>
          </p:nvPr>
        </p:nvSpPr>
        <p:spPr/>
        <p:txBody>
          <a:bodyPr/>
          <a:lstStyle/>
          <a:p>
            <a:fld id="{F096157D-9D44-4342-AEFF-76ADE352FA4A}" type="slidenum">
              <a:rPr lang="tr-TR" smtClean="0"/>
              <a:pPr/>
              <a:t>19</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7/8/18</a:t>
            </a:fld>
            <a:endParaRPr lang="en-US" dirty="0"/>
          </a:p>
        </p:txBody>
      </p:sp>
    </p:spTree>
    <p:extLst>
      <p:ext uri="{BB962C8B-B14F-4D97-AF65-F5344CB8AC3E}">
        <p14:creationId xmlns:p14="http://schemas.microsoft.com/office/powerpoint/2010/main" val="464764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Target</a:t>
            </a:r>
            <a:r>
              <a:rPr lang="es-ES" dirty="0"/>
              <a:t> population/question</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7/8/18</a:t>
            </a:fld>
            <a:endParaRPr lang="en-US" dirty="0"/>
          </a:p>
        </p:txBody>
      </p:sp>
      <p:sp>
        <p:nvSpPr>
          <p:cNvPr id="8" name="Marcador de contenido 3"/>
          <p:cNvSpPr>
            <a:spLocks noGrp="1"/>
          </p:cNvSpPr>
          <p:nvPr>
            <p:ph idx="1"/>
          </p:nvPr>
        </p:nvSpPr>
        <p:spPr>
          <a:xfrm>
            <a:off x="466928" y="2091717"/>
            <a:ext cx="8334171" cy="4124361"/>
          </a:xfrm>
        </p:spPr>
        <p:txBody>
          <a:bodyPr/>
          <a:lstStyle/>
          <a:p>
            <a:pPr marL="0" indent="0">
              <a:lnSpc>
                <a:spcPct val="114000"/>
              </a:lnSpc>
              <a:spcAft>
                <a:spcPts val="1800"/>
              </a:spcAft>
              <a:buFont typeface="Arial" charset="0"/>
              <a:buNone/>
              <a:defRPr/>
            </a:pPr>
            <a:r>
              <a:rPr lang="en-GB" sz="2400" dirty="0">
                <a:solidFill>
                  <a:srgbClr val="000000"/>
                </a:solidFill>
                <a:latin typeface="Calibri" charset="0"/>
                <a:ea typeface="Calibri" charset="0"/>
                <a:cs typeface="Calibri" charset="0"/>
              </a:rPr>
              <a:t>Using biological DMARD trials in RA as a case study:</a:t>
            </a:r>
          </a:p>
          <a:p>
            <a:pPr>
              <a:lnSpc>
                <a:spcPct val="114000"/>
              </a:lnSpc>
              <a:spcAft>
                <a:spcPts val="1800"/>
              </a:spcAft>
              <a:defRPr/>
            </a:pPr>
            <a:r>
              <a:rPr lang="en-GB" sz="2400" dirty="0">
                <a:solidFill>
                  <a:srgbClr val="000000"/>
                </a:solidFill>
                <a:latin typeface="Calibri" charset="0"/>
                <a:ea typeface="Calibri" charset="0"/>
                <a:cs typeface="Calibri" charset="0"/>
              </a:rPr>
              <a:t>To develop practical recommendations on key aspects of TES on the basis of the EULAR standard operating procedures</a:t>
            </a:r>
            <a:r>
              <a:rPr lang="en-GB" sz="2400" baseline="30000" dirty="0">
                <a:solidFill>
                  <a:srgbClr val="000000"/>
                </a:solidFill>
                <a:latin typeface="Calibri" charset="0"/>
                <a:ea typeface="Calibri" charset="0"/>
                <a:cs typeface="Calibri" charset="0"/>
              </a:rPr>
              <a:t>1</a:t>
            </a:r>
            <a:r>
              <a:rPr lang="en-GB" sz="2400" dirty="0">
                <a:solidFill>
                  <a:srgbClr val="000000"/>
                </a:solidFill>
                <a:latin typeface="Calibri" charset="0"/>
                <a:ea typeface="Calibri" charset="0"/>
                <a:cs typeface="Calibri" charset="0"/>
              </a:rPr>
              <a:t>  </a:t>
            </a:r>
          </a:p>
          <a:p>
            <a:pPr>
              <a:lnSpc>
                <a:spcPct val="114000"/>
              </a:lnSpc>
              <a:spcAft>
                <a:spcPts val="1800"/>
              </a:spcAft>
              <a:defRPr/>
            </a:pPr>
            <a:r>
              <a:rPr lang="en-GB" sz="2400" dirty="0">
                <a:solidFill>
                  <a:srgbClr val="000000"/>
                </a:solidFill>
                <a:latin typeface="Calibri" charset="0"/>
                <a:ea typeface="Calibri" charset="0"/>
                <a:cs typeface="Calibri" charset="0"/>
              </a:rPr>
              <a:t>To develop a standardised format for future TES data reporting and thereby achieve greater transparency</a:t>
            </a:r>
          </a:p>
        </p:txBody>
      </p:sp>
    </p:spTree>
    <p:extLst>
      <p:ext uri="{BB962C8B-B14F-4D97-AF65-F5344CB8AC3E}">
        <p14:creationId xmlns:p14="http://schemas.microsoft.com/office/powerpoint/2010/main" val="2319304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solidFill>
                  <a:srgbClr val="000000"/>
                </a:solidFill>
                <a:latin typeface="Calibri" charset="0"/>
                <a:ea typeface="Calibri" charset="0"/>
                <a:cs typeface="Calibri" charset="0"/>
              </a:rPr>
              <a:t>With reducing number of participants (the denominator), the proportion responding will artificially increase if/when the number of patients (numerator) responding stays the same</a:t>
            </a:r>
          </a:p>
          <a:p>
            <a:r>
              <a:rPr lang="en-US" sz="2400" dirty="0">
                <a:solidFill>
                  <a:srgbClr val="000000"/>
                </a:solidFill>
                <a:latin typeface="Calibri" charset="0"/>
                <a:ea typeface="Calibri" charset="0"/>
                <a:cs typeface="Calibri" charset="0"/>
              </a:rPr>
              <a:t>The analysis should include survival/retention rates on therapy explicitly reporting the number of patients at each milestone with reasons for change detailed</a:t>
            </a:r>
          </a:p>
          <a:p>
            <a:r>
              <a:rPr lang="en-US" sz="2400" dirty="0">
                <a:solidFill>
                  <a:srgbClr val="000000"/>
                </a:solidFill>
                <a:latin typeface="Calibri" charset="0"/>
                <a:ea typeface="Calibri" charset="0"/>
                <a:cs typeface="Calibri" charset="0"/>
              </a:rPr>
              <a:t>A plan on how to </a:t>
            </a:r>
            <a:r>
              <a:rPr lang="en-US" sz="2400" dirty="0" err="1">
                <a:solidFill>
                  <a:srgbClr val="000000"/>
                </a:solidFill>
                <a:latin typeface="Calibri" charset="0"/>
                <a:ea typeface="Calibri" charset="0"/>
                <a:cs typeface="Calibri" charset="0"/>
              </a:rPr>
              <a:t>analyse</a:t>
            </a:r>
            <a:r>
              <a:rPr lang="en-US" sz="2400" dirty="0">
                <a:solidFill>
                  <a:srgbClr val="000000"/>
                </a:solidFill>
                <a:latin typeface="Calibri" charset="0"/>
                <a:ea typeface="Calibri" charset="0"/>
                <a:cs typeface="Calibri" charset="0"/>
              </a:rPr>
              <a:t> this should be included - both intent-to-treat and completer analyses could be reported. i.e. denominator as original number entering RCT (ITT) and only those entering</a:t>
            </a:r>
          </a:p>
        </p:txBody>
      </p:sp>
      <p:sp>
        <p:nvSpPr>
          <p:cNvPr id="3" name="Title 2"/>
          <p:cNvSpPr>
            <a:spLocks noGrp="1"/>
          </p:cNvSpPr>
          <p:nvPr>
            <p:ph type="title"/>
          </p:nvPr>
        </p:nvSpPr>
        <p:spPr/>
        <p:txBody>
          <a:bodyPr/>
          <a:lstStyle/>
          <a:p>
            <a:r>
              <a:rPr lang="en-US" dirty="0"/>
              <a:t>Data management &amp; statistical approach</a:t>
            </a:r>
          </a:p>
        </p:txBody>
      </p:sp>
      <p:sp>
        <p:nvSpPr>
          <p:cNvPr id="4" name="Slide Number Placeholder 3"/>
          <p:cNvSpPr>
            <a:spLocks noGrp="1"/>
          </p:cNvSpPr>
          <p:nvPr>
            <p:ph type="sldNum" sz="quarter" idx="4"/>
          </p:nvPr>
        </p:nvSpPr>
        <p:spPr/>
        <p:txBody>
          <a:bodyPr/>
          <a:lstStyle/>
          <a:p>
            <a:fld id="{F096157D-9D44-4342-AEFF-76ADE352FA4A}" type="slidenum">
              <a:rPr lang="tr-TR" smtClean="0"/>
              <a:pPr/>
              <a:t>20</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7/8/18</a:t>
            </a:fld>
            <a:endParaRPr lang="en-US" dirty="0"/>
          </a:p>
        </p:txBody>
      </p:sp>
    </p:spTree>
    <p:extLst>
      <p:ext uri="{BB962C8B-B14F-4D97-AF65-F5344CB8AC3E}">
        <p14:creationId xmlns:p14="http://schemas.microsoft.com/office/powerpoint/2010/main" val="15142868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solidFill>
                  <a:srgbClr val="000000"/>
                </a:solidFill>
                <a:latin typeface="Calibri" charset="0"/>
                <a:ea typeface="Calibri" charset="0"/>
                <a:cs typeface="Calibri" charset="0"/>
              </a:rPr>
              <a:t>The repeated measures analysis of the data from a TES in rheumatology should include the area under the curve of absolute disease activity (i.e. not dichotomous response/change) preferentially expressed as a score (e.g., DAS, SDAI, etc.)</a:t>
            </a:r>
          </a:p>
          <a:p>
            <a:r>
              <a:rPr lang="en-US" sz="2400" dirty="0">
                <a:solidFill>
                  <a:srgbClr val="000000"/>
                </a:solidFill>
                <a:latin typeface="Calibri" charset="0"/>
                <a:ea typeface="Calibri" charset="0"/>
                <a:cs typeface="Calibri" charset="0"/>
              </a:rPr>
              <a:t>The analysis should include survival/retention rates on therapy explicitly reporting the number of patients at each milestone</a:t>
            </a:r>
          </a:p>
          <a:p>
            <a:r>
              <a:rPr lang="en-US" sz="2400" dirty="0">
                <a:solidFill>
                  <a:srgbClr val="000000"/>
                </a:solidFill>
                <a:latin typeface="Calibri" charset="0"/>
                <a:ea typeface="Calibri" charset="0"/>
                <a:cs typeface="Calibri" charset="0"/>
              </a:rPr>
              <a:t>A TES should preferably include hard endpoints (e.g. death, work disability, joint replacement surgery, hospital admission) from linkages with other data sources</a:t>
            </a:r>
          </a:p>
        </p:txBody>
      </p:sp>
      <p:sp>
        <p:nvSpPr>
          <p:cNvPr id="3" name="Title 2"/>
          <p:cNvSpPr>
            <a:spLocks noGrp="1"/>
          </p:cNvSpPr>
          <p:nvPr>
            <p:ph type="title"/>
          </p:nvPr>
        </p:nvSpPr>
        <p:spPr/>
        <p:txBody>
          <a:bodyPr/>
          <a:lstStyle/>
          <a:p>
            <a:r>
              <a:rPr lang="en-US" dirty="0"/>
              <a:t>Data management &amp; statistical approach</a:t>
            </a:r>
          </a:p>
        </p:txBody>
      </p:sp>
      <p:sp>
        <p:nvSpPr>
          <p:cNvPr id="4" name="Slide Number Placeholder 3"/>
          <p:cNvSpPr>
            <a:spLocks noGrp="1"/>
          </p:cNvSpPr>
          <p:nvPr>
            <p:ph type="sldNum" sz="quarter" idx="4"/>
          </p:nvPr>
        </p:nvSpPr>
        <p:spPr/>
        <p:txBody>
          <a:bodyPr/>
          <a:lstStyle/>
          <a:p>
            <a:fld id="{F096157D-9D44-4342-AEFF-76ADE352FA4A}" type="slidenum">
              <a:rPr lang="tr-TR" smtClean="0"/>
              <a:pPr/>
              <a:t>21</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7/8/18</a:t>
            </a:fld>
            <a:endParaRPr lang="en-US" dirty="0"/>
          </a:p>
        </p:txBody>
      </p:sp>
    </p:spTree>
    <p:extLst>
      <p:ext uri="{BB962C8B-B14F-4D97-AF65-F5344CB8AC3E}">
        <p14:creationId xmlns:p14="http://schemas.microsoft.com/office/powerpoint/2010/main" val="6486654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sz="2400" dirty="0">
                <a:solidFill>
                  <a:srgbClr val="000000"/>
                </a:solidFill>
                <a:latin typeface="Calibri" charset="0"/>
                <a:ea typeface="Calibri" charset="0"/>
                <a:cs typeface="Calibri" charset="0"/>
              </a:rPr>
              <a:t>The protocol of each TES should pre-specify the frequency of reports to be written and the basis for them (purpose, outcomes, length of RCT)</a:t>
            </a:r>
          </a:p>
          <a:p>
            <a:pPr lvl="0"/>
            <a:r>
              <a:rPr lang="en-US" sz="2400" dirty="0">
                <a:solidFill>
                  <a:srgbClr val="000000"/>
                </a:solidFill>
                <a:latin typeface="Calibri" charset="0"/>
                <a:ea typeface="Calibri" charset="0"/>
                <a:cs typeface="Calibri" charset="0"/>
              </a:rPr>
              <a:t> Regarding the nature of reports, it was agreed that the results of efficacy and safety of a TES should be reported together</a:t>
            </a:r>
          </a:p>
          <a:p>
            <a:pPr lvl="0"/>
            <a:r>
              <a:rPr lang="en-US" sz="2400" dirty="0">
                <a:solidFill>
                  <a:srgbClr val="000000"/>
                </a:solidFill>
                <a:latin typeface="Calibri" charset="0"/>
                <a:ea typeface="Calibri" charset="0"/>
                <a:cs typeface="Calibri" charset="0"/>
              </a:rPr>
              <a:t>the credibility of split reporting (for example, one abstract on efficacy, one on safety, one on quality of life outcomes) is questionable and should be discouraged by abstract selection committees and journal editors</a:t>
            </a:r>
            <a:endParaRPr lang="en-US" sz="2400" b="1" dirty="0">
              <a:solidFill>
                <a:srgbClr val="000000"/>
              </a:solidFill>
              <a:latin typeface="Calibri" charset="0"/>
              <a:ea typeface="Calibri" charset="0"/>
              <a:cs typeface="Calibri" charset="0"/>
            </a:endParaRPr>
          </a:p>
        </p:txBody>
      </p:sp>
      <p:sp>
        <p:nvSpPr>
          <p:cNvPr id="3" name="Title 2"/>
          <p:cNvSpPr>
            <a:spLocks noGrp="1"/>
          </p:cNvSpPr>
          <p:nvPr>
            <p:ph type="title"/>
          </p:nvPr>
        </p:nvSpPr>
        <p:spPr/>
        <p:txBody>
          <a:bodyPr/>
          <a:lstStyle/>
          <a:p>
            <a:r>
              <a:rPr lang="en-US" dirty="0"/>
              <a:t>Frequency of reporting TES</a:t>
            </a:r>
          </a:p>
        </p:txBody>
      </p:sp>
      <p:sp>
        <p:nvSpPr>
          <p:cNvPr id="4" name="Slide Number Placeholder 3"/>
          <p:cNvSpPr>
            <a:spLocks noGrp="1"/>
          </p:cNvSpPr>
          <p:nvPr>
            <p:ph type="sldNum" sz="quarter" idx="4"/>
          </p:nvPr>
        </p:nvSpPr>
        <p:spPr/>
        <p:txBody>
          <a:bodyPr/>
          <a:lstStyle/>
          <a:p>
            <a:fld id="{F096157D-9D44-4342-AEFF-76ADE352FA4A}" type="slidenum">
              <a:rPr lang="tr-TR" smtClean="0"/>
              <a:pPr/>
              <a:t>22</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7/8/18</a:t>
            </a:fld>
            <a:endParaRPr lang="en-US" dirty="0"/>
          </a:p>
        </p:txBody>
      </p:sp>
    </p:spTree>
    <p:extLst>
      <p:ext uri="{BB962C8B-B14F-4D97-AF65-F5344CB8AC3E}">
        <p14:creationId xmlns:p14="http://schemas.microsoft.com/office/powerpoint/2010/main" val="8147995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sz="2400" dirty="0">
                <a:solidFill>
                  <a:srgbClr val="000000"/>
                </a:solidFill>
                <a:latin typeface="Calibri" charset="0"/>
                <a:ea typeface="Calibri" charset="0"/>
                <a:cs typeface="Calibri" charset="0"/>
              </a:rPr>
              <a:t>A</a:t>
            </a:r>
            <a:r>
              <a:rPr lang="en-US" sz="2400" dirty="0" err="1">
                <a:solidFill>
                  <a:srgbClr val="000000"/>
                </a:solidFill>
                <a:latin typeface="Calibri" charset="0"/>
                <a:ea typeface="Calibri" charset="0"/>
                <a:cs typeface="Calibri" charset="0"/>
              </a:rPr>
              <a:t>ll</a:t>
            </a:r>
            <a:r>
              <a:rPr lang="en-US" sz="2400" dirty="0">
                <a:solidFill>
                  <a:srgbClr val="000000"/>
                </a:solidFill>
                <a:latin typeface="Calibri" charset="0"/>
                <a:ea typeface="Calibri" charset="0"/>
                <a:cs typeface="Calibri" charset="0"/>
              </a:rPr>
              <a:t> of the subjects undergoing a RCT should be given the opportunity of entering in the long-term follow-up</a:t>
            </a:r>
          </a:p>
          <a:p>
            <a:pPr lvl="0"/>
            <a:r>
              <a:rPr lang="en-US" sz="2400" dirty="0">
                <a:solidFill>
                  <a:srgbClr val="000000"/>
                </a:solidFill>
                <a:latin typeface="Calibri" charset="0"/>
                <a:ea typeface="Calibri" charset="0"/>
                <a:cs typeface="Calibri" charset="0"/>
              </a:rPr>
              <a:t>The subjects included in a TES should sign a new informed consent form (different from the one for the RCT) for continuation of data collection</a:t>
            </a:r>
            <a:endParaRPr lang="en-US" sz="2400" b="1" dirty="0">
              <a:solidFill>
                <a:srgbClr val="000000"/>
              </a:solidFill>
              <a:latin typeface="Calibri" charset="0"/>
              <a:ea typeface="Calibri" charset="0"/>
              <a:cs typeface="Calibri" charset="0"/>
            </a:endParaRPr>
          </a:p>
        </p:txBody>
      </p:sp>
      <p:sp>
        <p:nvSpPr>
          <p:cNvPr id="3" name="Title 2"/>
          <p:cNvSpPr>
            <a:spLocks noGrp="1"/>
          </p:cNvSpPr>
          <p:nvPr>
            <p:ph type="title"/>
          </p:nvPr>
        </p:nvSpPr>
        <p:spPr/>
        <p:txBody>
          <a:bodyPr/>
          <a:lstStyle/>
          <a:p>
            <a:r>
              <a:rPr lang="en-US" dirty="0"/>
              <a:t>Consent</a:t>
            </a:r>
          </a:p>
        </p:txBody>
      </p:sp>
      <p:sp>
        <p:nvSpPr>
          <p:cNvPr id="4" name="Slide Number Placeholder 3"/>
          <p:cNvSpPr>
            <a:spLocks noGrp="1"/>
          </p:cNvSpPr>
          <p:nvPr>
            <p:ph type="sldNum" sz="quarter" idx="4"/>
          </p:nvPr>
        </p:nvSpPr>
        <p:spPr/>
        <p:txBody>
          <a:bodyPr/>
          <a:lstStyle/>
          <a:p>
            <a:fld id="{F096157D-9D44-4342-AEFF-76ADE352FA4A}" type="slidenum">
              <a:rPr lang="tr-TR" smtClean="0"/>
              <a:pPr/>
              <a:t>23</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7/8/18</a:t>
            </a:fld>
            <a:endParaRPr lang="en-US" dirty="0"/>
          </a:p>
        </p:txBody>
      </p:sp>
    </p:spTree>
    <p:extLst>
      <p:ext uri="{BB962C8B-B14F-4D97-AF65-F5344CB8AC3E}">
        <p14:creationId xmlns:p14="http://schemas.microsoft.com/office/powerpoint/2010/main" val="11394813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err="1"/>
              <a:t>Summary</a:t>
            </a:r>
            <a:r>
              <a:rPr lang="es-ES" dirty="0"/>
              <a:t> of </a:t>
            </a:r>
            <a:r>
              <a:rPr lang="es-ES" dirty="0" err="1"/>
              <a:t>Recommendations</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24</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7/8/18</a:t>
            </a:fld>
            <a:endParaRPr lang="en-US" dirty="0"/>
          </a:p>
        </p:txBody>
      </p:sp>
      <p:sp>
        <p:nvSpPr>
          <p:cNvPr id="8" name="Marcador de contenido 3"/>
          <p:cNvSpPr>
            <a:spLocks noGrp="1"/>
          </p:cNvSpPr>
          <p:nvPr>
            <p:ph idx="1"/>
          </p:nvPr>
        </p:nvSpPr>
        <p:spPr>
          <a:xfrm>
            <a:off x="466928" y="2299542"/>
            <a:ext cx="8334171" cy="4124361"/>
          </a:xfrm>
        </p:spPr>
        <p:txBody>
          <a:bodyPr/>
          <a:lstStyle/>
          <a:p>
            <a:r>
              <a:rPr lang="en-GB" sz="2400" dirty="0">
                <a:latin typeface="Calibri" panose="020F0502020204030204" pitchFamily="34" charset="0"/>
                <a:cs typeface="Calibri" panose="020F0502020204030204" pitchFamily="34" charset="0"/>
              </a:rPr>
              <a:t>Pre-define a TES, its starting point and population </a:t>
            </a:r>
          </a:p>
          <a:p>
            <a:r>
              <a:rPr lang="en-GB" sz="2400" dirty="0">
                <a:latin typeface="Calibri" panose="020F0502020204030204" pitchFamily="34" charset="0"/>
                <a:cs typeface="Calibri" panose="020F0502020204030204" pitchFamily="34" charset="0"/>
              </a:rPr>
              <a:t>Minimal information in a TES: progress from RCT to TES, drop-outs (with reasons), outcomes, disease co-medication and serious adverse events </a:t>
            </a:r>
          </a:p>
          <a:p>
            <a:r>
              <a:rPr lang="en-GB" sz="2400" dirty="0">
                <a:latin typeface="Calibri" panose="020F0502020204030204" pitchFamily="34" charset="0"/>
                <a:cs typeface="Calibri" panose="020F0502020204030204" pitchFamily="34" charset="0"/>
              </a:rPr>
              <a:t>Follow all randomised patients (active comparator and/or placebo) for the same period of time</a:t>
            </a:r>
          </a:p>
          <a:p>
            <a:r>
              <a:rPr lang="en-GB" sz="2400" dirty="0">
                <a:latin typeface="Calibri" panose="020F0502020204030204" pitchFamily="34" charset="0"/>
                <a:cs typeface="Calibri" panose="020F0502020204030204" pitchFamily="34" charset="0"/>
              </a:rPr>
              <a:t>TES may identify new adverse effects, effect of longer-term exposure and change in any adverse effects</a:t>
            </a:r>
          </a:p>
        </p:txBody>
      </p:sp>
    </p:spTree>
    <p:extLst>
      <p:ext uri="{BB962C8B-B14F-4D97-AF65-F5344CB8AC3E}">
        <p14:creationId xmlns:p14="http://schemas.microsoft.com/office/powerpoint/2010/main" val="11038406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Summary</a:t>
            </a:r>
            <a:r>
              <a:rPr lang="es-ES" dirty="0"/>
              <a:t> of </a:t>
            </a:r>
            <a:r>
              <a:rPr lang="es-ES" dirty="0" err="1"/>
              <a:t>Recommendations</a:t>
            </a:r>
            <a:r>
              <a:rPr lang="es-ES" dirty="0"/>
              <a:t> in lay format </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25</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7/8/18</a:t>
            </a:fld>
            <a:endParaRPr lang="en-US" dirty="0"/>
          </a:p>
        </p:txBody>
      </p:sp>
      <p:sp>
        <p:nvSpPr>
          <p:cNvPr id="8" name="Marcador de contenido 3"/>
          <p:cNvSpPr>
            <a:spLocks noGrp="1"/>
          </p:cNvSpPr>
          <p:nvPr>
            <p:ph idx="1"/>
          </p:nvPr>
        </p:nvSpPr>
        <p:spPr>
          <a:xfrm>
            <a:off x="466928" y="2091717"/>
            <a:ext cx="8334171" cy="4124361"/>
          </a:xfrm>
        </p:spPr>
        <p:txBody>
          <a:bodyPr/>
          <a:lstStyle/>
          <a:p>
            <a:r>
              <a:rPr lang="en-GB" sz="2400" dirty="0">
                <a:latin typeface="Calibri" panose="020F0502020204030204" pitchFamily="34" charset="0"/>
                <a:cs typeface="Calibri" panose="020F0502020204030204" pitchFamily="34" charset="0"/>
              </a:rPr>
              <a:t>A TES should be defined from the outset of the original RCT, including when it will start and which patient population of interest</a:t>
            </a:r>
          </a:p>
          <a:p>
            <a:r>
              <a:rPr lang="en-GB" sz="2400" dirty="0">
                <a:latin typeface="Calibri" panose="020F0502020204030204" pitchFamily="34" charset="0"/>
                <a:cs typeface="Calibri" panose="020F0502020204030204" pitchFamily="34" charset="0"/>
              </a:rPr>
              <a:t>As a minimum, a TES should include participant progress form RCT to the TES, how may dropped out and reasons, additional drugs started and serious safety events</a:t>
            </a:r>
          </a:p>
          <a:p>
            <a:r>
              <a:rPr lang="en-GB" sz="2400" dirty="0">
                <a:latin typeface="Calibri" panose="020F0502020204030204" pitchFamily="34" charset="0"/>
                <a:cs typeface="Calibri" panose="020F0502020204030204" pitchFamily="34" charset="0"/>
              </a:rPr>
              <a:t>All patients recruited to a RCT should be included, whether they received the dummy (placebo) drug or the drug under investigation</a:t>
            </a:r>
          </a:p>
          <a:p>
            <a:pPr marL="0" indent="0">
              <a:buNone/>
            </a:pPr>
            <a:endParaRPr lang="en-GB"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679071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Acknowledgements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26</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7/8/18</a:t>
            </a:fld>
            <a:endParaRPr lang="en-US" dirty="0"/>
          </a:p>
        </p:txBody>
      </p:sp>
      <p:sp>
        <p:nvSpPr>
          <p:cNvPr id="8" name="Marcador de contenido 3"/>
          <p:cNvSpPr>
            <a:spLocks noGrp="1"/>
          </p:cNvSpPr>
          <p:nvPr>
            <p:ph idx="1"/>
          </p:nvPr>
        </p:nvSpPr>
        <p:spPr>
          <a:xfrm>
            <a:off x="124028" y="1967176"/>
            <a:ext cx="5338127" cy="3394683"/>
          </a:xfrm>
        </p:spPr>
        <p:txBody>
          <a:bodyPr/>
          <a:lstStyle/>
          <a:p>
            <a:pPr marL="0" indent="0">
              <a:spcBef>
                <a:spcPts val="0"/>
              </a:spcBef>
              <a:spcAft>
                <a:spcPts val="0"/>
              </a:spcAft>
              <a:buNone/>
            </a:pPr>
            <a:r>
              <a:rPr lang="en-GB" sz="1800" b="1" dirty="0">
                <a:solidFill>
                  <a:srgbClr val="000000"/>
                </a:solidFill>
                <a:latin typeface="Calibri" charset="0"/>
                <a:ea typeface="Calibri" charset="0"/>
                <a:cs typeface="Calibri" charset="0"/>
              </a:rPr>
              <a:t>Task Force</a:t>
            </a:r>
          </a:p>
          <a:p>
            <a:pPr>
              <a:spcBef>
                <a:spcPts val="0"/>
              </a:spcBef>
              <a:spcAft>
                <a:spcPts val="0"/>
              </a:spcAft>
            </a:pPr>
            <a:r>
              <a:rPr lang="en-GB" sz="1800" dirty="0">
                <a:solidFill>
                  <a:srgbClr val="000000"/>
                </a:solidFill>
                <a:latin typeface="Calibri" charset="0"/>
                <a:ea typeface="Calibri" charset="0"/>
                <a:cs typeface="Calibri" charset="0"/>
              </a:rPr>
              <a:t>Daniel </a:t>
            </a:r>
            <a:r>
              <a:rPr lang="en-GB" sz="1800" dirty="0" err="1">
                <a:solidFill>
                  <a:srgbClr val="000000"/>
                </a:solidFill>
                <a:latin typeface="Calibri" charset="0"/>
                <a:ea typeface="Calibri" charset="0"/>
                <a:cs typeface="Calibri" charset="0"/>
              </a:rPr>
              <a:t>Aletaha</a:t>
            </a:r>
            <a:r>
              <a:rPr lang="en-GB" sz="1800" dirty="0">
                <a:solidFill>
                  <a:srgbClr val="000000"/>
                </a:solidFill>
                <a:latin typeface="Calibri" charset="0"/>
                <a:ea typeface="Calibri" charset="0"/>
                <a:cs typeface="Calibri" charset="0"/>
              </a:rPr>
              <a:t>	</a:t>
            </a:r>
          </a:p>
          <a:p>
            <a:pPr>
              <a:spcBef>
                <a:spcPts val="0"/>
              </a:spcBef>
              <a:spcAft>
                <a:spcPts val="0"/>
              </a:spcAft>
            </a:pPr>
            <a:r>
              <a:rPr lang="en-GB" sz="1800" dirty="0">
                <a:solidFill>
                  <a:srgbClr val="000000"/>
                </a:solidFill>
                <a:latin typeface="Calibri" charset="0"/>
                <a:ea typeface="Calibri" charset="0"/>
                <a:cs typeface="Calibri" charset="0"/>
              </a:rPr>
              <a:t>Neil Betteridge (Chief Exec, Arthritis Care, UK)</a:t>
            </a:r>
          </a:p>
          <a:p>
            <a:pPr>
              <a:spcBef>
                <a:spcPts val="0"/>
              </a:spcBef>
              <a:spcAft>
                <a:spcPts val="0"/>
              </a:spcAft>
            </a:pPr>
            <a:r>
              <a:rPr lang="en-GB" sz="1800" dirty="0">
                <a:solidFill>
                  <a:srgbClr val="000000"/>
                </a:solidFill>
                <a:latin typeface="Calibri" charset="0"/>
                <a:ea typeface="Calibri" charset="0"/>
                <a:cs typeface="Calibri" charset="0"/>
              </a:rPr>
              <a:t>Maarten Boers (E) </a:t>
            </a:r>
          </a:p>
          <a:p>
            <a:pPr>
              <a:spcBef>
                <a:spcPts val="0"/>
              </a:spcBef>
              <a:spcAft>
                <a:spcPts val="0"/>
              </a:spcAft>
            </a:pPr>
            <a:r>
              <a:rPr lang="en-GB" sz="1800" dirty="0">
                <a:solidFill>
                  <a:srgbClr val="000000"/>
                </a:solidFill>
                <a:latin typeface="Calibri" charset="0"/>
                <a:ea typeface="Calibri" charset="0"/>
                <a:cs typeface="Calibri" charset="0"/>
              </a:rPr>
              <a:t>Maya H Buch (C)	</a:t>
            </a:r>
          </a:p>
          <a:p>
            <a:pPr>
              <a:spcBef>
                <a:spcPts val="0"/>
              </a:spcBef>
              <a:spcAft>
                <a:spcPts val="0"/>
              </a:spcAft>
            </a:pPr>
            <a:r>
              <a:rPr lang="en-GB" sz="1800" dirty="0">
                <a:solidFill>
                  <a:srgbClr val="000000"/>
                </a:solidFill>
                <a:latin typeface="Calibri" charset="0"/>
                <a:ea typeface="Calibri" charset="0"/>
                <a:cs typeface="Calibri" charset="0"/>
              </a:rPr>
              <a:t>Loreto </a:t>
            </a:r>
            <a:r>
              <a:rPr lang="en-GB" sz="1800" dirty="0" err="1">
                <a:solidFill>
                  <a:srgbClr val="000000"/>
                </a:solidFill>
                <a:latin typeface="Calibri" charset="0"/>
                <a:ea typeface="Calibri" charset="0"/>
                <a:cs typeface="Calibri" charset="0"/>
              </a:rPr>
              <a:t>Camona</a:t>
            </a:r>
            <a:r>
              <a:rPr lang="en-GB" sz="1800" dirty="0">
                <a:solidFill>
                  <a:srgbClr val="000000"/>
                </a:solidFill>
                <a:latin typeface="Calibri" charset="0"/>
                <a:ea typeface="Calibri" charset="0"/>
                <a:cs typeface="Calibri" charset="0"/>
              </a:rPr>
              <a:t>	</a:t>
            </a:r>
          </a:p>
          <a:p>
            <a:pPr>
              <a:spcBef>
                <a:spcPts val="0"/>
              </a:spcBef>
              <a:spcAft>
                <a:spcPts val="0"/>
              </a:spcAft>
            </a:pPr>
            <a:r>
              <a:rPr lang="en-GB" sz="1800" dirty="0">
                <a:solidFill>
                  <a:srgbClr val="000000"/>
                </a:solidFill>
                <a:latin typeface="Calibri" charset="0"/>
                <a:ea typeface="Calibri" charset="0"/>
                <a:cs typeface="Calibri" charset="0"/>
              </a:rPr>
              <a:t>Robin Christensen </a:t>
            </a:r>
          </a:p>
          <a:p>
            <a:pPr>
              <a:spcBef>
                <a:spcPts val="0"/>
              </a:spcBef>
              <a:spcAft>
                <a:spcPts val="0"/>
              </a:spcAft>
            </a:pPr>
            <a:r>
              <a:rPr lang="en-GB" sz="1800" dirty="0">
                <a:solidFill>
                  <a:srgbClr val="000000"/>
                </a:solidFill>
                <a:latin typeface="Calibri" charset="0"/>
                <a:ea typeface="Calibri" charset="0"/>
                <a:cs typeface="Calibri" charset="0"/>
              </a:rPr>
              <a:t>Bernard Combe	</a:t>
            </a:r>
          </a:p>
          <a:p>
            <a:pPr>
              <a:spcBef>
                <a:spcPts val="0"/>
              </a:spcBef>
              <a:spcAft>
                <a:spcPts val="0"/>
              </a:spcAft>
            </a:pPr>
            <a:r>
              <a:rPr lang="en-GB" sz="1800" dirty="0">
                <a:solidFill>
                  <a:srgbClr val="000000"/>
                </a:solidFill>
                <a:latin typeface="Calibri" charset="0"/>
                <a:ea typeface="Calibri" charset="0"/>
                <a:cs typeface="Calibri" charset="0"/>
              </a:rPr>
              <a:t>Paul Emery	</a:t>
            </a:r>
          </a:p>
          <a:p>
            <a:pPr>
              <a:spcBef>
                <a:spcPts val="0"/>
              </a:spcBef>
              <a:spcAft>
                <a:spcPts val="0"/>
              </a:spcAft>
            </a:pPr>
            <a:r>
              <a:rPr lang="en-GB" sz="1800" dirty="0">
                <a:solidFill>
                  <a:srgbClr val="000000"/>
                </a:solidFill>
                <a:latin typeface="Calibri" charset="0"/>
                <a:ea typeface="Calibri" charset="0"/>
                <a:cs typeface="Calibri" charset="0"/>
              </a:rPr>
              <a:t>Gianfranco </a:t>
            </a:r>
            <a:r>
              <a:rPr lang="en-GB" sz="1800" dirty="0" err="1">
                <a:solidFill>
                  <a:srgbClr val="000000"/>
                </a:solidFill>
                <a:latin typeface="Calibri" charset="0"/>
                <a:ea typeface="Calibri" charset="0"/>
                <a:cs typeface="Calibri" charset="0"/>
              </a:rPr>
              <a:t>Ferracioli</a:t>
            </a:r>
            <a:endParaRPr lang="en-GB" sz="1800" dirty="0">
              <a:solidFill>
                <a:srgbClr val="000000"/>
              </a:solidFill>
              <a:latin typeface="Calibri" charset="0"/>
              <a:ea typeface="Calibri" charset="0"/>
              <a:cs typeface="Calibri" charset="0"/>
            </a:endParaRPr>
          </a:p>
          <a:p>
            <a:pPr>
              <a:spcBef>
                <a:spcPts val="0"/>
              </a:spcBef>
              <a:spcAft>
                <a:spcPts val="0"/>
              </a:spcAft>
            </a:pPr>
            <a:r>
              <a:rPr lang="en-GB" sz="1800" dirty="0">
                <a:solidFill>
                  <a:srgbClr val="000000"/>
                </a:solidFill>
                <a:latin typeface="Calibri" charset="0"/>
                <a:ea typeface="Calibri" charset="0"/>
                <a:cs typeface="Calibri" charset="0"/>
              </a:rPr>
              <a:t>Ruth Hawkins (Patient Representative)</a:t>
            </a:r>
          </a:p>
          <a:p>
            <a:pPr>
              <a:spcBef>
                <a:spcPts val="0"/>
              </a:spcBef>
              <a:spcAft>
                <a:spcPts val="0"/>
              </a:spcAft>
            </a:pPr>
            <a:r>
              <a:rPr lang="en-GB" sz="1800" dirty="0">
                <a:solidFill>
                  <a:srgbClr val="000000"/>
                </a:solidFill>
                <a:latin typeface="Calibri" charset="0"/>
                <a:ea typeface="Calibri" charset="0"/>
                <a:cs typeface="Calibri" charset="0"/>
              </a:rPr>
              <a:t>Tore </a:t>
            </a:r>
            <a:r>
              <a:rPr lang="en-GB" sz="1800" dirty="0" err="1">
                <a:solidFill>
                  <a:srgbClr val="000000"/>
                </a:solidFill>
                <a:latin typeface="Calibri" charset="0"/>
                <a:ea typeface="Calibri" charset="0"/>
                <a:cs typeface="Calibri" charset="0"/>
              </a:rPr>
              <a:t>Kvien</a:t>
            </a:r>
            <a:endParaRPr lang="en-GB" sz="1800" dirty="0">
              <a:solidFill>
                <a:srgbClr val="000000"/>
              </a:solidFill>
              <a:latin typeface="Calibri" charset="0"/>
              <a:ea typeface="Calibri" charset="0"/>
              <a:cs typeface="Calibri" charset="0"/>
            </a:endParaRPr>
          </a:p>
          <a:p>
            <a:pPr>
              <a:spcBef>
                <a:spcPts val="0"/>
              </a:spcBef>
              <a:spcAft>
                <a:spcPts val="0"/>
              </a:spcAft>
            </a:pPr>
            <a:endParaRPr lang="en-GB" sz="1800" dirty="0">
              <a:solidFill>
                <a:srgbClr val="000000"/>
              </a:solidFill>
              <a:latin typeface="Calibri" charset="0"/>
              <a:ea typeface="Calibri" charset="0"/>
              <a:cs typeface="Calibri" charset="0"/>
            </a:endParaRPr>
          </a:p>
        </p:txBody>
      </p:sp>
      <p:sp>
        <p:nvSpPr>
          <p:cNvPr id="4" name="TextBox 3">
            <a:extLst>
              <a:ext uri="{FF2B5EF4-FFF2-40B4-BE49-F238E27FC236}">
                <a16:creationId xmlns:a16="http://schemas.microsoft.com/office/drawing/2014/main" id="{D134C7CD-7F14-044F-BE63-034580786D5F}"/>
              </a:ext>
            </a:extLst>
          </p:cNvPr>
          <p:cNvSpPr txBox="1"/>
          <p:nvPr/>
        </p:nvSpPr>
        <p:spPr>
          <a:xfrm>
            <a:off x="4987637" y="1939617"/>
            <a:ext cx="4156363" cy="3462486"/>
          </a:xfrm>
          <a:prstGeom prst="rect">
            <a:avLst/>
          </a:prstGeom>
          <a:noFill/>
        </p:spPr>
        <p:txBody>
          <a:bodyPr wrap="square" rtlCol="0">
            <a:spAutoFit/>
          </a:bodyPr>
          <a:lstStyle/>
          <a:p>
            <a:pPr eaLnBrk="1" hangingPunct="1">
              <a:spcBef>
                <a:spcPts val="0"/>
              </a:spcBef>
              <a:spcAft>
                <a:spcPts val="0"/>
              </a:spcAft>
              <a:buClr>
                <a:srgbClr val="003FA8"/>
              </a:buClr>
            </a:pPr>
            <a:r>
              <a:rPr lang="en-GB" sz="1800" dirty="0">
                <a:solidFill>
                  <a:srgbClr val="000000"/>
                </a:solidFill>
                <a:latin typeface="Calibri" charset="0"/>
                <a:ea typeface="Calibri" charset="0"/>
                <a:cs typeface="Calibri" charset="0"/>
              </a:rPr>
              <a:t>Task Force (</a:t>
            </a:r>
            <a:r>
              <a:rPr lang="en-GB" sz="1800" dirty="0" err="1">
                <a:solidFill>
                  <a:srgbClr val="000000"/>
                </a:solidFill>
                <a:latin typeface="Calibri" charset="0"/>
                <a:ea typeface="Calibri" charset="0"/>
                <a:cs typeface="Calibri" charset="0"/>
              </a:rPr>
              <a:t>cont</a:t>
            </a:r>
            <a:r>
              <a:rPr lang="en-GB" sz="1800" dirty="0">
                <a:solidFill>
                  <a:srgbClr val="000000"/>
                </a:solidFill>
                <a:latin typeface="Calibri" charset="0"/>
                <a:ea typeface="Calibri" charset="0"/>
                <a:cs typeface="Calibri" charset="0"/>
              </a:rPr>
              <a:t>)</a:t>
            </a:r>
            <a:endParaRPr lang="en-GB" sz="1800" b="0" kern="0" dirty="0">
              <a:solidFill>
                <a:srgbClr val="000000"/>
              </a:solidFill>
              <a:latin typeface="Calibri" charset="0"/>
              <a:ea typeface="Calibri" charset="0"/>
              <a:cs typeface="Calibri" charset="0"/>
            </a:endParaRPr>
          </a:p>
          <a:p>
            <a:pPr marL="342900" lvl="0" indent="-342900" eaLnBrk="1" hangingPunct="1">
              <a:spcBef>
                <a:spcPts val="0"/>
              </a:spcBef>
              <a:spcAft>
                <a:spcPts val="0"/>
              </a:spcAft>
              <a:buClr>
                <a:srgbClr val="003FA8"/>
              </a:buClr>
              <a:buFont typeface="Arial"/>
              <a:buChar char="•"/>
            </a:pPr>
            <a:r>
              <a:rPr lang="en-GB" sz="1800" b="0" kern="0" dirty="0">
                <a:solidFill>
                  <a:srgbClr val="000000"/>
                </a:solidFill>
                <a:latin typeface="Calibri" charset="0"/>
                <a:ea typeface="Calibri" charset="0"/>
                <a:cs typeface="Calibri" charset="0"/>
              </a:rPr>
              <a:t>Robert </a:t>
            </a:r>
            <a:r>
              <a:rPr lang="en-GB" sz="1800" b="0" kern="0" dirty="0" err="1">
                <a:solidFill>
                  <a:srgbClr val="000000"/>
                </a:solidFill>
                <a:latin typeface="Calibri" charset="0"/>
                <a:ea typeface="Calibri" charset="0"/>
                <a:cs typeface="Calibri" charset="0"/>
              </a:rPr>
              <a:t>Landewe</a:t>
            </a:r>
            <a:r>
              <a:rPr lang="en-GB" sz="1800" b="0" kern="0" dirty="0">
                <a:solidFill>
                  <a:srgbClr val="000000"/>
                </a:solidFill>
                <a:latin typeface="Calibri" charset="0"/>
                <a:ea typeface="Calibri" charset="0"/>
                <a:cs typeface="Calibri" charset="0"/>
              </a:rPr>
              <a:t>	</a:t>
            </a:r>
          </a:p>
          <a:p>
            <a:pPr marL="342900" lvl="0" indent="-342900" eaLnBrk="1" hangingPunct="1">
              <a:spcBef>
                <a:spcPts val="0"/>
              </a:spcBef>
              <a:spcAft>
                <a:spcPts val="0"/>
              </a:spcAft>
              <a:buClr>
                <a:srgbClr val="003FA8"/>
              </a:buClr>
              <a:buFont typeface="Arial"/>
              <a:buChar char="•"/>
            </a:pPr>
            <a:r>
              <a:rPr lang="en-GB" sz="1800" b="0" kern="0" dirty="0">
                <a:solidFill>
                  <a:srgbClr val="000000"/>
                </a:solidFill>
                <a:latin typeface="Calibri" charset="0"/>
                <a:ea typeface="Calibri" charset="0"/>
                <a:cs typeface="Calibri" charset="0"/>
              </a:rPr>
              <a:t>Kenneth </a:t>
            </a:r>
            <a:r>
              <a:rPr lang="en-GB" sz="1800" b="0" kern="0" dirty="0" err="1">
                <a:solidFill>
                  <a:srgbClr val="000000"/>
                </a:solidFill>
                <a:latin typeface="Calibri" charset="0"/>
                <a:ea typeface="Calibri" charset="0"/>
                <a:cs typeface="Calibri" charset="0"/>
              </a:rPr>
              <a:t>Saag</a:t>
            </a:r>
            <a:endParaRPr lang="en-GB" sz="1800" b="0" kern="0" dirty="0">
              <a:solidFill>
                <a:srgbClr val="000000"/>
              </a:solidFill>
              <a:latin typeface="Calibri" charset="0"/>
              <a:ea typeface="Calibri" charset="0"/>
              <a:cs typeface="Calibri" charset="0"/>
            </a:endParaRPr>
          </a:p>
          <a:p>
            <a:pPr marL="342900" lvl="0" indent="-342900" eaLnBrk="1" hangingPunct="1">
              <a:spcBef>
                <a:spcPts val="0"/>
              </a:spcBef>
              <a:spcAft>
                <a:spcPts val="0"/>
              </a:spcAft>
              <a:buClr>
                <a:srgbClr val="003FA8"/>
              </a:buClr>
              <a:buFont typeface="Arial"/>
              <a:buChar char="•"/>
            </a:pPr>
            <a:r>
              <a:rPr lang="en-GB" sz="1800" b="0" kern="0" dirty="0">
                <a:solidFill>
                  <a:srgbClr val="000000"/>
                </a:solidFill>
                <a:latin typeface="Calibri" charset="0"/>
                <a:ea typeface="Calibri" charset="0"/>
                <a:cs typeface="Calibri" charset="0"/>
              </a:rPr>
              <a:t>Lucia Silva-Fernandes (Fellow)	</a:t>
            </a:r>
          </a:p>
          <a:p>
            <a:pPr marL="342900" lvl="0" indent="-342900" eaLnBrk="1" hangingPunct="1">
              <a:spcBef>
                <a:spcPts val="0"/>
              </a:spcBef>
              <a:spcAft>
                <a:spcPts val="0"/>
              </a:spcAft>
              <a:buClr>
                <a:srgbClr val="003FA8"/>
              </a:buClr>
              <a:buFont typeface="Arial"/>
              <a:buChar char="•"/>
            </a:pPr>
            <a:r>
              <a:rPr lang="en-GB" sz="1800" b="0" kern="0" dirty="0">
                <a:solidFill>
                  <a:srgbClr val="000000"/>
                </a:solidFill>
                <a:latin typeface="Calibri" charset="0"/>
                <a:ea typeface="Calibri" charset="0"/>
                <a:cs typeface="Calibri" charset="0"/>
              </a:rPr>
              <a:t>Josef Smolen 	</a:t>
            </a:r>
          </a:p>
          <a:p>
            <a:pPr marL="342900" lvl="0" indent="-342900" eaLnBrk="1" hangingPunct="1">
              <a:spcBef>
                <a:spcPts val="0"/>
              </a:spcBef>
              <a:spcAft>
                <a:spcPts val="0"/>
              </a:spcAft>
              <a:buClr>
                <a:srgbClr val="003FA8"/>
              </a:buClr>
              <a:buFont typeface="Arial"/>
              <a:buChar char="•"/>
            </a:pPr>
            <a:r>
              <a:rPr lang="en-GB" sz="1800" b="0" kern="0" dirty="0">
                <a:solidFill>
                  <a:srgbClr val="000000"/>
                </a:solidFill>
                <a:latin typeface="Calibri" charset="0"/>
                <a:ea typeface="Calibri" charset="0"/>
                <a:cs typeface="Calibri" charset="0"/>
              </a:rPr>
              <a:t>Deborah </a:t>
            </a:r>
            <a:r>
              <a:rPr lang="en-GB" sz="1800" b="0" kern="0" dirty="0" err="1">
                <a:solidFill>
                  <a:srgbClr val="000000"/>
                </a:solidFill>
                <a:latin typeface="Calibri" charset="0"/>
                <a:ea typeface="Calibri" charset="0"/>
                <a:cs typeface="Calibri" charset="0"/>
              </a:rPr>
              <a:t>Symmons</a:t>
            </a:r>
            <a:r>
              <a:rPr lang="en-GB" sz="1800" b="0" kern="0" dirty="0">
                <a:solidFill>
                  <a:srgbClr val="000000"/>
                </a:solidFill>
                <a:latin typeface="Calibri" charset="0"/>
                <a:ea typeface="Calibri" charset="0"/>
                <a:cs typeface="Calibri" charset="0"/>
              </a:rPr>
              <a:t>	</a:t>
            </a:r>
          </a:p>
          <a:p>
            <a:pPr marL="342900" lvl="0" indent="-342900" eaLnBrk="1" hangingPunct="1">
              <a:spcBef>
                <a:spcPts val="0"/>
              </a:spcBef>
              <a:spcAft>
                <a:spcPts val="0"/>
              </a:spcAft>
              <a:buClr>
                <a:srgbClr val="003FA8"/>
              </a:buClr>
              <a:buFont typeface="Arial"/>
              <a:buChar char="•"/>
            </a:pPr>
            <a:r>
              <a:rPr lang="en-GB" sz="1800" b="0" kern="0" dirty="0">
                <a:solidFill>
                  <a:srgbClr val="000000"/>
                </a:solidFill>
                <a:latin typeface="Calibri" charset="0"/>
                <a:ea typeface="Calibri" charset="0"/>
                <a:cs typeface="Calibri" charset="0"/>
              </a:rPr>
              <a:t>Desiree van der </a:t>
            </a:r>
            <a:r>
              <a:rPr lang="en-GB" sz="1800" b="0" kern="0" dirty="0" err="1">
                <a:solidFill>
                  <a:srgbClr val="000000"/>
                </a:solidFill>
                <a:latin typeface="Calibri" charset="0"/>
                <a:ea typeface="Calibri" charset="0"/>
                <a:cs typeface="Calibri" charset="0"/>
              </a:rPr>
              <a:t>Heijde</a:t>
            </a:r>
            <a:r>
              <a:rPr lang="en-GB" sz="1800" b="0" kern="0" dirty="0">
                <a:solidFill>
                  <a:srgbClr val="000000"/>
                </a:solidFill>
                <a:latin typeface="Calibri" charset="0"/>
                <a:ea typeface="Calibri" charset="0"/>
                <a:cs typeface="Calibri" charset="0"/>
              </a:rPr>
              <a:t>	</a:t>
            </a:r>
          </a:p>
          <a:p>
            <a:pPr marL="342900" lvl="0" indent="-342900" eaLnBrk="1" hangingPunct="1">
              <a:spcBef>
                <a:spcPts val="0"/>
              </a:spcBef>
              <a:spcAft>
                <a:spcPts val="0"/>
              </a:spcAft>
              <a:buClr>
                <a:srgbClr val="003FA8"/>
              </a:buClr>
              <a:buFont typeface="Arial"/>
              <a:buChar char="•"/>
            </a:pPr>
            <a:r>
              <a:rPr lang="en-GB" sz="1800" b="0" kern="0" dirty="0">
                <a:solidFill>
                  <a:srgbClr val="000000"/>
                </a:solidFill>
                <a:latin typeface="Calibri" charset="0"/>
                <a:ea typeface="Calibri" charset="0"/>
                <a:cs typeface="Calibri" charset="0"/>
              </a:rPr>
              <a:t>George Wells	</a:t>
            </a:r>
          </a:p>
          <a:p>
            <a:pPr marL="342900" lvl="0" indent="-342900" eaLnBrk="1" hangingPunct="1">
              <a:spcBef>
                <a:spcPts val="0"/>
              </a:spcBef>
              <a:spcAft>
                <a:spcPts val="0"/>
              </a:spcAft>
              <a:buClr>
                <a:srgbClr val="003FA8"/>
              </a:buClr>
              <a:buFont typeface="Arial"/>
              <a:buChar char="•"/>
            </a:pPr>
            <a:r>
              <a:rPr lang="en-GB" sz="1800" b="0" kern="0" dirty="0">
                <a:solidFill>
                  <a:srgbClr val="000000"/>
                </a:solidFill>
                <a:latin typeface="Calibri" charset="0"/>
                <a:ea typeface="Calibri" charset="0"/>
                <a:cs typeface="Calibri" charset="0"/>
              </a:rPr>
              <a:t>Rene </a:t>
            </a:r>
            <a:r>
              <a:rPr lang="en-GB" sz="1800" b="0" kern="0" dirty="0" err="1">
                <a:solidFill>
                  <a:srgbClr val="000000"/>
                </a:solidFill>
                <a:latin typeface="Calibri" charset="0"/>
                <a:ea typeface="Calibri" charset="0"/>
                <a:cs typeface="Calibri" charset="0"/>
              </a:rPr>
              <a:t>Westhoven</a:t>
            </a:r>
            <a:r>
              <a:rPr lang="en-GB" sz="1800" b="0" kern="0" dirty="0">
                <a:solidFill>
                  <a:srgbClr val="000000"/>
                </a:solidFill>
                <a:latin typeface="Calibri" charset="0"/>
                <a:ea typeface="Calibri" charset="0"/>
                <a:cs typeface="Calibri" charset="0"/>
              </a:rPr>
              <a:t>	</a:t>
            </a:r>
          </a:p>
          <a:p>
            <a:pPr marL="342900" lvl="0" indent="-342900" eaLnBrk="1" hangingPunct="1">
              <a:spcBef>
                <a:spcPts val="0"/>
              </a:spcBef>
              <a:spcAft>
                <a:spcPts val="0"/>
              </a:spcAft>
              <a:buClr>
                <a:srgbClr val="003FA8"/>
              </a:buClr>
              <a:buFont typeface="Arial"/>
              <a:buChar char="•"/>
            </a:pPr>
            <a:r>
              <a:rPr lang="en-GB" sz="1800" b="0" kern="0" dirty="0">
                <a:solidFill>
                  <a:srgbClr val="000000"/>
                </a:solidFill>
                <a:latin typeface="Calibri" charset="0"/>
                <a:ea typeface="Calibri" charset="0"/>
                <a:cs typeface="Calibri" charset="0"/>
              </a:rPr>
              <a:t>Angela Zink	</a:t>
            </a:r>
          </a:p>
          <a:p>
            <a:pPr marL="342900" lvl="0" indent="-342900" eaLnBrk="1" hangingPunct="1">
              <a:spcBef>
                <a:spcPts val="0"/>
              </a:spcBef>
              <a:spcAft>
                <a:spcPts val="0"/>
              </a:spcAft>
              <a:buClr>
                <a:srgbClr val="003FA8"/>
              </a:buClr>
              <a:buFont typeface="Arial"/>
              <a:buChar char="•"/>
            </a:pPr>
            <a:r>
              <a:rPr lang="en-GB" sz="1800" b="0" kern="0" dirty="0" err="1">
                <a:solidFill>
                  <a:srgbClr val="000000"/>
                </a:solidFill>
                <a:latin typeface="Calibri" charset="0"/>
                <a:ea typeface="Calibri" charset="0"/>
                <a:cs typeface="Calibri" charset="0"/>
              </a:rPr>
              <a:t>Joep</a:t>
            </a:r>
            <a:r>
              <a:rPr lang="en-GB" sz="1800" b="0" kern="0" dirty="0">
                <a:solidFill>
                  <a:srgbClr val="000000"/>
                </a:solidFill>
                <a:latin typeface="Calibri" charset="0"/>
                <a:ea typeface="Calibri" charset="0"/>
                <a:cs typeface="Calibri" charset="0"/>
              </a:rPr>
              <a:t> Welling (Patient Representative)</a:t>
            </a:r>
          </a:p>
          <a:p>
            <a:endParaRPr lang="en-US" dirty="0"/>
          </a:p>
        </p:txBody>
      </p:sp>
    </p:spTree>
    <p:extLst>
      <p:ext uri="{BB962C8B-B14F-4D97-AF65-F5344CB8AC3E}">
        <p14:creationId xmlns:p14="http://schemas.microsoft.com/office/powerpoint/2010/main" val="1111115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Methods/methodical</a:t>
            </a:r>
            <a:r>
              <a:rPr lang="es-ES" dirty="0"/>
              <a:t> approach</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3</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7/8/18</a:t>
            </a:fld>
            <a:endParaRPr lang="en-US" dirty="0"/>
          </a:p>
        </p:txBody>
      </p:sp>
      <p:sp>
        <p:nvSpPr>
          <p:cNvPr id="8" name="Marcador de contenido 3"/>
          <p:cNvSpPr>
            <a:spLocks noGrp="1"/>
          </p:cNvSpPr>
          <p:nvPr>
            <p:ph idx="1"/>
          </p:nvPr>
        </p:nvSpPr>
        <p:spPr>
          <a:xfrm>
            <a:off x="466928" y="2091717"/>
            <a:ext cx="8334171" cy="4124361"/>
          </a:xfrm>
        </p:spPr>
        <p:txBody>
          <a:bodyPr/>
          <a:lstStyle/>
          <a:p>
            <a:r>
              <a:rPr lang="en-GB" sz="2400" dirty="0">
                <a:solidFill>
                  <a:srgbClr val="000000"/>
                </a:solidFill>
                <a:latin typeface="Calibri" charset="0"/>
                <a:ea typeface="Calibri" charset="0"/>
                <a:cs typeface="Calibri" charset="0"/>
              </a:rPr>
              <a:t>Methods:  </a:t>
            </a:r>
            <a:r>
              <a:rPr lang="en-US" sz="2400" dirty="0">
                <a:solidFill>
                  <a:srgbClr val="000000"/>
                </a:solidFill>
                <a:latin typeface="Calibri" charset="0"/>
                <a:ea typeface="Calibri" charset="0"/>
                <a:cs typeface="Calibri" charset="0"/>
              </a:rPr>
              <a:t>According to the EULAR Standardized Operating Procedures*</a:t>
            </a:r>
          </a:p>
          <a:p>
            <a:endParaRPr lang="en-GB" dirty="0"/>
          </a:p>
        </p:txBody>
      </p:sp>
      <p:sp>
        <p:nvSpPr>
          <p:cNvPr id="10" name="ZoneTexte 2"/>
          <p:cNvSpPr txBox="1"/>
          <p:nvPr/>
        </p:nvSpPr>
        <p:spPr>
          <a:xfrm>
            <a:off x="2253552" y="2990491"/>
            <a:ext cx="4516082" cy="584775"/>
          </a:xfrm>
          <a:prstGeom prst="rect">
            <a:avLst/>
          </a:prstGeom>
          <a:solidFill>
            <a:srgbClr val="002060"/>
          </a:solidFill>
          <a:ln w="25400">
            <a:solidFill>
              <a:srgbClr val="0070C0"/>
            </a:solidFill>
          </a:ln>
        </p:spPr>
        <p:txBody>
          <a:bodyPr wrap="square" rtlCol="0">
            <a:spAutoFit/>
          </a:bodyPr>
          <a:lstStyle/>
          <a:p>
            <a:pPr eaLnBrk="1" hangingPunct="1">
              <a:spcBef>
                <a:spcPct val="0"/>
              </a:spcBef>
            </a:pPr>
            <a:r>
              <a:rPr lang="en-GB" sz="1600" dirty="0">
                <a:solidFill>
                  <a:prstClr val="white"/>
                </a:solidFill>
                <a:ea typeface="+mn-ea"/>
                <a:cs typeface="+mn-cs"/>
              </a:rPr>
              <a:t>Consensual approach: Define domains and </a:t>
            </a:r>
            <a:r>
              <a:rPr lang="en-GB" sz="1600">
                <a:solidFill>
                  <a:prstClr val="white"/>
                </a:solidFill>
                <a:ea typeface="+mn-ea"/>
                <a:cs typeface="+mn-cs"/>
              </a:rPr>
              <a:t>agree individual for evaluation</a:t>
            </a:r>
            <a:endParaRPr lang="en-GB" sz="1600" dirty="0">
              <a:solidFill>
                <a:prstClr val="white"/>
              </a:solidFill>
              <a:ea typeface="+mn-ea"/>
              <a:cs typeface="+mn-cs"/>
            </a:endParaRPr>
          </a:p>
        </p:txBody>
      </p:sp>
      <p:sp>
        <p:nvSpPr>
          <p:cNvPr id="11" name="ZoneTexte 4"/>
          <p:cNvSpPr txBox="1"/>
          <p:nvPr/>
        </p:nvSpPr>
        <p:spPr>
          <a:xfrm>
            <a:off x="2890303" y="3935028"/>
            <a:ext cx="3192903" cy="584775"/>
          </a:xfrm>
          <a:prstGeom prst="rect">
            <a:avLst/>
          </a:prstGeom>
          <a:solidFill>
            <a:srgbClr val="002060"/>
          </a:solidFill>
          <a:ln w="25400">
            <a:solidFill>
              <a:srgbClr val="0070C0"/>
            </a:solidFill>
          </a:ln>
        </p:spPr>
        <p:txBody>
          <a:bodyPr wrap="square" rtlCol="0">
            <a:spAutoFit/>
          </a:bodyPr>
          <a:lstStyle/>
          <a:p>
            <a:pPr algn="ctr" eaLnBrk="1" hangingPunct="1">
              <a:spcBef>
                <a:spcPct val="0"/>
              </a:spcBef>
            </a:pPr>
            <a:r>
              <a:rPr lang="en-GB" sz="1600" dirty="0">
                <a:solidFill>
                  <a:prstClr val="white"/>
                </a:solidFill>
                <a:ea typeface="+mn-ea"/>
                <a:cs typeface="+mn-cs"/>
              </a:rPr>
              <a:t>Delphi 1: 7 domains with total of 21 items</a:t>
            </a:r>
          </a:p>
        </p:txBody>
      </p:sp>
      <p:sp>
        <p:nvSpPr>
          <p:cNvPr id="12" name="ZoneTexte 5"/>
          <p:cNvSpPr txBox="1"/>
          <p:nvPr/>
        </p:nvSpPr>
        <p:spPr>
          <a:xfrm>
            <a:off x="3307290" y="4971826"/>
            <a:ext cx="2304256" cy="584775"/>
          </a:xfrm>
          <a:prstGeom prst="rect">
            <a:avLst/>
          </a:prstGeom>
          <a:solidFill>
            <a:srgbClr val="002060"/>
          </a:solidFill>
          <a:ln w="25400">
            <a:solidFill>
              <a:srgbClr val="0070C0"/>
            </a:solidFill>
          </a:ln>
        </p:spPr>
        <p:txBody>
          <a:bodyPr wrap="square" rtlCol="0">
            <a:spAutoFit/>
          </a:bodyPr>
          <a:lstStyle/>
          <a:p>
            <a:pPr eaLnBrk="1" hangingPunct="1">
              <a:spcBef>
                <a:spcPct val="0"/>
              </a:spcBef>
            </a:pPr>
            <a:r>
              <a:rPr lang="en-GB" sz="1600" dirty="0">
                <a:solidFill>
                  <a:prstClr val="white"/>
                </a:solidFill>
                <a:ea typeface="+mn-ea"/>
                <a:cs typeface="+mn-cs"/>
              </a:rPr>
              <a:t>Delphi 2: informed by </a:t>
            </a:r>
            <a:r>
              <a:rPr lang="en-GB" sz="1600" dirty="0" err="1">
                <a:solidFill>
                  <a:prstClr val="white"/>
                </a:solidFill>
                <a:ea typeface="+mn-ea"/>
                <a:cs typeface="+mn-cs"/>
              </a:rPr>
              <a:t>delphi</a:t>
            </a:r>
            <a:r>
              <a:rPr lang="en-GB" sz="1600" dirty="0">
                <a:solidFill>
                  <a:prstClr val="white"/>
                </a:solidFill>
                <a:ea typeface="+mn-ea"/>
                <a:cs typeface="+mn-cs"/>
              </a:rPr>
              <a:t> 1: 26 items</a:t>
            </a:r>
          </a:p>
        </p:txBody>
      </p:sp>
      <p:sp>
        <p:nvSpPr>
          <p:cNvPr id="13" name="ZoneTexte 6"/>
          <p:cNvSpPr txBox="1"/>
          <p:nvPr/>
        </p:nvSpPr>
        <p:spPr>
          <a:xfrm>
            <a:off x="2353639" y="6058326"/>
            <a:ext cx="4224469" cy="420564"/>
          </a:xfrm>
          <a:prstGeom prst="rect">
            <a:avLst/>
          </a:prstGeom>
          <a:solidFill>
            <a:srgbClr val="002060"/>
          </a:solidFill>
          <a:ln w="25400">
            <a:solidFill>
              <a:srgbClr val="0070C0"/>
            </a:solidFill>
          </a:ln>
        </p:spPr>
        <p:txBody>
          <a:bodyPr wrap="square" rtlCol="0">
            <a:spAutoFit/>
          </a:bodyPr>
          <a:lstStyle/>
          <a:p>
            <a:pPr algn="ctr" eaLnBrk="1" hangingPunct="1">
              <a:spcBef>
                <a:spcPct val="0"/>
              </a:spcBef>
            </a:pPr>
            <a:r>
              <a:rPr lang="fr-FR" sz="2133" dirty="0">
                <a:solidFill>
                  <a:prstClr val="white"/>
                </a:solidFill>
                <a:ea typeface="+mn-ea"/>
                <a:cs typeface="+mn-cs"/>
              </a:rPr>
              <a:t>FINAL </a:t>
            </a:r>
            <a:r>
              <a:rPr lang="en-GB" sz="2133" dirty="0">
                <a:solidFill>
                  <a:prstClr val="white"/>
                </a:solidFill>
                <a:ea typeface="+mn-ea"/>
                <a:cs typeface="+mn-cs"/>
              </a:rPr>
              <a:t>Recommendations</a:t>
            </a:r>
          </a:p>
        </p:txBody>
      </p:sp>
      <p:sp>
        <p:nvSpPr>
          <p:cNvPr id="14" name="Flèche vers le bas 9"/>
          <p:cNvSpPr/>
          <p:nvPr/>
        </p:nvSpPr>
        <p:spPr>
          <a:xfrm>
            <a:off x="4424999" y="3506730"/>
            <a:ext cx="45719" cy="37703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a:solidFill>
                <a:prstClr val="white"/>
              </a:solidFill>
            </a:endParaRPr>
          </a:p>
        </p:txBody>
      </p:sp>
      <p:sp>
        <p:nvSpPr>
          <p:cNvPr id="15" name="Flèche vers le bas 11"/>
          <p:cNvSpPr/>
          <p:nvPr/>
        </p:nvSpPr>
        <p:spPr>
          <a:xfrm>
            <a:off x="4447858" y="4517136"/>
            <a:ext cx="45719" cy="3934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a:solidFill>
                <a:prstClr val="white"/>
              </a:solidFill>
            </a:endParaRPr>
          </a:p>
        </p:txBody>
      </p:sp>
      <p:sp>
        <p:nvSpPr>
          <p:cNvPr id="16" name="Flèche vers le bas 12"/>
          <p:cNvSpPr/>
          <p:nvPr/>
        </p:nvSpPr>
        <p:spPr>
          <a:xfrm>
            <a:off x="4439613" y="5652845"/>
            <a:ext cx="45719" cy="3262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a:solidFill>
                <a:prstClr val="white"/>
              </a:solidFill>
            </a:endParaRPr>
          </a:p>
        </p:txBody>
      </p:sp>
      <p:sp>
        <p:nvSpPr>
          <p:cNvPr id="17" name="ZoneTexte 7"/>
          <p:cNvSpPr txBox="1"/>
          <p:nvPr/>
        </p:nvSpPr>
        <p:spPr>
          <a:xfrm>
            <a:off x="4927460" y="6524187"/>
            <a:ext cx="3438762" cy="256545"/>
          </a:xfrm>
          <a:prstGeom prst="rect">
            <a:avLst/>
          </a:prstGeom>
          <a:noFill/>
        </p:spPr>
        <p:txBody>
          <a:bodyPr wrap="none" rtlCol="0">
            <a:spAutoFit/>
          </a:bodyPr>
          <a:lstStyle/>
          <a:p>
            <a:pPr eaLnBrk="1" hangingPunct="1">
              <a:spcBef>
                <a:spcPct val="0"/>
              </a:spcBef>
            </a:pPr>
            <a:r>
              <a:rPr lang="fr-FR" sz="1067" dirty="0">
                <a:solidFill>
                  <a:srgbClr val="000000"/>
                </a:solidFill>
                <a:ea typeface="+mn-ea"/>
                <a:cs typeface="+mn-cs"/>
              </a:rPr>
              <a:t>* van der Heijde </a:t>
            </a:r>
            <a:r>
              <a:rPr lang="fr-FR" sz="1067" i="1" dirty="0">
                <a:solidFill>
                  <a:srgbClr val="000000"/>
                </a:solidFill>
                <a:ea typeface="+mn-ea"/>
                <a:cs typeface="+mn-cs"/>
              </a:rPr>
              <a:t>et al </a:t>
            </a:r>
            <a:r>
              <a:rPr lang="fr-FR" sz="1067" dirty="0">
                <a:solidFill>
                  <a:srgbClr val="000000"/>
                </a:solidFill>
                <a:ea typeface="+mn-ea"/>
                <a:cs typeface="+mn-cs"/>
              </a:rPr>
              <a:t>Ann </a:t>
            </a:r>
            <a:r>
              <a:rPr lang="fr-FR" sz="1067" dirty="0" err="1">
                <a:solidFill>
                  <a:srgbClr val="000000"/>
                </a:solidFill>
                <a:ea typeface="+mn-ea"/>
                <a:cs typeface="+mn-cs"/>
              </a:rPr>
              <a:t>Rheum</a:t>
            </a:r>
            <a:r>
              <a:rPr lang="fr-FR" sz="1067" dirty="0">
                <a:solidFill>
                  <a:srgbClr val="000000"/>
                </a:solidFill>
                <a:ea typeface="+mn-ea"/>
                <a:cs typeface="+mn-cs"/>
              </a:rPr>
              <a:t> Dis 2016,75:3-15</a:t>
            </a:r>
          </a:p>
        </p:txBody>
      </p:sp>
    </p:spTree>
    <p:extLst>
      <p:ext uri="{BB962C8B-B14F-4D97-AF65-F5344CB8AC3E}">
        <p14:creationId xmlns:p14="http://schemas.microsoft.com/office/powerpoint/2010/main" val="916407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Overarching</a:t>
            </a:r>
            <a:r>
              <a:rPr lang="es-ES" dirty="0"/>
              <a:t> prinicples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4</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7/8/18</a:t>
            </a:fld>
            <a:endParaRPr lang="en-US" dirty="0"/>
          </a:p>
        </p:txBody>
      </p:sp>
      <p:sp>
        <p:nvSpPr>
          <p:cNvPr id="8" name="Marcador de contenido 3"/>
          <p:cNvSpPr>
            <a:spLocks noGrp="1"/>
          </p:cNvSpPr>
          <p:nvPr>
            <p:ph idx="1"/>
          </p:nvPr>
        </p:nvSpPr>
        <p:spPr>
          <a:xfrm>
            <a:off x="466928" y="1818761"/>
            <a:ext cx="8334171" cy="4124361"/>
          </a:xfrm>
        </p:spPr>
        <p:txBody>
          <a:bodyPr/>
          <a:lstStyle/>
          <a:p>
            <a:pPr marL="0" lvl="0" indent="0" eaLnBrk="0" hangingPunct="0">
              <a:spcBef>
                <a:spcPct val="0"/>
              </a:spcBef>
              <a:buClrTx/>
              <a:buFontTx/>
              <a:buChar char="•"/>
            </a:pPr>
            <a:r>
              <a:rPr lang="en-US" altLang="en-US" sz="2400" dirty="0">
                <a:solidFill>
                  <a:srgbClr val="000000"/>
                </a:solidFill>
                <a:latin typeface="Calibri" charset="0"/>
                <a:ea typeface="Calibri" charset="0"/>
                <a:cs typeface="Calibri" charset="0"/>
              </a:rPr>
              <a:t>The report of a TES should be consistent with and consolidate existing established guidelines including CONSORT and STROBE</a:t>
            </a:r>
          </a:p>
          <a:p>
            <a:pPr marL="0" lvl="0" indent="0" eaLnBrk="0" hangingPunct="0">
              <a:spcBef>
                <a:spcPct val="0"/>
              </a:spcBef>
              <a:buClrTx/>
              <a:buFontTx/>
              <a:buChar char="•"/>
            </a:pPr>
            <a:r>
              <a:rPr lang="en-US" altLang="en-US" sz="2400" dirty="0">
                <a:solidFill>
                  <a:srgbClr val="000000"/>
                </a:solidFill>
                <a:latin typeface="Calibri" charset="0"/>
                <a:ea typeface="Calibri" charset="0"/>
                <a:cs typeface="Calibri" charset="0"/>
              </a:rPr>
              <a:t>The report of a TES should be consistent with the ACR/EULAR recommendations on the reporting of clinical trials in RA </a:t>
            </a:r>
          </a:p>
          <a:p>
            <a:pPr marL="0" lvl="0" indent="0" eaLnBrk="0" hangingPunct="0">
              <a:spcBef>
                <a:spcPct val="0"/>
              </a:spcBef>
              <a:buClrTx/>
              <a:buFontTx/>
              <a:buChar char="•"/>
            </a:pPr>
            <a:r>
              <a:rPr lang="en-US" altLang="en-US" sz="2400" dirty="0">
                <a:solidFill>
                  <a:srgbClr val="000000"/>
                </a:solidFill>
                <a:latin typeface="Calibri" charset="0"/>
                <a:ea typeface="Calibri" charset="0"/>
                <a:cs typeface="Calibri" charset="0"/>
              </a:rPr>
              <a:t>A report of a TES should include a flow diagram detailing numbers at each relevant time-point </a:t>
            </a:r>
          </a:p>
          <a:p>
            <a:pPr marL="0" lvl="0" indent="0" eaLnBrk="0" hangingPunct="0">
              <a:spcBef>
                <a:spcPct val="0"/>
              </a:spcBef>
              <a:buClrTx/>
              <a:buFontTx/>
              <a:buChar char="•"/>
            </a:pPr>
            <a:r>
              <a:rPr lang="en-US" altLang="en-US" sz="2400" dirty="0">
                <a:solidFill>
                  <a:srgbClr val="000000"/>
                </a:solidFill>
                <a:latin typeface="Calibri" charset="0"/>
                <a:ea typeface="Calibri" charset="0"/>
                <a:cs typeface="Calibri" charset="0"/>
              </a:rPr>
              <a:t>For those patients entering the TES having achieved low disease activity or remission during the RCT, the sustainability of such disease states should be evaluated and made available </a:t>
            </a:r>
          </a:p>
          <a:p>
            <a:pPr lvl="0"/>
            <a:endParaRPr lang="en-GB" sz="2400" dirty="0">
              <a:solidFill>
                <a:srgbClr val="000000"/>
              </a:solidFill>
              <a:latin typeface="Calibri" charset="0"/>
              <a:ea typeface="Calibri" charset="0"/>
              <a:cs typeface="Calibri" charset="0"/>
            </a:endParaRPr>
          </a:p>
        </p:txBody>
      </p:sp>
    </p:spTree>
    <p:extLst>
      <p:ext uri="{BB962C8B-B14F-4D97-AF65-F5344CB8AC3E}">
        <p14:creationId xmlns:p14="http://schemas.microsoft.com/office/powerpoint/2010/main" val="1266232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Overarching</a:t>
            </a:r>
            <a:r>
              <a:rPr lang="es-ES" dirty="0"/>
              <a:t> prinicples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5</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7/8/18</a:t>
            </a:fld>
            <a:endParaRPr lang="en-US" dirty="0"/>
          </a:p>
        </p:txBody>
      </p:sp>
      <p:sp>
        <p:nvSpPr>
          <p:cNvPr id="8" name="Marcador de contenido 3"/>
          <p:cNvSpPr>
            <a:spLocks noGrp="1"/>
          </p:cNvSpPr>
          <p:nvPr>
            <p:ph idx="1"/>
          </p:nvPr>
        </p:nvSpPr>
        <p:spPr>
          <a:xfrm>
            <a:off x="466928" y="2132661"/>
            <a:ext cx="8334171" cy="4124361"/>
          </a:xfrm>
        </p:spPr>
        <p:txBody>
          <a:bodyPr/>
          <a:lstStyle/>
          <a:p>
            <a:pPr marL="0" lvl="0" indent="0" eaLnBrk="0" hangingPunct="0">
              <a:spcBef>
                <a:spcPct val="0"/>
              </a:spcBef>
              <a:buClrTx/>
              <a:buFontTx/>
              <a:buChar char="•"/>
            </a:pPr>
            <a:r>
              <a:rPr lang="en-US" altLang="en-US" sz="2400" dirty="0">
                <a:solidFill>
                  <a:srgbClr val="000000"/>
                </a:solidFill>
                <a:latin typeface="Calibri" charset="0"/>
                <a:ea typeface="Calibri" charset="0"/>
                <a:cs typeface="Calibri" charset="0"/>
              </a:rPr>
              <a:t>For those subjects that enter a TES not having achieved remission/acceptable disease activity state following the RCT, the number that achieve this during the TES should be reported – to determine whether longer drug exposure has the potential to improve disease state of such subjects further</a:t>
            </a:r>
          </a:p>
          <a:p>
            <a:pPr marL="0" lvl="0" indent="0" eaLnBrk="0" hangingPunct="0">
              <a:spcBef>
                <a:spcPct val="0"/>
              </a:spcBef>
              <a:buClrTx/>
              <a:buFontTx/>
              <a:buChar char="•"/>
            </a:pPr>
            <a:r>
              <a:rPr lang="en-US" altLang="en-US" sz="2400" dirty="0">
                <a:solidFill>
                  <a:srgbClr val="000000"/>
                </a:solidFill>
                <a:latin typeface="Calibri" charset="0"/>
                <a:ea typeface="Calibri" charset="0"/>
                <a:cs typeface="Calibri" charset="0"/>
              </a:rPr>
              <a:t>The drop-out rates from each arm during the original RCT and the cross-over groups should be available </a:t>
            </a:r>
          </a:p>
          <a:p>
            <a:pPr marL="0" lvl="0" indent="0" eaLnBrk="0" hangingPunct="0">
              <a:spcBef>
                <a:spcPct val="0"/>
              </a:spcBef>
              <a:buClrTx/>
              <a:buFontTx/>
              <a:buChar char="•"/>
            </a:pPr>
            <a:r>
              <a:rPr lang="en-US" altLang="en-US" sz="2400" dirty="0">
                <a:solidFill>
                  <a:srgbClr val="000000"/>
                </a:solidFill>
                <a:latin typeface="Calibri" charset="0"/>
                <a:ea typeface="Calibri" charset="0"/>
                <a:cs typeface="Calibri" charset="0"/>
              </a:rPr>
              <a:t>All drop-outs should be detailed </a:t>
            </a:r>
          </a:p>
        </p:txBody>
      </p:sp>
    </p:spTree>
    <p:extLst>
      <p:ext uri="{BB962C8B-B14F-4D97-AF65-F5344CB8AC3E}">
        <p14:creationId xmlns:p14="http://schemas.microsoft.com/office/powerpoint/2010/main" val="1798994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latin typeface="Calibri" charset="0"/>
                <a:ea typeface="Calibri" charset="0"/>
                <a:cs typeface="Calibri" charset="0"/>
              </a:rPr>
              <a:t>Potential sources of bias or lack of </a:t>
            </a:r>
            <a:r>
              <a:rPr lang="en-US" sz="2400" dirty="0" err="1">
                <a:latin typeface="Calibri" charset="0"/>
                <a:ea typeface="Calibri" charset="0"/>
                <a:cs typeface="Calibri" charset="0"/>
              </a:rPr>
              <a:t>generalisability</a:t>
            </a:r>
            <a:endParaRPr lang="en-US" sz="2400" dirty="0">
              <a:latin typeface="Calibri" charset="0"/>
              <a:ea typeface="Calibri" charset="0"/>
              <a:cs typeface="Calibri" charset="0"/>
            </a:endParaRPr>
          </a:p>
          <a:p>
            <a:pPr lvl="0"/>
            <a:r>
              <a:rPr lang="en-GB" sz="2400" dirty="0"/>
              <a:t>The requirement of a certain level of response</a:t>
            </a:r>
          </a:p>
          <a:p>
            <a:pPr lvl="0"/>
            <a:r>
              <a:rPr lang="en-GB" sz="2400" dirty="0"/>
              <a:t>The stage of the disease of the patient</a:t>
            </a:r>
          </a:p>
          <a:p>
            <a:pPr lvl="0"/>
            <a:r>
              <a:rPr lang="en-GB" sz="2400" dirty="0"/>
              <a:t>The investigator is remunerated for each patient recruited and/or that the patients may also receive financial compensation and that the drug is free of charge</a:t>
            </a:r>
          </a:p>
          <a:p>
            <a:pPr lvl="0"/>
            <a:r>
              <a:rPr lang="en-GB" sz="2400" dirty="0"/>
              <a:t>Geographical differences in practice/approach</a:t>
            </a:r>
          </a:p>
          <a:p>
            <a:pPr lvl="0"/>
            <a:r>
              <a:rPr lang="en-US" sz="2400" dirty="0"/>
              <a:t>Unwanted heterogeneity from countries where treatment options may be more limited</a:t>
            </a:r>
            <a:endParaRPr lang="en-US" sz="2400" dirty="0">
              <a:latin typeface="Calibri" charset="0"/>
              <a:ea typeface="Calibri" charset="0"/>
              <a:cs typeface="Calibri" charset="0"/>
            </a:endParaRPr>
          </a:p>
        </p:txBody>
      </p:sp>
      <p:sp>
        <p:nvSpPr>
          <p:cNvPr id="3" name="Title 2"/>
          <p:cNvSpPr>
            <a:spLocks noGrp="1"/>
          </p:cNvSpPr>
          <p:nvPr>
            <p:ph type="title"/>
          </p:nvPr>
        </p:nvSpPr>
        <p:spPr/>
        <p:txBody>
          <a:bodyPr/>
          <a:lstStyle/>
          <a:p>
            <a:r>
              <a:rPr lang="en-US" dirty="0"/>
              <a:t>Recommendations </a:t>
            </a:r>
          </a:p>
        </p:txBody>
      </p:sp>
      <p:sp>
        <p:nvSpPr>
          <p:cNvPr id="4" name="Slide Number Placeholder 3"/>
          <p:cNvSpPr>
            <a:spLocks noGrp="1"/>
          </p:cNvSpPr>
          <p:nvPr>
            <p:ph type="sldNum" sz="quarter" idx="4"/>
          </p:nvPr>
        </p:nvSpPr>
        <p:spPr/>
        <p:txBody>
          <a:bodyPr/>
          <a:lstStyle/>
          <a:p>
            <a:fld id="{F096157D-9D44-4342-AEFF-76ADE352FA4A}" type="slidenum">
              <a:rPr lang="tr-TR" smtClean="0"/>
              <a:pPr/>
              <a:t>6</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7/8/18</a:t>
            </a:fld>
            <a:endParaRPr lang="en-US" dirty="0"/>
          </a:p>
        </p:txBody>
      </p:sp>
    </p:spTree>
    <p:extLst>
      <p:ext uri="{BB962C8B-B14F-4D97-AF65-F5344CB8AC3E}">
        <p14:creationId xmlns:p14="http://schemas.microsoft.com/office/powerpoint/2010/main" val="71045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US" b="1" dirty="0"/>
              <a:t>Recommendations</a:t>
            </a:r>
            <a:r>
              <a:rPr lang="en-GB" b="1" dirty="0"/>
              <a:t>: </a:t>
            </a:r>
            <a:r>
              <a:rPr lang="es-ES" b="1" dirty="0" err="1"/>
              <a:t>Definition</a:t>
            </a:r>
            <a:r>
              <a:rPr lang="es-ES" b="1" dirty="0"/>
              <a:t> of a TES</a:t>
            </a:r>
            <a:br>
              <a:rPr lang="es-ES" b="1" i="1" dirty="0"/>
            </a:br>
            <a:endParaRPr lang="es-ES" b="1" i="1"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7</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7/8/18</a:t>
            </a:fld>
            <a:endParaRPr lang="en-US" dirty="0"/>
          </a:p>
        </p:txBody>
      </p:sp>
      <p:sp>
        <p:nvSpPr>
          <p:cNvPr id="8" name="Marcador de contenido 3"/>
          <p:cNvSpPr>
            <a:spLocks noGrp="1"/>
          </p:cNvSpPr>
          <p:nvPr>
            <p:ph idx="1"/>
          </p:nvPr>
        </p:nvSpPr>
        <p:spPr>
          <a:xfrm>
            <a:off x="466928" y="2037126"/>
            <a:ext cx="8334171" cy="4124361"/>
          </a:xfrm>
        </p:spPr>
        <p:txBody>
          <a:bodyPr/>
          <a:lstStyle/>
          <a:p>
            <a:pPr lvl="0"/>
            <a:r>
              <a:rPr lang="en-GB" sz="2200" b="1" dirty="0">
                <a:latin typeface="Calibri" charset="0"/>
                <a:ea typeface="Calibri" charset="0"/>
                <a:cs typeface="Calibri" charset="0"/>
              </a:rPr>
              <a:t>A TES follows all patients beyond a pre-specified trial period </a:t>
            </a:r>
            <a:r>
              <a:rPr lang="en-GB" sz="2200" dirty="0">
                <a:latin typeface="Calibri" charset="0"/>
                <a:ea typeface="Calibri" charset="0"/>
                <a:cs typeface="Calibri" charset="0"/>
              </a:rPr>
              <a:t>whether the trial was PBO-controlled RCT with cross-over to open-label experimental drug/usual care or an active comparator trial </a:t>
            </a:r>
            <a:endParaRPr lang="en-US" sz="2200" dirty="0">
              <a:latin typeface="Calibri" charset="0"/>
              <a:ea typeface="Calibri" charset="0"/>
              <a:cs typeface="Calibri" charset="0"/>
            </a:endParaRPr>
          </a:p>
          <a:p>
            <a:pPr lvl="0"/>
            <a:r>
              <a:rPr lang="en-GB" sz="2200" b="1" dirty="0">
                <a:latin typeface="Calibri" charset="0"/>
                <a:ea typeface="Calibri" charset="0"/>
                <a:cs typeface="Calibri" charset="0"/>
              </a:rPr>
              <a:t>Starting point of a TES </a:t>
            </a:r>
            <a:r>
              <a:rPr lang="en-GB" sz="2200" dirty="0">
                <a:latin typeface="Calibri" charset="0"/>
                <a:ea typeface="Calibri" charset="0"/>
                <a:cs typeface="Calibri" charset="0"/>
              </a:rPr>
              <a:t>should </a:t>
            </a:r>
            <a:r>
              <a:rPr lang="en-GB" sz="2200" b="1" dirty="0">
                <a:latin typeface="Calibri" charset="0"/>
                <a:ea typeface="Calibri" charset="0"/>
                <a:cs typeface="Calibri" charset="0"/>
              </a:rPr>
              <a:t>be stated in the pre-specified protocol </a:t>
            </a:r>
            <a:r>
              <a:rPr lang="en-GB" sz="2200" dirty="0">
                <a:latin typeface="Calibri" charset="0"/>
                <a:ea typeface="Calibri" charset="0"/>
                <a:cs typeface="Calibri" charset="0"/>
              </a:rPr>
              <a:t>with clear justification; and should be at the point of exposure to the experimental drug</a:t>
            </a:r>
          </a:p>
          <a:p>
            <a:r>
              <a:rPr lang="en-US" sz="2200" dirty="0">
                <a:solidFill>
                  <a:srgbClr val="000000"/>
                </a:solidFill>
                <a:latin typeface="Calibri" charset="0"/>
                <a:ea typeface="Calibri" charset="0"/>
                <a:cs typeface="Calibri" charset="0"/>
              </a:rPr>
              <a:t>Minimum length of a TES cannot be defined since the length of a TES depends on the research question</a:t>
            </a:r>
          </a:p>
          <a:p>
            <a:r>
              <a:rPr lang="en-US" sz="2200" dirty="0">
                <a:solidFill>
                  <a:srgbClr val="000000"/>
                </a:solidFill>
                <a:latin typeface="Calibri" charset="0"/>
                <a:ea typeface="Calibri" charset="0"/>
                <a:cs typeface="Calibri" charset="0"/>
              </a:rPr>
              <a:t>Population of TES should not be stipulated: but determined by research question. Ideally, should include all patients included in the RCT, with the ability to separately report on patients who are of specific interest</a:t>
            </a:r>
          </a:p>
          <a:p>
            <a:pPr lvl="0"/>
            <a:endParaRPr lang="en-US" sz="2200" dirty="0">
              <a:latin typeface="Calibri" charset="0"/>
              <a:ea typeface="Calibri" charset="0"/>
              <a:cs typeface="Calibri" charset="0"/>
            </a:endParaRPr>
          </a:p>
          <a:p>
            <a:endParaRPr lang="en-GB" sz="2200" dirty="0">
              <a:solidFill>
                <a:srgbClr val="000000"/>
              </a:solidFill>
              <a:latin typeface="Calibri" charset="0"/>
              <a:ea typeface="Calibri" charset="0"/>
              <a:cs typeface="Calibri" charset="0"/>
            </a:endParaRPr>
          </a:p>
        </p:txBody>
      </p:sp>
    </p:spTree>
    <p:extLst>
      <p:ext uri="{BB962C8B-B14F-4D97-AF65-F5344CB8AC3E}">
        <p14:creationId xmlns:p14="http://schemas.microsoft.com/office/powerpoint/2010/main" val="184365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6928" y="2405618"/>
            <a:ext cx="8334171" cy="4124361"/>
          </a:xfrm>
        </p:spPr>
        <p:txBody>
          <a:bodyPr/>
          <a:lstStyle/>
          <a:p>
            <a:pPr lvl="0"/>
            <a:r>
              <a:rPr lang="en-US" sz="2400" dirty="0">
                <a:latin typeface="Calibri" charset="0"/>
                <a:ea typeface="Calibri" charset="0"/>
                <a:cs typeface="Calibri" charset="0"/>
              </a:rPr>
              <a:t>Reason for exclusion from the TES if the patient discontinues the drug </a:t>
            </a:r>
          </a:p>
          <a:p>
            <a:pPr lvl="0"/>
            <a:r>
              <a:rPr lang="en-US" sz="2400" dirty="0">
                <a:latin typeface="Calibri" charset="0"/>
                <a:ea typeface="Calibri" charset="0"/>
                <a:cs typeface="Calibri" charset="0"/>
              </a:rPr>
              <a:t>Reason for cessation of follow-up  </a:t>
            </a:r>
          </a:p>
          <a:p>
            <a:pPr lvl="0"/>
            <a:r>
              <a:rPr lang="en-US" sz="2400" dirty="0">
                <a:latin typeface="Calibri" charset="0"/>
                <a:ea typeface="Calibri" charset="0"/>
                <a:cs typeface="Calibri" charset="0"/>
              </a:rPr>
              <a:t>Specification of reasons for cessation of follow up other than adverse event or inefficacy </a:t>
            </a:r>
            <a:endParaRPr lang="en-GB" sz="2400" dirty="0">
              <a:solidFill>
                <a:srgbClr val="000000"/>
              </a:solidFill>
              <a:latin typeface="Calibri" charset="0"/>
              <a:ea typeface="Calibri" charset="0"/>
              <a:cs typeface="Calibri" charset="0"/>
            </a:endParaRPr>
          </a:p>
          <a:p>
            <a:pPr lvl="0"/>
            <a:endParaRPr lang="en-US" sz="2400" dirty="0">
              <a:solidFill>
                <a:srgbClr val="000000"/>
              </a:solidFill>
              <a:latin typeface="Calibri" charset="0"/>
              <a:ea typeface="Calibri" charset="0"/>
              <a:cs typeface="Calibri" charset="0"/>
            </a:endParaRPr>
          </a:p>
        </p:txBody>
      </p:sp>
      <p:sp>
        <p:nvSpPr>
          <p:cNvPr id="3" name="Title 2"/>
          <p:cNvSpPr>
            <a:spLocks noGrp="1"/>
          </p:cNvSpPr>
          <p:nvPr>
            <p:ph type="title"/>
          </p:nvPr>
        </p:nvSpPr>
        <p:spPr/>
        <p:txBody>
          <a:bodyPr/>
          <a:lstStyle/>
          <a:p>
            <a:r>
              <a:rPr lang="en-US" b="1" dirty="0"/>
              <a:t>Recommendations: Minimal information </a:t>
            </a:r>
            <a:br>
              <a:rPr lang="en-US" b="1" dirty="0"/>
            </a:br>
            <a:endParaRPr lang="en-US" b="1"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8</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7/8/18</a:t>
            </a:fld>
            <a:endParaRPr lang="en-US" dirty="0"/>
          </a:p>
        </p:txBody>
      </p:sp>
    </p:spTree>
    <p:extLst>
      <p:ext uri="{BB962C8B-B14F-4D97-AF65-F5344CB8AC3E}">
        <p14:creationId xmlns:p14="http://schemas.microsoft.com/office/powerpoint/2010/main" val="1244837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lvl="0" indent="0">
              <a:buNone/>
            </a:pPr>
            <a:r>
              <a:rPr lang="en-US" sz="2400" b="1" i="1" dirty="0"/>
              <a:t>Progression from RCT to TES</a:t>
            </a:r>
            <a:endParaRPr lang="en-US" sz="2400" b="1" dirty="0"/>
          </a:p>
          <a:p>
            <a:pPr lvl="0"/>
            <a:r>
              <a:rPr lang="en-US" sz="2400" dirty="0"/>
              <a:t>Progress at each stage from RCT start to TES completion</a:t>
            </a:r>
          </a:p>
          <a:p>
            <a:pPr lvl="0"/>
            <a:r>
              <a:rPr lang="en-US" sz="2400" dirty="0"/>
              <a:t>A flow diagram detailing </a:t>
            </a:r>
            <a:r>
              <a:rPr lang="en-US" sz="2400" b="1" dirty="0"/>
              <a:t>absolute</a:t>
            </a:r>
            <a:r>
              <a:rPr lang="en-US" sz="2400" dirty="0"/>
              <a:t> numbers of subjects at each relevant time-point  </a:t>
            </a:r>
          </a:p>
          <a:p>
            <a:pPr lvl="0"/>
            <a:r>
              <a:rPr lang="en-US" sz="2400" dirty="0"/>
              <a:t>Duration of active treatment </a:t>
            </a:r>
          </a:p>
          <a:p>
            <a:pPr lvl="0"/>
            <a:r>
              <a:rPr lang="en-US" sz="2400" dirty="0"/>
              <a:t>Time of last observation </a:t>
            </a:r>
          </a:p>
          <a:p>
            <a:endParaRPr lang="en-US" sz="2400" dirty="0">
              <a:solidFill>
                <a:srgbClr val="000000"/>
              </a:solidFill>
              <a:latin typeface="Calibri" charset="0"/>
              <a:ea typeface="Calibri" charset="0"/>
              <a:cs typeface="Calibri" charset="0"/>
            </a:endParaRPr>
          </a:p>
        </p:txBody>
      </p:sp>
      <p:sp>
        <p:nvSpPr>
          <p:cNvPr id="3" name="Title 2"/>
          <p:cNvSpPr>
            <a:spLocks noGrp="1"/>
          </p:cNvSpPr>
          <p:nvPr>
            <p:ph type="title"/>
          </p:nvPr>
        </p:nvSpPr>
        <p:spPr/>
        <p:txBody>
          <a:bodyPr/>
          <a:lstStyle/>
          <a:p>
            <a:pPr lvl="0"/>
            <a:r>
              <a:rPr lang="en-US" b="1" dirty="0"/>
              <a:t>Recommendations: Minimal information</a:t>
            </a:r>
            <a:br>
              <a:rPr lang="en-US" b="1" dirty="0"/>
            </a:br>
            <a:endParaRPr lang="en-US" b="1" dirty="0"/>
          </a:p>
        </p:txBody>
      </p:sp>
      <p:sp>
        <p:nvSpPr>
          <p:cNvPr id="4" name="Slide Number Placeholder 3"/>
          <p:cNvSpPr>
            <a:spLocks noGrp="1"/>
          </p:cNvSpPr>
          <p:nvPr>
            <p:ph type="sldNum" sz="quarter" idx="4"/>
          </p:nvPr>
        </p:nvSpPr>
        <p:spPr/>
        <p:txBody>
          <a:bodyPr/>
          <a:lstStyle/>
          <a:p>
            <a:fld id="{F096157D-9D44-4342-AEFF-76ADE352FA4A}" type="slidenum">
              <a:rPr lang="tr-TR" smtClean="0"/>
              <a:pPr/>
              <a:t>9</a:t>
            </a:fld>
            <a:endParaRPr lang="tr-TR" dirty="0"/>
          </a:p>
        </p:txBody>
      </p:sp>
      <p:sp>
        <p:nvSpPr>
          <p:cNvPr id="5" name="Date Placeholder 4"/>
          <p:cNvSpPr>
            <a:spLocks noGrp="1"/>
          </p:cNvSpPr>
          <p:nvPr>
            <p:ph type="dt" sz="half" idx="2"/>
          </p:nvPr>
        </p:nvSpPr>
        <p:spPr/>
        <p:txBody>
          <a:bodyPr/>
          <a:lstStyle/>
          <a:p>
            <a:fld id="{BA3F73F8-1884-0E40-983C-CDED2351A66E}" type="datetime1">
              <a:rPr lang="es-ES" smtClean="0"/>
              <a:t>7/8/18</a:t>
            </a:fld>
            <a:endParaRPr lang="en-US" dirty="0"/>
          </a:p>
        </p:txBody>
      </p:sp>
    </p:spTree>
    <p:extLst>
      <p:ext uri="{BB962C8B-B14F-4D97-AF65-F5344CB8AC3E}">
        <p14:creationId xmlns:p14="http://schemas.microsoft.com/office/powerpoint/2010/main" val="1753187828"/>
      </p:ext>
    </p:extLst>
  </p:cSld>
  <p:clrMapOvr>
    <a:masterClrMapping/>
  </p:clrMapOvr>
</p:sld>
</file>

<file path=ppt/theme/theme1.xml><?xml version="1.0" encoding="utf-8"?>
<a:theme xmlns:a="http://schemas.openxmlformats.org/drawingml/2006/main" name="PPT EULAR presentation">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2F2F2F"/>
      </a:folHlink>
    </a:clrScheme>
    <a:fontScheme name="1_plantilla presentac VidaCaixa Previsión Social castellano">
      <a:majorFont>
        <a:latin typeface="Arial"/>
        <a:ea typeface=""/>
        <a:cs typeface=""/>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lnDef>
  </a:objectDefaults>
  <a:extraClrSchemeLst>
    <a:extraClrScheme>
      <a:clrScheme name="1_plantilla presentac VidaCaixa Previsión Social castella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ank">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005B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08A657DCF3FBB4E8FBE0E2468B8B113" ma:contentTypeVersion="8" ma:contentTypeDescription="Create a new document." ma:contentTypeScope="" ma:versionID="552813927a8689c861248bda084e3b1a">
  <xsd:schema xmlns:xsd="http://www.w3.org/2001/XMLSchema" xmlns:xs="http://www.w3.org/2001/XMLSchema" xmlns:p="http://schemas.microsoft.com/office/2006/metadata/properties" xmlns:ns2="1fe62f42-115c-4e23-b11d-d52080b3ae5f" xmlns:ns3="5c339dfd-a95f-4f81-844c-7253b04fe2d8" targetNamespace="http://schemas.microsoft.com/office/2006/metadata/properties" ma:root="true" ma:fieldsID="3da2bce930b2b1bd60b902f3fd4b3128" ns2:_="" ns3:_="">
    <xsd:import namespace="1fe62f42-115c-4e23-b11d-d52080b3ae5f"/>
    <xsd:import namespace="5c339dfd-a95f-4f81-844c-7253b04fe2d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e62f42-115c-4e23-b11d-d52080b3ae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c339dfd-a95f-4f81-844c-7253b04fe2d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LongProperties xmlns="http://schemas.microsoft.com/office/2006/metadata/longProperties"/>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5.xml><?xml version="1.0" encoding="utf-8"?>
<ct:contentTypeSchema xmlns:ct="http://schemas.microsoft.com/office/2006/metadata/contentType" xmlns:ma="http://schemas.microsoft.com/office/2006/metadata/properties/metaAttributes" ct:_="" ma:_="" ma:contentTypeName="Intranet Documento Interno" ma:contentTypeID="0x01010032C576AC6C384C259C365B7C19D056D20005F7B64641EEB540B5A9DF4FDA1E4FCE" ma:contentTypeVersion="2" ma:contentTypeDescription="Intranet Documento Interno" ma:contentTypeScope="" ma:versionID="ef9f1d27af694992cc6631efdc50ad12">
  <xsd:schema xmlns:xsd="http://www.w3.org/2001/XMLSchema" xmlns:xs="http://www.w3.org/2001/XMLSchema" xmlns:p="http://schemas.microsoft.com/office/2006/metadata/properties" xmlns:ns1="http://schemas.microsoft.com/sharepoint/v3" xmlns:ns2="F6190AD9-4581-4372-B2DF-FA9A6D64EB4D" xmlns:ns3="949D39CD-7166-4d84-B7B3-B133F34511FF" xmlns:ns4="D3B34FE5-AC3B-4a96-82CA-0DBA080F7269" xmlns:ns5="E98DFCE1-BAE5-447a-BDCA-1BA3A3ADDCB8" xmlns:ns6="132FDA8B-444F-45f6-B04C-FDC6AA7FB290" xmlns:ns7="be301acf-7d88-4206-bc25-f0c1637acb3f" targetNamespace="http://schemas.microsoft.com/office/2006/metadata/properties" ma:root="true" ma:fieldsID="06a94e209e438e3ccee22c7bd3ab2857" ns1:_="" ns2:_="" ns3:_="" ns4:_="" ns5:_="" ns6:_="" ns7:_="">
    <xsd:import namespace="http://schemas.microsoft.com/sharepoint/v3"/>
    <xsd:import namespace="F6190AD9-4581-4372-B2DF-FA9A6D64EB4D"/>
    <xsd:import namespace="949D39CD-7166-4d84-B7B3-B133F34511FF"/>
    <xsd:import namespace="D3B34FE5-AC3B-4a96-82CA-0DBA080F7269"/>
    <xsd:import namespace="E98DFCE1-BAE5-447a-BDCA-1BA3A3ADDCB8"/>
    <xsd:import namespace="132FDA8B-444F-45f6-B04C-FDC6AA7FB290"/>
    <xsd:import namespace="be301acf-7d88-4206-bc25-f0c1637acb3f"/>
    <xsd:element name="properties">
      <xsd:complexType>
        <xsd:sequence>
          <xsd:element name="documentManagement">
            <xsd:complexType>
              <xsd:all>
                <xsd:element ref="ns1:Description" minOccurs="0"/>
                <xsd:element ref="ns2:DepartamentoTaxHTField0" minOccurs="0"/>
                <xsd:element ref="ns3:ProductoTaxHTField0" minOccurs="0"/>
                <xsd:element ref="ns4:TipoDocumentoTaxHTField0" minOccurs="0"/>
                <xsd:element ref="ns5:LenguajeTaxHTField0" minOccurs="0"/>
                <xsd:element ref="ns6:TemaTaxHTField0" minOccurs="0"/>
                <xsd:element ref="ns7:TaxKeywordTaxHTField" minOccurs="0"/>
                <xsd:element ref="ns7:TaxCatchAll" minOccurs="0"/>
                <xsd:element ref="ns7:TaxCatchAllLabel" minOccurs="0"/>
                <xsd:element ref="ns1:AverageRating" minOccurs="0"/>
                <xsd:element ref="ns1:RatingCount" minOccurs="0"/>
                <xsd:element ref="ns7:_dlc_DocId" minOccurs="0"/>
                <xsd:element ref="ns7:_dlc_DocIdUrl" minOccurs="0"/>
                <xsd:element ref="ns7: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escription" ma:index="8" nillable="true" ma:displayName="Descripción" ma:internalName="Description">
      <xsd:simpleType>
        <xsd:restriction base="dms:Note">
          <xsd:maxLength value="150"/>
        </xsd:restriction>
      </xsd:simpleType>
    </xsd:element>
    <xsd:element name="AverageRating" ma:index="23" nillable="true" ma:displayName="Clasificación (0-5)" ma:decimals="2" ma:description="Valor promedio de todas las clasificaciones que se han enviado" ma:internalName="AverageRating" ma:readOnly="true">
      <xsd:simpleType>
        <xsd:restriction base="dms:Number"/>
      </xsd:simpleType>
    </xsd:element>
    <xsd:element name="RatingCount" ma:index="24" nillable="true" ma:displayName="Número de clasificaciones" ma:decimals="0" ma:description="Número de clasificaciones enviado" ma:internalName="RatingCount" ma:readOnly="tru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F6190AD9-4581-4372-B2DF-FA9A6D64EB4D" elementFormDefault="qualified">
    <xsd:import namespace="http://schemas.microsoft.com/office/2006/documentManagement/types"/>
    <xsd:import namespace="http://schemas.microsoft.com/office/infopath/2007/PartnerControls"/>
    <xsd:element name="DepartamentoTaxHTField0" ma:index="10" nillable="true" ma:taxonomy="true" ma:internalName="Departamento_0" ma:taxonomyFieldName="Departamento" ma:displayName="Departamento" ma:default="" ma:fieldId="{93866b3b-a5cd-4f7c-8039-355b7ad00c50}" ma:taxonomyMulti="true" ma:sspId="dae3a36d-f80e-43f9-8a6e-5e975d4c7c75" ma:termSetId="775e99ea-537c-4c77-a14e-7318fdbc265d"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49D39CD-7166-4d84-B7B3-B133F34511FF" elementFormDefault="qualified">
    <xsd:import namespace="http://schemas.microsoft.com/office/2006/documentManagement/types"/>
    <xsd:import namespace="http://schemas.microsoft.com/office/infopath/2007/PartnerControls"/>
    <xsd:element name="ProductoTaxHTField0" ma:index="12" nillable="true" ma:taxonomy="true" ma:internalName="Producto_0" ma:taxonomyFieldName="Producto" ma:displayName="Producto" ma:default="" ma:fieldId="{a721c8b8-7c93-4cc5-a44f-6de7d17bec20}" ma:sspId="dae3a36d-f80e-43f9-8a6e-5e975d4c7c75" ma:termSetId="747fa720-2bff-4c29-8aaf-ab68603a468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3B34FE5-AC3B-4a96-82CA-0DBA080F7269" elementFormDefault="qualified">
    <xsd:import namespace="http://schemas.microsoft.com/office/2006/documentManagement/types"/>
    <xsd:import namespace="http://schemas.microsoft.com/office/infopath/2007/PartnerControls"/>
    <xsd:element name="TipoDocumentoTaxHTField0" ma:index="14" nillable="true" ma:taxonomy="true" ma:internalName="TipoDocumento_0" ma:taxonomyFieldName="TipoDocumento" ma:displayName="Tipo documento" ma:default="" ma:fieldId="{71a6ff95-022e-483e-9bcc-30da4cf1bab8}" ma:sspId="dae3a36d-f80e-43f9-8a6e-5e975d4c7c75" ma:termSetId="b32d1efd-b03a-44c7-9d8a-42877a79d5bf"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98DFCE1-BAE5-447a-BDCA-1BA3A3ADDCB8" elementFormDefault="qualified">
    <xsd:import namespace="http://schemas.microsoft.com/office/2006/documentManagement/types"/>
    <xsd:import namespace="http://schemas.microsoft.com/office/infopath/2007/PartnerControls"/>
    <xsd:element name="LenguajeTaxHTField0" ma:index="16" nillable="true" ma:taxonomy="true" ma:internalName="Lenguaje_0" ma:taxonomyFieldName="Lenguaje" ma:displayName="Lenguaje" ma:default="" ma:fieldId="{2ae4c28f-b96e-42d5-a568-480d296cb218}" ma:sspId="dae3a36d-f80e-43f9-8a6e-5e975d4c7c75" ma:termSetId="dc83aefa-cf05-4785-b4f3-b93e543cac83"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32FDA8B-444F-45f6-B04C-FDC6AA7FB290" elementFormDefault="qualified">
    <xsd:import namespace="http://schemas.microsoft.com/office/2006/documentManagement/types"/>
    <xsd:import namespace="http://schemas.microsoft.com/office/infopath/2007/PartnerControls"/>
    <xsd:element name="TemaTaxHTField0" ma:index="18" nillable="true" ma:taxonomy="true" ma:internalName="Tema_0" ma:taxonomyFieldName="Tema" ma:displayName="Tema" ma:default="" ma:fieldId="{1eddc28b-cca7-4c1e-b56b-bd4b0fc45fa9}" ma:taxonomyMulti="true" ma:sspId="dae3a36d-f80e-43f9-8a6e-5e975d4c7c75" ma:termSetId="7df00746-8ea2-4f56-9edc-ade760a69689"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e301acf-7d88-4206-bc25-f0c1637acb3f" elementFormDefault="qualified">
    <xsd:import namespace="http://schemas.microsoft.com/office/2006/documentManagement/types"/>
    <xsd:import namespace="http://schemas.microsoft.com/office/infopath/2007/PartnerControls"/>
    <xsd:element name="TaxKeywordTaxHTField" ma:index="20" nillable="true" ma:taxonomy="true" ma:internalName="TaxKeywordTaxHTField" ma:taxonomyFieldName="TaxKeyword" ma:displayName="Palabras clave de empresa" ma:fieldId="{23f27201-bee3-471e-b2e7-b64fd8b7ca38}" ma:taxonomyMulti="true" ma:sspId="dae3a36d-f80e-43f9-8a6e-5e975d4c7c75" ma:termSetId="00000000-0000-0000-0000-000000000000" ma:anchorId="00000000-0000-0000-0000-000000000000" ma:open="true" ma:isKeyword="true">
      <xsd:complexType>
        <xsd:sequence>
          <xsd:element ref="pc:Terms" minOccurs="0" maxOccurs="1"/>
        </xsd:sequence>
      </xsd:complexType>
    </xsd:element>
    <xsd:element name="TaxCatchAll" ma:index="21" nillable="true" ma:displayName="Taxonomy Catch All Column" ma:description="" ma:hidden="true" ma:list="{aac5f80e-1ebf-4f3c-9f71-d730a7ceb3a1}" ma:internalName="TaxCatchAll" ma:showField="CatchAllData"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TaxCatchAllLabel" ma:index="22" nillable="true" ma:displayName="Taxonomy Catch All Column1" ma:description="" ma:hidden="true" ma:list="{aac5f80e-1ebf-4f3c-9f71-d730a7ceb3a1}" ma:internalName="TaxCatchAllLabel" ma:readOnly="true" ma:showField="CatchAllDataLabel"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_dlc_DocId" ma:index="25" nillable="true" ma:displayName="Valor de Id. de documento" ma:description="El valor del identificador de documento asignado a este elemento." ma:internalName="_dlc_DocId" ma:readOnly="true">
      <xsd:simpleType>
        <xsd:restriction base="dms:Text"/>
      </xsd:simpleType>
    </xsd:element>
    <xsd:element name="_dlc_DocIdUrl" ma:index="26" nillable="true" ma:displayName="Id. de documento" ma:description="Vínculo permanente a este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7"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DE97A49-F646-4B69-85FE-92FF14AA03C2}">
  <ds:schemaRefs>
    <ds:schemaRef ds:uri="http://schemas.microsoft.com/sharepoint/v3/contenttype/forms"/>
  </ds:schemaRefs>
</ds:datastoreItem>
</file>

<file path=customXml/itemProps2.xml><?xml version="1.0" encoding="utf-8"?>
<ds:datastoreItem xmlns:ds="http://schemas.openxmlformats.org/officeDocument/2006/customXml" ds:itemID="{B8ED1CD2-3025-4906-9238-512A1FED5444}"/>
</file>

<file path=customXml/itemProps3.xml><?xml version="1.0" encoding="utf-8"?>
<ds:datastoreItem xmlns:ds="http://schemas.openxmlformats.org/officeDocument/2006/customXml" ds:itemID="{8B375BF9-3C35-4C6D-8997-27DCBE2ABBEF}">
  <ds:schemaRefs>
    <ds:schemaRef ds:uri="http://schemas.microsoft.com/office/2006/metadata/longProperties"/>
  </ds:schemaRefs>
</ds:datastoreItem>
</file>

<file path=customXml/itemProps4.xml><?xml version="1.0" encoding="utf-8"?>
<ds:datastoreItem xmlns:ds="http://schemas.openxmlformats.org/officeDocument/2006/customXml" ds:itemID="{211D8D81-60A0-4CDE-8F83-56276C98843F}">
  <ds:schemaRefs>
    <ds:schemaRef ds:uri="http://www.w3.org/XML/1998/namespace"/>
    <ds:schemaRef ds:uri="http://schemas.microsoft.com/sharepoint/v3"/>
    <ds:schemaRef ds:uri="http://purl.org/dc/dcmitype/"/>
    <ds:schemaRef ds:uri="http://purl.org/dc/terms/"/>
    <ds:schemaRef ds:uri="132FDA8B-444F-45f6-B04C-FDC6AA7FB290"/>
    <ds:schemaRef ds:uri="http://schemas.microsoft.com/office/infopath/2007/PartnerControls"/>
    <ds:schemaRef ds:uri="F6190AD9-4581-4372-B2DF-FA9A6D64EB4D"/>
    <ds:schemaRef ds:uri="http://schemas.openxmlformats.org/package/2006/metadata/core-properties"/>
    <ds:schemaRef ds:uri="http://purl.org/dc/elements/1.1/"/>
    <ds:schemaRef ds:uri="be301acf-7d88-4206-bc25-f0c1637acb3f"/>
    <ds:schemaRef ds:uri="http://schemas.microsoft.com/office/2006/documentManagement/types"/>
    <ds:schemaRef ds:uri="949D39CD-7166-4d84-B7B3-B133F34511FF"/>
    <ds:schemaRef ds:uri="E98DFCE1-BAE5-447a-BDCA-1BA3A3ADDCB8"/>
    <ds:schemaRef ds:uri="D3B34FE5-AC3B-4a96-82CA-0DBA080F7269"/>
    <ds:schemaRef ds:uri="http://schemas.microsoft.com/office/2006/metadata/properties"/>
  </ds:schemaRefs>
</ds:datastoreItem>
</file>

<file path=customXml/itemProps5.xml><?xml version="1.0" encoding="utf-8"?>
<ds:datastoreItem xmlns:ds="http://schemas.openxmlformats.org/officeDocument/2006/customXml" ds:itemID="{FA2325FA-BF53-4D92-8355-0F3E68AA48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6190AD9-4581-4372-B2DF-FA9A6D64EB4D"/>
    <ds:schemaRef ds:uri="949D39CD-7166-4d84-B7B3-B133F34511FF"/>
    <ds:schemaRef ds:uri="D3B34FE5-AC3B-4a96-82CA-0DBA080F7269"/>
    <ds:schemaRef ds:uri="E98DFCE1-BAE5-447a-BDCA-1BA3A3ADDCB8"/>
    <ds:schemaRef ds:uri="132FDA8B-444F-45f6-B04C-FDC6AA7FB290"/>
    <ds:schemaRef ds:uri="be301acf-7d88-4206-bc25-f0c1637acb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PPT EULAR presentation</Template>
  <TotalTime>399</TotalTime>
  <Words>1787</Words>
  <Application>Microsoft Macintosh PowerPoint</Application>
  <PresentationFormat>On-screen Show (4:3)</PresentationFormat>
  <Paragraphs>189</Paragraphs>
  <Slides>26</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26</vt:i4>
      </vt:variant>
    </vt:vector>
  </HeadingPairs>
  <TitlesOfParts>
    <vt:vector size="34" baseType="lpstr">
      <vt:lpstr>ＭＳ Ｐゴシック</vt:lpstr>
      <vt:lpstr>Arial</vt:lpstr>
      <vt:lpstr>Calibri</vt:lpstr>
      <vt:lpstr>Symbol</vt:lpstr>
      <vt:lpstr>Times</vt:lpstr>
      <vt:lpstr>Wingdings</vt:lpstr>
      <vt:lpstr>PPT EULAR presentation</vt:lpstr>
      <vt:lpstr>Blank</vt:lpstr>
      <vt:lpstr>Development of EULAR Recommendations for the Reporting of Clinical Trial Extension Studies     </vt:lpstr>
      <vt:lpstr>Target population/question</vt:lpstr>
      <vt:lpstr>Methods/methodical approach</vt:lpstr>
      <vt:lpstr>Overarching prinicples</vt:lpstr>
      <vt:lpstr>Overarching prinicples</vt:lpstr>
      <vt:lpstr>Recommendations </vt:lpstr>
      <vt:lpstr>Recommendations: Definition of a TES </vt:lpstr>
      <vt:lpstr>Recommendations: Minimal information  </vt:lpstr>
      <vt:lpstr>Recommendations: Minimal information </vt:lpstr>
      <vt:lpstr>Recommendations: Minimal information</vt:lpstr>
      <vt:lpstr>Recommendations: Minimal information</vt:lpstr>
      <vt:lpstr>Recommendations: Minimal information</vt:lpstr>
      <vt:lpstr>Recommendations: Minimal information</vt:lpstr>
      <vt:lpstr>Recommendations</vt:lpstr>
      <vt:lpstr>Recommendations</vt:lpstr>
      <vt:lpstr>Recommendations</vt:lpstr>
      <vt:lpstr>Recommendations</vt:lpstr>
      <vt:lpstr>Recommendations: Data management &amp; statistical approach</vt:lpstr>
      <vt:lpstr>Recommendations: Data management &amp; statistical approach</vt:lpstr>
      <vt:lpstr>Data management &amp; statistical approach</vt:lpstr>
      <vt:lpstr>Data management &amp; statistical approach</vt:lpstr>
      <vt:lpstr>Frequency of reporting TES</vt:lpstr>
      <vt:lpstr>Consent</vt:lpstr>
      <vt:lpstr>Summary of Recommendations</vt:lpstr>
      <vt:lpstr>Summary of Recommendations in lay format </vt:lpstr>
      <vt:lpstr>Acknowledgements</vt:lpstr>
    </vt:vector>
  </TitlesOfParts>
  <Company>HP</Company>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 Patrizia</dc:creator>
  <cp:lastModifiedBy>Maya Buch</cp:lastModifiedBy>
  <cp:revision>40</cp:revision>
  <dcterms:created xsi:type="dcterms:W3CDTF">2017-10-10T13:55:03Z</dcterms:created>
  <dcterms:modified xsi:type="dcterms:W3CDTF">2018-08-07T10:59:30Z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RMWZVRDHCRQH-457-297</vt:lpwstr>
  </property>
  <property fmtid="{D5CDD505-2E9C-101B-9397-08002B2CF9AE}" pid="3" name="_dlc_DocIdItemGuid">
    <vt:lpwstr>585317ea-a069-480b-8ac0-03d5a132d1fd</vt:lpwstr>
  </property>
  <property fmtid="{D5CDD505-2E9C-101B-9397-08002B2CF9AE}" pid="4" name="_dlc_DocIdUrl">
    <vt:lpwstr>https://intranetsegurcaixaadeslas/area-trabajo/canal empresas/_layouts/DocIdRedir.aspx?ID=RMWZVRDHCRQH-457-297, RMWZVRDHCRQH-457-297</vt:lpwstr>
  </property>
  <property fmtid="{D5CDD505-2E9C-101B-9397-08002B2CF9AE}" pid="5" name="TaxKeywordTaxHTField">
    <vt:lpwstr/>
  </property>
  <property fmtid="{D5CDD505-2E9C-101B-9397-08002B2CF9AE}" pid="6" name="TaxKeyword">
    <vt:lpwstr/>
  </property>
  <property fmtid="{D5CDD505-2E9C-101B-9397-08002B2CF9AE}" pid="7" name="TipoDocumento">
    <vt:lpwstr/>
  </property>
  <property fmtid="{D5CDD505-2E9C-101B-9397-08002B2CF9AE}" pid="8" name="Producto">
    <vt:lpwstr/>
  </property>
  <property fmtid="{D5CDD505-2E9C-101B-9397-08002B2CF9AE}" pid="9" name="Tema">
    <vt:lpwstr/>
  </property>
  <property fmtid="{D5CDD505-2E9C-101B-9397-08002B2CF9AE}" pid="10" name="Tema_0">
    <vt:lpwstr/>
  </property>
  <property fmtid="{D5CDD505-2E9C-101B-9397-08002B2CF9AE}" pid="11" name="Departamento">
    <vt:lpwstr/>
  </property>
  <property fmtid="{D5CDD505-2E9C-101B-9397-08002B2CF9AE}" pid="12" name="Departamento_0">
    <vt:lpwstr/>
  </property>
  <property fmtid="{D5CDD505-2E9C-101B-9397-08002B2CF9AE}" pid="13" name="Producto_0">
    <vt:lpwstr/>
  </property>
  <property fmtid="{D5CDD505-2E9C-101B-9397-08002B2CF9AE}" pid="14" name="Lenguaje">
    <vt:lpwstr/>
  </property>
  <property fmtid="{D5CDD505-2E9C-101B-9397-08002B2CF9AE}" pid="15" name="TipoDocumento_0">
    <vt:lpwstr/>
  </property>
  <property fmtid="{D5CDD505-2E9C-101B-9397-08002B2CF9AE}" pid="16" name="Lenguaje_0">
    <vt:lpwstr/>
  </property>
  <property fmtid="{D5CDD505-2E9C-101B-9397-08002B2CF9AE}" pid="17" name="TaxCatchAll">
    <vt:lpwstr/>
  </property>
  <property fmtid="{D5CDD505-2E9C-101B-9397-08002B2CF9AE}" pid="18" name="Description">
    <vt:lpwstr/>
  </property>
  <property fmtid="{D5CDD505-2E9C-101B-9397-08002B2CF9AE}" pid="19" name="ContentTypeId">
    <vt:lpwstr>0x010100408A657DCF3FBB4E8FBE0E2468B8B113</vt:lpwstr>
  </property>
  <property fmtid="{D5CDD505-2E9C-101B-9397-08002B2CF9AE}" pid="20" name="Order">
    <vt:r8>4399400</vt:r8>
  </property>
</Properties>
</file>