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trictFirstAndLastChars="0" saveSubsetFonts="1">
  <p:sldMasterIdLst>
    <p:sldMasterId id="2147483655" r:id="rId4"/>
    <p:sldMasterId id="2147483888" r:id="rId5"/>
  </p:sldMasterIdLst>
  <p:notesMasterIdLst>
    <p:notesMasterId r:id="rId16"/>
  </p:notesMasterIdLst>
  <p:handoutMasterIdLst>
    <p:handoutMasterId r:id="rId17"/>
  </p:handoutMasterIdLst>
  <p:sldIdLst>
    <p:sldId id="267" r:id="rId6"/>
    <p:sldId id="271" r:id="rId7"/>
    <p:sldId id="276" r:id="rId8"/>
    <p:sldId id="268" r:id="rId9"/>
    <p:sldId id="269" r:id="rId10"/>
    <p:sldId id="270" r:id="rId11"/>
    <p:sldId id="272" r:id="rId12"/>
    <p:sldId id="273" r:id="rId13"/>
    <p:sldId id="274" r:id="rId14"/>
    <p:sldId id="275" r:id="rId15"/>
  </p:sldIdLst>
  <p:sldSz cx="9144000" cy="5143500" type="screen16x9"/>
  <p:notesSz cx="6797675" cy="9926638"/>
  <p:defaultTextStyle>
    <a:defPPr>
      <a:defRPr lang="es-ES_tradnl"/>
    </a:defPPr>
    <a:lvl1pPr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1pPr>
    <a:lvl2pPr marL="457200"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2pPr>
    <a:lvl3pPr marL="914400"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3pPr>
    <a:lvl4pPr marL="1371600"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4pPr>
    <a:lvl5pPr marL="1828800"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560" userDrawn="1">
          <p15:clr>
            <a:srgbClr val="A4A3A4"/>
          </p15:clr>
        </p15:guide>
        <p15:guide id="2" pos="554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6B9"/>
    <a:srgbClr val="063FA9"/>
    <a:srgbClr val="0057A3"/>
    <a:srgbClr val="003FA8"/>
    <a:srgbClr val="1986CE"/>
    <a:srgbClr val="000000"/>
    <a:srgbClr val="F8F8F8"/>
    <a:srgbClr val="CECFCF"/>
    <a:srgbClr val="F6BFBF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1" autoAdjust="0"/>
    <p:restoredTop sz="94644" autoAdjust="0"/>
  </p:normalViewPr>
  <p:slideViewPr>
    <p:cSldViewPr snapToGrid="0">
      <p:cViewPr varScale="1">
        <p:scale>
          <a:sx n="71" d="100"/>
          <a:sy n="71" d="100"/>
        </p:scale>
        <p:origin x="138" y="60"/>
      </p:cViewPr>
      <p:guideLst>
        <p:guide orient="horz" pos="560"/>
        <p:guide pos="55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3" d="100"/>
          <a:sy n="63" d="100"/>
        </p:scale>
        <p:origin x="2862" y="60"/>
      </p:cViewPr>
      <p:guideLst>
        <p:guide orient="horz" pos="3127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6575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b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6575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b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charset="0"/>
              </a:defRPr>
            </a:lvl1pPr>
          </a:lstStyle>
          <a:p>
            <a:fld id="{985E38B0-27C5-3F47-9942-78CA6AAD1B09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47800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863" y="0"/>
            <a:ext cx="2944812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663" y="744538"/>
            <a:ext cx="6615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714875"/>
            <a:ext cx="498792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/>
              <a:t>Click here to modify the master text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b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863" y="9428163"/>
            <a:ext cx="2944812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b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charset="0"/>
              </a:defRPr>
            </a:lvl1pPr>
          </a:lstStyle>
          <a:p>
            <a:fld id="{777C8E66-A4CA-3644-85C9-53BE1798D601}" type="slidenum">
              <a:rPr lang="es-ES_tradnl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1463719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 baseline="0">
        <a:solidFill>
          <a:schemeClr val="tx1"/>
        </a:solidFill>
        <a:latin typeface="Times" pitchFamily="18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C8E66-A4CA-3644-85C9-53BE1798D601}" type="slidenum">
              <a:rPr lang="es-ES_tradnl" smtClean="0"/>
              <a:pPr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750320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C8E66-A4CA-3644-85C9-53BE1798D601}" type="slidenum">
              <a:rPr lang="es-ES_tradnl" smtClean="0"/>
              <a:pPr/>
              <a:t>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254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C8E66-A4CA-3644-85C9-53BE1798D601}" type="slidenum">
              <a:rPr lang="es-ES_tradnl" smtClean="0"/>
              <a:pPr/>
              <a:t>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520923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C8E66-A4CA-3644-85C9-53BE1798D601}" type="slidenum">
              <a:rPr lang="es-ES_tradnl" smtClean="0"/>
              <a:pPr/>
              <a:t>6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213992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C8E66-A4CA-3644-85C9-53BE1798D601}" type="slidenum">
              <a:rPr lang="es-ES_tradnl" smtClean="0"/>
              <a:pPr/>
              <a:t>7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04273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C8E66-A4CA-3644-85C9-53BE1798D601}" type="slidenum">
              <a:rPr lang="es-ES_tradnl" smtClean="0"/>
              <a:pPr/>
              <a:t>8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648457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C8E66-A4CA-3644-85C9-53BE1798D601}" type="slidenum">
              <a:rPr lang="es-ES_tradnl" smtClean="0"/>
              <a:pPr/>
              <a:t>9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068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shutterstock_298779908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FA8"/>
                </a:solidFill>
              </a:defRPr>
            </a:lvl1pPr>
          </a:lstStyle>
          <a:p>
            <a:fld id="{CC6E1000-1FBE-7344-AEE7-008587FEC10F}" type="datetime1">
              <a:rPr lang="en-GB" noProof="0" smtClean="0"/>
              <a:pPr/>
              <a:t>08/07/2024</a:t>
            </a:fld>
            <a:endParaRPr lang="en-GB" noProof="0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3FA8"/>
                </a:solidFill>
              </a:defRPr>
            </a:lvl1pPr>
          </a:lstStyle>
          <a:p>
            <a:fld id="{F096157D-9D44-4342-AEFF-76ADE352FA4A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9" y="2879644"/>
            <a:ext cx="4353563" cy="1486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15" name="Imagen 5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692"/>
          <a:stretch/>
        </p:blipFill>
        <p:spPr>
          <a:xfrm>
            <a:off x="578570" y="421360"/>
            <a:ext cx="3124835" cy="1268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02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4445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66931" y="1568789"/>
            <a:ext cx="8334171" cy="3093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891" indent="-342891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66928" y="974049"/>
            <a:ext cx="8334172" cy="475909"/>
          </a:xfrm>
          <a:prstGeom prst="rect">
            <a:avLst/>
          </a:prstGeom>
        </p:spPr>
        <p:txBody>
          <a:bodyPr lIns="36000"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4859169"/>
            <a:ext cx="874712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19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4859169"/>
            <a:ext cx="1223962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BA3F73F8-1884-0E40-983C-CDED2351A66E}" type="datetime1">
              <a:rPr lang="en-GB" noProof="0" smtClean="0"/>
              <a:pPr/>
              <a:t>08/07/2024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86072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shutterstock_325069670.jpg"/>
          <p:cNvPicPr>
            <a:picLocks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9144001" cy="5143500"/>
          </a:xfrm>
          <a:prstGeom prst="rect">
            <a:avLst/>
          </a:prstGeom>
          <a:ln>
            <a:noFill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9" y="2879644"/>
            <a:ext cx="4353563" cy="1486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13" name="Imagen 5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597"/>
          <a:stretch/>
        </p:blipFill>
        <p:spPr>
          <a:xfrm>
            <a:off x="578570" y="421360"/>
            <a:ext cx="3124835" cy="1252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458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shutterstock_114891403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31" b="24869"/>
          <a:stretch/>
        </p:blipFill>
        <p:spPr>
          <a:xfrm>
            <a:off x="0" y="0"/>
            <a:ext cx="9144000" cy="5148000"/>
          </a:xfrm>
          <a:prstGeom prst="rect">
            <a:avLst/>
          </a:prstGeom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9" y="2879644"/>
            <a:ext cx="4353563" cy="1486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5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430"/>
          <a:stretch/>
        </p:blipFill>
        <p:spPr>
          <a:xfrm>
            <a:off x="578570" y="421360"/>
            <a:ext cx="3124835" cy="130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41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2" descr="shutterstock_298779908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9" y="2879644"/>
            <a:ext cx="4353563" cy="1486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5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597"/>
          <a:stretch/>
        </p:blipFill>
        <p:spPr>
          <a:xfrm>
            <a:off x="578570" y="421360"/>
            <a:ext cx="3124835" cy="1252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442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shutterstock_227742202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9" y="2879644"/>
            <a:ext cx="4353563" cy="1486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5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787"/>
          <a:stretch/>
        </p:blipFill>
        <p:spPr>
          <a:xfrm>
            <a:off x="578570" y="421360"/>
            <a:ext cx="3124835" cy="128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284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66931" y="1568789"/>
            <a:ext cx="8334171" cy="3093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891" indent="-342891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66928" y="974049"/>
            <a:ext cx="8334172" cy="475909"/>
          </a:xfrm>
          <a:prstGeom prst="rect">
            <a:avLst/>
          </a:prstGeom>
        </p:spPr>
        <p:txBody>
          <a:bodyPr lIns="36000"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4859169"/>
            <a:ext cx="874712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19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4859169"/>
            <a:ext cx="1223962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BA3F73F8-1884-0E40-983C-CDED2351A66E}" type="datetime1">
              <a:rPr lang="en-GB" noProof="0" smtClean="0"/>
              <a:pPr/>
              <a:t>08/07/2024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846613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shutterstock_250115626.jpg"/>
          <p:cNvPicPr>
            <a:picLocks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" t="29639" r="153" b="13925"/>
          <a:stretch/>
        </p:blipFill>
        <p:spPr>
          <a:xfrm>
            <a:off x="466929" y="1548000"/>
            <a:ext cx="8333999" cy="3128400"/>
          </a:xfrm>
          <a:prstGeom prst="rect">
            <a:avLst/>
          </a:prstGeom>
        </p:spPr>
      </p:pic>
      <p:sp>
        <p:nvSpPr>
          <p:cNvPr id="7" name="Título 1"/>
          <p:cNvSpPr>
            <a:spLocks noGrp="1"/>
          </p:cNvSpPr>
          <p:nvPr>
            <p:ph type="title" hasCustomPrompt="1"/>
          </p:nvPr>
        </p:nvSpPr>
        <p:spPr>
          <a:xfrm>
            <a:off x="466931" y="974049"/>
            <a:ext cx="8334171" cy="475909"/>
          </a:xfrm>
          <a:prstGeom prst="rect">
            <a:avLst/>
          </a:prstGeom>
        </p:spPr>
        <p:txBody>
          <a:bodyPr lIns="36000"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4859169"/>
            <a:ext cx="874712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4859169"/>
            <a:ext cx="1223962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9C169FB8-1BE0-E845-9C2A-AF36E4CC9869}" type="datetime1">
              <a:rPr lang="en-GB" noProof="0" smtClean="0"/>
              <a:pPr/>
              <a:t>08/07/2024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499858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and Conten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66932" y="1568789"/>
            <a:ext cx="3844721" cy="3093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891" indent="-342891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66929" y="974049"/>
            <a:ext cx="3838372" cy="475909"/>
          </a:xfrm>
          <a:prstGeom prst="rect">
            <a:avLst/>
          </a:prstGeom>
        </p:spPr>
        <p:txBody>
          <a:bodyPr lIns="36000"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pic>
        <p:nvPicPr>
          <p:cNvPr id="6" name="Imagen 5" descr="shutterstock_250115626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00" t="5090" r="496" b="1443"/>
          <a:stretch/>
        </p:blipFill>
        <p:spPr>
          <a:xfrm>
            <a:off x="4608000" y="1081096"/>
            <a:ext cx="4194000" cy="3596400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4859169"/>
            <a:ext cx="874712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4859169"/>
            <a:ext cx="1223962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409C76EE-2EB6-5A47-8F28-5B769792FE36}" type="datetime1">
              <a:rPr lang="en-GB" noProof="0" smtClean="0"/>
              <a:pPr/>
              <a:t>08/07/2024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271224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66932" y="1568789"/>
            <a:ext cx="8334171" cy="116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891" indent="-342891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66931" y="974049"/>
            <a:ext cx="8334171" cy="475909"/>
          </a:xfrm>
          <a:prstGeom prst="rect">
            <a:avLst/>
          </a:prstGeom>
        </p:spPr>
        <p:txBody>
          <a:bodyPr lIns="36000"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4859169"/>
            <a:ext cx="874712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4859169"/>
            <a:ext cx="1223962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9B3EE45F-8683-D246-A5F0-93394021D3FB}" type="datetime1">
              <a:rPr lang="en-GB" noProof="0" smtClean="0"/>
              <a:pPr/>
              <a:t>08/07/2024</a:t>
            </a:fld>
            <a:endParaRPr lang="en-GB" noProof="0" dirty="0"/>
          </a:p>
        </p:txBody>
      </p:sp>
      <p:pic>
        <p:nvPicPr>
          <p:cNvPr id="14" name="Imagen 6"/>
          <p:cNvPicPr>
            <a:picLocks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03" r="1194" b="13362"/>
          <a:stretch/>
        </p:blipFill>
        <p:spPr>
          <a:xfrm>
            <a:off x="468000" y="2844000"/>
            <a:ext cx="8337600" cy="18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726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7"/>
          <p:cNvSpPr>
            <a:spLocks noChangeArrowheads="1"/>
          </p:cNvSpPr>
          <p:nvPr/>
        </p:nvSpPr>
        <p:spPr bwMode="auto">
          <a:xfrm>
            <a:off x="342903" y="222945"/>
            <a:ext cx="204383" cy="325636"/>
          </a:xfrm>
          <a:prstGeom prst="flowChartAlternateProcess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endParaRPr lang="es-ES" altLang="es-ES" sz="1400">
              <a:ea typeface="+mn-ea"/>
            </a:endParaRPr>
          </a:p>
        </p:txBody>
      </p:sp>
      <p:sp>
        <p:nvSpPr>
          <p:cNvPr id="1032" name="AutoShape 11"/>
          <p:cNvSpPr>
            <a:spLocks noChangeArrowheads="1"/>
          </p:cNvSpPr>
          <p:nvPr/>
        </p:nvSpPr>
        <p:spPr bwMode="auto">
          <a:xfrm>
            <a:off x="523878" y="212231"/>
            <a:ext cx="204383" cy="325636"/>
          </a:xfrm>
          <a:prstGeom prst="flowChartAlternateProcess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endParaRPr lang="es-ES" altLang="es-ES" sz="1400">
              <a:ea typeface="+mn-ea"/>
            </a:endParaRPr>
          </a:p>
        </p:txBody>
      </p:sp>
      <p:sp>
        <p:nvSpPr>
          <p:cNvPr id="1033" name="Rectangle 14"/>
          <p:cNvSpPr>
            <a:spLocks noChangeArrowheads="1"/>
          </p:cNvSpPr>
          <p:nvPr/>
        </p:nvSpPr>
        <p:spPr bwMode="auto">
          <a:xfrm>
            <a:off x="3" y="2149973"/>
            <a:ext cx="18473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endParaRPr lang="es-ES" altLang="es-ES" sz="1400">
              <a:ea typeface="+mn-ea"/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4859169"/>
            <a:ext cx="874712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4859169"/>
            <a:ext cx="1223962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C99BF2F7-53DD-304F-938B-FF02BFE4BA3F}" type="datetime1">
              <a:rPr lang="en-GB" noProof="0" smtClean="0"/>
              <a:pPr/>
              <a:t>08/07/2024</a:t>
            </a:fld>
            <a:endParaRPr lang="en-GB" noProof="0" dirty="0"/>
          </a:p>
        </p:txBody>
      </p:sp>
      <p:pic>
        <p:nvPicPr>
          <p:cNvPr id="14" name="Imagen 5"/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860"/>
          <a:stretch/>
        </p:blipFill>
        <p:spPr>
          <a:xfrm>
            <a:off x="7591037" y="212726"/>
            <a:ext cx="1214271" cy="45674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53" r:id="rId2"/>
    <p:sldLayoutId id="2147483858" r:id="rId3"/>
    <p:sldLayoutId id="2147483859" r:id="rId4"/>
    <p:sldLayoutId id="2147483860" r:id="rId5"/>
    <p:sldLayoutId id="2147483857" r:id="rId6"/>
    <p:sldLayoutId id="2147483861" r:id="rId7"/>
    <p:sldLayoutId id="2147483862" r:id="rId8"/>
    <p:sldLayoutId id="2147483863" r:id="rId9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1600" b="1" i="0">
          <a:solidFill>
            <a:srgbClr val="058AD4"/>
          </a:solidFill>
          <a:latin typeface="+mj-lt"/>
          <a:ea typeface="ＭＳ Ｐゴシック" charset="0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9pPr>
    </p:titleStyle>
    <p:bodyStyle>
      <a:lvl1pPr marL="342891" indent="-342891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ＭＳ Ｐゴシック" charset="0"/>
          <a:cs typeface="+mn-cs"/>
        </a:defRPr>
      </a:lvl1pPr>
      <a:lvl2pPr marL="742932" indent="-285744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2pPr>
      <a:lvl3pPr marL="1142971" indent="-228594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3pPr>
      <a:lvl4pPr marL="1600160" indent="-228594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4pPr>
      <a:lvl5pPr marL="2057349" indent="-228594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5pPr>
      <a:lvl6pPr marL="2514537" indent="-228594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6pPr>
      <a:lvl7pPr marL="2971726" indent="-228594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7pPr>
      <a:lvl8pPr marL="3428914" indent="-228594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8pPr>
      <a:lvl9pPr marL="3886103" indent="-228594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E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8270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</p:sldLayoutIdLst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sz="2400" dirty="0">
              <a:solidFill>
                <a:srgbClr val="0057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 set should, if possible, not exceed 20 Slides</a:t>
            </a:r>
            <a:b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Please submit slide set along with final manuscript to the EULAR Secretariat for review before manuscript submission to any journal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66928" y="756371"/>
            <a:ext cx="8334172" cy="475909"/>
          </a:xfrm>
        </p:spPr>
        <p:txBody>
          <a:bodyPr/>
          <a:lstStyle/>
          <a:p>
            <a:pPr algn="l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EULAR Recommendations/Points to Consider Slide Set template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en-GB" smtClean="0"/>
              <a:pPr/>
              <a:t>1</a:t>
            </a:fld>
            <a:endParaRPr lang="en-GB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n-GB" smtClean="0"/>
              <a:pPr/>
              <a:t>08/07/2024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6992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5AE3AE-FB99-4DF2-97E7-85E95D190B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H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D16E869-2EAA-43F7-B978-49DA5BEA2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538" y="756371"/>
            <a:ext cx="8334172" cy="475909"/>
          </a:xfrm>
        </p:spPr>
        <p:txBody>
          <a:bodyPr/>
          <a:lstStyle/>
          <a:p>
            <a:pPr algn="l"/>
            <a:r>
              <a:rPr lang="en-GB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 21: Acknowledgements</a:t>
            </a:r>
            <a:endParaRPr lang="en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17CEAC-C8DF-4B60-A134-3689E7162D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en-GB" noProof="0" smtClean="0"/>
              <a:pPr/>
              <a:t>10</a:t>
            </a:fld>
            <a:endParaRPr lang="en-GB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662CEA-0707-474F-A7C8-B5F806D9867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A3F73F8-1884-0E40-983C-CDED2351A66E}" type="datetime1">
              <a:rPr lang="en-GB" noProof="0" smtClean="0"/>
              <a:pPr/>
              <a:t>08/07/2024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183836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5AE3AE-FB99-4DF2-97E7-85E95D190B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538" y="1470234"/>
            <a:ext cx="8334171" cy="3093271"/>
          </a:xfrm>
        </p:spPr>
        <p:txBody>
          <a:bodyPr/>
          <a:lstStyle/>
          <a:p>
            <a:endParaRPr lang="en-CH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17CEAC-C8DF-4B60-A134-3689E7162D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en-GB" noProof="0" smtClean="0"/>
              <a:pPr/>
              <a:t>2</a:t>
            </a:fld>
            <a:endParaRPr lang="en-GB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662CEA-0707-474F-A7C8-B5F806D9867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A3F73F8-1884-0E40-983C-CDED2351A66E}" type="datetime1">
              <a:rPr lang="en-GB" noProof="0" smtClean="0"/>
              <a:pPr/>
              <a:t>08/07/2024</a:t>
            </a:fld>
            <a:endParaRPr lang="en-GB" noProof="0" dirty="0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B40D41CB-534F-182C-0A4D-7CD361173B36}"/>
              </a:ext>
            </a:extLst>
          </p:cNvPr>
          <p:cNvSpPr txBox="1">
            <a:spLocks/>
          </p:cNvSpPr>
          <p:nvPr/>
        </p:nvSpPr>
        <p:spPr>
          <a:xfrm>
            <a:off x="0" y="727036"/>
            <a:ext cx="4353563" cy="1486397"/>
          </a:xfrm>
          <a:prstGeom prst="rect">
            <a:avLst/>
          </a:prstGeom>
        </p:spPr>
        <p:txBody>
          <a:bodyPr lIns="36000"/>
          <a:lstStyle>
            <a:lvl1pPr algn="ctr" defTabSz="914377" rtl="0" eaLnBrk="1" latinLnBrk="0" hangingPunct="1">
              <a:spcBef>
                <a:spcPct val="0"/>
              </a:spcBef>
              <a:buNone/>
              <a:defRPr sz="2800" b="0" kern="1200">
                <a:solidFill>
                  <a:srgbClr val="0056B9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Recommendation title</a:t>
            </a:r>
          </a:p>
        </p:txBody>
      </p:sp>
    </p:spTree>
    <p:extLst>
      <p:ext uri="{BB962C8B-B14F-4D97-AF65-F5344CB8AC3E}">
        <p14:creationId xmlns:p14="http://schemas.microsoft.com/office/powerpoint/2010/main" val="2958559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5AE3AE-FB99-4DF2-97E7-85E95D190B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H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D16E869-2EAA-43F7-B978-49DA5BEA2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928" y="756371"/>
            <a:ext cx="8334172" cy="475909"/>
          </a:xfrm>
        </p:spPr>
        <p:txBody>
          <a:bodyPr/>
          <a:lstStyle/>
          <a:p>
            <a:pPr algn="l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Slide 1: Target population/question</a:t>
            </a:r>
            <a:endParaRPr lang="en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17CEAC-C8DF-4B60-A134-3689E7162D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en-GB" noProof="0" smtClean="0"/>
              <a:pPr/>
              <a:t>3</a:t>
            </a:fld>
            <a:endParaRPr lang="en-GB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662CEA-0707-474F-A7C8-B5F806D9867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A3F73F8-1884-0E40-983C-CDED2351A66E}" type="datetime1">
              <a:rPr lang="en-GB" noProof="0" smtClean="0"/>
              <a:pPr/>
              <a:t>08/07/2024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686991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404914" y="1397646"/>
            <a:ext cx="8334171" cy="3093271"/>
          </a:xfrm>
        </p:spPr>
        <p:txBody>
          <a:bodyPr/>
          <a:lstStyle/>
          <a:p>
            <a:pPr marL="342900" lvl="0" indent="-342900"/>
            <a:r>
              <a:rPr lang="en-GB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Methods:  According to the EULAR Standardized Operating Procedures</a:t>
            </a: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29037" y="684726"/>
            <a:ext cx="8334172" cy="475909"/>
          </a:xfrm>
        </p:spPr>
        <p:txBody>
          <a:bodyPr/>
          <a:lstStyle/>
          <a:p>
            <a:pPr algn="l"/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Slide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2: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Methods/methodological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approach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n-GB" smtClean="0"/>
              <a:pPr/>
              <a:t>08/07/2024</a:t>
            </a:fld>
            <a:endParaRPr lang="en-GB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E8713A4-655E-414C-87C1-0AE8CC5159C1}"/>
              </a:ext>
            </a:extLst>
          </p:cNvPr>
          <p:cNvGrpSpPr/>
          <p:nvPr/>
        </p:nvGrpSpPr>
        <p:grpSpPr>
          <a:xfrm>
            <a:off x="2543627" y="2001501"/>
            <a:ext cx="4056743" cy="2685585"/>
            <a:chOff x="2422372" y="2243444"/>
            <a:chExt cx="4224469" cy="2794381"/>
          </a:xfrm>
        </p:grpSpPr>
        <p:sp>
          <p:nvSpPr>
            <p:cNvPr id="9" name="ZoneTexte 2">
              <a:extLst>
                <a:ext uri="{FF2B5EF4-FFF2-40B4-BE49-F238E27FC236}">
                  <a16:creationId xmlns:a16="http://schemas.microsoft.com/office/drawing/2014/main" id="{029B4EE2-A296-4223-8F89-B2977AF3BF54}"/>
                </a:ext>
              </a:extLst>
            </p:cNvPr>
            <p:cNvSpPr txBox="1"/>
            <p:nvPr/>
          </p:nvSpPr>
          <p:spPr>
            <a:xfrm>
              <a:off x="3355865" y="2243444"/>
              <a:ext cx="2304256" cy="338554"/>
            </a:xfrm>
            <a:prstGeom prst="rect">
              <a:avLst/>
            </a:prstGeom>
            <a:solidFill>
              <a:srgbClr val="002060"/>
            </a:solidFill>
            <a:ln w="25400"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Arial"/>
                </a:rPr>
                <a:t>Consensual approach</a:t>
              </a:r>
            </a:p>
          </p:txBody>
        </p:sp>
        <p:sp>
          <p:nvSpPr>
            <p:cNvPr id="10" name="ZoneTexte 4">
              <a:extLst>
                <a:ext uri="{FF2B5EF4-FFF2-40B4-BE49-F238E27FC236}">
                  <a16:creationId xmlns:a16="http://schemas.microsoft.com/office/drawing/2014/main" id="{ED291AA0-8966-4818-9B46-CA1DDFE9B9B7}"/>
                </a:ext>
              </a:extLst>
            </p:cNvPr>
            <p:cNvSpPr txBox="1"/>
            <p:nvPr/>
          </p:nvSpPr>
          <p:spPr>
            <a:xfrm>
              <a:off x="2944894" y="3075222"/>
              <a:ext cx="3192903" cy="338554"/>
            </a:xfrm>
            <a:prstGeom prst="rect">
              <a:avLst/>
            </a:prstGeom>
            <a:solidFill>
              <a:srgbClr val="002060"/>
            </a:solidFill>
            <a:ln w="25400"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Arial"/>
                </a:rPr>
                <a:t>Systematic literature research</a:t>
              </a:r>
            </a:p>
          </p:txBody>
        </p:sp>
        <p:sp>
          <p:nvSpPr>
            <p:cNvPr id="11" name="ZoneTexte 5">
              <a:extLst>
                <a:ext uri="{FF2B5EF4-FFF2-40B4-BE49-F238E27FC236}">
                  <a16:creationId xmlns:a16="http://schemas.microsoft.com/office/drawing/2014/main" id="{C947CF2E-7F5C-4C05-B64D-2AE3FD42F2E2}"/>
                </a:ext>
              </a:extLst>
            </p:cNvPr>
            <p:cNvSpPr txBox="1"/>
            <p:nvPr/>
          </p:nvSpPr>
          <p:spPr>
            <a:xfrm>
              <a:off x="3432845" y="3879063"/>
              <a:ext cx="2304256" cy="338554"/>
            </a:xfrm>
            <a:prstGeom prst="rect">
              <a:avLst/>
            </a:prstGeom>
            <a:solidFill>
              <a:srgbClr val="002060"/>
            </a:solidFill>
            <a:ln w="25400"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Arial"/>
                </a:rPr>
                <a:t>Consensual approach</a:t>
              </a:r>
            </a:p>
          </p:txBody>
        </p:sp>
        <p:sp>
          <p:nvSpPr>
            <p:cNvPr id="12" name="ZoneTexte 6">
              <a:extLst>
                <a:ext uri="{FF2B5EF4-FFF2-40B4-BE49-F238E27FC236}">
                  <a16:creationId xmlns:a16="http://schemas.microsoft.com/office/drawing/2014/main" id="{A026A2E6-C67D-4240-A5D4-DE30AC3A3B9D}"/>
                </a:ext>
              </a:extLst>
            </p:cNvPr>
            <p:cNvSpPr txBox="1"/>
            <p:nvPr/>
          </p:nvSpPr>
          <p:spPr>
            <a:xfrm>
              <a:off x="2422372" y="4617261"/>
              <a:ext cx="4224469" cy="420564"/>
            </a:xfrm>
            <a:prstGeom prst="rect">
              <a:avLst/>
            </a:prstGeom>
            <a:solidFill>
              <a:srgbClr val="002060"/>
            </a:solidFill>
            <a:ln w="25400"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133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Arial"/>
                </a:rPr>
                <a:t>FINAL </a:t>
              </a:r>
              <a:r>
                <a:rPr kumimoji="0" lang="en-GB" sz="2133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Arial"/>
                </a:rPr>
                <a:t>Recommendations</a:t>
              </a:r>
            </a:p>
          </p:txBody>
        </p:sp>
        <p:sp>
          <p:nvSpPr>
            <p:cNvPr id="13" name="Flèche vers le bas 9">
              <a:extLst>
                <a:ext uri="{FF2B5EF4-FFF2-40B4-BE49-F238E27FC236}">
                  <a16:creationId xmlns:a16="http://schemas.microsoft.com/office/drawing/2014/main" id="{8B19E908-C742-4A2D-A6AD-D1F10A94C2AC}"/>
                </a:ext>
              </a:extLst>
            </p:cNvPr>
            <p:cNvSpPr/>
            <p:nvPr/>
          </p:nvSpPr>
          <p:spPr>
            <a:xfrm>
              <a:off x="4479590" y="2646924"/>
              <a:ext cx="45719" cy="377030"/>
            </a:xfrm>
            <a:prstGeom prst="downArrow">
              <a:avLst/>
            </a:prstGeom>
            <a:solidFill>
              <a:srgbClr val="28476D"/>
            </a:solidFill>
            <a:ln w="25400" cap="flat" cmpd="sng" algn="ctr">
              <a:solidFill>
                <a:srgbClr val="28476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3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14" name="Flèche vers le bas 11">
              <a:extLst>
                <a:ext uri="{FF2B5EF4-FFF2-40B4-BE49-F238E27FC236}">
                  <a16:creationId xmlns:a16="http://schemas.microsoft.com/office/drawing/2014/main" id="{33146E23-C610-4118-A62F-1676112C41D7}"/>
                </a:ext>
              </a:extLst>
            </p:cNvPr>
            <p:cNvSpPr/>
            <p:nvPr/>
          </p:nvSpPr>
          <p:spPr>
            <a:xfrm>
              <a:off x="4514009" y="3463124"/>
              <a:ext cx="45719" cy="393428"/>
            </a:xfrm>
            <a:prstGeom prst="downArrow">
              <a:avLst/>
            </a:prstGeom>
            <a:solidFill>
              <a:srgbClr val="28476D"/>
            </a:solidFill>
            <a:ln w="25400" cap="flat" cmpd="sng" algn="ctr">
              <a:solidFill>
                <a:srgbClr val="28476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3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15" name="Flèche vers le bas 12">
              <a:extLst>
                <a:ext uri="{FF2B5EF4-FFF2-40B4-BE49-F238E27FC236}">
                  <a16:creationId xmlns:a16="http://schemas.microsoft.com/office/drawing/2014/main" id="{542B46F1-2DFC-4D9E-83E7-5C58B3EE1F79}"/>
                </a:ext>
              </a:extLst>
            </p:cNvPr>
            <p:cNvSpPr/>
            <p:nvPr/>
          </p:nvSpPr>
          <p:spPr>
            <a:xfrm>
              <a:off x="4520465" y="4277353"/>
              <a:ext cx="45719" cy="326260"/>
            </a:xfrm>
            <a:prstGeom prst="downArrow">
              <a:avLst/>
            </a:prstGeom>
            <a:solidFill>
              <a:srgbClr val="28476D"/>
            </a:solidFill>
            <a:ln w="25400" cap="flat" cmpd="sng" algn="ctr">
              <a:solidFill>
                <a:srgbClr val="28476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3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627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66931" y="690031"/>
            <a:ext cx="8334172" cy="475909"/>
          </a:xfrm>
        </p:spPr>
        <p:txBody>
          <a:bodyPr/>
          <a:lstStyle/>
          <a:p>
            <a:pPr algn="l"/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Slides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3-4: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Overarching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principles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n-GB" smtClean="0"/>
              <a:pPr/>
              <a:t>08/07/2024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0684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90538" y="683103"/>
            <a:ext cx="8334172" cy="475909"/>
          </a:xfrm>
        </p:spPr>
        <p:txBody>
          <a:bodyPr/>
          <a:lstStyle/>
          <a:p>
            <a:pPr algn="l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Slides 5-15: Individual Recommendations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n-GB" smtClean="0"/>
              <a:pPr/>
              <a:t>08/07/2024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5344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66928" y="756371"/>
            <a:ext cx="8334172" cy="475909"/>
          </a:xfrm>
        </p:spPr>
        <p:txBody>
          <a:bodyPr/>
          <a:lstStyle/>
          <a:p>
            <a:pPr algn="l"/>
            <a:r>
              <a:rPr lang="en-GB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 16: Summary Table Oxford Level of Evidence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n-GB" smtClean="0"/>
              <a:pPr/>
              <a:t>08/07/2024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4177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466928" y="1765898"/>
            <a:ext cx="8334171" cy="3093271"/>
          </a:xfrm>
        </p:spPr>
        <p:txBody>
          <a:bodyPr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66928" y="710307"/>
            <a:ext cx="8334172" cy="475909"/>
          </a:xfrm>
        </p:spPr>
        <p:txBody>
          <a:bodyPr/>
          <a:lstStyle/>
          <a:p>
            <a:pPr algn="l"/>
            <a:r>
              <a:rPr lang="en-GB" sz="24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Slides 17-18: Summary of Recommendations in bullet point format 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n-GB" smtClean="0"/>
              <a:pPr/>
              <a:t>08/07/2024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51EAF5-9CF4-4BB3-A9D4-811D885692BE}"/>
              </a:ext>
            </a:extLst>
          </p:cNvPr>
          <p:cNvSpPr txBox="1"/>
          <p:nvPr/>
        </p:nvSpPr>
        <p:spPr>
          <a:xfrm>
            <a:off x="581901" y="4582170"/>
            <a:ext cx="62616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lvl="0" indent="-342900" eaLnBrk="1" hangingPunct="1">
              <a:spcBef>
                <a:spcPct val="20000"/>
              </a:spcBef>
              <a:spcAft>
                <a:spcPts val="1200"/>
              </a:spcAft>
              <a:buClr>
                <a:srgbClr val="003FA8"/>
              </a:buClr>
              <a:buFont typeface="Arial"/>
              <a:buChar char="•"/>
            </a:pPr>
            <a:r>
              <a:rPr lang="en-US" sz="1200" b="0" kern="0" dirty="0">
                <a:solidFill>
                  <a:srgbClr val="0057B8"/>
                </a:solidFill>
                <a:latin typeface="Arial"/>
                <a:cs typeface="Arial"/>
              </a:rPr>
              <a:t>[</a:t>
            </a:r>
            <a:r>
              <a:rPr lang="en-GB" sz="1200" b="0" kern="0" dirty="0">
                <a:solidFill>
                  <a:srgbClr val="0057B8"/>
                </a:solidFill>
                <a:latin typeface="Arial"/>
                <a:cs typeface="Arial"/>
              </a:rPr>
              <a:t>EULAR Office will add link of recommendation once available online on BMJ portal.]</a:t>
            </a:r>
          </a:p>
        </p:txBody>
      </p:sp>
    </p:spTree>
    <p:extLst>
      <p:ext uri="{BB962C8B-B14F-4D97-AF65-F5344CB8AC3E}">
        <p14:creationId xmlns:p14="http://schemas.microsoft.com/office/powerpoint/2010/main" val="1154275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>
            <a:extLst>
              <a:ext uri="{FF2B5EF4-FFF2-40B4-BE49-F238E27FC236}">
                <a16:creationId xmlns:a16="http://schemas.microsoft.com/office/drawing/2014/main" id="{606E09CF-DD02-48D3-9D53-3AE1A5A7D7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6725" y="805839"/>
            <a:ext cx="8334375" cy="3272397"/>
          </a:xfrm>
          <a:prstGeom prst="rect">
            <a:avLst/>
          </a:prstGeom>
        </p:spPr>
      </p:pic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66928" y="250399"/>
            <a:ext cx="8334172" cy="475909"/>
          </a:xfrm>
        </p:spPr>
        <p:txBody>
          <a:bodyPr/>
          <a:lstStyle/>
          <a:p>
            <a:pPr algn="l"/>
            <a:r>
              <a:rPr lang="en-GB" sz="2400" dirty="0">
                <a:solidFill>
                  <a:srgbClr val="0057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Slides 19-20: Summary of Recommendations in lay format 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n-GB" smtClean="0"/>
              <a:pPr/>
              <a:t>08/07/2024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20A89D-A2F9-4E8E-A42A-B5ED5D4E527A}"/>
              </a:ext>
            </a:extLst>
          </p:cNvPr>
          <p:cNvSpPr txBox="1"/>
          <p:nvPr/>
        </p:nvSpPr>
        <p:spPr>
          <a:xfrm flipH="1">
            <a:off x="342900" y="4585324"/>
            <a:ext cx="47063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CH" dirty="0">
                <a:solidFill>
                  <a:srgbClr val="0057B8"/>
                </a:solidFill>
              </a:rPr>
              <a:t>Read the full lay summary (add hyperlink if provided)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E6FEF12-E608-4A80-B690-91705F72FAD4}"/>
              </a:ext>
            </a:extLst>
          </p:cNvPr>
          <p:cNvSpPr/>
          <p:nvPr/>
        </p:nvSpPr>
        <p:spPr>
          <a:xfrm>
            <a:off x="342900" y="4157768"/>
            <a:ext cx="88011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b="0" kern="0" dirty="0">
                <a:solidFill>
                  <a:srgbClr val="5F5F5F"/>
                </a:solidFill>
              </a:rPr>
              <a:t>1 star (*) means it is a weak recommendation with limited scientific evidence; 2 stars (**) means it is a weak recommendation with some scientific evidence; 3 stars (***) means it is a strong recommendation with quite a lot of scientific evidence; 4 stars (****) means it is a strong recommendation supported with a lot of scientific evidence. </a:t>
            </a:r>
            <a:br>
              <a:rPr lang="en-GB" sz="800" b="0" kern="0" dirty="0">
                <a:solidFill>
                  <a:srgbClr val="5F5F5F"/>
                </a:solidFill>
              </a:rPr>
            </a:br>
            <a:r>
              <a:rPr lang="en-US" sz="800" b="0" kern="0" dirty="0">
                <a:solidFill>
                  <a:srgbClr val="5F5F5F"/>
                </a:solidFill>
              </a:rPr>
              <a:t>Recommendations with just 1 or 2 stars are based mainly on expert opinion and not backed up by appropriate clinical studies, but may be as important as those with 3 and 4 stars.</a:t>
            </a:r>
            <a:endParaRPr lang="en-GB" sz="800" b="0" kern="0" dirty="0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534803"/>
      </p:ext>
    </p:extLst>
  </p:cSld>
  <p:clrMapOvr>
    <a:masterClrMapping/>
  </p:clrMapOvr>
</p:sld>
</file>

<file path=ppt/theme/theme1.xml><?xml version="1.0" encoding="utf-8"?>
<a:theme xmlns:a="http://schemas.openxmlformats.org/drawingml/2006/main" name="PPT EULAR presentation_10_9_II">
  <a:themeElements>
    <a:clrScheme name="1_plantilla presentac VidaCaixa Previsión Social castellan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plantilla presentac VidaCaixa Previsión Social castellano">
      <a:majorFont>
        <a:latin typeface="Arial"/>
        <a:ea typeface=""/>
        <a:cs typeface="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66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s-ES_tradnl" sz="1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66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s-ES_tradnl" sz="1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plantilla presentac VidaCaixa Previsión Social castellan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äsentation1" id="{D5E0083F-1FE0-3848-9D8D-6215CE0C1802}" vid="{762AC171-07D6-A641-BC93-0D535B0DE7A5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äsentation1" id="{D5E0083F-1FE0-3848-9D8D-6215CE0C1802}" vid="{F24D0EF6-789F-EE41-9837-D4A85BF49227}"/>
    </a:ext>
  </a:extLst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8A657DCF3FBB4E8FBE0E2468B8B113" ma:contentTypeVersion="10" ma:contentTypeDescription="Create a new document." ma:contentTypeScope="" ma:versionID="827d9bd3247e31a92005724f03b4d151">
  <xsd:schema xmlns:xsd="http://www.w3.org/2001/XMLSchema" xmlns:xs="http://www.w3.org/2001/XMLSchema" xmlns:p="http://schemas.microsoft.com/office/2006/metadata/properties" xmlns:ns2="1fe62f42-115c-4e23-b11d-d52080b3ae5f" xmlns:ns3="5c339dfd-a95f-4f81-844c-7253b04fe2d8" targetNamespace="http://schemas.microsoft.com/office/2006/metadata/properties" ma:root="true" ma:fieldsID="9aaa685f49172462c2c91bbf7b4f38d7" ns2:_="" ns3:_="">
    <xsd:import namespace="1fe62f42-115c-4e23-b11d-d52080b3ae5f"/>
    <xsd:import namespace="5c339dfd-a95f-4f81-844c-7253b04fe2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e62f42-115c-4e23-b11d-d52080b3ae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339dfd-a95f-4f81-844c-7253b04fe2d8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5c339dfd-a95f-4f81-844c-7253b04fe2d8">
      <UserInfo>
        <DisplayName>Jurgen-Martin Kugler (Mr.)</DisplayName>
        <AccountId>96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486CDD97-2F27-43E8-949A-5C28C872AB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fe62f42-115c-4e23-b11d-d52080b3ae5f"/>
    <ds:schemaRef ds:uri="5c339dfd-a95f-4f81-844c-7253b04fe2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1EF43E-E461-4A92-B2DE-DBA96F97571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087E01E-26F2-4D5C-A9D6-534DAFA027EC}">
  <ds:schemaRefs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purl.org/dc/elements/1.1/"/>
    <ds:schemaRef ds:uri="5c339dfd-a95f-4f81-844c-7253b04fe2d8"/>
    <ds:schemaRef ds:uri="1fe62f42-115c-4e23-b11d-d52080b3ae5f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PPT_EULAR_16_9_np</Template>
  <TotalTime>0</TotalTime>
  <Words>269</Words>
  <Application>Microsoft Office PowerPoint</Application>
  <PresentationFormat>On-screen Show (16:9)</PresentationFormat>
  <Paragraphs>47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Times</vt:lpstr>
      <vt:lpstr>Wingdings</vt:lpstr>
      <vt:lpstr>PPT EULAR presentation_10_9_II</vt:lpstr>
      <vt:lpstr>Custom Design</vt:lpstr>
      <vt:lpstr>EULAR Recommendations/Points to Consider Slide Set template</vt:lpstr>
      <vt:lpstr>PowerPoint Presentation</vt:lpstr>
      <vt:lpstr>Slide 1: Target population/question</vt:lpstr>
      <vt:lpstr>Slide 2: Methods/methodological approach</vt:lpstr>
      <vt:lpstr>Slides 3-4: Overarching principles</vt:lpstr>
      <vt:lpstr>Slides 5-15: Individual Recommendations</vt:lpstr>
      <vt:lpstr>Slide 16: Summary Table Oxford Level of Evidence</vt:lpstr>
      <vt:lpstr>Slides 17-18: Summary of Recommendations in bullet point format </vt:lpstr>
      <vt:lpstr>Slides 19-20: Summary of Recommendations in lay format </vt:lpstr>
      <vt:lpstr>Slide 21: Acknowledgements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2017-12-05T13:00:08Z</dcterms:created>
  <dcterms:modified xsi:type="dcterms:W3CDTF">2024-07-08T13:28:07Z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0x010100408A657DCF3FBB4E8FBE0E2468B8B113</vt:lpwstr>
  </property>
  <property fmtid="{D5CDD505-2E9C-101B-9397-08002B2CF9AE}" pid="3" name="Order">
    <vt:r8>1777600</vt:r8>
  </property>
</Properties>
</file>